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0" r:id="rId1"/>
  </p:sldMasterIdLst>
  <p:notesMasterIdLst>
    <p:notesMasterId r:id="rId64"/>
  </p:notesMasterIdLst>
  <p:sldIdLst>
    <p:sldId id="388" r:id="rId2"/>
    <p:sldId id="440" r:id="rId3"/>
    <p:sldId id="349" r:id="rId4"/>
    <p:sldId id="438" r:id="rId5"/>
    <p:sldId id="352" r:id="rId6"/>
    <p:sldId id="353" r:id="rId7"/>
    <p:sldId id="309" r:id="rId8"/>
    <p:sldId id="313" r:id="rId9"/>
    <p:sldId id="328" r:id="rId10"/>
    <p:sldId id="356" r:id="rId11"/>
    <p:sldId id="357" r:id="rId12"/>
    <p:sldId id="358" r:id="rId13"/>
    <p:sldId id="350" r:id="rId14"/>
    <p:sldId id="359" r:id="rId15"/>
    <p:sldId id="360" r:id="rId16"/>
    <p:sldId id="330" r:id="rId17"/>
    <p:sldId id="361" r:id="rId18"/>
    <p:sldId id="329" r:id="rId19"/>
    <p:sldId id="351" r:id="rId20"/>
    <p:sldId id="439" r:id="rId21"/>
    <p:sldId id="371" r:id="rId22"/>
    <p:sldId id="374" r:id="rId23"/>
    <p:sldId id="373" r:id="rId24"/>
    <p:sldId id="335" r:id="rId25"/>
    <p:sldId id="370" r:id="rId26"/>
    <p:sldId id="338" r:id="rId27"/>
    <p:sldId id="363" r:id="rId28"/>
    <p:sldId id="364" r:id="rId29"/>
    <p:sldId id="365" r:id="rId30"/>
    <p:sldId id="366" r:id="rId31"/>
    <p:sldId id="340" r:id="rId32"/>
    <p:sldId id="380" r:id="rId33"/>
    <p:sldId id="381" r:id="rId34"/>
    <p:sldId id="382" r:id="rId35"/>
    <p:sldId id="383" r:id="rId36"/>
    <p:sldId id="385" r:id="rId37"/>
    <p:sldId id="386" r:id="rId38"/>
    <p:sldId id="384" r:id="rId39"/>
    <p:sldId id="379" r:id="rId40"/>
    <p:sldId id="346" r:id="rId41"/>
    <p:sldId id="272" r:id="rId42"/>
    <p:sldId id="273" r:id="rId43"/>
    <p:sldId id="274" r:id="rId44"/>
    <p:sldId id="377" r:id="rId45"/>
    <p:sldId id="391" r:id="rId46"/>
    <p:sldId id="392" r:id="rId47"/>
    <p:sldId id="393" r:id="rId48"/>
    <p:sldId id="394" r:id="rId49"/>
    <p:sldId id="395" r:id="rId50"/>
    <p:sldId id="396" r:id="rId51"/>
    <p:sldId id="397" r:id="rId52"/>
    <p:sldId id="398" r:id="rId53"/>
    <p:sldId id="399" r:id="rId54"/>
    <p:sldId id="400" r:id="rId55"/>
    <p:sldId id="402" r:id="rId56"/>
    <p:sldId id="403" r:id="rId57"/>
    <p:sldId id="404" r:id="rId58"/>
    <p:sldId id="405" r:id="rId59"/>
    <p:sldId id="406" r:id="rId60"/>
    <p:sldId id="407" r:id="rId61"/>
    <p:sldId id="408" r:id="rId62"/>
    <p:sldId id="389" r:id="rId6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55" d="100"/>
          <a:sy n="55" d="100"/>
        </p:scale>
        <p:origin x="1397" y="689"/>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74BAEC-E3CF-4FBD-A311-FB8B4F99FDE2}" type="doc">
      <dgm:prSet loTypeId="urn:microsoft.com/office/officeart/2005/8/layout/pyramid1" loCatId="pyramid" qsTypeId="urn:microsoft.com/office/officeart/2005/8/quickstyle/simple4" qsCatId="simple" csTypeId="urn:microsoft.com/office/officeart/2005/8/colors/colorful1#4" csCatId="colorful" phldr="1"/>
      <dgm:spPr/>
    </dgm:pt>
    <dgm:pt modelId="{F075E3AF-D0BB-49CF-999E-A48BDDE1206B}">
      <dgm:prSet phldrT="[文本]" custT="1"/>
      <dgm:spPr/>
      <dgm:t>
        <a:bodyPr anchor="b"/>
        <a:lstStyle/>
        <a:p>
          <a:pPr algn="ctr">
            <a:lnSpc>
              <a:spcPct val="100000"/>
            </a:lnSpc>
            <a:spcAft>
              <a:spcPts val="0"/>
            </a:spcAft>
          </a:pPr>
          <a:r>
            <a:rPr lang="zh-CN" altLang="en-US" sz="1800" b="1" dirty="0" smtClean="0">
              <a:solidFill>
                <a:schemeClr val="bg1"/>
              </a:solidFill>
              <a:latin typeface="微软雅黑" pitchFamily="34" charset="-122"/>
              <a:ea typeface="微软雅黑" pitchFamily="34" charset="-122"/>
            </a:rPr>
            <a:t>危机干预</a:t>
          </a:r>
          <a:endParaRPr lang="zh-CN" altLang="en-US" sz="1800" b="1" dirty="0">
            <a:solidFill>
              <a:schemeClr val="bg1"/>
            </a:solidFill>
            <a:latin typeface="微软雅黑" pitchFamily="34" charset="-122"/>
            <a:ea typeface="微软雅黑" pitchFamily="34" charset="-122"/>
          </a:endParaRPr>
        </a:p>
      </dgm:t>
    </dgm:pt>
    <dgm:pt modelId="{4E592F8A-D595-4DA6-8A74-0E09D38CD4B4}" type="parTrans" cxnId="{61835DF1-CD51-4B24-B631-EBFE7508D951}">
      <dgm:prSet/>
      <dgm:spPr/>
      <dgm:t>
        <a:bodyPr/>
        <a:lstStyle/>
        <a:p>
          <a:pPr algn="ctr"/>
          <a:endParaRPr lang="zh-CN" altLang="en-US" sz="1600">
            <a:solidFill>
              <a:schemeClr val="bg1"/>
            </a:solidFill>
          </a:endParaRPr>
        </a:p>
      </dgm:t>
    </dgm:pt>
    <dgm:pt modelId="{104DCAD6-1DFD-4C50-A940-3A385C913230}" type="sibTrans" cxnId="{61835DF1-CD51-4B24-B631-EBFE7508D951}">
      <dgm:prSet/>
      <dgm:spPr/>
      <dgm:t>
        <a:bodyPr/>
        <a:lstStyle/>
        <a:p>
          <a:pPr algn="ctr"/>
          <a:endParaRPr lang="zh-CN" altLang="en-US" sz="1600">
            <a:solidFill>
              <a:schemeClr val="bg1"/>
            </a:solidFill>
          </a:endParaRPr>
        </a:p>
      </dgm:t>
    </dgm:pt>
    <dgm:pt modelId="{1FC23A84-2122-4E3D-8C4C-159695157EF6}">
      <dgm:prSet phldrT="[文本]" custT="1"/>
      <dgm:spPr/>
      <dgm:t>
        <a:bodyPr/>
        <a:lstStyle/>
        <a:p>
          <a:pPr algn="ctr"/>
          <a:r>
            <a:rPr lang="zh-CN" altLang="en-US" sz="1800" b="1" dirty="0" smtClean="0">
              <a:solidFill>
                <a:schemeClr val="tx1"/>
              </a:solidFill>
              <a:latin typeface="微软雅黑" pitchFamily="34" charset="-122"/>
              <a:ea typeface="微软雅黑" pitchFamily="34" charset="-122"/>
            </a:rPr>
            <a:t>舆情专家团队</a:t>
          </a:r>
          <a:endParaRPr lang="en-US" altLang="zh-CN" sz="1800" b="1" dirty="0" smtClean="0">
            <a:solidFill>
              <a:schemeClr val="tx1"/>
            </a:solidFill>
            <a:latin typeface="微软雅黑" pitchFamily="34" charset="-122"/>
            <a:ea typeface="微软雅黑" pitchFamily="34" charset="-122"/>
          </a:endParaRPr>
        </a:p>
        <a:p>
          <a:pPr algn="ctr"/>
          <a:r>
            <a:rPr lang="zh-CN" altLang="en-US" sz="1400" b="1" dirty="0" smtClean="0">
              <a:solidFill>
                <a:schemeClr val="bg1"/>
              </a:solidFill>
            </a:rPr>
            <a:t>人机结合对危机进行研判预警、决策指导</a:t>
          </a:r>
          <a:endParaRPr lang="en-US" altLang="zh-CN" sz="1400" b="1" dirty="0" smtClean="0">
            <a:solidFill>
              <a:schemeClr val="bg1"/>
            </a:solidFill>
          </a:endParaRPr>
        </a:p>
      </dgm:t>
    </dgm:pt>
    <dgm:pt modelId="{DCF36F88-2A27-405E-BC45-EBAAAF5BDC39}" type="parTrans" cxnId="{7362B80B-988F-4803-B3E2-4EBF89AA1005}">
      <dgm:prSet/>
      <dgm:spPr/>
      <dgm:t>
        <a:bodyPr/>
        <a:lstStyle/>
        <a:p>
          <a:pPr algn="ctr"/>
          <a:endParaRPr lang="zh-CN" altLang="en-US" sz="1600">
            <a:solidFill>
              <a:schemeClr val="bg1"/>
            </a:solidFill>
          </a:endParaRPr>
        </a:p>
      </dgm:t>
    </dgm:pt>
    <dgm:pt modelId="{FA392322-79B4-4AD3-84D4-BED9099DA455}" type="sibTrans" cxnId="{7362B80B-988F-4803-B3E2-4EBF89AA1005}">
      <dgm:prSet/>
      <dgm:spPr/>
      <dgm:t>
        <a:bodyPr/>
        <a:lstStyle/>
        <a:p>
          <a:pPr algn="ctr"/>
          <a:endParaRPr lang="zh-CN" altLang="en-US" sz="1600">
            <a:solidFill>
              <a:schemeClr val="bg1"/>
            </a:solidFill>
          </a:endParaRPr>
        </a:p>
      </dgm:t>
    </dgm:pt>
    <dgm:pt modelId="{51D85C1E-DB50-4335-8CEB-512287DF8C95}">
      <dgm:prSet phldrT="[文本]" custT="1"/>
      <dgm:spPr/>
      <dgm:t>
        <a:bodyPr/>
        <a:lstStyle/>
        <a:p>
          <a:pPr algn="ctr"/>
          <a:r>
            <a:rPr lang="zh-CN" altLang="en-US" sz="1800" b="1" dirty="0" smtClean="0">
              <a:solidFill>
                <a:schemeClr val="tx1"/>
              </a:solidFill>
              <a:latin typeface="微软雅黑" pitchFamily="34" charset="-122"/>
              <a:ea typeface="微软雅黑" pitchFamily="34" charset="-122"/>
            </a:rPr>
            <a:t>计算机技术团队</a:t>
          </a:r>
          <a:endParaRPr lang="en-US" altLang="zh-CN" sz="1800" b="1" dirty="0" smtClean="0">
            <a:solidFill>
              <a:schemeClr val="tx1"/>
            </a:solidFill>
            <a:latin typeface="微软雅黑" pitchFamily="34" charset="-122"/>
            <a:ea typeface="微软雅黑" pitchFamily="34" charset="-122"/>
          </a:endParaRPr>
        </a:p>
        <a:p>
          <a:pPr algn="ctr"/>
          <a:r>
            <a:rPr lang="zh-CN" altLang="en-US" sz="1400" b="1" dirty="0" smtClean="0">
              <a:solidFill>
                <a:schemeClr val="bg1"/>
              </a:solidFill>
            </a:rPr>
            <a:t>结合人工智能技术对数据进行挖掘、聚类、运算、分布存储</a:t>
          </a:r>
          <a:endParaRPr lang="zh-CN" altLang="en-US" sz="1400" b="1" dirty="0">
            <a:solidFill>
              <a:schemeClr val="bg1"/>
            </a:solidFill>
          </a:endParaRPr>
        </a:p>
      </dgm:t>
    </dgm:pt>
    <dgm:pt modelId="{F5D649A1-7D92-4F03-9B5C-0B99735C5F70}" type="parTrans" cxnId="{87A636B5-4E57-4CD9-887E-8AD0A9E4DEC8}">
      <dgm:prSet/>
      <dgm:spPr/>
      <dgm:t>
        <a:bodyPr/>
        <a:lstStyle/>
        <a:p>
          <a:pPr algn="ctr"/>
          <a:endParaRPr lang="zh-CN" altLang="en-US" sz="1600">
            <a:solidFill>
              <a:schemeClr val="bg1"/>
            </a:solidFill>
          </a:endParaRPr>
        </a:p>
      </dgm:t>
    </dgm:pt>
    <dgm:pt modelId="{46B7194A-B275-40E2-AB76-E57AEFA14B6E}" type="sibTrans" cxnId="{87A636B5-4E57-4CD9-887E-8AD0A9E4DEC8}">
      <dgm:prSet/>
      <dgm:spPr/>
      <dgm:t>
        <a:bodyPr/>
        <a:lstStyle/>
        <a:p>
          <a:pPr algn="ctr"/>
          <a:endParaRPr lang="zh-CN" altLang="en-US" sz="1600">
            <a:solidFill>
              <a:schemeClr val="bg1"/>
            </a:solidFill>
          </a:endParaRPr>
        </a:p>
      </dgm:t>
    </dgm:pt>
    <dgm:pt modelId="{CDD150B0-750F-4032-AA4F-5E99CF115D9E}">
      <dgm:prSet phldrT="[文本]" custT="1"/>
      <dgm:spPr/>
      <dgm:t>
        <a:bodyPr/>
        <a:lstStyle/>
        <a:p>
          <a:pPr algn="ctr"/>
          <a:r>
            <a:rPr lang="zh-CN" altLang="en-US" sz="1800" b="1" dirty="0" smtClean="0">
              <a:solidFill>
                <a:schemeClr val="tx1"/>
              </a:solidFill>
              <a:latin typeface="微软雅黑" pitchFamily="34" charset="-122"/>
              <a:ea typeface="微软雅黑" pitchFamily="34" charset="-122"/>
            </a:rPr>
            <a:t>基础数据</a:t>
          </a:r>
          <a:endParaRPr lang="en-US" altLang="zh-CN" sz="1800" b="1" dirty="0" smtClean="0">
            <a:solidFill>
              <a:schemeClr val="tx1"/>
            </a:solidFill>
            <a:latin typeface="微软雅黑" pitchFamily="34" charset="-122"/>
            <a:ea typeface="微软雅黑" pitchFamily="34" charset="-122"/>
          </a:endParaRPr>
        </a:p>
        <a:p>
          <a:pPr algn="ctr"/>
          <a:r>
            <a:rPr lang="zh-CN" altLang="en-US" sz="1400" b="1" dirty="0" smtClean="0">
              <a:solidFill>
                <a:schemeClr val="bg1"/>
              </a:solidFill>
            </a:rPr>
            <a:t>广泛深入的“大数据”抓取是舆情分析的基础</a:t>
          </a:r>
          <a:endParaRPr lang="zh-CN" altLang="en-US" sz="1400" b="1" dirty="0">
            <a:solidFill>
              <a:schemeClr val="bg1"/>
            </a:solidFill>
          </a:endParaRPr>
        </a:p>
      </dgm:t>
    </dgm:pt>
    <dgm:pt modelId="{D3CF75F5-24D5-4619-8791-00341960F171}" type="parTrans" cxnId="{F4FEDA3D-3F02-4412-BFD8-F3B9698D4EB2}">
      <dgm:prSet/>
      <dgm:spPr/>
      <dgm:t>
        <a:bodyPr/>
        <a:lstStyle/>
        <a:p>
          <a:pPr algn="ctr"/>
          <a:endParaRPr lang="zh-CN" altLang="en-US" sz="1600">
            <a:solidFill>
              <a:schemeClr val="bg1"/>
            </a:solidFill>
          </a:endParaRPr>
        </a:p>
      </dgm:t>
    </dgm:pt>
    <dgm:pt modelId="{AED78509-7337-4FC2-B06C-11CE28704DEA}" type="sibTrans" cxnId="{F4FEDA3D-3F02-4412-BFD8-F3B9698D4EB2}">
      <dgm:prSet/>
      <dgm:spPr/>
      <dgm:t>
        <a:bodyPr/>
        <a:lstStyle/>
        <a:p>
          <a:pPr algn="ctr"/>
          <a:endParaRPr lang="zh-CN" altLang="en-US" sz="1600">
            <a:solidFill>
              <a:schemeClr val="bg1"/>
            </a:solidFill>
          </a:endParaRPr>
        </a:p>
      </dgm:t>
    </dgm:pt>
    <dgm:pt modelId="{989C5AAB-3F8F-4E3F-848F-1C4FECAF4AC6}" type="pres">
      <dgm:prSet presAssocID="{2D74BAEC-E3CF-4FBD-A311-FB8B4F99FDE2}" presName="Name0" presStyleCnt="0">
        <dgm:presLayoutVars>
          <dgm:dir/>
          <dgm:animLvl val="lvl"/>
          <dgm:resizeHandles val="exact"/>
        </dgm:presLayoutVars>
      </dgm:prSet>
      <dgm:spPr/>
    </dgm:pt>
    <dgm:pt modelId="{4473AB29-8E3C-4FCB-8A7C-CD2D12FDB6BF}" type="pres">
      <dgm:prSet presAssocID="{F075E3AF-D0BB-49CF-999E-A48BDDE1206B}" presName="Name8" presStyleCnt="0"/>
      <dgm:spPr/>
    </dgm:pt>
    <dgm:pt modelId="{6C1B70E8-1DAB-40C1-85E5-230CD822954E}" type="pres">
      <dgm:prSet presAssocID="{F075E3AF-D0BB-49CF-999E-A48BDDE1206B}" presName="level" presStyleLbl="node1" presStyleIdx="0" presStyleCnt="4">
        <dgm:presLayoutVars>
          <dgm:chMax val="1"/>
          <dgm:bulletEnabled val="1"/>
        </dgm:presLayoutVars>
      </dgm:prSet>
      <dgm:spPr/>
      <dgm:t>
        <a:bodyPr/>
        <a:lstStyle/>
        <a:p>
          <a:endParaRPr lang="zh-CN" altLang="en-US"/>
        </a:p>
      </dgm:t>
    </dgm:pt>
    <dgm:pt modelId="{4C440974-8DD3-4F7F-BDD7-D3D8B540FDE0}" type="pres">
      <dgm:prSet presAssocID="{F075E3AF-D0BB-49CF-999E-A48BDDE1206B}" presName="levelTx" presStyleLbl="revTx" presStyleIdx="0" presStyleCnt="0">
        <dgm:presLayoutVars>
          <dgm:chMax val="1"/>
          <dgm:bulletEnabled val="1"/>
        </dgm:presLayoutVars>
      </dgm:prSet>
      <dgm:spPr/>
      <dgm:t>
        <a:bodyPr/>
        <a:lstStyle/>
        <a:p>
          <a:endParaRPr lang="zh-CN" altLang="en-US"/>
        </a:p>
      </dgm:t>
    </dgm:pt>
    <dgm:pt modelId="{BD1132C4-2ACB-49F1-BB41-1FE093EB2900}" type="pres">
      <dgm:prSet presAssocID="{1FC23A84-2122-4E3D-8C4C-159695157EF6}" presName="Name8" presStyleCnt="0"/>
      <dgm:spPr/>
    </dgm:pt>
    <dgm:pt modelId="{BEA808C6-A502-430F-93C8-CDF1A04D43BA}" type="pres">
      <dgm:prSet presAssocID="{1FC23A84-2122-4E3D-8C4C-159695157EF6}" presName="level" presStyleLbl="node1" presStyleIdx="1" presStyleCnt="4">
        <dgm:presLayoutVars>
          <dgm:chMax val="1"/>
          <dgm:bulletEnabled val="1"/>
        </dgm:presLayoutVars>
      </dgm:prSet>
      <dgm:spPr/>
      <dgm:t>
        <a:bodyPr/>
        <a:lstStyle/>
        <a:p>
          <a:endParaRPr lang="zh-CN" altLang="en-US"/>
        </a:p>
      </dgm:t>
    </dgm:pt>
    <dgm:pt modelId="{0AF3A94F-985A-4D93-9E6A-8AEA7FD18256}" type="pres">
      <dgm:prSet presAssocID="{1FC23A84-2122-4E3D-8C4C-159695157EF6}" presName="levelTx" presStyleLbl="revTx" presStyleIdx="0" presStyleCnt="0">
        <dgm:presLayoutVars>
          <dgm:chMax val="1"/>
          <dgm:bulletEnabled val="1"/>
        </dgm:presLayoutVars>
      </dgm:prSet>
      <dgm:spPr/>
      <dgm:t>
        <a:bodyPr/>
        <a:lstStyle/>
        <a:p>
          <a:endParaRPr lang="zh-CN" altLang="en-US"/>
        </a:p>
      </dgm:t>
    </dgm:pt>
    <dgm:pt modelId="{9CBE8260-1911-47CE-B0CC-AB891FF3FEEB}" type="pres">
      <dgm:prSet presAssocID="{51D85C1E-DB50-4335-8CEB-512287DF8C95}" presName="Name8" presStyleCnt="0"/>
      <dgm:spPr/>
    </dgm:pt>
    <dgm:pt modelId="{148BE765-5B9A-4241-A3F0-E2ED6CC24A30}" type="pres">
      <dgm:prSet presAssocID="{51D85C1E-DB50-4335-8CEB-512287DF8C95}" presName="level" presStyleLbl="node1" presStyleIdx="2" presStyleCnt="4">
        <dgm:presLayoutVars>
          <dgm:chMax val="1"/>
          <dgm:bulletEnabled val="1"/>
        </dgm:presLayoutVars>
      </dgm:prSet>
      <dgm:spPr/>
      <dgm:t>
        <a:bodyPr/>
        <a:lstStyle/>
        <a:p>
          <a:endParaRPr lang="zh-CN" altLang="en-US"/>
        </a:p>
      </dgm:t>
    </dgm:pt>
    <dgm:pt modelId="{D2594D0F-058D-493C-A287-BFD6F7897FE2}" type="pres">
      <dgm:prSet presAssocID="{51D85C1E-DB50-4335-8CEB-512287DF8C95}" presName="levelTx" presStyleLbl="revTx" presStyleIdx="0" presStyleCnt="0">
        <dgm:presLayoutVars>
          <dgm:chMax val="1"/>
          <dgm:bulletEnabled val="1"/>
        </dgm:presLayoutVars>
      </dgm:prSet>
      <dgm:spPr/>
      <dgm:t>
        <a:bodyPr/>
        <a:lstStyle/>
        <a:p>
          <a:endParaRPr lang="zh-CN" altLang="en-US"/>
        </a:p>
      </dgm:t>
    </dgm:pt>
    <dgm:pt modelId="{F1E3E6E3-978F-491E-B782-327969472B81}" type="pres">
      <dgm:prSet presAssocID="{CDD150B0-750F-4032-AA4F-5E99CF115D9E}" presName="Name8" presStyleCnt="0"/>
      <dgm:spPr/>
    </dgm:pt>
    <dgm:pt modelId="{DE8E5A1D-8EAE-494A-9A16-305A56839A84}" type="pres">
      <dgm:prSet presAssocID="{CDD150B0-750F-4032-AA4F-5E99CF115D9E}" presName="level" presStyleLbl="node1" presStyleIdx="3" presStyleCnt="4">
        <dgm:presLayoutVars>
          <dgm:chMax val="1"/>
          <dgm:bulletEnabled val="1"/>
        </dgm:presLayoutVars>
      </dgm:prSet>
      <dgm:spPr/>
      <dgm:t>
        <a:bodyPr/>
        <a:lstStyle/>
        <a:p>
          <a:endParaRPr lang="zh-CN" altLang="en-US"/>
        </a:p>
      </dgm:t>
    </dgm:pt>
    <dgm:pt modelId="{0A1F2986-7402-4415-8591-0653D53C068C}" type="pres">
      <dgm:prSet presAssocID="{CDD150B0-750F-4032-AA4F-5E99CF115D9E}" presName="levelTx" presStyleLbl="revTx" presStyleIdx="0" presStyleCnt="0">
        <dgm:presLayoutVars>
          <dgm:chMax val="1"/>
          <dgm:bulletEnabled val="1"/>
        </dgm:presLayoutVars>
      </dgm:prSet>
      <dgm:spPr/>
      <dgm:t>
        <a:bodyPr/>
        <a:lstStyle/>
        <a:p>
          <a:endParaRPr lang="zh-CN" altLang="en-US"/>
        </a:p>
      </dgm:t>
    </dgm:pt>
  </dgm:ptLst>
  <dgm:cxnLst>
    <dgm:cxn modelId="{87A636B5-4E57-4CD9-887E-8AD0A9E4DEC8}" srcId="{2D74BAEC-E3CF-4FBD-A311-FB8B4F99FDE2}" destId="{51D85C1E-DB50-4335-8CEB-512287DF8C95}" srcOrd="2" destOrd="0" parTransId="{F5D649A1-7D92-4F03-9B5C-0B99735C5F70}" sibTransId="{46B7194A-B275-40E2-AB76-E57AEFA14B6E}"/>
    <dgm:cxn modelId="{48C2E78B-F70B-4D99-95E5-99F112E0D711}" type="presOf" srcId="{CDD150B0-750F-4032-AA4F-5E99CF115D9E}" destId="{DE8E5A1D-8EAE-494A-9A16-305A56839A84}" srcOrd="0" destOrd="0" presId="urn:microsoft.com/office/officeart/2005/8/layout/pyramid1"/>
    <dgm:cxn modelId="{0212D6AB-6AC2-4EED-ACC0-1A8E7FEC84EB}" type="presOf" srcId="{1FC23A84-2122-4E3D-8C4C-159695157EF6}" destId="{0AF3A94F-985A-4D93-9E6A-8AEA7FD18256}" srcOrd="1" destOrd="0" presId="urn:microsoft.com/office/officeart/2005/8/layout/pyramid1"/>
    <dgm:cxn modelId="{61835DF1-CD51-4B24-B631-EBFE7508D951}" srcId="{2D74BAEC-E3CF-4FBD-A311-FB8B4F99FDE2}" destId="{F075E3AF-D0BB-49CF-999E-A48BDDE1206B}" srcOrd="0" destOrd="0" parTransId="{4E592F8A-D595-4DA6-8A74-0E09D38CD4B4}" sibTransId="{104DCAD6-1DFD-4C50-A940-3A385C913230}"/>
    <dgm:cxn modelId="{7362B80B-988F-4803-B3E2-4EBF89AA1005}" srcId="{2D74BAEC-E3CF-4FBD-A311-FB8B4F99FDE2}" destId="{1FC23A84-2122-4E3D-8C4C-159695157EF6}" srcOrd="1" destOrd="0" parTransId="{DCF36F88-2A27-405E-BC45-EBAAAF5BDC39}" sibTransId="{FA392322-79B4-4AD3-84D4-BED9099DA455}"/>
    <dgm:cxn modelId="{21273E7D-73AE-4FCB-AB2D-7A86254FC23D}" type="presOf" srcId="{51D85C1E-DB50-4335-8CEB-512287DF8C95}" destId="{148BE765-5B9A-4241-A3F0-E2ED6CC24A30}" srcOrd="0" destOrd="0" presId="urn:microsoft.com/office/officeart/2005/8/layout/pyramid1"/>
    <dgm:cxn modelId="{F4FEDA3D-3F02-4412-BFD8-F3B9698D4EB2}" srcId="{2D74BAEC-E3CF-4FBD-A311-FB8B4F99FDE2}" destId="{CDD150B0-750F-4032-AA4F-5E99CF115D9E}" srcOrd="3" destOrd="0" parTransId="{D3CF75F5-24D5-4619-8791-00341960F171}" sibTransId="{AED78509-7337-4FC2-B06C-11CE28704DEA}"/>
    <dgm:cxn modelId="{66B2460F-41D4-4A42-AA7F-7F5B9C4CEFF6}" type="presOf" srcId="{51D85C1E-DB50-4335-8CEB-512287DF8C95}" destId="{D2594D0F-058D-493C-A287-BFD6F7897FE2}" srcOrd="1" destOrd="0" presId="urn:microsoft.com/office/officeart/2005/8/layout/pyramid1"/>
    <dgm:cxn modelId="{A18F69B7-4A78-40CF-8605-9EE8313DAFCA}" type="presOf" srcId="{2D74BAEC-E3CF-4FBD-A311-FB8B4F99FDE2}" destId="{989C5AAB-3F8F-4E3F-848F-1C4FECAF4AC6}" srcOrd="0" destOrd="0" presId="urn:microsoft.com/office/officeart/2005/8/layout/pyramid1"/>
    <dgm:cxn modelId="{BBAACC35-8D95-4C8B-8F67-48D8E754D4A2}" type="presOf" srcId="{F075E3AF-D0BB-49CF-999E-A48BDDE1206B}" destId="{4C440974-8DD3-4F7F-BDD7-D3D8B540FDE0}" srcOrd="1" destOrd="0" presId="urn:microsoft.com/office/officeart/2005/8/layout/pyramid1"/>
    <dgm:cxn modelId="{669C2A0F-73B3-4122-AA9F-852F949537D1}" type="presOf" srcId="{1FC23A84-2122-4E3D-8C4C-159695157EF6}" destId="{BEA808C6-A502-430F-93C8-CDF1A04D43BA}" srcOrd="0" destOrd="0" presId="urn:microsoft.com/office/officeart/2005/8/layout/pyramid1"/>
    <dgm:cxn modelId="{68AE65D0-6D5C-4D6C-8713-FD44B8DB7D5D}" type="presOf" srcId="{F075E3AF-D0BB-49CF-999E-A48BDDE1206B}" destId="{6C1B70E8-1DAB-40C1-85E5-230CD822954E}" srcOrd="0" destOrd="0" presId="urn:microsoft.com/office/officeart/2005/8/layout/pyramid1"/>
    <dgm:cxn modelId="{6BB0A431-1604-4C87-AE9A-C3C9AA842860}" type="presOf" srcId="{CDD150B0-750F-4032-AA4F-5E99CF115D9E}" destId="{0A1F2986-7402-4415-8591-0653D53C068C}" srcOrd="1" destOrd="0" presId="urn:microsoft.com/office/officeart/2005/8/layout/pyramid1"/>
    <dgm:cxn modelId="{AD2B1090-CAC4-4FB0-841D-98EF85AE2451}" type="presParOf" srcId="{989C5AAB-3F8F-4E3F-848F-1C4FECAF4AC6}" destId="{4473AB29-8E3C-4FCB-8A7C-CD2D12FDB6BF}" srcOrd="0" destOrd="0" presId="urn:microsoft.com/office/officeart/2005/8/layout/pyramid1"/>
    <dgm:cxn modelId="{438F0D0E-FB8B-4446-9941-21042A9AB622}" type="presParOf" srcId="{4473AB29-8E3C-4FCB-8A7C-CD2D12FDB6BF}" destId="{6C1B70E8-1DAB-40C1-85E5-230CD822954E}" srcOrd="0" destOrd="0" presId="urn:microsoft.com/office/officeart/2005/8/layout/pyramid1"/>
    <dgm:cxn modelId="{B1681AF3-EE7D-4A4D-A95C-55AB31F2E361}" type="presParOf" srcId="{4473AB29-8E3C-4FCB-8A7C-CD2D12FDB6BF}" destId="{4C440974-8DD3-4F7F-BDD7-D3D8B540FDE0}" srcOrd="1" destOrd="0" presId="urn:microsoft.com/office/officeart/2005/8/layout/pyramid1"/>
    <dgm:cxn modelId="{07C760C6-8D49-44C5-8486-19F704618CD2}" type="presParOf" srcId="{989C5AAB-3F8F-4E3F-848F-1C4FECAF4AC6}" destId="{BD1132C4-2ACB-49F1-BB41-1FE093EB2900}" srcOrd="1" destOrd="0" presId="urn:microsoft.com/office/officeart/2005/8/layout/pyramid1"/>
    <dgm:cxn modelId="{6229354C-B9C8-4FAE-BDC6-FE43EC4CD31B}" type="presParOf" srcId="{BD1132C4-2ACB-49F1-BB41-1FE093EB2900}" destId="{BEA808C6-A502-430F-93C8-CDF1A04D43BA}" srcOrd="0" destOrd="0" presId="urn:microsoft.com/office/officeart/2005/8/layout/pyramid1"/>
    <dgm:cxn modelId="{C19062DB-8BC5-41E9-8265-9441ED7C4CC4}" type="presParOf" srcId="{BD1132C4-2ACB-49F1-BB41-1FE093EB2900}" destId="{0AF3A94F-985A-4D93-9E6A-8AEA7FD18256}" srcOrd="1" destOrd="0" presId="urn:microsoft.com/office/officeart/2005/8/layout/pyramid1"/>
    <dgm:cxn modelId="{3110A1A5-20E0-4AE3-932D-967AAB9CF6D4}" type="presParOf" srcId="{989C5AAB-3F8F-4E3F-848F-1C4FECAF4AC6}" destId="{9CBE8260-1911-47CE-B0CC-AB891FF3FEEB}" srcOrd="2" destOrd="0" presId="urn:microsoft.com/office/officeart/2005/8/layout/pyramid1"/>
    <dgm:cxn modelId="{AF0B4E8C-8E32-4BD0-B47B-6157B7765BFF}" type="presParOf" srcId="{9CBE8260-1911-47CE-B0CC-AB891FF3FEEB}" destId="{148BE765-5B9A-4241-A3F0-E2ED6CC24A30}" srcOrd="0" destOrd="0" presId="urn:microsoft.com/office/officeart/2005/8/layout/pyramid1"/>
    <dgm:cxn modelId="{E28D0B54-4454-4EC1-AE90-6D7621EDC385}" type="presParOf" srcId="{9CBE8260-1911-47CE-B0CC-AB891FF3FEEB}" destId="{D2594D0F-058D-493C-A287-BFD6F7897FE2}" srcOrd="1" destOrd="0" presId="urn:microsoft.com/office/officeart/2005/8/layout/pyramid1"/>
    <dgm:cxn modelId="{49D7EC50-6A93-497F-AD4D-5FCC291E091B}" type="presParOf" srcId="{989C5AAB-3F8F-4E3F-848F-1C4FECAF4AC6}" destId="{F1E3E6E3-978F-491E-B782-327969472B81}" srcOrd="3" destOrd="0" presId="urn:microsoft.com/office/officeart/2005/8/layout/pyramid1"/>
    <dgm:cxn modelId="{12A6C197-EDD8-4B9E-A1D4-8EB91FC6BAF8}" type="presParOf" srcId="{F1E3E6E3-978F-491E-B782-327969472B81}" destId="{DE8E5A1D-8EAE-494A-9A16-305A56839A84}" srcOrd="0" destOrd="0" presId="urn:microsoft.com/office/officeart/2005/8/layout/pyramid1"/>
    <dgm:cxn modelId="{88A4677C-0FEE-40EB-9598-F9E38180CC4B}" type="presParOf" srcId="{F1E3E6E3-978F-491E-B782-327969472B81}" destId="{0A1F2986-7402-4415-8591-0653D53C068C}"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F18283F-F960-46BF-AB7B-C76DEC72980C}" type="doc">
      <dgm:prSet loTypeId="urn:microsoft.com/office/officeart/2005/8/layout/pyramid2" loCatId="list" qsTypeId="urn:microsoft.com/office/officeart/2005/8/quickstyle/simple4" qsCatId="simple" csTypeId="urn:microsoft.com/office/officeart/2005/8/colors/colorful1#3" csCatId="colorful" phldr="1"/>
      <dgm:spPr/>
    </dgm:pt>
    <dgm:pt modelId="{A8FF3D1D-A46B-4298-8472-E1BB27800E24}">
      <dgm:prSet phldrT="[文本]" custT="1"/>
      <dgm:spPr/>
      <dgm:t>
        <a:bodyPr/>
        <a:lstStyle/>
        <a:p>
          <a:r>
            <a:rPr lang="zh-CN" altLang="en-US" sz="1800" b="1" dirty="0" smtClean="0"/>
            <a:t>干预</a:t>
          </a:r>
          <a:endParaRPr lang="zh-CN" altLang="en-US" sz="1800" b="1" dirty="0"/>
        </a:p>
      </dgm:t>
    </dgm:pt>
    <dgm:pt modelId="{72D507DF-BA64-4784-9422-A285A131967D}" type="parTrans" cxnId="{618D5532-85FC-4FD4-AA1E-CDC91CDF0475}">
      <dgm:prSet/>
      <dgm:spPr/>
      <dgm:t>
        <a:bodyPr/>
        <a:lstStyle/>
        <a:p>
          <a:endParaRPr lang="zh-CN" altLang="en-US" sz="1100" b="1">
            <a:solidFill>
              <a:schemeClr val="tx1">
                <a:lumMod val="75000"/>
                <a:lumOff val="25000"/>
              </a:schemeClr>
            </a:solidFill>
          </a:endParaRPr>
        </a:p>
      </dgm:t>
    </dgm:pt>
    <dgm:pt modelId="{2C5983B5-4BA4-49F7-A284-2E76B3BD138A}" type="sibTrans" cxnId="{618D5532-85FC-4FD4-AA1E-CDC91CDF0475}">
      <dgm:prSet/>
      <dgm:spPr/>
      <dgm:t>
        <a:bodyPr/>
        <a:lstStyle/>
        <a:p>
          <a:endParaRPr lang="zh-CN" altLang="en-US" sz="1100" b="1">
            <a:solidFill>
              <a:schemeClr val="tx1">
                <a:lumMod val="75000"/>
                <a:lumOff val="25000"/>
              </a:schemeClr>
            </a:solidFill>
          </a:endParaRPr>
        </a:p>
      </dgm:t>
    </dgm:pt>
    <dgm:pt modelId="{D6CEF851-C75B-4DEA-85E8-BFD61F2F046E}">
      <dgm:prSet phldrT="[文本]" custT="1"/>
      <dgm:spPr/>
      <dgm:t>
        <a:bodyPr/>
        <a:lstStyle/>
        <a:p>
          <a:r>
            <a:rPr lang="zh-CN" altLang="en-US" sz="1800" b="1" dirty="0" smtClean="0"/>
            <a:t>判断</a:t>
          </a:r>
          <a:endParaRPr lang="en-US" altLang="zh-CN" sz="1800" b="1" dirty="0" smtClean="0"/>
        </a:p>
      </dgm:t>
    </dgm:pt>
    <dgm:pt modelId="{64779696-1D4E-4D93-A532-9A01E1137CF1}" type="parTrans" cxnId="{A604CA34-6D94-4002-906C-E558F983FD9D}">
      <dgm:prSet/>
      <dgm:spPr/>
      <dgm:t>
        <a:bodyPr/>
        <a:lstStyle/>
        <a:p>
          <a:endParaRPr lang="zh-CN" altLang="en-US" sz="1100" b="1">
            <a:solidFill>
              <a:schemeClr val="tx1">
                <a:lumMod val="75000"/>
                <a:lumOff val="25000"/>
              </a:schemeClr>
            </a:solidFill>
          </a:endParaRPr>
        </a:p>
      </dgm:t>
    </dgm:pt>
    <dgm:pt modelId="{9500AC7C-5D5C-450B-8BAC-CCE359DEAE8F}" type="sibTrans" cxnId="{A604CA34-6D94-4002-906C-E558F983FD9D}">
      <dgm:prSet/>
      <dgm:spPr/>
      <dgm:t>
        <a:bodyPr/>
        <a:lstStyle/>
        <a:p>
          <a:endParaRPr lang="zh-CN" altLang="en-US" sz="1100" b="1">
            <a:solidFill>
              <a:schemeClr val="tx1">
                <a:lumMod val="75000"/>
                <a:lumOff val="25000"/>
              </a:schemeClr>
            </a:solidFill>
          </a:endParaRPr>
        </a:p>
      </dgm:t>
    </dgm:pt>
    <dgm:pt modelId="{DEAC8C2C-4E72-4EA4-8D33-A720F5E302FD}">
      <dgm:prSet phldrT="[文本]" custT="1"/>
      <dgm:spPr/>
      <dgm:t>
        <a:bodyPr/>
        <a:lstStyle/>
        <a:p>
          <a:r>
            <a:rPr lang="zh-CN" altLang="en-US" sz="1800" b="1" dirty="0" smtClean="0"/>
            <a:t>运算</a:t>
          </a:r>
          <a:endParaRPr lang="zh-CN" altLang="en-US" sz="1800" b="1" dirty="0"/>
        </a:p>
      </dgm:t>
    </dgm:pt>
    <dgm:pt modelId="{E5443DDF-F0BD-4190-9E70-F8E41B1CD5EA}" type="parTrans" cxnId="{AE5243E0-3B20-4269-ABFE-6F88F8E9D8B6}">
      <dgm:prSet/>
      <dgm:spPr/>
      <dgm:t>
        <a:bodyPr/>
        <a:lstStyle/>
        <a:p>
          <a:endParaRPr lang="zh-CN" altLang="en-US" sz="1100" b="1">
            <a:solidFill>
              <a:schemeClr val="tx1">
                <a:lumMod val="75000"/>
                <a:lumOff val="25000"/>
              </a:schemeClr>
            </a:solidFill>
          </a:endParaRPr>
        </a:p>
      </dgm:t>
    </dgm:pt>
    <dgm:pt modelId="{5BA2DF92-D89A-4068-8577-DAB2A38C7641}" type="sibTrans" cxnId="{AE5243E0-3B20-4269-ABFE-6F88F8E9D8B6}">
      <dgm:prSet/>
      <dgm:spPr/>
      <dgm:t>
        <a:bodyPr/>
        <a:lstStyle/>
        <a:p>
          <a:endParaRPr lang="zh-CN" altLang="en-US" sz="1100" b="1">
            <a:solidFill>
              <a:schemeClr val="tx1">
                <a:lumMod val="75000"/>
                <a:lumOff val="25000"/>
              </a:schemeClr>
            </a:solidFill>
          </a:endParaRPr>
        </a:p>
      </dgm:t>
    </dgm:pt>
    <dgm:pt modelId="{D68B7DAA-4CE0-4547-A3F9-862D94610156}">
      <dgm:prSet phldrT="[文本]" custT="1"/>
      <dgm:spPr/>
      <dgm:t>
        <a:bodyPr/>
        <a:lstStyle/>
        <a:p>
          <a:r>
            <a:rPr lang="zh-CN" altLang="en-US" sz="1800" b="1" dirty="0" smtClean="0"/>
            <a:t>大数据</a:t>
          </a:r>
          <a:endParaRPr lang="zh-CN" altLang="en-US" sz="1800" b="1" dirty="0"/>
        </a:p>
      </dgm:t>
    </dgm:pt>
    <dgm:pt modelId="{49361560-02A5-4044-A0F7-C5EA66A0D8DC}" type="parTrans" cxnId="{E6CD9021-6971-4097-99C2-865A912C836B}">
      <dgm:prSet/>
      <dgm:spPr/>
      <dgm:t>
        <a:bodyPr/>
        <a:lstStyle/>
        <a:p>
          <a:endParaRPr lang="zh-CN" altLang="en-US" sz="1100" b="1">
            <a:solidFill>
              <a:schemeClr val="tx1">
                <a:lumMod val="75000"/>
                <a:lumOff val="25000"/>
              </a:schemeClr>
            </a:solidFill>
          </a:endParaRPr>
        </a:p>
      </dgm:t>
    </dgm:pt>
    <dgm:pt modelId="{22A5D276-CF41-4DA9-8210-B8F11F87B1F9}" type="sibTrans" cxnId="{E6CD9021-6971-4097-99C2-865A912C836B}">
      <dgm:prSet/>
      <dgm:spPr/>
      <dgm:t>
        <a:bodyPr/>
        <a:lstStyle/>
        <a:p>
          <a:endParaRPr lang="zh-CN" altLang="en-US" sz="1100" b="1">
            <a:solidFill>
              <a:schemeClr val="tx1">
                <a:lumMod val="75000"/>
                <a:lumOff val="25000"/>
              </a:schemeClr>
            </a:solidFill>
          </a:endParaRPr>
        </a:p>
      </dgm:t>
    </dgm:pt>
    <dgm:pt modelId="{DB7DB0C3-8444-49BF-A70E-0A86B8E7D1CB}" type="pres">
      <dgm:prSet presAssocID="{4F18283F-F960-46BF-AB7B-C76DEC72980C}" presName="compositeShape" presStyleCnt="0">
        <dgm:presLayoutVars>
          <dgm:dir/>
          <dgm:resizeHandles/>
        </dgm:presLayoutVars>
      </dgm:prSet>
      <dgm:spPr/>
    </dgm:pt>
    <dgm:pt modelId="{8BE958F9-3BE8-4EEA-AA2D-03091BCABABD}" type="pres">
      <dgm:prSet presAssocID="{4F18283F-F960-46BF-AB7B-C76DEC72980C}" presName="pyramid" presStyleLbl="node1" presStyleIdx="0" presStyleCnt="1" custFlipHor="1" custScaleX="2183"/>
      <dgm:spPr>
        <a:noFill/>
      </dgm:spPr>
    </dgm:pt>
    <dgm:pt modelId="{1AF718DE-677A-4E12-9573-87B25E9ACFA0}" type="pres">
      <dgm:prSet presAssocID="{4F18283F-F960-46BF-AB7B-C76DEC72980C}" presName="theList" presStyleCnt="0"/>
      <dgm:spPr/>
    </dgm:pt>
    <dgm:pt modelId="{7126795A-21BC-463F-9A45-DBA26164C4D3}" type="pres">
      <dgm:prSet presAssocID="{A8FF3D1D-A46B-4298-8472-E1BB27800E24}" presName="aNode" presStyleLbl="fgAcc1" presStyleIdx="0" presStyleCnt="4" custScaleY="13109">
        <dgm:presLayoutVars>
          <dgm:bulletEnabled val="1"/>
        </dgm:presLayoutVars>
      </dgm:prSet>
      <dgm:spPr/>
      <dgm:t>
        <a:bodyPr/>
        <a:lstStyle/>
        <a:p>
          <a:endParaRPr lang="zh-CN" altLang="en-US"/>
        </a:p>
      </dgm:t>
    </dgm:pt>
    <dgm:pt modelId="{FA0A26D3-375F-41D8-B387-D569C9CE0939}" type="pres">
      <dgm:prSet presAssocID="{A8FF3D1D-A46B-4298-8472-E1BB27800E24}" presName="aSpace" presStyleCnt="0"/>
      <dgm:spPr/>
    </dgm:pt>
    <dgm:pt modelId="{41532D36-0AB0-4199-93CC-DA0DFB33257A}" type="pres">
      <dgm:prSet presAssocID="{D6CEF851-C75B-4DEA-85E8-BFD61F2F046E}" presName="aNode" presStyleLbl="fgAcc1" presStyleIdx="1" presStyleCnt="4" custScaleY="13109">
        <dgm:presLayoutVars>
          <dgm:bulletEnabled val="1"/>
        </dgm:presLayoutVars>
      </dgm:prSet>
      <dgm:spPr/>
      <dgm:t>
        <a:bodyPr/>
        <a:lstStyle/>
        <a:p>
          <a:endParaRPr lang="zh-CN" altLang="en-US"/>
        </a:p>
      </dgm:t>
    </dgm:pt>
    <dgm:pt modelId="{0A6FE0B0-964B-4603-97F9-C615F08F8F9C}" type="pres">
      <dgm:prSet presAssocID="{D6CEF851-C75B-4DEA-85E8-BFD61F2F046E}" presName="aSpace" presStyleCnt="0"/>
      <dgm:spPr/>
    </dgm:pt>
    <dgm:pt modelId="{F5CCBB49-9767-44CB-B8BF-72A2AF3A9FA6}" type="pres">
      <dgm:prSet presAssocID="{DEAC8C2C-4E72-4EA4-8D33-A720F5E302FD}" presName="aNode" presStyleLbl="fgAcc1" presStyleIdx="2" presStyleCnt="4" custScaleY="13109">
        <dgm:presLayoutVars>
          <dgm:bulletEnabled val="1"/>
        </dgm:presLayoutVars>
      </dgm:prSet>
      <dgm:spPr/>
      <dgm:t>
        <a:bodyPr/>
        <a:lstStyle/>
        <a:p>
          <a:endParaRPr lang="zh-CN" altLang="en-US"/>
        </a:p>
      </dgm:t>
    </dgm:pt>
    <dgm:pt modelId="{6EB44C94-0D3A-46B3-8AE9-7DE8D5A46F14}" type="pres">
      <dgm:prSet presAssocID="{DEAC8C2C-4E72-4EA4-8D33-A720F5E302FD}" presName="aSpace" presStyleCnt="0"/>
      <dgm:spPr/>
    </dgm:pt>
    <dgm:pt modelId="{C06EF6FE-5CEE-45D4-8ACF-D8F5B1E73CC8}" type="pres">
      <dgm:prSet presAssocID="{D68B7DAA-4CE0-4547-A3F9-862D94610156}" presName="aNode" presStyleLbl="fgAcc1" presStyleIdx="3" presStyleCnt="4" custScaleY="13109">
        <dgm:presLayoutVars>
          <dgm:bulletEnabled val="1"/>
        </dgm:presLayoutVars>
      </dgm:prSet>
      <dgm:spPr/>
      <dgm:t>
        <a:bodyPr/>
        <a:lstStyle/>
        <a:p>
          <a:endParaRPr lang="zh-CN" altLang="en-US"/>
        </a:p>
      </dgm:t>
    </dgm:pt>
    <dgm:pt modelId="{7891A829-6F16-497B-AE99-6FD52E373C3F}" type="pres">
      <dgm:prSet presAssocID="{D68B7DAA-4CE0-4547-A3F9-862D94610156}" presName="aSpace" presStyleCnt="0"/>
      <dgm:spPr/>
    </dgm:pt>
  </dgm:ptLst>
  <dgm:cxnLst>
    <dgm:cxn modelId="{6C37BE79-6B70-4557-A802-677D06421527}" type="presOf" srcId="{4F18283F-F960-46BF-AB7B-C76DEC72980C}" destId="{DB7DB0C3-8444-49BF-A70E-0A86B8E7D1CB}" srcOrd="0" destOrd="0" presId="urn:microsoft.com/office/officeart/2005/8/layout/pyramid2"/>
    <dgm:cxn modelId="{618D5532-85FC-4FD4-AA1E-CDC91CDF0475}" srcId="{4F18283F-F960-46BF-AB7B-C76DEC72980C}" destId="{A8FF3D1D-A46B-4298-8472-E1BB27800E24}" srcOrd="0" destOrd="0" parTransId="{72D507DF-BA64-4784-9422-A285A131967D}" sibTransId="{2C5983B5-4BA4-49F7-A284-2E76B3BD138A}"/>
    <dgm:cxn modelId="{F4C3C5F6-8A9F-4713-9061-526F74BA4C22}" type="presOf" srcId="{D6CEF851-C75B-4DEA-85E8-BFD61F2F046E}" destId="{41532D36-0AB0-4199-93CC-DA0DFB33257A}" srcOrd="0" destOrd="0" presId="urn:microsoft.com/office/officeart/2005/8/layout/pyramid2"/>
    <dgm:cxn modelId="{A604CA34-6D94-4002-906C-E558F983FD9D}" srcId="{4F18283F-F960-46BF-AB7B-C76DEC72980C}" destId="{D6CEF851-C75B-4DEA-85E8-BFD61F2F046E}" srcOrd="1" destOrd="0" parTransId="{64779696-1D4E-4D93-A532-9A01E1137CF1}" sibTransId="{9500AC7C-5D5C-450B-8BAC-CCE359DEAE8F}"/>
    <dgm:cxn modelId="{E6CD9021-6971-4097-99C2-865A912C836B}" srcId="{4F18283F-F960-46BF-AB7B-C76DEC72980C}" destId="{D68B7DAA-4CE0-4547-A3F9-862D94610156}" srcOrd="3" destOrd="0" parTransId="{49361560-02A5-4044-A0F7-C5EA66A0D8DC}" sibTransId="{22A5D276-CF41-4DA9-8210-B8F11F87B1F9}"/>
    <dgm:cxn modelId="{AE5243E0-3B20-4269-ABFE-6F88F8E9D8B6}" srcId="{4F18283F-F960-46BF-AB7B-C76DEC72980C}" destId="{DEAC8C2C-4E72-4EA4-8D33-A720F5E302FD}" srcOrd="2" destOrd="0" parTransId="{E5443DDF-F0BD-4190-9E70-F8E41B1CD5EA}" sibTransId="{5BA2DF92-D89A-4068-8577-DAB2A38C7641}"/>
    <dgm:cxn modelId="{73D79B2D-61E4-4430-B74A-6197C8208BDF}" type="presOf" srcId="{D68B7DAA-4CE0-4547-A3F9-862D94610156}" destId="{C06EF6FE-5CEE-45D4-8ACF-D8F5B1E73CC8}" srcOrd="0" destOrd="0" presId="urn:microsoft.com/office/officeart/2005/8/layout/pyramid2"/>
    <dgm:cxn modelId="{D56F55CF-375C-4D55-BFBF-CCD13D6591C9}" type="presOf" srcId="{DEAC8C2C-4E72-4EA4-8D33-A720F5E302FD}" destId="{F5CCBB49-9767-44CB-B8BF-72A2AF3A9FA6}" srcOrd="0" destOrd="0" presId="urn:microsoft.com/office/officeart/2005/8/layout/pyramid2"/>
    <dgm:cxn modelId="{EE0C5DDF-38CC-438B-A24F-BD34F6DD8105}" type="presOf" srcId="{A8FF3D1D-A46B-4298-8472-E1BB27800E24}" destId="{7126795A-21BC-463F-9A45-DBA26164C4D3}" srcOrd="0" destOrd="0" presId="urn:microsoft.com/office/officeart/2005/8/layout/pyramid2"/>
    <dgm:cxn modelId="{A4427341-B643-42CF-BE9D-8523418EE4C1}" type="presParOf" srcId="{DB7DB0C3-8444-49BF-A70E-0A86B8E7D1CB}" destId="{8BE958F9-3BE8-4EEA-AA2D-03091BCABABD}" srcOrd="0" destOrd="0" presId="urn:microsoft.com/office/officeart/2005/8/layout/pyramid2"/>
    <dgm:cxn modelId="{02E5935C-059E-4B83-8934-69EAB0D26670}" type="presParOf" srcId="{DB7DB0C3-8444-49BF-A70E-0A86B8E7D1CB}" destId="{1AF718DE-677A-4E12-9573-87B25E9ACFA0}" srcOrd="1" destOrd="0" presId="urn:microsoft.com/office/officeart/2005/8/layout/pyramid2"/>
    <dgm:cxn modelId="{E91F70A2-33A6-4899-B4F3-212365A015AC}" type="presParOf" srcId="{1AF718DE-677A-4E12-9573-87B25E9ACFA0}" destId="{7126795A-21BC-463F-9A45-DBA26164C4D3}" srcOrd="0" destOrd="0" presId="urn:microsoft.com/office/officeart/2005/8/layout/pyramid2"/>
    <dgm:cxn modelId="{86AB1421-8816-4058-B194-E5F8E9A6685C}" type="presParOf" srcId="{1AF718DE-677A-4E12-9573-87B25E9ACFA0}" destId="{FA0A26D3-375F-41D8-B387-D569C9CE0939}" srcOrd="1" destOrd="0" presId="urn:microsoft.com/office/officeart/2005/8/layout/pyramid2"/>
    <dgm:cxn modelId="{74E8B2CF-6DD2-4197-B92A-76FAB765DAB4}" type="presParOf" srcId="{1AF718DE-677A-4E12-9573-87B25E9ACFA0}" destId="{41532D36-0AB0-4199-93CC-DA0DFB33257A}" srcOrd="2" destOrd="0" presId="urn:microsoft.com/office/officeart/2005/8/layout/pyramid2"/>
    <dgm:cxn modelId="{0214F618-70A4-4577-93EF-8D439CB9FD28}" type="presParOf" srcId="{1AF718DE-677A-4E12-9573-87B25E9ACFA0}" destId="{0A6FE0B0-964B-4603-97F9-C615F08F8F9C}" srcOrd="3" destOrd="0" presId="urn:microsoft.com/office/officeart/2005/8/layout/pyramid2"/>
    <dgm:cxn modelId="{5CF28F75-C1B1-4F7E-B6A6-6F87E249981F}" type="presParOf" srcId="{1AF718DE-677A-4E12-9573-87B25E9ACFA0}" destId="{F5CCBB49-9767-44CB-B8BF-72A2AF3A9FA6}" srcOrd="4" destOrd="0" presId="urn:microsoft.com/office/officeart/2005/8/layout/pyramid2"/>
    <dgm:cxn modelId="{7C0301B2-5427-46E3-A880-71D4C536592E}" type="presParOf" srcId="{1AF718DE-677A-4E12-9573-87B25E9ACFA0}" destId="{6EB44C94-0D3A-46B3-8AE9-7DE8D5A46F14}" srcOrd="5" destOrd="0" presId="urn:microsoft.com/office/officeart/2005/8/layout/pyramid2"/>
    <dgm:cxn modelId="{53CDA9E6-8B6B-4189-9433-A6AEE4DA7A51}" type="presParOf" srcId="{1AF718DE-677A-4E12-9573-87B25E9ACFA0}" destId="{C06EF6FE-5CEE-45D4-8ACF-D8F5B1E73CC8}" srcOrd="6" destOrd="0" presId="urn:microsoft.com/office/officeart/2005/8/layout/pyramid2"/>
    <dgm:cxn modelId="{6F8F3E3C-0BCE-470A-8EF9-4F8BD9DD391C}" type="presParOf" srcId="{1AF718DE-677A-4E12-9573-87B25E9ACFA0}" destId="{7891A829-6F16-497B-AE99-6FD52E373C3F}" srcOrd="7" destOrd="0" presId="urn:microsoft.com/office/officeart/2005/8/layout/pyramid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4602544-92D1-4284-AD17-22ACF563135D}" type="doc">
      <dgm:prSet loTypeId="urn:microsoft.com/office/officeart/2005/8/layout/vList6" loCatId="list" qsTypeId="urn:microsoft.com/office/officeart/2005/8/quickstyle/simple2" qsCatId="simple" csTypeId="urn:microsoft.com/office/officeart/2005/8/colors/colorful4" csCatId="colorful" phldr="1"/>
      <dgm:spPr/>
      <dgm:t>
        <a:bodyPr/>
        <a:lstStyle/>
        <a:p>
          <a:endParaRPr lang="zh-CN" altLang="en-US"/>
        </a:p>
      </dgm:t>
    </dgm:pt>
    <dgm:pt modelId="{93F18510-91BD-4F78-9579-7916DB2174C4}">
      <dgm:prSet phldrT="[文本]"/>
      <dgm:spPr/>
      <dgm:t>
        <a:bodyPr/>
        <a:lstStyle/>
        <a:p>
          <a:r>
            <a:rPr lang="zh-CN" altLang="en-US" dirty="0" smtClean="0"/>
            <a:t>舆情日报、即时报</a:t>
          </a:r>
          <a:endParaRPr lang="zh-CN" altLang="en-US" dirty="0"/>
        </a:p>
      </dgm:t>
    </dgm:pt>
    <dgm:pt modelId="{31A509EA-F7E9-4FBF-B980-00155DD69B7F}" type="parTrans" cxnId="{40C283A7-C3A0-47BF-B743-2A13CCE15348}">
      <dgm:prSet/>
      <dgm:spPr/>
      <dgm:t>
        <a:bodyPr/>
        <a:lstStyle/>
        <a:p>
          <a:endParaRPr lang="zh-CN" altLang="en-US"/>
        </a:p>
      </dgm:t>
    </dgm:pt>
    <dgm:pt modelId="{3A3D3A7A-1A03-4FED-82D6-349B15001824}" type="sibTrans" cxnId="{40C283A7-C3A0-47BF-B743-2A13CCE15348}">
      <dgm:prSet/>
      <dgm:spPr/>
      <dgm:t>
        <a:bodyPr/>
        <a:lstStyle/>
        <a:p>
          <a:endParaRPr lang="zh-CN" altLang="en-US"/>
        </a:p>
      </dgm:t>
    </dgm:pt>
    <dgm:pt modelId="{E084FADC-5A5E-4185-86DA-53459C002FCF}">
      <dgm:prSet phldrT="[文本]"/>
      <dgm:spPr/>
      <dgm:t>
        <a:bodyPr/>
        <a:lstStyle/>
        <a:p>
          <a:r>
            <a:rPr lang="zh-CN" altLang="en-US" dirty="0" smtClean="0"/>
            <a:t>舆情监测与舆情预警</a:t>
          </a:r>
          <a:endParaRPr lang="zh-CN" altLang="en-US" dirty="0"/>
        </a:p>
      </dgm:t>
    </dgm:pt>
    <dgm:pt modelId="{6EE45896-9A30-4609-9201-F6F6319E19B1}" type="parTrans" cxnId="{C40F7484-30BD-43A8-8C18-2A32E87AF8E4}">
      <dgm:prSet/>
      <dgm:spPr/>
      <dgm:t>
        <a:bodyPr/>
        <a:lstStyle/>
        <a:p>
          <a:endParaRPr lang="zh-CN" altLang="en-US"/>
        </a:p>
      </dgm:t>
    </dgm:pt>
    <dgm:pt modelId="{7674A0F4-3C96-45CC-B5CA-B25E6C86DCB3}" type="sibTrans" cxnId="{C40F7484-30BD-43A8-8C18-2A32E87AF8E4}">
      <dgm:prSet/>
      <dgm:spPr/>
      <dgm:t>
        <a:bodyPr/>
        <a:lstStyle/>
        <a:p>
          <a:endParaRPr lang="zh-CN" altLang="en-US"/>
        </a:p>
      </dgm:t>
    </dgm:pt>
    <dgm:pt modelId="{36EBF92D-221F-462D-B90A-042612D19FEC}">
      <dgm:prSet phldrT="[文本]"/>
      <dgm:spPr/>
      <dgm:t>
        <a:bodyPr/>
        <a:lstStyle/>
        <a:p>
          <a:r>
            <a:rPr lang="zh-CN" altLang="en-US" dirty="0" smtClean="0"/>
            <a:t>及时发现重要信息和敏感信息、把握舆论环境动态变化</a:t>
          </a:r>
          <a:endParaRPr lang="zh-CN" altLang="en-US" dirty="0"/>
        </a:p>
      </dgm:t>
    </dgm:pt>
    <dgm:pt modelId="{1AFFAC03-C923-4E49-BB1C-23182ED97572}" type="parTrans" cxnId="{82C10204-66A2-4D03-BBC1-26A1EDAC9E5D}">
      <dgm:prSet/>
      <dgm:spPr/>
      <dgm:t>
        <a:bodyPr/>
        <a:lstStyle/>
        <a:p>
          <a:endParaRPr lang="zh-CN" altLang="en-US"/>
        </a:p>
      </dgm:t>
    </dgm:pt>
    <dgm:pt modelId="{E1F8B52C-6D77-4C06-8605-5213302F1D65}" type="sibTrans" cxnId="{82C10204-66A2-4D03-BBC1-26A1EDAC9E5D}">
      <dgm:prSet/>
      <dgm:spPr/>
      <dgm:t>
        <a:bodyPr/>
        <a:lstStyle/>
        <a:p>
          <a:endParaRPr lang="zh-CN" altLang="en-US"/>
        </a:p>
      </dgm:t>
    </dgm:pt>
    <dgm:pt modelId="{6A89DBD4-F5B9-4A94-9DD4-8E613D3158C5}">
      <dgm:prSet phldrT="[文本]"/>
      <dgm:spPr/>
      <dgm:t>
        <a:bodyPr/>
        <a:lstStyle/>
        <a:p>
          <a:r>
            <a:rPr lang="zh-CN" altLang="en-US" dirty="0" smtClean="0"/>
            <a:t>舆情周期报、专报</a:t>
          </a:r>
          <a:endParaRPr lang="zh-CN" altLang="en-US" dirty="0"/>
        </a:p>
      </dgm:t>
    </dgm:pt>
    <dgm:pt modelId="{6450C216-B427-4730-97C2-B61C96E16482}" type="parTrans" cxnId="{E9EBF551-479E-4D94-955A-529C04D8E0F5}">
      <dgm:prSet/>
      <dgm:spPr/>
      <dgm:t>
        <a:bodyPr/>
        <a:lstStyle/>
        <a:p>
          <a:endParaRPr lang="zh-CN" altLang="en-US"/>
        </a:p>
      </dgm:t>
    </dgm:pt>
    <dgm:pt modelId="{457541DF-2C4D-4C45-B494-2B333C145B3A}" type="sibTrans" cxnId="{E9EBF551-479E-4D94-955A-529C04D8E0F5}">
      <dgm:prSet/>
      <dgm:spPr/>
      <dgm:t>
        <a:bodyPr/>
        <a:lstStyle/>
        <a:p>
          <a:endParaRPr lang="zh-CN" altLang="en-US"/>
        </a:p>
      </dgm:t>
    </dgm:pt>
    <dgm:pt modelId="{87AF077F-703F-44C4-816E-CD0547086719}">
      <dgm:prSet phldrT="[文本]"/>
      <dgm:spPr/>
      <dgm:t>
        <a:bodyPr/>
        <a:lstStyle/>
        <a:p>
          <a:r>
            <a:rPr lang="zh-CN" altLang="en-US" dirty="0" smtClean="0"/>
            <a:t>舆情研判与决策参考</a:t>
          </a:r>
          <a:endParaRPr lang="zh-CN" altLang="en-US" dirty="0"/>
        </a:p>
      </dgm:t>
    </dgm:pt>
    <dgm:pt modelId="{20437EFC-CA6E-47BB-8B8D-DA1D9200F8BC}" type="parTrans" cxnId="{05F1AEA4-14AE-4BA7-9C2D-02FAC1CE237A}">
      <dgm:prSet/>
      <dgm:spPr/>
      <dgm:t>
        <a:bodyPr/>
        <a:lstStyle/>
        <a:p>
          <a:endParaRPr lang="zh-CN" altLang="en-US"/>
        </a:p>
      </dgm:t>
    </dgm:pt>
    <dgm:pt modelId="{28ED1673-7A34-4728-8E2F-4A7ADB506E85}" type="sibTrans" cxnId="{05F1AEA4-14AE-4BA7-9C2D-02FAC1CE237A}">
      <dgm:prSet/>
      <dgm:spPr/>
      <dgm:t>
        <a:bodyPr/>
        <a:lstStyle/>
        <a:p>
          <a:endParaRPr lang="zh-CN" altLang="en-US"/>
        </a:p>
      </dgm:t>
    </dgm:pt>
    <dgm:pt modelId="{DF0A24A6-FFC0-4B5F-869E-0EAD8F5DFD53}">
      <dgm:prSet phldrT="[文本]"/>
      <dgm:spPr/>
      <dgm:t>
        <a:bodyPr/>
        <a:lstStyle/>
        <a:p>
          <a:r>
            <a:rPr lang="zh-CN" altLang="en-US" dirty="0" smtClean="0"/>
            <a:t>梳理舆论发展脉络、了解舆论主要观点、捕捉舆论领袖人物</a:t>
          </a:r>
          <a:r>
            <a:rPr lang="en-US" altLang="zh-CN" dirty="0" smtClean="0"/>
            <a:t>/</a:t>
          </a:r>
          <a:r>
            <a:rPr lang="zh-CN" altLang="en-US" dirty="0" smtClean="0"/>
            <a:t>媒体、发现舆论 场域差异、提出应对建议</a:t>
          </a:r>
          <a:endParaRPr lang="zh-CN" altLang="en-US" dirty="0"/>
        </a:p>
      </dgm:t>
    </dgm:pt>
    <dgm:pt modelId="{DCC0586B-16EA-4CE7-B273-974A9FC6FC70}" type="parTrans" cxnId="{5B774A86-0AF9-4149-A05A-1B3C8ECCFC9E}">
      <dgm:prSet/>
      <dgm:spPr/>
      <dgm:t>
        <a:bodyPr/>
        <a:lstStyle/>
        <a:p>
          <a:endParaRPr lang="zh-CN" altLang="en-US"/>
        </a:p>
      </dgm:t>
    </dgm:pt>
    <dgm:pt modelId="{9C895F22-0659-4635-801E-06D75BA39F3A}" type="sibTrans" cxnId="{5B774A86-0AF9-4149-A05A-1B3C8ECCFC9E}">
      <dgm:prSet/>
      <dgm:spPr/>
      <dgm:t>
        <a:bodyPr/>
        <a:lstStyle/>
        <a:p>
          <a:endParaRPr lang="zh-CN" altLang="en-US"/>
        </a:p>
      </dgm:t>
    </dgm:pt>
    <dgm:pt modelId="{69A18D07-3133-454B-AE25-63524978D83D}" type="pres">
      <dgm:prSet presAssocID="{54602544-92D1-4284-AD17-22ACF563135D}" presName="Name0" presStyleCnt="0">
        <dgm:presLayoutVars>
          <dgm:dir/>
          <dgm:animLvl val="lvl"/>
          <dgm:resizeHandles/>
        </dgm:presLayoutVars>
      </dgm:prSet>
      <dgm:spPr/>
      <dgm:t>
        <a:bodyPr/>
        <a:lstStyle/>
        <a:p>
          <a:endParaRPr lang="zh-CN" altLang="en-US"/>
        </a:p>
      </dgm:t>
    </dgm:pt>
    <dgm:pt modelId="{BFAE9DD3-6817-4F2A-A0EB-2B0D5EDE064D}" type="pres">
      <dgm:prSet presAssocID="{93F18510-91BD-4F78-9579-7916DB2174C4}" presName="linNode" presStyleCnt="0"/>
      <dgm:spPr/>
      <dgm:t>
        <a:bodyPr/>
        <a:lstStyle/>
        <a:p>
          <a:endParaRPr lang="zh-CN" altLang="en-US"/>
        </a:p>
      </dgm:t>
    </dgm:pt>
    <dgm:pt modelId="{1033BA4F-7D18-4F77-93A7-AF9E32037DFB}" type="pres">
      <dgm:prSet presAssocID="{93F18510-91BD-4F78-9579-7916DB2174C4}" presName="parentShp" presStyleLbl="node1" presStyleIdx="0" presStyleCnt="2">
        <dgm:presLayoutVars>
          <dgm:bulletEnabled val="1"/>
        </dgm:presLayoutVars>
      </dgm:prSet>
      <dgm:spPr/>
      <dgm:t>
        <a:bodyPr/>
        <a:lstStyle/>
        <a:p>
          <a:endParaRPr lang="zh-CN" altLang="en-US"/>
        </a:p>
      </dgm:t>
    </dgm:pt>
    <dgm:pt modelId="{25078EFD-E8E8-4000-9D45-5EFEAD326696}" type="pres">
      <dgm:prSet presAssocID="{93F18510-91BD-4F78-9579-7916DB2174C4}" presName="childShp" presStyleLbl="bgAccFollowNode1" presStyleIdx="0" presStyleCnt="2">
        <dgm:presLayoutVars>
          <dgm:bulletEnabled val="1"/>
        </dgm:presLayoutVars>
      </dgm:prSet>
      <dgm:spPr/>
      <dgm:t>
        <a:bodyPr/>
        <a:lstStyle/>
        <a:p>
          <a:endParaRPr lang="zh-CN" altLang="en-US"/>
        </a:p>
      </dgm:t>
    </dgm:pt>
    <dgm:pt modelId="{874C6DFB-F669-4619-9092-9CC079514B41}" type="pres">
      <dgm:prSet presAssocID="{3A3D3A7A-1A03-4FED-82D6-349B15001824}" presName="spacing" presStyleCnt="0"/>
      <dgm:spPr/>
      <dgm:t>
        <a:bodyPr/>
        <a:lstStyle/>
        <a:p>
          <a:endParaRPr lang="zh-CN" altLang="en-US"/>
        </a:p>
      </dgm:t>
    </dgm:pt>
    <dgm:pt modelId="{830BC450-EDF5-45EF-8B6E-A80975FF9695}" type="pres">
      <dgm:prSet presAssocID="{6A89DBD4-F5B9-4A94-9DD4-8E613D3158C5}" presName="linNode" presStyleCnt="0"/>
      <dgm:spPr/>
      <dgm:t>
        <a:bodyPr/>
        <a:lstStyle/>
        <a:p>
          <a:endParaRPr lang="zh-CN" altLang="en-US"/>
        </a:p>
      </dgm:t>
    </dgm:pt>
    <dgm:pt modelId="{2E39851D-FBF2-458B-B274-7B06646F11A9}" type="pres">
      <dgm:prSet presAssocID="{6A89DBD4-F5B9-4A94-9DD4-8E613D3158C5}" presName="parentShp" presStyleLbl="node1" presStyleIdx="1" presStyleCnt="2">
        <dgm:presLayoutVars>
          <dgm:bulletEnabled val="1"/>
        </dgm:presLayoutVars>
      </dgm:prSet>
      <dgm:spPr/>
      <dgm:t>
        <a:bodyPr/>
        <a:lstStyle/>
        <a:p>
          <a:endParaRPr lang="zh-CN" altLang="en-US"/>
        </a:p>
      </dgm:t>
    </dgm:pt>
    <dgm:pt modelId="{90BDDFC8-FA05-4DDE-A687-6A36427E0BAB}" type="pres">
      <dgm:prSet presAssocID="{6A89DBD4-F5B9-4A94-9DD4-8E613D3158C5}" presName="childShp" presStyleLbl="bgAccFollowNode1" presStyleIdx="1" presStyleCnt="2">
        <dgm:presLayoutVars>
          <dgm:bulletEnabled val="1"/>
        </dgm:presLayoutVars>
      </dgm:prSet>
      <dgm:spPr/>
      <dgm:t>
        <a:bodyPr/>
        <a:lstStyle/>
        <a:p>
          <a:endParaRPr lang="zh-CN" altLang="en-US"/>
        </a:p>
      </dgm:t>
    </dgm:pt>
  </dgm:ptLst>
  <dgm:cxnLst>
    <dgm:cxn modelId="{E9EBF551-479E-4D94-955A-529C04D8E0F5}" srcId="{54602544-92D1-4284-AD17-22ACF563135D}" destId="{6A89DBD4-F5B9-4A94-9DD4-8E613D3158C5}" srcOrd="1" destOrd="0" parTransId="{6450C216-B427-4730-97C2-B61C96E16482}" sibTransId="{457541DF-2C4D-4C45-B494-2B333C145B3A}"/>
    <dgm:cxn modelId="{D8D2FEC5-A971-4D12-865F-F2B5E253F406}" type="presOf" srcId="{36EBF92D-221F-462D-B90A-042612D19FEC}" destId="{25078EFD-E8E8-4000-9D45-5EFEAD326696}" srcOrd="0" destOrd="1" presId="urn:microsoft.com/office/officeart/2005/8/layout/vList6"/>
    <dgm:cxn modelId="{0645D375-3592-4DA9-A090-1392D61D7ECD}" type="presOf" srcId="{87AF077F-703F-44C4-816E-CD0547086719}" destId="{90BDDFC8-FA05-4DDE-A687-6A36427E0BAB}" srcOrd="0" destOrd="0" presId="urn:microsoft.com/office/officeart/2005/8/layout/vList6"/>
    <dgm:cxn modelId="{05F1AEA4-14AE-4BA7-9C2D-02FAC1CE237A}" srcId="{6A89DBD4-F5B9-4A94-9DD4-8E613D3158C5}" destId="{87AF077F-703F-44C4-816E-CD0547086719}" srcOrd="0" destOrd="0" parTransId="{20437EFC-CA6E-47BB-8B8D-DA1D9200F8BC}" sibTransId="{28ED1673-7A34-4728-8E2F-4A7ADB506E85}"/>
    <dgm:cxn modelId="{A1F62860-17DE-46D8-B470-BA821C8DC8FA}" type="presOf" srcId="{E084FADC-5A5E-4185-86DA-53459C002FCF}" destId="{25078EFD-E8E8-4000-9D45-5EFEAD326696}" srcOrd="0" destOrd="0" presId="urn:microsoft.com/office/officeart/2005/8/layout/vList6"/>
    <dgm:cxn modelId="{A7642C08-75DA-47A2-B997-191E4E5BC843}" type="presOf" srcId="{6A89DBD4-F5B9-4A94-9DD4-8E613D3158C5}" destId="{2E39851D-FBF2-458B-B274-7B06646F11A9}" srcOrd="0" destOrd="0" presId="urn:microsoft.com/office/officeart/2005/8/layout/vList6"/>
    <dgm:cxn modelId="{0C2AC47D-C653-4FB8-BD25-6E649BF07095}" type="presOf" srcId="{93F18510-91BD-4F78-9579-7916DB2174C4}" destId="{1033BA4F-7D18-4F77-93A7-AF9E32037DFB}" srcOrd="0" destOrd="0" presId="urn:microsoft.com/office/officeart/2005/8/layout/vList6"/>
    <dgm:cxn modelId="{C40F7484-30BD-43A8-8C18-2A32E87AF8E4}" srcId="{93F18510-91BD-4F78-9579-7916DB2174C4}" destId="{E084FADC-5A5E-4185-86DA-53459C002FCF}" srcOrd="0" destOrd="0" parTransId="{6EE45896-9A30-4609-9201-F6F6319E19B1}" sibTransId="{7674A0F4-3C96-45CC-B5CA-B25E6C86DCB3}"/>
    <dgm:cxn modelId="{A003E9D9-271E-4618-A65C-84EF33742B55}" type="presOf" srcId="{54602544-92D1-4284-AD17-22ACF563135D}" destId="{69A18D07-3133-454B-AE25-63524978D83D}" srcOrd="0" destOrd="0" presId="urn:microsoft.com/office/officeart/2005/8/layout/vList6"/>
    <dgm:cxn modelId="{BAE6992E-5541-4CCB-A045-82BC29841DDE}" type="presOf" srcId="{DF0A24A6-FFC0-4B5F-869E-0EAD8F5DFD53}" destId="{90BDDFC8-FA05-4DDE-A687-6A36427E0BAB}" srcOrd="0" destOrd="1" presId="urn:microsoft.com/office/officeart/2005/8/layout/vList6"/>
    <dgm:cxn modelId="{82C10204-66A2-4D03-BBC1-26A1EDAC9E5D}" srcId="{93F18510-91BD-4F78-9579-7916DB2174C4}" destId="{36EBF92D-221F-462D-B90A-042612D19FEC}" srcOrd="1" destOrd="0" parTransId="{1AFFAC03-C923-4E49-BB1C-23182ED97572}" sibTransId="{E1F8B52C-6D77-4C06-8605-5213302F1D65}"/>
    <dgm:cxn modelId="{5B774A86-0AF9-4149-A05A-1B3C8ECCFC9E}" srcId="{6A89DBD4-F5B9-4A94-9DD4-8E613D3158C5}" destId="{DF0A24A6-FFC0-4B5F-869E-0EAD8F5DFD53}" srcOrd="1" destOrd="0" parTransId="{DCC0586B-16EA-4CE7-B273-974A9FC6FC70}" sibTransId="{9C895F22-0659-4635-801E-06D75BA39F3A}"/>
    <dgm:cxn modelId="{40C283A7-C3A0-47BF-B743-2A13CCE15348}" srcId="{54602544-92D1-4284-AD17-22ACF563135D}" destId="{93F18510-91BD-4F78-9579-7916DB2174C4}" srcOrd="0" destOrd="0" parTransId="{31A509EA-F7E9-4FBF-B980-00155DD69B7F}" sibTransId="{3A3D3A7A-1A03-4FED-82D6-349B15001824}"/>
    <dgm:cxn modelId="{E4729921-25E5-4015-9E68-DB1A4FA89419}" type="presParOf" srcId="{69A18D07-3133-454B-AE25-63524978D83D}" destId="{BFAE9DD3-6817-4F2A-A0EB-2B0D5EDE064D}" srcOrd="0" destOrd="0" presId="urn:microsoft.com/office/officeart/2005/8/layout/vList6"/>
    <dgm:cxn modelId="{1AA3C58F-4C1D-44FE-A97B-C469510E5475}" type="presParOf" srcId="{BFAE9DD3-6817-4F2A-A0EB-2B0D5EDE064D}" destId="{1033BA4F-7D18-4F77-93A7-AF9E32037DFB}" srcOrd="0" destOrd="0" presId="urn:microsoft.com/office/officeart/2005/8/layout/vList6"/>
    <dgm:cxn modelId="{BA253567-16F6-4294-813C-6DBFC3EE12D4}" type="presParOf" srcId="{BFAE9DD3-6817-4F2A-A0EB-2B0D5EDE064D}" destId="{25078EFD-E8E8-4000-9D45-5EFEAD326696}" srcOrd="1" destOrd="0" presId="urn:microsoft.com/office/officeart/2005/8/layout/vList6"/>
    <dgm:cxn modelId="{77C6919C-F635-47B3-8EA2-CC3906AAFAA1}" type="presParOf" srcId="{69A18D07-3133-454B-AE25-63524978D83D}" destId="{874C6DFB-F669-4619-9092-9CC079514B41}" srcOrd="1" destOrd="0" presId="urn:microsoft.com/office/officeart/2005/8/layout/vList6"/>
    <dgm:cxn modelId="{E0D973DC-D43D-413C-9EE4-8060E0D0B4B7}" type="presParOf" srcId="{69A18D07-3133-454B-AE25-63524978D83D}" destId="{830BC450-EDF5-45EF-8B6E-A80975FF9695}" srcOrd="2" destOrd="0" presId="urn:microsoft.com/office/officeart/2005/8/layout/vList6"/>
    <dgm:cxn modelId="{DB579147-81BA-4182-AD54-A54CDB685900}" type="presParOf" srcId="{830BC450-EDF5-45EF-8B6E-A80975FF9695}" destId="{2E39851D-FBF2-458B-B274-7B06646F11A9}" srcOrd="0" destOrd="0" presId="urn:microsoft.com/office/officeart/2005/8/layout/vList6"/>
    <dgm:cxn modelId="{553E4498-6158-4A7D-9948-870FD00432CF}" type="presParOf" srcId="{830BC450-EDF5-45EF-8B6E-A80975FF9695}" destId="{90BDDFC8-FA05-4DDE-A687-6A36427E0BAB}"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1B70E8-1DAB-40C1-85E5-230CD822954E}">
      <dsp:nvSpPr>
        <dsp:cNvPr id="0" name=""/>
        <dsp:cNvSpPr/>
      </dsp:nvSpPr>
      <dsp:spPr>
        <a:xfrm>
          <a:off x="1761945" y="0"/>
          <a:ext cx="1174630" cy="837093"/>
        </a:xfrm>
        <a:prstGeom prst="trapezoid">
          <a:avLst>
            <a:gd name="adj" fmla="val 70161"/>
          </a:avLst>
        </a:prstGeom>
        <a:gradFill rotWithShape="0">
          <a:gsLst>
            <a:gs pos="0">
              <a:schemeClr val="accent2">
                <a:hueOff val="0"/>
                <a:satOff val="0"/>
                <a:lumOff val="0"/>
                <a:alphaOff val="0"/>
              </a:schemeClr>
            </a:gs>
            <a:gs pos="90000">
              <a:schemeClr val="accent2">
                <a:hueOff val="0"/>
                <a:satOff val="0"/>
                <a:lumOff val="0"/>
                <a:alphaOff val="0"/>
                <a:shade val="100000"/>
                <a:satMod val="105000"/>
              </a:schemeClr>
            </a:gs>
            <a:gs pos="100000">
              <a:schemeClr val="accent2">
                <a:hueOff val="0"/>
                <a:satOff val="0"/>
                <a:lumOff val="0"/>
                <a:alphaOff val="0"/>
                <a:shade val="80000"/>
                <a:satMod val="120000"/>
              </a:schemeClr>
            </a:gs>
          </a:gsLst>
          <a:path path="circle">
            <a:fillToRect l="100000" t="100000" r="100000" b="100000"/>
          </a:path>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b" anchorCtr="0">
          <a:noAutofit/>
        </a:bodyPr>
        <a:lstStyle/>
        <a:p>
          <a:pPr lvl="0" algn="ctr" defTabSz="800100">
            <a:lnSpc>
              <a:spcPct val="100000"/>
            </a:lnSpc>
            <a:spcBef>
              <a:spcPct val="0"/>
            </a:spcBef>
            <a:spcAft>
              <a:spcPts val="0"/>
            </a:spcAft>
          </a:pPr>
          <a:r>
            <a:rPr lang="zh-CN" altLang="en-US" sz="1800" b="1" kern="1200" dirty="0" smtClean="0">
              <a:solidFill>
                <a:schemeClr val="bg1"/>
              </a:solidFill>
              <a:latin typeface="微软雅黑" pitchFamily="34" charset="-122"/>
              <a:ea typeface="微软雅黑" pitchFamily="34" charset="-122"/>
            </a:rPr>
            <a:t>危机干预</a:t>
          </a:r>
          <a:endParaRPr lang="zh-CN" altLang="en-US" sz="1800" b="1" kern="1200" dirty="0">
            <a:solidFill>
              <a:schemeClr val="bg1"/>
            </a:solidFill>
            <a:latin typeface="微软雅黑" pitchFamily="34" charset="-122"/>
            <a:ea typeface="微软雅黑" pitchFamily="34" charset="-122"/>
          </a:endParaRPr>
        </a:p>
      </dsp:txBody>
      <dsp:txXfrm>
        <a:off x="1761945" y="0"/>
        <a:ext cx="1174630" cy="837093"/>
      </dsp:txXfrm>
    </dsp:sp>
    <dsp:sp modelId="{BEA808C6-A502-430F-93C8-CDF1A04D43BA}">
      <dsp:nvSpPr>
        <dsp:cNvPr id="0" name=""/>
        <dsp:cNvSpPr/>
      </dsp:nvSpPr>
      <dsp:spPr>
        <a:xfrm>
          <a:off x="1174630" y="837093"/>
          <a:ext cx="2349261" cy="837093"/>
        </a:xfrm>
        <a:prstGeom prst="trapezoid">
          <a:avLst>
            <a:gd name="adj" fmla="val 70161"/>
          </a:avLst>
        </a:prstGeom>
        <a:gradFill rotWithShape="0">
          <a:gsLst>
            <a:gs pos="0">
              <a:schemeClr val="accent3">
                <a:hueOff val="0"/>
                <a:satOff val="0"/>
                <a:lumOff val="0"/>
                <a:alphaOff val="0"/>
              </a:schemeClr>
            </a:gs>
            <a:gs pos="90000">
              <a:schemeClr val="accent3">
                <a:hueOff val="0"/>
                <a:satOff val="0"/>
                <a:lumOff val="0"/>
                <a:alphaOff val="0"/>
                <a:shade val="100000"/>
                <a:satMod val="105000"/>
              </a:schemeClr>
            </a:gs>
            <a:gs pos="100000">
              <a:schemeClr val="accent3">
                <a:hueOff val="0"/>
                <a:satOff val="0"/>
                <a:lumOff val="0"/>
                <a:alphaOff val="0"/>
                <a:shade val="80000"/>
                <a:satMod val="120000"/>
              </a:schemeClr>
            </a:gs>
          </a:gsLst>
          <a:path path="circle">
            <a:fillToRect l="100000" t="100000" r="100000" b="100000"/>
          </a:path>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b="1" kern="1200" dirty="0" smtClean="0">
              <a:solidFill>
                <a:schemeClr val="tx1"/>
              </a:solidFill>
              <a:latin typeface="微软雅黑" pitchFamily="34" charset="-122"/>
              <a:ea typeface="微软雅黑" pitchFamily="34" charset="-122"/>
            </a:rPr>
            <a:t>舆情专家团队</a:t>
          </a:r>
          <a:endParaRPr lang="en-US" altLang="zh-CN" sz="1800" b="1" kern="1200" dirty="0" smtClean="0">
            <a:solidFill>
              <a:schemeClr val="tx1"/>
            </a:solidFill>
            <a:latin typeface="微软雅黑" pitchFamily="34" charset="-122"/>
            <a:ea typeface="微软雅黑" pitchFamily="34" charset="-122"/>
          </a:endParaRPr>
        </a:p>
        <a:p>
          <a:pPr lvl="0" algn="ctr" defTabSz="800100">
            <a:lnSpc>
              <a:spcPct val="90000"/>
            </a:lnSpc>
            <a:spcBef>
              <a:spcPct val="0"/>
            </a:spcBef>
            <a:spcAft>
              <a:spcPct val="35000"/>
            </a:spcAft>
          </a:pPr>
          <a:r>
            <a:rPr lang="zh-CN" altLang="en-US" sz="1400" b="1" kern="1200" dirty="0" smtClean="0">
              <a:solidFill>
                <a:schemeClr val="bg1"/>
              </a:solidFill>
            </a:rPr>
            <a:t>人机结合对危机进行研判预警、决策指导</a:t>
          </a:r>
          <a:endParaRPr lang="en-US" altLang="zh-CN" sz="1400" b="1" kern="1200" dirty="0" smtClean="0">
            <a:solidFill>
              <a:schemeClr val="bg1"/>
            </a:solidFill>
          </a:endParaRPr>
        </a:p>
      </dsp:txBody>
      <dsp:txXfrm>
        <a:off x="1585751" y="837093"/>
        <a:ext cx="1527019" cy="837093"/>
      </dsp:txXfrm>
    </dsp:sp>
    <dsp:sp modelId="{148BE765-5B9A-4241-A3F0-E2ED6CC24A30}">
      <dsp:nvSpPr>
        <dsp:cNvPr id="0" name=""/>
        <dsp:cNvSpPr/>
      </dsp:nvSpPr>
      <dsp:spPr>
        <a:xfrm>
          <a:off x="587315" y="1674186"/>
          <a:ext cx="3523891" cy="837093"/>
        </a:xfrm>
        <a:prstGeom prst="trapezoid">
          <a:avLst>
            <a:gd name="adj" fmla="val 70161"/>
          </a:avLst>
        </a:prstGeom>
        <a:gradFill rotWithShape="0">
          <a:gsLst>
            <a:gs pos="0">
              <a:schemeClr val="accent4">
                <a:hueOff val="0"/>
                <a:satOff val="0"/>
                <a:lumOff val="0"/>
                <a:alphaOff val="0"/>
              </a:schemeClr>
            </a:gs>
            <a:gs pos="90000">
              <a:schemeClr val="accent4">
                <a:hueOff val="0"/>
                <a:satOff val="0"/>
                <a:lumOff val="0"/>
                <a:alphaOff val="0"/>
                <a:shade val="100000"/>
                <a:satMod val="105000"/>
              </a:schemeClr>
            </a:gs>
            <a:gs pos="100000">
              <a:schemeClr val="accent4">
                <a:hueOff val="0"/>
                <a:satOff val="0"/>
                <a:lumOff val="0"/>
                <a:alphaOff val="0"/>
                <a:shade val="80000"/>
                <a:satMod val="120000"/>
              </a:schemeClr>
            </a:gs>
          </a:gsLst>
          <a:path path="circle">
            <a:fillToRect l="100000" t="100000" r="100000" b="100000"/>
          </a:path>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b="1" kern="1200" dirty="0" smtClean="0">
              <a:solidFill>
                <a:schemeClr val="tx1"/>
              </a:solidFill>
              <a:latin typeface="微软雅黑" pitchFamily="34" charset="-122"/>
              <a:ea typeface="微软雅黑" pitchFamily="34" charset="-122"/>
            </a:rPr>
            <a:t>计算机技术团队</a:t>
          </a:r>
          <a:endParaRPr lang="en-US" altLang="zh-CN" sz="1800" b="1" kern="1200" dirty="0" smtClean="0">
            <a:solidFill>
              <a:schemeClr val="tx1"/>
            </a:solidFill>
            <a:latin typeface="微软雅黑" pitchFamily="34" charset="-122"/>
            <a:ea typeface="微软雅黑" pitchFamily="34" charset="-122"/>
          </a:endParaRPr>
        </a:p>
        <a:p>
          <a:pPr lvl="0" algn="ctr" defTabSz="800100">
            <a:lnSpc>
              <a:spcPct val="90000"/>
            </a:lnSpc>
            <a:spcBef>
              <a:spcPct val="0"/>
            </a:spcBef>
            <a:spcAft>
              <a:spcPct val="35000"/>
            </a:spcAft>
          </a:pPr>
          <a:r>
            <a:rPr lang="zh-CN" altLang="en-US" sz="1400" b="1" kern="1200" dirty="0" smtClean="0">
              <a:solidFill>
                <a:schemeClr val="bg1"/>
              </a:solidFill>
            </a:rPr>
            <a:t>结合人工智能技术对数据进行挖掘、聚类、运算、分布存储</a:t>
          </a:r>
          <a:endParaRPr lang="zh-CN" altLang="en-US" sz="1400" b="1" kern="1200" dirty="0">
            <a:solidFill>
              <a:schemeClr val="bg1"/>
            </a:solidFill>
          </a:endParaRPr>
        </a:p>
      </dsp:txBody>
      <dsp:txXfrm>
        <a:off x="1203996" y="1674186"/>
        <a:ext cx="2290529" cy="837093"/>
      </dsp:txXfrm>
    </dsp:sp>
    <dsp:sp modelId="{DE8E5A1D-8EAE-494A-9A16-305A56839A84}">
      <dsp:nvSpPr>
        <dsp:cNvPr id="0" name=""/>
        <dsp:cNvSpPr/>
      </dsp:nvSpPr>
      <dsp:spPr>
        <a:xfrm>
          <a:off x="0" y="2511278"/>
          <a:ext cx="4698522" cy="837093"/>
        </a:xfrm>
        <a:prstGeom prst="trapezoid">
          <a:avLst>
            <a:gd name="adj" fmla="val 70161"/>
          </a:avLst>
        </a:prstGeom>
        <a:gradFill rotWithShape="0">
          <a:gsLst>
            <a:gs pos="0">
              <a:schemeClr val="accent5">
                <a:hueOff val="0"/>
                <a:satOff val="0"/>
                <a:lumOff val="0"/>
                <a:alphaOff val="0"/>
              </a:schemeClr>
            </a:gs>
            <a:gs pos="90000">
              <a:schemeClr val="accent5">
                <a:hueOff val="0"/>
                <a:satOff val="0"/>
                <a:lumOff val="0"/>
                <a:alphaOff val="0"/>
                <a:shade val="100000"/>
                <a:satMod val="105000"/>
              </a:schemeClr>
            </a:gs>
            <a:gs pos="100000">
              <a:schemeClr val="accent5">
                <a:hueOff val="0"/>
                <a:satOff val="0"/>
                <a:lumOff val="0"/>
                <a:alphaOff val="0"/>
                <a:shade val="80000"/>
                <a:satMod val="120000"/>
              </a:schemeClr>
            </a:gs>
          </a:gsLst>
          <a:path path="circle">
            <a:fillToRect l="100000" t="100000" r="100000" b="100000"/>
          </a:path>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b="1" kern="1200" dirty="0" smtClean="0">
              <a:solidFill>
                <a:schemeClr val="tx1"/>
              </a:solidFill>
              <a:latin typeface="微软雅黑" pitchFamily="34" charset="-122"/>
              <a:ea typeface="微软雅黑" pitchFamily="34" charset="-122"/>
            </a:rPr>
            <a:t>基础数据</a:t>
          </a:r>
          <a:endParaRPr lang="en-US" altLang="zh-CN" sz="1800" b="1" kern="1200" dirty="0" smtClean="0">
            <a:solidFill>
              <a:schemeClr val="tx1"/>
            </a:solidFill>
            <a:latin typeface="微软雅黑" pitchFamily="34" charset="-122"/>
            <a:ea typeface="微软雅黑" pitchFamily="34" charset="-122"/>
          </a:endParaRPr>
        </a:p>
        <a:p>
          <a:pPr lvl="0" algn="ctr" defTabSz="800100">
            <a:lnSpc>
              <a:spcPct val="90000"/>
            </a:lnSpc>
            <a:spcBef>
              <a:spcPct val="0"/>
            </a:spcBef>
            <a:spcAft>
              <a:spcPct val="35000"/>
            </a:spcAft>
          </a:pPr>
          <a:r>
            <a:rPr lang="zh-CN" altLang="en-US" sz="1400" b="1" kern="1200" dirty="0" smtClean="0">
              <a:solidFill>
                <a:schemeClr val="bg1"/>
              </a:solidFill>
            </a:rPr>
            <a:t>广泛深入的“大数据”抓取是舆情分析的基础</a:t>
          </a:r>
          <a:endParaRPr lang="zh-CN" altLang="en-US" sz="1400" b="1" kern="1200" dirty="0">
            <a:solidFill>
              <a:schemeClr val="bg1"/>
            </a:solidFill>
          </a:endParaRPr>
        </a:p>
      </dsp:txBody>
      <dsp:txXfrm>
        <a:off x="822241" y="2511278"/>
        <a:ext cx="3054039" cy="83709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E958F9-3BE8-4EEA-AA2D-03091BCABABD}">
      <dsp:nvSpPr>
        <dsp:cNvPr id="0" name=""/>
        <dsp:cNvSpPr/>
      </dsp:nvSpPr>
      <dsp:spPr>
        <a:xfrm flipH="1">
          <a:off x="776967" y="0"/>
          <a:ext cx="34296" cy="3780420"/>
        </a:xfrm>
        <a:prstGeom prst="triangle">
          <a:avLst/>
        </a:prstGeom>
        <a:no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7126795A-21BC-463F-9A45-DBA26164C4D3}">
      <dsp:nvSpPr>
        <dsp:cNvPr id="0" name=""/>
        <dsp:cNvSpPr/>
      </dsp:nvSpPr>
      <dsp:spPr>
        <a:xfrm>
          <a:off x="794116" y="379023"/>
          <a:ext cx="1021204" cy="386781"/>
        </a:xfrm>
        <a:prstGeom prst="roundRect">
          <a:avLst/>
        </a:prstGeom>
        <a:solidFill>
          <a:schemeClr val="lt1">
            <a:alpha val="90000"/>
            <a:hueOff val="0"/>
            <a:satOff val="0"/>
            <a:lumOff val="0"/>
            <a:alphaOff val="0"/>
          </a:schemeClr>
        </a:solidFill>
        <a:ln w="10000"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smtClean="0"/>
            <a:t>干预</a:t>
          </a:r>
          <a:endParaRPr lang="zh-CN" altLang="en-US" sz="1800" b="1" kern="1200" dirty="0"/>
        </a:p>
      </dsp:txBody>
      <dsp:txXfrm>
        <a:off x="812997" y="397904"/>
        <a:ext cx="983442" cy="349019"/>
      </dsp:txXfrm>
    </dsp:sp>
    <dsp:sp modelId="{41532D36-0AB0-4199-93CC-DA0DFB33257A}">
      <dsp:nvSpPr>
        <dsp:cNvPr id="0" name=""/>
        <dsp:cNvSpPr/>
      </dsp:nvSpPr>
      <dsp:spPr>
        <a:xfrm>
          <a:off x="794116" y="1134616"/>
          <a:ext cx="1021204" cy="386781"/>
        </a:xfrm>
        <a:prstGeom prst="roundRect">
          <a:avLst/>
        </a:prstGeom>
        <a:solidFill>
          <a:schemeClr val="lt1">
            <a:alpha val="90000"/>
            <a:hueOff val="0"/>
            <a:satOff val="0"/>
            <a:lumOff val="0"/>
            <a:alphaOff val="0"/>
          </a:schemeClr>
        </a:solidFill>
        <a:ln w="100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smtClean="0"/>
            <a:t>判断</a:t>
          </a:r>
          <a:endParaRPr lang="en-US" altLang="zh-CN" sz="1800" b="1" kern="1200" dirty="0" smtClean="0"/>
        </a:p>
      </dsp:txBody>
      <dsp:txXfrm>
        <a:off x="812997" y="1153497"/>
        <a:ext cx="983442" cy="349019"/>
      </dsp:txXfrm>
    </dsp:sp>
    <dsp:sp modelId="{F5CCBB49-9767-44CB-B8BF-72A2AF3A9FA6}">
      <dsp:nvSpPr>
        <dsp:cNvPr id="0" name=""/>
        <dsp:cNvSpPr/>
      </dsp:nvSpPr>
      <dsp:spPr>
        <a:xfrm>
          <a:off x="794116" y="1890210"/>
          <a:ext cx="1021204" cy="386781"/>
        </a:xfrm>
        <a:prstGeom prst="roundRect">
          <a:avLst/>
        </a:prstGeom>
        <a:solidFill>
          <a:schemeClr val="lt1">
            <a:alpha val="90000"/>
            <a:hueOff val="0"/>
            <a:satOff val="0"/>
            <a:lumOff val="0"/>
            <a:alphaOff val="0"/>
          </a:schemeClr>
        </a:solidFill>
        <a:ln w="100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smtClean="0"/>
            <a:t>运算</a:t>
          </a:r>
          <a:endParaRPr lang="zh-CN" altLang="en-US" sz="1800" b="1" kern="1200" dirty="0"/>
        </a:p>
      </dsp:txBody>
      <dsp:txXfrm>
        <a:off x="812997" y="1909091"/>
        <a:ext cx="983442" cy="349019"/>
      </dsp:txXfrm>
    </dsp:sp>
    <dsp:sp modelId="{C06EF6FE-5CEE-45D4-8ACF-D8F5B1E73CC8}">
      <dsp:nvSpPr>
        <dsp:cNvPr id="0" name=""/>
        <dsp:cNvSpPr/>
      </dsp:nvSpPr>
      <dsp:spPr>
        <a:xfrm>
          <a:off x="794116" y="2645803"/>
          <a:ext cx="1021204" cy="386781"/>
        </a:xfrm>
        <a:prstGeom prst="roundRect">
          <a:avLst/>
        </a:prstGeom>
        <a:solidFill>
          <a:schemeClr val="lt1">
            <a:alpha val="90000"/>
            <a:hueOff val="0"/>
            <a:satOff val="0"/>
            <a:lumOff val="0"/>
            <a:alphaOff val="0"/>
          </a:schemeClr>
        </a:solidFill>
        <a:ln w="10000"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smtClean="0"/>
            <a:t>大数据</a:t>
          </a:r>
          <a:endParaRPr lang="zh-CN" altLang="en-US" sz="1800" b="1" kern="1200" dirty="0"/>
        </a:p>
      </dsp:txBody>
      <dsp:txXfrm>
        <a:off x="812997" y="2664684"/>
        <a:ext cx="983442" cy="34901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078EFD-E8E8-4000-9D45-5EFEAD326696}">
      <dsp:nvSpPr>
        <dsp:cNvPr id="0" name=""/>
        <dsp:cNvSpPr/>
      </dsp:nvSpPr>
      <dsp:spPr>
        <a:xfrm>
          <a:off x="2443179" y="340"/>
          <a:ext cx="3664769" cy="1326381"/>
        </a:xfrm>
        <a:prstGeom prst="rightArrow">
          <a:avLst>
            <a:gd name="adj1" fmla="val 75000"/>
            <a:gd name="adj2" fmla="val 50000"/>
          </a:avLst>
        </a:prstGeom>
        <a:solidFill>
          <a:schemeClr val="accent4">
            <a:tint val="40000"/>
            <a:alpha val="90000"/>
            <a:hueOff val="0"/>
            <a:satOff val="0"/>
            <a:lumOff val="0"/>
            <a:alphaOff val="0"/>
          </a:schemeClr>
        </a:solidFill>
        <a:ln w="1905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 tIns="9525" rIns="9525" bIns="9525" numCol="1" spcCol="1270" anchor="t" anchorCtr="0">
          <a:noAutofit/>
        </a:bodyPr>
        <a:lstStyle/>
        <a:p>
          <a:pPr marL="114300" lvl="1" indent="-114300" algn="l" defTabSz="666750">
            <a:lnSpc>
              <a:spcPct val="90000"/>
            </a:lnSpc>
            <a:spcBef>
              <a:spcPct val="0"/>
            </a:spcBef>
            <a:spcAft>
              <a:spcPct val="15000"/>
            </a:spcAft>
            <a:buChar char="••"/>
          </a:pPr>
          <a:r>
            <a:rPr lang="zh-CN" altLang="en-US" sz="1500" kern="1200" dirty="0" smtClean="0"/>
            <a:t>舆情监测与舆情预警</a:t>
          </a:r>
          <a:endParaRPr lang="zh-CN" altLang="en-US" sz="1500" kern="1200" dirty="0"/>
        </a:p>
        <a:p>
          <a:pPr marL="114300" lvl="1" indent="-114300" algn="l" defTabSz="666750">
            <a:lnSpc>
              <a:spcPct val="90000"/>
            </a:lnSpc>
            <a:spcBef>
              <a:spcPct val="0"/>
            </a:spcBef>
            <a:spcAft>
              <a:spcPct val="15000"/>
            </a:spcAft>
            <a:buChar char="••"/>
          </a:pPr>
          <a:r>
            <a:rPr lang="zh-CN" altLang="en-US" sz="1500" kern="1200" dirty="0" smtClean="0"/>
            <a:t>及时发现重要信息和敏感信息、把握舆论环境动态变化</a:t>
          </a:r>
          <a:endParaRPr lang="zh-CN" altLang="en-US" sz="1500" kern="1200" dirty="0"/>
        </a:p>
      </dsp:txBody>
      <dsp:txXfrm>
        <a:off x="2443179" y="166138"/>
        <a:ext cx="3167376" cy="994785"/>
      </dsp:txXfrm>
    </dsp:sp>
    <dsp:sp modelId="{1033BA4F-7D18-4F77-93A7-AF9E32037DFB}">
      <dsp:nvSpPr>
        <dsp:cNvPr id="0" name=""/>
        <dsp:cNvSpPr/>
      </dsp:nvSpPr>
      <dsp:spPr>
        <a:xfrm>
          <a:off x="0" y="340"/>
          <a:ext cx="2443179" cy="1326381"/>
        </a:xfrm>
        <a:prstGeom prst="roundRect">
          <a:avLst/>
        </a:prstGeom>
        <a:solidFill>
          <a:schemeClr val="accent4">
            <a:hueOff val="0"/>
            <a:satOff val="0"/>
            <a:lumOff val="0"/>
            <a:alphaOff val="0"/>
          </a:schemeClr>
        </a:solidFill>
        <a:ln w="53975" cap="flat" cmpd="dbl"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zh-CN" altLang="en-US" sz="3500" kern="1200" dirty="0" smtClean="0"/>
            <a:t>舆情日报、即时报</a:t>
          </a:r>
          <a:endParaRPr lang="zh-CN" altLang="en-US" sz="3500" kern="1200" dirty="0"/>
        </a:p>
      </dsp:txBody>
      <dsp:txXfrm>
        <a:off x="64749" y="65089"/>
        <a:ext cx="2313681" cy="1196883"/>
      </dsp:txXfrm>
    </dsp:sp>
    <dsp:sp modelId="{90BDDFC8-FA05-4DDE-A687-6A36427E0BAB}">
      <dsp:nvSpPr>
        <dsp:cNvPr id="0" name=""/>
        <dsp:cNvSpPr/>
      </dsp:nvSpPr>
      <dsp:spPr>
        <a:xfrm>
          <a:off x="2443179" y="1459360"/>
          <a:ext cx="3664769" cy="1326381"/>
        </a:xfrm>
        <a:prstGeom prst="rightArrow">
          <a:avLst>
            <a:gd name="adj1" fmla="val 75000"/>
            <a:gd name="adj2" fmla="val 50000"/>
          </a:avLst>
        </a:prstGeom>
        <a:solidFill>
          <a:schemeClr val="accent4">
            <a:tint val="40000"/>
            <a:alpha val="90000"/>
            <a:hueOff val="-9032202"/>
            <a:satOff val="22977"/>
            <a:lumOff val="2367"/>
            <a:alphaOff val="0"/>
          </a:schemeClr>
        </a:solidFill>
        <a:ln w="19050" cap="flat" cmpd="sng" algn="ctr">
          <a:solidFill>
            <a:schemeClr val="accent4">
              <a:tint val="40000"/>
              <a:alpha val="90000"/>
              <a:hueOff val="-9032202"/>
              <a:satOff val="22977"/>
              <a:lumOff val="236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 tIns="9525" rIns="9525" bIns="9525" numCol="1" spcCol="1270" anchor="t" anchorCtr="0">
          <a:noAutofit/>
        </a:bodyPr>
        <a:lstStyle/>
        <a:p>
          <a:pPr marL="114300" lvl="1" indent="-114300" algn="l" defTabSz="666750">
            <a:lnSpc>
              <a:spcPct val="90000"/>
            </a:lnSpc>
            <a:spcBef>
              <a:spcPct val="0"/>
            </a:spcBef>
            <a:spcAft>
              <a:spcPct val="15000"/>
            </a:spcAft>
            <a:buChar char="••"/>
          </a:pPr>
          <a:r>
            <a:rPr lang="zh-CN" altLang="en-US" sz="1500" kern="1200" dirty="0" smtClean="0"/>
            <a:t>舆情研判与决策参考</a:t>
          </a:r>
          <a:endParaRPr lang="zh-CN" altLang="en-US" sz="1500" kern="1200" dirty="0"/>
        </a:p>
        <a:p>
          <a:pPr marL="114300" lvl="1" indent="-114300" algn="l" defTabSz="666750">
            <a:lnSpc>
              <a:spcPct val="90000"/>
            </a:lnSpc>
            <a:spcBef>
              <a:spcPct val="0"/>
            </a:spcBef>
            <a:spcAft>
              <a:spcPct val="15000"/>
            </a:spcAft>
            <a:buChar char="••"/>
          </a:pPr>
          <a:r>
            <a:rPr lang="zh-CN" altLang="en-US" sz="1500" kern="1200" dirty="0" smtClean="0"/>
            <a:t>梳理舆论发展脉络、了解舆论主要观点、捕捉舆论领袖人物</a:t>
          </a:r>
          <a:r>
            <a:rPr lang="en-US" altLang="zh-CN" sz="1500" kern="1200" dirty="0" smtClean="0"/>
            <a:t>/</a:t>
          </a:r>
          <a:r>
            <a:rPr lang="zh-CN" altLang="en-US" sz="1500" kern="1200" dirty="0" smtClean="0"/>
            <a:t>媒体、发现舆论 场域差异、提出应对建议</a:t>
          </a:r>
          <a:endParaRPr lang="zh-CN" altLang="en-US" sz="1500" kern="1200" dirty="0"/>
        </a:p>
      </dsp:txBody>
      <dsp:txXfrm>
        <a:off x="2443179" y="1625158"/>
        <a:ext cx="3167376" cy="994785"/>
      </dsp:txXfrm>
    </dsp:sp>
    <dsp:sp modelId="{2E39851D-FBF2-458B-B274-7B06646F11A9}">
      <dsp:nvSpPr>
        <dsp:cNvPr id="0" name=""/>
        <dsp:cNvSpPr/>
      </dsp:nvSpPr>
      <dsp:spPr>
        <a:xfrm>
          <a:off x="0" y="1459360"/>
          <a:ext cx="2443179" cy="1326381"/>
        </a:xfrm>
        <a:prstGeom prst="roundRect">
          <a:avLst/>
        </a:prstGeom>
        <a:solidFill>
          <a:schemeClr val="accent4">
            <a:hueOff val="-8569773"/>
            <a:satOff val="17563"/>
            <a:lumOff val="8235"/>
            <a:alphaOff val="0"/>
          </a:schemeClr>
        </a:solidFill>
        <a:ln w="53975" cap="flat" cmpd="dbl"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zh-CN" altLang="en-US" sz="3500" kern="1200" dirty="0" smtClean="0"/>
            <a:t>舆情周期报、专报</a:t>
          </a:r>
          <a:endParaRPr lang="zh-CN" altLang="en-US" sz="3500" kern="1200" dirty="0"/>
        </a:p>
      </dsp:txBody>
      <dsp:txXfrm>
        <a:off x="64749" y="1524109"/>
        <a:ext cx="2313681" cy="1196883"/>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1F1CEE-7008-447A-BB06-71EC85852AED}" type="datetimeFigureOut">
              <a:rPr lang="zh-CN" altLang="en-US" smtClean="0"/>
              <a:t>2016/5/18</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A21E0D-574A-4177-BD93-6CD985081B90}" type="slidenum">
              <a:rPr lang="zh-CN" altLang="en-US" smtClean="0"/>
              <a:t>‹#›</a:t>
            </a:fld>
            <a:endParaRPr lang="zh-CN" altLang="en-US"/>
          </a:p>
        </p:txBody>
      </p:sp>
    </p:spTree>
    <p:extLst>
      <p:ext uri="{BB962C8B-B14F-4D97-AF65-F5344CB8AC3E}">
        <p14:creationId xmlns:p14="http://schemas.microsoft.com/office/powerpoint/2010/main" val="27396956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7" name="Rectangle 6"/>
          <p:cNvSpPr/>
          <p:nvPr/>
        </p:nvSpPr>
        <p:spPr>
          <a:xfrm>
            <a:off x="182879" y="182879"/>
            <a:ext cx="8778240" cy="6492240"/>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32485" y="882376"/>
            <a:ext cx="7475220" cy="2926080"/>
          </a:xfrm>
        </p:spPr>
        <p:txBody>
          <a:bodyPr anchor="b">
            <a:normAutofit/>
          </a:bodyPr>
          <a:lstStyle>
            <a:lvl1pPr algn="ctr">
              <a:lnSpc>
                <a:spcPct val="85000"/>
              </a:lnSpc>
              <a:defRPr sz="6000" b="1" cap="all" baseline="0">
                <a:ln w="15875">
                  <a:solidFill>
                    <a:schemeClr val="bg1"/>
                  </a:solidFill>
                </a:ln>
                <a:solidFill>
                  <a:schemeClr val="accent1"/>
                </a:solidFill>
                <a:effectLst>
                  <a:outerShdw dist="38100" dir="2700000" algn="tl" rotWithShape="0">
                    <a:schemeClr val="accent1"/>
                  </a:outerShdw>
                </a:effectLst>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282148" y="3869635"/>
            <a:ext cx="6575895" cy="1388165"/>
          </a:xfrm>
        </p:spPr>
        <p:txBody>
          <a:bodyPr>
            <a:normAutofit/>
          </a:bodyPr>
          <a:lstStyle>
            <a:lvl1pPr marL="0" indent="0" algn="ctr">
              <a:spcBef>
                <a:spcPts val="1000"/>
              </a:spcBef>
              <a:buNone/>
              <a:defRPr sz="1800">
                <a:solidFill>
                  <a:schemeClr val="accent1"/>
                </a:solidFill>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lvl1pPr>
              <a:defRPr>
                <a:solidFill>
                  <a:schemeClr val="accent1"/>
                </a:solidFill>
              </a:defRPr>
            </a:lvl1pPr>
          </a:lstStyle>
          <a:p>
            <a:fld id="{B01F9CA3-105E-4857-9057-6DB6197DA786}" type="datetimeFigureOut">
              <a:rPr lang="en-US" smtClean="0"/>
              <a:t>5/18/2016</a:t>
            </a:fld>
            <a:endParaRPr lang="en-US"/>
          </a:p>
        </p:txBody>
      </p:sp>
      <p:sp>
        <p:nvSpPr>
          <p:cNvPr id="5" name="Footer Placeholder 4"/>
          <p:cNvSpPr>
            <a:spLocks noGrp="1"/>
          </p:cNvSpPr>
          <p:nvPr>
            <p:ph type="ftr" sz="quarter" idx="11"/>
          </p:nvPr>
        </p:nvSpPr>
        <p:spPr/>
        <p:txBody>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7F5CE407-6216-4202-80E4-A30DC2F709B2}" type="slidenum">
              <a:rPr lang="en-US" smtClean="0"/>
              <a:t>‹#›</a:t>
            </a:fld>
            <a:endParaRPr lang="en-US"/>
          </a:p>
        </p:txBody>
      </p:sp>
      <p:cxnSp>
        <p:nvCxnSpPr>
          <p:cNvPr id="8" name="Straight Connector 7"/>
          <p:cNvCxnSpPr/>
          <p:nvPr/>
        </p:nvCxnSpPr>
        <p:spPr>
          <a:xfrm>
            <a:off x="1483995" y="3733800"/>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92624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01F9CA3-105E-4857-9057-6DB6197DA786}" type="datetimeFigureOut">
              <a:rPr lang="en-US" smtClean="0"/>
              <a:t>5/18/2016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extLst>
      <p:ext uri="{BB962C8B-B14F-4D97-AF65-F5344CB8AC3E}">
        <p14:creationId xmlns:p14="http://schemas.microsoft.com/office/powerpoint/2010/main" val="27292939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762000"/>
            <a:ext cx="1743075" cy="5410200"/>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57250" y="762000"/>
            <a:ext cx="5572125" cy="54102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01F9CA3-105E-4857-9057-6DB6197DA786}" type="datetimeFigureOut">
              <a:rPr lang="en-US" smtClean="0"/>
              <a:t>5/18/2016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extLst>
      <p:ext uri="{BB962C8B-B14F-4D97-AF65-F5344CB8AC3E}">
        <p14:creationId xmlns:p14="http://schemas.microsoft.com/office/powerpoint/2010/main" val="2278727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lvl1pPr>
              <a:spcBef>
                <a:spcPts val="1000"/>
              </a:spcBef>
              <a:defRPr/>
            </a:lvl1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01F9CA3-105E-4857-9057-6DB6197DA786}" type="datetimeFigureOut">
              <a:rPr lang="en-US" smtClean="0"/>
              <a:t>5/18/2016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extLst>
      <p:ext uri="{BB962C8B-B14F-4D97-AF65-F5344CB8AC3E}">
        <p14:creationId xmlns:p14="http://schemas.microsoft.com/office/powerpoint/2010/main" val="10449133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29818" y="1173575"/>
            <a:ext cx="7475220" cy="2926080"/>
          </a:xfrm>
        </p:spPr>
        <p:txBody>
          <a:bodyPr anchor="b">
            <a:noAutofit/>
          </a:bodyPr>
          <a:lstStyle>
            <a:lvl1pPr algn="ctr">
              <a:lnSpc>
                <a:spcPct val="85000"/>
              </a:lnSpc>
              <a:defRPr lang="en-US" sz="6000" b="1" kern="1200" cap="all" baseline="0" dirty="0">
                <a:ln w="15875">
                  <a:solidFill>
                    <a:schemeClr val="bg1"/>
                  </a:solidFill>
                </a:ln>
                <a:solidFill>
                  <a:schemeClr val="accent1"/>
                </a:solidFill>
                <a:effectLst>
                  <a:outerShdw dist="38100" dir="2700000" algn="tl" rotWithShape="0">
                    <a:schemeClr val="accent1"/>
                  </a:outerShdw>
                </a:effectLst>
                <a:latin typeface="+mj-lt"/>
                <a:ea typeface="+mj-ea"/>
                <a:cs typeface="+mj-cs"/>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282446" y="4154520"/>
            <a:ext cx="6576822" cy="1363806"/>
          </a:xfrm>
        </p:spPr>
        <p:txBody>
          <a:bodyPr anchor="t">
            <a:normAutofit/>
          </a:bodyPr>
          <a:lstStyle>
            <a:lvl1pPr marL="0" indent="0" algn="ctr">
              <a:buNone/>
              <a:defRPr sz="1800">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B01F9CA3-105E-4857-9057-6DB6197DA786}" type="datetimeFigureOut">
              <a:rPr lang="en-US" smtClean="0"/>
              <a:t>5/18/2016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cxnSp>
        <p:nvCxnSpPr>
          <p:cNvPr id="7" name="Straight Connector 6"/>
          <p:cNvCxnSpPr/>
          <p:nvPr/>
        </p:nvCxnSpPr>
        <p:spPr>
          <a:xfrm>
            <a:off x="1485900" y="4020408"/>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9451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57250" y="2057399"/>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700709" y="2057400"/>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B01F9CA3-105E-4857-9057-6DB6197DA786}" type="datetimeFigureOut">
              <a:rPr lang="en-US" smtClean="0"/>
              <a:t>5/18/2016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Tree>
    <p:extLst>
      <p:ext uri="{BB962C8B-B14F-4D97-AF65-F5344CB8AC3E}">
        <p14:creationId xmlns:p14="http://schemas.microsoft.com/office/powerpoint/2010/main" val="26196548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57250" y="2001511"/>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857250" y="2721483"/>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701880" y="1999032"/>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701880" y="2719322"/>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B01F9CA3-105E-4857-9057-6DB6197DA786}" type="datetimeFigureOut">
              <a:rPr lang="en-US" smtClean="0"/>
              <a:t>5/18/2016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5CE407-6216-4202-80E4-A30DC2F709B2}" type="slidenum">
              <a:rPr lang="en-US" smtClean="0"/>
              <a:t>‹#›</a:t>
            </a:fld>
            <a:endParaRPr lang="en-US"/>
          </a:p>
        </p:txBody>
      </p:sp>
    </p:spTree>
    <p:extLst>
      <p:ext uri="{BB962C8B-B14F-4D97-AF65-F5344CB8AC3E}">
        <p14:creationId xmlns:p14="http://schemas.microsoft.com/office/powerpoint/2010/main" val="195448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B01F9CA3-105E-4857-9057-6DB6197DA786}" type="datetimeFigureOut">
              <a:rPr lang="en-US" smtClean="0"/>
              <a:t>5/18/2016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5CE407-6216-4202-80E4-A30DC2F709B2}" type="slidenum">
              <a:rPr lang="en-US" smtClean="0"/>
              <a:t>‹#›</a:t>
            </a:fld>
            <a:endParaRPr lang="en-US"/>
          </a:p>
        </p:txBody>
      </p:sp>
    </p:spTree>
    <p:extLst>
      <p:ext uri="{BB962C8B-B14F-4D97-AF65-F5344CB8AC3E}">
        <p14:creationId xmlns:p14="http://schemas.microsoft.com/office/powerpoint/2010/main" val="745516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1F9CA3-105E-4857-9057-6DB6197DA786}" type="datetimeFigureOut">
              <a:rPr lang="en-US" smtClean="0"/>
              <a:t>5/18/2016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5CE407-6216-4202-80E4-A30DC2F709B2}" type="slidenum">
              <a:rPr lang="en-US" smtClean="0"/>
              <a:t>‹#›</a:t>
            </a:fld>
            <a:endParaRPr lang="en-US"/>
          </a:p>
        </p:txBody>
      </p:sp>
    </p:spTree>
    <p:extLst>
      <p:ext uri="{BB962C8B-B14F-4D97-AF65-F5344CB8AC3E}">
        <p14:creationId xmlns:p14="http://schemas.microsoft.com/office/powerpoint/2010/main" val="2886449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129314" y="1097280"/>
            <a:ext cx="4149638" cy="46634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57250" y="2834640"/>
            <a:ext cx="2834640" cy="292608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B01F9CA3-105E-4857-9057-6DB6197DA786}" type="datetimeFigureOut">
              <a:rPr lang="en-US" smtClean="0"/>
              <a:t>5/18/2016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Tree>
    <p:extLst>
      <p:ext uri="{BB962C8B-B14F-4D97-AF65-F5344CB8AC3E}">
        <p14:creationId xmlns:p14="http://schemas.microsoft.com/office/powerpoint/2010/main" val="19680088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4019107" y="1069847"/>
            <a:ext cx="4257703" cy="4645153"/>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57250" y="2834640"/>
            <a:ext cx="2834640" cy="288036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B01F9CA3-105E-4857-9057-6DB6197DA786}" type="datetimeFigureOut">
              <a:rPr lang="en-US" smtClean="0"/>
              <a:t>5/18/2016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Tree>
    <p:extLst>
      <p:ext uri="{BB962C8B-B14F-4D97-AF65-F5344CB8AC3E}">
        <p14:creationId xmlns:p14="http://schemas.microsoft.com/office/powerpoint/2010/main" val="2461547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p:nvPr/>
        </p:nvSpPr>
        <p:spPr>
          <a:xfrm>
            <a:off x="182880" y="182880"/>
            <a:ext cx="8778240" cy="6492240"/>
          </a:xfrm>
          <a:prstGeom prst="rect">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57250" y="609600"/>
            <a:ext cx="7406640" cy="1356360"/>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57251" y="2057400"/>
            <a:ext cx="7404653" cy="40386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57247" y="6223829"/>
            <a:ext cx="1746806" cy="365125"/>
          </a:xfrm>
          <a:prstGeom prst="rect">
            <a:avLst/>
          </a:prstGeom>
        </p:spPr>
        <p:txBody>
          <a:bodyPr vert="horz" lIns="91440" tIns="45720" rIns="91440" bIns="45720" rtlCol="0" anchor="ctr"/>
          <a:lstStyle>
            <a:lvl1pPr algn="l">
              <a:defRPr sz="1000">
                <a:solidFill>
                  <a:schemeClr val="accent1"/>
                </a:solidFill>
              </a:defRPr>
            </a:lvl1pPr>
          </a:lstStyle>
          <a:p>
            <a:fld id="{B01F9CA3-105E-4857-9057-6DB6197DA786}" type="datetimeFigureOut">
              <a:rPr lang="en-US" smtClean="0"/>
              <a:t>5/18/2016</a:t>
            </a:fld>
            <a:endParaRPr lang="en-US"/>
          </a:p>
        </p:txBody>
      </p:sp>
      <p:sp>
        <p:nvSpPr>
          <p:cNvPr id="5" name="Footer Placeholder 4"/>
          <p:cNvSpPr>
            <a:spLocks noGrp="1"/>
          </p:cNvSpPr>
          <p:nvPr>
            <p:ph type="ftr" sz="quarter" idx="3"/>
          </p:nvPr>
        </p:nvSpPr>
        <p:spPr>
          <a:xfrm>
            <a:off x="2961861" y="6223829"/>
            <a:ext cx="3538331" cy="365125"/>
          </a:xfrm>
          <a:prstGeom prst="rect">
            <a:avLst/>
          </a:prstGeom>
        </p:spPr>
        <p:txBody>
          <a:bodyPr vert="horz" lIns="91440" tIns="45720" rIns="91440" bIns="45720" rtlCol="0" anchor="ctr"/>
          <a:lstStyle>
            <a:lvl1pPr algn="ctr">
              <a:defRPr sz="1000">
                <a:solidFill>
                  <a:schemeClr val="accent1"/>
                </a:solidFill>
              </a:defRPr>
            </a:lvl1pPr>
          </a:lstStyle>
          <a:p>
            <a:endParaRPr lang="en-US"/>
          </a:p>
        </p:txBody>
      </p:sp>
      <p:sp>
        <p:nvSpPr>
          <p:cNvPr id="6" name="Slide Number Placeholder 5"/>
          <p:cNvSpPr>
            <a:spLocks noGrp="1"/>
          </p:cNvSpPr>
          <p:nvPr>
            <p:ph type="sldNum" sz="quarter" idx="4"/>
          </p:nvPr>
        </p:nvSpPr>
        <p:spPr>
          <a:xfrm>
            <a:off x="6997148" y="6223829"/>
            <a:ext cx="1279663" cy="365125"/>
          </a:xfrm>
          <a:prstGeom prst="rect">
            <a:avLst/>
          </a:prstGeom>
        </p:spPr>
        <p:txBody>
          <a:bodyPr vert="horz" lIns="91440" tIns="45720" rIns="91440" bIns="45720" rtlCol="0" anchor="ctr"/>
          <a:lstStyle>
            <a:lvl1pPr algn="r">
              <a:defRPr sz="1000">
                <a:solidFill>
                  <a:schemeClr val="accent1"/>
                </a:solidFill>
              </a:defRPr>
            </a:lvl1pPr>
          </a:lstStyle>
          <a:p>
            <a:fld id="{7F5CE407-6216-4202-80E4-A30DC2F709B2}" type="slidenum">
              <a:rPr lang="en-US" smtClean="0"/>
              <a:t>‹#›</a:t>
            </a:fld>
            <a:endParaRPr lang="en-US"/>
          </a:p>
        </p:txBody>
      </p:sp>
    </p:spTree>
    <p:extLst>
      <p:ext uri="{BB962C8B-B14F-4D97-AF65-F5344CB8AC3E}">
        <p14:creationId xmlns:p14="http://schemas.microsoft.com/office/powerpoint/2010/main" val="3514805863"/>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txStyles>
    <p:title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p:titleStyle>
    <p:bodyStyle>
      <a:lvl1pPr marL="171450" indent="-137160" algn="l" defTabSz="685800" rtl="0" eaLnBrk="1" latinLnBrk="0" hangingPunct="1">
        <a:lnSpc>
          <a:spcPct val="90000"/>
        </a:lnSpc>
        <a:spcBef>
          <a:spcPts val="1000"/>
        </a:spcBef>
        <a:buClr>
          <a:schemeClr val="accent1"/>
        </a:buClr>
        <a:buSzPct val="80000"/>
        <a:buFont typeface="Corbel" pitchFamily="34" charset="0"/>
        <a:buChar char="•"/>
        <a:defRPr sz="2000" kern="1200">
          <a:solidFill>
            <a:schemeClr val="accent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800" kern="1200">
          <a:solidFill>
            <a:schemeClr val="accent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600" kern="1200">
          <a:solidFill>
            <a:schemeClr val="accent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57250" y="609599"/>
            <a:ext cx="7406640" cy="2015905"/>
          </a:xfrm>
        </p:spPr>
        <p:txBody>
          <a:bodyPr>
            <a:normAutofit/>
          </a:bodyPr>
          <a:lstStyle/>
          <a:p>
            <a:r>
              <a:rPr lang="zh-CN" altLang="en-US" sz="3600" b="1" dirty="0" smtClean="0">
                <a:latin typeface="仿宋" panose="02010609060101010101" pitchFamily="49" charset="-122"/>
                <a:ea typeface="仿宋" panose="02010609060101010101" pitchFamily="49" charset="-122"/>
              </a:rPr>
              <a:t>  </a:t>
            </a:r>
            <a:r>
              <a:rPr lang="en-US" altLang="zh-CN" sz="3600" b="1" dirty="0" smtClean="0">
                <a:latin typeface="仿宋" panose="02010609060101010101" pitchFamily="49" charset="-122"/>
                <a:ea typeface="仿宋" panose="02010609060101010101" pitchFamily="49" charset="-122"/>
              </a:rPr>
              <a:t>		</a:t>
            </a:r>
            <a:r>
              <a:rPr lang="zh-CN" altLang="en-US" sz="3600" b="1" dirty="0" smtClean="0">
                <a:latin typeface="仿宋" panose="02010609060101010101" pitchFamily="49" charset="-122"/>
                <a:ea typeface="仿宋" panose="02010609060101010101" pitchFamily="49" charset="-122"/>
              </a:rPr>
              <a:t>市长</a:t>
            </a:r>
            <a:r>
              <a:rPr lang="zh-CN" altLang="en-US" sz="3600" b="1" dirty="0" smtClean="0">
                <a:latin typeface="仿宋" panose="02010609060101010101" pitchFamily="49" charset="-122"/>
                <a:ea typeface="仿宋" panose="02010609060101010101" pitchFamily="49" charset="-122"/>
              </a:rPr>
              <a:t>面对</a:t>
            </a:r>
            <a:r>
              <a:rPr lang="zh-CN" altLang="en-US" sz="3600" b="1" dirty="0" smtClean="0">
                <a:latin typeface="仿宋" panose="02010609060101010101" pitchFamily="49" charset="-122"/>
                <a:ea typeface="仿宋" panose="02010609060101010101" pitchFamily="49" charset="-122"/>
              </a:rPr>
              <a:t>媒体与新闻发布</a:t>
            </a:r>
            <a:endParaRPr lang="zh-CN" altLang="en-US" sz="3600" b="1" dirty="0">
              <a:latin typeface="仿宋" panose="02010609060101010101" pitchFamily="49" charset="-122"/>
              <a:ea typeface="仿宋" panose="02010609060101010101" pitchFamily="49" charset="-122"/>
            </a:endParaRPr>
          </a:p>
        </p:txBody>
      </p:sp>
      <p:sp>
        <p:nvSpPr>
          <p:cNvPr id="3" name="内容占位符 2"/>
          <p:cNvSpPr>
            <a:spLocks noGrp="1"/>
          </p:cNvSpPr>
          <p:nvPr>
            <p:ph idx="1"/>
          </p:nvPr>
        </p:nvSpPr>
        <p:spPr/>
        <p:txBody>
          <a:bodyPr>
            <a:normAutofit fontScale="55000" lnSpcReduction="20000"/>
          </a:bodyPr>
          <a:lstStyle/>
          <a:p>
            <a:pPr marL="34290" indent="0">
              <a:buNone/>
            </a:pPr>
            <a:r>
              <a:rPr lang="en-US" altLang="zh-CN" dirty="0" smtClean="0"/>
              <a:t>  </a:t>
            </a:r>
          </a:p>
          <a:p>
            <a:pPr marL="34290" indent="0">
              <a:buNone/>
            </a:pPr>
            <a:endParaRPr lang="en-US" altLang="zh-CN" dirty="0"/>
          </a:p>
          <a:p>
            <a:pPr marL="34290" indent="0">
              <a:buNone/>
            </a:pPr>
            <a:r>
              <a:rPr lang="en-US" altLang="zh-CN" sz="3800" dirty="0" smtClean="0">
                <a:latin typeface="仿宋" panose="02010609060101010101" pitchFamily="49" charset="-122"/>
                <a:ea typeface="仿宋" panose="02010609060101010101" pitchFamily="49" charset="-122"/>
              </a:rPr>
              <a:t>                                                                                             				  </a:t>
            </a:r>
            <a:r>
              <a:rPr lang="zh-CN" altLang="en-US" sz="6500" dirty="0" smtClean="0">
                <a:latin typeface="仿宋" panose="02010609060101010101" pitchFamily="49" charset="-122"/>
                <a:ea typeface="仿宋" panose="02010609060101010101" pitchFamily="49" charset="-122"/>
              </a:rPr>
              <a:t>李希光</a:t>
            </a:r>
            <a:endParaRPr lang="en-US" altLang="zh-CN" sz="6500" dirty="0" smtClean="0">
              <a:latin typeface="仿宋" panose="02010609060101010101" pitchFamily="49" charset="-122"/>
              <a:ea typeface="仿宋" panose="02010609060101010101" pitchFamily="49" charset="-122"/>
            </a:endParaRPr>
          </a:p>
          <a:p>
            <a:pPr marL="34290" indent="0">
              <a:buNone/>
            </a:pPr>
            <a:endParaRPr lang="en-US" altLang="zh-CN" sz="3800" dirty="0">
              <a:latin typeface="仿宋" panose="02010609060101010101" pitchFamily="49" charset="-122"/>
              <a:ea typeface="仿宋" panose="02010609060101010101" pitchFamily="49" charset="-122"/>
            </a:endParaRPr>
          </a:p>
          <a:p>
            <a:pPr marL="34290" indent="0">
              <a:buNone/>
            </a:pPr>
            <a:endParaRPr lang="en-US" altLang="zh-CN" sz="3800" dirty="0" smtClean="0">
              <a:latin typeface="仿宋" panose="02010609060101010101" pitchFamily="49" charset="-122"/>
              <a:ea typeface="仿宋" panose="02010609060101010101" pitchFamily="49" charset="-122"/>
            </a:endParaRPr>
          </a:p>
          <a:p>
            <a:pPr marL="34290" indent="0">
              <a:buNone/>
            </a:pPr>
            <a:endParaRPr lang="en-US" altLang="zh-CN" sz="3800" dirty="0">
              <a:latin typeface="仿宋" panose="02010609060101010101" pitchFamily="49" charset="-122"/>
              <a:ea typeface="仿宋" panose="02010609060101010101" pitchFamily="49" charset="-122"/>
            </a:endParaRPr>
          </a:p>
          <a:p>
            <a:pPr marL="34290" indent="0">
              <a:buNone/>
            </a:pPr>
            <a:r>
              <a:rPr lang="en-US" altLang="zh-CN" sz="3800" dirty="0" smtClean="0">
                <a:latin typeface="仿宋" panose="02010609060101010101" pitchFamily="49" charset="-122"/>
                <a:ea typeface="仿宋" panose="02010609060101010101" pitchFamily="49" charset="-122"/>
              </a:rPr>
              <a:t>                                                                       	       </a:t>
            </a:r>
            <a:r>
              <a:rPr lang="zh-CN" altLang="en-US" sz="3800" dirty="0" smtClean="0">
                <a:latin typeface="仿宋" panose="02010609060101010101" pitchFamily="49" charset="-122"/>
                <a:ea typeface="仿宋" panose="02010609060101010101" pitchFamily="49" charset="-122"/>
              </a:rPr>
              <a:t>清华大学国际传播研究中心主任</a:t>
            </a:r>
            <a:endParaRPr lang="en-US" altLang="zh-CN" sz="3800" dirty="0" smtClean="0">
              <a:latin typeface="仿宋" panose="02010609060101010101" pitchFamily="49" charset="-122"/>
              <a:ea typeface="仿宋" panose="02010609060101010101" pitchFamily="49" charset="-122"/>
            </a:endParaRPr>
          </a:p>
          <a:p>
            <a:pPr marL="34290" indent="0">
              <a:buNone/>
            </a:pPr>
            <a:r>
              <a:rPr lang="zh-CN" altLang="en-US" sz="3800" dirty="0" smtClean="0">
                <a:latin typeface="仿宋" panose="02010609060101010101" pitchFamily="49" charset="-122"/>
                <a:ea typeface="仿宋" panose="02010609060101010101" pitchFamily="49" charset="-122"/>
              </a:rPr>
              <a:t>国家重大项目“完善正确引导舆论体制机制研究”首席专家</a:t>
            </a:r>
            <a:r>
              <a:rPr lang="en-US" altLang="zh-CN" sz="3800" dirty="0" smtClean="0">
                <a:latin typeface="仿宋" panose="02010609060101010101" pitchFamily="49" charset="-122"/>
                <a:ea typeface="仿宋" panose="02010609060101010101" pitchFamily="49" charset="-122"/>
              </a:rPr>
              <a:t>     </a:t>
            </a:r>
          </a:p>
          <a:p>
            <a:pPr marL="34290" indent="0">
              <a:buNone/>
            </a:pPr>
            <a:endParaRPr lang="en-US" altLang="zh-CN" sz="3800" dirty="0">
              <a:latin typeface="仿宋" panose="02010609060101010101" pitchFamily="49" charset="-122"/>
              <a:ea typeface="仿宋" panose="02010609060101010101" pitchFamily="49" charset="-122"/>
            </a:endParaRPr>
          </a:p>
          <a:p>
            <a:pPr marL="34290" indent="0">
              <a:buNone/>
            </a:pPr>
            <a:r>
              <a:rPr lang="en-US" altLang="zh-CN" sz="3800" dirty="0" smtClean="0">
                <a:latin typeface="仿宋" panose="02010609060101010101" pitchFamily="49" charset="-122"/>
                <a:ea typeface="仿宋" panose="02010609060101010101" pitchFamily="49" charset="-122"/>
              </a:rPr>
              <a:t>                              </a:t>
            </a:r>
            <a:endParaRPr lang="zh-CN" altLang="en-US" sz="3800" dirty="0">
              <a:latin typeface="仿宋" panose="02010609060101010101" pitchFamily="49" charset="-122"/>
              <a:ea typeface="仿宋" panose="02010609060101010101" pitchFamily="49" charset="-122"/>
            </a:endParaRPr>
          </a:p>
        </p:txBody>
      </p:sp>
    </p:spTree>
    <p:extLst>
      <p:ext uri="{BB962C8B-B14F-4D97-AF65-F5344CB8AC3E}">
        <p14:creationId xmlns:p14="http://schemas.microsoft.com/office/powerpoint/2010/main" val="23018815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57251" y="1965960"/>
            <a:ext cx="7404653" cy="4038600"/>
          </a:xfrm>
        </p:spPr>
        <p:txBody>
          <a:bodyPr>
            <a:normAutofit/>
          </a:bodyPr>
          <a:lstStyle/>
          <a:p>
            <a:pPr marL="34290" indent="0">
              <a:buNone/>
            </a:pPr>
            <a:r>
              <a:rPr lang="zh-CN" altLang="en-US" sz="4000" dirty="0" smtClean="0"/>
              <a:t>                  世界上本无新闻。</a:t>
            </a:r>
            <a:endParaRPr lang="zh-CN" altLang="en-US" sz="4000" dirty="0"/>
          </a:p>
        </p:txBody>
      </p:sp>
    </p:spTree>
    <p:extLst>
      <p:ext uri="{BB962C8B-B14F-4D97-AF65-F5344CB8AC3E}">
        <p14:creationId xmlns:p14="http://schemas.microsoft.com/office/powerpoint/2010/main" val="31491456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zh-CN" sz="2800" dirty="0">
                <a:latin typeface="仿宋" panose="02010609060101010101" pitchFamily="49" charset="-122"/>
                <a:ea typeface="仿宋" panose="02010609060101010101" pitchFamily="49" charset="-122"/>
              </a:rPr>
              <a:t>实际上，不</a:t>
            </a:r>
            <a:r>
              <a:rPr lang="zh-CN" altLang="zh-CN" sz="2800" dirty="0" smtClean="0">
                <a:latin typeface="仿宋" panose="02010609060101010101" pitchFamily="49" charset="-122"/>
                <a:ea typeface="仿宋" panose="02010609060101010101" pitchFamily="49" charset="-122"/>
              </a:rPr>
              <a:t>存在</a:t>
            </a:r>
            <a:r>
              <a:rPr lang="en-US" altLang="zh-CN" sz="2800" dirty="0" smtClean="0">
                <a:latin typeface="仿宋" panose="02010609060101010101" pitchFamily="49" charset="-122"/>
                <a:ea typeface="仿宋" panose="02010609060101010101" pitchFamily="49" charset="-122"/>
              </a:rPr>
              <a:t>“</a:t>
            </a:r>
            <a:r>
              <a:rPr lang="zh-CN" altLang="zh-CN" sz="2800" dirty="0">
                <a:latin typeface="仿宋" panose="02010609060101010101" pitchFamily="49" charset="-122"/>
                <a:ea typeface="仿宋" panose="02010609060101010101" pitchFamily="49" charset="-122"/>
              </a:rPr>
              <a:t>新闻</a:t>
            </a:r>
            <a:r>
              <a:rPr lang="en-US" altLang="zh-CN" sz="2800" dirty="0" smtClean="0">
                <a:latin typeface="仿宋" panose="02010609060101010101" pitchFamily="49" charset="-122"/>
                <a:ea typeface="仿宋" panose="02010609060101010101" pitchFamily="49" charset="-122"/>
              </a:rPr>
              <a:t>”</a:t>
            </a:r>
            <a:r>
              <a:rPr lang="zh-CN" altLang="en-US" sz="2800" dirty="0" smtClean="0">
                <a:latin typeface="仿宋" panose="02010609060101010101" pitchFamily="49" charset="-122"/>
                <a:ea typeface="仿宋" panose="02010609060101010101" pitchFamily="49" charset="-122"/>
              </a:rPr>
              <a:t>这个</a:t>
            </a:r>
            <a:r>
              <a:rPr lang="zh-CN" altLang="zh-CN" sz="2800" dirty="0" smtClean="0">
                <a:latin typeface="仿宋" panose="02010609060101010101" pitchFamily="49" charset="-122"/>
                <a:ea typeface="仿宋" panose="02010609060101010101" pitchFamily="49" charset="-122"/>
              </a:rPr>
              <a:t>东西</a:t>
            </a:r>
            <a:r>
              <a:rPr lang="zh-CN" altLang="zh-CN" sz="2800" dirty="0">
                <a:latin typeface="仿宋" panose="02010609060101010101" pitchFamily="49" charset="-122"/>
                <a:ea typeface="仿宋" panose="02010609060101010101" pitchFamily="49" charset="-122"/>
              </a:rPr>
              <a:t>。一个在某个社会的某个历史时期被称为</a:t>
            </a:r>
            <a:r>
              <a:rPr lang="en-US" altLang="zh-CN" sz="2800" dirty="0">
                <a:latin typeface="仿宋" panose="02010609060101010101" pitchFamily="49" charset="-122"/>
                <a:ea typeface="仿宋" panose="02010609060101010101" pitchFamily="49" charset="-122"/>
              </a:rPr>
              <a:t>“</a:t>
            </a:r>
            <a:r>
              <a:rPr lang="zh-CN" altLang="zh-CN" sz="2800" dirty="0">
                <a:latin typeface="仿宋" panose="02010609060101010101" pitchFamily="49" charset="-122"/>
                <a:ea typeface="仿宋" panose="02010609060101010101" pitchFamily="49" charset="-122"/>
              </a:rPr>
              <a:t>新闻</a:t>
            </a:r>
            <a:r>
              <a:rPr lang="en-US" altLang="zh-CN" sz="2800" dirty="0">
                <a:latin typeface="仿宋" panose="02010609060101010101" pitchFamily="49" charset="-122"/>
                <a:ea typeface="仿宋" panose="02010609060101010101" pitchFamily="49" charset="-122"/>
              </a:rPr>
              <a:t>”</a:t>
            </a:r>
            <a:r>
              <a:rPr lang="zh-CN" altLang="zh-CN" sz="2800" dirty="0">
                <a:latin typeface="仿宋" panose="02010609060101010101" pitchFamily="49" charset="-122"/>
                <a:ea typeface="仿宋" panose="02010609060101010101" pitchFamily="49" charset="-122"/>
              </a:rPr>
              <a:t>的东西，在另一个社会或在另一个</a:t>
            </a:r>
            <a:r>
              <a:rPr lang="zh-CN" altLang="zh-CN" sz="2800" dirty="0" smtClean="0">
                <a:latin typeface="仿宋" panose="02010609060101010101" pitchFamily="49" charset="-122"/>
                <a:ea typeface="仿宋" panose="02010609060101010101" pitchFamily="49" charset="-122"/>
              </a:rPr>
              <a:t>时期就</a:t>
            </a:r>
            <a:r>
              <a:rPr lang="zh-CN" altLang="zh-CN" sz="2800" dirty="0">
                <a:latin typeface="仿宋" panose="02010609060101010101" pitchFamily="49" charset="-122"/>
                <a:ea typeface="仿宋" panose="02010609060101010101" pitchFamily="49" charset="-122"/>
              </a:rPr>
              <a:t>不是</a:t>
            </a:r>
            <a:r>
              <a:rPr lang="en-US" altLang="zh-CN" sz="2800" dirty="0">
                <a:latin typeface="仿宋" panose="02010609060101010101" pitchFamily="49" charset="-122"/>
                <a:ea typeface="仿宋" panose="02010609060101010101" pitchFamily="49" charset="-122"/>
              </a:rPr>
              <a:t>“</a:t>
            </a:r>
            <a:r>
              <a:rPr lang="zh-CN" altLang="zh-CN" sz="2800" dirty="0">
                <a:latin typeface="仿宋" panose="02010609060101010101" pitchFamily="49" charset="-122"/>
                <a:ea typeface="仿宋" panose="02010609060101010101" pitchFamily="49" charset="-122"/>
              </a:rPr>
              <a:t>新闻</a:t>
            </a:r>
            <a:r>
              <a:rPr lang="en-US" altLang="zh-CN" sz="2800" dirty="0">
                <a:latin typeface="仿宋" panose="02010609060101010101" pitchFamily="49" charset="-122"/>
                <a:ea typeface="仿宋" panose="02010609060101010101" pitchFamily="49" charset="-122"/>
              </a:rPr>
              <a:t>”</a:t>
            </a:r>
            <a:r>
              <a:rPr lang="zh-CN" altLang="zh-CN" sz="2800" dirty="0">
                <a:latin typeface="仿宋" panose="02010609060101010101" pitchFamily="49" charset="-122"/>
                <a:ea typeface="仿宋" panose="02010609060101010101" pitchFamily="49" charset="-122"/>
              </a:rPr>
              <a:t>。</a:t>
            </a:r>
          </a:p>
          <a:p>
            <a:endParaRPr lang="zh-CN" altLang="en-US" dirty="0"/>
          </a:p>
        </p:txBody>
      </p:sp>
    </p:spTree>
    <p:extLst>
      <p:ext uri="{BB962C8B-B14F-4D97-AF65-F5344CB8AC3E}">
        <p14:creationId xmlns:p14="http://schemas.microsoft.com/office/powerpoint/2010/main" val="22974982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sz="2800" dirty="0">
                <a:latin typeface="仿宋" panose="02010609060101010101" pitchFamily="49" charset="-122"/>
                <a:ea typeface="仿宋" panose="02010609060101010101" pitchFamily="49" charset="-122"/>
              </a:rPr>
              <a:t>“</a:t>
            </a:r>
            <a:r>
              <a:rPr lang="zh-CN" altLang="zh-CN" sz="2800" dirty="0">
                <a:latin typeface="仿宋" panose="02010609060101010101" pitchFamily="49" charset="-122"/>
                <a:ea typeface="仿宋" panose="02010609060101010101" pitchFamily="49" charset="-122"/>
              </a:rPr>
              <a:t>新闻就是我们放进我们新闻节目的</a:t>
            </a:r>
            <a:r>
              <a:rPr lang="zh-CN" altLang="zh-CN" sz="2800" dirty="0" smtClean="0">
                <a:latin typeface="仿宋" panose="02010609060101010101" pitchFamily="49" charset="-122"/>
                <a:ea typeface="仿宋" panose="02010609060101010101" pitchFamily="49" charset="-122"/>
              </a:rPr>
              <a:t>故事</a:t>
            </a:r>
            <a:r>
              <a:rPr lang="zh-CN" altLang="en-US" sz="2800" dirty="0" smtClean="0">
                <a:latin typeface="仿宋" panose="02010609060101010101" pitchFamily="49" charset="-122"/>
                <a:ea typeface="仿宋" panose="02010609060101010101" pitchFamily="49" charset="-122"/>
              </a:rPr>
              <a:t>。</a:t>
            </a:r>
            <a:r>
              <a:rPr lang="zh-CN" altLang="zh-CN" sz="2800" dirty="0" smtClean="0">
                <a:latin typeface="仿宋" panose="02010609060101010101" pitchFamily="49" charset="-122"/>
                <a:ea typeface="仿宋" panose="02010609060101010101" pitchFamily="49" charset="-122"/>
              </a:rPr>
              <a:t>没有</a:t>
            </a:r>
            <a:r>
              <a:rPr lang="zh-CN" altLang="zh-CN" sz="2800" dirty="0">
                <a:latin typeface="仿宋" panose="02010609060101010101" pitchFamily="49" charset="-122"/>
                <a:ea typeface="仿宋" panose="02010609060101010101" pitchFamily="49" charset="-122"/>
              </a:rPr>
              <a:t>进入新闻栏目的就不是新闻。</a:t>
            </a:r>
            <a:r>
              <a:rPr lang="en-US" altLang="zh-CN" sz="2800" dirty="0" smtClean="0">
                <a:latin typeface="仿宋" panose="02010609060101010101" pitchFamily="49" charset="-122"/>
                <a:ea typeface="仿宋" panose="02010609060101010101" pitchFamily="49" charset="-122"/>
              </a:rPr>
              <a:t>”</a:t>
            </a:r>
          </a:p>
          <a:p>
            <a:endParaRPr lang="en-US" altLang="zh-CN" sz="2800" dirty="0"/>
          </a:p>
          <a:p>
            <a:pPr marL="34290" indent="0">
              <a:buNone/>
            </a:pPr>
            <a:r>
              <a:rPr lang="en-US" altLang="zh-CN" sz="2800" dirty="0" smtClean="0"/>
              <a:t>		——BBC</a:t>
            </a:r>
            <a:r>
              <a:rPr lang="zh-CN" altLang="zh-CN" sz="2800" dirty="0" smtClean="0"/>
              <a:t>电台</a:t>
            </a:r>
            <a:r>
              <a:rPr lang="zh-CN" altLang="en-US" sz="2800" dirty="0" smtClean="0"/>
              <a:t>某</a:t>
            </a:r>
            <a:r>
              <a:rPr lang="zh-CN" altLang="zh-CN" sz="2800" dirty="0" smtClean="0"/>
              <a:t>新闻</a:t>
            </a:r>
            <a:r>
              <a:rPr lang="zh-CN" altLang="zh-CN" sz="2800" dirty="0"/>
              <a:t>编辑</a:t>
            </a:r>
          </a:p>
          <a:p>
            <a:endParaRPr lang="zh-CN" altLang="en-US" dirty="0"/>
          </a:p>
        </p:txBody>
      </p:sp>
    </p:spTree>
    <p:extLst>
      <p:ext uri="{BB962C8B-B14F-4D97-AF65-F5344CB8AC3E}">
        <p14:creationId xmlns:p14="http://schemas.microsoft.com/office/powerpoint/2010/main" val="14113717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a:bodyPr>
          <a:lstStyle/>
          <a:p>
            <a:r>
              <a:rPr lang="zh-CN" altLang="zh-CN" sz="2800" dirty="0" smtClean="0">
                <a:latin typeface="仿宋" panose="02010609060101010101" pitchFamily="49" charset="-122"/>
                <a:ea typeface="仿宋" panose="02010609060101010101" pitchFamily="49" charset="-122"/>
              </a:rPr>
              <a:t>每天</a:t>
            </a:r>
            <a:r>
              <a:rPr lang="zh-CN" altLang="en-US" sz="2800" dirty="0" smtClean="0">
                <a:latin typeface="仿宋" panose="02010609060101010101" pitchFamily="49" charset="-122"/>
                <a:ea typeface="仿宋" panose="02010609060101010101" pitchFamily="49" charset="-122"/>
              </a:rPr>
              <a:t>有</a:t>
            </a:r>
            <a:r>
              <a:rPr lang="zh-CN" altLang="zh-CN" sz="2800" dirty="0" smtClean="0">
                <a:latin typeface="仿宋" panose="02010609060101010101" pitchFamily="49" charset="-122"/>
                <a:ea typeface="仿宋" panose="02010609060101010101" pitchFamily="49" charset="-122"/>
              </a:rPr>
              <a:t>无数故事</a:t>
            </a:r>
            <a:r>
              <a:rPr lang="zh-CN" altLang="en-US" sz="2800" dirty="0" smtClean="0">
                <a:latin typeface="仿宋" panose="02010609060101010101" pitchFamily="49" charset="-122"/>
                <a:ea typeface="仿宋" panose="02010609060101010101" pitchFamily="49" charset="-122"/>
              </a:rPr>
              <a:t>发生</a:t>
            </a:r>
            <a:r>
              <a:rPr lang="zh-CN" altLang="zh-CN" sz="2800" dirty="0" smtClean="0">
                <a:latin typeface="仿宋" panose="02010609060101010101" pitchFamily="49" charset="-122"/>
                <a:ea typeface="仿宋" panose="02010609060101010101" pitchFamily="49" charset="-122"/>
              </a:rPr>
              <a:t>，</a:t>
            </a:r>
            <a:r>
              <a:rPr lang="zh-CN" altLang="en-US" sz="2800" dirty="0" smtClean="0">
                <a:latin typeface="仿宋" panose="02010609060101010101" pitchFamily="49" charset="-122"/>
                <a:ea typeface="仿宋" panose="02010609060101010101" pitchFamily="49" charset="-122"/>
              </a:rPr>
              <a:t>是媒体根据其</a:t>
            </a:r>
            <a:r>
              <a:rPr lang="zh-CN" altLang="zh-CN" sz="2800" dirty="0" smtClean="0">
                <a:latin typeface="仿宋" panose="02010609060101010101" pitchFamily="49" charset="-122"/>
                <a:ea typeface="仿宋" panose="02010609060101010101" pitchFamily="49" charset="-122"/>
              </a:rPr>
              <a:t>新闻</a:t>
            </a:r>
            <a:r>
              <a:rPr lang="zh-CN" altLang="zh-CN" sz="2800" dirty="0">
                <a:latin typeface="仿宋" panose="02010609060101010101" pitchFamily="49" charset="-122"/>
                <a:ea typeface="仿宋" panose="02010609060101010101" pitchFamily="49" charset="-122"/>
              </a:rPr>
              <a:t>价值</a:t>
            </a:r>
            <a:r>
              <a:rPr lang="zh-CN" altLang="zh-CN" sz="2800" dirty="0" smtClean="0">
                <a:latin typeface="仿宋" panose="02010609060101010101" pitchFamily="49" charset="-122"/>
                <a:ea typeface="仿宋" panose="02010609060101010101" pitchFamily="49" charset="-122"/>
              </a:rPr>
              <a:t>，</a:t>
            </a:r>
            <a:r>
              <a:rPr lang="zh-CN" altLang="en-US" sz="2800" dirty="0" smtClean="0">
                <a:latin typeface="仿宋" panose="02010609060101010101" pitchFamily="49" charset="-122"/>
                <a:ea typeface="仿宋" panose="02010609060101010101" pitchFamily="49" charset="-122"/>
              </a:rPr>
              <a:t>决定某个故事</a:t>
            </a:r>
            <a:r>
              <a:rPr lang="zh-CN" altLang="en-US" sz="2800" dirty="0">
                <a:latin typeface="仿宋" panose="02010609060101010101" pitchFamily="49" charset="-122"/>
                <a:ea typeface="仿宋" panose="02010609060101010101" pitchFamily="49" charset="-122"/>
              </a:rPr>
              <a:t>值</a:t>
            </a:r>
            <a:r>
              <a:rPr lang="zh-CN" altLang="en-US" sz="2800" dirty="0" smtClean="0">
                <a:latin typeface="仿宋" panose="02010609060101010101" pitchFamily="49" charset="-122"/>
                <a:ea typeface="仿宋" panose="02010609060101010101" pitchFamily="49" charset="-122"/>
              </a:rPr>
              <a:t>不值得</a:t>
            </a:r>
            <a:r>
              <a:rPr lang="zh-CN" altLang="zh-CN" sz="2800" dirty="0" smtClean="0">
                <a:latin typeface="仿宋" panose="02010609060101010101" pitchFamily="49" charset="-122"/>
                <a:ea typeface="仿宋" panose="02010609060101010101" pitchFamily="49" charset="-122"/>
              </a:rPr>
              <a:t>制作</a:t>
            </a:r>
            <a:r>
              <a:rPr lang="zh-CN" altLang="zh-CN" sz="2800" dirty="0">
                <a:latin typeface="仿宋" panose="02010609060101010101" pitchFamily="49" charset="-122"/>
                <a:ea typeface="仿宋" panose="02010609060101010101" pitchFamily="49" charset="-122"/>
              </a:rPr>
              <a:t>成</a:t>
            </a:r>
            <a:r>
              <a:rPr lang="zh-CN" altLang="zh-CN" sz="2800" dirty="0" smtClean="0">
                <a:latin typeface="仿宋" panose="02010609060101010101" pitchFamily="49" charset="-122"/>
                <a:ea typeface="仿宋" panose="02010609060101010101" pitchFamily="49" charset="-122"/>
              </a:rPr>
              <a:t>新闻</a:t>
            </a:r>
            <a:r>
              <a:rPr lang="zh-CN" altLang="en-US" sz="2800" dirty="0" smtClean="0">
                <a:latin typeface="仿宋" panose="02010609060101010101" pitchFamily="49" charset="-122"/>
                <a:ea typeface="仿宋" panose="02010609060101010101" pitchFamily="49" charset="-122"/>
              </a:rPr>
              <a:t>。</a:t>
            </a:r>
            <a:endParaRPr lang="zh-CN" altLang="en-US" sz="2800" dirty="0">
              <a:latin typeface="仿宋" panose="02010609060101010101" pitchFamily="49" charset="-122"/>
              <a:ea typeface="仿宋" panose="02010609060101010101" pitchFamily="49" charset="-122"/>
            </a:endParaRPr>
          </a:p>
        </p:txBody>
      </p:sp>
    </p:spTree>
    <p:extLst>
      <p:ext uri="{BB962C8B-B14F-4D97-AF65-F5344CB8AC3E}">
        <p14:creationId xmlns:p14="http://schemas.microsoft.com/office/powerpoint/2010/main" val="21653693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新闻的价值判断</a:t>
            </a:r>
            <a:endParaRPr lang="zh-CN" altLang="en-US" dirty="0"/>
          </a:p>
        </p:txBody>
      </p:sp>
      <p:sp>
        <p:nvSpPr>
          <p:cNvPr id="3" name="内容占位符 2"/>
          <p:cNvSpPr>
            <a:spLocks noGrp="1"/>
          </p:cNvSpPr>
          <p:nvPr>
            <p:ph idx="1"/>
          </p:nvPr>
        </p:nvSpPr>
        <p:spPr/>
        <p:txBody>
          <a:bodyPr/>
          <a:lstStyle/>
          <a:p>
            <a:endParaRPr lang="zh-CN" altLang="en-US"/>
          </a:p>
        </p:txBody>
      </p:sp>
    </p:spTree>
    <p:extLst>
      <p:ext uri="{BB962C8B-B14F-4D97-AF65-F5344CB8AC3E}">
        <p14:creationId xmlns:p14="http://schemas.microsoft.com/office/powerpoint/2010/main" val="9460145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你不想让人知道的东西</a:t>
            </a:r>
            <a:endParaRPr lang="zh-CN" altLang="en-US" dirty="0"/>
          </a:p>
        </p:txBody>
      </p:sp>
      <p:sp>
        <p:nvSpPr>
          <p:cNvPr id="3" name="内容占位符 2"/>
          <p:cNvSpPr>
            <a:spLocks noGrp="1"/>
          </p:cNvSpPr>
          <p:nvPr>
            <p:ph idx="1"/>
          </p:nvPr>
        </p:nvSpPr>
        <p:spPr/>
        <p:txBody>
          <a:bodyPr>
            <a:normAutofit/>
          </a:bodyPr>
          <a:lstStyle/>
          <a:p>
            <a:pPr marL="34290" indent="0">
              <a:buNone/>
            </a:pPr>
            <a:r>
              <a:rPr lang="zh-CN" altLang="en-US" sz="9600" dirty="0" smtClean="0"/>
              <a:t>            </a:t>
            </a:r>
            <a:r>
              <a:rPr lang="zh-CN" altLang="en-US" sz="9600" b="1" dirty="0" smtClean="0">
                <a:latin typeface="华文琥珀" panose="02010800040101010101" pitchFamily="2" charset="-122"/>
                <a:ea typeface="华文琥珀" panose="02010800040101010101" pitchFamily="2" charset="-122"/>
              </a:rPr>
              <a:t>闻</a:t>
            </a:r>
            <a:endParaRPr lang="zh-CN" altLang="en-US" sz="9600" b="1" dirty="0">
              <a:latin typeface="华文琥珀" panose="02010800040101010101" pitchFamily="2" charset="-122"/>
              <a:ea typeface="华文琥珀" panose="02010800040101010101" pitchFamily="2" charset="-122"/>
            </a:endParaRPr>
          </a:p>
        </p:txBody>
      </p:sp>
    </p:spTree>
    <p:extLst>
      <p:ext uri="{BB962C8B-B14F-4D97-AF65-F5344CB8AC3E}">
        <p14:creationId xmlns:p14="http://schemas.microsoft.com/office/powerpoint/2010/main" val="1219829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sz="2800" dirty="0">
                <a:latin typeface="仿宋" panose="02010609060101010101" pitchFamily="49" charset="-122"/>
                <a:ea typeface="仿宋" panose="02010609060101010101" pitchFamily="49" charset="-122"/>
              </a:rPr>
              <a:t>“</a:t>
            </a:r>
            <a:r>
              <a:rPr lang="zh-CN" altLang="zh-CN" sz="2800" dirty="0">
                <a:latin typeface="仿宋" panose="02010609060101010101" pitchFamily="49" charset="-122"/>
                <a:ea typeface="仿宋" panose="02010609060101010101" pitchFamily="49" charset="-122"/>
              </a:rPr>
              <a:t>新闻就是有人不想让它出版的东西</a:t>
            </a:r>
            <a:r>
              <a:rPr lang="en-US" altLang="zh-CN" sz="2800" dirty="0">
                <a:latin typeface="仿宋" panose="02010609060101010101" pitchFamily="49" charset="-122"/>
                <a:ea typeface="仿宋" panose="02010609060101010101" pitchFamily="49" charset="-122"/>
              </a:rPr>
              <a:t>——</a:t>
            </a:r>
            <a:r>
              <a:rPr lang="zh-CN" altLang="zh-CN" sz="2800" dirty="0">
                <a:latin typeface="仿宋" panose="02010609060101010101" pitchFamily="49" charset="-122"/>
                <a:ea typeface="仿宋" panose="02010609060101010101" pitchFamily="49" charset="-122"/>
              </a:rPr>
              <a:t>其他的都是广告</a:t>
            </a:r>
            <a:r>
              <a:rPr lang="en-US" altLang="zh-CN" sz="2800" dirty="0">
                <a:latin typeface="仿宋" panose="02010609060101010101" pitchFamily="49" charset="-122"/>
                <a:ea typeface="仿宋" panose="02010609060101010101" pitchFamily="49" charset="-122"/>
              </a:rPr>
              <a:t>”</a:t>
            </a:r>
            <a:r>
              <a:rPr lang="zh-CN" altLang="zh-CN" sz="2800" dirty="0">
                <a:latin typeface="仿宋" panose="02010609060101010101" pitchFamily="49" charset="-122"/>
                <a:ea typeface="仿宋" panose="02010609060101010101" pitchFamily="49" charset="-122"/>
              </a:rPr>
              <a:t>。</a:t>
            </a:r>
            <a:r>
              <a:rPr lang="en-US" altLang="zh-CN" sz="2800" dirty="0">
                <a:latin typeface="仿宋" panose="02010609060101010101" pitchFamily="49" charset="-122"/>
                <a:ea typeface="仿宋" panose="02010609060101010101" pitchFamily="49" charset="-122"/>
              </a:rPr>
              <a:t> </a:t>
            </a:r>
            <a:endParaRPr lang="en-US" altLang="zh-CN" sz="2800" dirty="0" smtClean="0">
              <a:latin typeface="仿宋" panose="02010609060101010101" pitchFamily="49" charset="-122"/>
              <a:ea typeface="仿宋" panose="02010609060101010101" pitchFamily="49" charset="-122"/>
            </a:endParaRPr>
          </a:p>
          <a:p>
            <a:endParaRPr lang="en-US" altLang="zh-CN" sz="2800" dirty="0"/>
          </a:p>
          <a:p>
            <a:pPr marL="34290" indent="0">
              <a:buNone/>
            </a:pPr>
            <a:r>
              <a:rPr lang="en-US" altLang="zh-CN" sz="2800" dirty="0"/>
              <a:t> </a:t>
            </a:r>
            <a:r>
              <a:rPr lang="en-US" altLang="zh-CN" sz="2800" dirty="0" smtClean="0"/>
              <a:t>              ——</a:t>
            </a:r>
            <a:r>
              <a:rPr lang="en-US" altLang="zh-CN" sz="2800" dirty="0"/>
              <a:t>Lord </a:t>
            </a:r>
            <a:r>
              <a:rPr lang="en-US" altLang="zh-CN" sz="2800" dirty="0" err="1"/>
              <a:t>Rothermere</a:t>
            </a:r>
            <a:r>
              <a:rPr lang="zh-CN" altLang="zh-CN" sz="2800" dirty="0"/>
              <a:t>英国报人</a:t>
            </a:r>
          </a:p>
          <a:p>
            <a:endParaRPr lang="zh-CN" altLang="en-US" dirty="0"/>
          </a:p>
        </p:txBody>
      </p:sp>
    </p:spTree>
    <p:extLst>
      <p:ext uri="{BB962C8B-B14F-4D97-AF65-F5344CB8AC3E}">
        <p14:creationId xmlns:p14="http://schemas.microsoft.com/office/powerpoint/2010/main" val="32430169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txBox="1">
            <a:spLocks/>
          </p:cNvSpPr>
          <p:nvPr/>
        </p:nvSpPr>
        <p:spPr>
          <a:xfrm>
            <a:off x="1009651" y="2209800"/>
            <a:ext cx="7404653" cy="4038600"/>
          </a:xfrm>
          <a:prstGeom prst="rect">
            <a:avLst/>
          </a:prstGeom>
        </p:spPr>
        <p:txBody>
          <a:bodyPr vert="horz" lIns="91440" tIns="45720" rIns="91440" bIns="45720" rtlCol="0">
            <a:normAutofit/>
          </a:bodyPr>
          <a:lstStyle>
            <a:lvl1pPr marL="171450" indent="-137160" algn="l" defTabSz="685800" rtl="0" eaLnBrk="1" latinLnBrk="0" hangingPunct="1">
              <a:lnSpc>
                <a:spcPct val="90000"/>
              </a:lnSpc>
              <a:spcBef>
                <a:spcPts val="1000"/>
              </a:spcBef>
              <a:buClr>
                <a:schemeClr val="accent1"/>
              </a:buClr>
              <a:buSzPct val="80000"/>
              <a:buFont typeface="Corbel" pitchFamily="34" charset="0"/>
              <a:buChar char="•"/>
              <a:defRPr sz="2000" kern="1200">
                <a:solidFill>
                  <a:schemeClr val="accent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800" kern="1200">
                <a:solidFill>
                  <a:schemeClr val="accent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600" kern="1200">
                <a:solidFill>
                  <a:schemeClr val="accent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a:lstStyle>
          <a:p>
            <a:r>
              <a:rPr lang="en-US" altLang="zh-CN" sz="2800" smtClean="0"/>
              <a:t>“</a:t>
            </a:r>
            <a:r>
              <a:rPr lang="zh-CN" altLang="zh-CN" sz="2800" smtClean="0"/>
              <a:t>狗咬人</a:t>
            </a:r>
            <a:r>
              <a:rPr lang="en-US" altLang="zh-CN" sz="2800" smtClean="0"/>
              <a:t>”</a:t>
            </a:r>
            <a:r>
              <a:rPr lang="zh-CN" altLang="zh-CN" sz="2800" smtClean="0"/>
              <a:t>不是新闻，“人咬狗”才是新闻</a:t>
            </a:r>
            <a:r>
              <a:rPr lang="zh-CN" altLang="en-US" sz="2800" smtClean="0"/>
              <a:t>。</a:t>
            </a:r>
            <a:endParaRPr lang="zh-CN" altLang="en-US" sz="2800" dirty="0"/>
          </a:p>
        </p:txBody>
      </p:sp>
    </p:spTree>
    <p:extLst>
      <p:ext uri="{BB962C8B-B14F-4D97-AF65-F5344CB8AC3E}">
        <p14:creationId xmlns:p14="http://schemas.microsoft.com/office/powerpoint/2010/main" val="31810032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具体讲</a:t>
            </a:r>
            <a:endParaRPr lang="zh-CN" altLang="en-US" dirty="0"/>
          </a:p>
        </p:txBody>
      </p:sp>
      <p:sp>
        <p:nvSpPr>
          <p:cNvPr id="3" name="内容占位符 2"/>
          <p:cNvSpPr>
            <a:spLocks noGrp="1"/>
          </p:cNvSpPr>
          <p:nvPr>
            <p:ph idx="1"/>
          </p:nvPr>
        </p:nvSpPr>
        <p:spPr/>
        <p:txBody>
          <a:bodyPr>
            <a:normAutofit fontScale="92500" lnSpcReduction="10000"/>
          </a:bodyPr>
          <a:lstStyle/>
          <a:p>
            <a:r>
              <a:rPr lang="zh-CN" altLang="zh-CN" sz="2800" dirty="0" smtClean="0">
                <a:latin typeface="仿宋" panose="02010609060101010101" pitchFamily="49" charset="-122"/>
                <a:ea typeface="仿宋" panose="02010609060101010101" pitchFamily="49" charset="-122"/>
              </a:rPr>
              <a:t>新闻是</a:t>
            </a:r>
            <a:r>
              <a:rPr lang="zh-CN" altLang="zh-CN" sz="2800" dirty="0">
                <a:latin typeface="仿宋" panose="02010609060101010101" pitchFamily="49" charset="-122"/>
                <a:ea typeface="仿宋" panose="02010609060101010101" pitchFamily="49" charset="-122"/>
              </a:rPr>
              <a:t>一件事或一种</a:t>
            </a:r>
            <a:r>
              <a:rPr lang="zh-CN" altLang="zh-CN" sz="2800" dirty="0" smtClean="0">
                <a:latin typeface="仿宋" panose="02010609060101010101" pitchFamily="49" charset="-122"/>
                <a:ea typeface="仿宋" panose="02010609060101010101" pitchFamily="49" charset="-122"/>
              </a:rPr>
              <a:t>趋势</a:t>
            </a:r>
            <a:endParaRPr lang="en-US" altLang="zh-CN" sz="2800" dirty="0" smtClean="0">
              <a:latin typeface="仿宋" panose="02010609060101010101" pitchFamily="49" charset="-122"/>
              <a:ea typeface="仿宋" panose="02010609060101010101" pitchFamily="49" charset="-122"/>
            </a:endParaRPr>
          </a:p>
          <a:p>
            <a:r>
              <a:rPr lang="zh-CN" altLang="en-US" sz="2800" dirty="0" smtClean="0">
                <a:latin typeface="仿宋" panose="02010609060101010101" pitchFamily="49" charset="-122"/>
                <a:ea typeface="仿宋" panose="02010609060101010101" pitchFamily="49" charset="-122"/>
              </a:rPr>
              <a:t>新闻</a:t>
            </a:r>
            <a:r>
              <a:rPr lang="zh-CN" altLang="zh-CN" sz="2800" dirty="0" smtClean="0">
                <a:latin typeface="仿宋" panose="02010609060101010101" pitchFamily="49" charset="-122"/>
                <a:ea typeface="仿宋" panose="02010609060101010101" pitchFamily="49" charset="-122"/>
              </a:rPr>
              <a:t>是</a:t>
            </a:r>
            <a:r>
              <a:rPr lang="zh-CN" altLang="en-US" sz="2800" dirty="0" smtClean="0">
                <a:latin typeface="仿宋" panose="02010609060101010101" pitchFamily="49" charset="-122"/>
                <a:ea typeface="仿宋" panose="02010609060101010101" pitchFamily="49" charset="-122"/>
              </a:rPr>
              <a:t>突然</a:t>
            </a:r>
            <a:r>
              <a:rPr lang="zh-CN" altLang="zh-CN" sz="2800" dirty="0" smtClean="0">
                <a:latin typeface="仿宋" panose="02010609060101010101" pitchFamily="49" charset="-122"/>
                <a:ea typeface="仿宋" panose="02010609060101010101" pitchFamily="49" charset="-122"/>
              </a:rPr>
              <a:t>发生</a:t>
            </a:r>
            <a:r>
              <a:rPr lang="zh-CN" altLang="zh-CN" sz="2800" dirty="0">
                <a:latin typeface="仿宋" panose="02010609060101010101" pitchFamily="49" charset="-122"/>
                <a:ea typeface="仿宋" panose="02010609060101010101" pitchFamily="49" charset="-122"/>
              </a:rPr>
              <a:t>的</a:t>
            </a:r>
            <a:r>
              <a:rPr lang="zh-CN" altLang="zh-CN" sz="2800" dirty="0" smtClean="0">
                <a:latin typeface="仿宋" panose="02010609060101010101" pitchFamily="49" charset="-122"/>
                <a:ea typeface="仿宋" panose="02010609060101010101" pitchFamily="49" charset="-122"/>
              </a:rPr>
              <a:t>事件</a:t>
            </a:r>
            <a:endParaRPr lang="en-US" altLang="zh-CN" sz="2800" dirty="0" smtClean="0">
              <a:latin typeface="仿宋" panose="02010609060101010101" pitchFamily="49" charset="-122"/>
              <a:ea typeface="仿宋" panose="02010609060101010101" pitchFamily="49" charset="-122"/>
            </a:endParaRPr>
          </a:p>
          <a:p>
            <a:r>
              <a:rPr lang="zh-CN" altLang="en-US" sz="2800" dirty="0" smtClean="0">
                <a:latin typeface="仿宋" panose="02010609060101010101" pitchFamily="49" charset="-122"/>
                <a:ea typeface="仿宋" panose="02010609060101010101" pitchFamily="49" charset="-122"/>
              </a:rPr>
              <a:t>新闻是</a:t>
            </a:r>
            <a:r>
              <a:rPr lang="zh-CN" altLang="zh-CN" sz="2800" dirty="0" smtClean="0">
                <a:latin typeface="仿宋" panose="02010609060101010101" pitchFamily="49" charset="-122"/>
                <a:ea typeface="仿宋" panose="02010609060101010101" pitchFamily="49" charset="-122"/>
              </a:rPr>
              <a:t>正在</a:t>
            </a:r>
            <a:r>
              <a:rPr lang="zh-CN" altLang="zh-CN" sz="2800" dirty="0">
                <a:latin typeface="仿宋" panose="02010609060101010101" pitchFamily="49" charset="-122"/>
                <a:ea typeface="仿宋" panose="02010609060101010101" pitchFamily="49" charset="-122"/>
              </a:rPr>
              <a:t>进行中的</a:t>
            </a:r>
            <a:r>
              <a:rPr lang="zh-CN" altLang="zh-CN" sz="2800" dirty="0" smtClean="0">
                <a:latin typeface="仿宋" panose="02010609060101010101" pitchFamily="49" charset="-122"/>
                <a:ea typeface="仿宋" panose="02010609060101010101" pitchFamily="49" charset="-122"/>
              </a:rPr>
              <a:t>事件</a:t>
            </a:r>
            <a:endParaRPr lang="en-US" altLang="zh-CN" sz="2800" dirty="0" smtClean="0">
              <a:latin typeface="仿宋" panose="02010609060101010101" pitchFamily="49" charset="-122"/>
              <a:ea typeface="仿宋" panose="02010609060101010101" pitchFamily="49" charset="-122"/>
            </a:endParaRPr>
          </a:p>
          <a:p>
            <a:r>
              <a:rPr lang="zh-CN" altLang="en-US" sz="2800" dirty="0" smtClean="0">
                <a:latin typeface="仿宋" panose="02010609060101010101" pitchFamily="49" charset="-122"/>
                <a:ea typeface="仿宋" panose="02010609060101010101" pitchFamily="49" charset="-122"/>
              </a:rPr>
              <a:t>新闻</a:t>
            </a:r>
            <a:r>
              <a:rPr lang="zh-CN" altLang="zh-CN" sz="2800" dirty="0" smtClean="0">
                <a:latin typeface="仿宋" panose="02010609060101010101" pitchFamily="49" charset="-122"/>
                <a:ea typeface="仿宋" panose="02010609060101010101" pitchFamily="49" charset="-122"/>
              </a:rPr>
              <a:t>是</a:t>
            </a:r>
            <a:r>
              <a:rPr lang="zh-CN" altLang="zh-CN" sz="2800" dirty="0">
                <a:latin typeface="仿宋" panose="02010609060101010101" pitchFamily="49" charset="-122"/>
                <a:ea typeface="仿宋" panose="02010609060101010101" pitchFamily="49" charset="-122"/>
              </a:rPr>
              <a:t>某人获得了某样</a:t>
            </a:r>
            <a:r>
              <a:rPr lang="zh-CN" altLang="zh-CN" sz="2800" dirty="0" smtClean="0">
                <a:latin typeface="仿宋" panose="02010609060101010101" pitchFamily="49" charset="-122"/>
                <a:ea typeface="仿宋" panose="02010609060101010101" pitchFamily="49" charset="-122"/>
              </a:rPr>
              <a:t>东西</a:t>
            </a:r>
            <a:endParaRPr lang="en-US" altLang="zh-CN" sz="2800" dirty="0" smtClean="0">
              <a:latin typeface="仿宋" panose="02010609060101010101" pitchFamily="49" charset="-122"/>
              <a:ea typeface="仿宋" panose="02010609060101010101" pitchFamily="49" charset="-122"/>
            </a:endParaRPr>
          </a:p>
          <a:p>
            <a:r>
              <a:rPr lang="zh-CN" altLang="en-US" sz="2800" dirty="0" smtClean="0">
                <a:latin typeface="仿宋" panose="02010609060101010101" pitchFamily="49" charset="-122"/>
                <a:ea typeface="仿宋" panose="02010609060101010101" pitchFamily="49" charset="-122"/>
              </a:rPr>
              <a:t>新闻是某人失去</a:t>
            </a:r>
            <a:r>
              <a:rPr lang="zh-CN" altLang="zh-CN" sz="2800" dirty="0" smtClean="0">
                <a:latin typeface="仿宋" panose="02010609060101010101" pitchFamily="49" charset="-122"/>
                <a:ea typeface="仿宋" panose="02010609060101010101" pitchFamily="49" charset="-122"/>
              </a:rPr>
              <a:t>了</a:t>
            </a:r>
            <a:r>
              <a:rPr lang="zh-CN" altLang="en-US" sz="2800" dirty="0" smtClean="0">
                <a:latin typeface="仿宋" panose="02010609060101010101" pitchFamily="49" charset="-122"/>
                <a:ea typeface="仿宋" panose="02010609060101010101" pitchFamily="49" charset="-122"/>
              </a:rPr>
              <a:t>某样东西</a:t>
            </a:r>
            <a:endParaRPr lang="en-US" altLang="zh-CN" sz="2800" dirty="0" smtClean="0">
              <a:latin typeface="仿宋" panose="02010609060101010101" pitchFamily="49" charset="-122"/>
              <a:ea typeface="仿宋" panose="02010609060101010101" pitchFamily="49" charset="-122"/>
            </a:endParaRPr>
          </a:p>
          <a:p>
            <a:r>
              <a:rPr lang="zh-CN" altLang="en-US" sz="2800" dirty="0" smtClean="0">
                <a:latin typeface="仿宋" panose="02010609060101010101" pitchFamily="49" charset="-122"/>
                <a:ea typeface="仿宋" panose="02010609060101010101" pitchFamily="49" charset="-122"/>
              </a:rPr>
              <a:t>新闻</a:t>
            </a:r>
            <a:r>
              <a:rPr lang="zh-CN" altLang="zh-CN" sz="2800" dirty="0" smtClean="0">
                <a:latin typeface="仿宋" panose="02010609060101010101" pitchFamily="49" charset="-122"/>
                <a:ea typeface="仿宋" panose="02010609060101010101" pitchFamily="49" charset="-122"/>
              </a:rPr>
              <a:t>是</a:t>
            </a:r>
            <a:r>
              <a:rPr lang="zh-CN" altLang="zh-CN" sz="2800" dirty="0">
                <a:latin typeface="仿宋" panose="02010609060101010101" pitchFamily="49" charset="-122"/>
                <a:ea typeface="仿宋" panose="02010609060101010101" pitchFamily="49" charset="-122"/>
              </a:rPr>
              <a:t>冲突的爆发或</a:t>
            </a:r>
            <a:r>
              <a:rPr lang="zh-CN" altLang="zh-CN" sz="2800" dirty="0" smtClean="0">
                <a:latin typeface="仿宋" panose="02010609060101010101" pitchFamily="49" charset="-122"/>
                <a:ea typeface="仿宋" panose="02010609060101010101" pitchFamily="49" charset="-122"/>
              </a:rPr>
              <a:t>结束</a:t>
            </a:r>
            <a:endParaRPr lang="en-US" altLang="zh-CN" sz="2800" dirty="0" smtClean="0">
              <a:latin typeface="仿宋" panose="02010609060101010101" pitchFamily="49" charset="-122"/>
              <a:ea typeface="仿宋" panose="02010609060101010101" pitchFamily="49" charset="-122"/>
            </a:endParaRPr>
          </a:p>
          <a:p>
            <a:r>
              <a:rPr lang="zh-CN" altLang="en-US" sz="2800" dirty="0" smtClean="0">
                <a:latin typeface="仿宋" panose="02010609060101010101" pitchFamily="49" charset="-122"/>
                <a:ea typeface="仿宋" panose="02010609060101010101" pitchFamily="49" charset="-122"/>
              </a:rPr>
              <a:t>新闻</a:t>
            </a:r>
            <a:r>
              <a:rPr lang="zh-CN" altLang="zh-CN" sz="2800" dirty="0" smtClean="0">
                <a:latin typeface="仿宋" panose="02010609060101010101" pitchFamily="49" charset="-122"/>
                <a:ea typeface="仿宋" panose="02010609060101010101" pitchFamily="49" charset="-122"/>
              </a:rPr>
              <a:t>是</a:t>
            </a:r>
            <a:r>
              <a:rPr lang="zh-CN" altLang="zh-CN" sz="2800" dirty="0">
                <a:latin typeface="仿宋" panose="02010609060101010101" pitchFamily="49" charset="-122"/>
                <a:ea typeface="仿宋" panose="02010609060101010101" pitchFamily="49" charset="-122"/>
              </a:rPr>
              <a:t>某种</a:t>
            </a:r>
            <a:r>
              <a:rPr lang="zh-CN" altLang="zh-CN" sz="2800" dirty="0" smtClean="0">
                <a:latin typeface="仿宋" panose="02010609060101010101" pitchFamily="49" charset="-122"/>
                <a:ea typeface="仿宋" panose="02010609060101010101" pitchFamily="49" charset="-122"/>
              </a:rPr>
              <a:t>事物</a:t>
            </a:r>
            <a:r>
              <a:rPr lang="zh-CN" altLang="en-US" sz="2800" dirty="0" smtClean="0">
                <a:latin typeface="仿宋" panose="02010609060101010101" pitchFamily="49" charset="-122"/>
                <a:ea typeface="仿宋" panose="02010609060101010101" pitchFamily="49" charset="-122"/>
              </a:rPr>
              <a:t>的建设</a:t>
            </a:r>
            <a:r>
              <a:rPr lang="zh-CN" altLang="zh-CN" sz="2800" dirty="0" smtClean="0">
                <a:latin typeface="仿宋" panose="02010609060101010101" pitchFamily="49" charset="-122"/>
                <a:ea typeface="仿宋" panose="02010609060101010101" pitchFamily="49" charset="-122"/>
              </a:rPr>
              <a:t>或摧毁</a:t>
            </a:r>
            <a:endParaRPr lang="en-US" altLang="zh-CN" sz="2800" dirty="0" smtClean="0">
              <a:latin typeface="仿宋" panose="02010609060101010101" pitchFamily="49" charset="-122"/>
              <a:ea typeface="仿宋" panose="02010609060101010101" pitchFamily="49" charset="-122"/>
            </a:endParaRPr>
          </a:p>
          <a:p>
            <a:r>
              <a:rPr lang="zh-CN" altLang="en-US" sz="2800" dirty="0" smtClean="0">
                <a:latin typeface="仿宋" panose="02010609060101010101" pitchFamily="49" charset="-122"/>
                <a:ea typeface="仿宋" panose="02010609060101010101" pitchFamily="49" charset="-122"/>
              </a:rPr>
              <a:t>新闻</a:t>
            </a:r>
            <a:r>
              <a:rPr lang="zh-CN" altLang="zh-CN" sz="2800" dirty="0" smtClean="0">
                <a:latin typeface="仿宋" panose="02010609060101010101" pitchFamily="49" charset="-122"/>
                <a:ea typeface="仿宋" panose="02010609060101010101" pitchFamily="49" charset="-122"/>
              </a:rPr>
              <a:t>是</a:t>
            </a:r>
            <a:r>
              <a:rPr lang="zh-CN" altLang="zh-CN" sz="2800" dirty="0">
                <a:latin typeface="仿宋" panose="02010609060101010101" pitchFamily="49" charset="-122"/>
                <a:ea typeface="仿宋" panose="02010609060101010101" pitchFamily="49" charset="-122"/>
              </a:rPr>
              <a:t>某人的失败或</a:t>
            </a:r>
            <a:r>
              <a:rPr lang="zh-CN" altLang="zh-CN" sz="2800" dirty="0" smtClean="0">
                <a:latin typeface="仿宋" panose="02010609060101010101" pitchFamily="49" charset="-122"/>
                <a:ea typeface="仿宋" panose="02010609060101010101" pitchFamily="49" charset="-122"/>
              </a:rPr>
              <a:t>成功</a:t>
            </a:r>
            <a:endParaRPr lang="en-US" altLang="zh-CN" sz="2800" dirty="0" smtClean="0">
              <a:latin typeface="仿宋" panose="02010609060101010101" pitchFamily="49" charset="-122"/>
              <a:ea typeface="仿宋" panose="02010609060101010101" pitchFamily="49" charset="-122"/>
            </a:endParaRPr>
          </a:p>
          <a:p>
            <a:r>
              <a:rPr lang="en-US" altLang="zh-CN" sz="2800" dirty="0" smtClean="0">
                <a:latin typeface="仿宋" panose="02010609060101010101" pitchFamily="49" charset="-122"/>
                <a:ea typeface="仿宋" panose="02010609060101010101" pitchFamily="49" charset="-122"/>
              </a:rPr>
              <a:t>……</a:t>
            </a:r>
            <a:endParaRPr lang="zh-CN" altLang="zh-CN" sz="2800" dirty="0">
              <a:latin typeface="仿宋" panose="02010609060101010101" pitchFamily="49" charset="-122"/>
              <a:ea typeface="仿宋" panose="02010609060101010101" pitchFamily="49" charset="-122"/>
            </a:endParaRPr>
          </a:p>
          <a:p>
            <a:endParaRPr lang="zh-CN" altLang="en-US" dirty="0">
              <a:latin typeface="仿宋" panose="02010609060101010101" pitchFamily="49" charset="-122"/>
              <a:ea typeface="仿宋" panose="02010609060101010101" pitchFamily="49" charset="-122"/>
            </a:endParaRPr>
          </a:p>
        </p:txBody>
      </p:sp>
    </p:spTree>
    <p:extLst>
      <p:ext uri="{BB962C8B-B14F-4D97-AF65-F5344CB8AC3E}">
        <p14:creationId xmlns:p14="http://schemas.microsoft.com/office/powerpoint/2010/main" val="24647163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57250" y="609599"/>
            <a:ext cx="7916636" cy="2047539"/>
          </a:xfrm>
        </p:spPr>
        <p:txBody>
          <a:bodyPr/>
          <a:lstStyle/>
          <a:p>
            <a:r>
              <a:rPr lang="en-US" altLang="zh-CN" dirty="0" smtClean="0"/>
              <a:t>3. </a:t>
            </a:r>
            <a:r>
              <a:rPr lang="zh-CN" altLang="en-US" dirty="0" smtClean="0"/>
              <a:t>为什么媒体</a:t>
            </a:r>
            <a:r>
              <a:rPr lang="zh-CN" altLang="en-US" dirty="0" smtClean="0"/>
              <a:t>需要市长的</a:t>
            </a:r>
            <a:r>
              <a:rPr lang="zh-CN" altLang="en-US" dirty="0" smtClean="0"/>
              <a:t>声音？</a:t>
            </a:r>
            <a:endParaRPr lang="zh-CN" altLang="en-US" dirty="0"/>
          </a:p>
        </p:txBody>
      </p:sp>
    </p:spTree>
    <p:extLst>
      <p:ext uri="{BB962C8B-B14F-4D97-AF65-F5344CB8AC3E}">
        <p14:creationId xmlns:p14="http://schemas.microsoft.com/office/powerpoint/2010/main" val="22332901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57250" y="609600"/>
            <a:ext cx="7406640" cy="831448"/>
          </a:xfrm>
        </p:spPr>
        <p:txBody>
          <a:bodyPr/>
          <a:lstStyle/>
          <a:p>
            <a:r>
              <a:rPr lang="zh-CN" altLang="en-US" dirty="0" smtClean="0"/>
              <a:t>                             要目</a:t>
            </a:r>
            <a:endParaRPr lang="zh-CN" altLang="en-US" dirty="0"/>
          </a:p>
        </p:txBody>
      </p:sp>
      <p:sp>
        <p:nvSpPr>
          <p:cNvPr id="3" name="内容占位符 2"/>
          <p:cNvSpPr>
            <a:spLocks noGrp="1"/>
          </p:cNvSpPr>
          <p:nvPr>
            <p:ph idx="1"/>
          </p:nvPr>
        </p:nvSpPr>
        <p:spPr>
          <a:xfrm>
            <a:off x="857251" y="1759352"/>
            <a:ext cx="7404653" cy="4336648"/>
          </a:xfrm>
        </p:spPr>
        <p:txBody>
          <a:bodyPr/>
          <a:lstStyle/>
          <a:p>
            <a:pPr marL="491490" indent="-457200">
              <a:buAutoNum type="arabicPeriod"/>
            </a:pPr>
            <a:r>
              <a:rPr lang="zh-CN" altLang="en-US" dirty="0" smtClean="0"/>
              <a:t>市长与媒体对话的能力要求</a:t>
            </a:r>
            <a:endParaRPr lang="en-US" altLang="zh-CN" dirty="0" smtClean="0"/>
          </a:p>
          <a:p>
            <a:pPr marL="491490" indent="-457200">
              <a:buAutoNum type="arabicPeriod"/>
            </a:pPr>
            <a:r>
              <a:rPr lang="zh-CN" altLang="en-US" dirty="0" smtClean="0"/>
              <a:t>媒体是如何制造新闻产品的</a:t>
            </a:r>
            <a:endParaRPr lang="en-US" altLang="zh-CN" dirty="0" smtClean="0"/>
          </a:p>
          <a:p>
            <a:pPr marL="491490" indent="-457200">
              <a:buAutoNum type="arabicPeriod"/>
            </a:pPr>
            <a:r>
              <a:rPr lang="zh-CN" altLang="en-US" dirty="0" smtClean="0"/>
              <a:t>为什么每天需要市长的声音</a:t>
            </a:r>
            <a:endParaRPr lang="en-US" altLang="zh-CN" dirty="0" smtClean="0"/>
          </a:p>
          <a:p>
            <a:pPr marL="491490" indent="-457200">
              <a:buAutoNum type="arabicPeriod"/>
            </a:pPr>
            <a:r>
              <a:rPr lang="zh-CN" altLang="en-US" dirty="0"/>
              <a:t>准确</a:t>
            </a:r>
            <a:r>
              <a:rPr lang="zh-CN" altLang="en-US" dirty="0" smtClean="0"/>
              <a:t>把握采访你的媒体和记者</a:t>
            </a:r>
            <a:endParaRPr lang="en-US" altLang="zh-CN" dirty="0" smtClean="0"/>
          </a:p>
          <a:p>
            <a:pPr marL="491490" indent="-457200">
              <a:buAutoNum type="arabicPeriod"/>
            </a:pPr>
            <a:r>
              <a:rPr lang="zh-CN" altLang="en-US" dirty="0" smtClean="0"/>
              <a:t>接受媒体采访的原则</a:t>
            </a:r>
            <a:endParaRPr lang="en-US" altLang="zh-CN" dirty="0" smtClean="0"/>
          </a:p>
          <a:p>
            <a:pPr marL="491490" indent="-457200">
              <a:buAutoNum type="arabicPeriod"/>
            </a:pPr>
            <a:r>
              <a:rPr lang="zh-CN" altLang="en-US" dirty="0" smtClean="0"/>
              <a:t>接受记者采访的准备清单</a:t>
            </a:r>
            <a:endParaRPr lang="en-US" altLang="zh-CN" dirty="0" smtClean="0"/>
          </a:p>
          <a:p>
            <a:pPr marL="491490" indent="-457200">
              <a:buAutoNum type="arabicPeriod"/>
            </a:pPr>
            <a:r>
              <a:rPr lang="zh-CN" altLang="en-US" dirty="0" smtClean="0"/>
              <a:t>面对各类记者采访的技巧和能力</a:t>
            </a:r>
            <a:endParaRPr lang="en-US" altLang="zh-CN" dirty="0" smtClean="0"/>
          </a:p>
          <a:p>
            <a:pPr marL="491490" indent="-457200">
              <a:buAutoNum type="arabicPeriod"/>
            </a:pPr>
            <a:r>
              <a:rPr lang="zh-CN" altLang="en-US" dirty="0" smtClean="0"/>
              <a:t>如何回答尴尬问题</a:t>
            </a:r>
            <a:endParaRPr lang="en-US" altLang="zh-CN" dirty="0" smtClean="0"/>
          </a:p>
          <a:p>
            <a:pPr marL="491490" indent="-457200">
              <a:buAutoNum type="arabicPeriod"/>
            </a:pPr>
            <a:r>
              <a:rPr lang="zh-CN" altLang="en-US" dirty="0" smtClean="0"/>
              <a:t>如何召开发布会</a:t>
            </a:r>
            <a:endParaRPr lang="en-US" altLang="zh-CN" dirty="0" smtClean="0"/>
          </a:p>
          <a:p>
            <a:pPr marL="491490" indent="-457200">
              <a:buAutoNum type="arabicPeriod"/>
            </a:pPr>
            <a:r>
              <a:rPr lang="zh-CN" altLang="en-US" dirty="0" smtClean="0"/>
              <a:t>城市管理舆情研判与应对</a:t>
            </a:r>
            <a:endParaRPr lang="en-US" altLang="zh-CN" dirty="0" smtClean="0"/>
          </a:p>
          <a:p>
            <a:pPr marL="491490" indent="-457200">
              <a:buAutoNum type="arabicPeriod"/>
            </a:pPr>
            <a:endParaRPr lang="en-US" altLang="zh-CN" dirty="0" smtClean="0"/>
          </a:p>
          <a:p>
            <a:pPr marL="491490" indent="-457200">
              <a:buAutoNum type="arabicPeriod"/>
            </a:pPr>
            <a:endParaRPr lang="en-US" altLang="zh-CN" dirty="0" smtClean="0"/>
          </a:p>
          <a:p>
            <a:pPr marL="491490" indent="-457200">
              <a:buAutoNum type="arabicPeriod"/>
            </a:pPr>
            <a:endParaRPr lang="en-US" altLang="zh-CN" dirty="0" smtClean="0"/>
          </a:p>
          <a:p>
            <a:pPr marL="491490" indent="-457200">
              <a:buAutoNum type="arabicPeriod"/>
            </a:pPr>
            <a:endParaRPr lang="zh-CN" altLang="en-US" dirty="0"/>
          </a:p>
        </p:txBody>
      </p:sp>
    </p:spTree>
    <p:extLst>
      <p:ext uri="{BB962C8B-B14F-4D97-AF65-F5344CB8AC3E}">
        <p14:creationId xmlns:p14="http://schemas.microsoft.com/office/powerpoint/2010/main" val="39349381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700" dirty="0"/>
              <a:t>到底谁更胜任发布真相？记者？</a:t>
            </a:r>
            <a:r>
              <a:rPr lang="zh-CN" altLang="en-US" sz="2700" dirty="0" smtClean="0"/>
              <a:t>还是市长</a:t>
            </a:r>
            <a:r>
              <a:rPr lang="zh-CN" altLang="en-US" dirty="0" smtClean="0"/>
              <a:t>？</a:t>
            </a:r>
            <a:endParaRPr lang="zh-CN" altLang="en-US" dirty="0"/>
          </a:p>
        </p:txBody>
      </p:sp>
      <p:sp>
        <p:nvSpPr>
          <p:cNvPr id="3" name="内容占位符 2"/>
          <p:cNvSpPr>
            <a:spLocks noGrp="1"/>
          </p:cNvSpPr>
          <p:nvPr>
            <p:ph idx="1"/>
          </p:nvPr>
        </p:nvSpPr>
        <p:spPr/>
        <p:txBody>
          <a:bodyPr>
            <a:normAutofit/>
          </a:bodyPr>
          <a:lstStyle/>
          <a:p>
            <a:r>
              <a:rPr lang="zh-CN" altLang="en-US" dirty="0" smtClean="0"/>
              <a:t>言论和出版自由是宪法赋予媒体的权利。我国宪法给予媒体新闻出版的自由服务于中国共产党所建立的政权的合法性和正当性；展现的是执政党对多样性意见的包容，但并不意味着政府必须同意和顺从媒体上的意见，更不意味着媒体的报道就是真相；</a:t>
            </a:r>
            <a:endParaRPr lang="en-US" altLang="zh-CN" dirty="0" smtClean="0"/>
          </a:p>
          <a:p>
            <a:r>
              <a:rPr lang="zh-CN" altLang="en-US" dirty="0" smtClean="0"/>
              <a:t>媒体作为商业企业，其新闻产品或报道的“真相”必须为其消费者喜闻乐见。但是，作为党和政府的各级发言人的新闻发布，重要的是其发布的内容必须是真实的、可信的、权威的、明智的、严肃的、专业的，而不是去考虑其发布的“真相”必须取悦网民。政府的新闻发布是为了显示政府在专业上和执政能力上是“胜任”的、逻辑上是严谨科学的。</a:t>
            </a:r>
            <a:endParaRPr lang="en-US" altLang="zh-CN" dirty="0" smtClean="0"/>
          </a:p>
        </p:txBody>
      </p:sp>
    </p:spTree>
    <p:extLst>
      <p:ext uri="{BB962C8B-B14F-4D97-AF65-F5344CB8AC3E}">
        <p14:creationId xmlns:p14="http://schemas.microsoft.com/office/powerpoint/2010/main" val="5003755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a:bodyPr>
          <a:lstStyle/>
          <a:p>
            <a:r>
              <a:rPr lang="zh-CN" altLang="zh-CN" sz="2800" dirty="0" smtClean="0"/>
              <a:t>新闻故事</a:t>
            </a:r>
            <a:r>
              <a:rPr lang="zh-CN" altLang="en-US" sz="2800" dirty="0" smtClean="0"/>
              <a:t>总是关于</a:t>
            </a:r>
            <a:r>
              <a:rPr lang="zh-CN" altLang="zh-CN" sz="2800" dirty="0" smtClean="0"/>
              <a:t>某个</a:t>
            </a:r>
            <a:r>
              <a:rPr lang="zh-CN" altLang="en-US" sz="2800" dirty="0" smtClean="0"/>
              <a:t>人的丑闻</a:t>
            </a:r>
            <a:endParaRPr lang="en-US" altLang="zh-CN" sz="2800" dirty="0" smtClean="0"/>
          </a:p>
          <a:p>
            <a:r>
              <a:rPr lang="zh-CN" altLang="en-US" sz="2800" dirty="0" smtClean="0"/>
              <a:t>市长谈论</a:t>
            </a:r>
            <a:r>
              <a:rPr lang="zh-CN" altLang="en-US" sz="2800" dirty="0" smtClean="0"/>
              <a:t>的是</a:t>
            </a:r>
            <a:r>
              <a:rPr lang="zh-CN" altLang="zh-CN" sz="2800" dirty="0" smtClean="0"/>
              <a:t>问题本身</a:t>
            </a:r>
            <a:endParaRPr lang="en-US" altLang="zh-CN" sz="2800" dirty="0" smtClean="0"/>
          </a:p>
          <a:p>
            <a:r>
              <a:rPr lang="zh-CN" altLang="en-US" sz="2800" dirty="0" smtClean="0"/>
              <a:t>记者报道的是某人怎么了？</a:t>
            </a:r>
            <a:endParaRPr lang="en-US" altLang="zh-CN" sz="2800" dirty="0" smtClean="0"/>
          </a:p>
          <a:p>
            <a:r>
              <a:rPr lang="zh-CN" altLang="en-US" sz="2800" dirty="0" smtClean="0"/>
              <a:t>市长回答</a:t>
            </a:r>
            <a:r>
              <a:rPr lang="zh-CN" altLang="en-US" sz="2800" dirty="0" smtClean="0"/>
              <a:t>的是为什么会发生这类问题</a:t>
            </a:r>
            <a:endParaRPr lang="zh-CN" altLang="en-US" sz="2800" dirty="0"/>
          </a:p>
        </p:txBody>
      </p:sp>
      <p:sp>
        <p:nvSpPr>
          <p:cNvPr id="4" name="标题 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068970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70114" y="609600"/>
            <a:ext cx="8621486" cy="1356360"/>
          </a:xfrm>
        </p:spPr>
        <p:txBody>
          <a:bodyPr>
            <a:normAutofit/>
          </a:bodyPr>
          <a:lstStyle/>
          <a:p>
            <a:r>
              <a:rPr lang="zh-CN" altLang="en-US" sz="3600" dirty="0" smtClean="0"/>
              <a:t>市长</a:t>
            </a:r>
            <a:r>
              <a:rPr lang="zh-CN" altLang="en-US" sz="3600" dirty="0" smtClean="0"/>
              <a:t>在</a:t>
            </a:r>
            <a:r>
              <a:rPr lang="zh-CN" altLang="en-US" sz="3600" dirty="0" smtClean="0"/>
              <a:t>媒体出现的新闻种类或栏目</a:t>
            </a:r>
            <a:endParaRPr lang="zh-CN" altLang="en-US" sz="3600" dirty="0"/>
          </a:p>
        </p:txBody>
      </p:sp>
      <p:sp>
        <p:nvSpPr>
          <p:cNvPr id="3" name="内容占位符 2"/>
          <p:cNvSpPr>
            <a:spLocks noGrp="1"/>
          </p:cNvSpPr>
          <p:nvPr>
            <p:ph idx="1"/>
          </p:nvPr>
        </p:nvSpPr>
        <p:spPr/>
        <p:txBody>
          <a:bodyPr>
            <a:normAutofit/>
          </a:bodyPr>
          <a:lstStyle/>
          <a:p>
            <a:r>
              <a:rPr lang="zh-CN" altLang="en-US" sz="2800" dirty="0" smtClean="0"/>
              <a:t>突发事件  </a:t>
            </a:r>
            <a:endParaRPr lang="en-US" altLang="zh-CN" sz="2800" dirty="0" smtClean="0"/>
          </a:p>
          <a:p>
            <a:r>
              <a:rPr lang="zh-CN" altLang="en-US" sz="2800" dirty="0" smtClean="0"/>
              <a:t>新闻分析</a:t>
            </a:r>
            <a:endParaRPr lang="en-US" altLang="zh-CN" sz="2800" dirty="0" smtClean="0"/>
          </a:p>
          <a:p>
            <a:r>
              <a:rPr lang="zh-CN" altLang="en-US" sz="2800" dirty="0" smtClean="0"/>
              <a:t>新闻背景</a:t>
            </a:r>
            <a:endParaRPr lang="en-US" altLang="zh-CN" sz="2800" dirty="0" smtClean="0"/>
          </a:p>
          <a:p>
            <a:r>
              <a:rPr lang="zh-CN" altLang="en-US" sz="2800" dirty="0" smtClean="0"/>
              <a:t>新闻特稿</a:t>
            </a:r>
            <a:endParaRPr lang="en-US" altLang="zh-CN" sz="2800" dirty="0" smtClean="0"/>
          </a:p>
          <a:p>
            <a:r>
              <a:rPr lang="zh-CN" altLang="en-US" sz="2800" dirty="0" smtClean="0"/>
              <a:t>人物访谈</a:t>
            </a:r>
            <a:endParaRPr lang="en-US" altLang="zh-CN" sz="2800" dirty="0" smtClean="0"/>
          </a:p>
          <a:p>
            <a:r>
              <a:rPr lang="zh-CN" altLang="en-US" sz="2800" dirty="0"/>
              <a:t>调查</a:t>
            </a:r>
            <a:r>
              <a:rPr lang="zh-CN" altLang="en-US" sz="2800" dirty="0" smtClean="0"/>
              <a:t>性报告</a:t>
            </a:r>
            <a:endParaRPr lang="zh-CN" altLang="en-US" sz="2800" dirty="0"/>
          </a:p>
        </p:txBody>
      </p:sp>
    </p:spTree>
    <p:extLst>
      <p:ext uri="{BB962C8B-B14F-4D97-AF65-F5344CB8AC3E}">
        <p14:creationId xmlns:p14="http://schemas.microsoft.com/office/powerpoint/2010/main" val="1125561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en-US" sz="3600" dirty="0" smtClean="0"/>
              <a:t>市长说</a:t>
            </a:r>
            <a:r>
              <a:rPr lang="zh-CN" altLang="en-US" sz="3600" dirty="0" smtClean="0"/>
              <a:t>的</a:t>
            </a:r>
            <a:r>
              <a:rPr lang="zh-CN" altLang="zh-CN" sz="3600" dirty="0" smtClean="0"/>
              <a:t>什么样的</a:t>
            </a:r>
            <a:r>
              <a:rPr lang="zh-CN" altLang="en-US" sz="3600" dirty="0" smtClean="0"/>
              <a:t>话容易</a:t>
            </a:r>
            <a:r>
              <a:rPr lang="zh-CN" altLang="en-US" sz="3600" dirty="0"/>
              <a:t>被</a:t>
            </a:r>
            <a:r>
              <a:rPr lang="zh-CN" altLang="en-US" sz="3600" dirty="0" smtClean="0"/>
              <a:t>刊播和网络传播？</a:t>
            </a:r>
            <a:endParaRPr lang="zh-CN" altLang="en-US" sz="3600" dirty="0"/>
          </a:p>
        </p:txBody>
      </p:sp>
    </p:spTree>
    <p:extLst>
      <p:ext uri="{BB962C8B-B14F-4D97-AF65-F5344CB8AC3E}">
        <p14:creationId xmlns:p14="http://schemas.microsoft.com/office/powerpoint/2010/main" val="14313833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57251" y="559398"/>
            <a:ext cx="7404653" cy="5816302"/>
          </a:xfrm>
        </p:spPr>
        <p:txBody>
          <a:bodyPr>
            <a:noAutofit/>
          </a:bodyPr>
          <a:lstStyle/>
          <a:p>
            <a:pPr lvl="0"/>
            <a:r>
              <a:rPr lang="zh-CN" altLang="en-US" dirty="0" smtClean="0">
                <a:latin typeface="仿宋" panose="02010609060101010101" pitchFamily="49" charset="-122"/>
                <a:ea typeface="仿宋" panose="02010609060101010101" pitchFamily="49" charset="-122"/>
              </a:rPr>
              <a:t>对</a:t>
            </a:r>
            <a:r>
              <a:rPr lang="zh-CN" altLang="zh-CN" dirty="0" smtClean="0">
                <a:latin typeface="仿宋" panose="02010609060101010101" pitchFamily="49" charset="-122"/>
                <a:ea typeface="仿宋" panose="02010609060101010101" pitchFamily="49" charset="-122"/>
              </a:rPr>
              <a:t>新近发生的</a:t>
            </a:r>
            <a:r>
              <a:rPr lang="zh-CN" altLang="en-US" dirty="0" smtClean="0">
                <a:latin typeface="仿宋" panose="02010609060101010101" pitchFamily="49" charset="-122"/>
                <a:ea typeface="仿宋" panose="02010609060101010101" pitchFamily="49" charset="-122"/>
              </a:rPr>
              <a:t>事件的评论</a:t>
            </a:r>
            <a:r>
              <a:rPr lang="zh-CN" altLang="zh-CN" dirty="0" smtClean="0">
                <a:latin typeface="仿宋" panose="02010609060101010101" pitchFamily="49" charset="-122"/>
                <a:ea typeface="仿宋" panose="02010609060101010101" pitchFamily="49" charset="-122"/>
              </a:rPr>
              <a:t>；</a:t>
            </a:r>
            <a:endParaRPr lang="zh-CN" altLang="zh-CN" dirty="0">
              <a:latin typeface="仿宋" panose="02010609060101010101" pitchFamily="49" charset="-122"/>
              <a:ea typeface="仿宋" panose="02010609060101010101" pitchFamily="49" charset="-122"/>
            </a:endParaRPr>
          </a:p>
          <a:p>
            <a:pPr lvl="0"/>
            <a:r>
              <a:rPr lang="zh-CN" altLang="en-US" dirty="0" smtClean="0">
                <a:latin typeface="仿宋" panose="02010609060101010101" pitchFamily="49" charset="-122"/>
                <a:ea typeface="仿宋" panose="02010609060101010101" pitchFamily="49" charset="-122"/>
              </a:rPr>
              <a:t>有关</a:t>
            </a:r>
            <a:r>
              <a:rPr lang="en-US" altLang="zh-CN" dirty="0" smtClean="0">
                <a:latin typeface="仿宋" panose="02010609060101010101" pitchFamily="49" charset="-122"/>
                <a:ea typeface="仿宋" panose="02010609060101010101" pitchFamily="49" charset="-122"/>
              </a:rPr>
              <a:t>“</a:t>
            </a:r>
            <a:r>
              <a:rPr lang="zh-CN" altLang="zh-CN" dirty="0" smtClean="0">
                <a:latin typeface="仿宋" panose="02010609060101010101" pitchFamily="49" charset="-122"/>
                <a:ea typeface="仿宋" panose="02010609060101010101" pitchFamily="49" charset="-122"/>
              </a:rPr>
              <a:t>常态</a:t>
            </a:r>
            <a:r>
              <a:rPr lang="zh-CN" altLang="en-US" dirty="0" smtClean="0">
                <a:latin typeface="仿宋" panose="02010609060101010101" pitchFamily="49" charset="-122"/>
                <a:ea typeface="仿宋" panose="02010609060101010101" pitchFamily="49" charset="-122"/>
              </a:rPr>
              <a:t>被</a:t>
            </a:r>
            <a:r>
              <a:rPr lang="zh-CN" altLang="zh-CN" dirty="0" smtClean="0">
                <a:latin typeface="仿宋" panose="02010609060101010101" pitchFamily="49" charset="-122"/>
                <a:ea typeface="仿宋" panose="02010609060101010101" pitchFamily="49" charset="-122"/>
              </a:rPr>
              <a:t>打破</a:t>
            </a:r>
            <a:r>
              <a:rPr lang="en-US" altLang="zh-CN" dirty="0" smtClean="0">
                <a:latin typeface="仿宋" panose="02010609060101010101" pitchFamily="49" charset="-122"/>
                <a:ea typeface="仿宋" panose="02010609060101010101" pitchFamily="49" charset="-122"/>
              </a:rPr>
              <a:t>”</a:t>
            </a:r>
            <a:r>
              <a:rPr lang="zh-CN" altLang="en-US" dirty="0" smtClean="0">
                <a:latin typeface="仿宋" panose="02010609060101010101" pitchFamily="49" charset="-122"/>
                <a:ea typeface="仿宋" panose="02010609060101010101" pitchFamily="49" charset="-122"/>
              </a:rPr>
              <a:t>的事件的评论</a:t>
            </a:r>
            <a:r>
              <a:rPr lang="zh-CN" altLang="zh-CN" dirty="0" smtClean="0">
                <a:latin typeface="仿宋" panose="02010609060101010101" pitchFamily="49" charset="-122"/>
                <a:ea typeface="仿宋" panose="02010609060101010101" pitchFamily="49" charset="-122"/>
              </a:rPr>
              <a:t>；</a:t>
            </a:r>
            <a:endParaRPr lang="zh-CN" altLang="zh-CN" dirty="0">
              <a:latin typeface="仿宋" panose="02010609060101010101" pitchFamily="49" charset="-122"/>
              <a:ea typeface="仿宋" panose="02010609060101010101" pitchFamily="49" charset="-122"/>
            </a:endParaRPr>
          </a:p>
          <a:p>
            <a:pPr lvl="0"/>
            <a:r>
              <a:rPr lang="zh-CN" altLang="zh-CN" dirty="0">
                <a:latin typeface="仿宋" panose="02010609060101010101" pitchFamily="49" charset="-122"/>
                <a:ea typeface="仿宋" panose="02010609060101010101" pitchFamily="49" charset="-122"/>
              </a:rPr>
              <a:t>涉及冲突</a:t>
            </a:r>
            <a:r>
              <a:rPr lang="en-US" altLang="zh-CN" dirty="0">
                <a:latin typeface="仿宋" panose="02010609060101010101" pitchFamily="49" charset="-122"/>
                <a:ea typeface="仿宋" panose="02010609060101010101" pitchFamily="49" charset="-122"/>
              </a:rPr>
              <a:t>/</a:t>
            </a:r>
            <a:r>
              <a:rPr lang="zh-CN" altLang="zh-CN" dirty="0">
                <a:latin typeface="仿宋" panose="02010609060101010101" pitchFamily="49" charset="-122"/>
                <a:ea typeface="仿宋" panose="02010609060101010101" pitchFamily="49" charset="-122"/>
              </a:rPr>
              <a:t>差异</a:t>
            </a:r>
            <a:r>
              <a:rPr lang="en-US" altLang="zh-CN" dirty="0">
                <a:latin typeface="仿宋" panose="02010609060101010101" pitchFamily="49" charset="-122"/>
                <a:ea typeface="仿宋" panose="02010609060101010101" pitchFamily="49" charset="-122"/>
              </a:rPr>
              <a:t>/</a:t>
            </a:r>
            <a:r>
              <a:rPr lang="zh-CN" altLang="zh-CN" dirty="0" smtClean="0">
                <a:latin typeface="仿宋" panose="02010609060101010101" pitchFamily="49" charset="-122"/>
                <a:ea typeface="仿宋" panose="02010609060101010101" pitchFamily="49" charset="-122"/>
              </a:rPr>
              <a:t>争论</a:t>
            </a:r>
            <a:r>
              <a:rPr lang="zh-CN" altLang="en-US" dirty="0" smtClean="0">
                <a:latin typeface="仿宋" panose="02010609060101010101" pitchFamily="49" charset="-122"/>
                <a:ea typeface="仿宋" panose="02010609060101010101" pitchFamily="49" charset="-122"/>
              </a:rPr>
              <a:t>的评论</a:t>
            </a:r>
            <a:r>
              <a:rPr lang="zh-CN" altLang="zh-CN" dirty="0" smtClean="0">
                <a:latin typeface="仿宋" panose="02010609060101010101" pitchFamily="49" charset="-122"/>
                <a:ea typeface="仿宋" panose="02010609060101010101" pitchFamily="49" charset="-122"/>
              </a:rPr>
              <a:t>；</a:t>
            </a:r>
            <a:endParaRPr lang="zh-CN" altLang="zh-CN" dirty="0">
              <a:latin typeface="仿宋" panose="02010609060101010101" pitchFamily="49" charset="-122"/>
              <a:ea typeface="仿宋" panose="02010609060101010101" pitchFamily="49" charset="-122"/>
            </a:endParaRPr>
          </a:p>
          <a:p>
            <a:pPr lvl="0"/>
            <a:r>
              <a:rPr lang="zh-CN" altLang="en-US" dirty="0" smtClean="0">
                <a:latin typeface="仿宋" panose="02010609060101010101" pitchFamily="49" charset="-122"/>
                <a:ea typeface="仿宋" panose="02010609060101010101" pitchFamily="49" charset="-122"/>
              </a:rPr>
              <a:t>与</a:t>
            </a:r>
            <a:r>
              <a:rPr lang="zh-CN" altLang="zh-CN" dirty="0" smtClean="0">
                <a:latin typeface="仿宋" panose="02010609060101010101" pitchFamily="49" charset="-122"/>
                <a:ea typeface="仿宋" panose="02010609060101010101" pitchFamily="49" charset="-122"/>
              </a:rPr>
              <a:t>受众</a:t>
            </a:r>
            <a:r>
              <a:rPr lang="zh-CN" altLang="en-US" dirty="0" smtClean="0">
                <a:latin typeface="仿宋" panose="02010609060101010101" pitchFamily="49" charset="-122"/>
                <a:ea typeface="仿宋" panose="02010609060101010101" pitchFamily="49" charset="-122"/>
              </a:rPr>
              <a:t>相关的事件的评论</a:t>
            </a:r>
            <a:r>
              <a:rPr lang="zh-CN" altLang="zh-CN" dirty="0" smtClean="0">
                <a:latin typeface="仿宋" panose="02010609060101010101" pitchFamily="49" charset="-122"/>
                <a:ea typeface="仿宋" panose="02010609060101010101" pitchFamily="49" charset="-122"/>
              </a:rPr>
              <a:t>；</a:t>
            </a:r>
            <a:endParaRPr lang="zh-CN" altLang="zh-CN" dirty="0">
              <a:latin typeface="仿宋" panose="02010609060101010101" pitchFamily="49" charset="-122"/>
              <a:ea typeface="仿宋" panose="02010609060101010101" pitchFamily="49" charset="-122"/>
            </a:endParaRPr>
          </a:p>
          <a:p>
            <a:r>
              <a:rPr lang="zh-CN" altLang="en-US" dirty="0" smtClean="0">
                <a:latin typeface="仿宋" panose="02010609060101010101" pitchFamily="49" charset="-122"/>
                <a:ea typeface="仿宋" panose="02010609060101010101" pitchFamily="49" charset="-122"/>
              </a:rPr>
              <a:t>观点鲜明、表述清晰的评论</a:t>
            </a:r>
            <a:r>
              <a:rPr lang="zh-CN" altLang="zh-CN" dirty="0" smtClean="0">
                <a:latin typeface="仿宋" panose="02010609060101010101" pitchFamily="49" charset="-122"/>
                <a:ea typeface="仿宋" panose="02010609060101010101" pitchFamily="49" charset="-122"/>
              </a:rPr>
              <a:t>；</a:t>
            </a:r>
            <a:endParaRPr lang="en-US" altLang="zh-CN" dirty="0" smtClean="0">
              <a:latin typeface="仿宋" panose="02010609060101010101" pitchFamily="49" charset="-122"/>
              <a:ea typeface="仿宋" panose="02010609060101010101" pitchFamily="49" charset="-122"/>
            </a:endParaRPr>
          </a:p>
          <a:p>
            <a:r>
              <a:rPr lang="zh-CN" altLang="en-US" dirty="0" smtClean="0">
                <a:latin typeface="仿宋" panose="02010609060101010101" pitchFamily="49" charset="-122"/>
                <a:ea typeface="仿宋" panose="02010609060101010101" pitchFamily="49" charset="-122"/>
              </a:rPr>
              <a:t>为</a:t>
            </a:r>
            <a:r>
              <a:rPr lang="zh-CN" altLang="en-US" dirty="0" smtClean="0">
                <a:latin typeface="仿宋" panose="02010609060101010101" pitchFamily="49" charset="-122"/>
                <a:ea typeface="仿宋" panose="02010609060101010101" pitchFamily="49" charset="-122"/>
              </a:rPr>
              <a:t>某项政策</a:t>
            </a:r>
            <a:r>
              <a:rPr lang="zh-CN" altLang="en-US" dirty="0">
                <a:latin typeface="仿宋" panose="02010609060101010101" pitchFamily="49" charset="-122"/>
                <a:ea typeface="仿宋" panose="02010609060101010101" pitchFamily="49" charset="-122"/>
              </a:rPr>
              <a:t>服务</a:t>
            </a:r>
            <a:r>
              <a:rPr lang="zh-CN" altLang="en-US" dirty="0" smtClean="0">
                <a:latin typeface="仿宋" panose="02010609060101010101" pitchFamily="49" charset="-122"/>
                <a:ea typeface="仿宋" panose="02010609060101010101" pitchFamily="49" charset="-122"/>
              </a:rPr>
              <a:t>的评论</a:t>
            </a:r>
            <a:endParaRPr lang="en-US" altLang="zh-CN" dirty="0" smtClean="0">
              <a:latin typeface="仿宋" panose="02010609060101010101" pitchFamily="49" charset="-122"/>
              <a:ea typeface="仿宋" panose="02010609060101010101" pitchFamily="49" charset="-122"/>
            </a:endParaRPr>
          </a:p>
          <a:p>
            <a:r>
              <a:rPr lang="zh-CN" altLang="zh-CN" dirty="0" smtClean="0">
                <a:latin typeface="仿宋" panose="02010609060101010101" pitchFamily="49" charset="-122"/>
                <a:ea typeface="仿宋" panose="02010609060101010101" pitchFamily="49" charset="-122"/>
              </a:rPr>
              <a:t>预测性</a:t>
            </a:r>
            <a:r>
              <a:rPr lang="zh-CN" altLang="en-US" dirty="0" smtClean="0">
                <a:latin typeface="仿宋" panose="02010609060101010101" pitchFamily="49" charset="-122"/>
                <a:ea typeface="仿宋" panose="02010609060101010101" pitchFamily="49" charset="-122"/>
              </a:rPr>
              <a:t>的评论</a:t>
            </a:r>
            <a:r>
              <a:rPr lang="zh-CN" altLang="zh-CN" dirty="0" smtClean="0">
                <a:latin typeface="仿宋" panose="02010609060101010101" pitchFamily="49" charset="-122"/>
                <a:ea typeface="仿宋" panose="02010609060101010101" pitchFamily="49" charset="-122"/>
              </a:rPr>
              <a:t>；</a:t>
            </a:r>
            <a:endParaRPr lang="zh-CN" altLang="zh-CN" dirty="0">
              <a:latin typeface="仿宋" panose="02010609060101010101" pitchFamily="49" charset="-122"/>
              <a:ea typeface="仿宋" panose="02010609060101010101" pitchFamily="49" charset="-122"/>
            </a:endParaRPr>
          </a:p>
          <a:p>
            <a:pPr lvl="0"/>
            <a:r>
              <a:rPr lang="en-US" altLang="zh-CN" dirty="0" smtClean="0">
                <a:latin typeface="仿宋" panose="02010609060101010101" pitchFamily="49" charset="-122"/>
                <a:ea typeface="仿宋" panose="02010609060101010101" pitchFamily="49" charset="-122"/>
              </a:rPr>
              <a:t>“</a:t>
            </a:r>
            <a:r>
              <a:rPr lang="zh-CN" altLang="zh-CN" dirty="0">
                <a:latin typeface="仿宋" panose="02010609060101010101" pitchFamily="49" charset="-122"/>
                <a:ea typeface="仿宋" panose="02010609060101010101" pitchFamily="49" charset="-122"/>
              </a:rPr>
              <a:t>不可</a:t>
            </a:r>
            <a:r>
              <a:rPr lang="zh-CN" altLang="zh-CN" dirty="0" smtClean="0">
                <a:latin typeface="仿宋" panose="02010609060101010101" pitchFamily="49" charset="-122"/>
                <a:ea typeface="仿宋" panose="02010609060101010101" pitchFamily="49" charset="-122"/>
              </a:rPr>
              <a:t>预测</a:t>
            </a:r>
            <a:r>
              <a:rPr lang="en-US" altLang="zh-CN" dirty="0" smtClean="0">
                <a:latin typeface="仿宋" panose="02010609060101010101" pitchFamily="49" charset="-122"/>
                <a:ea typeface="仿宋" panose="02010609060101010101" pitchFamily="49" charset="-122"/>
              </a:rPr>
              <a:t>”</a:t>
            </a:r>
            <a:r>
              <a:rPr lang="zh-CN" altLang="en-US" dirty="0" smtClean="0">
                <a:latin typeface="仿宋" panose="02010609060101010101" pitchFamily="49" charset="-122"/>
                <a:ea typeface="仿宋" panose="02010609060101010101" pitchFamily="49" charset="-122"/>
              </a:rPr>
              <a:t>的评论</a:t>
            </a:r>
            <a:r>
              <a:rPr lang="zh-CN" altLang="zh-CN" dirty="0" smtClean="0">
                <a:latin typeface="仿宋" panose="02010609060101010101" pitchFamily="49" charset="-122"/>
                <a:ea typeface="仿宋" panose="02010609060101010101" pitchFamily="49" charset="-122"/>
              </a:rPr>
              <a:t>；</a:t>
            </a:r>
            <a:endParaRPr lang="zh-CN" altLang="zh-CN" dirty="0">
              <a:latin typeface="仿宋" panose="02010609060101010101" pitchFamily="49" charset="-122"/>
              <a:ea typeface="仿宋" panose="02010609060101010101" pitchFamily="49" charset="-122"/>
            </a:endParaRPr>
          </a:p>
          <a:p>
            <a:pPr lvl="0"/>
            <a:r>
              <a:rPr lang="zh-CN" altLang="zh-CN" dirty="0">
                <a:latin typeface="仿宋" panose="02010609060101010101" pitchFamily="49" charset="-122"/>
                <a:ea typeface="仿宋" panose="02010609060101010101" pitchFamily="49" charset="-122"/>
              </a:rPr>
              <a:t>符合</a:t>
            </a:r>
            <a:r>
              <a:rPr lang="zh-CN" altLang="zh-CN" dirty="0" smtClean="0">
                <a:latin typeface="仿宋" panose="02010609060101010101" pitchFamily="49" charset="-122"/>
                <a:ea typeface="仿宋" panose="02010609060101010101" pitchFamily="49" charset="-122"/>
              </a:rPr>
              <a:t>媒体</a:t>
            </a:r>
            <a:r>
              <a:rPr lang="zh-CN" altLang="en-US" dirty="0" smtClean="0">
                <a:latin typeface="仿宋" panose="02010609060101010101" pitchFamily="49" charset="-122"/>
                <a:ea typeface="仿宋" panose="02010609060101010101" pitchFamily="49" charset="-122"/>
              </a:rPr>
              <a:t>议程、语境和截稿时间的评论</a:t>
            </a:r>
            <a:r>
              <a:rPr lang="zh-CN" altLang="zh-CN" dirty="0" smtClean="0">
                <a:latin typeface="仿宋" panose="02010609060101010101" pitchFamily="49" charset="-122"/>
                <a:ea typeface="仿宋" panose="02010609060101010101" pitchFamily="49" charset="-122"/>
              </a:rPr>
              <a:t>；</a:t>
            </a:r>
            <a:endParaRPr lang="zh-CN" altLang="zh-CN" dirty="0">
              <a:latin typeface="仿宋" panose="02010609060101010101" pitchFamily="49" charset="-122"/>
              <a:ea typeface="仿宋" panose="02010609060101010101" pitchFamily="49" charset="-122"/>
            </a:endParaRPr>
          </a:p>
          <a:p>
            <a:pPr lvl="0"/>
            <a:r>
              <a:rPr lang="zh-CN" altLang="zh-CN" dirty="0" smtClean="0">
                <a:latin typeface="仿宋" panose="02010609060101010101" pitchFamily="49" charset="-122"/>
                <a:ea typeface="仿宋" panose="02010609060101010101" pitchFamily="49" charset="-122"/>
              </a:rPr>
              <a:t>涉及</a:t>
            </a:r>
            <a:r>
              <a:rPr lang="zh-CN" altLang="en-US" dirty="0" smtClean="0">
                <a:latin typeface="仿宋" panose="02010609060101010101" pitchFamily="49" charset="-122"/>
                <a:ea typeface="仿宋" panose="02010609060101010101" pitchFamily="49" charset="-122"/>
              </a:rPr>
              <a:t>某</a:t>
            </a:r>
            <a:r>
              <a:rPr lang="zh-CN" altLang="zh-CN" dirty="0" smtClean="0">
                <a:latin typeface="仿宋" panose="02010609060101010101" pitchFamily="49" charset="-122"/>
                <a:ea typeface="仿宋" panose="02010609060101010101" pitchFamily="49" charset="-122"/>
              </a:rPr>
              <a:t>人</a:t>
            </a:r>
            <a:r>
              <a:rPr lang="zh-CN" altLang="en-US" dirty="0" smtClean="0">
                <a:latin typeface="仿宋" panose="02010609060101010101" pitchFamily="49" charset="-122"/>
                <a:ea typeface="仿宋" panose="02010609060101010101" pitchFamily="49" charset="-122"/>
              </a:rPr>
              <a:t>的评论，</a:t>
            </a:r>
            <a:r>
              <a:rPr lang="zh-CN" altLang="zh-CN" dirty="0" smtClean="0">
                <a:latin typeface="仿宋" panose="02010609060101010101" pitchFamily="49" charset="-122"/>
                <a:ea typeface="仿宋" panose="02010609060101010101" pitchFamily="49" charset="-122"/>
              </a:rPr>
              <a:t>特别是</a:t>
            </a:r>
            <a:r>
              <a:rPr lang="zh-CN" altLang="zh-CN" dirty="0">
                <a:latin typeface="仿宋" panose="02010609060101010101" pitchFamily="49" charset="-122"/>
                <a:ea typeface="仿宋" panose="02010609060101010101" pitchFamily="49" charset="-122"/>
              </a:rPr>
              <a:t>名人</a:t>
            </a:r>
            <a:r>
              <a:rPr lang="zh-CN" altLang="zh-CN" dirty="0" smtClean="0">
                <a:latin typeface="仿宋" panose="02010609060101010101" pitchFamily="49" charset="-122"/>
                <a:ea typeface="仿宋" panose="02010609060101010101" pitchFamily="49" charset="-122"/>
              </a:rPr>
              <a:t>、</a:t>
            </a:r>
            <a:r>
              <a:rPr lang="zh-CN" altLang="en-US" dirty="0" smtClean="0">
                <a:latin typeface="仿宋" panose="02010609060101010101" pitchFamily="49" charset="-122"/>
                <a:ea typeface="仿宋" panose="02010609060101010101" pitchFamily="49" charset="-122"/>
              </a:rPr>
              <a:t>高官、</a:t>
            </a:r>
            <a:r>
              <a:rPr lang="en-US" altLang="zh-CN" dirty="0" smtClean="0">
                <a:latin typeface="仿宋" panose="02010609060101010101" pitchFamily="49" charset="-122"/>
                <a:ea typeface="仿宋" panose="02010609060101010101" pitchFamily="49" charset="-122"/>
              </a:rPr>
              <a:t>“</a:t>
            </a:r>
            <a:r>
              <a:rPr lang="zh-CN" altLang="zh-CN" dirty="0" smtClean="0">
                <a:latin typeface="仿宋" panose="02010609060101010101" pitchFamily="49" charset="-122"/>
                <a:ea typeface="仿宋" panose="02010609060101010101" pitchFamily="49" charset="-122"/>
              </a:rPr>
              <a:t>受害者</a:t>
            </a:r>
            <a:r>
              <a:rPr lang="en-US" altLang="zh-CN" dirty="0">
                <a:latin typeface="仿宋" panose="02010609060101010101" pitchFamily="49" charset="-122"/>
                <a:ea typeface="仿宋" panose="02010609060101010101" pitchFamily="49" charset="-122"/>
              </a:rPr>
              <a:t>”</a:t>
            </a:r>
            <a:r>
              <a:rPr lang="zh-CN" altLang="zh-CN" dirty="0">
                <a:latin typeface="仿宋" panose="02010609060101010101" pitchFamily="49" charset="-122"/>
                <a:ea typeface="仿宋" panose="02010609060101010101" pitchFamily="49" charset="-122"/>
              </a:rPr>
              <a:t>、</a:t>
            </a:r>
            <a:r>
              <a:rPr lang="en-US" altLang="zh-CN" dirty="0">
                <a:latin typeface="仿宋" panose="02010609060101010101" pitchFamily="49" charset="-122"/>
                <a:ea typeface="仿宋" panose="02010609060101010101" pitchFamily="49" charset="-122"/>
              </a:rPr>
              <a:t>“</a:t>
            </a:r>
            <a:r>
              <a:rPr lang="zh-CN" altLang="zh-CN" dirty="0">
                <a:latin typeface="仿宋" panose="02010609060101010101" pitchFamily="49" charset="-122"/>
                <a:ea typeface="仿宋" panose="02010609060101010101" pitchFamily="49" charset="-122"/>
              </a:rPr>
              <a:t>英雄</a:t>
            </a:r>
            <a:r>
              <a:rPr lang="en-US" altLang="zh-CN" dirty="0" smtClean="0">
                <a:latin typeface="仿宋" panose="02010609060101010101" pitchFamily="49" charset="-122"/>
                <a:ea typeface="仿宋" panose="02010609060101010101" pitchFamily="49" charset="-122"/>
              </a:rPr>
              <a:t>”</a:t>
            </a:r>
            <a:r>
              <a:rPr lang="zh-CN" altLang="zh-CN" dirty="0" smtClean="0">
                <a:latin typeface="仿宋" panose="02010609060101010101" pitchFamily="49" charset="-122"/>
                <a:ea typeface="仿宋" panose="02010609060101010101" pitchFamily="49" charset="-122"/>
              </a:rPr>
              <a:t>；</a:t>
            </a:r>
            <a:endParaRPr lang="zh-CN" altLang="zh-CN" dirty="0">
              <a:latin typeface="仿宋" panose="02010609060101010101" pitchFamily="49" charset="-122"/>
              <a:ea typeface="仿宋" panose="02010609060101010101" pitchFamily="49" charset="-122"/>
            </a:endParaRPr>
          </a:p>
          <a:p>
            <a:pPr lvl="0"/>
            <a:r>
              <a:rPr lang="zh-CN" altLang="zh-CN" dirty="0">
                <a:latin typeface="仿宋" panose="02010609060101010101" pitchFamily="49" charset="-122"/>
                <a:ea typeface="仿宋" panose="02010609060101010101" pitchFamily="49" charset="-122"/>
              </a:rPr>
              <a:t>涉及</a:t>
            </a:r>
            <a:r>
              <a:rPr lang="zh-CN" altLang="zh-CN" dirty="0" smtClean="0">
                <a:latin typeface="仿宋" panose="02010609060101010101" pitchFamily="49" charset="-122"/>
                <a:ea typeface="仿宋" panose="02010609060101010101" pitchFamily="49" charset="-122"/>
              </a:rPr>
              <a:t>丑闻</a:t>
            </a:r>
            <a:r>
              <a:rPr lang="zh-CN" altLang="en-US" dirty="0" smtClean="0">
                <a:latin typeface="仿宋" panose="02010609060101010101" pitchFamily="49" charset="-122"/>
                <a:ea typeface="仿宋" panose="02010609060101010101" pitchFamily="49" charset="-122"/>
              </a:rPr>
              <a:t>的评论</a:t>
            </a:r>
            <a:r>
              <a:rPr lang="zh-CN" altLang="zh-CN" dirty="0" smtClean="0">
                <a:latin typeface="仿宋" panose="02010609060101010101" pitchFamily="49" charset="-122"/>
                <a:ea typeface="仿宋" panose="02010609060101010101" pitchFamily="49" charset="-122"/>
              </a:rPr>
              <a:t>；</a:t>
            </a:r>
            <a:endParaRPr lang="zh-CN" altLang="zh-CN" dirty="0">
              <a:latin typeface="仿宋" panose="02010609060101010101" pitchFamily="49" charset="-122"/>
              <a:ea typeface="仿宋" panose="02010609060101010101" pitchFamily="49" charset="-122"/>
            </a:endParaRPr>
          </a:p>
          <a:p>
            <a:pPr lvl="0"/>
            <a:r>
              <a:rPr lang="zh-CN" altLang="en-US" dirty="0" smtClean="0">
                <a:latin typeface="仿宋" panose="02010609060101010101" pitchFamily="49" charset="-122"/>
                <a:ea typeface="仿宋" panose="02010609060101010101" pitchFamily="49" charset="-122"/>
              </a:rPr>
              <a:t>涉及</a:t>
            </a:r>
            <a:r>
              <a:rPr lang="zh-CN" altLang="zh-CN" dirty="0" smtClean="0">
                <a:latin typeface="仿宋" panose="02010609060101010101" pitchFamily="49" charset="-122"/>
                <a:ea typeface="仿宋" panose="02010609060101010101" pitchFamily="49" charset="-122"/>
              </a:rPr>
              <a:t>最早</a:t>
            </a:r>
            <a:r>
              <a:rPr lang="zh-CN" altLang="zh-CN" dirty="0">
                <a:latin typeface="仿宋" panose="02010609060101010101" pitchFamily="49" charset="-122"/>
                <a:ea typeface="仿宋" panose="02010609060101010101" pitchFamily="49" charset="-122"/>
              </a:rPr>
              <a:t>、最后、最大、最老</a:t>
            </a:r>
            <a:r>
              <a:rPr lang="zh-CN" altLang="zh-CN" dirty="0" smtClean="0">
                <a:latin typeface="仿宋" panose="02010609060101010101" pitchFamily="49" charset="-122"/>
                <a:ea typeface="仿宋" panose="02010609060101010101" pitchFamily="49" charset="-122"/>
              </a:rPr>
              <a:t>的等</a:t>
            </a:r>
            <a:r>
              <a:rPr lang="zh-CN" altLang="en-US" dirty="0" smtClean="0">
                <a:latin typeface="仿宋" panose="02010609060101010101" pitchFamily="49" charset="-122"/>
                <a:ea typeface="仿宋" panose="02010609060101010101" pitchFamily="49" charset="-122"/>
              </a:rPr>
              <a:t>的评论</a:t>
            </a:r>
            <a:r>
              <a:rPr lang="zh-CN" altLang="zh-CN" dirty="0" smtClean="0">
                <a:latin typeface="仿宋" panose="02010609060101010101" pitchFamily="49" charset="-122"/>
                <a:ea typeface="仿宋" panose="02010609060101010101" pitchFamily="49" charset="-122"/>
              </a:rPr>
              <a:t>；</a:t>
            </a:r>
            <a:endParaRPr lang="zh-CN" altLang="zh-CN" dirty="0">
              <a:latin typeface="仿宋" panose="02010609060101010101" pitchFamily="49" charset="-122"/>
              <a:ea typeface="仿宋" panose="02010609060101010101" pitchFamily="49" charset="-122"/>
            </a:endParaRPr>
          </a:p>
          <a:p>
            <a:pPr lvl="0"/>
            <a:r>
              <a:rPr lang="zh-CN" altLang="zh-CN" dirty="0" smtClean="0">
                <a:latin typeface="仿宋" panose="02010609060101010101" pitchFamily="49" charset="-122"/>
                <a:ea typeface="仿宋" panose="02010609060101010101" pitchFamily="49" charset="-122"/>
              </a:rPr>
              <a:t>为</a:t>
            </a:r>
            <a:r>
              <a:rPr lang="zh-CN" altLang="zh-CN" dirty="0">
                <a:latin typeface="仿宋" panose="02010609060101010101" pitchFamily="49" charset="-122"/>
                <a:ea typeface="仿宋" panose="02010609060101010101" pitchFamily="49" charset="-122"/>
              </a:rPr>
              <a:t>受众提供</a:t>
            </a:r>
            <a:r>
              <a:rPr lang="zh-CN" altLang="zh-CN" dirty="0" smtClean="0">
                <a:latin typeface="仿宋" panose="02010609060101010101" pitchFamily="49" charset="-122"/>
                <a:ea typeface="仿宋" panose="02010609060101010101" pitchFamily="49" charset="-122"/>
              </a:rPr>
              <a:t>娱乐或消遣</a:t>
            </a:r>
            <a:r>
              <a:rPr lang="zh-CN" altLang="en-US" dirty="0" smtClean="0">
                <a:latin typeface="仿宋" panose="02010609060101010101" pitchFamily="49" charset="-122"/>
                <a:ea typeface="仿宋" panose="02010609060101010101" pitchFamily="49" charset="-122"/>
              </a:rPr>
              <a:t>的评论。</a:t>
            </a:r>
            <a:endParaRPr lang="zh-CN" altLang="zh-CN" dirty="0">
              <a:latin typeface="仿宋" panose="02010609060101010101" pitchFamily="49" charset="-122"/>
              <a:ea typeface="仿宋" panose="02010609060101010101" pitchFamily="49" charset="-122"/>
            </a:endParaRPr>
          </a:p>
          <a:p>
            <a:endParaRPr lang="zh-CN" altLang="en-US" dirty="0"/>
          </a:p>
        </p:txBody>
      </p:sp>
    </p:spTree>
    <p:extLst>
      <p:ext uri="{BB962C8B-B14F-4D97-AF65-F5344CB8AC3E}">
        <p14:creationId xmlns:p14="http://schemas.microsoft.com/office/powerpoint/2010/main" val="38635680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57249" y="609600"/>
            <a:ext cx="7960179" cy="1356360"/>
          </a:xfrm>
        </p:spPr>
        <p:txBody>
          <a:bodyPr/>
          <a:lstStyle/>
          <a:p>
            <a:r>
              <a:rPr lang="zh-CN" altLang="en-US" dirty="0" smtClean="0"/>
              <a:t>最容易被刊播</a:t>
            </a:r>
            <a:r>
              <a:rPr lang="zh-CN" altLang="en-US" dirty="0" smtClean="0"/>
              <a:t>的市长的</a:t>
            </a:r>
            <a:r>
              <a:rPr lang="zh-CN" altLang="en-US" dirty="0" smtClean="0"/>
              <a:t>评论和预测</a:t>
            </a:r>
            <a:endParaRPr lang="zh-CN" altLang="en-US" dirty="0"/>
          </a:p>
        </p:txBody>
      </p:sp>
      <p:sp>
        <p:nvSpPr>
          <p:cNvPr id="3" name="内容占位符 2"/>
          <p:cNvSpPr>
            <a:spLocks noGrp="1"/>
          </p:cNvSpPr>
          <p:nvPr>
            <p:ph idx="1"/>
          </p:nvPr>
        </p:nvSpPr>
        <p:spPr>
          <a:xfrm>
            <a:off x="609598" y="2160590"/>
            <a:ext cx="7802881" cy="3880773"/>
          </a:xfrm>
        </p:spPr>
        <p:txBody>
          <a:bodyPr>
            <a:normAutofit/>
          </a:bodyPr>
          <a:lstStyle/>
          <a:p>
            <a:r>
              <a:rPr lang="zh-CN" altLang="en-US" sz="2800" dirty="0" smtClean="0">
                <a:latin typeface="仿宋" panose="02010609060101010101" pitchFamily="49" charset="-122"/>
                <a:ea typeface="仿宋" panose="02010609060101010101" pitchFamily="49" charset="-122"/>
              </a:rPr>
              <a:t>评论和预测</a:t>
            </a:r>
            <a:r>
              <a:rPr lang="zh-CN" altLang="zh-CN" sz="2800" dirty="0">
                <a:latin typeface="仿宋" panose="02010609060101010101" pitchFamily="49" charset="-122"/>
                <a:ea typeface="仿宋" panose="02010609060101010101" pitchFamily="49" charset="-122"/>
              </a:rPr>
              <a:t>越悲观</a:t>
            </a:r>
            <a:r>
              <a:rPr lang="zh-CN" altLang="en-US" sz="2800" dirty="0">
                <a:latin typeface="仿宋" panose="02010609060101010101" pitchFamily="49" charset="-122"/>
                <a:ea typeface="仿宋" panose="02010609060101010101" pitchFamily="49" charset="-122"/>
              </a:rPr>
              <a:t>、越负面</a:t>
            </a:r>
            <a:r>
              <a:rPr lang="zh-CN" altLang="zh-CN" sz="2800" dirty="0">
                <a:latin typeface="仿宋" panose="02010609060101010101" pitchFamily="49" charset="-122"/>
                <a:ea typeface="仿宋" panose="02010609060101010101" pitchFamily="49" charset="-122"/>
              </a:rPr>
              <a:t>，</a:t>
            </a:r>
            <a:r>
              <a:rPr lang="zh-CN" altLang="en-US" sz="2800" dirty="0">
                <a:latin typeface="仿宋" panose="02010609060101010101" pitchFamily="49" charset="-122"/>
                <a:ea typeface="仿宋" panose="02010609060101010101" pitchFamily="49" charset="-122"/>
              </a:rPr>
              <a:t>你</a:t>
            </a:r>
            <a:r>
              <a:rPr lang="zh-CN" altLang="en-US" sz="2800" dirty="0" smtClean="0">
                <a:latin typeface="仿宋" panose="02010609060101010101" pitchFamily="49" charset="-122"/>
                <a:ea typeface="仿宋" panose="02010609060101010101" pitchFamily="49" charset="-122"/>
              </a:rPr>
              <a:t>的采访</a:t>
            </a:r>
            <a:r>
              <a:rPr lang="zh-CN" altLang="zh-CN" sz="2800" dirty="0" smtClean="0">
                <a:latin typeface="仿宋" panose="02010609060101010101" pitchFamily="49" charset="-122"/>
                <a:ea typeface="仿宋" panose="02010609060101010101" pitchFamily="49" charset="-122"/>
              </a:rPr>
              <a:t>得到</a:t>
            </a:r>
            <a:r>
              <a:rPr lang="zh-CN" altLang="en-US" sz="2800" dirty="0" smtClean="0">
                <a:latin typeface="仿宋" panose="02010609060101010101" pitchFamily="49" charset="-122"/>
                <a:ea typeface="仿宋" panose="02010609060101010101" pitchFamily="49" charset="-122"/>
              </a:rPr>
              <a:t>刊播和网络传播</a:t>
            </a:r>
            <a:r>
              <a:rPr lang="zh-CN" altLang="zh-CN" sz="2800" dirty="0" smtClean="0">
                <a:latin typeface="仿宋" panose="02010609060101010101" pitchFamily="49" charset="-122"/>
                <a:ea typeface="仿宋" panose="02010609060101010101" pitchFamily="49" charset="-122"/>
              </a:rPr>
              <a:t>的</a:t>
            </a:r>
            <a:r>
              <a:rPr lang="zh-CN" altLang="zh-CN" sz="2800" dirty="0">
                <a:latin typeface="仿宋" panose="02010609060101010101" pitchFamily="49" charset="-122"/>
                <a:ea typeface="仿宋" panose="02010609060101010101" pitchFamily="49" charset="-122"/>
              </a:rPr>
              <a:t>机会越大</a:t>
            </a:r>
            <a:r>
              <a:rPr lang="zh-CN" altLang="zh-CN" sz="2800" dirty="0" smtClean="0">
                <a:latin typeface="仿宋" panose="02010609060101010101" pitchFamily="49" charset="-122"/>
                <a:ea typeface="仿宋" panose="02010609060101010101" pitchFamily="49" charset="-122"/>
              </a:rPr>
              <a:t>。</a:t>
            </a:r>
            <a:endParaRPr lang="zh-CN" altLang="zh-CN" sz="2800" dirty="0">
              <a:latin typeface="仿宋" panose="02010609060101010101" pitchFamily="49" charset="-122"/>
              <a:ea typeface="仿宋" panose="02010609060101010101" pitchFamily="49" charset="-122"/>
            </a:endParaRPr>
          </a:p>
        </p:txBody>
      </p:sp>
    </p:spTree>
    <p:extLst>
      <p:ext uri="{BB962C8B-B14F-4D97-AF65-F5344CB8AC3E}">
        <p14:creationId xmlns:p14="http://schemas.microsoft.com/office/powerpoint/2010/main" val="15820211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66974" y="609600"/>
            <a:ext cx="7992932" cy="1356360"/>
          </a:xfrm>
        </p:spPr>
        <p:txBody>
          <a:bodyPr>
            <a:normAutofit/>
          </a:bodyPr>
          <a:lstStyle/>
          <a:p>
            <a:r>
              <a:rPr lang="zh-CN" altLang="en-US" sz="3200" dirty="0" smtClean="0">
                <a:latin typeface="仿宋" panose="02010609060101010101" pitchFamily="49" charset="-122"/>
                <a:ea typeface="仿宋" panose="02010609060101010101" pitchFamily="49" charset="-122"/>
              </a:rPr>
              <a:t>记者的新闻判断</a:t>
            </a:r>
            <a:r>
              <a:rPr lang="zh-CN" altLang="en-US" sz="3200" dirty="0" smtClean="0">
                <a:latin typeface="仿宋" panose="02010609060101010101" pitchFamily="49" charset="-122"/>
                <a:ea typeface="仿宋" panose="02010609060101010101" pitchFamily="49" charset="-122"/>
              </a:rPr>
              <a:t>与市长的</a:t>
            </a:r>
            <a:r>
              <a:rPr lang="zh-CN" altLang="en-US" sz="3200" dirty="0" smtClean="0">
                <a:latin typeface="仿宋" panose="02010609060101010101" pitchFamily="49" charset="-122"/>
                <a:ea typeface="仿宋" panose="02010609060101010101" pitchFamily="49" charset="-122"/>
              </a:rPr>
              <a:t>判断的矛盾</a:t>
            </a:r>
            <a:endParaRPr lang="zh-CN" altLang="en-US" sz="3200" dirty="0">
              <a:latin typeface="仿宋" panose="02010609060101010101" pitchFamily="49" charset="-122"/>
              <a:ea typeface="仿宋" panose="02010609060101010101" pitchFamily="49" charset="-122"/>
            </a:endParaRPr>
          </a:p>
        </p:txBody>
      </p:sp>
      <p:sp>
        <p:nvSpPr>
          <p:cNvPr id="3" name="内容占位符 2"/>
          <p:cNvSpPr>
            <a:spLocks noGrp="1"/>
          </p:cNvSpPr>
          <p:nvPr>
            <p:ph idx="1"/>
          </p:nvPr>
        </p:nvSpPr>
        <p:spPr/>
        <p:txBody>
          <a:bodyPr>
            <a:normAutofit/>
          </a:bodyPr>
          <a:lstStyle/>
          <a:p>
            <a:r>
              <a:rPr lang="zh-CN" altLang="en-US" sz="3600" dirty="0" smtClean="0">
                <a:latin typeface="仿宋" panose="02010609060101010101" pitchFamily="49" charset="-122"/>
                <a:ea typeface="仿宋" panose="02010609060101010101" pitchFamily="49" charset="-122"/>
              </a:rPr>
              <a:t>娱乐性</a:t>
            </a:r>
            <a:endParaRPr lang="en-US" altLang="zh-CN" sz="3600" dirty="0" smtClean="0">
              <a:latin typeface="仿宋" panose="02010609060101010101" pitchFamily="49" charset="-122"/>
              <a:ea typeface="仿宋" panose="02010609060101010101" pitchFamily="49" charset="-122"/>
            </a:endParaRPr>
          </a:p>
          <a:p>
            <a:r>
              <a:rPr lang="zh-CN" altLang="zh-CN" sz="3600" dirty="0" smtClean="0">
                <a:latin typeface="仿宋" panose="02010609060101010101" pitchFamily="49" charset="-122"/>
                <a:ea typeface="仿宋" panose="02010609060101010101" pitchFamily="49" charset="-122"/>
              </a:rPr>
              <a:t>冲突</a:t>
            </a:r>
            <a:r>
              <a:rPr lang="zh-CN" altLang="en-US" sz="3600" dirty="0" smtClean="0">
                <a:latin typeface="仿宋" panose="02010609060101010101" pitchFamily="49" charset="-122"/>
                <a:ea typeface="仿宋" panose="02010609060101010101" pitchFamily="49" charset="-122"/>
              </a:rPr>
              <a:t>性</a:t>
            </a:r>
            <a:endParaRPr lang="en-US" altLang="zh-CN" sz="3600" dirty="0" smtClean="0">
              <a:latin typeface="仿宋" panose="02010609060101010101" pitchFamily="49" charset="-122"/>
              <a:ea typeface="仿宋" panose="02010609060101010101" pitchFamily="49" charset="-122"/>
            </a:endParaRPr>
          </a:p>
          <a:p>
            <a:r>
              <a:rPr lang="zh-CN" altLang="en-US" sz="3600" dirty="0" smtClean="0">
                <a:latin typeface="仿宋" panose="02010609060101010101" pitchFamily="49" charset="-122"/>
                <a:ea typeface="仿宋" panose="02010609060101010101" pitchFamily="49" charset="-122"/>
              </a:rPr>
              <a:t>时效性</a:t>
            </a:r>
            <a:endParaRPr lang="en-US" altLang="zh-CN" sz="3600" dirty="0" smtClean="0">
              <a:latin typeface="仿宋" panose="02010609060101010101" pitchFamily="49" charset="-122"/>
              <a:ea typeface="仿宋" panose="02010609060101010101" pitchFamily="49" charset="-122"/>
            </a:endParaRPr>
          </a:p>
          <a:p>
            <a:r>
              <a:rPr lang="zh-CN" altLang="en-US" sz="3600" dirty="0" smtClean="0">
                <a:latin typeface="仿宋" panose="02010609060101010101" pitchFamily="49" charset="-122"/>
                <a:ea typeface="仿宋" panose="02010609060101010101" pitchFamily="49" charset="-122"/>
              </a:rPr>
              <a:t>丑闻化</a:t>
            </a:r>
            <a:endParaRPr lang="en-US" altLang="zh-CN" sz="3600" dirty="0" smtClean="0">
              <a:latin typeface="仿宋" panose="02010609060101010101" pitchFamily="49" charset="-122"/>
              <a:ea typeface="仿宋" panose="02010609060101010101" pitchFamily="49" charset="-122"/>
            </a:endParaRPr>
          </a:p>
          <a:p>
            <a:r>
              <a:rPr lang="zh-CN" altLang="en-US" sz="3600" dirty="0" smtClean="0">
                <a:latin typeface="仿宋" panose="02010609060101010101" pitchFamily="49" charset="-122"/>
                <a:ea typeface="仿宋" panose="02010609060101010101" pitchFamily="49" charset="-122"/>
              </a:rPr>
              <a:t>简单化</a:t>
            </a:r>
            <a:endParaRPr lang="en-US" altLang="zh-CN" sz="3600" dirty="0" smtClean="0">
              <a:latin typeface="仿宋" panose="02010609060101010101" pitchFamily="49" charset="-122"/>
              <a:ea typeface="仿宋" panose="02010609060101010101" pitchFamily="49" charset="-122"/>
            </a:endParaRPr>
          </a:p>
          <a:p>
            <a:endParaRPr lang="zh-CN" altLang="en-US" sz="3600" dirty="0">
              <a:latin typeface="仿宋" panose="02010609060101010101" pitchFamily="49" charset="-122"/>
              <a:ea typeface="仿宋" panose="02010609060101010101" pitchFamily="49" charset="-122"/>
            </a:endParaRPr>
          </a:p>
        </p:txBody>
      </p:sp>
    </p:spTree>
    <p:extLst>
      <p:ext uri="{BB962C8B-B14F-4D97-AF65-F5344CB8AC3E}">
        <p14:creationId xmlns:p14="http://schemas.microsoft.com/office/powerpoint/2010/main" val="275820549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1" dirty="0" smtClean="0"/>
              <a:t>4. </a:t>
            </a:r>
            <a:r>
              <a:rPr lang="zh-CN" altLang="en-US" b="1" dirty="0" smtClean="0"/>
              <a:t>准确把握采访你的</a:t>
            </a:r>
            <a:r>
              <a:rPr lang="zh-CN" altLang="zh-CN" b="1" dirty="0" smtClean="0"/>
              <a:t>媒体</a:t>
            </a:r>
            <a:r>
              <a:rPr lang="zh-CN" altLang="en-US" b="1" dirty="0" smtClean="0"/>
              <a:t>和记者</a:t>
            </a:r>
            <a:endParaRPr lang="zh-CN" altLang="zh-CN" dirty="0"/>
          </a:p>
        </p:txBody>
      </p:sp>
      <p:sp>
        <p:nvSpPr>
          <p:cNvPr id="3" name="内容占位符 2"/>
          <p:cNvSpPr>
            <a:spLocks noGrp="1"/>
          </p:cNvSpPr>
          <p:nvPr>
            <p:ph idx="1"/>
          </p:nvPr>
        </p:nvSpPr>
        <p:spPr/>
        <p:txBody>
          <a:bodyPr/>
          <a:lstStyle/>
          <a:p>
            <a:endParaRPr lang="zh-CN" altLang="en-US"/>
          </a:p>
        </p:txBody>
      </p:sp>
    </p:spTree>
    <p:extLst>
      <p:ext uri="{BB962C8B-B14F-4D97-AF65-F5344CB8AC3E}">
        <p14:creationId xmlns:p14="http://schemas.microsoft.com/office/powerpoint/2010/main" val="35189860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3134" y="839096"/>
            <a:ext cx="7838770" cy="736302"/>
          </a:xfrm>
        </p:spPr>
        <p:txBody>
          <a:bodyPr>
            <a:normAutofit/>
          </a:bodyPr>
          <a:lstStyle/>
          <a:p>
            <a:r>
              <a:rPr lang="en-US" altLang="zh-CN" dirty="0" smtClean="0"/>
              <a:t>4.1</a:t>
            </a:r>
            <a:r>
              <a:rPr lang="en-US" altLang="zh-CN" dirty="0" smtClean="0"/>
              <a:t>. </a:t>
            </a:r>
            <a:r>
              <a:rPr lang="zh-CN" altLang="en-US" dirty="0" smtClean="0"/>
              <a:t>媒体的政治偏向与派性动机</a:t>
            </a:r>
            <a:endParaRPr lang="zh-CN" altLang="en-US" dirty="0"/>
          </a:p>
        </p:txBody>
      </p:sp>
      <p:sp>
        <p:nvSpPr>
          <p:cNvPr id="3" name="内容占位符 2"/>
          <p:cNvSpPr>
            <a:spLocks noGrp="1"/>
          </p:cNvSpPr>
          <p:nvPr>
            <p:ph idx="1"/>
          </p:nvPr>
        </p:nvSpPr>
        <p:spPr/>
        <p:txBody>
          <a:bodyPr>
            <a:normAutofit/>
          </a:bodyPr>
          <a:lstStyle/>
          <a:p>
            <a:r>
              <a:rPr lang="zh-CN" altLang="zh-CN" sz="3600" dirty="0"/>
              <a:t>在选择报道的主题、采访对象和采访方式方面</a:t>
            </a:r>
            <a:r>
              <a:rPr lang="zh-CN" altLang="zh-CN" sz="3600" dirty="0" smtClean="0"/>
              <a:t>，</a:t>
            </a:r>
            <a:r>
              <a:rPr lang="zh-CN" altLang="en-US" sz="3600" dirty="0" smtClean="0"/>
              <a:t>媒体编辑部的意识形态和政治偏见与立场对</a:t>
            </a:r>
            <a:r>
              <a:rPr lang="zh-CN" altLang="zh-CN" sz="3600" dirty="0" smtClean="0"/>
              <a:t>记者施加巨大影响</a:t>
            </a:r>
            <a:r>
              <a:rPr lang="zh-CN" altLang="en-US" sz="3600" dirty="0" smtClean="0"/>
              <a:t>。</a:t>
            </a:r>
            <a:endParaRPr lang="zh-CN" altLang="en-US" sz="3600" dirty="0"/>
          </a:p>
        </p:txBody>
      </p:sp>
    </p:spTree>
    <p:extLst>
      <p:ext uri="{BB962C8B-B14F-4D97-AF65-F5344CB8AC3E}">
        <p14:creationId xmlns:p14="http://schemas.microsoft.com/office/powerpoint/2010/main" val="35193792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671" y="609600"/>
            <a:ext cx="8390963" cy="1356360"/>
          </a:xfrm>
        </p:spPr>
        <p:txBody>
          <a:bodyPr/>
          <a:lstStyle/>
          <a:p>
            <a:r>
              <a:rPr lang="en-US" altLang="zh-CN" dirty="0" smtClean="0"/>
              <a:t>4.2</a:t>
            </a:r>
            <a:r>
              <a:rPr lang="en-US" altLang="zh-CN" dirty="0" smtClean="0"/>
              <a:t>.</a:t>
            </a:r>
            <a:r>
              <a:rPr lang="zh-CN" altLang="en-US" dirty="0" smtClean="0"/>
              <a:t>媒体有公开或隐藏的议程</a:t>
            </a:r>
            <a:endParaRPr lang="zh-CN" altLang="en-US" dirty="0"/>
          </a:p>
        </p:txBody>
      </p:sp>
      <p:sp>
        <p:nvSpPr>
          <p:cNvPr id="3" name="内容占位符 2"/>
          <p:cNvSpPr>
            <a:spLocks noGrp="1"/>
          </p:cNvSpPr>
          <p:nvPr>
            <p:ph idx="1"/>
          </p:nvPr>
        </p:nvSpPr>
        <p:spPr/>
        <p:txBody>
          <a:bodyPr>
            <a:normAutofit/>
          </a:bodyPr>
          <a:lstStyle/>
          <a:p>
            <a:r>
              <a:rPr lang="zh-CN" altLang="zh-CN" sz="2800" dirty="0"/>
              <a:t>新闻报道有时候不</a:t>
            </a:r>
            <a:r>
              <a:rPr lang="zh-CN" altLang="zh-CN" sz="2800" dirty="0" smtClean="0"/>
              <a:t>客观</a:t>
            </a:r>
            <a:r>
              <a:rPr lang="zh-CN" altLang="en-US" sz="2800" dirty="0" smtClean="0"/>
              <a:t>、不公正</a:t>
            </a:r>
            <a:r>
              <a:rPr lang="zh-CN" altLang="zh-CN" sz="2800" dirty="0" smtClean="0"/>
              <a:t>。这</a:t>
            </a:r>
            <a:r>
              <a:rPr lang="zh-CN" altLang="en-US" sz="2800" dirty="0" smtClean="0"/>
              <a:t>是因为媒体和</a:t>
            </a:r>
            <a:r>
              <a:rPr lang="zh-CN" altLang="zh-CN" sz="2800" dirty="0" smtClean="0"/>
              <a:t>记者</a:t>
            </a:r>
            <a:r>
              <a:rPr lang="zh-CN" altLang="en-US" sz="2800" dirty="0" smtClean="0"/>
              <a:t>都有自己的公开或隐藏</a:t>
            </a:r>
            <a:r>
              <a:rPr lang="zh-CN" altLang="zh-CN" sz="2800" dirty="0" smtClean="0"/>
              <a:t>议程</a:t>
            </a:r>
            <a:r>
              <a:rPr lang="zh-CN" altLang="en-US" sz="2800" dirty="0" smtClean="0"/>
              <a:t>。</a:t>
            </a:r>
            <a:endParaRPr lang="zh-CN" altLang="en-US" sz="2800" dirty="0"/>
          </a:p>
        </p:txBody>
      </p:sp>
    </p:spTree>
    <p:extLst>
      <p:ext uri="{BB962C8B-B14F-4D97-AF65-F5344CB8AC3E}">
        <p14:creationId xmlns:p14="http://schemas.microsoft.com/office/powerpoint/2010/main" val="22504677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1. </a:t>
            </a:r>
            <a:r>
              <a:rPr lang="zh-CN" altLang="en-US" dirty="0" smtClean="0"/>
              <a:t>市长与</a:t>
            </a:r>
            <a:r>
              <a:rPr lang="zh-CN" altLang="en-US" dirty="0" smtClean="0"/>
              <a:t>媒体对话的能力要求</a:t>
            </a:r>
            <a:endParaRPr lang="zh-CN" altLang="en-US" dirty="0"/>
          </a:p>
        </p:txBody>
      </p:sp>
      <p:sp>
        <p:nvSpPr>
          <p:cNvPr id="3" name="内容占位符 2"/>
          <p:cNvSpPr>
            <a:spLocks noGrp="1"/>
          </p:cNvSpPr>
          <p:nvPr>
            <p:ph idx="1"/>
          </p:nvPr>
        </p:nvSpPr>
        <p:spPr/>
        <p:txBody>
          <a:bodyPr/>
          <a:lstStyle/>
          <a:p>
            <a:endParaRPr lang="zh-CN" altLang="en-US"/>
          </a:p>
        </p:txBody>
      </p:sp>
    </p:spTree>
    <p:extLst>
      <p:ext uri="{BB962C8B-B14F-4D97-AF65-F5344CB8AC3E}">
        <p14:creationId xmlns:p14="http://schemas.microsoft.com/office/powerpoint/2010/main" val="32461748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3600" dirty="0" smtClean="0"/>
              <a:t>4.3</a:t>
            </a:r>
            <a:r>
              <a:rPr lang="en-US" altLang="zh-CN" sz="3600" dirty="0" smtClean="0"/>
              <a:t>. </a:t>
            </a:r>
            <a:r>
              <a:rPr lang="zh-CN" altLang="en-US" sz="3600" dirty="0" smtClean="0"/>
              <a:t>在不同语境下或时机下的采访</a:t>
            </a:r>
            <a:endParaRPr lang="zh-CN" altLang="en-US" sz="3600" dirty="0"/>
          </a:p>
        </p:txBody>
      </p:sp>
      <p:sp>
        <p:nvSpPr>
          <p:cNvPr id="4" name="内容占位符 3"/>
          <p:cNvSpPr>
            <a:spLocks noGrp="1"/>
          </p:cNvSpPr>
          <p:nvPr>
            <p:ph idx="1"/>
          </p:nvPr>
        </p:nvSpPr>
        <p:spPr/>
        <p:txBody>
          <a:bodyPr>
            <a:normAutofit/>
          </a:bodyPr>
          <a:lstStyle/>
          <a:p>
            <a:r>
              <a:rPr lang="zh-CN" altLang="en-US" sz="3200" dirty="0">
                <a:latin typeface="仿宋" panose="02010609060101010101" pitchFamily="49" charset="-122"/>
                <a:ea typeface="仿宋" panose="02010609060101010101" pitchFamily="49" charset="-122"/>
              </a:rPr>
              <a:t>媒体为了放大某个议程，在不同语境下就一个</a:t>
            </a:r>
            <a:r>
              <a:rPr lang="zh-CN" altLang="en-US" sz="3200" dirty="0" smtClean="0">
                <a:latin typeface="仿宋" panose="02010609060101010101" pitchFamily="49" charset="-122"/>
                <a:ea typeface="仿宋" panose="02010609060101010101" pitchFamily="49" charset="-122"/>
              </a:rPr>
              <a:t>具体事件的</a:t>
            </a:r>
            <a:r>
              <a:rPr lang="zh-CN" altLang="en-US" sz="3200" dirty="0" smtClean="0">
                <a:latin typeface="仿宋" panose="02010609060101010101" pitchFamily="49" charset="-122"/>
                <a:ea typeface="仿宋" panose="02010609060101010101" pitchFamily="49" charset="-122"/>
              </a:rPr>
              <a:t>采访。</a:t>
            </a:r>
            <a:endParaRPr lang="zh-CN" altLang="en-US" sz="3200" dirty="0">
              <a:latin typeface="仿宋" panose="02010609060101010101" pitchFamily="49" charset="-122"/>
              <a:ea typeface="仿宋" panose="02010609060101010101" pitchFamily="49" charset="-122"/>
            </a:endParaRPr>
          </a:p>
        </p:txBody>
      </p:sp>
    </p:spTree>
    <p:extLst>
      <p:ext uri="{BB962C8B-B14F-4D97-AF65-F5344CB8AC3E}">
        <p14:creationId xmlns:p14="http://schemas.microsoft.com/office/powerpoint/2010/main" val="356559434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4.4</a:t>
            </a:r>
            <a:r>
              <a:rPr lang="en-US" altLang="zh-CN" dirty="0" smtClean="0"/>
              <a:t>.</a:t>
            </a:r>
            <a:r>
              <a:rPr lang="zh-CN" altLang="en-US" dirty="0" smtClean="0"/>
              <a:t>接受记者采访前，还要明白</a:t>
            </a:r>
            <a:endParaRPr lang="zh-CN" altLang="en-US" dirty="0"/>
          </a:p>
        </p:txBody>
      </p:sp>
      <p:sp>
        <p:nvSpPr>
          <p:cNvPr id="4" name="内容占位符 3"/>
          <p:cNvSpPr>
            <a:spLocks noGrp="1"/>
          </p:cNvSpPr>
          <p:nvPr>
            <p:ph idx="1"/>
          </p:nvPr>
        </p:nvSpPr>
        <p:spPr/>
        <p:txBody>
          <a:bodyPr/>
          <a:lstStyle/>
          <a:p>
            <a:pPr lvl="0"/>
            <a:r>
              <a:rPr lang="zh-CN" altLang="en-US" sz="2400" dirty="0" smtClean="0">
                <a:latin typeface="仿宋" panose="02010609060101010101" pitchFamily="49" charset="-122"/>
                <a:ea typeface="仿宋" panose="02010609060101010101" pitchFamily="49" charset="-122"/>
              </a:rPr>
              <a:t>大</a:t>
            </a:r>
            <a:r>
              <a:rPr lang="zh-CN" altLang="zh-CN" sz="2400" dirty="0">
                <a:latin typeface="仿宋" panose="02010609060101010101" pitchFamily="49" charset="-122"/>
                <a:ea typeface="仿宋" panose="02010609060101010101" pitchFamily="49" charset="-122"/>
              </a:rPr>
              <a:t>媒体</a:t>
            </a:r>
            <a:r>
              <a:rPr lang="zh-CN" altLang="en-US" sz="2400" dirty="0">
                <a:latin typeface="仿宋" panose="02010609060101010101" pitchFamily="49" charset="-122"/>
                <a:ea typeface="仿宋" panose="02010609060101010101" pitchFamily="49" charset="-122"/>
              </a:rPr>
              <a:t>和</a:t>
            </a:r>
            <a:r>
              <a:rPr lang="zh-CN" altLang="zh-CN" sz="2400" dirty="0">
                <a:latin typeface="仿宋" panose="02010609060101010101" pitchFamily="49" charset="-122"/>
                <a:ea typeface="仿宋" panose="02010609060101010101" pitchFamily="49" charset="-122"/>
              </a:rPr>
              <a:t>名记者常有自己特定的兴趣乃至偏见</a:t>
            </a:r>
            <a:r>
              <a:rPr lang="zh-CN" altLang="en-US" sz="2400" dirty="0">
                <a:latin typeface="仿宋" panose="02010609060101010101" pitchFamily="49" charset="-122"/>
                <a:ea typeface="仿宋" panose="02010609060101010101" pitchFamily="49" charset="-122"/>
              </a:rPr>
              <a:t>；</a:t>
            </a:r>
            <a:endParaRPr lang="zh-CN" altLang="zh-CN" sz="2400" dirty="0">
              <a:latin typeface="仿宋" panose="02010609060101010101" pitchFamily="49" charset="-122"/>
              <a:ea typeface="仿宋" panose="02010609060101010101" pitchFamily="49" charset="-122"/>
            </a:endParaRPr>
          </a:p>
          <a:p>
            <a:pPr lvl="0"/>
            <a:r>
              <a:rPr lang="zh-CN" altLang="zh-CN" sz="2400" dirty="0">
                <a:latin typeface="仿宋" panose="02010609060101010101" pitchFamily="49" charset="-122"/>
                <a:ea typeface="仿宋" panose="02010609060101010101" pitchFamily="49" charset="-122"/>
              </a:rPr>
              <a:t>大部分记者只做泛泛报道，这就意味着他们对报道</a:t>
            </a:r>
            <a:r>
              <a:rPr lang="zh-CN" altLang="en-US" sz="2400" dirty="0">
                <a:latin typeface="仿宋" panose="02010609060101010101" pitchFamily="49" charset="-122"/>
                <a:ea typeface="仿宋" panose="02010609060101010101" pitchFamily="49" charset="-122"/>
              </a:rPr>
              <a:t>事情</a:t>
            </a:r>
            <a:r>
              <a:rPr lang="zh-CN" altLang="zh-CN" sz="2400" dirty="0">
                <a:latin typeface="仿宋" panose="02010609060101010101" pitchFamily="49" charset="-122"/>
                <a:ea typeface="仿宋" panose="02010609060101010101" pitchFamily="49" charset="-122"/>
              </a:rPr>
              <a:t>的背景知之甚少</a:t>
            </a:r>
            <a:r>
              <a:rPr lang="zh-CN" altLang="en-US" sz="2400" dirty="0">
                <a:latin typeface="仿宋" panose="02010609060101010101" pitchFamily="49" charset="-122"/>
                <a:ea typeface="仿宋" panose="02010609060101010101" pitchFamily="49" charset="-122"/>
              </a:rPr>
              <a:t>；</a:t>
            </a:r>
            <a:endParaRPr lang="en-US" altLang="zh-CN" sz="2400" dirty="0">
              <a:latin typeface="仿宋" panose="02010609060101010101" pitchFamily="49" charset="-122"/>
              <a:ea typeface="仿宋" panose="02010609060101010101" pitchFamily="49" charset="-122"/>
            </a:endParaRPr>
          </a:p>
          <a:p>
            <a:pPr lvl="0"/>
            <a:r>
              <a:rPr lang="zh-CN" altLang="en-US" sz="2400" dirty="0">
                <a:latin typeface="仿宋" panose="02010609060101010101" pitchFamily="49" charset="-122"/>
                <a:ea typeface="仿宋" panose="02010609060101010101" pitchFamily="49" charset="-122"/>
              </a:rPr>
              <a:t>记者都是截稿时间的奴隶</a:t>
            </a:r>
            <a:r>
              <a:rPr lang="zh-CN" altLang="zh-CN" sz="2400" dirty="0">
                <a:latin typeface="仿宋" panose="02010609060101010101" pitchFamily="49" charset="-122"/>
                <a:ea typeface="仿宋" panose="02010609060101010101" pitchFamily="49" charset="-122"/>
              </a:rPr>
              <a:t>。</a:t>
            </a:r>
          </a:p>
          <a:p>
            <a:endParaRPr lang="zh-CN" altLang="en-US" dirty="0"/>
          </a:p>
        </p:txBody>
      </p:sp>
    </p:spTree>
    <p:extLst>
      <p:ext uri="{BB962C8B-B14F-4D97-AF65-F5344CB8AC3E}">
        <p14:creationId xmlns:p14="http://schemas.microsoft.com/office/powerpoint/2010/main" val="303210705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5. </a:t>
            </a:r>
            <a:r>
              <a:rPr lang="zh-CN" altLang="en-US" dirty="0" smtClean="0"/>
              <a:t>接受媒体采访的原则</a:t>
            </a:r>
            <a:endParaRPr lang="en-US" dirty="0"/>
          </a:p>
        </p:txBody>
      </p:sp>
      <p:sp>
        <p:nvSpPr>
          <p:cNvPr id="3" name="Content Placeholder 2"/>
          <p:cNvSpPr>
            <a:spLocks noGrp="1"/>
          </p:cNvSpPr>
          <p:nvPr>
            <p:ph idx="1"/>
          </p:nvPr>
        </p:nvSpPr>
        <p:spPr>
          <a:xfrm>
            <a:off x="609599" y="1794830"/>
            <a:ext cx="6347714" cy="3880773"/>
          </a:xfrm>
        </p:spPr>
        <p:txBody>
          <a:bodyPr>
            <a:normAutofit/>
          </a:bodyPr>
          <a:lstStyle/>
          <a:p>
            <a:r>
              <a:rPr lang="zh-CN" altLang="en-US" sz="2800" dirty="0" smtClean="0">
                <a:latin typeface="仿宋" panose="02010609060101010101" pitchFamily="49" charset="-122"/>
                <a:ea typeface="仿宋" panose="02010609060101010101" pitchFamily="49" charset="-122"/>
              </a:rPr>
              <a:t>原则一：说我想说的话</a:t>
            </a:r>
            <a:endParaRPr lang="en-US" altLang="zh-CN" sz="2800" dirty="0" smtClean="0">
              <a:latin typeface="仿宋" panose="02010609060101010101" pitchFamily="49" charset="-122"/>
              <a:ea typeface="仿宋" panose="02010609060101010101" pitchFamily="49" charset="-122"/>
            </a:endParaRPr>
          </a:p>
          <a:p>
            <a:r>
              <a:rPr lang="zh-CN" altLang="en-US" sz="2800" dirty="0" smtClean="0">
                <a:latin typeface="仿宋" panose="02010609060101010101" pitchFamily="49" charset="-122"/>
                <a:ea typeface="仿宋" panose="02010609060101010101" pitchFamily="49" charset="-122"/>
              </a:rPr>
              <a:t>原则二：确保媒体正确传播我说的话</a:t>
            </a:r>
            <a:endParaRPr lang="en-US" altLang="zh-CN" sz="2800" dirty="0" smtClean="0">
              <a:latin typeface="仿宋" panose="02010609060101010101" pitchFamily="49" charset="-122"/>
              <a:ea typeface="仿宋" panose="02010609060101010101" pitchFamily="49" charset="-122"/>
            </a:endParaRPr>
          </a:p>
          <a:p>
            <a:r>
              <a:rPr lang="zh-CN" altLang="en-US" sz="2800" dirty="0" smtClean="0">
                <a:latin typeface="仿宋" panose="02010609060101010101" pitchFamily="49" charset="-122"/>
                <a:ea typeface="仿宋" panose="02010609060101010101" pitchFamily="49" charset="-122"/>
              </a:rPr>
              <a:t>原则三：永远以友好的态度面对记者</a:t>
            </a:r>
            <a:endParaRPr lang="en-US" altLang="zh-CN" sz="2800" dirty="0" smtClean="0">
              <a:latin typeface="仿宋" panose="02010609060101010101" pitchFamily="49" charset="-122"/>
              <a:ea typeface="仿宋" panose="02010609060101010101" pitchFamily="49" charset="-122"/>
            </a:endParaRPr>
          </a:p>
          <a:p>
            <a:endParaRPr lang="en-US" sz="2800" dirty="0">
              <a:latin typeface="仿宋" panose="02010609060101010101" pitchFamily="49" charset="-122"/>
              <a:ea typeface="仿宋" panose="02010609060101010101" pitchFamily="49" charset="-122"/>
            </a:endParaRPr>
          </a:p>
        </p:txBody>
      </p:sp>
    </p:spTree>
    <p:extLst>
      <p:ext uri="{BB962C8B-B14F-4D97-AF65-F5344CB8AC3E}">
        <p14:creationId xmlns:p14="http://schemas.microsoft.com/office/powerpoint/2010/main" val="162745432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t>原则一：说我想说的话</a:t>
            </a:r>
            <a:endParaRPr lang="en-US" dirty="0"/>
          </a:p>
        </p:txBody>
      </p:sp>
      <p:sp>
        <p:nvSpPr>
          <p:cNvPr id="3" name="Content Placeholder 2"/>
          <p:cNvSpPr>
            <a:spLocks noGrp="1"/>
          </p:cNvSpPr>
          <p:nvPr>
            <p:ph idx="1"/>
          </p:nvPr>
        </p:nvSpPr>
        <p:spPr>
          <a:xfrm>
            <a:off x="857251" y="1965960"/>
            <a:ext cx="7404653" cy="4130040"/>
          </a:xfrm>
        </p:spPr>
        <p:txBody>
          <a:bodyPr>
            <a:normAutofit lnSpcReduction="10000"/>
          </a:bodyPr>
          <a:lstStyle/>
          <a:p>
            <a:r>
              <a:rPr lang="zh-CN" altLang="en-US" sz="2800" dirty="0" smtClean="0">
                <a:latin typeface="仿宋" panose="02010609060101010101" pitchFamily="49" charset="-122"/>
                <a:ea typeface="仿宋" panose="02010609060101010101" pitchFamily="49" charset="-122"/>
              </a:rPr>
              <a:t>记者和被访者的利益是冲突的，因为记者希望得到的是劲爆的新闻，包括丑闻、骇人听闻的直接引语，</a:t>
            </a:r>
            <a:r>
              <a:rPr lang="zh-CN" altLang="en-US" sz="2800" dirty="0" smtClean="0">
                <a:latin typeface="仿宋" panose="02010609060101010101" pitchFamily="49" charset="-122"/>
                <a:ea typeface="仿宋" panose="02010609060101010101" pitchFamily="49" charset="-122"/>
              </a:rPr>
              <a:t>而市长希望</a:t>
            </a:r>
            <a:r>
              <a:rPr lang="zh-CN" altLang="en-US" sz="2800" dirty="0" smtClean="0">
                <a:latin typeface="仿宋" panose="02010609060101010101" pitchFamily="49" charset="-122"/>
                <a:ea typeface="仿宋" panose="02010609060101010101" pitchFamily="49" charset="-122"/>
              </a:rPr>
              <a:t>传递的则是全部事实，而全部事实通常起不到吸引眼球的作用。</a:t>
            </a:r>
            <a:endParaRPr lang="en-US" altLang="zh-CN" sz="2800" dirty="0" smtClean="0">
              <a:latin typeface="仿宋" panose="02010609060101010101" pitchFamily="49" charset="-122"/>
              <a:ea typeface="仿宋" panose="02010609060101010101" pitchFamily="49" charset="-122"/>
            </a:endParaRPr>
          </a:p>
          <a:p>
            <a:r>
              <a:rPr lang="zh-CN" altLang="en-US" sz="2800" dirty="0" smtClean="0">
                <a:latin typeface="仿宋" panose="02010609060101010101" pitchFamily="49" charset="-122"/>
                <a:ea typeface="仿宋" panose="02010609060101010101" pitchFamily="49" charset="-122"/>
              </a:rPr>
              <a:t>记者会利用引导性、甚至误导性问题为官员设下陷阱，</a:t>
            </a:r>
            <a:r>
              <a:rPr lang="zh-CN" altLang="en-US" sz="2800" dirty="0" smtClean="0">
                <a:latin typeface="仿宋" panose="02010609060101010101" pitchFamily="49" charset="-122"/>
                <a:ea typeface="仿宋" panose="02010609060101010101" pitchFamily="49" charset="-122"/>
              </a:rPr>
              <a:t>而市长需要</a:t>
            </a:r>
            <a:r>
              <a:rPr lang="zh-CN" altLang="en-US" sz="2800" dirty="0" smtClean="0">
                <a:latin typeface="仿宋" panose="02010609060101010101" pitchFamily="49" charset="-122"/>
                <a:ea typeface="仿宋" panose="02010609060101010101" pitchFamily="49" charset="-122"/>
              </a:rPr>
              <a:t>坚持诉说自己的正确观点，切勿被记者的问题牵着鼻子走。</a:t>
            </a:r>
            <a:endParaRPr lang="en-US" altLang="zh-CN" sz="2800" dirty="0" smtClean="0">
              <a:latin typeface="仿宋" panose="02010609060101010101" pitchFamily="49" charset="-122"/>
              <a:ea typeface="仿宋" panose="02010609060101010101" pitchFamily="49" charset="-122"/>
            </a:endParaRPr>
          </a:p>
          <a:p>
            <a:r>
              <a:rPr lang="zh-CN" altLang="en-US" sz="2800" dirty="0" smtClean="0">
                <a:latin typeface="仿宋" panose="02010609060101010101" pitchFamily="49" charset="-122"/>
                <a:ea typeface="仿宋" panose="02010609060101010101" pitchFamily="49" charset="-122"/>
              </a:rPr>
              <a:t>从记者口中第一次听说的事情，或对事实不清的信息，应当机立断拒绝回答。</a:t>
            </a:r>
            <a:endParaRPr lang="en-US" sz="2800" dirty="0">
              <a:latin typeface="仿宋" panose="02010609060101010101" pitchFamily="49" charset="-122"/>
              <a:ea typeface="仿宋" panose="02010609060101010101" pitchFamily="49" charset="-122"/>
            </a:endParaRPr>
          </a:p>
        </p:txBody>
      </p:sp>
    </p:spTree>
    <p:extLst>
      <p:ext uri="{BB962C8B-B14F-4D97-AF65-F5344CB8AC3E}">
        <p14:creationId xmlns:p14="http://schemas.microsoft.com/office/powerpoint/2010/main" val="238141505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609600"/>
            <a:ext cx="7673564" cy="1356360"/>
          </a:xfrm>
        </p:spPr>
        <p:txBody>
          <a:bodyPr>
            <a:normAutofit/>
          </a:bodyPr>
          <a:lstStyle/>
          <a:p>
            <a:r>
              <a:rPr lang="zh-CN" altLang="en-US" sz="3600" dirty="0"/>
              <a:t>原则二：确保媒体正确传播我说</a:t>
            </a:r>
            <a:r>
              <a:rPr lang="zh-CN" altLang="en-US" sz="3600" dirty="0" smtClean="0"/>
              <a:t>的话</a:t>
            </a:r>
            <a:endParaRPr lang="en-US" sz="3600" dirty="0"/>
          </a:p>
        </p:txBody>
      </p:sp>
      <p:sp>
        <p:nvSpPr>
          <p:cNvPr id="3" name="Content Placeholder 2"/>
          <p:cNvSpPr>
            <a:spLocks noGrp="1"/>
          </p:cNvSpPr>
          <p:nvPr>
            <p:ph idx="1"/>
          </p:nvPr>
        </p:nvSpPr>
        <p:spPr/>
        <p:txBody>
          <a:bodyPr>
            <a:normAutofit/>
          </a:bodyPr>
          <a:lstStyle/>
          <a:p>
            <a:pPr marL="34290" indent="0">
              <a:buNone/>
            </a:pPr>
            <a:r>
              <a:rPr lang="zh-CN" altLang="en-US" sz="2800" dirty="0" smtClean="0">
                <a:latin typeface="仿宋" panose="02010609060101010101" pitchFamily="49" charset="-122"/>
                <a:ea typeface="仿宋" panose="02010609060101010101" pitchFamily="49" charset="-122"/>
              </a:rPr>
              <a:t>  用简单易懂的语言阐述观点，确保记者对一些抽象概念的充分理解。</a:t>
            </a:r>
            <a:endParaRPr lang="en-US" altLang="zh-CN" sz="2800" dirty="0" smtClean="0">
              <a:latin typeface="仿宋" panose="02010609060101010101" pitchFamily="49" charset="-122"/>
              <a:ea typeface="仿宋" panose="02010609060101010101" pitchFamily="49" charset="-122"/>
            </a:endParaRPr>
          </a:p>
          <a:p>
            <a:pPr lvl="0"/>
            <a:r>
              <a:rPr lang="zh-CN" altLang="zh-CN" sz="2800" dirty="0">
                <a:latin typeface="仿宋" panose="02010609060101010101" pitchFamily="49" charset="-122"/>
                <a:ea typeface="仿宋" panose="02010609060101010101" pitchFamily="49" charset="-122"/>
              </a:rPr>
              <a:t>清晰</a:t>
            </a:r>
          </a:p>
          <a:p>
            <a:pPr lvl="0"/>
            <a:r>
              <a:rPr lang="zh-CN" altLang="zh-CN" sz="2800" dirty="0">
                <a:latin typeface="仿宋" panose="02010609060101010101" pitchFamily="49" charset="-122"/>
                <a:ea typeface="仿宋" panose="02010609060101010101" pitchFamily="49" charset="-122"/>
              </a:rPr>
              <a:t>简练</a:t>
            </a:r>
            <a:endParaRPr lang="en-US" altLang="zh-CN" sz="2800" dirty="0">
              <a:latin typeface="仿宋" panose="02010609060101010101" pitchFamily="49" charset="-122"/>
              <a:ea typeface="仿宋" panose="02010609060101010101" pitchFamily="49" charset="-122"/>
            </a:endParaRPr>
          </a:p>
          <a:p>
            <a:pPr lvl="0"/>
            <a:r>
              <a:rPr lang="zh-CN" altLang="en-US" sz="2800" dirty="0">
                <a:latin typeface="仿宋" panose="02010609060101010101" pitchFamily="49" charset="-122"/>
                <a:ea typeface="仿宋" panose="02010609060101010101" pitchFamily="49" charset="-122"/>
              </a:rPr>
              <a:t>无套话</a:t>
            </a:r>
            <a:endParaRPr lang="en-US" altLang="zh-CN" sz="2800" dirty="0">
              <a:latin typeface="仿宋" panose="02010609060101010101" pitchFamily="49" charset="-122"/>
              <a:ea typeface="仿宋" panose="02010609060101010101" pitchFamily="49" charset="-122"/>
            </a:endParaRPr>
          </a:p>
          <a:p>
            <a:pPr lvl="0"/>
            <a:r>
              <a:rPr lang="zh-CN" altLang="en-US" sz="2800" dirty="0">
                <a:latin typeface="仿宋" panose="02010609060101010101" pitchFamily="49" charset="-122"/>
                <a:ea typeface="仿宋" panose="02010609060101010101" pitchFamily="49" charset="-122"/>
              </a:rPr>
              <a:t>无术语</a:t>
            </a:r>
            <a:endParaRPr lang="zh-CN" altLang="zh-CN" sz="2800" dirty="0">
              <a:latin typeface="仿宋" panose="02010609060101010101" pitchFamily="49" charset="-122"/>
              <a:ea typeface="仿宋" panose="02010609060101010101" pitchFamily="49" charset="-122"/>
            </a:endParaRPr>
          </a:p>
          <a:p>
            <a:pPr lvl="0"/>
            <a:r>
              <a:rPr lang="zh-CN" altLang="zh-CN" sz="2800" dirty="0">
                <a:latin typeface="仿宋" panose="02010609060101010101" pitchFamily="49" charset="-122"/>
                <a:ea typeface="仿宋" panose="02010609060101010101" pitchFamily="49" charset="-122"/>
              </a:rPr>
              <a:t>不含糊其辞</a:t>
            </a:r>
          </a:p>
          <a:p>
            <a:endParaRPr lang="en-US" sz="2800" dirty="0">
              <a:latin typeface="仿宋" panose="02010609060101010101" pitchFamily="49" charset="-122"/>
              <a:ea typeface="仿宋" panose="02010609060101010101" pitchFamily="49" charset="-122"/>
            </a:endParaRPr>
          </a:p>
        </p:txBody>
      </p:sp>
    </p:spTree>
    <p:extLst>
      <p:ext uri="{BB962C8B-B14F-4D97-AF65-F5344CB8AC3E}">
        <p14:creationId xmlns:p14="http://schemas.microsoft.com/office/powerpoint/2010/main" val="227864251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0305" y="609600"/>
            <a:ext cx="8396823" cy="1356360"/>
          </a:xfrm>
        </p:spPr>
        <p:txBody>
          <a:bodyPr/>
          <a:lstStyle/>
          <a:p>
            <a:r>
              <a:rPr lang="zh-CN" altLang="en-US" dirty="0" smtClean="0">
                <a:latin typeface="仿宋" panose="02010609060101010101" pitchFamily="49" charset="-122"/>
                <a:ea typeface="仿宋" panose="02010609060101010101" pitchFamily="49" charset="-122"/>
              </a:rPr>
              <a:t>原则三：永远</a:t>
            </a:r>
            <a:r>
              <a:rPr lang="zh-CN" altLang="en-US" dirty="0">
                <a:latin typeface="仿宋" panose="02010609060101010101" pitchFamily="49" charset="-122"/>
                <a:ea typeface="仿宋" panose="02010609060101010101" pitchFamily="49" charset="-122"/>
              </a:rPr>
              <a:t>以</a:t>
            </a:r>
            <a:r>
              <a:rPr lang="zh-CN" altLang="en-US" dirty="0" smtClean="0">
                <a:latin typeface="仿宋" panose="02010609060101010101" pitchFamily="49" charset="-122"/>
                <a:ea typeface="仿宋" panose="02010609060101010101" pitchFamily="49" charset="-122"/>
              </a:rPr>
              <a:t>友好的态度面对记者</a:t>
            </a:r>
            <a:endParaRPr lang="en-US" dirty="0">
              <a:latin typeface="仿宋" panose="02010609060101010101" pitchFamily="49" charset="-122"/>
              <a:ea typeface="仿宋" panose="02010609060101010101" pitchFamily="49" charset="-122"/>
            </a:endParaRPr>
          </a:p>
        </p:txBody>
      </p:sp>
      <p:sp>
        <p:nvSpPr>
          <p:cNvPr id="3" name="Content Placeholder 2"/>
          <p:cNvSpPr>
            <a:spLocks noGrp="1"/>
          </p:cNvSpPr>
          <p:nvPr>
            <p:ph idx="1"/>
          </p:nvPr>
        </p:nvSpPr>
        <p:spPr/>
        <p:txBody>
          <a:bodyPr>
            <a:normAutofit/>
          </a:bodyPr>
          <a:lstStyle/>
          <a:p>
            <a:r>
              <a:rPr lang="zh-CN" altLang="en-US" sz="3600" dirty="0" smtClean="0">
                <a:latin typeface="仿宋" panose="02010609060101010101" pitchFamily="49" charset="-122"/>
                <a:ea typeface="仿宋" panose="02010609060101010101" pitchFamily="49" charset="-122"/>
              </a:rPr>
              <a:t>冷静</a:t>
            </a:r>
            <a:endParaRPr lang="en-US" altLang="zh-CN" sz="3600" dirty="0" smtClean="0">
              <a:latin typeface="仿宋" panose="02010609060101010101" pitchFamily="49" charset="-122"/>
              <a:ea typeface="仿宋" panose="02010609060101010101" pitchFamily="49" charset="-122"/>
            </a:endParaRPr>
          </a:p>
          <a:p>
            <a:r>
              <a:rPr lang="zh-CN" altLang="en-US" sz="3600" dirty="0" smtClean="0">
                <a:latin typeface="仿宋" panose="02010609060101010101" pitchFamily="49" charset="-122"/>
                <a:ea typeface="仿宋" panose="02010609060101010101" pitchFamily="49" charset="-122"/>
              </a:rPr>
              <a:t>友好</a:t>
            </a:r>
            <a:endParaRPr lang="en-US" altLang="zh-CN" sz="3600" dirty="0" smtClean="0">
              <a:latin typeface="仿宋" panose="02010609060101010101" pitchFamily="49" charset="-122"/>
              <a:ea typeface="仿宋" panose="02010609060101010101" pitchFamily="49" charset="-122"/>
            </a:endParaRPr>
          </a:p>
          <a:p>
            <a:r>
              <a:rPr lang="zh-CN" altLang="en-US" sz="3600" dirty="0" smtClean="0">
                <a:latin typeface="仿宋" panose="02010609060101010101" pitchFamily="49" charset="-122"/>
                <a:ea typeface="仿宋" panose="02010609060101010101" pitchFamily="49" charset="-122"/>
              </a:rPr>
              <a:t>认真</a:t>
            </a:r>
            <a:endParaRPr lang="en-US" altLang="zh-CN" sz="3600" dirty="0" smtClean="0">
              <a:latin typeface="仿宋" panose="02010609060101010101" pitchFamily="49" charset="-122"/>
              <a:ea typeface="仿宋" panose="02010609060101010101" pitchFamily="49" charset="-122"/>
            </a:endParaRPr>
          </a:p>
          <a:p>
            <a:r>
              <a:rPr lang="zh-CN" altLang="en-US" sz="3600" dirty="0" smtClean="0">
                <a:latin typeface="仿宋" panose="02010609060101010101" pitchFamily="49" charset="-122"/>
                <a:ea typeface="仿宋" panose="02010609060101010101" pitchFamily="49" charset="-122"/>
              </a:rPr>
              <a:t>平等</a:t>
            </a:r>
            <a:endParaRPr lang="en-US" sz="3600" dirty="0">
              <a:latin typeface="仿宋" panose="02010609060101010101" pitchFamily="49" charset="-122"/>
              <a:ea typeface="仿宋" panose="02010609060101010101" pitchFamily="49" charset="-122"/>
            </a:endParaRPr>
          </a:p>
        </p:txBody>
      </p:sp>
    </p:spTree>
    <p:extLst>
      <p:ext uri="{BB962C8B-B14F-4D97-AF65-F5344CB8AC3E}">
        <p14:creationId xmlns:p14="http://schemas.microsoft.com/office/powerpoint/2010/main" val="274754267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6. </a:t>
            </a:r>
            <a:r>
              <a:rPr lang="zh-CN" altLang="en-US" dirty="0" smtClean="0"/>
              <a:t>接受记者采访的准备清单</a:t>
            </a:r>
            <a:endParaRPr lang="zh-CN" altLang="en-US" dirty="0"/>
          </a:p>
        </p:txBody>
      </p:sp>
      <p:sp>
        <p:nvSpPr>
          <p:cNvPr id="3" name="内容占位符 2"/>
          <p:cNvSpPr>
            <a:spLocks noGrp="1"/>
          </p:cNvSpPr>
          <p:nvPr>
            <p:ph idx="1"/>
          </p:nvPr>
        </p:nvSpPr>
        <p:spPr/>
        <p:txBody>
          <a:bodyPr/>
          <a:lstStyle/>
          <a:p>
            <a:endParaRPr lang="zh-CN" altLang="en-US"/>
          </a:p>
        </p:txBody>
      </p:sp>
    </p:spTree>
    <p:extLst>
      <p:ext uri="{BB962C8B-B14F-4D97-AF65-F5344CB8AC3E}">
        <p14:creationId xmlns:p14="http://schemas.microsoft.com/office/powerpoint/2010/main" val="41299119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705514" y="344032"/>
            <a:ext cx="7997422" cy="6464661"/>
          </a:xfrm>
        </p:spPr>
        <p:txBody>
          <a:bodyPr>
            <a:normAutofit/>
          </a:bodyPr>
          <a:lstStyle/>
          <a:p>
            <a:r>
              <a:rPr lang="zh-CN" altLang="en-US" dirty="0" smtClean="0">
                <a:latin typeface="仿宋" panose="02010609060101010101" pitchFamily="49" charset="-122"/>
                <a:ea typeface="仿宋" panose="02010609060101010101" pitchFamily="49" charset="-122"/>
              </a:rPr>
              <a:t>了解采访你的媒体。弄清</a:t>
            </a:r>
            <a:r>
              <a:rPr lang="zh-CN" altLang="en-US" dirty="0">
                <a:latin typeface="仿宋" panose="02010609060101010101" pitchFamily="49" charset="-122"/>
                <a:ea typeface="仿宋" panose="02010609060101010101" pitchFamily="49" charset="-122"/>
              </a:rPr>
              <a:t>采访媒体的特点与</a:t>
            </a:r>
            <a:r>
              <a:rPr lang="zh-CN" altLang="en-US" dirty="0" smtClean="0">
                <a:latin typeface="仿宋" panose="02010609060101010101" pitchFamily="49" charset="-122"/>
                <a:ea typeface="仿宋" panose="02010609060101010101" pitchFamily="49" charset="-122"/>
              </a:rPr>
              <a:t>背景。</a:t>
            </a:r>
            <a:endParaRPr lang="en-US" altLang="zh-CN" dirty="0">
              <a:latin typeface="仿宋" panose="02010609060101010101" pitchFamily="49" charset="-122"/>
              <a:ea typeface="仿宋" panose="02010609060101010101" pitchFamily="49" charset="-122"/>
            </a:endParaRPr>
          </a:p>
          <a:p>
            <a:r>
              <a:rPr lang="zh-CN" altLang="en-US" dirty="0">
                <a:latin typeface="仿宋" panose="02010609060101010101" pitchFamily="49" charset="-122"/>
                <a:ea typeface="仿宋" panose="02010609060101010101" pitchFamily="49" charset="-122"/>
              </a:rPr>
              <a:t>要求记者发来采访提纲</a:t>
            </a:r>
            <a:endParaRPr lang="en-US" altLang="zh-CN" dirty="0">
              <a:latin typeface="仿宋" panose="02010609060101010101" pitchFamily="49" charset="-122"/>
              <a:ea typeface="仿宋" panose="02010609060101010101" pitchFamily="49" charset="-122"/>
            </a:endParaRPr>
          </a:p>
          <a:p>
            <a:r>
              <a:rPr lang="zh-CN" altLang="en-US" dirty="0">
                <a:latin typeface="仿宋" panose="02010609060101010101" pitchFamily="49" charset="-122"/>
                <a:ea typeface="仿宋" panose="02010609060101010101" pitchFamily="49" charset="-122"/>
              </a:rPr>
              <a:t>搜索相关问题过去的</a:t>
            </a:r>
            <a:r>
              <a:rPr lang="zh-CN" altLang="en-US" dirty="0" smtClean="0">
                <a:latin typeface="仿宋" panose="02010609060101010101" pitchFamily="49" charset="-122"/>
                <a:ea typeface="仿宋" panose="02010609060101010101" pitchFamily="49" charset="-122"/>
              </a:rPr>
              <a:t>报道，弄清</a:t>
            </a:r>
            <a:r>
              <a:rPr lang="zh-CN" altLang="en-US" dirty="0">
                <a:latin typeface="仿宋" panose="02010609060101010101" pitchFamily="49" charset="-122"/>
                <a:ea typeface="仿宋" panose="02010609060101010101" pitchFamily="49" charset="-122"/>
              </a:rPr>
              <a:t>采访记者曾经怎样报道过相关题目</a:t>
            </a:r>
            <a:endParaRPr lang="en-US" altLang="zh-CN" dirty="0">
              <a:latin typeface="仿宋" panose="02010609060101010101" pitchFamily="49" charset="-122"/>
              <a:ea typeface="仿宋" panose="02010609060101010101" pitchFamily="49" charset="-122"/>
            </a:endParaRPr>
          </a:p>
          <a:p>
            <a:pPr lvl="0"/>
            <a:r>
              <a:rPr lang="zh-CN" altLang="en-US" dirty="0" smtClean="0">
                <a:latin typeface="仿宋" panose="02010609060101010101" pitchFamily="49" charset="-122"/>
                <a:ea typeface="仿宋" panose="02010609060101010101" pitchFamily="49" charset="-122"/>
              </a:rPr>
              <a:t>了解你的记者</a:t>
            </a:r>
            <a:endParaRPr lang="en-US" altLang="zh-CN" dirty="0" smtClean="0">
              <a:latin typeface="仿宋" panose="02010609060101010101" pitchFamily="49" charset="-122"/>
              <a:ea typeface="仿宋" panose="02010609060101010101" pitchFamily="49" charset="-122"/>
            </a:endParaRPr>
          </a:p>
          <a:p>
            <a:pPr lvl="0"/>
            <a:r>
              <a:rPr lang="zh-CN" altLang="en-US" dirty="0" smtClean="0">
                <a:latin typeface="仿宋" panose="02010609060101010101" pitchFamily="49" charset="-122"/>
                <a:ea typeface="仿宋" panose="02010609060101010101" pitchFamily="49" charset="-122"/>
              </a:rPr>
              <a:t>了解记者要采访你的问题</a:t>
            </a:r>
            <a:endParaRPr lang="en-US" altLang="zh-CN" dirty="0" smtClean="0">
              <a:latin typeface="仿宋" panose="02010609060101010101" pitchFamily="49" charset="-122"/>
              <a:ea typeface="仿宋" panose="02010609060101010101" pitchFamily="49" charset="-122"/>
            </a:endParaRPr>
          </a:p>
          <a:p>
            <a:pPr lvl="0"/>
            <a:r>
              <a:rPr lang="en-US" altLang="zh-CN" dirty="0">
                <a:latin typeface="仿宋" panose="02010609060101010101" pitchFamily="49" charset="-122"/>
                <a:ea typeface="仿宋" panose="02010609060101010101" pitchFamily="49" charset="-122"/>
              </a:rPr>
              <a:t> </a:t>
            </a:r>
            <a:r>
              <a:rPr lang="zh-CN" altLang="en-US" dirty="0" smtClean="0">
                <a:latin typeface="仿宋" panose="02010609060101010101" pitchFamily="49" charset="-122"/>
                <a:ea typeface="仿宋" panose="02010609060101010101" pitchFamily="49" charset="-122"/>
              </a:rPr>
              <a:t>记者</a:t>
            </a:r>
            <a:r>
              <a:rPr lang="zh-CN" altLang="zh-CN" dirty="0" smtClean="0">
                <a:latin typeface="仿宋" panose="02010609060101010101" pitchFamily="49" charset="-122"/>
                <a:ea typeface="仿宋" panose="02010609060101010101" pitchFamily="49" charset="-122"/>
              </a:rPr>
              <a:t>采访</a:t>
            </a:r>
            <a:r>
              <a:rPr lang="zh-CN" altLang="en-US" dirty="0" smtClean="0">
                <a:latin typeface="仿宋" panose="02010609060101010101" pitchFamily="49" charset="-122"/>
                <a:ea typeface="仿宋" panose="02010609060101010101" pitchFamily="49" charset="-122"/>
              </a:rPr>
              <a:t>的时机、时间</a:t>
            </a:r>
            <a:endParaRPr lang="en-US" altLang="zh-CN" dirty="0" smtClean="0">
              <a:latin typeface="仿宋" panose="02010609060101010101" pitchFamily="49" charset="-122"/>
              <a:ea typeface="仿宋" panose="02010609060101010101" pitchFamily="49" charset="-122"/>
            </a:endParaRPr>
          </a:p>
          <a:p>
            <a:pPr lvl="0"/>
            <a:r>
              <a:rPr lang="zh-CN" altLang="en-US" dirty="0" smtClean="0">
                <a:latin typeface="仿宋" panose="02010609060101010101" pitchFamily="49" charset="-122"/>
                <a:ea typeface="仿宋" panose="02010609060101010101" pitchFamily="49" charset="-122"/>
              </a:rPr>
              <a:t>记者采访的时间长短</a:t>
            </a:r>
            <a:endParaRPr lang="en-US" altLang="zh-CN" dirty="0" smtClean="0">
              <a:latin typeface="仿宋" panose="02010609060101010101" pitchFamily="49" charset="-122"/>
              <a:ea typeface="仿宋" panose="02010609060101010101" pitchFamily="49" charset="-122"/>
            </a:endParaRPr>
          </a:p>
          <a:p>
            <a:pPr lvl="0"/>
            <a:r>
              <a:rPr lang="zh-CN" altLang="en-US" dirty="0" smtClean="0">
                <a:latin typeface="仿宋" panose="02010609060101010101" pitchFamily="49" charset="-122"/>
                <a:ea typeface="仿宋" panose="02010609060101010101" pitchFamily="49" charset="-122"/>
              </a:rPr>
              <a:t>记者准备制作的节目时间长短、文字的字数</a:t>
            </a:r>
            <a:endParaRPr lang="zh-CN" altLang="zh-CN" dirty="0">
              <a:latin typeface="仿宋" panose="02010609060101010101" pitchFamily="49" charset="-122"/>
              <a:ea typeface="仿宋" panose="02010609060101010101" pitchFamily="49" charset="-122"/>
            </a:endParaRPr>
          </a:p>
          <a:p>
            <a:pPr lvl="0"/>
            <a:r>
              <a:rPr lang="zh-CN" altLang="zh-CN" dirty="0" smtClean="0">
                <a:latin typeface="仿宋" panose="02010609060101010101" pitchFamily="49" charset="-122"/>
                <a:ea typeface="仿宋" panose="02010609060101010101" pitchFamily="49" charset="-122"/>
              </a:rPr>
              <a:t>还有谁接受</a:t>
            </a:r>
            <a:r>
              <a:rPr lang="zh-CN" altLang="zh-CN" dirty="0">
                <a:latin typeface="仿宋" panose="02010609060101010101" pitchFamily="49" charset="-122"/>
                <a:ea typeface="仿宋" panose="02010609060101010101" pitchFamily="49" charset="-122"/>
              </a:rPr>
              <a:t>采访？</a:t>
            </a:r>
          </a:p>
          <a:p>
            <a:pPr lvl="0"/>
            <a:r>
              <a:rPr lang="zh-CN" altLang="en-US" dirty="0" smtClean="0">
                <a:latin typeface="仿宋" panose="02010609060101010101" pitchFamily="49" charset="-122"/>
                <a:ea typeface="仿宋" panose="02010609060101010101" pitchFamily="49" charset="-122"/>
              </a:rPr>
              <a:t>你准备好的核心信息</a:t>
            </a:r>
            <a:endParaRPr lang="en-US" altLang="zh-CN" dirty="0" smtClean="0">
              <a:latin typeface="仿宋" panose="02010609060101010101" pitchFamily="49" charset="-122"/>
              <a:ea typeface="仿宋" panose="02010609060101010101" pitchFamily="49" charset="-122"/>
            </a:endParaRPr>
          </a:p>
          <a:p>
            <a:pPr lvl="0"/>
            <a:r>
              <a:rPr lang="zh-CN" altLang="en-US" dirty="0" smtClean="0">
                <a:latin typeface="仿宋" panose="02010609060101010101" pitchFamily="49" charset="-122"/>
                <a:ea typeface="仿宋" panose="02010609060101010101" pitchFamily="49" charset="-122"/>
              </a:rPr>
              <a:t>你将使用的关键词句</a:t>
            </a:r>
            <a:endParaRPr lang="en-US" altLang="zh-CN" dirty="0" smtClean="0">
              <a:latin typeface="仿宋" panose="02010609060101010101" pitchFamily="49" charset="-122"/>
              <a:ea typeface="仿宋" panose="02010609060101010101" pitchFamily="49" charset="-122"/>
            </a:endParaRPr>
          </a:p>
          <a:p>
            <a:pPr lvl="0"/>
            <a:r>
              <a:rPr lang="zh-CN" altLang="en-US" dirty="0" smtClean="0">
                <a:latin typeface="仿宋" panose="02010609060101010101" pitchFamily="49" charset="-122"/>
                <a:ea typeface="仿宋" panose="02010609060101010101" pitchFamily="49" charset="-122"/>
              </a:rPr>
              <a:t>你避免使用的文字词句</a:t>
            </a:r>
            <a:endParaRPr lang="en-US" altLang="zh-CN" dirty="0" smtClean="0">
              <a:latin typeface="仿宋" panose="02010609060101010101" pitchFamily="49" charset="-122"/>
              <a:ea typeface="仿宋" panose="02010609060101010101" pitchFamily="49" charset="-122"/>
            </a:endParaRPr>
          </a:p>
          <a:p>
            <a:r>
              <a:rPr lang="zh-CN" altLang="en-US" dirty="0" smtClean="0">
                <a:latin typeface="仿宋" panose="02010609060101010101" pitchFamily="49" charset="-122"/>
                <a:ea typeface="仿宋" panose="02010609060101010101" pitchFamily="49" charset="-122"/>
              </a:rPr>
              <a:t>给记者提供电子版的文字和图像</a:t>
            </a:r>
            <a:endParaRPr lang="en-US" altLang="zh-CN" dirty="0" smtClean="0">
              <a:latin typeface="仿宋" panose="02010609060101010101" pitchFamily="49" charset="-122"/>
              <a:ea typeface="仿宋" panose="02010609060101010101" pitchFamily="49" charset="-122"/>
            </a:endParaRPr>
          </a:p>
          <a:p>
            <a:r>
              <a:rPr lang="zh-CN" altLang="zh-CN" dirty="0" smtClean="0">
                <a:latin typeface="仿宋" panose="02010609060101010101" pitchFamily="49" charset="-122"/>
                <a:ea typeface="仿宋" panose="02010609060101010101" pitchFamily="49" charset="-122"/>
              </a:rPr>
              <a:t>不要被</a:t>
            </a:r>
            <a:r>
              <a:rPr lang="zh-CN" altLang="en-US" dirty="0" smtClean="0">
                <a:latin typeface="仿宋" panose="02010609060101010101" pitchFamily="49" charset="-122"/>
                <a:ea typeface="仿宋" panose="02010609060101010101" pitchFamily="49" charset="-122"/>
              </a:rPr>
              <a:t>记者的问题</a:t>
            </a:r>
            <a:r>
              <a:rPr lang="zh-CN" altLang="zh-CN" dirty="0" smtClean="0">
                <a:latin typeface="仿宋" panose="02010609060101010101" pitchFamily="49" charset="-122"/>
                <a:ea typeface="仿宋" panose="02010609060101010101" pitchFamily="49" charset="-122"/>
              </a:rPr>
              <a:t>吓着</a:t>
            </a:r>
            <a:r>
              <a:rPr lang="zh-CN" altLang="en-US" dirty="0">
                <a:latin typeface="仿宋" panose="02010609060101010101" pitchFamily="49" charset="-122"/>
                <a:ea typeface="仿宋" panose="02010609060101010101" pitchFamily="49" charset="-122"/>
              </a:rPr>
              <a:t>，</a:t>
            </a:r>
            <a:r>
              <a:rPr lang="zh-CN" altLang="zh-CN" dirty="0" smtClean="0">
                <a:latin typeface="仿宋" panose="02010609060101010101" pitchFamily="49" charset="-122"/>
                <a:ea typeface="仿宋" panose="02010609060101010101" pitchFamily="49" charset="-122"/>
              </a:rPr>
              <a:t>始终</a:t>
            </a:r>
            <a:r>
              <a:rPr lang="zh-CN" altLang="zh-CN" dirty="0">
                <a:latin typeface="仿宋" panose="02010609060101010101" pitchFamily="49" charset="-122"/>
                <a:ea typeface="仿宋" panose="02010609060101010101" pitchFamily="49" charset="-122"/>
              </a:rPr>
              <a:t>记得你比他们更了解某一</a:t>
            </a:r>
            <a:r>
              <a:rPr lang="zh-CN" altLang="zh-CN" dirty="0" smtClean="0">
                <a:latin typeface="仿宋" panose="02010609060101010101" pitchFamily="49" charset="-122"/>
                <a:ea typeface="仿宋" panose="02010609060101010101" pitchFamily="49" charset="-122"/>
              </a:rPr>
              <a:t>领域</a:t>
            </a:r>
            <a:endParaRPr lang="en-US" altLang="zh-CN" dirty="0" smtClean="0">
              <a:latin typeface="仿宋" panose="02010609060101010101" pitchFamily="49" charset="-122"/>
              <a:ea typeface="仿宋" panose="02010609060101010101" pitchFamily="49" charset="-122"/>
            </a:endParaRPr>
          </a:p>
          <a:p>
            <a:r>
              <a:rPr lang="zh-CN" altLang="en-US" dirty="0" smtClean="0">
                <a:latin typeface="仿宋" panose="02010609060101010101" pitchFamily="49" charset="-122"/>
                <a:ea typeface="仿宋" panose="02010609060101010101" pitchFamily="49" charset="-122"/>
              </a:rPr>
              <a:t>为了</a:t>
            </a:r>
            <a:r>
              <a:rPr lang="zh-CN" altLang="en-US" dirty="0">
                <a:latin typeface="仿宋" panose="02010609060101010101" pitchFamily="49" charset="-122"/>
                <a:ea typeface="仿宋" panose="02010609060101010101" pitchFamily="49" charset="-122"/>
              </a:rPr>
              <a:t>保护我们自己，对每次采访，要做录音</a:t>
            </a:r>
            <a:endParaRPr lang="en-US" altLang="zh-CN" dirty="0" smtClean="0">
              <a:latin typeface="仿宋" panose="02010609060101010101" pitchFamily="49" charset="-122"/>
              <a:ea typeface="仿宋" panose="02010609060101010101" pitchFamily="49" charset="-122"/>
            </a:endParaRPr>
          </a:p>
          <a:p>
            <a:pPr marL="0" indent="0">
              <a:buNone/>
            </a:pPr>
            <a:endParaRPr lang="zh-CN" altLang="en-US" dirty="0"/>
          </a:p>
        </p:txBody>
      </p:sp>
    </p:spTree>
    <p:extLst>
      <p:ext uri="{BB962C8B-B14F-4D97-AF65-F5344CB8AC3E}">
        <p14:creationId xmlns:p14="http://schemas.microsoft.com/office/powerpoint/2010/main" val="317182504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7. </a:t>
            </a:r>
            <a:r>
              <a:rPr lang="zh-CN" altLang="en-US" dirty="0" smtClean="0"/>
              <a:t>面对各类媒体采访的应对技能</a:t>
            </a:r>
            <a:endParaRPr lang="zh-CN" altLang="en-US" dirty="0"/>
          </a:p>
        </p:txBody>
      </p:sp>
      <p:sp>
        <p:nvSpPr>
          <p:cNvPr id="3" name="内容占位符 2"/>
          <p:cNvSpPr>
            <a:spLocks noGrp="1"/>
          </p:cNvSpPr>
          <p:nvPr>
            <p:ph idx="1"/>
          </p:nvPr>
        </p:nvSpPr>
        <p:spPr/>
        <p:txBody>
          <a:bodyPr>
            <a:normAutofit/>
          </a:bodyPr>
          <a:lstStyle/>
          <a:p>
            <a:endParaRPr lang="en-US" altLang="zh-CN" sz="3200" dirty="0" smtClean="0">
              <a:latin typeface="仿宋" panose="02010609060101010101" pitchFamily="49" charset="-122"/>
              <a:ea typeface="仿宋" panose="02010609060101010101" pitchFamily="49" charset="-122"/>
            </a:endParaRPr>
          </a:p>
          <a:p>
            <a:r>
              <a:rPr lang="zh-CN" altLang="en-US" sz="3200" dirty="0" smtClean="0">
                <a:latin typeface="仿宋" panose="02010609060101010101" pitchFamily="49" charset="-122"/>
                <a:ea typeface="仿宋" panose="02010609060101010101" pitchFamily="49" charset="-122"/>
              </a:rPr>
              <a:t>电视媒体</a:t>
            </a:r>
            <a:endParaRPr lang="en-US" altLang="zh-CN" sz="3200" dirty="0" smtClean="0">
              <a:latin typeface="仿宋" panose="02010609060101010101" pitchFamily="49" charset="-122"/>
              <a:ea typeface="仿宋" panose="02010609060101010101" pitchFamily="49" charset="-122"/>
            </a:endParaRPr>
          </a:p>
          <a:p>
            <a:r>
              <a:rPr lang="zh-CN" altLang="en-US" sz="3200" dirty="0" smtClean="0">
                <a:latin typeface="仿宋" panose="02010609060101010101" pitchFamily="49" charset="-122"/>
                <a:ea typeface="仿宋" panose="02010609060101010101" pitchFamily="49" charset="-122"/>
              </a:rPr>
              <a:t>广播媒体</a:t>
            </a:r>
            <a:endParaRPr lang="en-US" altLang="zh-CN" sz="3200" dirty="0" smtClean="0">
              <a:latin typeface="仿宋" panose="02010609060101010101" pitchFamily="49" charset="-122"/>
              <a:ea typeface="仿宋" panose="02010609060101010101" pitchFamily="49" charset="-122"/>
            </a:endParaRPr>
          </a:p>
          <a:p>
            <a:r>
              <a:rPr lang="zh-CN" altLang="en-US" sz="3200" dirty="0">
                <a:latin typeface="仿宋" panose="02010609060101010101" pitchFamily="49" charset="-122"/>
                <a:ea typeface="仿宋" panose="02010609060101010101" pitchFamily="49" charset="-122"/>
              </a:rPr>
              <a:t>印刷</a:t>
            </a:r>
            <a:r>
              <a:rPr lang="zh-CN" altLang="en-US" sz="3200" dirty="0" smtClean="0">
                <a:latin typeface="仿宋" panose="02010609060101010101" pitchFamily="49" charset="-122"/>
                <a:ea typeface="仿宋" panose="02010609060101010101" pitchFamily="49" charset="-122"/>
              </a:rPr>
              <a:t>媒体</a:t>
            </a:r>
            <a:endParaRPr lang="en-US" altLang="zh-CN" sz="3200" dirty="0" smtClean="0">
              <a:latin typeface="仿宋" panose="02010609060101010101" pitchFamily="49" charset="-122"/>
              <a:ea typeface="仿宋" panose="02010609060101010101" pitchFamily="49" charset="-122"/>
            </a:endParaRPr>
          </a:p>
          <a:p>
            <a:r>
              <a:rPr lang="zh-CN" altLang="en-US" sz="3200" dirty="0" smtClean="0">
                <a:latin typeface="仿宋" panose="02010609060101010101" pitchFamily="49" charset="-122"/>
                <a:ea typeface="仿宋" panose="02010609060101010101" pitchFamily="49" charset="-122"/>
              </a:rPr>
              <a:t>网络媒体</a:t>
            </a:r>
            <a:endParaRPr lang="zh-CN" altLang="en-US" sz="3200" dirty="0">
              <a:latin typeface="仿宋" panose="02010609060101010101" pitchFamily="49" charset="-122"/>
              <a:ea typeface="仿宋" panose="02010609060101010101" pitchFamily="49" charset="-122"/>
            </a:endParaRPr>
          </a:p>
        </p:txBody>
      </p:sp>
    </p:spTree>
    <p:extLst>
      <p:ext uri="{BB962C8B-B14F-4D97-AF65-F5344CB8AC3E}">
        <p14:creationId xmlns:p14="http://schemas.microsoft.com/office/powerpoint/2010/main" val="320476312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仿宋" panose="02010609060101010101" pitchFamily="49" charset="-122"/>
                <a:ea typeface="仿宋" panose="02010609060101010101" pitchFamily="49" charset="-122"/>
              </a:rPr>
              <a:t>面对电视</a:t>
            </a:r>
            <a:r>
              <a:rPr lang="zh-CN" altLang="en-US" dirty="0" smtClean="0">
                <a:latin typeface="仿宋" panose="02010609060101010101" pitchFamily="49" charset="-122"/>
                <a:ea typeface="仿宋" panose="02010609060101010101" pitchFamily="49" charset="-122"/>
              </a:rPr>
              <a:t>记者的采访清单</a:t>
            </a:r>
            <a:endParaRPr lang="zh-CN" altLang="en-US" dirty="0"/>
          </a:p>
        </p:txBody>
      </p:sp>
      <p:sp>
        <p:nvSpPr>
          <p:cNvPr id="3" name="内容占位符 2"/>
          <p:cNvSpPr>
            <a:spLocks noGrp="1"/>
          </p:cNvSpPr>
          <p:nvPr>
            <p:ph idx="1"/>
          </p:nvPr>
        </p:nvSpPr>
        <p:spPr/>
        <p:txBody>
          <a:bodyPr/>
          <a:lstStyle/>
          <a:p>
            <a:endParaRPr lang="zh-CN" altLang="en-US"/>
          </a:p>
        </p:txBody>
      </p:sp>
    </p:spTree>
    <p:extLst>
      <p:ext uri="{BB962C8B-B14F-4D97-AF65-F5344CB8AC3E}">
        <p14:creationId xmlns:p14="http://schemas.microsoft.com/office/powerpoint/2010/main" val="23187442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　　　　先讨论几个问题</a:t>
            </a:r>
            <a:endParaRPr lang="zh-CN" altLang="en-US" dirty="0"/>
          </a:p>
        </p:txBody>
      </p:sp>
      <p:sp>
        <p:nvSpPr>
          <p:cNvPr id="3" name="内容占位符 2"/>
          <p:cNvSpPr>
            <a:spLocks noGrp="1"/>
          </p:cNvSpPr>
          <p:nvPr>
            <p:ph idx="1"/>
          </p:nvPr>
        </p:nvSpPr>
        <p:spPr/>
        <p:txBody>
          <a:bodyPr>
            <a:normAutofit/>
          </a:bodyPr>
          <a:lstStyle/>
          <a:p>
            <a:r>
              <a:rPr lang="zh-CN" altLang="en-US" sz="2700" dirty="0" smtClean="0"/>
              <a:t>为什么市长要对媒体说话？</a:t>
            </a:r>
            <a:endParaRPr lang="en-US" altLang="zh-CN" sz="2700" dirty="0"/>
          </a:p>
          <a:p>
            <a:r>
              <a:rPr lang="zh-CN" altLang="en-US" sz="2700" dirty="0" smtClean="0"/>
              <a:t>市长或</a:t>
            </a:r>
            <a:r>
              <a:rPr lang="zh-CN" altLang="en-US" sz="2700" dirty="0" smtClean="0"/>
              <a:t>媒体，谁更胜任发布真相？</a:t>
            </a:r>
            <a:endParaRPr lang="en-US" altLang="zh-CN" sz="2700" dirty="0"/>
          </a:p>
          <a:p>
            <a:r>
              <a:rPr lang="zh-CN" altLang="en-US" sz="2700" dirty="0"/>
              <a:t>如果媒体报道真相，为什么还</a:t>
            </a:r>
            <a:r>
              <a:rPr lang="zh-CN" altLang="en-US" sz="2700" dirty="0" smtClean="0"/>
              <a:t>设立党政发言人</a:t>
            </a:r>
            <a:r>
              <a:rPr lang="zh-CN" altLang="en-US" sz="2700" dirty="0"/>
              <a:t>？</a:t>
            </a:r>
            <a:endParaRPr lang="en-US" altLang="zh-CN" sz="2700" dirty="0"/>
          </a:p>
          <a:p>
            <a:r>
              <a:rPr lang="zh-CN" altLang="en-US" sz="2700" dirty="0" smtClean="0"/>
              <a:t>为什么市长要</a:t>
            </a:r>
            <a:r>
              <a:rPr lang="zh-CN" altLang="en-US" sz="2700" dirty="0"/>
              <a:t>应对媒体？</a:t>
            </a:r>
            <a:endParaRPr lang="en-US" altLang="zh-CN" sz="2700" dirty="0"/>
          </a:p>
          <a:p>
            <a:r>
              <a:rPr lang="zh-CN" altLang="en-US" sz="2700" dirty="0"/>
              <a:t>难道媒体和记者报道不出真相？</a:t>
            </a:r>
          </a:p>
        </p:txBody>
      </p:sp>
    </p:spTree>
    <p:extLst>
      <p:ext uri="{BB962C8B-B14F-4D97-AF65-F5344CB8AC3E}">
        <p14:creationId xmlns:p14="http://schemas.microsoft.com/office/powerpoint/2010/main" val="209059850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8000" y="325925"/>
            <a:ext cx="7377355" cy="5715439"/>
          </a:xfrm>
        </p:spPr>
        <p:txBody>
          <a:bodyPr>
            <a:noAutofit/>
          </a:bodyPr>
          <a:lstStyle/>
          <a:p>
            <a:r>
              <a:rPr lang="zh-CN" altLang="en-US" sz="1400" dirty="0" smtClean="0">
                <a:latin typeface="仿宋" panose="02010609060101010101" pitchFamily="49" charset="-122"/>
                <a:ea typeface="仿宋" panose="02010609060101010101" pitchFamily="49" charset="-122"/>
              </a:rPr>
              <a:t>这</a:t>
            </a:r>
            <a:r>
              <a:rPr lang="zh-CN" altLang="en-US" sz="1400" dirty="0">
                <a:latin typeface="仿宋" panose="02010609060101010101" pitchFamily="49" charset="-122"/>
                <a:ea typeface="仿宋" panose="02010609060101010101" pitchFamily="49" charset="-122"/>
              </a:rPr>
              <a:t>次采访是实况转播还是直播？</a:t>
            </a:r>
            <a:endParaRPr lang="en-US" altLang="zh-CN" sz="1400" dirty="0">
              <a:latin typeface="仿宋" panose="02010609060101010101" pitchFamily="49" charset="-122"/>
              <a:ea typeface="仿宋" panose="02010609060101010101" pitchFamily="49" charset="-122"/>
            </a:endParaRPr>
          </a:p>
          <a:p>
            <a:r>
              <a:rPr lang="zh-CN" altLang="en-US" sz="1400" dirty="0" smtClean="0">
                <a:latin typeface="仿宋" panose="02010609060101010101" pitchFamily="49" charset="-122"/>
                <a:ea typeface="仿宋" panose="02010609060101010101" pitchFamily="49" charset="-122"/>
              </a:rPr>
              <a:t>节目</a:t>
            </a:r>
            <a:r>
              <a:rPr lang="zh-CN" altLang="en-US" sz="1400" dirty="0">
                <a:latin typeface="仿宋" panose="02010609060101010101" pitchFamily="49" charset="-122"/>
                <a:ea typeface="仿宋" panose="02010609060101010101" pitchFamily="49" charset="-122"/>
              </a:rPr>
              <a:t>是否接受来自观众的热线电话或网友的提问？</a:t>
            </a:r>
            <a:endParaRPr lang="en-US" altLang="zh-CN" sz="1400" dirty="0">
              <a:latin typeface="仿宋" panose="02010609060101010101" pitchFamily="49" charset="-122"/>
              <a:ea typeface="仿宋" panose="02010609060101010101" pitchFamily="49" charset="-122"/>
            </a:endParaRPr>
          </a:p>
          <a:p>
            <a:r>
              <a:rPr lang="zh-CN" altLang="en-US" sz="1400" dirty="0" smtClean="0">
                <a:latin typeface="仿宋" panose="02010609060101010101" pitchFamily="49" charset="-122"/>
                <a:ea typeface="仿宋" panose="02010609060101010101" pitchFamily="49" charset="-122"/>
              </a:rPr>
              <a:t>是否</a:t>
            </a:r>
            <a:r>
              <a:rPr lang="zh-CN" altLang="en-US" sz="1400" dirty="0">
                <a:latin typeface="仿宋" panose="02010609060101010101" pitchFamily="49" charset="-122"/>
                <a:ea typeface="仿宋" panose="02010609060101010101" pitchFamily="49" charset="-122"/>
              </a:rPr>
              <a:t>可以将制作完成的节目给你看过同意后再</a:t>
            </a:r>
            <a:r>
              <a:rPr lang="zh-CN" altLang="en-US" sz="1400" dirty="0" smtClean="0">
                <a:latin typeface="仿宋" panose="02010609060101010101" pitchFamily="49" charset="-122"/>
                <a:ea typeface="仿宋" panose="02010609060101010101" pitchFamily="49" charset="-122"/>
              </a:rPr>
              <a:t>播？</a:t>
            </a:r>
            <a:endParaRPr lang="en-US" altLang="zh-CN" sz="1400" dirty="0" smtClean="0">
              <a:latin typeface="仿宋" panose="02010609060101010101" pitchFamily="49" charset="-122"/>
              <a:ea typeface="仿宋" panose="02010609060101010101" pitchFamily="49" charset="-122"/>
            </a:endParaRPr>
          </a:p>
          <a:p>
            <a:pPr lvl="0"/>
            <a:r>
              <a:rPr lang="zh-CN" altLang="en-US" sz="1400" dirty="0">
                <a:latin typeface="仿宋" panose="02010609060101010101" pitchFamily="49" charset="-122"/>
                <a:ea typeface="仿宋" panose="02010609060101010101" pitchFamily="49" charset="-122"/>
              </a:rPr>
              <a:t>电视观众是印象派，</a:t>
            </a:r>
            <a:r>
              <a:rPr lang="zh-CN" altLang="zh-CN" sz="1400" dirty="0">
                <a:latin typeface="仿宋" panose="02010609060101010101" pitchFamily="49" charset="-122"/>
                <a:ea typeface="仿宋" panose="02010609060101010101" pitchFamily="49" charset="-122"/>
              </a:rPr>
              <a:t>先见其人才闻其声，你的外表很重要</a:t>
            </a:r>
            <a:endParaRPr lang="en-US" altLang="zh-CN" sz="1400" dirty="0">
              <a:latin typeface="仿宋" panose="02010609060101010101" pitchFamily="49" charset="-122"/>
              <a:ea typeface="仿宋" panose="02010609060101010101" pitchFamily="49" charset="-122"/>
            </a:endParaRPr>
          </a:p>
          <a:p>
            <a:r>
              <a:rPr lang="zh-CN" altLang="en-US" sz="1400" dirty="0" smtClean="0">
                <a:latin typeface="仿宋" panose="02010609060101010101" pitchFamily="49" charset="-122"/>
                <a:ea typeface="仿宋" panose="02010609060101010101" pitchFamily="49" charset="-122"/>
              </a:rPr>
              <a:t>肢体</a:t>
            </a:r>
            <a:r>
              <a:rPr lang="zh-CN" altLang="zh-CN" sz="1400" dirty="0" smtClean="0">
                <a:latin typeface="仿宋" panose="02010609060101010101" pitchFamily="49" charset="-122"/>
                <a:ea typeface="仿宋" panose="02010609060101010101" pitchFamily="49" charset="-122"/>
              </a:rPr>
              <a:t>语言</a:t>
            </a:r>
            <a:r>
              <a:rPr lang="zh-CN" altLang="en-US" sz="1400" dirty="0" smtClean="0">
                <a:latin typeface="仿宋" panose="02010609060101010101" pitchFamily="49" charset="-122"/>
                <a:ea typeface="仿宋" panose="02010609060101010101" pitchFamily="49" charset="-122"/>
              </a:rPr>
              <a:t>和面部表情</a:t>
            </a:r>
            <a:endParaRPr lang="en-US" altLang="zh-CN" sz="1400" dirty="0" smtClean="0">
              <a:latin typeface="仿宋" panose="02010609060101010101" pitchFamily="49" charset="-122"/>
              <a:ea typeface="仿宋" panose="02010609060101010101" pitchFamily="49" charset="-122"/>
            </a:endParaRPr>
          </a:p>
          <a:p>
            <a:pPr lvl="0"/>
            <a:r>
              <a:rPr lang="zh-CN" altLang="en-US" sz="1400" dirty="0">
                <a:latin typeface="仿宋" panose="02010609060101010101" pitchFamily="49" charset="-122"/>
                <a:ea typeface="仿宋" panose="02010609060101010101" pitchFamily="49" charset="-122"/>
              </a:rPr>
              <a:t>你的着装与化妆</a:t>
            </a:r>
            <a:endParaRPr lang="en-US" altLang="zh-CN" sz="1400" dirty="0">
              <a:latin typeface="仿宋" panose="02010609060101010101" pitchFamily="49" charset="-122"/>
              <a:ea typeface="仿宋" panose="02010609060101010101" pitchFamily="49" charset="-122"/>
            </a:endParaRPr>
          </a:p>
          <a:p>
            <a:r>
              <a:rPr lang="zh-CN" altLang="zh-CN" sz="1400" dirty="0">
                <a:latin typeface="仿宋" panose="02010609060101010101" pitchFamily="49" charset="-122"/>
                <a:ea typeface="仿宋" panose="02010609060101010101" pitchFamily="49" charset="-122"/>
              </a:rPr>
              <a:t>穿着舒服而得体的服装，服装应该既让你感到有信心</a:t>
            </a:r>
            <a:endParaRPr lang="en-US" altLang="zh-CN" sz="1400" dirty="0">
              <a:latin typeface="仿宋" panose="02010609060101010101" pitchFamily="49" charset="-122"/>
              <a:ea typeface="仿宋" panose="02010609060101010101" pitchFamily="49" charset="-122"/>
            </a:endParaRPr>
          </a:p>
          <a:p>
            <a:pPr lvl="0"/>
            <a:r>
              <a:rPr lang="zh-CN" altLang="en-US" sz="1400" dirty="0">
                <a:latin typeface="仿宋" panose="02010609060101010101" pitchFamily="49" charset="-122"/>
                <a:ea typeface="仿宋" panose="02010609060101010101" pitchFamily="49" charset="-122"/>
              </a:rPr>
              <a:t>服装、服饰和化妆不要让你和</a:t>
            </a:r>
            <a:r>
              <a:rPr lang="zh-CN" altLang="zh-CN" sz="1400" dirty="0">
                <a:latin typeface="仿宋" panose="02010609060101010101" pitchFamily="49" charset="-122"/>
                <a:ea typeface="仿宋" panose="02010609060101010101" pitchFamily="49" charset="-122"/>
              </a:rPr>
              <a:t>观众分心</a:t>
            </a:r>
            <a:endParaRPr lang="en-US" altLang="zh-CN" sz="1400" dirty="0">
              <a:latin typeface="仿宋" panose="02010609060101010101" pitchFamily="49" charset="-122"/>
              <a:ea typeface="仿宋" panose="02010609060101010101" pitchFamily="49" charset="-122"/>
            </a:endParaRPr>
          </a:p>
          <a:p>
            <a:pPr lvl="0"/>
            <a:r>
              <a:rPr lang="zh-CN" altLang="en-US" sz="1400" dirty="0" smtClean="0">
                <a:latin typeface="仿宋" panose="02010609060101010101" pitchFamily="49" charset="-122"/>
                <a:ea typeface="仿宋" panose="02010609060101010101" pitchFamily="49" charset="-122"/>
              </a:rPr>
              <a:t>采访</a:t>
            </a:r>
            <a:r>
              <a:rPr lang="zh-CN" altLang="en-US" sz="1400" dirty="0">
                <a:latin typeface="仿宋" panose="02010609060101010101" pitchFamily="49" charset="-122"/>
                <a:ea typeface="仿宋" panose="02010609060101010101" pitchFamily="49" charset="-122"/>
              </a:rPr>
              <a:t>地点的选择，家里？办公室？教室里？校园里</a:t>
            </a:r>
            <a:r>
              <a:rPr lang="zh-CN" altLang="en-US" sz="1400" dirty="0" smtClean="0">
                <a:latin typeface="仿宋" panose="02010609060101010101" pitchFamily="49" charset="-122"/>
                <a:ea typeface="仿宋" panose="02010609060101010101" pitchFamily="49" charset="-122"/>
              </a:rPr>
              <a:t>？</a:t>
            </a:r>
            <a:endParaRPr lang="en-US" altLang="zh-CN" sz="1400" dirty="0" smtClean="0">
              <a:latin typeface="仿宋" panose="02010609060101010101" pitchFamily="49" charset="-122"/>
              <a:ea typeface="仿宋" panose="02010609060101010101" pitchFamily="49" charset="-122"/>
            </a:endParaRPr>
          </a:p>
          <a:p>
            <a:pPr lvl="0"/>
            <a:r>
              <a:rPr lang="zh-CN" altLang="en-US" sz="1400" dirty="0" smtClean="0">
                <a:latin typeface="仿宋" panose="02010609060101010101" pitchFamily="49" charset="-122"/>
                <a:ea typeface="仿宋" panose="02010609060101010101" pitchFamily="49" charset="-122"/>
              </a:rPr>
              <a:t>家里的客厅？书房？厨房？</a:t>
            </a:r>
            <a:endParaRPr lang="en-US" altLang="zh-CN" sz="1400" dirty="0" smtClean="0">
              <a:latin typeface="仿宋" panose="02010609060101010101" pitchFamily="49" charset="-122"/>
              <a:ea typeface="仿宋" panose="02010609060101010101" pitchFamily="49" charset="-122"/>
            </a:endParaRPr>
          </a:p>
          <a:p>
            <a:pPr lvl="0"/>
            <a:r>
              <a:rPr lang="zh-CN" altLang="en-US" sz="1400" dirty="0" smtClean="0">
                <a:latin typeface="仿宋" panose="02010609060101010101" pitchFamily="49" charset="-122"/>
                <a:ea typeface="仿宋" panose="02010609060101010101" pitchFamily="49" charset="-122"/>
              </a:rPr>
              <a:t>办公室的背景？书架上的图书？照片？墙上的字画？</a:t>
            </a:r>
            <a:endParaRPr lang="en-US" altLang="zh-CN" sz="1400" dirty="0">
              <a:latin typeface="仿宋" panose="02010609060101010101" pitchFamily="49" charset="-122"/>
              <a:ea typeface="仿宋" panose="02010609060101010101" pitchFamily="49" charset="-122"/>
            </a:endParaRPr>
          </a:p>
          <a:p>
            <a:pPr lvl="0"/>
            <a:r>
              <a:rPr lang="zh-CN" altLang="en-US" sz="1400" dirty="0">
                <a:latin typeface="仿宋" panose="02010609060101010101" pitchFamily="49" charset="-122"/>
                <a:ea typeface="仿宋" panose="02010609060101010101" pitchFamily="49" charset="-122"/>
              </a:rPr>
              <a:t>室内？室外？白天？夜间？阳光下？灯光下？</a:t>
            </a:r>
            <a:endParaRPr lang="en-US" altLang="zh-CN" sz="1400" dirty="0">
              <a:latin typeface="仿宋" panose="02010609060101010101" pitchFamily="49" charset="-122"/>
              <a:ea typeface="仿宋" panose="02010609060101010101" pitchFamily="49" charset="-122"/>
            </a:endParaRPr>
          </a:p>
          <a:p>
            <a:pPr lvl="0"/>
            <a:r>
              <a:rPr lang="zh-CN" altLang="en-US" sz="1400" dirty="0" smtClean="0">
                <a:latin typeface="仿宋" panose="02010609060101010101" pitchFamily="49" charset="-122"/>
                <a:ea typeface="仿宋" panose="02010609060101010101" pitchFamily="49" charset="-122"/>
              </a:rPr>
              <a:t>要不</a:t>
            </a:r>
            <a:r>
              <a:rPr lang="zh-CN" altLang="en-US" sz="1400" dirty="0">
                <a:latin typeface="仿宋" panose="02010609060101010101" pitchFamily="49" charset="-122"/>
                <a:ea typeface="仿宋" panose="02010609060101010101" pitchFamily="49" charset="-122"/>
              </a:rPr>
              <a:t>要使用投影仪？地图？图表、图片？</a:t>
            </a:r>
            <a:endParaRPr lang="zh-CN" altLang="zh-CN" sz="1400" dirty="0">
              <a:latin typeface="仿宋" panose="02010609060101010101" pitchFamily="49" charset="-122"/>
              <a:ea typeface="仿宋" panose="02010609060101010101" pitchFamily="49" charset="-122"/>
            </a:endParaRPr>
          </a:p>
          <a:p>
            <a:pPr lvl="0"/>
            <a:r>
              <a:rPr lang="zh-CN" altLang="en-US" sz="1400" dirty="0" smtClean="0">
                <a:latin typeface="仿宋" panose="02010609060101010101" pitchFamily="49" charset="-122"/>
                <a:ea typeface="仿宋" panose="02010609060101010101" pitchFamily="49" charset="-122"/>
              </a:rPr>
              <a:t>不要</a:t>
            </a:r>
            <a:r>
              <a:rPr lang="zh-CN" altLang="zh-CN" sz="1400" dirty="0" smtClean="0">
                <a:latin typeface="仿宋" panose="02010609060101010101" pitchFamily="49" charset="-122"/>
                <a:ea typeface="仿宋" panose="02010609060101010101" pitchFamily="49" charset="-122"/>
              </a:rPr>
              <a:t>插嘴，如果</a:t>
            </a:r>
            <a:r>
              <a:rPr lang="zh-CN" altLang="zh-CN" sz="1400" dirty="0">
                <a:latin typeface="仿宋" panose="02010609060101010101" pitchFamily="49" charset="-122"/>
                <a:ea typeface="仿宋" panose="02010609060101010101" pitchFamily="49" charset="-122"/>
              </a:rPr>
              <a:t>你想插话，就坚决地插进来，否则就别插话。</a:t>
            </a:r>
          </a:p>
          <a:p>
            <a:pPr lvl="0"/>
            <a:r>
              <a:rPr lang="zh-CN" altLang="zh-CN" sz="1400" dirty="0">
                <a:latin typeface="仿宋" panose="02010609060101010101" pitchFamily="49" charset="-122"/>
                <a:ea typeface="仿宋" panose="02010609060101010101" pitchFamily="49" charset="-122"/>
              </a:rPr>
              <a:t>不要敲</a:t>
            </a:r>
            <a:r>
              <a:rPr lang="zh-CN" altLang="zh-CN" sz="1400" dirty="0" smtClean="0">
                <a:latin typeface="仿宋" panose="02010609060101010101" pitchFamily="49" charset="-122"/>
                <a:ea typeface="仿宋" panose="02010609060101010101" pitchFamily="49" charset="-122"/>
              </a:rPr>
              <a:t>桌子</a:t>
            </a:r>
            <a:r>
              <a:rPr lang="zh-CN" altLang="en-US" sz="1400" dirty="0" smtClean="0">
                <a:latin typeface="仿宋" panose="02010609060101010101" pitchFamily="49" charset="-122"/>
                <a:ea typeface="仿宋" panose="02010609060101010101" pitchFamily="49" charset="-122"/>
              </a:rPr>
              <a:t>，不要咬嘴唇，</a:t>
            </a:r>
            <a:r>
              <a:rPr lang="zh-CN" altLang="zh-CN" sz="1400" dirty="0" smtClean="0">
                <a:latin typeface="仿宋" panose="02010609060101010101" pitchFamily="49" charset="-122"/>
                <a:ea typeface="仿宋" panose="02010609060101010101" pitchFamily="49" charset="-122"/>
              </a:rPr>
              <a:t>不要</a:t>
            </a:r>
            <a:r>
              <a:rPr lang="zh-CN" altLang="en-US" sz="1400" dirty="0" smtClean="0">
                <a:latin typeface="仿宋" panose="02010609060101010101" pitchFamily="49" charset="-122"/>
                <a:ea typeface="仿宋" panose="02010609060101010101" pitchFamily="49" charset="-122"/>
              </a:rPr>
              <a:t>转动笔、不要</a:t>
            </a:r>
            <a:r>
              <a:rPr lang="zh-CN" altLang="zh-CN" sz="1400" dirty="0" smtClean="0">
                <a:latin typeface="仿宋" panose="02010609060101010101" pitchFamily="49" charset="-122"/>
                <a:ea typeface="仿宋" panose="02010609060101010101" pitchFamily="49" charset="-122"/>
              </a:rPr>
              <a:t>揉纸</a:t>
            </a:r>
            <a:r>
              <a:rPr lang="zh-CN" altLang="en-US" sz="1400" dirty="0" smtClean="0">
                <a:latin typeface="仿宋" panose="02010609060101010101" pitchFamily="49" charset="-122"/>
                <a:ea typeface="仿宋" panose="02010609060101010101" pitchFamily="49" charset="-122"/>
              </a:rPr>
              <a:t>，</a:t>
            </a:r>
            <a:r>
              <a:rPr lang="zh-CN" altLang="zh-CN" sz="1400" dirty="0" smtClean="0">
                <a:latin typeface="仿宋" panose="02010609060101010101" pitchFamily="49" charset="-122"/>
                <a:ea typeface="仿宋" panose="02010609060101010101" pitchFamily="49" charset="-122"/>
              </a:rPr>
              <a:t>不要</a:t>
            </a:r>
            <a:r>
              <a:rPr lang="zh-CN" altLang="zh-CN" sz="1400" dirty="0">
                <a:latin typeface="仿宋" panose="02010609060101010101" pitchFamily="49" charset="-122"/>
                <a:ea typeface="仿宋" panose="02010609060101010101" pitchFamily="49" charset="-122"/>
              </a:rPr>
              <a:t>弄响</a:t>
            </a:r>
            <a:r>
              <a:rPr lang="zh-CN" altLang="zh-CN" sz="1400" dirty="0" smtClean="0">
                <a:latin typeface="仿宋" panose="02010609060101010101" pitchFamily="49" charset="-122"/>
                <a:ea typeface="仿宋" panose="02010609060101010101" pitchFamily="49" charset="-122"/>
              </a:rPr>
              <a:t>首饰</a:t>
            </a:r>
            <a:endParaRPr lang="en-US" altLang="zh-CN" sz="1400" dirty="0" smtClean="0">
              <a:latin typeface="仿宋" panose="02010609060101010101" pitchFamily="49" charset="-122"/>
              <a:ea typeface="仿宋" panose="02010609060101010101" pitchFamily="49" charset="-122"/>
            </a:endParaRPr>
          </a:p>
          <a:p>
            <a:r>
              <a:rPr lang="zh-CN" altLang="en-US" sz="1400" dirty="0" smtClean="0">
                <a:latin typeface="仿宋" panose="02010609060101010101" pitchFamily="49" charset="-122"/>
                <a:ea typeface="仿宋" panose="02010609060101010101" pitchFamily="49" charset="-122"/>
              </a:rPr>
              <a:t>与记者要有目光交流，面对面</a:t>
            </a:r>
            <a:r>
              <a:rPr lang="zh-CN" altLang="en-US" sz="1400" dirty="0">
                <a:latin typeface="仿宋" panose="02010609060101010101" pitchFamily="49" charset="-122"/>
                <a:ea typeface="仿宋" panose="02010609060101010101" pitchFamily="49" charset="-122"/>
              </a:rPr>
              <a:t>采访时应该盯住</a:t>
            </a:r>
            <a:r>
              <a:rPr lang="zh-CN" altLang="en-US" sz="1400" dirty="0" smtClean="0">
                <a:latin typeface="仿宋" panose="02010609060101010101" pitchFamily="49" charset="-122"/>
                <a:ea typeface="仿宋" panose="02010609060101010101" pitchFamily="49" charset="-122"/>
              </a:rPr>
              <a:t>记者</a:t>
            </a:r>
            <a:endParaRPr lang="en-US" altLang="zh-CN" sz="1400" dirty="0" smtClean="0">
              <a:latin typeface="仿宋" panose="02010609060101010101" pitchFamily="49" charset="-122"/>
              <a:ea typeface="仿宋" panose="02010609060101010101" pitchFamily="49" charset="-122"/>
            </a:endParaRPr>
          </a:p>
          <a:p>
            <a:r>
              <a:rPr lang="zh-CN" altLang="en-US" sz="1400" dirty="0" smtClean="0">
                <a:latin typeface="仿宋" panose="02010609060101010101" pitchFamily="49" charset="-122"/>
                <a:ea typeface="仿宋" panose="02010609060101010101" pitchFamily="49" charset="-122"/>
              </a:rPr>
              <a:t>如果</a:t>
            </a:r>
            <a:r>
              <a:rPr lang="zh-CN" altLang="en-US" sz="1400" dirty="0">
                <a:latin typeface="仿宋" panose="02010609060101010101" pitchFamily="49" charset="-122"/>
                <a:ea typeface="仿宋" panose="02010609060101010101" pitchFamily="49" charset="-122"/>
              </a:rPr>
              <a:t>是站立接受采访，要挺胸抬头，两臂自然下垂。</a:t>
            </a:r>
            <a:endParaRPr lang="en-US" altLang="zh-CN" sz="1400" dirty="0">
              <a:latin typeface="仿宋" panose="02010609060101010101" pitchFamily="49" charset="-122"/>
              <a:ea typeface="仿宋" panose="02010609060101010101" pitchFamily="49" charset="-122"/>
            </a:endParaRPr>
          </a:p>
          <a:p>
            <a:r>
              <a:rPr lang="zh-CN" altLang="en-US" sz="1400" dirty="0" smtClean="0">
                <a:latin typeface="仿宋" panose="02010609060101010101" pitchFamily="49" charset="-122"/>
                <a:ea typeface="仿宋" panose="02010609060101010101" pitchFamily="49" charset="-122"/>
              </a:rPr>
              <a:t>如果</a:t>
            </a:r>
            <a:r>
              <a:rPr lang="zh-CN" altLang="en-US" sz="1400" dirty="0">
                <a:latin typeface="仿宋" panose="02010609060101010101" pitchFamily="49" charset="-122"/>
                <a:ea typeface="仿宋" panose="02010609060101010101" pitchFamily="49" charset="-122"/>
              </a:rPr>
              <a:t>需要补充澄清，可以随时打断</a:t>
            </a:r>
            <a:r>
              <a:rPr lang="zh-CN" altLang="en-US" sz="1400" dirty="0" smtClean="0">
                <a:latin typeface="仿宋" panose="02010609060101010101" pitchFamily="49" charset="-122"/>
                <a:ea typeface="仿宋" panose="02010609060101010101" pitchFamily="49" charset="-122"/>
              </a:rPr>
              <a:t>主持人 </a:t>
            </a:r>
            <a:endParaRPr lang="en-US" altLang="zh-CN" sz="1400" dirty="0" smtClean="0">
              <a:latin typeface="仿宋" panose="02010609060101010101" pitchFamily="49" charset="-122"/>
              <a:ea typeface="仿宋" panose="02010609060101010101" pitchFamily="49" charset="-122"/>
            </a:endParaRPr>
          </a:p>
          <a:p>
            <a:r>
              <a:rPr lang="zh-CN" altLang="en-US" sz="1400" dirty="0" smtClean="0">
                <a:latin typeface="仿宋" panose="02010609060101010101" pitchFamily="49" charset="-122"/>
                <a:ea typeface="仿宋" panose="02010609060101010101" pitchFamily="49" charset="-122"/>
              </a:rPr>
              <a:t>万一</a:t>
            </a:r>
            <a:r>
              <a:rPr lang="zh-CN" altLang="en-US" sz="1400" dirty="0">
                <a:latin typeface="仿宋" panose="02010609060101010101" pitchFamily="49" charset="-122"/>
                <a:ea typeface="仿宋" panose="02010609060101010101" pitchFamily="49" charset="-122"/>
              </a:rPr>
              <a:t>感觉自己表现不佳，要敢于要求记者就这一段重新</a:t>
            </a:r>
            <a:r>
              <a:rPr lang="zh-CN" altLang="en-US" sz="1400" dirty="0" smtClean="0">
                <a:latin typeface="仿宋" panose="02010609060101010101" pitchFamily="49" charset="-122"/>
                <a:ea typeface="仿宋" panose="02010609060101010101" pitchFamily="49" charset="-122"/>
              </a:rPr>
              <a:t>拍摄。</a:t>
            </a:r>
            <a:endParaRPr lang="en-US" altLang="zh-CN" sz="1400" dirty="0" smtClean="0">
              <a:latin typeface="仿宋" panose="02010609060101010101" pitchFamily="49" charset="-122"/>
              <a:ea typeface="仿宋" panose="02010609060101010101" pitchFamily="49" charset="-122"/>
            </a:endParaRPr>
          </a:p>
          <a:p>
            <a:r>
              <a:rPr lang="zh-CN" altLang="en-US" sz="1400" dirty="0" smtClean="0">
                <a:latin typeface="仿宋" panose="02010609060101010101" pitchFamily="49" charset="-122"/>
                <a:ea typeface="仿宋" panose="02010609060101010101" pitchFamily="49" charset="-122"/>
              </a:rPr>
              <a:t>任何时候不要与记者争吵</a:t>
            </a:r>
            <a:endParaRPr lang="zh-CN" altLang="en-US" sz="1400" dirty="0">
              <a:latin typeface="仿宋" panose="02010609060101010101" pitchFamily="49" charset="-122"/>
              <a:ea typeface="仿宋" panose="02010609060101010101" pitchFamily="49" charset="-122"/>
            </a:endParaRPr>
          </a:p>
        </p:txBody>
      </p:sp>
    </p:spTree>
    <p:extLst>
      <p:ext uri="{BB962C8B-B14F-4D97-AF65-F5344CB8AC3E}">
        <p14:creationId xmlns:p14="http://schemas.microsoft.com/office/powerpoint/2010/main" val="32149148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t>如何面对广播采访</a:t>
            </a:r>
            <a:endParaRPr lang="en-US" dirty="0"/>
          </a:p>
        </p:txBody>
      </p:sp>
      <p:sp>
        <p:nvSpPr>
          <p:cNvPr id="3" name="Content Placeholder 2"/>
          <p:cNvSpPr>
            <a:spLocks noGrp="1"/>
          </p:cNvSpPr>
          <p:nvPr>
            <p:ph idx="1"/>
          </p:nvPr>
        </p:nvSpPr>
        <p:spPr/>
        <p:txBody>
          <a:bodyPr>
            <a:normAutofit/>
          </a:bodyPr>
          <a:lstStyle/>
          <a:p>
            <a:r>
              <a:rPr lang="zh-CN" altLang="en-US" sz="2400" dirty="0" smtClean="0">
                <a:latin typeface="仿宋" panose="02010609060101010101" pitchFamily="49" charset="-122"/>
                <a:ea typeface="仿宋" panose="02010609060101010101" pitchFamily="49" charset="-122"/>
              </a:rPr>
              <a:t>养好你的嗓子</a:t>
            </a:r>
            <a:endParaRPr lang="en-US" altLang="zh-CN" sz="2400" dirty="0" smtClean="0">
              <a:latin typeface="仿宋" panose="02010609060101010101" pitchFamily="49" charset="-122"/>
              <a:ea typeface="仿宋" panose="02010609060101010101" pitchFamily="49" charset="-122"/>
            </a:endParaRPr>
          </a:p>
          <a:p>
            <a:r>
              <a:rPr lang="zh-CN" altLang="en-US" sz="2400" dirty="0" smtClean="0">
                <a:latin typeface="仿宋" panose="02010609060101010101" pitchFamily="49" charset="-122"/>
                <a:ea typeface="仿宋" panose="02010609060101010101" pitchFamily="49" charset="-122"/>
              </a:rPr>
              <a:t>语速不能太快，吐字清楚</a:t>
            </a:r>
            <a:endParaRPr lang="en-US" altLang="zh-CN" sz="2400" dirty="0" smtClean="0">
              <a:latin typeface="仿宋" panose="02010609060101010101" pitchFamily="49" charset="-122"/>
              <a:ea typeface="仿宋" panose="02010609060101010101" pitchFamily="49" charset="-122"/>
            </a:endParaRPr>
          </a:p>
          <a:p>
            <a:r>
              <a:rPr lang="zh-CN" altLang="en-US" sz="2400" dirty="0" smtClean="0">
                <a:latin typeface="仿宋" panose="02010609060101010101" pitchFamily="49" charset="-122"/>
                <a:ea typeface="仿宋" panose="02010609060101010101" pitchFamily="49" charset="-122"/>
              </a:rPr>
              <a:t>尽量用胸腔发声</a:t>
            </a:r>
            <a:endParaRPr lang="en-US" altLang="zh-CN" sz="2400" dirty="0" smtClean="0">
              <a:latin typeface="仿宋" panose="02010609060101010101" pitchFamily="49" charset="-122"/>
              <a:ea typeface="仿宋" panose="02010609060101010101" pitchFamily="49" charset="-122"/>
            </a:endParaRPr>
          </a:p>
          <a:p>
            <a:r>
              <a:rPr lang="zh-CN" altLang="en-US" sz="2400" dirty="0" smtClean="0">
                <a:latin typeface="仿宋" panose="02010609060101010101" pitchFamily="49" charset="-122"/>
                <a:ea typeface="仿宋" panose="02010609060101010101" pitchFamily="49" charset="-122"/>
              </a:rPr>
              <a:t>不要突然增大或减小音量</a:t>
            </a:r>
            <a:endParaRPr lang="en-US" altLang="zh-CN" sz="2400" dirty="0" smtClean="0">
              <a:latin typeface="仿宋" panose="02010609060101010101" pitchFamily="49" charset="-122"/>
              <a:ea typeface="仿宋" panose="02010609060101010101" pitchFamily="49" charset="-122"/>
            </a:endParaRPr>
          </a:p>
          <a:p>
            <a:r>
              <a:rPr lang="zh-CN" altLang="en-US" sz="2400" dirty="0" smtClean="0">
                <a:latin typeface="仿宋" panose="02010609060101010101" pitchFamily="49" charset="-122"/>
                <a:ea typeface="仿宋" panose="02010609060101010101" pitchFamily="49" charset="-122"/>
              </a:rPr>
              <a:t>提前测试声音</a:t>
            </a:r>
            <a:endParaRPr lang="en-US" altLang="zh-CN" sz="2400" dirty="0" smtClean="0">
              <a:latin typeface="仿宋" panose="02010609060101010101" pitchFamily="49" charset="-122"/>
              <a:ea typeface="仿宋" panose="02010609060101010101" pitchFamily="49" charset="-122"/>
            </a:endParaRPr>
          </a:p>
          <a:p>
            <a:r>
              <a:rPr lang="zh-CN" altLang="en-US" sz="2400" dirty="0" smtClean="0">
                <a:latin typeface="仿宋" panose="02010609060101010101" pitchFamily="49" charset="-122"/>
                <a:ea typeface="仿宋" panose="02010609060101010101" pitchFamily="49" charset="-122"/>
              </a:rPr>
              <a:t>尽量不要使用“这个嘛</a:t>
            </a:r>
            <a:r>
              <a:rPr lang="en-US" altLang="zh-CN" sz="2400" dirty="0" smtClean="0">
                <a:latin typeface="仿宋" panose="02010609060101010101" pitchFamily="49" charset="-122"/>
                <a:ea typeface="仿宋" panose="02010609060101010101" pitchFamily="49" charset="-122"/>
              </a:rPr>
              <a:t>…</a:t>
            </a:r>
            <a:r>
              <a:rPr lang="zh-CN" altLang="en-US" sz="2400" dirty="0" smtClean="0">
                <a:latin typeface="仿宋" panose="02010609060101010101" pitchFamily="49" charset="-122"/>
                <a:ea typeface="仿宋" panose="02010609060101010101" pitchFamily="49" charset="-122"/>
              </a:rPr>
              <a:t>”、“啊</a:t>
            </a:r>
            <a:r>
              <a:rPr lang="en-US" altLang="zh-CN" sz="2400" dirty="0" smtClean="0">
                <a:latin typeface="仿宋" panose="02010609060101010101" pitchFamily="49" charset="-122"/>
                <a:ea typeface="仿宋" panose="02010609060101010101" pitchFamily="49" charset="-122"/>
              </a:rPr>
              <a:t>…</a:t>
            </a:r>
            <a:r>
              <a:rPr lang="zh-CN" altLang="en-US" sz="2400" dirty="0" smtClean="0">
                <a:latin typeface="仿宋" panose="02010609060101010101" pitchFamily="49" charset="-122"/>
                <a:ea typeface="仿宋" panose="02010609060101010101" pitchFamily="49" charset="-122"/>
              </a:rPr>
              <a:t>”等口头语</a:t>
            </a:r>
            <a:endParaRPr lang="en-US" altLang="zh-CN" sz="2400" dirty="0" smtClean="0">
              <a:latin typeface="仿宋" panose="02010609060101010101" pitchFamily="49" charset="-122"/>
              <a:ea typeface="仿宋" panose="02010609060101010101" pitchFamily="49" charset="-122"/>
            </a:endParaRPr>
          </a:p>
          <a:p>
            <a:r>
              <a:rPr lang="zh-CN" altLang="en-US" sz="2400" dirty="0" smtClean="0">
                <a:latin typeface="仿宋" panose="02010609060101010101" pitchFamily="49" charset="-122"/>
                <a:ea typeface="仿宋" panose="02010609060101010101" pitchFamily="49" charset="-122"/>
              </a:rPr>
              <a:t>不要让翻动资料的声音传到话筒里</a:t>
            </a:r>
            <a:endParaRPr lang="en-US" sz="2400" dirty="0">
              <a:latin typeface="仿宋" panose="02010609060101010101" pitchFamily="49" charset="-122"/>
              <a:ea typeface="仿宋" panose="02010609060101010101" pitchFamily="49" charset="-122"/>
            </a:endParaRPr>
          </a:p>
        </p:txBody>
      </p:sp>
    </p:spTree>
    <p:extLst>
      <p:ext uri="{BB962C8B-B14F-4D97-AF65-F5344CB8AC3E}">
        <p14:creationId xmlns:p14="http://schemas.microsoft.com/office/powerpoint/2010/main" val="421140682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t>如何面对印刷媒体采访</a:t>
            </a:r>
            <a:endParaRPr lang="en-US" dirty="0"/>
          </a:p>
        </p:txBody>
      </p:sp>
      <p:sp>
        <p:nvSpPr>
          <p:cNvPr id="3" name="Content Placeholder 2"/>
          <p:cNvSpPr>
            <a:spLocks noGrp="1"/>
          </p:cNvSpPr>
          <p:nvPr>
            <p:ph idx="1"/>
          </p:nvPr>
        </p:nvSpPr>
        <p:spPr/>
        <p:txBody>
          <a:bodyPr>
            <a:normAutofit/>
          </a:bodyPr>
          <a:lstStyle/>
          <a:p>
            <a:r>
              <a:rPr lang="zh-CN" altLang="en-US" sz="2800" dirty="0" smtClean="0">
                <a:latin typeface="仿宋" panose="02010609060101010101" pitchFamily="49" charset="-122"/>
                <a:ea typeface="仿宋" panose="02010609060101010101" pitchFamily="49" charset="-122"/>
              </a:rPr>
              <a:t>为记者提供书面材料</a:t>
            </a:r>
            <a:endParaRPr lang="en-US" altLang="zh-CN" sz="2800" dirty="0" smtClean="0">
              <a:latin typeface="仿宋" panose="02010609060101010101" pitchFamily="49" charset="-122"/>
              <a:ea typeface="仿宋" panose="02010609060101010101" pitchFamily="49" charset="-122"/>
            </a:endParaRPr>
          </a:p>
          <a:p>
            <a:r>
              <a:rPr lang="zh-CN" altLang="en-US" sz="2800" dirty="0" smtClean="0">
                <a:latin typeface="仿宋" panose="02010609060101010101" pitchFamily="49" charset="-122"/>
                <a:ea typeface="仿宋" panose="02010609060101010101" pitchFamily="49" charset="-122"/>
              </a:rPr>
              <a:t>弄清楚关于这个问题记者已经采访了谁、还打算采访谁</a:t>
            </a:r>
            <a:endParaRPr lang="en-US" altLang="zh-CN" sz="2800" dirty="0" smtClean="0">
              <a:latin typeface="仿宋" panose="02010609060101010101" pitchFamily="49" charset="-122"/>
              <a:ea typeface="仿宋" panose="02010609060101010101" pitchFamily="49" charset="-122"/>
            </a:endParaRPr>
          </a:p>
          <a:p>
            <a:r>
              <a:rPr lang="zh-CN" altLang="en-US" sz="2800" dirty="0" smtClean="0">
                <a:latin typeface="仿宋" panose="02010609060101010101" pitchFamily="49" charset="-122"/>
                <a:ea typeface="仿宋" panose="02010609060101010101" pitchFamily="49" charset="-122"/>
              </a:rPr>
              <a:t>选择一个安静的地方进行采访</a:t>
            </a:r>
            <a:endParaRPr lang="en-US" altLang="zh-CN" sz="2800" dirty="0" smtClean="0">
              <a:latin typeface="仿宋" panose="02010609060101010101" pitchFamily="49" charset="-122"/>
              <a:ea typeface="仿宋" panose="02010609060101010101" pitchFamily="49" charset="-122"/>
            </a:endParaRPr>
          </a:p>
          <a:p>
            <a:r>
              <a:rPr lang="zh-CN" altLang="en-US" sz="2800" dirty="0" smtClean="0">
                <a:latin typeface="仿宋" panose="02010609060101010101" pitchFamily="49" charset="-122"/>
                <a:ea typeface="仿宋" panose="02010609060101010101" pitchFamily="49" charset="-122"/>
              </a:rPr>
              <a:t>文字记者经常会超出约定的时间</a:t>
            </a:r>
            <a:endParaRPr lang="en-US" altLang="zh-CN" sz="2800" dirty="0" smtClean="0">
              <a:latin typeface="仿宋" panose="02010609060101010101" pitchFamily="49" charset="-122"/>
              <a:ea typeface="仿宋" panose="02010609060101010101" pitchFamily="49" charset="-122"/>
            </a:endParaRPr>
          </a:p>
          <a:p>
            <a:r>
              <a:rPr lang="zh-CN" altLang="en-US" sz="2800" dirty="0" smtClean="0">
                <a:latin typeface="仿宋" panose="02010609060101010101" pitchFamily="49" charset="-122"/>
                <a:ea typeface="仿宋" panose="02010609060101010101" pitchFamily="49" charset="-122"/>
              </a:rPr>
              <a:t>给记者留下你的邮箱或微信，请他把引用你的话发给你看</a:t>
            </a:r>
            <a:endParaRPr lang="en-US" sz="2800" dirty="0">
              <a:latin typeface="仿宋" panose="02010609060101010101" pitchFamily="49" charset="-122"/>
              <a:ea typeface="仿宋" panose="02010609060101010101" pitchFamily="49" charset="-122"/>
            </a:endParaRPr>
          </a:p>
        </p:txBody>
      </p:sp>
    </p:spTree>
    <p:extLst>
      <p:ext uri="{BB962C8B-B14F-4D97-AF65-F5344CB8AC3E}">
        <p14:creationId xmlns:p14="http://schemas.microsoft.com/office/powerpoint/2010/main" val="317637520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t>面对网络媒体直播的采访</a:t>
            </a:r>
            <a:endParaRPr lang="en-US" dirty="0"/>
          </a:p>
        </p:txBody>
      </p:sp>
      <p:sp>
        <p:nvSpPr>
          <p:cNvPr id="3" name="Content Placeholder 2"/>
          <p:cNvSpPr>
            <a:spLocks noGrp="1"/>
          </p:cNvSpPr>
          <p:nvPr>
            <p:ph idx="1"/>
          </p:nvPr>
        </p:nvSpPr>
        <p:spPr/>
        <p:txBody>
          <a:bodyPr/>
          <a:lstStyle/>
          <a:p>
            <a:r>
              <a:rPr lang="zh-CN" altLang="en-US" dirty="0" smtClean="0">
                <a:latin typeface="仿宋" panose="02010609060101010101" pitchFamily="49" charset="-122"/>
                <a:ea typeface="仿宋" panose="02010609060101010101" pitchFamily="49" charset="-122"/>
              </a:rPr>
              <a:t>事前到网上搜索一下网民对相关话题的评论</a:t>
            </a:r>
            <a:endParaRPr lang="en-US" altLang="zh-CN" dirty="0" smtClean="0">
              <a:latin typeface="仿宋" panose="02010609060101010101" pitchFamily="49" charset="-122"/>
              <a:ea typeface="仿宋" panose="02010609060101010101" pitchFamily="49" charset="-122"/>
            </a:endParaRPr>
          </a:p>
          <a:p>
            <a:r>
              <a:rPr lang="zh-CN" altLang="en-US" dirty="0" smtClean="0">
                <a:latin typeface="仿宋" panose="02010609060101010101" pitchFamily="49" charset="-122"/>
                <a:ea typeface="仿宋" panose="02010609060101010101" pitchFamily="49" charset="-122"/>
              </a:rPr>
              <a:t>网络直播时可以让人帮忙提几个你希望向公众说明的问题</a:t>
            </a:r>
            <a:endParaRPr lang="en-US" altLang="zh-CN" dirty="0" smtClean="0">
              <a:latin typeface="仿宋" panose="02010609060101010101" pitchFamily="49" charset="-122"/>
              <a:ea typeface="仿宋" panose="02010609060101010101" pitchFamily="49" charset="-122"/>
            </a:endParaRPr>
          </a:p>
          <a:p>
            <a:r>
              <a:rPr lang="zh-CN" altLang="en-US" dirty="0" smtClean="0">
                <a:latin typeface="仿宋" panose="02010609060101010101" pitchFamily="49" charset="-122"/>
                <a:ea typeface="仿宋" panose="02010609060101010101" pitchFamily="49" charset="-122"/>
              </a:rPr>
              <a:t>记住，网民可以匿名提问，但你每说的一句话都是实名实姓</a:t>
            </a:r>
            <a:endParaRPr lang="en-US" altLang="zh-CN" dirty="0" smtClean="0">
              <a:latin typeface="仿宋" panose="02010609060101010101" pitchFamily="49" charset="-122"/>
              <a:ea typeface="仿宋" panose="02010609060101010101" pitchFamily="49" charset="-122"/>
            </a:endParaRPr>
          </a:p>
          <a:p>
            <a:r>
              <a:rPr lang="zh-CN" altLang="en-US" dirty="0" smtClean="0">
                <a:latin typeface="仿宋" panose="02010609060101010101" pitchFamily="49" charset="-122"/>
                <a:ea typeface="仿宋" panose="02010609060101010101" pitchFamily="49" charset="-122"/>
              </a:rPr>
              <a:t>要对网民的牢骚表示理解，时刻保持亲和的态度</a:t>
            </a:r>
            <a:endParaRPr lang="en-US" altLang="zh-CN" dirty="0" smtClean="0">
              <a:latin typeface="仿宋" panose="02010609060101010101" pitchFamily="49" charset="-122"/>
              <a:ea typeface="仿宋" panose="02010609060101010101" pitchFamily="49" charset="-122"/>
            </a:endParaRPr>
          </a:p>
          <a:p>
            <a:r>
              <a:rPr lang="zh-CN" altLang="en-US" dirty="0" smtClean="0">
                <a:latin typeface="仿宋" panose="02010609060101010101" pitchFamily="49" charset="-122"/>
                <a:ea typeface="仿宋" panose="02010609060101010101" pitchFamily="49" charset="-122"/>
              </a:rPr>
              <a:t>直播后检查网络上的文字，看看有没有歪曲自己的意思。</a:t>
            </a:r>
            <a:endParaRPr lang="en-US" dirty="0">
              <a:latin typeface="仿宋" panose="02010609060101010101" pitchFamily="49" charset="-122"/>
              <a:ea typeface="仿宋" panose="02010609060101010101" pitchFamily="49" charset="-122"/>
            </a:endParaRPr>
          </a:p>
        </p:txBody>
      </p:sp>
    </p:spTree>
    <p:extLst>
      <p:ext uri="{BB962C8B-B14F-4D97-AF65-F5344CB8AC3E}">
        <p14:creationId xmlns:p14="http://schemas.microsoft.com/office/powerpoint/2010/main" val="339931585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8. </a:t>
            </a:r>
            <a:r>
              <a:rPr lang="zh-CN" altLang="en-US" dirty="0" smtClean="0"/>
              <a:t>尴尬问题的回答</a:t>
            </a:r>
            <a:endParaRPr lang="zh-CN" altLang="en-US" dirty="0"/>
          </a:p>
        </p:txBody>
      </p:sp>
      <p:sp>
        <p:nvSpPr>
          <p:cNvPr id="3" name="内容占位符 2"/>
          <p:cNvSpPr>
            <a:spLocks noGrp="1"/>
          </p:cNvSpPr>
          <p:nvPr>
            <p:ph idx="1"/>
          </p:nvPr>
        </p:nvSpPr>
        <p:spPr/>
        <p:txBody>
          <a:bodyPr>
            <a:noAutofit/>
          </a:bodyPr>
          <a:lstStyle/>
          <a:p>
            <a:r>
              <a:rPr lang="zh-CN" altLang="zh-CN" sz="2400" dirty="0" smtClean="0">
                <a:solidFill>
                  <a:srgbClr val="FF0000"/>
                </a:solidFill>
                <a:latin typeface="仿宋" panose="02010609060101010101" pitchFamily="49" charset="-122"/>
                <a:ea typeface="仿宋" panose="02010609060101010101" pitchFamily="49" charset="-122"/>
              </a:rPr>
              <a:t>被</a:t>
            </a:r>
            <a:r>
              <a:rPr lang="zh-CN" altLang="zh-CN" sz="2400" dirty="0">
                <a:solidFill>
                  <a:srgbClr val="FF0000"/>
                </a:solidFill>
                <a:latin typeface="仿宋" panose="02010609060101010101" pitchFamily="49" charset="-122"/>
                <a:ea typeface="仿宋" panose="02010609060101010101" pitchFamily="49" charset="-122"/>
              </a:rPr>
              <a:t>问到</a:t>
            </a:r>
            <a:r>
              <a:rPr lang="zh-CN" altLang="en-US" sz="2400" dirty="0">
                <a:solidFill>
                  <a:srgbClr val="FF0000"/>
                </a:solidFill>
                <a:latin typeface="仿宋" panose="02010609060101010101" pitchFamily="49" charset="-122"/>
                <a:ea typeface="仿宋" panose="02010609060101010101" pitchFamily="49" charset="-122"/>
              </a:rPr>
              <a:t>尴尬</a:t>
            </a:r>
            <a:r>
              <a:rPr lang="zh-CN" altLang="zh-CN" sz="2400" dirty="0">
                <a:solidFill>
                  <a:srgbClr val="FF0000"/>
                </a:solidFill>
                <a:latin typeface="仿宋" panose="02010609060101010101" pitchFamily="49" charset="-122"/>
                <a:ea typeface="仿宋" panose="02010609060101010101" pitchFamily="49" charset="-122"/>
              </a:rPr>
              <a:t>问题，或者未知领域，如何应对？</a:t>
            </a:r>
            <a:endParaRPr lang="en-US" altLang="zh-CN" sz="2400" dirty="0">
              <a:solidFill>
                <a:srgbClr val="FF0000"/>
              </a:solidFill>
              <a:latin typeface="仿宋" panose="02010609060101010101" pitchFamily="49" charset="-122"/>
              <a:ea typeface="仿宋" panose="02010609060101010101" pitchFamily="49" charset="-122"/>
            </a:endParaRPr>
          </a:p>
          <a:p>
            <a:r>
              <a:rPr lang="zh-CN" altLang="zh-CN" sz="2400" dirty="0">
                <a:solidFill>
                  <a:srgbClr val="FF0000"/>
                </a:solidFill>
                <a:latin typeface="仿宋" panose="02010609060101010101" pitchFamily="49" charset="-122"/>
                <a:ea typeface="仿宋" panose="02010609060101010101" pitchFamily="49" charset="-122"/>
              </a:rPr>
              <a:t>如果最后的报道断章取义或者信息不完整，如何处理？</a:t>
            </a:r>
            <a:endParaRPr lang="en-US" altLang="zh-CN" sz="2400" dirty="0">
              <a:solidFill>
                <a:srgbClr val="FF0000"/>
              </a:solidFill>
              <a:latin typeface="仿宋" panose="02010609060101010101" pitchFamily="49" charset="-122"/>
              <a:ea typeface="仿宋" panose="02010609060101010101" pitchFamily="49" charset="-122"/>
            </a:endParaRPr>
          </a:p>
          <a:p>
            <a:r>
              <a:rPr lang="zh-CN" altLang="en-US" sz="2400" dirty="0" smtClean="0">
                <a:solidFill>
                  <a:srgbClr val="FF0000"/>
                </a:solidFill>
                <a:latin typeface="仿宋" panose="02010609060101010101" pitchFamily="49" charset="-122"/>
                <a:ea typeface="仿宋" panose="02010609060101010101" pitchFamily="49" charset="-122"/>
                <a:cs typeface="Times New Roman" panose="02020603050405020304" pitchFamily="18" charset="0"/>
              </a:rPr>
              <a:t>官员如何</a:t>
            </a:r>
            <a:r>
              <a:rPr lang="zh-CN" altLang="zh-CN" sz="2400" dirty="0">
                <a:solidFill>
                  <a:srgbClr val="FF0000"/>
                </a:solidFill>
                <a:latin typeface="仿宋" panose="02010609060101010101" pitchFamily="49" charset="-122"/>
                <a:ea typeface="仿宋" panose="02010609060101010101" pitchFamily="49" charset="-122"/>
              </a:rPr>
              <a:t>运用社交媒体</a:t>
            </a:r>
            <a:r>
              <a:rPr lang="zh-CN" altLang="en-US" sz="2400" dirty="0">
                <a:solidFill>
                  <a:srgbClr val="FF0000"/>
                </a:solidFill>
                <a:latin typeface="仿宋" panose="02010609060101010101" pitchFamily="49" charset="-122"/>
                <a:ea typeface="仿宋" panose="02010609060101010101" pitchFamily="49" charset="-122"/>
              </a:rPr>
              <a:t>传播自己的观点</a:t>
            </a:r>
            <a:r>
              <a:rPr lang="zh-CN" altLang="en-US" sz="2400" dirty="0" smtClean="0">
                <a:solidFill>
                  <a:srgbClr val="FF0000"/>
                </a:solidFill>
                <a:latin typeface="仿宋" panose="02010609060101010101" pitchFamily="49" charset="-122"/>
                <a:ea typeface="仿宋" panose="02010609060101010101" pitchFamily="49" charset="-122"/>
              </a:rPr>
              <a:t>和事实？</a:t>
            </a:r>
            <a:r>
              <a:rPr lang="zh-CN" altLang="zh-CN" sz="2400" dirty="0">
                <a:solidFill>
                  <a:srgbClr val="FF0000"/>
                </a:solidFill>
                <a:latin typeface="仿宋" panose="02010609060101010101" pitchFamily="49" charset="-122"/>
                <a:ea typeface="仿宋" panose="02010609060101010101" pitchFamily="49" charset="-122"/>
              </a:rPr>
              <a:t>。</a:t>
            </a:r>
          </a:p>
          <a:p>
            <a:pPr lvl="0"/>
            <a:r>
              <a:rPr lang="zh-CN" altLang="en-US" sz="2400" dirty="0">
                <a:solidFill>
                  <a:srgbClr val="FF0000"/>
                </a:solidFill>
                <a:latin typeface="仿宋" panose="02010609060101010101" pitchFamily="49" charset="-122"/>
                <a:ea typeface="仿宋" panose="02010609060101010101" pitchFamily="49" charset="-122"/>
              </a:rPr>
              <a:t>如何拒绝记者的采访？</a:t>
            </a:r>
            <a:endParaRPr lang="zh-CN" altLang="zh-CN" sz="2400" dirty="0">
              <a:solidFill>
                <a:srgbClr val="FF0000"/>
              </a:solidFill>
              <a:latin typeface="仿宋" panose="02010609060101010101" pitchFamily="49" charset="-122"/>
              <a:ea typeface="仿宋" panose="02010609060101010101" pitchFamily="49" charset="-122"/>
            </a:endParaRPr>
          </a:p>
          <a:p>
            <a:r>
              <a:rPr lang="zh-CN" altLang="en-US" sz="2400" dirty="0" smtClean="0">
                <a:solidFill>
                  <a:srgbClr val="FF0000"/>
                </a:solidFill>
                <a:latin typeface="仿宋" panose="02010609060101010101" pitchFamily="49" charset="-122"/>
                <a:ea typeface="仿宋" panose="02010609060101010101" pitchFamily="49" charset="-122"/>
              </a:rPr>
              <a:t>当你与其</a:t>
            </a:r>
            <a:r>
              <a:rPr lang="zh-CN" altLang="en-US" sz="2400" dirty="0">
                <a:solidFill>
                  <a:srgbClr val="FF0000"/>
                </a:solidFill>
                <a:latin typeface="仿宋" panose="02010609060101010101" pitchFamily="49" charset="-122"/>
                <a:ea typeface="仿宋" panose="02010609060101010101" pitchFamily="49" charset="-122"/>
              </a:rPr>
              <a:t>他被采访</a:t>
            </a:r>
            <a:r>
              <a:rPr lang="zh-CN" altLang="en-US" sz="2400" dirty="0" smtClean="0">
                <a:solidFill>
                  <a:srgbClr val="FF0000"/>
                </a:solidFill>
                <a:latin typeface="仿宋" panose="02010609060101010101" pitchFamily="49" charset="-122"/>
                <a:ea typeface="仿宋" panose="02010609060101010101" pitchFamily="49" charset="-122"/>
              </a:rPr>
              <a:t>的人观点有</a:t>
            </a:r>
            <a:r>
              <a:rPr lang="zh-CN" altLang="en-US" sz="2400" dirty="0">
                <a:solidFill>
                  <a:srgbClr val="FF0000"/>
                </a:solidFill>
                <a:latin typeface="仿宋" panose="02010609060101010101" pitchFamily="49" charset="-122"/>
                <a:ea typeface="仿宋" panose="02010609060101010101" pitchFamily="49" charset="-122"/>
              </a:rPr>
              <a:t>矛盾</a:t>
            </a:r>
            <a:r>
              <a:rPr lang="zh-CN" altLang="en-US" sz="2400" dirty="0" smtClean="0">
                <a:solidFill>
                  <a:srgbClr val="FF0000"/>
                </a:solidFill>
                <a:latin typeface="仿宋" panose="02010609060101010101" pitchFamily="49" charset="-122"/>
                <a:ea typeface="仿宋" panose="02010609060101010101" pitchFamily="49" charset="-122"/>
              </a:rPr>
              <a:t>时，你如何回答？</a:t>
            </a:r>
            <a:endParaRPr lang="en-US" altLang="zh-CN" sz="2400" dirty="0" smtClean="0">
              <a:solidFill>
                <a:srgbClr val="FF0000"/>
              </a:solidFill>
              <a:latin typeface="仿宋" panose="02010609060101010101" pitchFamily="49" charset="-122"/>
              <a:ea typeface="仿宋" panose="02010609060101010101" pitchFamily="49" charset="-122"/>
            </a:endParaRPr>
          </a:p>
          <a:p>
            <a:r>
              <a:rPr lang="zh-CN" altLang="en-US" sz="2400" dirty="0">
                <a:solidFill>
                  <a:srgbClr val="FF0000"/>
                </a:solidFill>
                <a:latin typeface="仿宋" panose="02010609060101010101" pitchFamily="49" charset="-122"/>
                <a:ea typeface="仿宋" panose="02010609060101010101" pitchFamily="49" charset="-122"/>
              </a:rPr>
              <a:t>如何面对愤怒和冲动的</a:t>
            </a:r>
            <a:r>
              <a:rPr lang="zh-CN" altLang="en-US" sz="2400" dirty="0" smtClean="0">
                <a:solidFill>
                  <a:srgbClr val="FF0000"/>
                </a:solidFill>
                <a:latin typeface="仿宋" panose="02010609060101010101" pitchFamily="49" charset="-122"/>
                <a:ea typeface="仿宋" panose="02010609060101010101" pitchFamily="49" charset="-122"/>
              </a:rPr>
              <a:t>记者？</a:t>
            </a:r>
            <a:endParaRPr lang="zh-CN" altLang="en-US" sz="2400" dirty="0">
              <a:solidFill>
                <a:srgbClr val="FF0000"/>
              </a:solidFill>
              <a:latin typeface="仿宋" panose="02010609060101010101" pitchFamily="49" charset="-122"/>
              <a:ea typeface="仿宋" panose="02010609060101010101" pitchFamily="49" charset="-122"/>
            </a:endParaRPr>
          </a:p>
        </p:txBody>
      </p:sp>
    </p:spTree>
    <p:extLst>
      <p:ext uri="{BB962C8B-B14F-4D97-AF65-F5344CB8AC3E}">
        <p14:creationId xmlns:p14="http://schemas.microsoft.com/office/powerpoint/2010/main" val="392805120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9.</a:t>
            </a:r>
            <a:r>
              <a:rPr lang="zh-CN" altLang="en-US" dirty="0" smtClean="0"/>
              <a:t>举办新闻发布会的技巧</a:t>
            </a:r>
            <a:endParaRPr lang="zh-CN" altLang="en-US" dirty="0"/>
          </a:p>
        </p:txBody>
      </p:sp>
      <p:sp>
        <p:nvSpPr>
          <p:cNvPr id="3" name="内容占位符 2"/>
          <p:cNvSpPr>
            <a:spLocks noGrp="1"/>
          </p:cNvSpPr>
          <p:nvPr>
            <p:ph idx="1"/>
          </p:nvPr>
        </p:nvSpPr>
        <p:spPr>
          <a:xfrm>
            <a:off x="1626948" y="2616616"/>
            <a:ext cx="7290055" cy="3017520"/>
          </a:xfrm>
        </p:spPr>
        <p:txBody>
          <a:bodyPr/>
          <a:lstStyle/>
          <a:p>
            <a:pPr marL="0" indent="0" eaLnBrk="0" fontAlgn="base" hangingPunct="0">
              <a:lnSpc>
                <a:spcPct val="100000"/>
              </a:lnSpc>
              <a:spcBef>
                <a:spcPct val="0"/>
              </a:spcBef>
              <a:spcAft>
                <a:spcPct val="0"/>
              </a:spcAft>
              <a:buClrTx/>
              <a:buSzTx/>
              <a:buNone/>
              <a:tabLst>
                <a:tab pos="3948113" algn="r"/>
              </a:tabLst>
            </a:pPr>
            <a:r>
              <a:rPr lang="zh-CN" altLang="en-US" sz="2700" dirty="0">
                <a:latin typeface="+mj-ea"/>
                <a:ea typeface="+mj-ea"/>
                <a:cs typeface="Times New Roman" panose="02020603050405020304" pitchFamily="18" charset="0"/>
              </a:rPr>
              <a:t>发布会的类型	</a:t>
            </a:r>
            <a:endParaRPr lang="en-US" altLang="zh-CN" sz="2700" dirty="0">
              <a:latin typeface="+mj-ea"/>
              <a:ea typeface="+mj-ea"/>
            </a:endParaRPr>
          </a:p>
          <a:p>
            <a:pPr marL="0" indent="0" eaLnBrk="0" fontAlgn="base" hangingPunct="0">
              <a:lnSpc>
                <a:spcPct val="100000"/>
              </a:lnSpc>
              <a:spcBef>
                <a:spcPct val="0"/>
              </a:spcBef>
              <a:spcAft>
                <a:spcPct val="0"/>
              </a:spcAft>
              <a:buClrTx/>
              <a:buSzTx/>
              <a:buNone/>
              <a:tabLst>
                <a:tab pos="3948113" algn="r"/>
              </a:tabLst>
            </a:pPr>
            <a:r>
              <a:rPr lang="zh-CN" altLang="en-US" sz="2700" dirty="0">
                <a:latin typeface="+mj-ea"/>
                <a:ea typeface="+mj-ea"/>
                <a:cs typeface="Times New Roman" panose="02020603050405020304" pitchFamily="18" charset="0"/>
              </a:rPr>
              <a:t>发布会的道具与发布稿的准备	</a:t>
            </a:r>
            <a:endParaRPr lang="en-US" altLang="zh-CN" sz="2700" dirty="0">
              <a:latin typeface="+mj-ea"/>
              <a:ea typeface="+mj-ea"/>
            </a:endParaRPr>
          </a:p>
          <a:p>
            <a:pPr marL="0" indent="0" eaLnBrk="0" fontAlgn="base" hangingPunct="0">
              <a:lnSpc>
                <a:spcPct val="100000"/>
              </a:lnSpc>
              <a:spcBef>
                <a:spcPct val="0"/>
              </a:spcBef>
              <a:spcAft>
                <a:spcPct val="0"/>
              </a:spcAft>
              <a:buClrTx/>
              <a:buSzTx/>
              <a:buNone/>
              <a:tabLst>
                <a:tab pos="3948113" algn="r"/>
              </a:tabLst>
            </a:pPr>
            <a:r>
              <a:rPr lang="zh-CN" altLang="en-US" sz="2700" dirty="0">
                <a:latin typeface="+mj-ea"/>
                <a:ea typeface="+mj-ea"/>
                <a:cs typeface="Times New Roman" panose="02020603050405020304" pitchFamily="18" charset="0"/>
              </a:rPr>
              <a:t>开好发布会的关键环节	</a:t>
            </a:r>
            <a:endParaRPr lang="en-US" altLang="zh-CN" sz="2700" dirty="0">
              <a:latin typeface="+mj-ea"/>
              <a:ea typeface="+mj-ea"/>
              <a:cs typeface="Times New Roman" panose="02020603050405020304" pitchFamily="18" charset="0"/>
            </a:endParaRPr>
          </a:p>
          <a:p>
            <a:pPr marL="0" indent="0" eaLnBrk="0" fontAlgn="base" hangingPunct="0">
              <a:lnSpc>
                <a:spcPct val="100000"/>
              </a:lnSpc>
              <a:spcBef>
                <a:spcPct val="0"/>
              </a:spcBef>
              <a:spcAft>
                <a:spcPct val="0"/>
              </a:spcAft>
              <a:buClrTx/>
              <a:buSzTx/>
              <a:buNone/>
              <a:tabLst>
                <a:tab pos="3948113" algn="r"/>
              </a:tabLst>
            </a:pPr>
            <a:r>
              <a:rPr lang="zh-CN" altLang="en-US" sz="2700" dirty="0">
                <a:latin typeface="+mj-ea"/>
                <a:ea typeface="+mj-ea"/>
              </a:rPr>
              <a:t> </a:t>
            </a:r>
          </a:p>
          <a:p>
            <a:endParaRPr lang="zh-CN" altLang="en-US" dirty="0"/>
          </a:p>
        </p:txBody>
      </p:sp>
    </p:spTree>
    <p:extLst>
      <p:ext uri="{BB962C8B-B14F-4D97-AF65-F5344CB8AC3E}">
        <p14:creationId xmlns:p14="http://schemas.microsoft.com/office/powerpoint/2010/main" val="150795214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title"/>
          </p:nvPr>
        </p:nvSpPr>
        <p:spPr/>
        <p:txBody>
          <a:bodyPr/>
          <a:lstStyle/>
          <a:p>
            <a:r>
              <a:rPr lang="zh-CN" altLang="en-US" dirty="0" smtClean="0"/>
              <a:t>发布会的类型</a:t>
            </a:r>
          </a:p>
        </p:txBody>
      </p:sp>
      <p:sp>
        <p:nvSpPr>
          <p:cNvPr id="24579" name="内容占位符 2"/>
          <p:cNvSpPr>
            <a:spLocks noGrp="1"/>
          </p:cNvSpPr>
          <p:nvPr>
            <p:ph idx="1"/>
          </p:nvPr>
        </p:nvSpPr>
        <p:spPr/>
        <p:txBody>
          <a:bodyPr>
            <a:normAutofit/>
          </a:bodyPr>
          <a:lstStyle/>
          <a:p>
            <a:r>
              <a:rPr lang="zh-CN" altLang="en-US" sz="3300" dirty="0"/>
              <a:t>例行发布会</a:t>
            </a:r>
            <a:endParaRPr lang="en-US" altLang="zh-CN" sz="3300" dirty="0"/>
          </a:p>
          <a:p>
            <a:r>
              <a:rPr lang="zh-CN" altLang="en-US" sz="3300" dirty="0"/>
              <a:t>突发事件发布会</a:t>
            </a:r>
          </a:p>
        </p:txBody>
      </p:sp>
    </p:spTree>
    <p:extLst>
      <p:ext uri="{BB962C8B-B14F-4D97-AF65-F5344CB8AC3E}">
        <p14:creationId xmlns:p14="http://schemas.microsoft.com/office/powerpoint/2010/main" val="309414535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标题 1"/>
          <p:cNvSpPr>
            <a:spLocks noGrp="1"/>
          </p:cNvSpPr>
          <p:nvPr>
            <p:ph type="title"/>
          </p:nvPr>
        </p:nvSpPr>
        <p:spPr/>
        <p:txBody>
          <a:bodyPr/>
          <a:lstStyle/>
          <a:p>
            <a:r>
              <a:rPr lang="zh-CN" altLang="en-US" smtClean="0"/>
              <a:t>发布会的类型</a:t>
            </a:r>
          </a:p>
        </p:txBody>
      </p:sp>
      <p:sp>
        <p:nvSpPr>
          <p:cNvPr id="3" name="内容占位符 2"/>
          <p:cNvSpPr>
            <a:spLocks noGrp="1"/>
          </p:cNvSpPr>
          <p:nvPr>
            <p:ph idx="1"/>
          </p:nvPr>
        </p:nvSpPr>
        <p:spPr/>
        <p:txBody>
          <a:bodyPr/>
          <a:lstStyle/>
          <a:p>
            <a:pPr>
              <a:defRPr/>
            </a:pPr>
            <a:r>
              <a:rPr lang="zh-CN" altLang="en-US" sz="3000" dirty="0"/>
              <a:t>面向多家记者的发布</a:t>
            </a:r>
            <a:endParaRPr lang="en-US" altLang="zh-CN" sz="3000" dirty="0"/>
          </a:p>
          <a:p>
            <a:pPr>
              <a:defRPr/>
            </a:pPr>
            <a:r>
              <a:rPr lang="zh-CN" altLang="en-US" sz="3000" dirty="0"/>
              <a:t>独家发布</a:t>
            </a:r>
            <a:endParaRPr lang="en-US" altLang="zh-CN" sz="3000" dirty="0"/>
          </a:p>
          <a:p>
            <a:pPr>
              <a:defRPr/>
            </a:pPr>
            <a:r>
              <a:rPr lang="zh-CN" altLang="en-US" sz="3000" dirty="0"/>
              <a:t>新闻泄漏</a:t>
            </a:r>
            <a:endParaRPr lang="en-US" altLang="zh-CN" sz="3000" dirty="0"/>
          </a:p>
          <a:p>
            <a:pPr marL="0" indent="0">
              <a:buNone/>
              <a:defRPr/>
            </a:pPr>
            <a:endParaRPr lang="en-US" altLang="zh-CN" dirty="0" smtClean="0"/>
          </a:p>
          <a:p>
            <a:pPr marL="0" indent="0">
              <a:buNone/>
              <a:defRPr/>
            </a:pPr>
            <a:endParaRPr lang="zh-CN" altLang="en-US" dirty="0"/>
          </a:p>
        </p:txBody>
      </p:sp>
    </p:spTree>
    <p:extLst>
      <p:ext uri="{BB962C8B-B14F-4D97-AF65-F5344CB8AC3E}">
        <p14:creationId xmlns:p14="http://schemas.microsoft.com/office/powerpoint/2010/main" val="351422160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标题 1"/>
          <p:cNvSpPr>
            <a:spLocks noGrp="1"/>
          </p:cNvSpPr>
          <p:nvPr>
            <p:ph type="title"/>
          </p:nvPr>
        </p:nvSpPr>
        <p:spPr/>
        <p:txBody>
          <a:bodyPr/>
          <a:lstStyle/>
          <a:p>
            <a:r>
              <a:rPr lang="zh-CN" altLang="en-US" smtClean="0"/>
              <a:t>面向多家记者发布</a:t>
            </a:r>
          </a:p>
        </p:txBody>
      </p:sp>
      <p:sp>
        <p:nvSpPr>
          <p:cNvPr id="26627" name="内容占位符 2"/>
          <p:cNvSpPr>
            <a:spLocks noGrp="1"/>
          </p:cNvSpPr>
          <p:nvPr>
            <p:ph idx="1"/>
          </p:nvPr>
        </p:nvSpPr>
        <p:spPr/>
        <p:txBody>
          <a:bodyPr>
            <a:normAutofit/>
          </a:bodyPr>
          <a:lstStyle/>
          <a:p>
            <a:r>
              <a:rPr lang="zh-CN" altLang="en-US" sz="2700" dirty="0"/>
              <a:t>面向友好媒体记者的发布</a:t>
            </a:r>
            <a:endParaRPr lang="en-US" altLang="zh-CN" sz="2700" dirty="0"/>
          </a:p>
          <a:p>
            <a:r>
              <a:rPr lang="zh-CN" altLang="en-US" sz="2700" dirty="0"/>
              <a:t>面向敌视性媒体记者的发布</a:t>
            </a:r>
            <a:endParaRPr lang="en-US" altLang="zh-CN" sz="2700" dirty="0"/>
          </a:p>
          <a:p>
            <a:r>
              <a:rPr lang="zh-CN" altLang="en-US" sz="2700" dirty="0"/>
              <a:t>面向混合型记者群的发布</a:t>
            </a:r>
            <a:endParaRPr lang="en-US" altLang="zh-CN" sz="2700" dirty="0"/>
          </a:p>
        </p:txBody>
      </p:sp>
    </p:spTree>
    <p:extLst>
      <p:ext uri="{BB962C8B-B14F-4D97-AF65-F5344CB8AC3E}">
        <p14:creationId xmlns:p14="http://schemas.microsoft.com/office/powerpoint/2010/main" val="256930923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标题 1"/>
          <p:cNvSpPr>
            <a:spLocks noGrp="1"/>
          </p:cNvSpPr>
          <p:nvPr>
            <p:ph type="title"/>
          </p:nvPr>
        </p:nvSpPr>
        <p:spPr/>
        <p:txBody>
          <a:bodyPr/>
          <a:lstStyle/>
          <a:p>
            <a:r>
              <a:rPr lang="zh-CN" altLang="en-US" smtClean="0"/>
              <a:t>新闻发布会的类型</a:t>
            </a:r>
          </a:p>
        </p:txBody>
      </p:sp>
      <p:sp>
        <p:nvSpPr>
          <p:cNvPr id="27651" name="内容占位符 2"/>
          <p:cNvSpPr>
            <a:spLocks noGrp="1"/>
          </p:cNvSpPr>
          <p:nvPr>
            <p:ph idx="1"/>
          </p:nvPr>
        </p:nvSpPr>
        <p:spPr/>
        <p:txBody>
          <a:bodyPr>
            <a:normAutofit/>
          </a:bodyPr>
          <a:lstStyle/>
          <a:p>
            <a:r>
              <a:rPr lang="zh-CN" altLang="en-US" sz="3000" dirty="0"/>
              <a:t>新闻发布厅的发布</a:t>
            </a:r>
            <a:endParaRPr lang="en-US" altLang="zh-CN" sz="3000" dirty="0"/>
          </a:p>
          <a:p>
            <a:r>
              <a:rPr lang="zh-CN" altLang="en-US" sz="3000" dirty="0"/>
              <a:t>新闻现场的发布</a:t>
            </a:r>
            <a:endParaRPr lang="en-US" altLang="zh-CN" sz="3000" dirty="0"/>
          </a:p>
          <a:p>
            <a:r>
              <a:rPr lang="zh-CN" altLang="en-US" sz="3000" dirty="0"/>
              <a:t>计划中的新闻发布</a:t>
            </a:r>
            <a:endParaRPr lang="en-US" altLang="zh-CN" sz="3000" dirty="0"/>
          </a:p>
          <a:p>
            <a:r>
              <a:rPr lang="zh-CN" altLang="en-US" sz="3000" dirty="0"/>
              <a:t>计划外的新闻发布</a:t>
            </a:r>
            <a:endParaRPr lang="en-US" altLang="zh-CN" sz="3000" dirty="0"/>
          </a:p>
          <a:p>
            <a:endParaRPr lang="zh-CN" altLang="en-US" sz="3000" dirty="0"/>
          </a:p>
        </p:txBody>
      </p:sp>
    </p:spTree>
    <p:extLst>
      <p:ext uri="{BB962C8B-B14F-4D97-AF65-F5344CB8AC3E}">
        <p14:creationId xmlns:p14="http://schemas.microsoft.com/office/powerpoint/2010/main" val="17649084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市长</a:t>
            </a:r>
            <a:r>
              <a:rPr lang="zh-CN" altLang="en-US" dirty="0" smtClean="0"/>
              <a:t>接受</a:t>
            </a:r>
            <a:r>
              <a:rPr lang="zh-CN" altLang="en-US" dirty="0" smtClean="0"/>
              <a:t>记者采访的能力要求</a:t>
            </a:r>
            <a:endParaRPr lang="zh-CN" altLang="en-US" dirty="0"/>
          </a:p>
        </p:txBody>
      </p:sp>
      <p:sp>
        <p:nvSpPr>
          <p:cNvPr id="3" name="内容占位符 2"/>
          <p:cNvSpPr>
            <a:spLocks noGrp="1"/>
          </p:cNvSpPr>
          <p:nvPr>
            <p:ph idx="1"/>
          </p:nvPr>
        </p:nvSpPr>
        <p:spPr/>
        <p:txBody>
          <a:bodyPr>
            <a:normAutofit/>
          </a:bodyPr>
          <a:lstStyle/>
          <a:p>
            <a:r>
              <a:rPr lang="zh-CN" altLang="en-US" sz="3600" dirty="0" smtClean="0"/>
              <a:t>专业知识</a:t>
            </a:r>
            <a:r>
              <a:rPr lang="en-US" altLang="zh-CN" sz="3600" dirty="0" smtClean="0"/>
              <a:t>+</a:t>
            </a:r>
            <a:r>
              <a:rPr lang="zh-CN" altLang="en-US" sz="3600" dirty="0" smtClean="0"/>
              <a:t>媒介素养</a:t>
            </a:r>
            <a:r>
              <a:rPr lang="en-US" altLang="zh-CN" sz="3600" dirty="0" smtClean="0"/>
              <a:t>+</a:t>
            </a:r>
            <a:r>
              <a:rPr lang="zh-CN" altLang="en-US" sz="3600" dirty="0" smtClean="0"/>
              <a:t>政治立场</a:t>
            </a:r>
            <a:endParaRPr lang="zh-CN" altLang="en-US" sz="3600" dirty="0"/>
          </a:p>
        </p:txBody>
      </p:sp>
    </p:spTree>
    <p:extLst>
      <p:ext uri="{BB962C8B-B14F-4D97-AF65-F5344CB8AC3E}">
        <p14:creationId xmlns:p14="http://schemas.microsoft.com/office/powerpoint/2010/main" val="213325732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标题 1"/>
          <p:cNvSpPr>
            <a:spLocks noGrp="1"/>
          </p:cNvSpPr>
          <p:nvPr>
            <p:ph type="title"/>
          </p:nvPr>
        </p:nvSpPr>
        <p:spPr/>
        <p:txBody>
          <a:bodyPr/>
          <a:lstStyle/>
          <a:p>
            <a:r>
              <a:rPr lang="zh-CN" altLang="en-US" smtClean="0"/>
              <a:t>发布会的类型 </a:t>
            </a:r>
          </a:p>
        </p:txBody>
      </p:sp>
      <p:sp>
        <p:nvSpPr>
          <p:cNvPr id="28675" name="内容占位符 2"/>
          <p:cNvSpPr>
            <a:spLocks noGrp="1"/>
          </p:cNvSpPr>
          <p:nvPr>
            <p:ph idx="1"/>
          </p:nvPr>
        </p:nvSpPr>
        <p:spPr/>
        <p:txBody>
          <a:bodyPr>
            <a:normAutofit/>
          </a:bodyPr>
          <a:lstStyle/>
          <a:p>
            <a:r>
              <a:rPr lang="zh-CN" altLang="en-US" sz="3000" dirty="0"/>
              <a:t>无主持人发布会 </a:t>
            </a:r>
            <a:endParaRPr lang="en-US" altLang="zh-CN" sz="3000" dirty="0"/>
          </a:p>
          <a:p>
            <a:r>
              <a:rPr lang="zh-CN" altLang="en-US" sz="3000" dirty="0"/>
              <a:t>设主持人发布会 </a:t>
            </a:r>
          </a:p>
        </p:txBody>
      </p:sp>
    </p:spTree>
    <p:extLst>
      <p:ext uri="{BB962C8B-B14F-4D97-AF65-F5344CB8AC3E}">
        <p14:creationId xmlns:p14="http://schemas.microsoft.com/office/powerpoint/2010/main" val="40283872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发布会的最重要的三个技术环节</a:t>
            </a:r>
            <a:endParaRPr lang="zh-CN" altLang="en-US" dirty="0"/>
          </a:p>
        </p:txBody>
      </p:sp>
      <p:sp>
        <p:nvSpPr>
          <p:cNvPr id="3" name="内容占位符 2"/>
          <p:cNvSpPr>
            <a:spLocks noGrp="1"/>
          </p:cNvSpPr>
          <p:nvPr>
            <p:ph idx="1"/>
          </p:nvPr>
        </p:nvSpPr>
        <p:spPr/>
        <p:txBody>
          <a:bodyPr>
            <a:normAutofit/>
          </a:bodyPr>
          <a:lstStyle/>
          <a:p>
            <a:r>
              <a:rPr lang="zh-CN" altLang="en-US" sz="2700" dirty="0"/>
              <a:t>发布会时间长短</a:t>
            </a:r>
            <a:endParaRPr lang="en-US" altLang="zh-CN" sz="2700" dirty="0"/>
          </a:p>
          <a:p>
            <a:r>
              <a:rPr lang="zh-CN" altLang="en-US" sz="2700" dirty="0"/>
              <a:t>是否回答记者问</a:t>
            </a:r>
            <a:endParaRPr lang="en-US" altLang="zh-CN" sz="2700" dirty="0"/>
          </a:p>
          <a:p>
            <a:r>
              <a:rPr lang="zh-CN" altLang="en-US" sz="2700" dirty="0"/>
              <a:t>是念书面发布稿，还是即兴回答？</a:t>
            </a:r>
          </a:p>
        </p:txBody>
      </p:sp>
    </p:spTree>
    <p:extLst>
      <p:ext uri="{BB962C8B-B14F-4D97-AF65-F5344CB8AC3E}">
        <p14:creationId xmlns:p14="http://schemas.microsoft.com/office/powerpoint/2010/main" val="185345981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a:xfrm>
            <a:off x="768096" y="1289753"/>
            <a:ext cx="7290054" cy="1124712"/>
          </a:xfrm>
        </p:spPr>
        <p:txBody>
          <a:bodyPr/>
          <a:lstStyle/>
          <a:p>
            <a:r>
              <a:rPr lang="zh-CN" altLang="en-US" dirty="0" smtClean="0"/>
              <a:t>发布会的道具与发布材料</a:t>
            </a:r>
          </a:p>
        </p:txBody>
      </p:sp>
      <p:sp>
        <p:nvSpPr>
          <p:cNvPr id="29699" name="内容占位符 2"/>
          <p:cNvSpPr>
            <a:spLocks noGrp="1"/>
          </p:cNvSpPr>
          <p:nvPr>
            <p:ph idx="1"/>
          </p:nvPr>
        </p:nvSpPr>
        <p:spPr>
          <a:xfrm>
            <a:off x="857251" y="2318656"/>
            <a:ext cx="7404653" cy="3777343"/>
          </a:xfrm>
        </p:spPr>
        <p:txBody>
          <a:bodyPr>
            <a:noAutofit/>
          </a:bodyPr>
          <a:lstStyle/>
          <a:p>
            <a:r>
              <a:rPr lang="zh-CN" altLang="en-US" sz="2400" dirty="0"/>
              <a:t>通稿</a:t>
            </a:r>
            <a:endParaRPr lang="en-US" altLang="zh-CN" sz="2400" dirty="0"/>
          </a:p>
          <a:p>
            <a:r>
              <a:rPr lang="zh-CN" altLang="en-US" sz="2400" dirty="0"/>
              <a:t>图片</a:t>
            </a:r>
            <a:endParaRPr lang="en-US" altLang="zh-CN" sz="2400" dirty="0"/>
          </a:p>
          <a:p>
            <a:r>
              <a:rPr lang="zh-CN" altLang="en-US" sz="2400" dirty="0"/>
              <a:t>视频</a:t>
            </a:r>
            <a:endParaRPr lang="en-US" altLang="zh-CN" sz="2400" dirty="0"/>
          </a:p>
          <a:p>
            <a:r>
              <a:rPr lang="zh-CN" altLang="en-US" sz="2400" dirty="0"/>
              <a:t>地图</a:t>
            </a:r>
            <a:endParaRPr lang="en-US" altLang="zh-CN" sz="2400" dirty="0"/>
          </a:p>
          <a:p>
            <a:r>
              <a:rPr lang="zh-CN" altLang="en-US" sz="2400" dirty="0"/>
              <a:t>实物</a:t>
            </a:r>
            <a:endParaRPr lang="en-US" altLang="zh-CN" sz="2400" dirty="0"/>
          </a:p>
          <a:p>
            <a:r>
              <a:rPr lang="zh-CN" altLang="en-US" sz="2400" dirty="0"/>
              <a:t>着装</a:t>
            </a:r>
            <a:endParaRPr lang="en-US" altLang="zh-CN" sz="2400" dirty="0"/>
          </a:p>
          <a:p>
            <a:r>
              <a:rPr lang="zh-CN" altLang="en-US" sz="2400" dirty="0"/>
              <a:t>录音 </a:t>
            </a:r>
          </a:p>
        </p:txBody>
      </p:sp>
    </p:spTree>
    <p:extLst>
      <p:ext uri="{BB962C8B-B14F-4D97-AF65-F5344CB8AC3E}">
        <p14:creationId xmlns:p14="http://schemas.microsoft.com/office/powerpoint/2010/main" val="80969332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标题 1"/>
          <p:cNvSpPr>
            <a:spLocks noGrp="1"/>
          </p:cNvSpPr>
          <p:nvPr>
            <p:ph type="title"/>
          </p:nvPr>
        </p:nvSpPr>
        <p:spPr/>
        <p:txBody>
          <a:bodyPr/>
          <a:lstStyle/>
          <a:p>
            <a:r>
              <a:rPr lang="zh-CN" altLang="en-US" dirty="0" smtClean="0"/>
              <a:t>发布会和接受采访必说的三句话</a:t>
            </a:r>
          </a:p>
        </p:txBody>
      </p:sp>
      <p:sp>
        <p:nvSpPr>
          <p:cNvPr id="31747" name="内容占位符 2"/>
          <p:cNvSpPr>
            <a:spLocks noGrp="1"/>
          </p:cNvSpPr>
          <p:nvPr>
            <p:ph idx="1"/>
          </p:nvPr>
        </p:nvSpPr>
        <p:spPr/>
        <p:txBody>
          <a:bodyPr>
            <a:normAutofit/>
          </a:bodyPr>
          <a:lstStyle/>
          <a:p>
            <a:pPr eaLnBrk="1" hangingPunct="1"/>
            <a:r>
              <a:rPr lang="zh-CN" altLang="en-US" sz="3000" dirty="0"/>
              <a:t>我们了解的情况</a:t>
            </a:r>
            <a:endParaRPr lang="en-US" altLang="zh-CN" sz="3000" dirty="0"/>
          </a:p>
          <a:p>
            <a:pPr eaLnBrk="1" hangingPunct="1"/>
            <a:r>
              <a:rPr lang="zh-CN" altLang="en-US" sz="3000" dirty="0"/>
              <a:t>我们真诚的态度</a:t>
            </a:r>
            <a:endParaRPr lang="en-US" altLang="zh-CN" sz="3000" dirty="0"/>
          </a:p>
          <a:p>
            <a:pPr eaLnBrk="1" hangingPunct="1"/>
            <a:r>
              <a:rPr lang="zh-CN" altLang="en-US" sz="3000" dirty="0"/>
              <a:t>我们的切实行动</a:t>
            </a:r>
          </a:p>
          <a:p>
            <a:endParaRPr lang="zh-CN" altLang="en-US" sz="3000" dirty="0"/>
          </a:p>
        </p:txBody>
      </p:sp>
    </p:spTree>
    <p:extLst>
      <p:ext uri="{BB962C8B-B14F-4D97-AF65-F5344CB8AC3E}">
        <p14:creationId xmlns:p14="http://schemas.microsoft.com/office/powerpoint/2010/main" val="287384482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24328" y="1296162"/>
            <a:ext cx="7833823" cy="1124712"/>
          </a:xfrm>
        </p:spPr>
        <p:txBody>
          <a:bodyPr>
            <a:normAutofit/>
          </a:bodyPr>
          <a:lstStyle/>
          <a:p>
            <a:r>
              <a:rPr lang="en-US" altLang="zh-CN" sz="3600" dirty="0" smtClean="0">
                <a:latin typeface="仿宋" panose="02010609060101010101" pitchFamily="49" charset="-122"/>
                <a:ea typeface="仿宋" panose="02010609060101010101" pitchFamily="49" charset="-122"/>
                <a:cs typeface="Times New Roman" panose="02020603050405020304" pitchFamily="18" charset="0"/>
              </a:rPr>
              <a:t>10. </a:t>
            </a:r>
            <a:r>
              <a:rPr lang="zh-CN" altLang="en-US" sz="3600" dirty="0" smtClean="0">
                <a:latin typeface="仿宋" panose="02010609060101010101" pitchFamily="49" charset="-122"/>
                <a:ea typeface="仿宋" panose="02010609060101010101" pitchFamily="49" charset="-122"/>
                <a:cs typeface="Times New Roman" panose="02020603050405020304" pitchFamily="18" charset="0"/>
              </a:rPr>
              <a:t>城市管理舆情研判与应对</a:t>
            </a:r>
            <a:endParaRPr lang="zh-CN" altLang="en-US" sz="3600" dirty="0">
              <a:latin typeface="仿宋" panose="02010609060101010101" pitchFamily="49" charset="-122"/>
              <a:ea typeface="仿宋" panose="02010609060101010101" pitchFamily="49" charset="-122"/>
            </a:endParaRPr>
          </a:p>
        </p:txBody>
      </p:sp>
      <p:sp>
        <p:nvSpPr>
          <p:cNvPr id="4" name="Rectangle 1"/>
          <p:cNvSpPr>
            <a:spLocks noGrp="1" noChangeArrowheads="1"/>
          </p:cNvSpPr>
          <p:nvPr>
            <p:ph idx="1"/>
          </p:nvPr>
        </p:nvSpPr>
        <p:spPr bwMode="auto">
          <a:xfrm>
            <a:off x="1237539" y="-423867"/>
            <a:ext cx="7270676" cy="60473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56980" tIns="685584" rIns="856980" bIns="685584" numCol="1" rtlCol="0" anchor="ctr" anchorCtr="0" compatLnSpc="1">
            <a:prstTxWarp prst="textNoShape">
              <a:avLst/>
            </a:prstTxWarp>
            <a:spAutoFit/>
          </a:bodyPr>
          <a:lstStyle>
            <a:lvl1pPr eaLnBrk="0" fontAlgn="base" hangingPunct="0">
              <a:spcBef>
                <a:spcPct val="0"/>
              </a:spcBef>
              <a:spcAft>
                <a:spcPct val="0"/>
              </a:spcAft>
              <a:tabLst>
                <a:tab pos="5264150" algn="r"/>
              </a:tabLst>
              <a:defRPr>
                <a:solidFill>
                  <a:schemeClr val="tx1"/>
                </a:solidFill>
                <a:latin typeface="Arial" panose="020B0604020202020204" pitchFamily="34" charset="0"/>
              </a:defRPr>
            </a:lvl1pPr>
            <a:lvl2pPr eaLnBrk="0" fontAlgn="base" hangingPunct="0">
              <a:spcBef>
                <a:spcPct val="0"/>
              </a:spcBef>
              <a:spcAft>
                <a:spcPct val="0"/>
              </a:spcAft>
              <a:tabLst>
                <a:tab pos="5264150" algn="r"/>
              </a:tabLst>
              <a:defRPr>
                <a:solidFill>
                  <a:schemeClr val="tx1"/>
                </a:solidFill>
                <a:latin typeface="Arial" panose="020B0604020202020204" pitchFamily="34" charset="0"/>
              </a:defRPr>
            </a:lvl2pPr>
            <a:lvl3pPr eaLnBrk="0" fontAlgn="base" hangingPunct="0">
              <a:spcBef>
                <a:spcPct val="0"/>
              </a:spcBef>
              <a:spcAft>
                <a:spcPct val="0"/>
              </a:spcAft>
              <a:tabLst>
                <a:tab pos="5264150" algn="r"/>
              </a:tabLst>
              <a:defRPr>
                <a:solidFill>
                  <a:schemeClr val="tx1"/>
                </a:solidFill>
                <a:latin typeface="Arial" panose="020B0604020202020204" pitchFamily="34" charset="0"/>
              </a:defRPr>
            </a:lvl3pPr>
            <a:lvl4pPr eaLnBrk="0" fontAlgn="base" hangingPunct="0">
              <a:spcBef>
                <a:spcPct val="0"/>
              </a:spcBef>
              <a:spcAft>
                <a:spcPct val="0"/>
              </a:spcAft>
              <a:tabLst>
                <a:tab pos="5264150" algn="r"/>
              </a:tabLst>
              <a:defRPr>
                <a:solidFill>
                  <a:schemeClr val="tx1"/>
                </a:solidFill>
                <a:latin typeface="Arial" panose="020B0604020202020204" pitchFamily="34" charset="0"/>
              </a:defRPr>
            </a:lvl4pPr>
            <a:lvl5pPr eaLnBrk="0" fontAlgn="base" hangingPunct="0">
              <a:spcBef>
                <a:spcPct val="0"/>
              </a:spcBef>
              <a:spcAft>
                <a:spcPct val="0"/>
              </a:spcAft>
              <a:tabLst>
                <a:tab pos="5264150" algn="r"/>
              </a:tabLst>
              <a:defRPr>
                <a:solidFill>
                  <a:schemeClr val="tx1"/>
                </a:solidFill>
                <a:latin typeface="Arial" panose="020B0604020202020204" pitchFamily="34" charset="0"/>
              </a:defRPr>
            </a:lvl5pPr>
            <a:lvl6pPr eaLnBrk="0" fontAlgn="base" hangingPunct="0">
              <a:spcBef>
                <a:spcPct val="0"/>
              </a:spcBef>
              <a:spcAft>
                <a:spcPct val="0"/>
              </a:spcAft>
              <a:tabLst>
                <a:tab pos="5264150" algn="r"/>
              </a:tabLst>
              <a:defRPr>
                <a:solidFill>
                  <a:schemeClr val="tx1"/>
                </a:solidFill>
                <a:latin typeface="Arial" panose="020B0604020202020204" pitchFamily="34" charset="0"/>
              </a:defRPr>
            </a:lvl6pPr>
            <a:lvl7pPr eaLnBrk="0" fontAlgn="base" hangingPunct="0">
              <a:spcBef>
                <a:spcPct val="0"/>
              </a:spcBef>
              <a:spcAft>
                <a:spcPct val="0"/>
              </a:spcAft>
              <a:tabLst>
                <a:tab pos="5264150" algn="r"/>
              </a:tabLst>
              <a:defRPr>
                <a:solidFill>
                  <a:schemeClr val="tx1"/>
                </a:solidFill>
                <a:latin typeface="Arial" panose="020B0604020202020204" pitchFamily="34" charset="0"/>
              </a:defRPr>
            </a:lvl7pPr>
            <a:lvl8pPr eaLnBrk="0" fontAlgn="base" hangingPunct="0">
              <a:spcBef>
                <a:spcPct val="0"/>
              </a:spcBef>
              <a:spcAft>
                <a:spcPct val="0"/>
              </a:spcAft>
              <a:tabLst>
                <a:tab pos="5264150" algn="r"/>
              </a:tabLst>
              <a:defRPr>
                <a:solidFill>
                  <a:schemeClr val="tx1"/>
                </a:solidFill>
                <a:latin typeface="Arial" panose="020B0604020202020204" pitchFamily="34" charset="0"/>
              </a:defRPr>
            </a:lvl8pPr>
            <a:lvl9pPr eaLnBrk="0" fontAlgn="base" hangingPunct="0">
              <a:spcBef>
                <a:spcPct val="0"/>
              </a:spcBef>
              <a:spcAft>
                <a:spcPct val="0"/>
              </a:spcAft>
              <a:tabLst>
                <a:tab pos="5264150" algn="r"/>
              </a:tabLst>
              <a:defRPr>
                <a:solidFill>
                  <a:schemeClr val="tx1"/>
                </a:solidFill>
                <a:latin typeface="Arial" panose="020B0604020202020204" pitchFamily="34" charset="0"/>
              </a:defRPr>
            </a:lvl9pPr>
          </a:lstStyle>
          <a:p>
            <a:pPr marL="0" indent="0">
              <a:lnSpc>
                <a:spcPct val="100000"/>
              </a:lnSpc>
              <a:buClrTx/>
              <a:buSzTx/>
              <a:buNone/>
              <a:tabLst>
                <a:tab pos="3948113" algn="r"/>
              </a:tabLst>
            </a:pPr>
            <a:endParaRPr lang="en-US" altLang="zh-CN" sz="1800" dirty="0"/>
          </a:p>
          <a:p>
            <a:pPr marL="0" indent="0">
              <a:lnSpc>
                <a:spcPct val="100000"/>
              </a:lnSpc>
              <a:buClrTx/>
              <a:buSzTx/>
              <a:buNone/>
              <a:tabLst>
                <a:tab pos="3948113" algn="r"/>
              </a:tabLst>
            </a:pPr>
            <a:r>
              <a:rPr lang="zh-CN" altLang="en-US" sz="1800" dirty="0">
                <a:latin typeface="Cambria" panose="02040503050406030204" pitchFamily="18" charset="0"/>
                <a:ea typeface="微软雅黑" panose="020B0503020204020204" pitchFamily="34" charset="-122"/>
                <a:cs typeface="Times New Roman" panose="02020603050405020304" pitchFamily="18" charset="0"/>
              </a:rPr>
              <a:t>	</a:t>
            </a:r>
            <a:endParaRPr lang="en-US" altLang="zh-CN" sz="1800" dirty="0"/>
          </a:p>
          <a:p>
            <a:pPr marL="0" indent="0">
              <a:lnSpc>
                <a:spcPct val="100000"/>
              </a:lnSpc>
              <a:buClrTx/>
              <a:buSzTx/>
              <a:buNone/>
              <a:tabLst>
                <a:tab pos="3948113" algn="r"/>
              </a:tabLst>
            </a:pPr>
            <a:r>
              <a:rPr lang="zh-CN" altLang="en-US" sz="1800" dirty="0">
                <a:latin typeface="Cambria" panose="02040503050406030204" pitchFamily="18" charset="0"/>
                <a:ea typeface="微软雅黑" panose="020B0503020204020204" pitchFamily="34" charset="-122"/>
                <a:cs typeface="Times New Roman" panose="02020603050405020304" pitchFamily="18" charset="0"/>
              </a:rPr>
              <a:t>	</a:t>
            </a:r>
            <a:endParaRPr lang="en-US" altLang="zh-CN" sz="1800" dirty="0"/>
          </a:p>
          <a:p>
            <a:pPr marL="0" indent="0">
              <a:lnSpc>
                <a:spcPct val="100000"/>
              </a:lnSpc>
              <a:buClrTx/>
              <a:buSzTx/>
              <a:buNone/>
              <a:tabLst>
                <a:tab pos="3948113" algn="r"/>
              </a:tabLst>
            </a:pPr>
            <a:endParaRPr lang="en-US" altLang="zh-CN" sz="2100" dirty="0">
              <a:latin typeface="+mn-ea"/>
              <a:cs typeface="Times New Roman" panose="02020603050405020304" pitchFamily="18" charset="0"/>
            </a:endParaRPr>
          </a:p>
          <a:p>
            <a:pPr marL="0" indent="0">
              <a:lnSpc>
                <a:spcPct val="100000"/>
              </a:lnSpc>
              <a:buClrTx/>
              <a:buSzTx/>
              <a:buNone/>
              <a:tabLst>
                <a:tab pos="3948113" algn="r"/>
              </a:tabLst>
            </a:pPr>
            <a:endParaRPr lang="en-US" altLang="zh-CN" sz="2100" dirty="0">
              <a:latin typeface="+mn-ea"/>
              <a:cs typeface="Times New Roman" panose="02020603050405020304" pitchFamily="18" charset="0"/>
            </a:endParaRPr>
          </a:p>
          <a:p>
            <a:pPr marL="0" indent="0">
              <a:lnSpc>
                <a:spcPct val="100000"/>
              </a:lnSpc>
              <a:buClrTx/>
              <a:buSzTx/>
              <a:buNone/>
              <a:tabLst>
                <a:tab pos="3948113" algn="r"/>
              </a:tabLst>
            </a:pPr>
            <a:endParaRPr lang="en-US" altLang="zh-CN" sz="2100" dirty="0">
              <a:latin typeface="+mn-ea"/>
              <a:cs typeface="Times New Roman" panose="02020603050405020304" pitchFamily="18" charset="0"/>
            </a:endParaRPr>
          </a:p>
          <a:p>
            <a:pPr marL="0" indent="0">
              <a:lnSpc>
                <a:spcPct val="100000"/>
              </a:lnSpc>
              <a:buClrTx/>
              <a:buSzTx/>
              <a:buNone/>
              <a:tabLst>
                <a:tab pos="3948113" algn="r"/>
              </a:tabLst>
            </a:pPr>
            <a:endParaRPr lang="en-US" altLang="zh-CN" sz="2100" dirty="0">
              <a:latin typeface="+mn-ea"/>
              <a:cs typeface="Times New Roman" panose="02020603050405020304" pitchFamily="18" charset="0"/>
            </a:endParaRPr>
          </a:p>
          <a:p>
            <a:pPr marL="0" indent="0">
              <a:lnSpc>
                <a:spcPct val="100000"/>
              </a:lnSpc>
              <a:buClrTx/>
              <a:buSzTx/>
              <a:buNone/>
              <a:tabLst>
                <a:tab pos="3948113" algn="r"/>
              </a:tabLst>
            </a:pPr>
            <a:endParaRPr lang="en-US" altLang="zh-CN" sz="2100" dirty="0">
              <a:latin typeface="+mn-ea"/>
              <a:cs typeface="Times New Roman" panose="02020603050405020304" pitchFamily="18" charset="0"/>
            </a:endParaRPr>
          </a:p>
          <a:p>
            <a:pPr marL="0" indent="0">
              <a:lnSpc>
                <a:spcPct val="100000"/>
              </a:lnSpc>
              <a:buClrTx/>
              <a:buSzTx/>
              <a:buNone/>
              <a:tabLst>
                <a:tab pos="3948113" algn="r"/>
              </a:tabLst>
            </a:pPr>
            <a:r>
              <a:rPr lang="zh-CN" altLang="en-US" sz="2700" dirty="0">
                <a:latin typeface="+mn-ea"/>
                <a:cs typeface="Times New Roman" panose="02020603050405020304" pitchFamily="18" charset="0"/>
              </a:rPr>
              <a:t>	</a:t>
            </a:r>
            <a:endParaRPr lang="en-US" altLang="zh-CN" sz="2700" dirty="0">
              <a:latin typeface="+mn-ea"/>
            </a:endParaRPr>
          </a:p>
          <a:p>
            <a:pPr marL="0" indent="0">
              <a:lnSpc>
                <a:spcPct val="100000"/>
              </a:lnSpc>
              <a:buClrTx/>
              <a:buSzTx/>
              <a:buNone/>
              <a:tabLst>
                <a:tab pos="3948113" algn="r"/>
              </a:tabLst>
            </a:pPr>
            <a:r>
              <a:rPr lang="zh-CN" altLang="en-US" sz="2700" dirty="0">
                <a:latin typeface="+mn-ea"/>
                <a:cs typeface="Times New Roman" panose="02020603050405020304" pitchFamily="18" charset="0"/>
              </a:rPr>
              <a:t>如何进行舆情监测？	</a:t>
            </a:r>
            <a:endParaRPr lang="en-US" altLang="zh-CN" sz="2700" dirty="0">
              <a:latin typeface="+mn-ea"/>
            </a:endParaRPr>
          </a:p>
          <a:p>
            <a:pPr marL="0" indent="0">
              <a:lnSpc>
                <a:spcPct val="100000"/>
              </a:lnSpc>
              <a:buClrTx/>
              <a:buSzTx/>
              <a:buNone/>
              <a:tabLst>
                <a:tab pos="3948113" algn="r"/>
              </a:tabLst>
            </a:pPr>
            <a:r>
              <a:rPr lang="zh-CN" altLang="en-US" sz="2700" dirty="0">
                <a:latin typeface="+mn-ea"/>
                <a:cs typeface="Times New Roman" panose="02020603050405020304" pitchFamily="18" charset="0"/>
              </a:rPr>
              <a:t>如何进行舆情研判与舆情干预？	</a:t>
            </a:r>
            <a:endParaRPr lang="en-US" altLang="zh-CN" sz="2700" dirty="0">
              <a:latin typeface="+mn-ea"/>
            </a:endParaRPr>
          </a:p>
          <a:p>
            <a:pPr marL="0" indent="0">
              <a:lnSpc>
                <a:spcPct val="100000"/>
              </a:lnSpc>
              <a:buClrTx/>
              <a:buSzTx/>
              <a:buNone/>
              <a:tabLst>
                <a:tab pos="3948113" algn="r"/>
              </a:tabLst>
            </a:pPr>
            <a:endParaRPr lang="en-US" altLang="zh-CN" sz="2100" dirty="0">
              <a:latin typeface="+mn-ea"/>
            </a:endParaRPr>
          </a:p>
          <a:p>
            <a:pPr marL="0" indent="0">
              <a:lnSpc>
                <a:spcPct val="100000"/>
              </a:lnSpc>
              <a:buClrTx/>
              <a:buSzTx/>
              <a:buNone/>
              <a:tabLst>
                <a:tab pos="3948113" algn="r"/>
              </a:tabLst>
            </a:pPr>
            <a:r>
              <a:rPr lang="en-US" altLang="zh-CN" sz="2100" dirty="0">
                <a:latin typeface="+mn-ea"/>
                <a:cs typeface="Times New Roman" panose="02020603050405020304" pitchFamily="18" charset="0"/>
              </a:rPr>
              <a:t/>
            </a:r>
            <a:br>
              <a:rPr lang="en-US" altLang="zh-CN" sz="2100" dirty="0">
                <a:latin typeface="+mn-ea"/>
                <a:cs typeface="Times New Roman" panose="02020603050405020304" pitchFamily="18" charset="0"/>
              </a:rPr>
            </a:br>
            <a:endParaRPr lang="en-US" altLang="zh-CN" sz="2100" dirty="0">
              <a:latin typeface="+mn-ea"/>
            </a:endParaRPr>
          </a:p>
        </p:txBody>
      </p:sp>
    </p:spTree>
    <p:extLst>
      <p:ext uri="{BB962C8B-B14F-4D97-AF65-F5344CB8AC3E}">
        <p14:creationId xmlns:p14="http://schemas.microsoft.com/office/powerpoint/2010/main" val="184901627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627711" y="4131470"/>
            <a:ext cx="4212431" cy="1565672"/>
          </a:xfrm>
          <a:prstGeom prst="roundRect">
            <a:avLst>
              <a:gd name="adj" fmla="val 5220"/>
            </a:avLst>
          </a:prstGeom>
        </p:spPr>
        <p:style>
          <a:lnRef idx="1">
            <a:schemeClr val="accent1"/>
          </a:lnRef>
          <a:fillRef idx="2">
            <a:schemeClr val="accent1"/>
          </a:fillRef>
          <a:effectRef idx="1">
            <a:schemeClr val="accent1"/>
          </a:effectRef>
          <a:fontRef idx="minor">
            <a:schemeClr val="dk1"/>
          </a:fontRef>
        </p:style>
        <p:txBody>
          <a:bodyPr anchor="ctr"/>
          <a:lstStyle/>
          <a:p>
            <a:pPr algn="ctr" eaLnBrk="1" hangingPunct="1">
              <a:defRPr/>
            </a:pPr>
            <a:endParaRPr lang="zh-CN" altLang="en-US" sz="1050" dirty="0">
              <a:latin typeface="黑体" pitchFamily="49" charset="-122"/>
              <a:ea typeface="黑体" pitchFamily="49" charset="-122"/>
            </a:endParaRPr>
          </a:p>
        </p:txBody>
      </p:sp>
      <p:sp>
        <p:nvSpPr>
          <p:cNvPr id="4" name="TextBox 3"/>
          <p:cNvSpPr txBox="1">
            <a:spLocks noChangeArrowheads="1"/>
          </p:cNvSpPr>
          <p:nvPr/>
        </p:nvSpPr>
        <p:spPr bwMode="auto">
          <a:xfrm>
            <a:off x="2736056" y="3090863"/>
            <a:ext cx="610791" cy="1200329"/>
          </a:xfrm>
          <a:prstGeom prst="rect">
            <a:avLst/>
          </a:prstGeom>
          <a:ln/>
          <a:extLst/>
        </p:spPr>
        <p:style>
          <a:lnRef idx="2">
            <a:schemeClr val="accent2"/>
          </a:lnRef>
          <a:fillRef idx="1">
            <a:schemeClr val="lt1"/>
          </a:fillRef>
          <a:effectRef idx="0">
            <a:schemeClr val="accent2"/>
          </a:effectRef>
          <a:fontRef idx="minor">
            <a:schemeClr val="dk1"/>
          </a:fontRef>
        </p:style>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eaLnBrk="1" hangingPunct="1">
              <a:defRPr/>
            </a:pPr>
            <a:r>
              <a:rPr lang="en-US" altLang="zh-CN" sz="1200" dirty="0">
                <a:latin typeface="Calibri" pitchFamily="34" charset="0"/>
              </a:rPr>
              <a:t>WHEN  WHERE  WHO  WHAT WHY</a:t>
            </a:r>
          </a:p>
        </p:txBody>
      </p:sp>
      <p:sp>
        <p:nvSpPr>
          <p:cNvPr id="5" name="TextBox 4"/>
          <p:cNvSpPr txBox="1">
            <a:spLocks noChangeArrowheads="1"/>
          </p:cNvSpPr>
          <p:nvPr/>
        </p:nvSpPr>
        <p:spPr bwMode="auto">
          <a:xfrm>
            <a:off x="3168255" y="1944291"/>
            <a:ext cx="3064669" cy="300082"/>
          </a:xfrm>
          <a:prstGeom prst="rect">
            <a:avLst/>
          </a:prstGeom>
          <a:ln/>
          <a:extLst/>
        </p:spPr>
        <p:style>
          <a:lnRef idx="2">
            <a:schemeClr val="accent2"/>
          </a:lnRef>
          <a:fillRef idx="1">
            <a:schemeClr val="lt1"/>
          </a:fillRef>
          <a:effectRef idx="0">
            <a:schemeClr val="accent2"/>
          </a:effectRef>
          <a:fontRef idx="minor">
            <a:schemeClr val="dk1"/>
          </a:fontRef>
        </p:style>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eaLnBrk="1" hangingPunct="1">
              <a:defRPr/>
            </a:pPr>
            <a:r>
              <a:rPr lang="en-US" altLang="zh-CN" sz="1350" dirty="0">
                <a:latin typeface="Calibri" pitchFamily="34" charset="0"/>
              </a:rPr>
              <a:t>  Sb. </a:t>
            </a:r>
            <a:r>
              <a:rPr lang="zh-CN" altLang="en-US" sz="1350" dirty="0">
                <a:latin typeface="Calibri" pitchFamily="34" charset="0"/>
              </a:rPr>
              <a:t>写了</a:t>
            </a:r>
            <a:r>
              <a:rPr lang="en-US" altLang="zh-CN" sz="1350" dirty="0" err="1">
                <a:latin typeface="Calibri" pitchFamily="34" charset="0"/>
              </a:rPr>
              <a:t>Sth</a:t>
            </a:r>
            <a:r>
              <a:rPr lang="en-US" altLang="zh-CN" sz="1350" dirty="0">
                <a:latin typeface="Calibri" pitchFamily="34" charset="0"/>
              </a:rPr>
              <a:t>. </a:t>
            </a:r>
            <a:r>
              <a:rPr lang="zh-CN" altLang="en-US" sz="1350" dirty="0">
                <a:latin typeface="Calibri" pitchFamily="34" charset="0"/>
              </a:rPr>
              <a:t>通过</a:t>
            </a:r>
            <a:r>
              <a:rPr lang="en-US" altLang="zh-CN" sz="1350" dirty="0">
                <a:latin typeface="Calibri" pitchFamily="34" charset="0"/>
              </a:rPr>
              <a:t>Somewhere</a:t>
            </a:r>
            <a:r>
              <a:rPr lang="en-US" altLang="zh-CN" sz="1350" dirty="0">
                <a:solidFill>
                  <a:srgbClr val="FF0000"/>
                </a:solidFill>
                <a:latin typeface="Calibri" pitchFamily="34" charset="0"/>
              </a:rPr>
              <a:t> </a:t>
            </a:r>
            <a:r>
              <a:rPr lang="zh-CN" altLang="en-US" sz="1350" dirty="0">
                <a:latin typeface="Calibri" pitchFamily="34" charset="0"/>
              </a:rPr>
              <a:t>由</a:t>
            </a:r>
            <a:r>
              <a:rPr lang="zh-CN" altLang="en-US" sz="1350" dirty="0">
                <a:solidFill>
                  <a:srgbClr val="FF0000"/>
                </a:solidFill>
                <a:latin typeface="Calibri" pitchFamily="34" charset="0"/>
              </a:rPr>
              <a:t> </a:t>
            </a:r>
            <a:r>
              <a:rPr lang="en-US" altLang="zh-CN" sz="1350" dirty="0">
                <a:latin typeface="Calibri" pitchFamily="34" charset="0"/>
              </a:rPr>
              <a:t>Sb.</a:t>
            </a:r>
            <a:r>
              <a:rPr lang="zh-CN" altLang="en-US" sz="1350" dirty="0">
                <a:latin typeface="Calibri" pitchFamily="34" charset="0"/>
              </a:rPr>
              <a:t>看</a:t>
            </a:r>
          </a:p>
        </p:txBody>
      </p:sp>
      <p:sp>
        <p:nvSpPr>
          <p:cNvPr id="107525" name="TextBox 8"/>
          <p:cNvSpPr txBox="1">
            <a:spLocks noChangeArrowheads="1"/>
          </p:cNvSpPr>
          <p:nvPr/>
        </p:nvSpPr>
        <p:spPr bwMode="auto">
          <a:xfrm>
            <a:off x="2808686" y="4076700"/>
            <a:ext cx="4020740" cy="403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ea typeface="方正舒体" panose="02010601030101010101" pitchFamily="2" charset="-122"/>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ea typeface="方正舒体" panose="02010601030101010101" pitchFamily="2" charset="-122"/>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ea typeface="方正舒体" panose="02010601030101010101" pitchFamily="2" charset="-122"/>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ea typeface="方正舒体" panose="02010601030101010101" pitchFamily="2" charset="-122"/>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5pPr>
            <a:lvl6pPr marL="2514600" indent="-228600" fontAlgn="base">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6pPr>
            <a:lvl7pPr marL="2971800" indent="-228600" fontAlgn="base">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7pPr>
            <a:lvl8pPr marL="3429000" indent="-228600" fontAlgn="base">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8pPr>
            <a:lvl9pPr marL="3886200" indent="-228600" fontAlgn="base">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9pPr>
          </a:lstStyle>
          <a:p>
            <a:pPr algn="just" eaLnBrk="1" hangingPunct="1">
              <a:lnSpc>
                <a:spcPct val="150000"/>
              </a:lnSpc>
              <a:spcBef>
                <a:spcPct val="0"/>
              </a:spcBef>
              <a:spcAft>
                <a:spcPct val="0"/>
              </a:spcAft>
              <a:buClrTx/>
              <a:buSzTx/>
              <a:buFontTx/>
              <a:buNone/>
            </a:pPr>
            <a:r>
              <a:rPr lang="en-US" altLang="zh-CN" sz="1350">
                <a:solidFill>
                  <a:schemeClr val="tx1"/>
                </a:solidFill>
                <a:latin typeface="黑体" panose="02010609060101010101" pitchFamily="49" charset="-122"/>
                <a:ea typeface="黑体" panose="02010609060101010101" pitchFamily="49" charset="-122"/>
              </a:rPr>
              <a:t>5W-4S</a:t>
            </a:r>
            <a:r>
              <a:rPr lang="zh-CN" altLang="en-US" sz="1350">
                <a:solidFill>
                  <a:schemeClr val="tx1"/>
                </a:solidFill>
                <a:latin typeface="黑体" panose="02010609060101010101" pitchFamily="49" charset="-122"/>
                <a:ea typeface="黑体" panose="02010609060101010101" pitchFamily="49" charset="-122"/>
              </a:rPr>
              <a:t>分析框架按客户需求可自由组合：</a:t>
            </a:r>
          </a:p>
        </p:txBody>
      </p:sp>
      <p:sp>
        <p:nvSpPr>
          <p:cNvPr id="107526" name="TextBox 10"/>
          <p:cNvSpPr txBox="1">
            <a:spLocks noChangeArrowheads="1"/>
          </p:cNvSpPr>
          <p:nvPr/>
        </p:nvSpPr>
        <p:spPr bwMode="auto">
          <a:xfrm>
            <a:off x="3369470" y="2862263"/>
            <a:ext cx="2978701"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ea typeface="方正舒体" panose="02010601030101010101" pitchFamily="2" charset="-122"/>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ea typeface="方正舒体" panose="02010601030101010101" pitchFamily="2" charset="-122"/>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ea typeface="方正舒体" panose="02010601030101010101" pitchFamily="2" charset="-122"/>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ea typeface="方正舒体" panose="02010601030101010101" pitchFamily="2" charset="-122"/>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5pPr>
            <a:lvl6pPr marL="2514600" indent="-228600" fontAlgn="base">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6pPr>
            <a:lvl7pPr marL="2971800" indent="-228600" fontAlgn="base">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7pPr>
            <a:lvl8pPr marL="3429000" indent="-228600" fontAlgn="base">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8pPr>
            <a:lvl9pPr marL="3886200" indent="-228600" fontAlgn="base">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9pPr>
          </a:lstStyle>
          <a:p>
            <a:pPr eaLnBrk="1" hangingPunct="1">
              <a:spcBef>
                <a:spcPct val="0"/>
              </a:spcBef>
              <a:spcAft>
                <a:spcPct val="0"/>
              </a:spcAft>
              <a:buClrTx/>
              <a:buSzTx/>
              <a:buFontTx/>
              <a:buNone/>
            </a:pPr>
            <a:r>
              <a:rPr lang="zh-CN" altLang="en-US" sz="1050" b="1">
                <a:solidFill>
                  <a:schemeClr val="tx1"/>
                </a:solidFill>
                <a:latin typeface="Calibri" panose="020F0502020204030204" pitchFamily="34" charset="0"/>
                <a:ea typeface="宋体" panose="02010600030101010101" pitchFamily="2" charset="-122"/>
              </a:rPr>
              <a:t>作者分析       内容分析      路径分析      受众分析  </a:t>
            </a:r>
            <a:endParaRPr lang="zh-CN" altLang="en-US" sz="1350">
              <a:solidFill>
                <a:schemeClr val="tx1"/>
              </a:solidFill>
              <a:latin typeface="Calibri" panose="020F0502020204030204" pitchFamily="34" charset="0"/>
              <a:ea typeface="宋体" panose="02010600030101010101" pitchFamily="2" charset="-122"/>
            </a:endParaRPr>
          </a:p>
        </p:txBody>
      </p:sp>
      <p:graphicFrame>
        <p:nvGraphicFramePr>
          <p:cNvPr id="8" name="Group 60"/>
          <p:cNvGraphicFramePr>
            <a:graphicFrameLocks/>
          </p:cNvGraphicFramePr>
          <p:nvPr/>
        </p:nvGraphicFramePr>
        <p:xfrm>
          <a:off x="3390137" y="3124442"/>
          <a:ext cx="2862262" cy="952500"/>
        </p:xfrm>
        <a:graphic>
          <a:graphicData uri="http://schemas.openxmlformats.org/drawingml/2006/table">
            <a:tbl>
              <a:tblPr>
                <a:tableStyleId>{775DCB02-9BB8-47FD-8907-85C794F793BA}</a:tableStyleId>
              </a:tblPr>
              <a:tblGrid>
                <a:gridCol w="715566">
                  <a:extLst>
                    <a:ext uri="{9D8B030D-6E8A-4147-A177-3AD203B41FA5}">
                      <a16:colId xmlns:a16="http://schemas.microsoft.com/office/drawing/2014/main" val="20000"/>
                    </a:ext>
                  </a:extLst>
                </a:gridCol>
                <a:gridCol w="715565">
                  <a:extLst>
                    <a:ext uri="{9D8B030D-6E8A-4147-A177-3AD203B41FA5}">
                      <a16:colId xmlns:a16="http://schemas.microsoft.com/office/drawing/2014/main" val="20001"/>
                    </a:ext>
                  </a:extLst>
                </a:gridCol>
                <a:gridCol w="715566">
                  <a:extLst>
                    <a:ext uri="{9D8B030D-6E8A-4147-A177-3AD203B41FA5}">
                      <a16:colId xmlns:a16="http://schemas.microsoft.com/office/drawing/2014/main" val="20002"/>
                    </a:ext>
                  </a:extLst>
                </a:gridCol>
                <a:gridCol w="715565">
                  <a:extLst>
                    <a:ext uri="{9D8B030D-6E8A-4147-A177-3AD203B41FA5}">
                      <a16:colId xmlns:a16="http://schemas.microsoft.com/office/drawing/2014/main" val="20003"/>
                    </a:ext>
                  </a:extLst>
                </a:gridCol>
              </a:tblGrid>
              <a:tr h="1828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800" b="0" i="0" u="none" strike="noStrike" cap="none" normalizeH="0" baseline="0" dirty="0" smtClean="0">
                        <a:ln>
                          <a:noFill/>
                        </a:ln>
                        <a:solidFill>
                          <a:schemeClr val="tx1"/>
                        </a:solidFill>
                        <a:effectLst/>
                        <a:latin typeface="Arial" pitchFamily="34" charset="0"/>
                        <a:ea typeface="宋体" pitchFamily="2" charset="-122"/>
                      </a:endParaRPr>
                    </a:p>
                  </a:txBody>
                  <a:tcPr marL="68580" marR="68580" marT="34290" marB="34290"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800" b="0" i="0" u="none" strike="noStrike" cap="none" normalizeH="0" baseline="0" smtClean="0">
                        <a:ln>
                          <a:noFill/>
                        </a:ln>
                        <a:solidFill>
                          <a:schemeClr val="tx1"/>
                        </a:solidFill>
                        <a:effectLst/>
                        <a:latin typeface="Arial" pitchFamily="34" charset="0"/>
                        <a:ea typeface="宋体" pitchFamily="2" charset="-122"/>
                      </a:endParaRPr>
                    </a:p>
                  </a:txBody>
                  <a:tcPr marL="68580" marR="68580" marT="34290" marB="34290"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800" b="0" i="0" u="none" strike="noStrike" cap="none" normalizeH="0" baseline="0" smtClean="0">
                        <a:ln>
                          <a:noFill/>
                        </a:ln>
                        <a:solidFill>
                          <a:schemeClr val="tx1"/>
                        </a:solidFill>
                        <a:effectLst/>
                        <a:latin typeface="Arial" pitchFamily="34" charset="0"/>
                        <a:ea typeface="宋体" pitchFamily="2" charset="-122"/>
                      </a:endParaRPr>
                    </a:p>
                  </a:txBody>
                  <a:tcPr marL="68580" marR="68580" marT="34290" marB="34290"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800" b="0" i="0" u="none" strike="noStrike" cap="none" normalizeH="0" baseline="0" dirty="0" smtClean="0">
                        <a:ln>
                          <a:noFill/>
                        </a:ln>
                        <a:solidFill>
                          <a:schemeClr val="tx1"/>
                        </a:solidFill>
                        <a:effectLst/>
                        <a:latin typeface="Arial" pitchFamily="34" charset="0"/>
                        <a:ea typeface="宋体" pitchFamily="2" charset="-122"/>
                      </a:endParaRPr>
                    </a:p>
                  </a:txBody>
                  <a:tcPr marL="68580" marR="68580" marT="34290" marB="34290" horzOverflow="overflow"/>
                </a:tc>
                <a:extLst>
                  <a:ext uri="{0D108BD9-81ED-4DB2-BD59-A6C34878D82A}">
                    <a16:rowId xmlns:a16="http://schemas.microsoft.com/office/drawing/2014/main" val="10000"/>
                  </a:ext>
                </a:extLst>
              </a:tr>
              <a:tr h="1828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800" b="0" i="0" u="none" strike="noStrike" cap="none" normalizeH="0" baseline="0" smtClean="0">
                        <a:ln>
                          <a:noFill/>
                        </a:ln>
                        <a:solidFill>
                          <a:schemeClr val="tx1"/>
                        </a:solidFill>
                        <a:effectLst/>
                        <a:latin typeface="Arial" pitchFamily="34" charset="0"/>
                        <a:ea typeface="宋体" pitchFamily="2" charset="-122"/>
                      </a:endParaRPr>
                    </a:p>
                  </a:txBody>
                  <a:tcPr marL="68580" marR="68580" marT="34290" marB="34290"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800" b="0" i="0" u="none" strike="noStrike" cap="none" normalizeH="0" baseline="0" dirty="0" smtClean="0">
                        <a:ln>
                          <a:noFill/>
                        </a:ln>
                        <a:solidFill>
                          <a:schemeClr val="tx1"/>
                        </a:solidFill>
                        <a:effectLst/>
                        <a:latin typeface="Arial" pitchFamily="34" charset="0"/>
                        <a:ea typeface="宋体" pitchFamily="2" charset="-122"/>
                      </a:endParaRPr>
                    </a:p>
                  </a:txBody>
                  <a:tcPr marL="68580" marR="68580" marT="34290" marB="34290"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800" b="0" i="0" u="none" strike="noStrike" cap="none" normalizeH="0" baseline="0" smtClean="0">
                        <a:ln>
                          <a:noFill/>
                        </a:ln>
                        <a:solidFill>
                          <a:schemeClr val="tx1"/>
                        </a:solidFill>
                        <a:effectLst/>
                        <a:latin typeface="Arial" pitchFamily="34" charset="0"/>
                        <a:ea typeface="宋体" pitchFamily="2" charset="-122"/>
                      </a:endParaRPr>
                    </a:p>
                  </a:txBody>
                  <a:tcPr marL="68580" marR="68580" marT="34290" marB="34290"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800" b="0" i="0" u="none" strike="noStrike" cap="none" normalizeH="0" baseline="0" smtClean="0">
                        <a:ln>
                          <a:noFill/>
                        </a:ln>
                        <a:solidFill>
                          <a:schemeClr val="tx1"/>
                        </a:solidFill>
                        <a:effectLst/>
                        <a:latin typeface="Arial" pitchFamily="34" charset="0"/>
                        <a:ea typeface="宋体" pitchFamily="2" charset="-122"/>
                      </a:endParaRPr>
                    </a:p>
                  </a:txBody>
                  <a:tcPr marL="68580" marR="68580" marT="34290" marB="34290" horzOverflow="overflow"/>
                </a:tc>
                <a:extLst>
                  <a:ext uri="{0D108BD9-81ED-4DB2-BD59-A6C34878D82A}">
                    <a16:rowId xmlns:a16="http://schemas.microsoft.com/office/drawing/2014/main" val="10001"/>
                  </a:ext>
                </a:extLst>
              </a:tr>
              <a:tr h="1828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800" b="0" i="0" u="none" strike="noStrike" cap="none" normalizeH="0" baseline="0" smtClean="0">
                        <a:ln>
                          <a:noFill/>
                        </a:ln>
                        <a:solidFill>
                          <a:schemeClr val="tx1"/>
                        </a:solidFill>
                        <a:effectLst/>
                        <a:latin typeface="Arial" pitchFamily="34" charset="0"/>
                        <a:ea typeface="宋体" pitchFamily="2" charset="-122"/>
                      </a:endParaRPr>
                    </a:p>
                  </a:txBody>
                  <a:tcPr marL="68580" marR="68580" marT="34290" marB="34290"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800" b="0" i="0" u="none" strike="noStrike" cap="none" normalizeH="0" baseline="0" smtClean="0">
                        <a:ln>
                          <a:noFill/>
                        </a:ln>
                        <a:solidFill>
                          <a:schemeClr val="tx1"/>
                        </a:solidFill>
                        <a:effectLst/>
                        <a:latin typeface="Arial" pitchFamily="34" charset="0"/>
                        <a:ea typeface="宋体" pitchFamily="2" charset="-122"/>
                      </a:endParaRPr>
                    </a:p>
                  </a:txBody>
                  <a:tcPr marL="68580" marR="68580" marT="34290" marB="34290"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800" b="0" i="0" u="none" strike="noStrike" cap="none" normalizeH="0" baseline="0" smtClean="0">
                        <a:ln>
                          <a:noFill/>
                        </a:ln>
                        <a:solidFill>
                          <a:schemeClr val="tx1"/>
                        </a:solidFill>
                        <a:effectLst/>
                        <a:latin typeface="Arial" pitchFamily="34" charset="0"/>
                        <a:ea typeface="宋体" pitchFamily="2" charset="-122"/>
                      </a:endParaRPr>
                    </a:p>
                  </a:txBody>
                  <a:tcPr marL="68580" marR="68580" marT="34290" marB="34290"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800" b="0" i="0" u="none" strike="noStrike" cap="none" normalizeH="0" baseline="0" dirty="0" smtClean="0">
                        <a:ln>
                          <a:noFill/>
                        </a:ln>
                        <a:solidFill>
                          <a:schemeClr val="tx1"/>
                        </a:solidFill>
                        <a:effectLst/>
                        <a:latin typeface="Arial" pitchFamily="34" charset="0"/>
                        <a:ea typeface="宋体" pitchFamily="2" charset="-122"/>
                      </a:endParaRPr>
                    </a:p>
                  </a:txBody>
                  <a:tcPr marL="68580" marR="68580" marT="34290" marB="34290" horzOverflow="overflow"/>
                </a:tc>
                <a:extLst>
                  <a:ext uri="{0D108BD9-81ED-4DB2-BD59-A6C34878D82A}">
                    <a16:rowId xmlns:a16="http://schemas.microsoft.com/office/drawing/2014/main" val="10002"/>
                  </a:ext>
                </a:extLst>
              </a:tr>
              <a:tr h="1828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800" b="0" i="0" u="none" strike="noStrike" cap="none" normalizeH="0" baseline="0" smtClean="0">
                        <a:ln>
                          <a:noFill/>
                        </a:ln>
                        <a:solidFill>
                          <a:schemeClr val="tx1"/>
                        </a:solidFill>
                        <a:effectLst/>
                        <a:latin typeface="Arial" pitchFamily="34" charset="0"/>
                        <a:ea typeface="宋体" pitchFamily="2" charset="-122"/>
                      </a:endParaRPr>
                    </a:p>
                  </a:txBody>
                  <a:tcPr marL="68580" marR="68580" marT="34290" marB="34290"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800" b="0" i="0" u="none" strike="noStrike" cap="none" normalizeH="0" baseline="0" smtClean="0">
                        <a:ln>
                          <a:noFill/>
                        </a:ln>
                        <a:solidFill>
                          <a:schemeClr val="tx1"/>
                        </a:solidFill>
                        <a:effectLst/>
                        <a:latin typeface="Arial" pitchFamily="34" charset="0"/>
                        <a:ea typeface="宋体" pitchFamily="2" charset="-122"/>
                      </a:endParaRPr>
                    </a:p>
                  </a:txBody>
                  <a:tcPr marL="68580" marR="68580" marT="34290" marB="34290"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800" b="0" i="0" u="none" strike="noStrike" cap="none" normalizeH="0" baseline="0" smtClean="0">
                        <a:ln>
                          <a:noFill/>
                        </a:ln>
                        <a:solidFill>
                          <a:schemeClr val="tx1"/>
                        </a:solidFill>
                        <a:effectLst/>
                        <a:latin typeface="Arial" pitchFamily="34" charset="0"/>
                        <a:ea typeface="宋体" pitchFamily="2" charset="-122"/>
                      </a:endParaRPr>
                    </a:p>
                  </a:txBody>
                  <a:tcPr marL="68580" marR="68580" marT="34290" marB="34290"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800" b="0" i="0" u="none" strike="noStrike" cap="none" normalizeH="0" baseline="0" smtClean="0">
                        <a:ln>
                          <a:noFill/>
                        </a:ln>
                        <a:solidFill>
                          <a:schemeClr val="tx1"/>
                        </a:solidFill>
                        <a:effectLst/>
                        <a:latin typeface="Arial" pitchFamily="34" charset="0"/>
                        <a:ea typeface="宋体" pitchFamily="2" charset="-122"/>
                      </a:endParaRPr>
                    </a:p>
                  </a:txBody>
                  <a:tcPr marL="68580" marR="68580" marT="34290" marB="34290" horzOverflow="overflow"/>
                </a:tc>
                <a:extLst>
                  <a:ext uri="{0D108BD9-81ED-4DB2-BD59-A6C34878D82A}">
                    <a16:rowId xmlns:a16="http://schemas.microsoft.com/office/drawing/2014/main" val="10003"/>
                  </a:ext>
                </a:extLst>
              </a:tr>
              <a:tr h="1828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800" b="0" i="0" u="none" strike="noStrike" cap="none" normalizeH="0" baseline="0" dirty="0" smtClean="0">
                        <a:ln>
                          <a:noFill/>
                        </a:ln>
                        <a:solidFill>
                          <a:schemeClr val="tx1"/>
                        </a:solidFill>
                        <a:effectLst/>
                        <a:latin typeface="Arial" pitchFamily="34" charset="0"/>
                        <a:ea typeface="宋体" pitchFamily="2" charset="-122"/>
                      </a:endParaRPr>
                    </a:p>
                  </a:txBody>
                  <a:tcPr marL="68580" marR="68580" marT="34290" marB="34290"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800" b="0" i="0" u="none" strike="noStrike" cap="none" normalizeH="0" baseline="0" dirty="0" smtClean="0">
                        <a:ln>
                          <a:noFill/>
                        </a:ln>
                        <a:solidFill>
                          <a:schemeClr val="tx1"/>
                        </a:solidFill>
                        <a:effectLst/>
                        <a:latin typeface="Arial" pitchFamily="34" charset="0"/>
                        <a:ea typeface="宋体" pitchFamily="2" charset="-122"/>
                      </a:endParaRPr>
                    </a:p>
                  </a:txBody>
                  <a:tcPr marL="68580" marR="68580" marT="34290" marB="34290"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800" b="0" i="0" u="none" strike="noStrike" cap="none" normalizeH="0" baseline="0" smtClean="0">
                        <a:ln>
                          <a:noFill/>
                        </a:ln>
                        <a:solidFill>
                          <a:schemeClr val="tx1"/>
                        </a:solidFill>
                        <a:effectLst/>
                        <a:latin typeface="Arial" pitchFamily="34" charset="0"/>
                        <a:ea typeface="宋体" pitchFamily="2" charset="-122"/>
                      </a:endParaRPr>
                    </a:p>
                  </a:txBody>
                  <a:tcPr marL="68580" marR="68580" marT="34290" marB="34290"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800" b="0" i="0" u="none" strike="noStrike" cap="none" normalizeH="0" baseline="0" dirty="0" smtClean="0">
                        <a:ln>
                          <a:noFill/>
                        </a:ln>
                        <a:solidFill>
                          <a:schemeClr val="tx1"/>
                        </a:solidFill>
                        <a:effectLst/>
                        <a:latin typeface="Arial" pitchFamily="34" charset="0"/>
                        <a:ea typeface="宋体" pitchFamily="2" charset="-122"/>
                      </a:endParaRPr>
                    </a:p>
                  </a:txBody>
                  <a:tcPr marL="68580" marR="68580" marT="34290" marB="34290" horzOverflow="overflow"/>
                </a:tc>
                <a:extLst>
                  <a:ext uri="{0D108BD9-81ED-4DB2-BD59-A6C34878D82A}">
                    <a16:rowId xmlns:a16="http://schemas.microsoft.com/office/drawing/2014/main" val="10004"/>
                  </a:ext>
                </a:extLst>
              </a:tr>
            </a:tbl>
          </a:graphicData>
        </a:graphic>
      </p:graphicFrame>
      <p:sp>
        <p:nvSpPr>
          <p:cNvPr id="9" name="Text Box 59"/>
          <p:cNvSpPr txBox="1">
            <a:spLocks noChangeArrowheads="1"/>
          </p:cNvSpPr>
          <p:nvPr/>
        </p:nvSpPr>
        <p:spPr bwMode="auto">
          <a:xfrm>
            <a:off x="4143376" y="3375422"/>
            <a:ext cx="1356462" cy="300082"/>
          </a:xfrm>
          <a:prstGeom prst="rect">
            <a:avLst/>
          </a:prstGeom>
          <a:ln/>
          <a:extLst/>
        </p:spPr>
        <p:style>
          <a:lnRef idx="1">
            <a:schemeClr val="accent2"/>
          </a:lnRef>
          <a:fillRef idx="3">
            <a:schemeClr val="accent2"/>
          </a:fillRef>
          <a:effectRef idx="2">
            <a:schemeClr val="accent2"/>
          </a:effectRef>
          <a:fontRef idx="minor">
            <a:schemeClr val="lt1"/>
          </a:fontRef>
        </p:style>
        <p:txBody>
          <a:bodyPr wrap="none">
            <a:spAutoFit/>
          </a:bodyPr>
          <a:lstStyle/>
          <a:p>
            <a:pPr eaLnBrk="1" hangingPunct="1">
              <a:defRPr/>
            </a:pPr>
            <a:r>
              <a:rPr lang="en-US" altLang="zh-CN" sz="1350" dirty="0"/>
              <a:t>5W-4S</a:t>
            </a:r>
            <a:r>
              <a:rPr lang="zh-CN" altLang="en-US" sz="1350" dirty="0"/>
              <a:t>分析框架</a:t>
            </a:r>
          </a:p>
        </p:txBody>
      </p:sp>
      <p:sp>
        <p:nvSpPr>
          <p:cNvPr id="10" name="Text Box 64"/>
          <p:cNvSpPr txBox="1">
            <a:spLocks noChangeArrowheads="1"/>
          </p:cNvSpPr>
          <p:nvPr/>
        </p:nvSpPr>
        <p:spPr bwMode="auto">
          <a:xfrm>
            <a:off x="1934417" y="1875236"/>
            <a:ext cx="392415" cy="1067990"/>
          </a:xfrm>
          <a:prstGeom prst="rect">
            <a:avLst/>
          </a:prstGeom>
          <a:ln/>
          <a:extLst/>
        </p:spPr>
        <p:style>
          <a:lnRef idx="1">
            <a:schemeClr val="accent4"/>
          </a:lnRef>
          <a:fillRef idx="3">
            <a:schemeClr val="accent4"/>
          </a:fillRef>
          <a:effectRef idx="2">
            <a:schemeClr val="accent4"/>
          </a:effectRef>
          <a:fontRef idx="minor">
            <a:schemeClr val="lt1"/>
          </a:fontRef>
        </p:style>
        <p:txBody>
          <a:bodyPr vert="eaVert" anchor="ctr">
            <a:spAutoFit/>
          </a:bodyPr>
          <a:lstStyle>
            <a:defPPr>
              <a:defRPr lang="zh-CN"/>
            </a:defPPr>
            <a:lvl1pPr>
              <a:defRPr>
                <a:solidFill>
                  <a:schemeClr val="lt1"/>
                </a:solidFill>
                <a:latin typeface="黑体" pitchFamily="49" charset="-122"/>
                <a:ea typeface="黑体" pitchFamily="49" charset="-122"/>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eaLnBrk="1" hangingPunct="1">
              <a:defRPr/>
            </a:pPr>
            <a:r>
              <a:rPr lang="zh-CN" altLang="en-US" sz="1350" dirty="0"/>
              <a:t> 动态分析</a:t>
            </a:r>
          </a:p>
        </p:txBody>
      </p:sp>
      <p:sp>
        <p:nvSpPr>
          <p:cNvPr id="11" name="Text Box 65"/>
          <p:cNvSpPr txBox="1">
            <a:spLocks noChangeArrowheads="1"/>
          </p:cNvSpPr>
          <p:nvPr/>
        </p:nvSpPr>
        <p:spPr bwMode="auto">
          <a:xfrm>
            <a:off x="1911446" y="3053955"/>
            <a:ext cx="392415" cy="1010840"/>
          </a:xfrm>
          <a:prstGeom prst="rect">
            <a:avLst/>
          </a:prstGeom>
          <a:ln/>
          <a:extLst/>
        </p:spPr>
        <p:style>
          <a:lnRef idx="1">
            <a:schemeClr val="accent4"/>
          </a:lnRef>
          <a:fillRef idx="3">
            <a:schemeClr val="accent4"/>
          </a:fillRef>
          <a:effectRef idx="2">
            <a:schemeClr val="accent4"/>
          </a:effectRef>
          <a:fontRef idx="minor">
            <a:schemeClr val="lt1"/>
          </a:fontRef>
        </p:style>
        <p:txBody>
          <a:bodyPr vert="eaVert">
            <a:spAutoFit/>
          </a:bodyPr>
          <a:lstStyle>
            <a:defPPr>
              <a:defRPr lang="zh-CN"/>
            </a:defPPr>
            <a:lvl1pPr>
              <a:defRPr>
                <a:solidFill>
                  <a:schemeClr val="lt1"/>
                </a:solidFill>
                <a:latin typeface="黑体" pitchFamily="49" charset="-122"/>
                <a:ea typeface="黑体" pitchFamily="49" charset="-122"/>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eaLnBrk="1" hangingPunct="1">
              <a:defRPr/>
            </a:pPr>
            <a:r>
              <a:rPr lang="zh-CN" altLang="en-US" sz="1350" dirty="0"/>
              <a:t> 静态分析</a:t>
            </a:r>
          </a:p>
        </p:txBody>
      </p:sp>
      <p:sp>
        <p:nvSpPr>
          <p:cNvPr id="12" name="Text Box 66"/>
          <p:cNvSpPr txBox="1">
            <a:spLocks noChangeArrowheads="1"/>
          </p:cNvSpPr>
          <p:nvPr/>
        </p:nvSpPr>
        <p:spPr bwMode="auto">
          <a:xfrm>
            <a:off x="1957039" y="4232672"/>
            <a:ext cx="392415" cy="1071563"/>
          </a:xfrm>
          <a:prstGeom prst="rect">
            <a:avLst/>
          </a:prstGeom>
          <a:ln/>
          <a:extLst/>
        </p:spPr>
        <p:style>
          <a:lnRef idx="1">
            <a:schemeClr val="accent4"/>
          </a:lnRef>
          <a:fillRef idx="3">
            <a:schemeClr val="accent4"/>
          </a:fillRef>
          <a:effectRef idx="2">
            <a:schemeClr val="accent4"/>
          </a:effectRef>
          <a:fontRef idx="minor">
            <a:schemeClr val="lt1"/>
          </a:fontRef>
        </p:style>
        <p:txBody>
          <a:bodyPr vert="eaVert" anchor="ctr">
            <a:spAutoFit/>
          </a:bodyPr>
          <a:lstStyle>
            <a:defPPr>
              <a:defRPr lang="zh-CN"/>
            </a:defPPr>
            <a:lvl1pPr>
              <a:defRPr>
                <a:solidFill>
                  <a:schemeClr val="lt1"/>
                </a:solidFill>
                <a:latin typeface="黑体" pitchFamily="49" charset="-122"/>
                <a:ea typeface="黑体" pitchFamily="49" charset="-122"/>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eaLnBrk="1" hangingPunct="1">
              <a:defRPr/>
            </a:pPr>
            <a:r>
              <a:rPr lang="zh-CN" altLang="en-US" sz="1350" dirty="0"/>
              <a:t> 应用方向</a:t>
            </a:r>
          </a:p>
        </p:txBody>
      </p:sp>
      <p:cxnSp>
        <p:nvCxnSpPr>
          <p:cNvPr id="13" name="肘形连接符 12"/>
          <p:cNvCxnSpPr/>
          <p:nvPr/>
        </p:nvCxnSpPr>
        <p:spPr>
          <a:xfrm rot="16200000" flipH="1">
            <a:off x="3296842" y="2450307"/>
            <a:ext cx="645319" cy="178594"/>
          </a:xfrm>
          <a:prstGeom prst="bentConnector3">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4" name="肘形连接符 13"/>
          <p:cNvCxnSpPr/>
          <p:nvPr/>
        </p:nvCxnSpPr>
        <p:spPr>
          <a:xfrm rot="16200000" flipH="1">
            <a:off x="3958234" y="2344937"/>
            <a:ext cx="645319" cy="389335"/>
          </a:xfrm>
          <a:prstGeom prst="bentConnector3">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5" name="肘形连接符 14"/>
          <p:cNvCxnSpPr/>
          <p:nvPr/>
        </p:nvCxnSpPr>
        <p:spPr>
          <a:xfrm rot="16200000" flipH="1">
            <a:off x="4763691" y="2377679"/>
            <a:ext cx="645319" cy="323850"/>
          </a:xfrm>
          <a:prstGeom prst="bentConnector3">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a:xfrm>
            <a:off x="5857875" y="2216945"/>
            <a:ext cx="0" cy="64531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07544" name="矩形 30"/>
          <p:cNvSpPr>
            <a:spLocks noChangeArrowheads="1"/>
          </p:cNvSpPr>
          <p:nvPr/>
        </p:nvSpPr>
        <p:spPr bwMode="auto">
          <a:xfrm>
            <a:off x="5017295" y="4446986"/>
            <a:ext cx="306466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ea typeface="方正舒体" panose="02010601030101010101" pitchFamily="2" charset="-122"/>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ea typeface="方正舒体" panose="02010601030101010101" pitchFamily="2" charset="-122"/>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ea typeface="方正舒体" panose="02010601030101010101" pitchFamily="2" charset="-122"/>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ea typeface="方正舒体" panose="02010601030101010101" pitchFamily="2" charset="-122"/>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5pPr>
            <a:lvl6pPr marL="2514600" indent="-228600" fontAlgn="base">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6pPr>
            <a:lvl7pPr marL="2971800" indent="-228600" fontAlgn="base">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7pPr>
            <a:lvl8pPr marL="3429000" indent="-228600" fontAlgn="base">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8pPr>
            <a:lvl9pPr marL="3886200" indent="-228600" fontAlgn="base">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9pPr>
          </a:lstStyle>
          <a:p>
            <a:pPr algn="just" eaLnBrk="1" hangingPunct="1">
              <a:lnSpc>
                <a:spcPct val="150000"/>
              </a:lnSpc>
              <a:spcBef>
                <a:spcPct val="0"/>
              </a:spcBef>
              <a:spcAft>
                <a:spcPct val="0"/>
              </a:spcAft>
              <a:buClrTx/>
              <a:buSzTx/>
              <a:buFont typeface="Wingdings" panose="05000000000000000000" pitchFamily="2" charset="2"/>
              <a:buChar char="ü"/>
            </a:pPr>
            <a:r>
              <a:rPr lang="zh-CN" altLang="en-US" sz="1200">
                <a:solidFill>
                  <a:schemeClr val="tx1"/>
                </a:solidFill>
                <a:latin typeface="黑体" panose="02010609060101010101" pitchFamily="49" charset="-122"/>
                <a:ea typeface="黑体" panose="02010609060101010101" pitchFamily="49" charset="-122"/>
              </a:rPr>
              <a:t>负面情绪监测</a:t>
            </a:r>
            <a:endParaRPr lang="en-US" altLang="zh-CN" sz="1200">
              <a:solidFill>
                <a:schemeClr val="tx1"/>
              </a:solidFill>
              <a:latin typeface="黑体" panose="02010609060101010101" pitchFamily="49" charset="-122"/>
              <a:ea typeface="黑体" panose="02010609060101010101" pitchFamily="49" charset="-122"/>
            </a:endParaRPr>
          </a:p>
          <a:p>
            <a:pPr algn="just" eaLnBrk="1" hangingPunct="1">
              <a:lnSpc>
                <a:spcPct val="150000"/>
              </a:lnSpc>
              <a:spcBef>
                <a:spcPct val="0"/>
              </a:spcBef>
              <a:spcAft>
                <a:spcPct val="0"/>
              </a:spcAft>
              <a:buClrTx/>
              <a:buSzTx/>
              <a:buFont typeface="Wingdings" panose="05000000000000000000" pitchFamily="2" charset="2"/>
              <a:buChar char="ü"/>
            </a:pPr>
            <a:r>
              <a:rPr lang="zh-CN" altLang="en-US" sz="1200">
                <a:solidFill>
                  <a:schemeClr val="tx1"/>
                </a:solidFill>
                <a:latin typeface="黑体" panose="02010609060101010101" pitchFamily="49" charset="-122"/>
                <a:ea typeface="黑体" panose="02010609060101010101" pitchFamily="49" charset="-122"/>
              </a:rPr>
              <a:t>意见领袖监测</a:t>
            </a:r>
            <a:endParaRPr lang="en-US" altLang="zh-CN" sz="1200">
              <a:solidFill>
                <a:schemeClr val="tx1"/>
              </a:solidFill>
              <a:latin typeface="黑体" panose="02010609060101010101" pitchFamily="49" charset="-122"/>
              <a:ea typeface="黑体" panose="02010609060101010101" pitchFamily="49" charset="-122"/>
            </a:endParaRPr>
          </a:p>
          <a:p>
            <a:pPr algn="just" eaLnBrk="1" hangingPunct="1">
              <a:lnSpc>
                <a:spcPct val="150000"/>
              </a:lnSpc>
              <a:spcBef>
                <a:spcPct val="0"/>
              </a:spcBef>
              <a:spcAft>
                <a:spcPct val="0"/>
              </a:spcAft>
              <a:buClrTx/>
              <a:buSzTx/>
              <a:buFont typeface="Wingdings" panose="05000000000000000000" pitchFamily="2" charset="2"/>
              <a:buChar char="ü"/>
            </a:pPr>
            <a:r>
              <a:rPr lang="zh-CN" altLang="en-US" sz="1200">
                <a:solidFill>
                  <a:schemeClr val="tx1"/>
                </a:solidFill>
                <a:latin typeface="黑体" panose="02010609060101010101" pitchFamily="49" charset="-122"/>
                <a:ea typeface="黑体" panose="02010609060101010101" pitchFamily="49" charset="-122"/>
              </a:rPr>
              <a:t>社会关系监测</a:t>
            </a:r>
          </a:p>
          <a:p>
            <a:pPr algn="just" eaLnBrk="1" hangingPunct="1">
              <a:lnSpc>
                <a:spcPct val="150000"/>
              </a:lnSpc>
              <a:spcBef>
                <a:spcPct val="0"/>
              </a:spcBef>
              <a:spcAft>
                <a:spcPct val="0"/>
              </a:spcAft>
              <a:buClrTx/>
              <a:buSzTx/>
              <a:buFont typeface="Wingdings" panose="05000000000000000000" pitchFamily="2" charset="2"/>
              <a:buChar char="ü"/>
            </a:pPr>
            <a:r>
              <a:rPr lang="zh-CN" altLang="en-US" sz="1200">
                <a:solidFill>
                  <a:schemeClr val="tx1"/>
                </a:solidFill>
                <a:latin typeface="黑体" panose="02010609060101010101" pitchFamily="49" charset="-122"/>
                <a:ea typeface="黑体" panose="02010609060101010101" pitchFamily="49" charset="-122"/>
              </a:rPr>
              <a:t>干预效果监测</a:t>
            </a:r>
          </a:p>
        </p:txBody>
      </p:sp>
      <p:sp>
        <p:nvSpPr>
          <p:cNvPr id="107545" name="矩形 11263"/>
          <p:cNvSpPr>
            <a:spLocks noChangeArrowheads="1"/>
          </p:cNvSpPr>
          <p:nvPr/>
        </p:nvSpPr>
        <p:spPr bwMode="auto">
          <a:xfrm>
            <a:off x="2749154" y="4446985"/>
            <a:ext cx="34290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ea typeface="方正舒体" panose="02010601030101010101" pitchFamily="2" charset="-122"/>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ea typeface="方正舒体" panose="02010601030101010101" pitchFamily="2" charset="-122"/>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ea typeface="方正舒体" panose="02010601030101010101" pitchFamily="2" charset="-122"/>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ea typeface="方正舒体" panose="02010601030101010101" pitchFamily="2" charset="-122"/>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5pPr>
            <a:lvl6pPr marL="2514600" indent="-228600" fontAlgn="base">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6pPr>
            <a:lvl7pPr marL="2971800" indent="-228600" fontAlgn="base">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7pPr>
            <a:lvl8pPr marL="3429000" indent="-228600" fontAlgn="base">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8pPr>
            <a:lvl9pPr marL="3886200" indent="-228600" fontAlgn="base">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9pPr>
          </a:lstStyle>
          <a:p>
            <a:pPr algn="just" eaLnBrk="1" hangingPunct="1">
              <a:lnSpc>
                <a:spcPct val="150000"/>
              </a:lnSpc>
              <a:spcBef>
                <a:spcPct val="0"/>
              </a:spcBef>
              <a:spcAft>
                <a:spcPct val="0"/>
              </a:spcAft>
              <a:buClrTx/>
              <a:buSzTx/>
              <a:buFont typeface="Wingdings" panose="05000000000000000000" pitchFamily="2" charset="2"/>
              <a:buChar char="ü"/>
            </a:pPr>
            <a:r>
              <a:rPr lang="zh-CN" altLang="en-US" sz="1200">
                <a:solidFill>
                  <a:schemeClr val="tx1"/>
                </a:solidFill>
                <a:latin typeface="黑体" panose="02010609060101010101" pitchFamily="49" charset="-122"/>
                <a:ea typeface="黑体" panose="02010609060101010101" pitchFamily="49" charset="-122"/>
              </a:rPr>
              <a:t>信源分布监测</a:t>
            </a:r>
            <a:endParaRPr lang="en-US" altLang="zh-CN" sz="1200">
              <a:solidFill>
                <a:schemeClr val="tx1"/>
              </a:solidFill>
              <a:latin typeface="黑体" panose="02010609060101010101" pitchFamily="49" charset="-122"/>
              <a:ea typeface="黑体" panose="02010609060101010101" pitchFamily="49" charset="-122"/>
            </a:endParaRPr>
          </a:p>
          <a:p>
            <a:pPr algn="just" eaLnBrk="1" hangingPunct="1">
              <a:lnSpc>
                <a:spcPct val="150000"/>
              </a:lnSpc>
              <a:spcBef>
                <a:spcPct val="0"/>
              </a:spcBef>
              <a:spcAft>
                <a:spcPct val="0"/>
              </a:spcAft>
              <a:buClrTx/>
              <a:buSzTx/>
              <a:buFont typeface="Wingdings" panose="05000000000000000000" pitchFamily="2" charset="2"/>
              <a:buChar char="ü"/>
            </a:pPr>
            <a:r>
              <a:rPr lang="zh-CN" altLang="en-US" sz="1200">
                <a:solidFill>
                  <a:schemeClr val="tx1"/>
                </a:solidFill>
                <a:latin typeface="黑体" panose="02010609060101010101" pitchFamily="49" charset="-122"/>
                <a:ea typeface="黑体" panose="02010609060101010101" pitchFamily="49" charset="-122"/>
              </a:rPr>
              <a:t>地域分布监测</a:t>
            </a:r>
            <a:endParaRPr lang="en-US" altLang="zh-CN" sz="1200">
              <a:solidFill>
                <a:schemeClr val="tx1"/>
              </a:solidFill>
              <a:latin typeface="黑体" panose="02010609060101010101" pitchFamily="49" charset="-122"/>
              <a:ea typeface="黑体" panose="02010609060101010101" pitchFamily="49" charset="-122"/>
            </a:endParaRPr>
          </a:p>
          <a:p>
            <a:pPr algn="just" eaLnBrk="1" hangingPunct="1">
              <a:lnSpc>
                <a:spcPct val="150000"/>
              </a:lnSpc>
              <a:spcBef>
                <a:spcPct val="0"/>
              </a:spcBef>
              <a:spcAft>
                <a:spcPct val="0"/>
              </a:spcAft>
              <a:buClrTx/>
              <a:buSzTx/>
              <a:buFont typeface="Wingdings" panose="05000000000000000000" pitchFamily="2" charset="2"/>
              <a:buChar char="ü"/>
            </a:pPr>
            <a:r>
              <a:rPr lang="zh-CN" altLang="en-US" sz="1200">
                <a:solidFill>
                  <a:schemeClr val="tx1"/>
                </a:solidFill>
                <a:latin typeface="黑体" panose="02010609060101010101" pitchFamily="49" charset="-122"/>
                <a:ea typeface="黑体" panose="02010609060101010101" pitchFamily="49" charset="-122"/>
              </a:rPr>
              <a:t>主题分布监测</a:t>
            </a:r>
          </a:p>
        </p:txBody>
      </p:sp>
      <p:sp>
        <p:nvSpPr>
          <p:cNvPr id="80922" name="TextBox 19"/>
          <p:cNvSpPr txBox="1">
            <a:spLocks noChangeArrowheads="1"/>
          </p:cNvSpPr>
          <p:nvPr/>
        </p:nvSpPr>
        <p:spPr bwMode="auto">
          <a:xfrm>
            <a:off x="1237061" y="1254919"/>
            <a:ext cx="504944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ea typeface="方正舒体" panose="02010601030101010101" pitchFamily="2" charset="-122"/>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ea typeface="方正舒体" panose="02010601030101010101" pitchFamily="2" charset="-122"/>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ea typeface="方正舒体" panose="02010601030101010101" pitchFamily="2" charset="-122"/>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ea typeface="方正舒体" panose="02010601030101010101" pitchFamily="2" charset="-122"/>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5pPr>
            <a:lvl6pPr marL="2514600" indent="-228600" fontAlgn="base">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6pPr>
            <a:lvl7pPr marL="2971800" indent="-228600" fontAlgn="base">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7pPr>
            <a:lvl8pPr marL="3429000" indent="-228600" fontAlgn="base">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8pPr>
            <a:lvl9pPr marL="3886200" indent="-228600" fontAlgn="base">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9pPr>
          </a:lstStyle>
          <a:p>
            <a:pPr eaLnBrk="1" hangingPunct="1">
              <a:spcBef>
                <a:spcPct val="0"/>
              </a:spcBef>
              <a:spcAft>
                <a:spcPct val="0"/>
              </a:spcAft>
              <a:buClrTx/>
              <a:buSzTx/>
              <a:buFontTx/>
              <a:buNone/>
              <a:defRPr/>
            </a:pPr>
            <a:r>
              <a:rPr lang="zh-CN" altLang="en-US" sz="2100" dirty="0">
                <a:solidFill>
                  <a:schemeClr val="tx1"/>
                </a:solidFill>
                <a:latin typeface="Arial" panose="020B0604020202020204" pitchFamily="34" charset="0"/>
                <a:ea typeface="宋体" panose="02010600030101010101" pitchFamily="2" charset="-122"/>
              </a:rPr>
              <a:t>    </a:t>
            </a:r>
            <a:r>
              <a:rPr lang="zh-CN" altLang="en-US" sz="2100" dirty="0">
                <a:solidFill>
                  <a:schemeClr val="tx1"/>
                </a:solidFill>
                <a:latin typeface="+mj-ea"/>
                <a:ea typeface="+mj-ea"/>
              </a:rPr>
              <a:t>舆情分析方法及其应用</a:t>
            </a:r>
            <a:endParaRPr lang="zh-CN" altLang="en-US" dirty="0">
              <a:solidFill>
                <a:schemeClr val="tx1"/>
              </a:solidFill>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340990971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上箭头 6"/>
          <p:cNvSpPr>
            <a:spLocks noChangeArrowheads="1"/>
          </p:cNvSpPr>
          <p:nvPr/>
        </p:nvSpPr>
        <p:spPr bwMode="auto">
          <a:xfrm>
            <a:off x="2141935" y="1697831"/>
            <a:ext cx="432197" cy="3405188"/>
          </a:xfrm>
          <a:prstGeom prst="upArrow">
            <a:avLst>
              <a:gd name="adj1" fmla="val 50000"/>
              <a:gd name="adj2" fmla="val 70143"/>
            </a:avLst>
          </a:prstGeom>
          <a:gradFill rotWithShape="1">
            <a:gsLst>
              <a:gs pos="0">
                <a:srgbClr val="3A7CCB"/>
              </a:gs>
              <a:gs pos="20000">
                <a:srgbClr val="3C7BC7"/>
              </a:gs>
              <a:gs pos="100000">
                <a:srgbClr val="2C5D98"/>
              </a:gs>
            </a:gsLst>
            <a:lin ang="5400000"/>
          </a:gradFill>
          <a:ln w="9525">
            <a:solidFill>
              <a:srgbClr val="4A7EBB"/>
            </a:solidFill>
            <a:miter lim="800000"/>
            <a:headEnd/>
            <a:tailEnd/>
          </a:ln>
          <a:effectLst>
            <a:outerShdw dist="23000" dir="5400000" rotWithShape="0">
              <a:srgbClr val="808080">
                <a:alpha val="34998"/>
              </a:srgbClr>
            </a:outerShdw>
          </a:effectLst>
        </p:spPr>
        <p:txBody>
          <a:bodyPr anchor="ct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ea typeface="方正舒体" panose="02010601030101010101" pitchFamily="2" charset="-122"/>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ea typeface="方正舒体" panose="02010601030101010101" pitchFamily="2" charset="-122"/>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ea typeface="方正舒体" panose="02010601030101010101" pitchFamily="2" charset="-122"/>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ea typeface="方正舒体" panose="02010601030101010101" pitchFamily="2" charset="-122"/>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5pPr>
            <a:lvl6pPr marL="2514600" indent="-228600" fontAlgn="base">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6pPr>
            <a:lvl7pPr marL="2971800" indent="-228600" fontAlgn="base">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7pPr>
            <a:lvl8pPr marL="3429000" indent="-228600" fontAlgn="base">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8pPr>
            <a:lvl9pPr marL="3886200" indent="-228600" fontAlgn="base">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ea typeface="方正舒体" panose="02010601030101010101" pitchFamily="2" charset="-122"/>
              </a:defRPr>
            </a:lvl9pPr>
          </a:lstStyle>
          <a:p>
            <a:pPr algn="ctr" eaLnBrk="1" hangingPunct="1">
              <a:spcBef>
                <a:spcPct val="0"/>
              </a:spcBef>
              <a:spcAft>
                <a:spcPct val="0"/>
              </a:spcAft>
              <a:buClrTx/>
              <a:buSzTx/>
              <a:buFontTx/>
              <a:buNone/>
            </a:pPr>
            <a:endParaRPr lang="zh-CN" altLang="en-US" sz="1350">
              <a:solidFill>
                <a:srgbClr val="FFFFFF"/>
              </a:solidFill>
              <a:latin typeface="Arial" panose="020B0604020202020204" pitchFamily="34" charset="0"/>
              <a:ea typeface="宋体" panose="02010600030101010101" pitchFamily="2" charset="-122"/>
            </a:endParaRPr>
          </a:p>
        </p:txBody>
      </p:sp>
      <p:graphicFrame>
        <p:nvGraphicFramePr>
          <p:cNvPr id="4" name="内容占位符 3"/>
          <p:cNvGraphicFramePr>
            <a:graphicFrameLocks noGrp="1"/>
          </p:cNvGraphicFramePr>
          <p:nvPr>
            <p:ph idx="1"/>
          </p:nvPr>
        </p:nvGraphicFramePr>
        <p:xfrm>
          <a:off x="2843808" y="1553753"/>
          <a:ext cx="4698522" cy="33483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图示 4"/>
          <p:cNvGraphicFramePr/>
          <p:nvPr/>
        </p:nvGraphicFramePr>
        <p:xfrm>
          <a:off x="1061610" y="1470249"/>
          <a:ext cx="2592288" cy="378042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92690597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标题 2"/>
          <p:cNvSpPr>
            <a:spLocks noGrp="1"/>
          </p:cNvSpPr>
          <p:nvPr>
            <p:ph type="title"/>
          </p:nvPr>
        </p:nvSpPr>
        <p:spPr/>
        <p:txBody>
          <a:bodyPr/>
          <a:lstStyle/>
          <a:p>
            <a:pPr eaLnBrk="1" hangingPunct="1"/>
            <a:r>
              <a:rPr lang="zh-CN" altLang="en-US" smtClean="0"/>
              <a:t>舆情报告的功能差异</a:t>
            </a:r>
          </a:p>
        </p:txBody>
      </p:sp>
      <p:graphicFrame>
        <p:nvGraphicFramePr>
          <p:cNvPr id="4" name="内容占位符 3"/>
          <p:cNvGraphicFramePr>
            <a:graphicFrameLocks noGrp="1"/>
          </p:cNvGraphicFramePr>
          <p:nvPr>
            <p:ph idx="1"/>
          </p:nvPr>
        </p:nvGraphicFramePr>
        <p:xfrm>
          <a:off x="1655676" y="2132856"/>
          <a:ext cx="6107949" cy="2786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2661405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t>舆情研判与舆情决策</a:t>
            </a:r>
            <a:endParaRPr lang="zh-CN" altLang="en-US" dirty="0"/>
          </a:p>
        </p:txBody>
      </p:sp>
      <p:sp>
        <p:nvSpPr>
          <p:cNvPr id="2" name="内容占位符 1"/>
          <p:cNvSpPr>
            <a:spLocks noGrp="1"/>
          </p:cNvSpPr>
          <p:nvPr>
            <p:ph idx="1"/>
          </p:nvPr>
        </p:nvSpPr>
        <p:spPr>
          <a:xfrm>
            <a:off x="1855217" y="2042979"/>
            <a:ext cx="5343834" cy="3060955"/>
          </a:xfrm>
        </p:spPr>
        <p:txBody>
          <a:bodyPr>
            <a:normAutofit fontScale="25000" lnSpcReduction="20000"/>
          </a:bodyPr>
          <a:lstStyle/>
          <a:p>
            <a:endParaRPr lang="en-US" altLang="zh-CN" sz="5400" dirty="0"/>
          </a:p>
          <a:p>
            <a:r>
              <a:rPr lang="zh-CN" altLang="en-US" sz="7200" dirty="0"/>
              <a:t>舆情热度</a:t>
            </a:r>
            <a:endParaRPr lang="en-US" altLang="zh-CN" sz="7200" dirty="0"/>
          </a:p>
          <a:p>
            <a:endParaRPr lang="en-US" altLang="zh-CN" sz="7200" dirty="0"/>
          </a:p>
          <a:p>
            <a:r>
              <a:rPr lang="zh-CN" altLang="en-US" sz="7200" dirty="0"/>
              <a:t>舆情速度</a:t>
            </a:r>
            <a:endParaRPr lang="en-US" altLang="zh-CN" sz="7200" dirty="0"/>
          </a:p>
          <a:p>
            <a:endParaRPr lang="en-US" altLang="zh-CN" sz="7200" dirty="0"/>
          </a:p>
          <a:p>
            <a:r>
              <a:rPr lang="zh-CN" altLang="en-US" sz="7200" dirty="0"/>
              <a:t>舆情加速度</a:t>
            </a:r>
            <a:endParaRPr lang="en-US" altLang="zh-CN" sz="7200" dirty="0"/>
          </a:p>
          <a:p>
            <a:endParaRPr lang="en-US" altLang="zh-CN" sz="7200" dirty="0"/>
          </a:p>
          <a:p>
            <a:r>
              <a:rPr lang="zh-CN" altLang="en-US" sz="7200" dirty="0"/>
              <a:t>舆情扩散度</a:t>
            </a:r>
            <a:endParaRPr lang="en-US" altLang="zh-CN" sz="7200" dirty="0"/>
          </a:p>
          <a:p>
            <a:endParaRPr lang="en-US" altLang="zh-CN" sz="7200" dirty="0"/>
          </a:p>
          <a:p>
            <a:r>
              <a:rPr lang="zh-CN" altLang="en-US" sz="7200" dirty="0"/>
              <a:t>舆情负面度</a:t>
            </a:r>
            <a:endParaRPr lang="en-US" altLang="zh-CN" sz="7200" dirty="0"/>
          </a:p>
          <a:p>
            <a:endParaRPr lang="en-US" altLang="zh-CN" sz="7200" dirty="0"/>
          </a:p>
          <a:p>
            <a:r>
              <a:rPr lang="zh-CN" altLang="en-US" sz="7200" dirty="0"/>
              <a:t>负面扩散度</a:t>
            </a:r>
            <a:endParaRPr lang="en-US" altLang="zh-CN" sz="7200" dirty="0"/>
          </a:p>
          <a:p>
            <a:endParaRPr lang="en-US" altLang="zh-CN" dirty="0"/>
          </a:p>
          <a:p>
            <a:endParaRPr lang="en-US" altLang="zh-CN" dirty="0" smtClean="0"/>
          </a:p>
          <a:p>
            <a:endParaRPr lang="en-US" altLang="zh-CN" dirty="0"/>
          </a:p>
          <a:p>
            <a:endParaRPr lang="zh-CN" altLang="en-US" dirty="0"/>
          </a:p>
        </p:txBody>
      </p:sp>
      <p:sp>
        <p:nvSpPr>
          <p:cNvPr id="4" name="燕尾形箭头 3"/>
          <p:cNvSpPr/>
          <p:nvPr/>
        </p:nvSpPr>
        <p:spPr>
          <a:xfrm>
            <a:off x="3761910" y="3429000"/>
            <a:ext cx="1350150" cy="648072"/>
          </a:xfrm>
          <a:prstGeom prst="notchedRigh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sz="1350"/>
          </a:p>
        </p:txBody>
      </p:sp>
      <p:sp>
        <p:nvSpPr>
          <p:cNvPr id="5" name="TextBox 4"/>
          <p:cNvSpPr txBox="1"/>
          <p:nvPr/>
        </p:nvSpPr>
        <p:spPr>
          <a:xfrm>
            <a:off x="5647370" y="2333416"/>
            <a:ext cx="1404156" cy="2862322"/>
          </a:xfrm>
          <a:prstGeom prst="rect">
            <a:avLst/>
          </a:prstGeom>
          <a:noFill/>
        </p:spPr>
        <p:txBody>
          <a:bodyPr wrap="square" rtlCol="0">
            <a:spAutoFit/>
          </a:bodyPr>
          <a:lstStyle/>
          <a:p>
            <a:pPr algn="ctr"/>
            <a:r>
              <a:rPr lang="zh-CN" altLang="en-US" dirty="0"/>
              <a:t>要不要干预？</a:t>
            </a:r>
            <a:endParaRPr lang="en-US" altLang="zh-CN" dirty="0"/>
          </a:p>
          <a:p>
            <a:pPr algn="ctr"/>
            <a:endParaRPr lang="en-US" altLang="zh-CN" dirty="0"/>
          </a:p>
          <a:p>
            <a:pPr algn="ctr"/>
            <a:r>
              <a:rPr lang="zh-CN" altLang="en-US" dirty="0"/>
              <a:t>何时干预？</a:t>
            </a:r>
            <a:endParaRPr lang="en-US" altLang="zh-CN" dirty="0"/>
          </a:p>
          <a:p>
            <a:pPr algn="ctr"/>
            <a:endParaRPr lang="en-US" altLang="zh-CN" dirty="0"/>
          </a:p>
          <a:p>
            <a:pPr algn="ctr"/>
            <a:r>
              <a:rPr lang="zh-CN" altLang="en-US" dirty="0"/>
              <a:t>通过何种渠道干预？</a:t>
            </a:r>
            <a:endParaRPr lang="en-US" altLang="zh-CN" dirty="0"/>
          </a:p>
          <a:p>
            <a:pPr algn="ctr"/>
            <a:endParaRPr lang="en-US" altLang="zh-CN" dirty="0"/>
          </a:p>
          <a:p>
            <a:pPr algn="ctr"/>
            <a:r>
              <a:rPr lang="zh-CN" altLang="en-US" dirty="0"/>
              <a:t>谁来干预？</a:t>
            </a:r>
            <a:endParaRPr lang="en-US" altLang="zh-CN" dirty="0"/>
          </a:p>
          <a:p>
            <a:pPr algn="ctr"/>
            <a:endParaRPr lang="en-US" altLang="zh-CN" dirty="0"/>
          </a:p>
          <a:p>
            <a:pPr algn="ctr"/>
            <a:r>
              <a:rPr lang="zh-CN" altLang="en-US" dirty="0"/>
              <a:t>如何干预？</a:t>
            </a:r>
          </a:p>
        </p:txBody>
      </p:sp>
    </p:spTree>
    <p:extLst>
      <p:ext uri="{BB962C8B-B14F-4D97-AF65-F5344CB8AC3E}">
        <p14:creationId xmlns:p14="http://schemas.microsoft.com/office/powerpoint/2010/main" val="233767780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标题 1"/>
          <p:cNvSpPr>
            <a:spLocks noGrp="1"/>
          </p:cNvSpPr>
          <p:nvPr>
            <p:ph type="title"/>
          </p:nvPr>
        </p:nvSpPr>
        <p:spPr>
          <a:xfrm>
            <a:off x="1485900" y="1285875"/>
            <a:ext cx="6172200" cy="857250"/>
          </a:xfrm>
        </p:spPr>
        <p:txBody>
          <a:bodyPr/>
          <a:lstStyle/>
          <a:p>
            <a:pPr algn="l"/>
            <a:r>
              <a:rPr lang="zh-CN" altLang="en-US" sz="2700">
                <a:latin typeface="黑体" panose="02010609060101010101" pitchFamily="49" charset="-122"/>
                <a:ea typeface="黑体" panose="02010609060101010101" pitchFamily="49" charset="-122"/>
              </a:rPr>
              <a:t>舆情事件的回应技巧：</a:t>
            </a:r>
            <a:r>
              <a:rPr lang="en-US" altLang="zh-CN" dirty="0" smtClean="0">
                <a:ln>
                  <a:noFill/>
                </a:ln>
                <a:latin typeface="黑体" panose="02010609060101010101" pitchFamily="49" charset="-122"/>
                <a:ea typeface="黑体" panose="02010609060101010101" pitchFamily="49" charset="-122"/>
              </a:rPr>
              <a:t>4W+1H</a:t>
            </a:r>
            <a:endParaRPr lang="zh-CN" altLang="en-US" dirty="0" smtClean="0">
              <a:ln>
                <a:noFill/>
              </a:ln>
              <a:latin typeface="黑体" panose="02010609060101010101" pitchFamily="49" charset="-122"/>
              <a:ea typeface="黑体" panose="02010609060101010101" pitchFamily="49" charset="-122"/>
            </a:endParaRPr>
          </a:p>
        </p:txBody>
      </p:sp>
      <p:sp>
        <p:nvSpPr>
          <p:cNvPr id="112643" name="内容占位符 2"/>
          <p:cNvSpPr>
            <a:spLocks noGrp="1"/>
          </p:cNvSpPr>
          <p:nvPr>
            <p:ph idx="1"/>
          </p:nvPr>
        </p:nvSpPr>
        <p:spPr>
          <a:xfrm>
            <a:off x="1485900" y="2391966"/>
            <a:ext cx="6172200" cy="2549202"/>
          </a:xfrm>
        </p:spPr>
        <p:txBody>
          <a:bodyPr>
            <a:normAutofit fontScale="92500"/>
          </a:bodyPr>
          <a:lstStyle/>
          <a:p>
            <a:r>
              <a:rPr lang="en-US" altLang="zh-CN" sz="2700" dirty="0"/>
              <a:t>When</a:t>
            </a:r>
            <a:r>
              <a:rPr lang="zh-CN" altLang="en-US" sz="2700" dirty="0"/>
              <a:t>（什么时间回应？什么时机回应？）</a:t>
            </a:r>
            <a:endParaRPr lang="en-US" altLang="zh-CN" sz="2700" dirty="0"/>
          </a:p>
          <a:p>
            <a:r>
              <a:rPr lang="en-US" altLang="zh-CN" sz="2700" dirty="0"/>
              <a:t>Where</a:t>
            </a:r>
            <a:r>
              <a:rPr lang="zh-CN" altLang="en-US" sz="2700" dirty="0"/>
              <a:t>（在哪里回应？）</a:t>
            </a:r>
            <a:endParaRPr lang="en-US" altLang="zh-CN" sz="2700" dirty="0"/>
          </a:p>
          <a:p>
            <a:r>
              <a:rPr lang="en-US" altLang="zh-CN" sz="2700" dirty="0"/>
              <a:t>Who</a:t>
            </a:r>
            <a:r>
              <a:rPr lang="zh-CN" altLang="en-US" sz="2700" dirty="0"/>
              <a:t>（谁来回应？）</a:t>
            </a:r>
            <a:endParaRPr lang="en-US" altLang="zh-CN" sz="2700" dirty="0"/>
          </a:p>
          <a:p>
            <a:r>
              <a:rPr lang="en-US" altLang="zh-CN" sz="2700" dirty="0"/>
              <a:t>What</a:t>
            </a:r>
            <a:r>
              <a:rPr lang="zh-CN" altLang="en-US" sz="2700" dirty="0"/>
              <a:t>（说什么？）</a:t>
            </a:r>
            <a:endParaRPr lang="en-US" altLang="zh-CN" sz="2700" dirty="0"/>
          </a:p>
          <a:p>
            <a:r>
              <a:rPr lang="en-US" altLang="zh-CN" sz="2700" dirty="0"/>
              <a:t>How</a:t>
            </a:r>
            <a:r>
              <a:rPr lang="zh-CN" altLang="en-US" sz="2700" dirty="0"/>
              <a:t>（怎么说？）</a:t>
            </a:r>
            <a:endParaRPr lang="en-US" altLang="zh-CN" sz="2700" dirty="0"/>
          </a:p>
        </p:txBody>
      </p:sp>
    </p:spTree>
    <p:extLst>
      <p:ext uri="{BB962C8B-B14F-4D97-AF65-F5344CB8AC3E}">
        <p14:creationId xmlns:p14="http://schemas.microsoft.com/office/powerpoint/2010/main" val="4566077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基本素质</a:t>
            </a:r>
            <a:endParaRPr lang="zh-CN" altLang="en-US" dirty="0"/>
          </a:p>
        </p:txBody>
      </p:sp>
      <p:sp>
        <p:nvSpPr>
          <p:cNvPr id="3" name="内容占位符 2"/>
          <p:cNvSpPr>
            <a:spLocks noGrp="1"/>
          </p:cNvSpPr>
          <p:nvPr>
            <p:ph idx="1"/>
          </p:nvPr>
        </p:nvSpPr>
        <p:spPr/>
        <p:txBody>
          <a:bodyPr>
            <a:normAutofit fontScale="92500" lnSpcReduction="10000"/>
          </a:bodyPr>
          <a:lstStyle/>
          <a:p>
            <a:r>
              <a:rPr lang="zh-CN" altLang="en-US" sz="3600" dirty="0" smtClean="0">
                <a:latin typeface="仿宋" panose="02010609060101010101" pitchFamily="49" charset="-122"/>
                <a:ea typeface="仿宋" panose="02010609060101010101" pitchFamily="49" charset="-122"/>
              </a:rPr>
              <a:t>党政官员要</a:t>
            </a:r>
            <a:r>
              <a:rPr lang="zh-CN" altLang="zh-CN" sz="3600" dirty="0" smtClean="0">
                <a:latin typeface="仿宋" panose="02010609060101010101" pitchFamily="49" charset="-122"/>
                <a:ea typeface="仿宋" panose="02010609060101010101" pitchFamily="49" charset="-122"/>
              </a:rPr>
              <a:t>负责</a:t>
            </a:r>
            <a:r>
              <a:rPr lang="zh-CN" altLang="zh-CN" sz="3600" dirty="0">
                <a:latin typeface="仿宋" panose="02010609060101010101" pitchFamily="49" charset="-122"/>
                <a:ea typeface="仿宋" panose="02010609060101010101" pitchFamily="49" charset="-122"/>
              </a:rPr>
              <a:t>地</a:t>
            </a:r>
            <a:r>
              <a:rPr lang="zh-CN" altLang="en-US" sz="3600" dirty="0" smtClean="0">
                <a:latin typeface="仿宋" panose="02010609060101010101" pitchFamily="49" charset="-122"/>
                <a:ea typeface="仿宋" panose="02010609060101010101" pitchFamily="49" charset="-122"/>
              </a:rPr>
              <a:t>谈论</a:t>
            </a:r>
            <a:r>
              <a:rPr lang="zh-CN" altLang="zh-CN" sz="3600" dirty="0" smtClean="0">
                <a:latin typeface="仿宋" panose="02010609060101010101" pitchFamily="49" charset="-122"/>
                <a:ea typeface="仿宋" panose="02010609060101010101" pitchFamily="49" charset="-122"/>
              </a:rPr>
              <a:t>社会</a:t>
            </a:r>
            <a:r>
              <a:rPr lang="zh-CN" altLang="en-US" sz="3600" dirty="0" smtClean="0">
                <a:latin typeface="仿宋" panose="02010609060101010101" pitchFamily="49" charset="-122"/>
                <a:ea typeface="仿宋" panose="02010609060101010101" pitchFamily="49" charset="-122"/>
              </a:rPr>
              <a:t>问题</a:t>
            </a:r>
            <a:r>
              <a:rPr lang="zh-CN" altLang="zh-CN" sz="3600" dirty="0" smtClean="0">
                <a:latin typeface="仿宋" panose="02010609060101010101" pitchFamily="49" charset="-122"/>
                <a:ea typeface="仿宋" panose="02010609060101010101" pitchFamily="49" charset="-122"/>
              </a:rPr>
              <a:t>，</a:t>
            </a:r>
            <a:r>
              <a:rPr lang="zh-CN" altLang="zh-CN" sz="3600" dirty="0">
                <a:latin typeface="仿宋" panose="02010609060101010101" pitchFamily="49" charset="-122"/>
                <a:ea typeface="仿宋" panose="02010609060101010101" pitchFamily="49" charset="-122"/>
              </a:rPr>
              <a:t>发现问题、评论问题</a:t>
            </a:r>
            <a:r>
              <a:rPr lang="zh-CN" altLang="en-US" sz="3600" dirty="0">
                <a:latin typeface="仿宋" panose="02010609060101010101" pitchFamily="49" charset="-122"/>
                <a:ea typeface="仿宋" panose="02010609060101010101" pitchFamily="49" charset="-122"/>
              </a:rPr>
              <a:t>；</a:t>
            </a:r>
            <a:endParaRPr lang="en-US" altLang="zh-CN" sz="3600" dirty="0">
              <a:latin typeface="仿宋" panose="02010609060101010101" pitchFamily="49" charset="-122"/>
              <a:ea typeface="仿宋" panose="02010609060101010101" pitchFamily="49" charset="-122"/>
            </a:endParaRPr>
          </a:p>
          <a:p>
            <a:r>
              <a:rPr lang="zh-CN" altLang="en-US" sz="3600" dirty="0" smtClean="0">
                <a:latin typeface="仿宋" panose="02010609060101010101" pitchFamily="49" charset="-122"/>
                <a:ea typeface="仿宋" panose="02010609060101010101" pitchFamily="49" charset="-122"/>
              </a:rPr>
              <a:t>党政官员</a:t>
            </a:r>
            <a:r>
              <a:rPr lang="zh-CN" altLang="zh-CN" sz="3600" dirty="0" smtClean="0">
                <a:latin typeface="仿宋" panose="02010609060101010101" pitchFamily="49" charset="-122"/>
                <a:ea typeface="仿宋" panose="02010609060101010101" pitchFamily="49" charset="-122"/>
              </a:rPr>
              <a:t>应当</a:t>
            </a:r>
            <a:r>
              <a:rPr lang="zh-CN" altLang="zh-CN" sz="3600" dirty="0">
                <a:latin typeface="仿宋" panose="02010609060101010101" pitchFamily="49" charset="-122"/>
                <a:ea typeface="仿宋" panose="02010609060101010101" pitchFamily="49" charset="-122"/>
              </a:rPr>
              <a:t>是一个社会的观察者，比别人先发现问题，有新闻敏感性，能够深度</a:t>
            </a:r>
            <a:r>
              <a:rPr lang="zh-CN" altLang="zh-CN" sz="3600" dirty="0" smtClean="0">
                <a:latin typeface="仿宋" panose="02010609060101010101" pitchFamily="49" charset="-122"/>
                <a:ea typeface="仿宋" panose="02010609060101010101" pitchFamily="49" charset="-122"/>
              </a:rPr>
              <a:t>评论</a:t>
            </a:r>
            <a:r>
              <a:rPr lang="zh-CN" altLang="en-US" sz="3600" dirty="0" smtClean="0">
                <a:latin typeface="仿宋" panose="02010609060101010101" pitchFamily="49" charset="-122"/>
                <a:ea typeface="仿宋" panose="02010609060101010101" pitchFamily="49" charset="-122"/>
              </a:rPr>
              <a:t>各种</a:t>
            </a:r>
            <a:r>
              <a:rPr lang="zh-CN" altLang="zh-CN" sz="3600" dirty="0" smtClean="0">
                <a:latin typeface="仿宋" panose="02010609060101010101" pitchFamily="49" charset="-122"/>
                <a:ea typeface="仿宋" panose="02010609060101010101" pitchFamily="49" charset="-122"/>
              </a:rPr>
              <a:t>问题</a:t>
            </a:r>
            <a:r>
              <a:rPr lang="zh-CN" altLang="en-US" sz="3600" dirty="0" smtClean="0">
                <a:latin typeface="仿宋" panose="02010609060101010101" pitchFamily="49" charset="-122"/>
                <a:ea typeface="仿宋" panose="02010609060101010101" pitchFamily="49" charset="-122"/>
              </a:rPr>
              <a:t>；</a:t>
            </a:r>
            <a:endParaRPr lang="en-US" altLang="zh-CN" sz="3600" dirty="0" smtClean="0">
              <a:latin typeface="仿宋" panose="02010609060101010101" pitchFamily="49" charset="-122"/>
              <a:ea typeface="仿宋" panose="02010609060101010101" pitchFamily="49" charset="-122"/>
            </a:endParaRPr>
          </a:p>
          <a:p>
            <a:r>
              <a:rPr lang="zh-CN" altLang="zh-CN" sz="3600" dirty="0" smtClean="0">
                <a:latin typeface="仿宋" panose="02010609060101010101" pitchFamily="49" charset="-122"/>
                <a:ea typeface="仿宋" panose="02010609060101010101" pitchFamily="49" charset="-122"/>
              </a:rPr>
              <a:t>知识面</a:t>
            </a:r>
            <a:r>
              <a:rPr lang="zh-CN" altLang="zh-CN" sz="3600" dirty="0">
                <a:latin typeface="仿宋" panose="02010609060101010101" pitchFamily="49" charset="-122"/>
                <a:ea typeface="仿宋" panose="02010609060101010101" pitchFamily="49" charset="-122"/>
              </a:rPr>
              <a:t>上</a:t>
            </a:r>
            <a:r>
              <a:rPr lang="zh-CN" altLang="zh-CN" sz="3600" dirty="0" smtClean="0">
                <a:latin typeface="仿宋" panose="02010609060101010101" pitchFamily="49" charset="-122"/>
                <a:ea typeface="仿宋" panose="02010609060101010101" pitchFamily="49" charset="-122"/>
              </a:rPr>
              <a:t>，内</a:t>
            </a:r>
            <a:r>
              <a:rPr lang="zh-CN" altLang="zh-CN" sz="3600" dirty="0">
                <a:latin typeface="仿宋" panose="02010609060101010101" pitchFamily="49" charset="-122"/>
                <a:ea typeface="仿宋" panose="02010609060101010101" pitchFamily="49" charset="-122"/>
              </a:rPr>
              <a:t>知国情、外知世界。内知国情是基本国情或者你所从事的专业领域的情况。外知世界了解国际动态，有跨越中外文化差异的本领</a:t>
            </a:r>
            <a:r>
              <a:rPr lang="zh-CN" altLang="zh-CN" sz="3600" dirty="0" smtClean="0">
                <a:latin typeface="仿宋" panose="02010609060101010101" pitchFamily="49" charset="-122"/>
                <a:ea typeface="仿宋" panose="02010609060101010101" pitchFamily="49" charset="-122"/>
              </a:rPr>
              <a:t>。</a:t>
            </a:r>
            <a:endParaRPr lang="zh-CN" altLang="zh-CN" sz="3600" dirty="0">
              <a:latin typeface="仿宋" panose="02010609060101010101" pitchFamily="49" charset="-122"/>
              <a:ea typeface="仿宋" panose="02010609060101010101" pitchFamily="49" charset="-122"/>
            </a:endParaRPr>
          </a:p>
        </p:txBody>
      </p:sp>
    </p:spTree>
    <p:extLst>
      <p:ext uri="{BB962C8B-B14F-4D97-AF65-F5344CB8AC3E}">
        <p14:creationId xmlns:p14="http://schemas.microsoft.com/office/powerpoint/2010/main" val="86752872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1390105"/>
            <a:ext cx="6798846" cy="857250"/>
          </a:xfrm>
        </p:spPr>
        <p:txBody>
          <a:bodyPr>
            <a:normAutofit/>
          </a:bodyPr>
          <a:lstStyle/>
          <a:p>
            <a:r>
              <a:rPr lang="zh-CN" altLang="en-US" dirty="0" smtClean="0"/>
              <a:t>舆情与媒体事件应急指挥系统</a:t>
            </a:r>
            <a:endParaRPr lang="zh-CN" altLang="en-US" dirty="0"/>
          </a:p>
        </p:txBody>
      </p:sp>
      <p:pic>
        <p:nvPicPr>
          <p:cNvPr id="4" name="Picture 5" descr="源清智库舆情系统-001-01"/>
          <p:cNvPicPr>
            <a:picLocks noGrp="1" noChangeAspect="1" noChangeArrowheads="1"/>
          </p:cNvPicPr>
          <p:nvPr>
            <p:ph sz="half" idx="1"/>
          </p:nvPr>
        </p:nvPicPr>
        <p:blipFill>
          <a:blip r:embed="rId2" cstate="print"/>
          <a:stretch>
            <a:fillRect/>
          </a:stretch>
        </p:blipFill>
        <p:spPr bwMode="auto">
          <a:xfrm>
            <a:off x="767953" y="2774890"/>
            <a:ext cx="3565922" cy="2610764"/>
          </a:xfrm>
          <a:prstGeom prst="rect">
            <a:avLst/>
          </a:prstGeom>
          <a:noFill/>
          <a:ln w="9525">
            <a:noFill/>
            <a:miter lim="800000"/>
            <a:headEnd/>
            <a:tailEnd/>
          </a:ln>
        </p:spPr>
      </p:pic>
      <p:pic>
        <p:nvPicPr>
          <p:cNvPr id="5" name="内容占位符 4"/>
          <p:cNvPicPr>
            <a:picLocks noGrp="1" noChangeAspect="1"/>
          </p:cNvPicPr>
          <p:nvPr>
            <p:ph sz="half" idx="2"/>
          </p:nvPr>
        </p:nvPicPr>
        <p:blipFill>
          <a:blip r:embed="rId3" cstate="email">
            <a:extLst>
              <a:ext uri="{28A0092B-C50C-407E-A947-70E740481C1C}">
                <a14:useLocalDpi xmlns:a14="http://schemas.microsoft.com/office/drawing/2010/main" val="0"/>
              </a:ext>
            </a:extLst>
          </a:blip>
          <a:stretch>
            <a:fillRect/>
          </a:stretch>
        </p:blipFill>
        <p:spPr>
          <a:xfrm>
            <a:off x="4629150" y="2618779"/>
            <a:ext cx="3028950" cy="2271713"/>
          </a:xfrm>
        </p:spPr>
      </p:pic>
    </p:spTree>
    <p:extLst>
      <p:ext uri="{BB962C8B-B14F-4D97-AF65-F5344CB8AC3E}">
        <p14:creationId xmlns:p14="http://schemas.microsoft.com/office/powerpoint/2010/main" val="149410884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标题 1"/>
          <p:cNvSpPr>
            <a:spLocks noGrp="1"/>
          </p:cNvSpPr>
          <p:nvPr>
            <p:ph type="title"/>
          </p:nvPr>
        </p:nvSpPr>
        <p:spPr>
          <a:xfrm>
            <a:off x="1485900" y="1063230"/>
            <a:ext cx="6172200" cy="1639490"/>
          </a:xfrm>
        </p:spPr>
        <p:txBody>
          <a:bodyPr/>
          <a:lstStyle/>
          <a:p>
            <a:pPr eaLnBrk="1" hangingPunct="1"/>
            <a:r>
              <a:rPr lang="zh-CN" altLang="en-US" sz="4500" dirty="0"/>
              <a:t>谢谢！</a:t>
            </a:r>
            <a:r>
              <a:rPr lang="zh-CN" altLang="en-US" dirty="0" smtClean="0"/>
              <a:t>　</a:t>
            </a:r>
            <a:endParaRPr lang="zh-CN" dirty="0" smtClean="0"/>
          </a:p>
        </p:txBody>
      </p:sp>
      <p:sp>
        <p:nvSpPr>
          <p:cNvPr id="121859" name="内容占位符 2"/>
          <p:cNvSpPr>
            <a:spLocks noGrp="1"/>
          </p:cNvSpPr>
          <p:nvPr>
            <p:ph idx="1"/>
          </p:nvPr>
        </p:nvSpPr>
        <p:spPr>
          <a:xfrm>
            <a:off x="1485900" y="2581276"/>
            <a:ext cx="6172200" cy="2305887"/>
          </a:xfrm>
        </p:spPr>
        <p:txBody>
          <a:bodyPr/>
          <a:lstStyle/>
          <a:p>
            <a:pPr eaLnBrk="1" hangingPunct="1">
              <a:defRPr/>
            </a:pPr>
            <a:r>
              <a:rPr lang="zh-CN" altLang="en-US" dirty="0"/>
              <a:t>清华大学李希光教学团队</a:t>
            </a:r>
            <a:endParaRPr lang="en-US" altLang="zh-CN" dirty="0"/>
          </a:p>
          <a:p>
            <a:pPr eaLnBrk="1" hangingPunct="1">
              <a:defRPr/>
            </a:pPr>
            <a:r>
              <a:rPr lang="zh-CN" altLang="en-US" dirty="0"/>
              <a:t>电话：</a:t>
            </a:r>
            <a:r>
              <a:rPr lang="en-US" altLang="zh-CN" dirty="0"/>
              <a:t>010-62791123</a:t>
            </a:r>
          </a:p>
          <a:p>
            <a:pPr eaLnBrk="1" hangingPunct="1">
              <a:defRPr/>
            </a:pPr>
            <a:r>
              <a:rPr lang="zh-CN" altLang="en-US" dirty="0"/>
              <a:t>传真：</a:t>
            </a:r>
            <a:r>
              <a:rPr lang="en-US" altLang="zh-CN" dirty="0"/>
              <a:t>010-62791124</a:t>
            </a:r>
          </a:p>
          <a:p>
            <a:pPr eaLnBrk="1" hangingPunct="1">
              <a:defRPr/>
            </a:pPr>
            <a:r>
              <a:rPr lang="zh-CN" altLang="en-US" dirty="0"/>
              <a:t>手机：</a:t>
            </a:r>
            <a:r>
              <a:rPr lang="en-US" altLang="zh-CN" dirty="0"/>
              <a:t>18901010828</a:t>
            </a:r>
          </a:p>
          <a:p>
            <a:pPr marL="0" indent="0">
              <a:buNone/>
              <a:defRPr/>
            </a:pPr>
            <a:endParaRPr lang="zh-CN" altLang="en-US" dirty="0" smtClean="0"/>
          </a:p>
        </p:txBody>
      </p:sp>
      <p:pic>
        <p:nvPicPr>
          <p:cNvPr id="4" name="内容占位符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04048" y="1687773"/>
            <a:ext cx="2142239" cy="3213358"/>
          </a:xfrm>
          <a:prstGeom prst="rect">
            <a:avLst/>
          </a:prstGeom>
        </p:spPr>
      </p:pic>
    </p:spTree>
    <p:extLst>
      <p:ext uri="{BB962C8B-B14F-4D97-AF65-F5344CB8AC3E}">
        <p14:creationId xmlns:p14="http://schemas.microsoft.com/office/powerpoint/2010/main" val="172698706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pPr marL="34290" indent="0">
              <a:buNone/>
            </a:pPr>
            <a:r>
              <a:rPr lang="zh-CN" altLang="en-US" sz="9600" dirty="0" smtClean="0"/>
              <a:t>         </a:t>
            </a:r>
            <a:r>
              <a:rPr lang="zh-CN" altLang="en-US" sz="9600" dirty="0" smtClean="0">
                <a:latin typeface="华文琥珀" panose="02010800040101010101" pitchFamily="2" charset="-122"/>
                <a:ea typeface="华文琥珀" panose="02010800040101010101" pitchFamily="2" charset="-122"/>
              </a:rPr>
              <a:t>谢谢</a:t>
            </a:r>
            <a:r>
              <a:rPr lang="en-US" altLang="zh-CN" sz="9600" dirty="0" smtClean="0">
                <a:latin typeface="华文琥珀" panose="02010800040101010101" pitchFamily="2" charset="-122"/>
                <a:ea typeface="华文琥珀" panose="02010800040101010101" pitchFamily="2" charset="-122"/>
              </a:rPr>
              <a:t>!</a:t>
            </a:r>
            <a:endParaRPr lang="zh-CN" altLang="en-US" sz="9600" dirty="0">
              <a:latin typeface="华文琥珀" panose="02010800040101010101" pitchFamily="2" charset="-122"/>
              <a:ea typeface="华文琥珀" panose="02010800040101010101" pitchFamily="2" charset="-122"/>
            </a:endParaRPr>
          </a:p>
        </p:txBody>
      </p:sp>
    </p:spTree>
    <p:extLst>
      <p:ext uri="{BB962C8B-B14F-4D97-AF65-F5344CB8AC3E}">
        <p14:creationId xmlns:p14="http://schemas.microsoft.com/office/powerpoint/2010/main" val="11742997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诚实是第一要务</a:t>
            </a:r>
            <a:endParaRPr lang="zh-CN" altLang="en-US" dirty="0"/>
          </a:p>
        </p:txBody>
      </p:sp>
      <p:sp>
        <p:nvSpPr>
          <p:cNvPr id="3" name="内容占位符 2"/>
          <p:cNvSpPr>
            <a:spLocks noGrp="1"/>
          </p:cNvSpPr>
          <p:nvPr>
            <p:ph idx="1"/>
          </p:nvPr>
        </p:nvSpPr>
        <p:spPr/>
        <p:txBody>
          <a:bodyPr>
            <a:normAutofit/>
          </a:bodyPr>
          <a:lstStyle/>
          <a:p>
            <a:r>
              <a:rPr lang="zh-CN" altLang="en-US" sz="2800" dirty="0" smtClean="0">
                <a:latin typeface="仿宋" panose="02010609060101010101" pitchFamily="49" charset="-122"/>
                <a:ea typeface="仿宋" panose="02010609060101010101" pitchFamily="49" charset="-122"/>
              </a:rPr>
              <a:t>党政官员在媒体面前</a:t>
            </a:r>
            <a:r>
              <a:rPr lang="zh-CN" altLang="zh-CN" sz="2800" dirty="0" smtClean="0">
                <a:latin typeface="仿宋" panose="02010609060101010101" pitchFamily="49" charset="-122"/>
                <a:ea typeface="仿宋" panose="02010609060101010101" pitchFamily="49" charset="-122"/>
              </a:rPr>
              <a:t>应该</a:t>
            </a:r>
            <a:r>
              <a:rPr lang="zh-CN" altLang="zh-CN" sz="2800" dirty="0">
                <a:latin typeface="仿宋" panose="02010609060101010101" pitchFamily="49" charset="-122"/>
                <a:ea typeface="仿宋" panose="02010609060101010101" pitchFamily="49" charset="-122"/>
              </a:rPr>
              <a:t>成熟、</a:t>
            </a:r>
            <a:r>
              <a:rPr lang="zh-CN" altLang="zh-CN" sz="2800" dirty="0" smtClean="0">
                <a:latin typeface="仿宋" panose="02010609060101010101" pitchFamily="49" charset="-122"/>
                <a:ea typeface="仿宋" panose="02010609060101010101" pitchFamily="49" charset="-122"/>
              </a:rPr>
              <a:t>立场</a:t>
            </a:r>
            <a:r>
              <a:rPr lang="zh-CN" altLang="en-US" sz="2800" dirty="0" smtClean="0">
                <a:latin typeface="仿宋" panose="02010609060101010101" pitchFamily="49" charset="-122"/>
                <a:ea typeface="仿宋" panose="02010609060101010101" pitchFamily="49" charset="-122"/>
              </a:rPr>
              <a:t>正确</a:t>
            </a:r>
            <a:r>
              <a:rPr lang="zh-CN" altLang="zh-CN" sz="2800" dirty="0" smtClean="0">
                <a:latin typeface="仿宋" panose="02010609060101010101" pitchFamily="49" charset="-122"/>
                <a:ea typeface="仿宋" panose="02010609060101010101" pitchFamily="49" charset="-122"/>
              </a:rPr>
              <a:t>、</a:t>
            </a:r>
            <a:r>
              <a:rPr lang="zh-CN" altLang="zh-CN" sz="2800" dirty="0">
                <a:latin typeface="仿宋" panose="02010609060101010101" pitchFamily="49" charset="-122"/>
                <a:ea typeface="仿宋" panose="02010609060101010101" pitchFamily="49" charset="-122"/>
              </a:rPr>
              <a:t>做人诚实。</a:t>
            </a:r>
            <a:endParaRPr lang="zh-CN" altLang="en-US" sz="2800" dirty="0">
              <a:latin typeface="仿宋" panose="02010609060101010101" pitchFamily="49" charset="-122"/>
              <a:ea typeface="仿宋" panose="02010609060101010101" pitchFamily="49" charset="-122"/>
            </a:endParaRPr>
          </a:p>
          <a:p>
            <a:r>
              <a:rPr lang="zh-CN" altLang="zh-CN" sz="2800" dirty="0" smtClean="0">
                <a:latin typeface="仿宋" panose="02010609060101010101" pitchFamily="49" charset="-122"/>
                <a:ea typeface="仿宋" panose="02010609060101010101" pitchFamily="49" charset="-122"/>
              </a:rPr>
              <a:t>国内外</a:t>
            </a:r>
            <a:r>
              <a:rPr lang="zh-CN" altLang="zh-CN" sz="2800" dirty="0">
                <a:latin typeface="仿宋" panose="02010609060101010101" pitchFamily="49" charset="-122"/>
                <a:ea typeface="仿宋" panose="02010609060101010101" pitchFamily="49" charset="-122"/>
              </a:rPr>
              <a:t>都出现过造假</a:t>
            </a:r>
            <a:r>
              <a:rPr lang="zh-CN" altLang="zh-CN" sz="2800" dirty="0" smtClean="0">
                <a:latin typeface="仿宋" panose="02010609060101010101" pitchFamily="49" charset="-122"/>
                <a:ea typeface="仿宋" panose="02010609060101010101" pitchFamily="49" charset="-122"/>
              </a:rPr>
              <a:t>新闻</a:t>
            </a:r>
            <a:r>
              <a:rPr lang="zh-CN" altLang="en-US" sz="2800" dirty="0" smtClean="0">
                <a:latin typeface="仿宋" panose="02010609060101010101" pitchFamily="49" charset="-122"/>
                <a:ea typeface="仿宋" panose="02010609060101010101" pitchFamily="49" charset="-122"/>
              </a:rPr>
              <a:t>：</a:t>
            </a:r>
            <a:r>
              <a:rPr lang="zh-CN" altLang="zh-CN" sz="2800" dirty="0" smtClean="0">
                <a:latin typeface="仿宋" panose="02010609060101010101" pitchFamily="49" charset="-122"/>
                <a:ea typeface="仿宋" panose="02010609060101010101" pitchFamily="49" charset="-122"/>
              </a:rPr>
              <a:t>拉萨</a:t>
            </a:r>
            <a:r>
              <a:rPr lang="en-US" altLang="zh-CN" sz="2800" dirty="0" smtClean="0">
                <a:latin typeface="仿宋" panose="02010609060101010101" pitchFamily="49" charset="-122"/>
                <a:ea typeface="仿宋" panose="02010609060101010101" pitchFamily="49" charset="-122"/>
              </a:rPr>
              <a:t>3.15</a:t>
            </a:r>
            <a:r>
              <a:rPr lang="zh-CN" altLang="en-US" sz="2800" dirty="0" smtClean="0">
                <a:latin typeface="仿宋" panose="02010609060101010101" pitchFamily="49" charset="-122"/>
                <a:ea typeface="仿宋" panose="02010609060101010101" pitchFamily="49" charset="-122"/>
              </a:rPr>
              <a:t>事件、新疆</a:t>
            </a:r>
            <a:r>
              <a:rPr lang="en-US" altLang="zh-CN" sz="2800" dirty="0" smtClean="0">
                <a:latin typeface="仿宋" panose="02010609060101010101" pitchFamily="49" charset="-122"/>
                <a:ea typeface="仿宋" panose="02010609060101010101" pitchFamily="49" charset="-122"/>
              </a:rPr>
              <a:t>7.5</a:t>
            </a:r>
            <a:r>
              <a:rPr lang="zh-CN" altLang="zh-CN" sz="2800" dirty="0" smtClean="0">
                <a:latin typeface="仿宋" panose="02010609060101010101" pitchFamily="49" charset="-122"/>
                <a:ea typeface="仿宋" panose="02010609060101010101" pitchFamily="49" charset="-122"/>
              </a:rPr>
              <a:t>事件</a:t>
            </a:r>
            <a:r>
              <a:rPr lang="zh-CN" altLang="en-US" sz="2800" dirty="0" smtClean="0">
                <a:latin typeface="仿宋" panose="02010609060101010101" pitchFamily="49" charset="-122"/>
                <a:ea typeface="仿宋" panose="02010609060101010101" pitchFamily="49" charset="-122"/>
              </a:rPr>
              <a:t>、伊拉克战争、阿富汗战争、阿拉伯之春、叙利亚内战、乌克兰战争；</a:t>
            </a:r>
            <a:endParaRPr lang="en-US" altLang="zh-CN" sz="2800" dirty="0" smtClean="0">
              <a:latin typeface="仿宋" panose="02010609060101010101" pitchFamily="49" charset="-122"/>
              <a:ea typeface="仿宋" panose="02010609060101010101" pitchFamily="49" charset="-122"/>
            </a:endParaRPr>
          </a:p>
          <a:p>
            <a:r>
              <a:rPr lang="zh-CN" altLang="en-US" sz="2800" dirty="0" smtClean="0">
                <a:latin typeface="仿宋" panose="02010609060101010101" pitchFamily="49" charset="-122"/>
                <a:ea typeface="仿宋" panose="02010609060101010101" pitchFamily="49" charset="-122"/>
              </a:rPr>
              <a:t>代表党和政府的官员面对媒体发言时，首先要求</a:t>
            </a:r>
            <a:r>
              <a:rPr lang="zh-CN" altLang="zh-CN" sz="2800" dirty="0" smtClean="0">
                <a:latin typeface="仿宋" panose="02010609060101010101" pitchFamily="49" charset="-122"/>
                <a:ea typeface="仿宋" panose="02010609060101010101" pitchFamily="49" charset="-122"/>
              </a:rPr>
              <a:t>他们</a:t>
            </a:r>
            <a:r>
              <a:rPr lang="zh-CN" altLang="en-US" sz="2800" dirty="0" smtClean="0">
                <a:latin typeface="仿宋" panose="02010609060101010101" pitchFamily="49" charset="-122"/>
                <a:ea typeface="仿宋" panose="02010609060101010101" pitchFamily="49" charset="-122"/>
              </a:rPr>
              <a:t>诚实</a:t>
            </a:r>
            <a:r>
              <a:rPr lang="zh-CN" altLang="zh-CN" sz="2800" dirty="0" smtClean="0">
                <a:latin typeface="仿宋" panose="02010609060101010101" pitchFamily="49" charset="-122"/>
                <a:ea typeface="仿宋" panose="02010609060101010101" pitchFamily="49" charset="-122"/>
              </a:rPr>
              <a:t>的品质</a:t>
            </a:r>
            <a:r>
              <a:rPr lang="zh-CN" altLang="en-US" sz="2800" dirty="0">
                <a:latin typeface="仿宋" panose="02010609060101010101" pitchFamily="49" charset="-122"/>
                <a:ea typeface="仿宋" panose="02010609060101010101" pitchFamily="49" charset="-122"/>
              </a:rPr>
              <a:t>。</a:t>
            </a:r>
            <a:endParaRPr lang="en-US" altLang="zh-CN" sz="2800" dirty="0" smtClean="0">
              <a:latin typeface="仿宋" panose="02010609060101010101" pitchFamily="49" charset="-122"/>
              <a:ea typeface="仿宋" panose="02010609060101010101" pitchFamily="49" charset="-122"/>
            </a:endParaRPr>
          </a:p>
        </p:txBody>
      </p:sp>
    </p:spTree>
    <p:extLst>
      <p:ext uri="{BB962C8B-B14F-4D97-AF65-F5344CB8AC3E}">
        <p14:creationId xmlns:p14="http://schemas.microsoft.com/office/powerpoint/2010/main" val="1670139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政治立场</a:t>
            </a:r>
            <a:endParaRPr lang="zh-CN" altLang="en-US" dirty="0"/>
          </a:p>
        </p:txBody>
      </p:sp>
      <p:sp>
        <p:nvSpPr>
          <p:cNvPr id="3" name="内容占位符 2"/>
          <p:cNvSpPr>
            <a:spLocks noGrp="1"/>
          </p:cNvSpPr>
          <p:nvPr>
            <p:ph idx="1"/>
          </p:nvPr>
        </p:nvSpPr>
        <p:spPr/>
        <p:txBody>
          <a:bodyPr>
            <a:noAutofit/>
          </a:bodyPr>
          <a:lstStyle/>
          <a:p>
            <a:r>
              <a:rPr lang="zh-CN" altLang="en-US" sz="3200" dirty="0" smtClean="0">
                <a:latin typeface="仿宋" panose="02010609060101010101" pitchFamily="49" charset="-122"/>
                <a:ea typeface="仿宋" panose="02010609060101010101" pitchFamily="49" charset="-122"/>
              </a:rPr>
              <a:t>国内外新闻</a:t>
            </a:r>
            <a:r>
              <a:rPr lang="zh-CN" altLang="zh-CN" sz="3200" dirty="0" smtClean="0">
                <a:latin typeface="仿宋" panose="02010609060101010101" pitchFamily="49" charset="-122"/>
                <a:ea typeface="仿宋" panose="02010609060101010101" pitchFamily="49" charset="-122"/>
              </a:rPr>
              <a:t>涉及</a:t>
            </a:r>
            <a:r>
              <a:rPr lang="zh-CN" altLang="zh-CN" sz="3200" dirty="0">
                <a:latin typeface="仿宋" panose="02010609060101010101" pitchFamily="49" charset="-122"/>
                <a:ea typeface="仿宋" panose="02010609060101010101" pitchFamily="49" charset="-122"/>
              </a:rPr>
              <a:t>太多的是非、表达太多的内容，如果不够成熟就不能够观察得透彻，对某些事情就不能够</a:t>
            </a:r>
            <a:r>
              <a:rPr lang="zh-CN" altLang="zh-CN" sz="3200" dirty="0" smtClean="0">
                <a:latin typeface="仿宋" panose="02010609060101010101" pitchFamily="49" charset="-122"/>
                <a:ea typeface="仿宋" panose="02010609060101010101" pitchFamily="49" charset="-122"/>
              </a:rPr>
              <a:t>正确</a:t>
            </a:r>
            <a:r>
              <a:rPr lang="zh-CN" altLang="en-US" sz="3200" dirty="0" smtClean="0">
                <a:latin typeface="仿宋" panose="02010609060101010101" pitchFamily="49" charset="-122"/>
                <a:ea typeface="仿宋" panose="02010609060101010101" pitchFamily="49" charset="-122"/>
              </a:rPr>
              <a:t>评论</a:t>
            </a:r>
            <a:r>
              <a:rPr lang="zh-CN" altLang="zh-CN" sz="3200" dirty="0" smtClean="0">
                <a:latin typeface="仿宋" panose="02010609060101010101" pitchFamily="49" charset="-122"/>
                <a:ea typeface="仿宋" panose="02010609060101010101" pitchFamily="49" charset="-122"/>
              </a:rPr>
              <a:t>。</a:t>
            </a:r>
            <a:endParaRPr lang="en-US" altLang="zh-CN" sz="3200" dirty="0" smtClean="0">
              <a:latin typeface="仿宋" panose="02010609060101010101" pitchFamily="49" charset="-122"/>
              <a:ea typeface="仿宋" panose="02010609060101010101" pitchFamily="49" charset="-122"/>
            </a:endParaRPr>
          </a:p>
          <a:p>
            <a:r>
              <a:rPr lang="zh-CN" altLang="en-US" sz="3200" dirty="0" smtClean="0">
                <a:latin typeface="仿宋" panose="02010609060101010101" pitchFamily="49" charset="-122"/>
                <a:ea typeface="仿宋" panose="02010609060101010101" pitchFamily="49" charset="-122"/>
              </a:rPr>
              <a:t>市长在</a:t>
            </a:r>
            <a:r>
              <a:rPr lang="zh-CN" altLang="en-US" sz="3200" dirty="0" smtClean="0">
                <a:latin typeface="仿宋" panose="02010609060101010101" pitchFamily="49" charset="-122"/>
                <a:ea typeface="仿宋" panose="02010609060101010101" pitchFamily="49" charset="-122"/>
              </a:rPr>
              <a:t>政治立场上要与党中央保持最高度的一致的基础上，评论中国的问题、讲好中国的故事。</a:t>
            </a:r>
            <a:endParaRPr lang="zh-CN" altLang="en-US" sz="3200" dirty="0">
              <a:latin typeface="仿宋" panose="02010609060101010101" pitchFamily="49" charset="-122"/>
              <a:ea typeface="仿宋" panose="02010609060101010101" pitchFamily="49" charset="-122"/>
            </a:endParaRPr>
          </a:p>
        </p:txBody>
      </p:sp>
    </p:spTree>
    <p:extLst>
      <p:ext uri="{BB962C8B-B14F-4D97-AF65-F5344CB8AC3E}">
        <p14:creationId xmlns:p14="http://schemas.microsoft.com/office/powerpoint/2010/main" val="23880902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57250" y="1427181"/>
            <a:ext cx="7406640" cy="1356360"/>
          </a:xfrm>
        </p:spPr>
        <p:txBody>
          <a:bodyPr/>
          <a:lstStyle/>
          <a:p>
            <a:r>
              <a:rPr lang="en-US" altLang="zh-CN" dirty="0" smtClean="0"/>
              <a:t>2. </a:t>
            </a:r>
            <a:r>
              <a:rPr lang="zh-CN" altLang="en-US" dirty="0" smtClean="0"/>
              <a:t>媒体是如何制作新闻产品的？</a:t>
            </a:r>
            <a:endParaRPr lang="zh-CN" altLang="en-US" dirty="0"/>
          </a:p>
        </p:txBody>
      </p:sp>
    </p:spTree>
    <p:extLst>
      <p:ext uri="{BB962C8B-B14F-4D97-AF65-F5344CB8AC3E}">
        <p14:creationId xmlns:p14="http://schemas.microsoft.com/office/powerpoint/2010/main" val="1134847427"/>
      </p:ext>
    </p:extLst>
  </p:cSld>
  <p:clrMapOvr>
    <a:masterClrMapping/>
  </p:clrMapOvr>
  <p:timing>
    <p:tnLst>
      <p:par>
        <p:cTn id="1" dur="indefinite" restart="never" nodeType="tmRoot"/>
      </p:par>
    </p:tnLst>
  </p:timing>
</p:sld>
</file>

<file path=ppt/theme/theme1.xml><?xml version="1.0" encoding="utf-8"?>
<a:theme xmlns:a="http://schemas.openxmlformats.org/drawingml/2006/main" name="基础">
  <a:themeElements>
    <a:clrScheme name="基础">
      <a:dk1>
        <a:srgbClr val="000000"/>
      </a:dk1>
      <a:lt1>
        <a:sysClr val="window" lastClr="FFFFFF"/>
      </a:lt1>
      <a:dk2>
        <a:srgbClr val="5E5E5E"/>
      </a:dk2>
      <a:lt2>
        <a:srgbClr val="DDDDDD"/>
      </a:lt2>
      <a:accent1>
        <a:srgbClr val="DF5327"/>
      </a:accent1>
      <a:accent2>
        <a:srgbClr val="A6B727"/>
      </a:accent2>
      <a:accent3>
        <a:srgbClr val="FE9E00"/>
      </a:accent3>
      <a:accent4>
        <a:srgbClr val="418AB3"/>
      </a:accent4>
      <a:accent5>
        <a:srgbClr val="D7D447"/>
      </a:accent5>
      <a:accent6>
        <a:srgbClr val="838383"/>
      </a:accent6>
      <a:hlink>
        <a:srgbClr val="F59E00"/>
      </a:hlink>
      <a:folHlink>
        <a:srgbClr val="B2B2B2"/>
      </a:folHlink>
    </a:clrScheme>
    <a:fontScheme name="基础">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基础">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446C221D-F63F-4DD8-B509-CFE168687BF2}"/>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TM03457444[[fn=基础]]</Template>
  <TotalTime>754</TotalTime>
  <Words>2385</Words>
  <Application>Microsoft Office PowerPoint</Application>
  <PresentationFormat>全屏显示(4:3)</PresentationFormat>
  <Paragraphs>331</Paragraphs>
  <Slides>62</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62</vt:i4>
      </vt:variant>
    </vt:vector>
  </HeadingPairs>
  <TitlesOfParts>
    <vt:vector size="75" baseType="lpstr">
      <vt:lpstr>仿宋</vt:lpstr>
      <vt:lpstr>黑体</vt:lpstr>
      <vt:lpstr>华文琥珀</vt:lpstr>
      <vt:lpstr>华文中宋</vt:lpstr>
      <vt:lpstr>宋体</vt:lpstr>
      <vt:lpstr>微软雅黑</vt:lpstr>
      <vt:lpstr>Arial</vt:lpstr>
      <vt:lpstr>Calibri</vt:lpstr>
      <vt:lpstr>Cambria</vt:lpstr>
      <vt:lpstr>Corbel</vt:lpstr>
      <vt:lpstr>Times New Roman</vt:lpstr>
      <vt:lpstr>Wingdings</vt:lpstr>
      <vt:lpstr>基础</vt:lpstr>
      <vt:lpstr>    市长面对媒体与新闻发布</vt:lpstr>
      <vt:lpstr>                             要目</vt:lpstr>
      <vt:lpstr>1. 市长与媒体对话的能力要求</vt:lpstr>
      <vt:lpstr>　　　　先讨论几个问题</vt:lpstr>
      <vt:lpstr>市长接受记者采访的能力要求</vt:lpstr>
      <vt:lpstr>基本素质</vt:lpstr>
      <vt:lpstr>诚实是第一要务</vt:lpstr>
      <vt:lpstr>政治立场</vt:lpstr>
      <vt:lpstr>2. 媒体是如何制作新闻产品的？</vt:lpstr>
      <vt:lpstr>PowerPoint 演示文稿</vt:lpstr>
      <vt:lpstr>PowerPoint 演示文稿</vt:lpstr>
      <vt:lpstr>PowerPoint 演示文稿</vt:lpstr>
      <vt:lpstr>PowerPoint 演示文稿</vt:lpstr>
      <vt:lpstr>新闻的价值判断</vt:lpstr>
      <vt:lpstr>你不想让人知道的东西</vt:lpstr>
      <vt:lpstr>PowerPoint 演示文稿</vt:lpstr>
      <vt:lpstr>PowerPoint 演示文稿</vt:lpstr>
      <vt:lpstr>具体讲</vt:lpstr>
      <vt:lpstr>3. 为什么媒体需要市长的声音？</vt:lpstr>
      <vt:lpstr>到底谁更胜任发布真相？记者？还是市长？</vt:lpstr>
      <vt:lpstr>PowerPoint 演示文稿</vt:lpstr>
      <vt:lpstr>市长在媒体出现的新闻种类或栏目</vt:lpstr>
      <vt:lpstr>PowerPoint 演示文稿</vt:lpstr>
      <vt:lpstr>PowerPoint 演示文稿</vt:lpstr>
      <vt:lpstr>最容易被刊播的市长的评论和预测</vt:lpstr>
      <vt:lpstr>记者的新闻判断与市长的判断的矛盾</vt:lpstr>
      <vt:lpstr>4. 准确把握采访你的媒体和记者</vt:lpstr>
      <vt:lpstr>4.1. 媒体的政治偏向与派性动机</vt:lpstr>
      <vt:lpstr>4.2.媒体有公开或隐藏的议程</vt:lpstr>
      <vt:lpstr>4.3. 在不同语境下或时机下的采访</vt:lpstr>
      <vt:lpstr>4.4.接受记者采访前，还要明白</vt:lpstr>
      <vt:lpstr>5. 接受媒体采访的原则</vt:lpstr>
      <vt:lpstr>原则一：说我想说的话</vt:lpstr>
      <vt:lpstr>原则二：确保媒体正确传播我说的话</vt:lpstr>
      <vt:lpstr>原则三：永远以友好的态度面对记者</vt:lpstr>
      <vt:lpstr>6. 接受记者采访的准备清单</vt:lpstr>
      <vt:lpstr>PowerPoint 演示文稿</vt:lpstr>
      <vt:lpstr>7. 面对各类媒体采访的应对技能</vt:lpstr>
      <vt:lpstr>面对电视记者的采访清单</vt:lpstr>
      <vt:lpstr>PowerPoint 演示文稿</vt:lpstr>
      <vt:lpstr>如何面对广播采访</vt:lpstr>
      <vt:lpstr>如何面对印刷媒体采访</vt:lpstr>
      <vt:lpstr>面对网络媒体直播的采访</vt:lpstr>
      <vt:lpstr>8. 尴尬问题的回答</vt:lpstr>
      <vt:lpstr>9.举办新闻发布会的技巧</vt:lpstr>
      <vt:lpstr>发布会的类型</vt:lpstr>
      <vt:lpstr>发布会的类型</vt:lpstr>
      <vt:lpstr>面向多家记者发布</vt:lpstr>
      <vt:lpstr>新闻发布会的类型</vt:lpstr>
      <vt:lpstr>发布会的类型 </vt:lpstr>
      <vt:lpstr>发布会的最重要的三个技术环节</vt:lpstr>
      <vt:lpstr>发布会的道具与发布材料</vt:lpstr>
      <vt:lpstr>发布会和接受采访必说的三句话</vt:lpstr>
      <vt:lpstr>10. 城市管理舆情研判与应对</vt:lpstr>
      <vt:lpstr>PowerPoint 演示文稿</vt:lpstr>
      <vt:lpstr>PowerPoint 演示文稿</vt:lpstr>
      <vt:lpstr>舆情报告的功能差异</vt:lpstr>
      <vt:lpstr>舆情研判与舆情决策</vt:lpstr>
      <vt:lpstr>舆情事件的回应技巧：4W+1H</vt:lpstr>
      <vt:lpstr>舆情与媒体事件应急指挥系统</vt:lpstr>
      <vt:lpstr>谢谢！　</vt:lpstr>
      <vt:lpstr>PowerPoint 演示文稿</vt:lpstr>
    </vt:vector>
  </TitlesOfParts>
  <Company>tsinghua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移动媒体、社交媒体的传播与新闻采访</dc:title>
  <dc:creator>Apple simon</dc:creator>
  <cp:lastModifiedBy>Xiguang Li</cp:lastModifiedBy>
  <cp:revision>99</cp:revision>
  <dcterms:created xsi:type="dcterms:W3CDTF">2015-05-19T13:13:02Z</dcterms:created>
  <dcterms:modified xsi:type="dcterms:W3CDTF">2016-05-18T14:06:21Z</dcterms:modified>
</cp:coreProperties>
</file>