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7" r:id="rId1"/>
    <p:sldMasterId id="2147484048" r:id="rId2"/>
    <p:sldMasterId id="2147484541" r:id="rId3"/>
    <p:sldMasterId id="2147484662" r:id="rId4"/>
  </p:sldMasterIdLst>
  <p:notesMasterIdLst>
    <p:notesMasterId r:id="rId38"/>
  </p:notesMasterIdLst>
  <p:handoutMasterIdLst>
    <p:handoutMasterId r:id="rId39"/>
  </p:handoutMasterIdLst>
  <p:sldIdLst>
    <p:sldId id="256" r:id="rId5"/>
    <p:sldId id="721" r:id="rId6"/>
    <p:sldId id="722" r:id="rId7"/>
    <p:sldId id="723" r:id="rId8"/>
    <p:sldId id="851" r:id="rId9"/>
    <p:sldId id="806" r:id="rId10"/>
    <p:sldId id="726" r:id="rId11"/>
    <p:sldId id="765" r:id="rId12"/>
    <p:sldId id="908" r:id="rId13"/>
    <p:sldId id="595" r:id="rId14"/>
    <p:sldId id="661" r:id="rId15"/>
    <p:sldId id="639" r:id="rId16"/>
    <p:sldId id="605" r:id="rId17"/>
    <p:sldId id="764" r:id="rId18"/>
    <p:sldId id="902" r:id="rId19"/>
    <p:sldId id="909" r:id="rId20"/>
    <p:sldId id="910" r:id="rId21"/>
    <p:sldId id="727" r:id="rId22"/>
    <p:sldId id="662" r:id="rId23"/>
    <p:sldId id="903" r:id="rId24"/>
    <p:sldId id="663" r:id="rId25"/>
    <p:sldId id="665" r:id="rId26"/>
    <p:sldId id="667" r:id="rId27"/>
    <p:sldId id="697" r:id="rId28"/>
    <p:sldId id="900" r:id="rId29"/>
    <p:sldId id="689" r:id="rId30"/>
    <p:sldId id="904" r:id="rId31"/>
    <p:sldId id="690" r:id="rId32"/>
    <p:sldId id="803" r:id="rId33"/>
    <p:sldId id="901" r:id="rId34"/>
    <p:sldId id="906" r:id="rId35"/>
    <p:sldId id="821" r:id="rId36"/>
    <p:sldId id="720" r:id="rId37"/>
  </p:sldIdLst>
  <p:sldSz cx="9144000" cy="6858000" type="screen4x3"/>
  <p:notesSz cx="9144000" cy="6858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6D6B"/>
    <a:srgbClr val="820000"/>
    <a:srgbClr val="D6C8EE"/>
    <a:srgbClr val="FF5050"/>
    <a:srgbClr val="AD403D"/>
    <a:srgbClr val="FF9933"/>
    <a:srgbClr val="CC0000"/>
    <a:srgbClr val="C55E5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48" y="-78"/>
      </p:cViewPr>
      <p:guideLst>
        <p:guide orient="horz" pos="21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itchFamily="34" charset="0"/>
              <a:buNone/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itchFamily="34" charset="0"/>
              <a:buNone/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BCC827BF-A1E7-4F0F-8ACB-66F71F7AA067}" type="datetimeFigureOut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itchFamily="34" charset="0"/>
              <a:buNone/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buFont typeface="Arial" pitchFamily="34" charset="0"/>
              <a:buNone/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B4D90360-49D7-4A73-AA87-009C6469B1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3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5178425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B4E9878-59F5-4D64-8A23-5D599668FE36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59396" name="幻灯片图像占位符 3"/>
          <p:cNvSpPr>
            <a:spLocks noGrp="1" noChangeArrowheads="1"/>
          </p:cNvSpPr>
          <p:nvPr>
            <p:ph type="sldImg" idx="2"/>
          </p:nvPr>
        </p:nvSpPr>
        <p:spPr bwMode="auto">
          <a:xfrm>
            <a:off x="1524000" y="514350"/>
            <a:ext cx="6096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125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5963"/>
            <a:ext cx="7315200" cy="308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5126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7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78425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14BB92BD-05A5-4730-8DC0-99642CF307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anchor="t"/>
          <a:lstStyle/>
          <a:p>
            <a:pPr eaLnBrk="1" hangingPunct="1">
              <a:lnSpc>
                <a:spcPct val="140000"/>
              </a:lnSpc>
              <a:buFontTx/>
              <a:buChar char="•"/>
            </a:pPr>
            <a:r>
              <a:rPr lang="zh-CN" altLang="en-US" smtClean="0">
                <a:ea typeface="宋体" charset="-122"/>
              </a:rPr>
              <a:t>一方面现代科学技术，尤其是新兴信息技术促进城市问题的解决，提供信息化操作可能，促进城市信息化发展；</a:t>
            </a:r>
            <a:endParaRPr lang="en-US" smtClean="0">
              <a:ea typeface="宋体" charset="-122"/>
            </a:endParaRPr>
          </a:p>
          <a:p>
            <a:pPr eaLnBrk="1" hangingPunct="1">
              <a:lnSpc>
                <a:spcPct val="140000"/>
              </a:lnSpc>
              <a:buFontTx/>
              <a:buChar char="•"/>
            </a:pPr>
            <a:r>
              <a:rPr lang="zh-CN" altLang="en-US" smtClean="0">
                <a:ea typeface="宋体" charset="-122"/>
              </a:rPr>
              <a:t>另一方面，现代科学技术推动生产力的发展，促进城市新兴产业和经济的发展</a:t>
            </a:r>
          </a:p>
        </p:txBody>
      </p:sp>
      <p:sp>
        <p:nvSpPr>
          <p:cNvPr id="60420" name="灯片编号占位符 3"/>
          <p:cNvSpPr txBox="1">
            <a:spLocks noGrp="1" noChangeArrowheads="1"/>
          </p:cNvSpPr>
          <p:nvPr/>
        </p:nvSpPr>
        <p:spPr bwMode="auto">
          <a:xfrm>
            <a:off x="5178425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DD573C-95B4-49DC-80CE-F08329F09D18}" type="slidenum">
              <a:rPr lang="zh-CN" altLang="en-US" sz="1200">
                <a:latin typeface="Calibri" pitchFamily="34" charset="0"/>
              </a:rPr>
              <a:pPr algn="r"/>
              <a:t>7</a:t>
            </a:fld>
            <a:endParaRPr lang="zh-CN" altLang="en-US" sz="1200">
              <a:latin typeface="Calibri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61443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zh-CN" smtClean="0">
                <a:ea typeface="宋体" charset="-122"/>
              </a:rPr>
              <a:t>dui</a:t>
            </a:r>
            <a:endParaRPr lang="zh-CN" altLang="en-US" smtClean="0">
              <a:ea typeface="宋体" charset="-122"/>
            </a:endParaRPr>
          </a:p>
        </p:txBody>
      </p:sp>
      <p:sp>
        <p:nvSpPr>
          <p:cNvPr id="6144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>
              <a:buFont typeface="Arial" charset="0"/>
              <a:buNone/>
            </a:pPr>
            <a:fld id="{C2BEE450-EEA3-4DFD-89F9-18FC7BFCCB72}" type="slidenum">
              <a:rPr lang="zh-CN" altLang="en-US" smtClean="0">
                <a:ea typeface="宋体" charset="-122"/>
              </a:rPr>
              <a:pPr>
                <a:buFont typeface="Arial" charset="0"/>
                <a:buNone/>
              </a:pPr>
              <a:t>11</a:t>
            </a:fld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ea typeface="宋体" charset="-122"/>
            </a:endParaRPr>
          </a:p>
          <a:p>
            <a:r>
              <a:rPr lang="zh-CN" altLang="en-US" smtClean="0">
                <a:ea typeface="宋体" charset="-122"/>
              </a:rPr>
              <a:t>----- 会议笔记(4/7/16 18:16) -----</a:t>
            </a:r>
          </a:p>
          <a:p>
            <a:r>
              <a:rPr lang="zh-CN" altLang="en-US" smtClean="0">
                <a:ea typeface="宋体" charset="-122"/>
              </a:rPr>
              <a:t>BYD, package buy; bike route-german: xing-transportation, new materials-shimoxi, cardbon nutruel; dong-excercise, muscle and bones, sweat and ru suan(design life lab to attract ppl and resourses); smart algriculture-quantify. 3 energy consumers: industrial; transportation; household. AGRICULTURE: light, led input output, new species, </a:t>
            </a:r>
          </a:p>
          <a:p>
            <a:r>
              <a:rPr lang="zh-CN" altLang="en-US" smtClean="0">
                <a:ea typeface="宋体" charset="-122"/>
              </a:rPr>
              <a:t>----- 会议笔记(4/7/16 18:33) -----</a:t>
            </a:r>
          </a:p>
          <a:p>
            <a:r>
              <a:rPr lang="zh-CN" altLang="en-US" smtClean="0">
                <a:ea typeface="宋体" charset="-122"/>
              </a:rPr>
              <a:t>forest plant coverage, 60%, -O concentration, for view; once for ever; regenerate; building 30%, road 10% </a:t>
            </a:r>
          </a:p>
        </p:txBody>
      </p:sp>
      <p:sp>
        <p:nvSpPr>
          <p:cNvPr id="6246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>
              <a:buFont typeface="Arial" charset="0"/>
              <a:buNone/>
            </a:pPr>
            <a:fld id="{182CB05B-9B7A-4944-B2E7-93CADC2A5CAA}" type="slidenum">
              <a:rPr lang="zh-CN" altLang="en-US" smtClean="0">
                <a:ea typeface="宋体" charset="-122"/>
              </a:rPr>
              <a:pPr>
                <a:buFont typeface="Arial" charset="0"/>
                <a:buNone/>
              </a:pPr>
              <a:t>31</a:t>
            </a:fld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4A82A-603B-492E-8FC4-BFEB9F17C3B2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E5762-D8BD-4ABF-B9DC-50386E43A5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AA4D8-6649-427A-9095-295B1D7BD068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0CC5E-3072-4CBD-93AE-CC252B1201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B946E-E4A3-4E25-A5BC-266A9C06FC0A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E41F4-1D58-4042-AD7E-8908C16AEC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D3203-0460-46D3-9E7F-55C5ADA3C015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78D90-67E8-4BD5-A147-BA1E3FEE05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C4FA9-A8BE-4E51-AC9E-81E565B0778F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AAEE2-5925-4E6A-B18B-159C1F92A5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F869A-DBD5-44A9-95C3-1DCCDF91C832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3E190-F7A7-4DD9-A1D4-51DEE9C2CA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735CF-5340-42D4-95FA-5DE20FB4F297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E7698-E38D-4DEC-9FBC-FA7AE691EF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B3467-BAC3-4582-AE74-B8B0AA954205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BA773-0B25-4B9F-995B-BFE5E772FD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697B1-A9F6-41E1-8CAA-917DA849A545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0B7B6-0079-4768-BA83-4A4007BB15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7CAD2-E88D-4BE7-A717-E5D34915A07D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42DED-C8DC-4AD1-9D2D-CAB8F04B25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C9F3A-D8BA-40E9-9785-CAF3A99BD8A3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17686-81F4-411F-B2F8-8E90B19A3F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A7D0A-63AF-4F08-93F1-788CE7361AA4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2864E-219B-4732-B4E6-EFACDE7BE9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20EC-2393-4FE2-B492-57E3E991167F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5A0B4-5365-4F0F-B117-FD1AE65435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EBC71-07F7-4A28-86FA-7AE4D670975A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1349B-69A9-4D8D-AACC-B6583A2286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8193B-B48B-4D13-8D7C-3AC3223529D3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937ED-EFB2-44E5-9B25-FE4C3F2150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1598F-B3B0-49F1-B0E5-14125E667DC8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9C90E-2F60-47B3-BC50-D7B24B49FA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3C08F-E597-453F-BE14-8720C0CC2420}" type="datetime1">
              <a:rPr lang="zh-CN" altLang="en-US"/>
              <a:pPr>
                <a:defRPr/>
              </a:pPr>
              <a:t>2016/5/11</a:t>
            </a:fld>
            <a:fld id="{897E6089-D2EB-4E1A-8D3B-359EC57BE8B7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EF01D-1D2C-4E4F-AF46-031C5774A9A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FEB0B-83C8-4B70-8A50-6F4DCD57036D}" type="datetime1">
              <a:rPr lang="zh-CN" altLang="en-US"/>
              <a:pPr>
                <a:defRPr/>
              </a:pPr>
              <a:t>2016/5/11</a:t>
            </a:fld>
            <a:fld id="{C5F9F3C1-210F-43A6-9199-E810BF79D67F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DAE46-B5BF-463A-8B64-1FAFAF7E947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39399-7453-4D23-BD04-462BADBE4AF9}" type="datetime1">
              <a:rPr lang="zh-CN" altLang="en-US"/>
              <a:pPr>
                <a:defRPr/>
              </a:pPr>
              <a:t>2016/5/11</a:t>
            </a:fld>
            <a:fld id="{B487A808-1E21-40DA-854C-14C05F91A598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0C9A-31BD-49C8-9A00-0B98D791C3B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1382E-AE26-49E4-A8AB-BF9B6E1072E8}" type="datetime1">
              <a:rPr lang="zh-CN" altLang="en-US"/>
              <a:pPr>
                <a:defRPr/>
              </a:pPr>
              <a:t>2016/5/11</a:t>
            </a:fld>
            <a:fld id="{7D0E02E4-57BC-460B-A853-9A85BF21B720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BE3FE-D56F-4BC7-903C-E934D2248AF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616A9-108C-4460-B1A0-5F67E902A18A}" type="datetime1">
              <a:rPr lang="zh-CN" altLang="en-US"/>
              <a:pPr>
                <a:defRPr/>
              </a:pPr>
              <a:t>2016/5/11</a:t>
            </a:fld>
            <a:fld id="{5CAB80AD-CD99-492C-8211-AD813276CCF1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2BBDE-51B5-4F28-8D70-90B754030E8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16A24-0A48-4021-9B62-43DF7AC1DFB5}" type="datetime1">
              <a:rPr lang="zh-CN" altLang="en-US"/>
              <a:pPr>
                <a:defRPr/>
              </a:pPr>
              <a:t>2016/5/11</a:t>
            </a:fld>
            <a:fld id="{3495EDD1-B808-4C1D-BE04-B8A724D6B1E0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C0760-438C-435A-BCC1-E5A56FEA68D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53123-E88E-4497-AC99-C921C1F5D085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329A4-8A04-42D4-B1C5-91DCEE8E88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B3A04-E758-4FAE-86B5-52B383FCBD24}" type="datetime1">
              <a:rPr lang="zh-CN" altLang="en-US"/>
              <a:pPr>
                <a:defRPr/>
              </a:pPr>
              <a:t>2016/5/11</a:t>
            </a:fld>
            <a:fld id="{CC3EA38F-5AF4-4C73-9C46-6CC7DCD0E94C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EDF41-E552-404C-9ECD-ECBDC42AAF1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A8561-4858-4C28-A19E-DEE9F7E4F766}" type="datetime1">
              <a:rPr lang="zh-CN" altLang="en-US"/>
              <a:pPr>
                <a:defRPr/>
              </a:pPr>
              <a:t>2016/5/11</a:t>
            </a:fld>
            <a:fld id="{6A922D7D-F8CC-4522-8692-5AFA310AB13C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54078-3DDB-4101-990C-620B2189CBD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DE381-2287-4F9F-8E18-FDCABD6C038E}" type="datetime1">
              <a:rPr lang="zh-CN" altLang="en-US"/>
              <a:pPr>
                <a:defRPr/>
              </a:pPr>
              <a:t>2016/5/11</a:t>
            </a:fld>
            <a:fld id="{0D36D603-6C7D-43AC-B8F6-51AB51C99D3C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E43B5-987C-4B8D-B16D-972EEDC5ADC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6D735-28D0-4F3F-8AB6-30CA2BD0150A}" type="datetime1">
              <a:rPr lang="zh-CN" altLang="en-US"/>
              <a:pPr>
                <a:defRPr/>
              </a:pPr>
              <a:t>2016/5/11</a:t>
            </a:fld>
            <a:fld id="{895DC17A-197F-4C81-95D0-79BA322EC922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F1D21-343D-46F1-9247-E1F409F370F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CD3C1-A8DF-491D-907C-4CEA2478278B}" type="datetime1">
              <a:rPr lang="zh-CN" altLang="en-US"/>
              <a:pPr>
                <a:defRPr/>
              </a:pPr>
              <a:t>2016/5/11</a:t>
            </a:fld>
            <a:fld id="{B373C2B7-79A2-4541-8EB3-D7E218C2F316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65164-CD1B-4E13-A8DC-DBE059B8864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97076-50E6-4A57-9BE9-6DB35AD8DD63}" type="datetime1">
              <a:rPr lang="zh-CN" altLang="en-US"/>
              <a:pPr>
                <a:defRPr/>
              </a:pPr>
              <a:t>2016/5/11</a:t>
            </a:fld>
            <a:fld id="{4A2F0DCC-B5EC-44C9-B67E-39B09B6DD335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16EA2-3E08-4409-94BC-D773A992E0D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73305-D4A9-4430-B567-553A344CD760}" type="datetime1">
              <a:rPr lang="zh-CN" altLang="en-US"/>
              <a:pPr>
                <a:defRPr/>
              </a:pPr>
              <a:t>2016/5/11</a:t>
            </a:fld>
            <a:fld id="{CC4DE223-1ECC-4A45-A483-8416343B5C8B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970A8-8410-489C-A7CF-0FB1315BB46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A2F2B-0F43-49C0-8F7C-E879F25721B0}" type="datetime1">
              <a:rPr lang="zh-CN" altLang="en-US"/>
              <a:pPr>
                <a:defRPr/>
              </a:pPr>
              <a:t>2016/5/11</a:t>
            </a:fld>
            <a:fld id="{1BB90A49-76E3-49F2-B3DF-43A0D1473C91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B3C44-1436-4944-986F-6E4B920DACE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8A0D0-FFC9-463D-A92C-DF194D81394E}" type="datetime1">
              <a:rPr lang="zh-CN" altLang="en-US"/>
              <a:pPr>
                <a:defRPr/>
              </a:pPr>
              <a:t>2016/5/11</a:t>
            </a:fld>
            <a:fld id="{04D85880-2B9F-4E1F-A9AD-C54C17F8B178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B945F-8A1E-441D-AA60-EB6B7CE2A2D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0F054-AB10-488C-8BCA-A4C6D41C8A4A}" type="datetime1">
              <a:rPr lang="zh-CN" altLang="en-US"/>
              <a:pPr>
                <a:defRPr/>
              </a:pPr>
              <a:t>2016/5/11</a:t>
            </a:fld>
            <a:fld id="{F7091289-F2F7-4622-9287-D3A63DD3C157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9CDAD-6F1B-4E66-9FBB-BA1F5F64181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ADE72-5404-462F-87ED-50D132826881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C5A95-4DE6-4453-BA27-8D12D99D25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4947-9EFE-4C40-A8AB-79E41976E9B2}" type="datetime1">
              <a:rPr lang="zh-CN" altLang="en-US"/>
              <a:pPr>
                <a:defRPr/>
              </a:pPr>
              <a:t>2016/5/11</a:t>
            </a:fld>
            <a:fld id="{321B3F6E-887E-4CE2-ACDB-7EB120CDB7BB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47405-E88B-4FBF-994F-F83AA36A3F6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45C62-BB47-4FF9-BE4D-62C4E41D9AE1}" type="datetime1">
              <a:rPr lang="zh-CN" altLang="en-US"/>
              <a:pPr>
                <a:defRPr/>
              </a:pPr>
              <a:t>2016/5/11</a:t>
            </a:fld>
            <a:fld id="{8C87954D-99F6-4D94-87DB-91C6668AABBE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FEEC8-F26F-4163-AB79-3F671B4CAE2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EE81D-A0AE-4265-9A3E-D991FB7FDEF5}" type="datetime1">
              <a:rPr lang="zh-CN" altLang="en-US"/>
              <a:pPr>
                <a:defRPr/>
              </a:pPr>
              <a:t>2016/5/11</a:t>
            </a:fld>
            <a:fld id="{E2828953-70C1-45AB-B8A1-4F4D69388E27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F2B7E-42A9-418E-B414-70E86962457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7BF8C-0F4C-4CB3-9D99-4C8F6A66E63E}" type="datetime1">
              <a:rPr lang="zh-CN" altLang="en-US"/>
              <a:pPr>
                <a:defRPr/>
              </a:pPr>
              <a:t>2016/5/11</a:t>
            </a:fld>
            <a:fld id="{BC69C543-4E6A-479C-8DF9-924D49364FF0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55536-80FB-44AA-AFAC-61D259A1896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8F5E-59BF-4458-8B4F-C5DBC7FD28F4}" type="datetime1">
              <a:rPr lang="zh-CN" altLang="en-US"/>
              <a:pPr>
                <a:defRPr/>
              </a:pPr>
              <a:t>2016/5/11</a:t>
            </a:fld>
            <a:fld id="{88DABBE9-6887-459A-B2BE-CAFCD6D94207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C3A91-EB89-4102-905C-C41A6B6CCDC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9B42B-A600-462F-B4A2-F961CD086BF9}" type="datetime1">
              <a:rPr lang="zh-CN" altLang="en-US"/>
              <a:pPr>
                <a:defRPr/>
              </a:pPr>
              <a:t>2016/5/11</a:t>
            </a:fld>
            <a:fld id="{AE788A5A-2B0B-44D1-9D4B-8F62013F4D0E}" type="datetime1">
              <a:rPr lang="zh-CN" altLang="en-US"/>
              <a:pPr>
                <a:defRPr/>
              </a:pPr>
              <a:t>2016/5/11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A3274-39AE-4668-9017-38902B53BDC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5A43A-758A-4626-A7A6-B34EB16950DB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3E9B-2D4C-4FD6-A1C0-72664CFDEA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D9900-138A-4E62-9A52-8E8F68BF68A4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0A487-B2D6-4ED7-AEB4-84854A6B99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57210-2A1A-4B44-86F2-983DAE5DB560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11AB7-95A2-4E21-8BBB-2C378FCD0E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DFDE9-3104-474E-A73D-5E3EE6B2A9B9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6E389-2184-46FD-9462-4C3237F5B8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7929C-8BA4-4F91-8BFA-DB4E367FC387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54972-4416-4526-88DE-E260E1466B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74" name="直接连接符 6"/>
          <p:cNvCxnSpPr>
            <a:cxnSpLocks noChangeShapeType="1"/>
          </p:cNvCxnSpPr>
          <p:nvPr userDrawn="1"/>
        </p:nvCxnSpPr>
        <p:spPr bwMode="auto">
          <a:xfrm>
            <a:off x="0" y="908050"/>
            <a:ext cx="9144000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3075" name="直接连接符 9"/>
          <p:cNvCxnSpPr>
            <a:cxnSpLocks noChangeShapeType="1"/>
          </p:cNvCxnSpPr>
          <p:nvPr userDrawn="1"/>
        </p:nvCxnSpPr>
        <p:spPr bwMode="auto">
          <a:xfrm>
            <a:off x="0" y="6308725"/>
            <a:ext cx="6300788" cy="0"/>
          </a:xfrm>
          <a:prstGeom prst="line">
            <a:avLst/>
          </a:prstGeom>
          <a:noFill/>
          <a:ln w="12700">
            <a:solidFill>
              <a:srgbClr val="C00000"/>
            </a:solidFill>
            <a:round/>
            <a:headEnd/>
            <a:tailEnd/>
          </a:ln>
        </p:spPr>
      </p:cxnSp>
      <p:sp>
        <p:nvSpPr>
          <p:cNvPr id="307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307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3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898989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fld id="{81D93E2C-9380-49FA-A799-F22BE6819C77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103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200">
                <a:solidFill>
                  <a:srgbClr val="898989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solidFill>
                  <a:srgbClr val="898989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fld id="{0F515E81-BF8A-4461-AE0B-ABFBF62634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65" r:id="rId1"/>
    <p:sldLayoutId id="2147485066" r:id="rId2"/>
    <p:sldLayoutId id="2147485067" r:id="rId3"/>
    <p:sldLayoutId id="2147485068" r:id="rId4"/>
    <p:sldLayoutId id="2147485069" r:id="rId5"/>
    <p:sldLayoutId id="2147485070" r:id="rId6"/>
    <p:sldLayoutId id="2147485071" r:id="rId7"/>
    <p:sldLayoutId id="2147485072" r:id="rId8"/>
    <p:sldLayoutId id="2147485073" r:id="rId9"/>
    <p:sldLayoutId id="2147485074" r:id="rId10"/>
    <p:sldLayoutId id="2147485075" r:id="rId11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98" name="直接连接符 6"/>
          <p:cNvCxnSpPr>
            <a:cxnSpLocks noChangeShapeType="1"/>
          </p:cNvCxnSpPr>
          <p:nvPr userDrawn="1"/>
        </p:nvCxnSpPr>
        <p:spPr bwMode="auto">
          <a:xfrm>
            <a:off x="4067175" y="6308725"/>
            <a:ext cx="5076825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4099" name="直接连接符 7"/>
          <p:cNvCxnSpPr>
            <a:cxnSpLocks noChangeShapeType="1"/>
          </p:cNvCxnSpPr>
          <p:nvPr userDrawn="1"/>
        </p:nvCxnSpPr>
        <p:spPr bwMode="auto">
          <a:xfrm>
            <a:off x="0" y="1268413"/>
            <a:ext cx="9144000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</p:cxnSp>
      <p:sp>
        <p:nvSpPr>
          <p:cNvPr id="410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410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898989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fld id="{A7D12180-0D78-47A2-8152-ACD859F497AB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205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200">
                <a:solidFill>
                  <a:srgbClr val="898989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solidFill>
                  <a:srgbClr val="898989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fld id="{B5C98FBC-D293-4818-BF2D-08BC4D3147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76" r:id="rId1"/>
    <p:sldLayoutId id="2147485077" r:id="rId2"/>
    <p:sldLayoutId id="2147485078" r:id="rId3"/>
    <p:sldLayoutId id="2147485079" r:id="rId4"/>
    <p:sldLayoutId id="2147485080" r:id="rId5"/>
    <p:sldLayoutId id="2147485081" r:id="rId6"/>
    <p:sldLayoutId id="2147485082" r:id="rId7"/>
    <p:sldLayoutId id="2147485083" r:id="rId8"/>
    <p:sldLayoutId id="2147485084" r:id="rId9"/>
    <p:sldLayoutId id="2147485085" r:id="rId10"/>
    <p:sldLayoutId id="2147485086" r:id="rId11"/>
    <p:sldLayoutId id="2147485087" r:id="rId12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3076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+mn-lt"/>
                <a:ea typeface="MS PGothic" pitchFamily="34" charset="-128"/>
                <a:sym typeface="Calibri" pitchFamily="34" charset="0"/>
              </a:defRPr>
            </a:lvl1pPr>
          </a:lstStyle>
          <a:p>
            <a:pPr>
              <a:defRPr/>
            </a:pPr>
            <a:fld id="{F06868A4-F8EC-4D5A-9505-61D437F18E23}" type="datetime1">
              <a:rPr lang="zh-CN" altLang="en-US"/>
              <a:pPr>
                <a:defRPr/>
              </a:pPr>
              <a:t>2016/5/11</a:t>
            </a:fld>
            <a:fld id="{377DB819-C1F2-4724-9915-34457ECEC761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3077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+mn-lt"/>
                <a:ea typeface="MS PGothic" pitchFamily="34" charset="-128"/>
                <a:sym typeface="Calibri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+mn-lt"/>
                <a:ea typeface="MS PGothic" pitchFamily="34" charset="-128"/>
                <a:sym typeface="Calibri" pitchFamily="34" charset="0"/>
              </a:defRPr>
            </a:lvl1pPr>
          </a:lstStyle>
          <a:p>
            <a:pPr>
              <a:defRPr/>
            </a:pPr>
            <a:fld id="{D5B1CC2E-D416-4621-A713-BF875055D3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88" r:id="rId1"/>
    <p:sldLayoutId id="2147485089" r:id="rId2"/>
    <p:sldLayoutId id="2147485090" r:id="rId3"/>
    <p:sldLayoutId id="2147485091" r:id="rId4"/>
    <p:sldLayoutId id="2147485092" r:id="rId5"/>
    <p:sldLayoutId id="2147485093" r:id="rId6"/>
    <p:sldLayoutId id="2147485094" r:id="rId7"/>
    <p:sldLayoutId id="2147485095" r:id="rId8"/>
    <p:sldLayoutId id="2147485096" r:id="rId9"/>
    <p:sldLayoutId id="2147485097" r:id="rId10"/>
    <p:sldLayoutId id="2147485098" r:id="rId11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4100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+mn-lt"/>
                <a:ea typeface="MS PGothic" pitchFamily="34" charset="-128"/>
                <a:sym typeface="Calibri" pitchFamily="34" charset="0"/>
              </a:defRPr>
            </a:lvl1pPr>
          </a:lstStyle>
          <a:p>
            <a:pPr>
              <a:defRPr/>
            </a:pPr>
            <a:fld id="{842D9C47-2A0C-4BCD-92AA-056A4024B802}" type="datetime1">
              <a:rPr lang="zh-CN" altLang="en-US"/>
              <a:pPr>
                <a:defRPr/>
              </a:pPr>
              <a:t>2016/5/11</a:t>
            </a:fld>
            <a:fld id="{603699C8-CBFA-4675-ACF4-5EDFB2B0B0FA}" type="datetime1">
              <a:rPr lang="zh-CN" altLang="en-US"/>
              <a:pPr>
                <a:defRPr/>
              </a:pPr>
              <a:t>2016/5/11</a:t>
            </a:fld>
            <a:endParaRPr lang="zh-CN" altLang="en-US"/>
          </a:p>
        </p:txBody>
      </p:sp>
      <p:sp>
        <p:nvSpPr>
          <p:cNvPr id="4101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+mn-lt"/>
                <a:ea typeface="MS PGothic" pitchFamily="34" charset="-128"/>
                <a:sym typeface="Calibri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2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+mn-lt"/>
                <a:ea typeface="MS PGothic" pitchFamily="34" charset="-128"/>
                <a:sym typeface="Calibri" pitchFamily="34" charset="0"/>
              </a:defRPr>
            </a:lvl1pPr>
          </a:lstStyle>
          <a:p>
            <a:pPr>
              <a:defRPr/>
            </a:pPr>
            <a:fld id="{C4F6AE29-92B5-4846-B23E-30E579E466E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99" r:id="rId1"/>
    <p:sldLayoutId id="2147485100" r:id="rId2"/>
    <p:sldLayoutId id="2147485101" r:id="rId3"/>
    <p:sldLayoutId id="2147485102" r:id="rId4"/>
    <p:sldLayoutId id="2147485103" r:id="rId5"/>
    <p:sldLayoutId id="2147485104" r:id="rId6"/>
    <p:sldLayoutId id="2147485105" r:id="rId7"/>
    <p:sldLayoutId id="2147485106" r:id="rId8"/>
    <p:sldLayoutId id="2147485107" r:id="rId9"/>
    <p:sldLayoutId id="2147485108" r:id="rId10"/>
    <p:sldLayoutId id="2147485109" r:id="rId11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png"/><Relationship Id="rId5" Type="http://schemas.openxmlformats.org/officeDocument/2006/relationships/image" Target="../media/image29.png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13" Type="http://schemas.openxmlformats.org/officeDocument/2006/relationships/image" Target="../media/image58.jpeg"/><Relationship Id="rId18" Type="http://schemas.openxmlformats.org/officeDocument/2006/relationships/image" Target="../media/image63.png"/><Relationship Id="rId3" Type="http://schemas.openxmlformats.org/officeDocument/2006/relationships/image" Target="../media/image48.png"/><Relationship Id="rId7" Type="http://schemas.openxmlformats.org/officeDocument/2006/relationships/image" Target="../media/image52.jpeg"/><Relationship Id="rId12" Type="http://schemas.openxmlformats.org/officeDocument/2006/relationships/image" Target="../media/image57.jpeg"/><Relationship Id="rId17" Type="http://schemas.openxmlformats.org/officeDocument/2006/relationships/image" Target="../media/image6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6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1.jpeg"/><Relationship Id="rId11" Type="http://schemas.openxmlformats.org/officeDocument/2006/relationships/image" Target="../media/image56.jpeg"/><Relationship Id="rId5" Type="http://schemas.openxmlformats.org/officeDocument/2006/relationships/image" Target="../media/image50.png"/><Relationship Id="rId15" Type="http://schemas.openxmlformats.org/officeDocument/2006/relationships/image" Target="../media/image60.jpeg"/><Relationship Id="rId10" Type="http://schemas.openxmlformats.org/officeDocument/2006/relationships/image" Target="../media/image55.jpeg"/><Relationship Id="rId4" Type="http://schemas.openxmlformats.org/officeDocument/2006/relationships/image" Target="../media/image49.jpeg"/><Relationship Id="rId9" Type="http://schemas.openxmlformats.org/officeDocument/2006/relationships/image" Target="../media/image54.gif"/><Relationship Id="rId14" Type="http://schemas.openxmlformats.org/officeDocument/2006/relationships/image" Target="../media/image59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499865D-D3D2-49E4-A3C9-86DC93CE805E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1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9699" name="标题 1"/>
          <p:cNvSpPr>
            <a:spLocks noChangeArrowheads="1"/>
          </p:cNvSpPr>
          <p:nvPr/>
        </p:nvSpPr>
        <p:spPr bwMode="auto">
          <a:xfrm>
            <a:off x="0" y="1714500"/>
            <a:ext cx="91440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20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宋体" charset="-122"/>
                <a:sym typeface="宋体" charset="-122"/>
              </a:rPr>
              <a:t>智慧城市建设的背景、内容和途径</a:t>
            </a:r>
            <a:endParaRPr lang="en-US" sz="4000" b="1" dirty="0">
              <a:solidFill>
                <a:srgbClr val="C00000"/>
              </a:solidFill>
              <a:latin typeface="宋体" charset="-122"/>
              <a:sym typeface="宋体" charset="-122"/>
            </a:endParaRPr>
          </a:p>
          <a:p>
            <a:pPr algn="ctr">
              <a:lnSpc>
                <a:spcPct val="200000"/>
              </a:lnSpc>
            </a:pPr>
            <a:endParaRPr lang="zh-CN" altLang="en-US" sz="2400" b="1" dirty="0">
              <a:latin typeface="仿宋_GB2312" pitchFamily="49" charset="-122"/>
              <a:ea typeface="仿宋_GB2312" pitchFamily="49" charset="-122"/>
              <a:sym typeface="宋体" charset="-122"/>
            </a:endParaRPr>
          </a:p>
          <a:p>
            <a:pPr algn="ctr"/>
            <a:endParaRPr lang="zh-CN" altLang="en-US" sz="2000" dirty="0">
              <a:sym typeface="Calibri" pitchFamily="34" charset="0"/>
            </a:endParaRPr>
          </a:p>
        </p:txBody>
      </p:sp>
      <p:sp>
        <p:nvSpPr>
          <p:cNvPr id="29700" name="正方形/長方形 4"/>
          <p:cNvSpPr>
            <a:spLocks noChangeArrowheads="1"/>
          </p:cNvSpPr>
          <p:nvPr/>
        </p:nvSpPr>
        <p:spPr bwMode="auto">
          <a:xfrm>
            <a:off x="-28575" y="3644900"/>
            <a:ext cx="9136063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sz="2400" dirty="0">
                <a:solidFill>
                  <a:srgbClr val="24406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国务院参事  仇保兴  博士</a:t>
            </a:r>
          </a:p>
          <a:p>
            <a:pPr algn="ctr">
              <a:spcBef>
                <a:spcPct val="20000"/>
              </a:spcBef>
            </a:pPr>
            <a:endParaRPr lang="en-US" altLang="zh-CN" sz="2400" dirty="0">
              <a:solidFill>
                <a:srgbClr val="24406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>
              <a:spcBef>
                <a:spcPct val="20000"/>
              </a:spcBef>
            </a:pPr>
            <a:r>
              <a:rPr lang="en-US" altLang="zh-CN" sz="2400" dirty="0">
                <a:solidFill>
                  <a:srgbClr val="24406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2016</a:t>
            </a:r>
            <a:r>
              <a:rPr lang="zh-CN" altLang="en-US" sz="2400" dirty="0">
                <a:solidFill>
                  <a:srgbClr val="24406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r>
              <a:rPr lang="en-US" altLang="zh-CN" sz="2400" dirty="0">
                <a:solidFill>
                  <a:srgbClr val="24406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r>
              <a:rPr lang="zh-CN" altLang="en-US" sz="2400" dirty="0">
                <a:solidFill>
                  <a:srgbClr val="24406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月</a:t>
            </a:r>
            <a:r>
              <a:rPr lang="en-US" altLang="zh-CN" sz="2400" dirty="0">
                <a:solidFill>
                  <a:srgbClr val="24406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25</a:t>
            </a:r>
            <a:r>
              <a:rPr lang="zh-CN" altLang="en-US" sz="2400" dirty="0">
                <a:solidFill>
                  <a:srgbClr val="24406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日</a:t>
            </a:r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C3A7D7E1-84BF-432B-A001-84AC324B728B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10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1357313" y="3686175"/>
            <a:ext cx="6715125" cy="601663"/>
          </a:xfrm>
          <a:prstGeom prst="rect">
            <a:avLst/>
          </a:prstGeom>
          <a:solidFill>
            <a:srgbClr val="3D6AA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 b="1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三、智慧城市建设的若干途径</a:t>
            </a:r>
            <a:endParaRPr lang="zh-CN" altLang="en-US"/>
          </a:p>
        </p:txBody>
      </p:sp>
      <p:sp>
        <p:nvSpPr>
          <p:cNvPr id="38916" name="Rectangle 3"/>
          <p:cNvSpPr>
            <a:spLocks noChangeArrowheads="1"/>
          </p:cNvSpPr>
          <p:nvPr/>
        </p:nvSpPr>
        <p:spPr bwMode="auto">
          <a:xfrm>
            <a:off x="1357313" y="2971800"/>
            <a:ext cx="6715125" cy="601663"/>
          </a:xfrm>
          <a:prstGeom prst="rect">
            <a:avLst/>
          </a:prstGeom>
          <a:solidFill>
            <a:srgbClr val="3D6AA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 b="1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二、智慧城市的定义和内容</a:t>
            </a:r>
            <a:endParaRPr lang="zh-CN" altLang="en-US"/>
          </a:p>
        </p:txBody>
      </p:sp>
      <p:sp>
        <p:nvSpPr>
          <p:cNvPr id="38917" name="Rectangle 3"/>
          <p:cNvSpPr>
            <a:spLocks noChangeArrowheads="1"/>
          </p:cNvSpPr>
          <p:nvPr/>
        </p:nvSpPr>
        <p:spPr bwMode="auto">
          <a:xfrm>
            <a:off x="1357313" y="2287588"/>
            <a:ext cx="6715125" cy="601662"/>
          </a:xfrm>
          <a:prstGeom prst="rect">
            <a:avLst/>
          </a:prstGeom>
          <a:solidFill>
            <a:srgbClr val="3D6AA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zh-CN" altLang="en-US" sz="2400" b="1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一、我国智慧城市建设背景</a:t>
            </a:r>
            <a:endParaRPr lang="zh-CN" altLang="en-US"/>
          </a:p>
        </p:txBody>
      </p:sp>
      <p:sp>
        <p:nvSpPr>
          <p:cNvPr id="38918" name="矩形 13"/>
          <p:cNvSpPr>
            <a:spLocks noChangeArrowheads="1"/>
          </p:cNvSpPr>
          <p:nvPr/>
        </p:nvSpPr>
        <p:spPr bwMode="auto">
          <a:xfrm>
            <a:off x="1000125" y="3643313"/>
            <a:ext cx="7572375" cy="1714500"/>
          </a:xfrm>
          <a:prstGeom prst="rect">
            <a:avLst/>
          </a:prstGeom>
          <a:solidFill>
            <a:srgbClr val="FFFFFF">
              <a:alpha val="6901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charset="-122"/>
              <a:sym typeface="宋体" charset="-122"/>
            </a:endParaRPr>
          </a:p>
        </p:txBody>
      </p:sp>
      <p:sp>
        <p:nvSpPr>
          <p:cNvPr id="38919" name="矩形 13"/>
          <p:cNvSpPr>
            <a:spLocks noChangeArrowheads="1"/>
          </p:cNvSpPr>
          <p:nvPr/>
        </p:nvSpPr>
        <p:spPr bwMode="auto">
          <a:xfrm>
            <a:off x="928688" y="2071688"/>
            <a:ext cx="7786687" cy="857250"/>
          </a:xfrm>
          <a:prstGeom prst="rect">
            <a:avLst/>
          </a:prstGeom>
          <a:solidFill>
            <a:srgbClr val="FFFFFF">
              <a:alpha val="6901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charset="-122"/>
              <a:sym typeface="宋体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29F47236-4F6B-456C-8B6E-EDFF49D2A478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11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39939" name="그림 13" descr="0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1150" y="1285875"/>
            <a:ext cx="24828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矩形 10"/>
          <p:cNvSpPr>
            <a:spLocks noChangeArrowheads="1"/>
          </p:cNvSpPr>
          <p:nvPr/>
        </p:nvSpPr>
        <p:spPr bwMode="auto">
          <a:xfrm>
            <a:off x="500063" y="1743075"/>
            <a:ext cx="72866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zh-CN" altLang="en-US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从城市管理者角度讲，</a:t>
            </a:r>
            <a:r>
              <a:rPr lang="zh-CN" altLang="en-US" sz="24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促使城市“不得病”、“少得病”和“快治病”，保障城市健康和谐发展；</a:t>
            </a:r>
            <a:r>
              <a:rPr lang="zh-CN" altLang="en-US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从企业角度讲，</a:t>
            </a:r>
            <a:r>
              <a:rPr lang="zh-CN" altLang="en-US" sz="24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利用智慧城市技术手段，提升企业自身运营效力、降低运营成本、提升竞争力；</a:t>
            </a:r>
            <a:r>
              <a:rPr lang="zh-CN" altLang="en-US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从百姓角度讲，</a:t>
            </a:r>
            <a:r>
              <a:rPr lang="zh-CN" altLang="en-US" sz="24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让民众感受到智慧城市带来的“便民”、“利民”和“惠民”，对政府的有效监督。</a:t>
            </a:r>
          </a:p>
        </p:txBody>
      </p:sp>
      <p:sp>
        <p:nvSpPr>
          <p:cNvPr id="39941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2.1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智慧城市定义</a:t>
            </a:r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4EDB798E-6BB0-4D4E-AAA3-1C892C49C3FF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12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0963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2.2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智慧城市理解</a:t>
            </a:r>
          </a:p>
        </p:txBody>
      </p:sp>
      <p:sp>
        <p:nvSpPr>
          <p:cNvPr id="40964" name="直接连接符 4"/>
          <p:cNvSpPr>
            <a:spLocks noChangeShapeType="1"/>
          </p:cNvSpPr>
          <p:nvPr/>
        </p:nvSpPr>
        <p:spPr bwMode="auto">
          <a:xfrm>
            <a:off x="0" y="1268413"/>
            <a:ext cx="9144000" cy="1587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965" name="Rectangle 3"/>
          <p:cNvSpPr>
            <a:spLocks noChangeArrowheads="1"/>
          </p:cNvSpPr>
          <p:nvPr/>
        </p:nvSpPr>
        <p:spPr bwMode="auto">
          <a:xfrm>
            <a:off x="1928813" y="1230313"/>
            <a:ext cx="7035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buClr>
                <a:srgbClr val="002060"/>
              </a:buClr>
              <a:buFont typeface="Arial" charset="0"/>
              <a:buBlip>
                <a:blip r:embed="rId2"/>
              </a:buBlip>
            </a:pPr>
            <a:endParaRPr lang="en-US" altLang="zh-CN" b="1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002060"/>
              </a:buClr>
              <a:buFont typeface="Arial" charset="0"/>
              <a:buBlip>
                <a:blip r:embed="rId2"/>
              </a:buBlip>
            </a:pPr>
            <a:endParaRPr lang="zh-CN" altLang="en-US" b="1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0966" name="Text Box 5"/>
          <p:cNvSpPr>
            <a:spLocks noChangeArrowheads="1"/>
          </p:cNvSpPr>
          <p:nvPr/>
        </p:nvSpPr>
        <p:spPr bwMode="auto">
          <a:xfrm>
            <a:off x="214313" y="1500188"/>
            <a:ext cx="8715375" cy="4597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175">
            <a:solidFill>
              <a:srgbClr val="AE4845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Arial" charset="0"/>
              <a:buBlip>
                <a:blip r:embed="rId3"/>
              </a:buBlip>
            </a:pPr>
            <a:r>
              <a:rPr lang="zh-CN" altLang="en-US" sz="2400" b="1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Calibri" pitchFamily="34" charset="0"/>
              </a:rPr>
              <a:t> </a:t>
            </a:r>
            <a:r>
              <a:rPr lang="zh-CN" altLang="en-US" sz="2000" b="1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Calibri" pitchFamily="34" charset="0"/>
              </a:rPr>
              <a:t>从手段上：</a:t>
            </a:r>
            <a:r>
              <a:rPr lang="zh-CN" altLang="en-US" sz="2000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Calibri" pitchFamily="34" charset="0"/>
              </a:rPr>
              <a:t>通过全面感知、信息共享、智能解题。在城市规划、建设、管理、运行过程中采用信息化、智慧化、人性化等手段推进管理创新。</a:t>
            </a:r>
          </a:p>
          <a:p>
            <a:pPr algn="just">
              <a:lnSpc>
                <a:spcPct val="150000"/>
              </a:lnSpc>
              <a:buFont typeface="Arial" charset="0"/>
              <a:buBlip>
                <a:blip r:embed="rId3"/>
              </a:buBlip>
            </a:pPr>
            <a:r>
              <a:rPr lang="zh-CN" altLang="en-US" sz="2400" b="1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Calibri" pitchFamily="34" charset="0"/>
              </a:rPr>
              <a:t> </a:t>
            </a:r>
            <a:r>
              <a:rPr lang="zh-CN" altLang="en-US" sz="2000" b="1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Calibri" pitchFamily="34" charset="0"/>
              </a:rPr>
              <a:t>从内容上：</a:t>
            </a:r>
            <a:r>
              <a:rPr lang="zh-CN" altLang="en-US" sz="2000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Calibri" pitchFamily="34" charset="0"/>
              </a:rPr>
              <a:t>涵盖城市产业、民生、环境、防灾减灾、行政治理、资本配置等。</a:t>
            </a:r>
          </a:p>
          <a:p>
            <a:pPr algn="just">
              <a:lnSpc>
                <a:spcPct val="150000"/>
              </a:lnSpc>
              <a:buFont typeface="Arial" charset="0"/>
              <a:buBlip>
                <a:blip r:embed="rId3"/>
              </a:buBlip>
            </a:pPr>
            <a:r>
              <a:rPr lang="zh-CN" altLang="en-US" sz="2400" b="1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Calibri" pitchFamily="34" charset="0"/>
              </a:rPr>
              <a:t> </a:t>
            </a:r>
            <a:r>
              <a:rPr lang="zh-CN" altLang="en-US" sz="2000" b="1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Calibri" pitchFamily="34" charset="0"/>
              </a:rPr>
              <a:t>从理念上：</a:t>
            </a:r>
            <a:r>
              <a:rPr lang="zh-CN" altLang="en-US" sz="2000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Calibri" pitchFamily="34" charset="0"/>
              </a:rPr>
              <a:t>以智慧系统为“粘合剂”将集约、低碳、绿色、人文等新理念融入城镇化全过程</a:t>
            </a:r>
            <a:r>
              <a:rPr lang="zh-CN" altLang="en-US" sz="2000">
                <a:solidFill>
                  <a:srgbClr val="000000"/>
                </a:solidFill>
                <a:latin typeface="仿宋" pitchFamily="49" charset="-122"/>
                <a:ea typeface="仿宋" pitchFamily="49" charset="-122"/>
                <a:sym typeface="Calibri" pitchFamily="34" charset="0"/>
              </a:rPr>
              <a:t>。</a:t>
            </a:r>
          </a:p>
          <a:p>
            <a:pPr algn="just">
              <a:lnSpc>
                <a:spcPct val="150000"/>
              </a:lnSpc>
              <a:buFont typeface="Arial" charset="0"/>
              <a:buBlip>
                <a:blip r:embed="rId3"/>
              </a:buBlip>
            </a:pPr>
            <a:r>
              <a:rPr lang="zh-CN" altLang="en-US" sz="2400" b="1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Calibri" pitchFamily="34" charset="0"/>
              </a:rPr>
              <a:t> </a:t>
            </a:r>
            <a:r>
              <a:rPr lang="zh-CN" altLang="en-US" sz="2000" b="1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Calibri" pitchFamily="34" charset="0"/>
              </a:rPr>
              <a:t>从难度上：</a:t>
            </a:r>
            <a:r>
              <a:rPr lang="zh-CN" altLang="en-US" sz="2000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Calibri" pitchFamily="34" charset="0"/>
              </a:rPr>
              <a:t>智慧城市建设最大的难点：通过信息共享、系统共生来消除部门“信息孤岛”和利益壁垒。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77049110-3A56-4B75-A75D-2D17569ABC75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13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1987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2.3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智慧城市实现集约、智能、绿色、低碳发展</a:t>
            </a:r>
          </a:p>
        </p:txBody>
      </p:sp>
      <p:sp>
        <p:nvSpPr>
          <p:cNvPr id="41988" name="TextBox 3"/>
          <p:cNvSpPr>
            <a:spLocks noChangeArrowheads="1"/>
          </p:cNvSpPr>
          <p:nvPr/>
        </p:nvSpPr>
        <p:spPr bwMode="auto">
          <a:xfrm>
            <a:off x="252413" y="1341438"/>
            <a:ext cx="5357812" cy="521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Clr>
                <a:srgbClr val="002060"/>
              </a:buClr>
            </a:pPr>
            <a:r>
              <a:rPr lang="zh-CN" altLang="en-US" sz="24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利用“互联网+”推动</a:t>
            </a:r>
          </a:p>
          <a:p>
            <a:pPr>
              <a:lnSpc>
                <a:spcPct val="120000"/>
              </a:lnSpc>
              <a:buClr>
                <a:srgbClr val="002060"/>
              </a:buClr>
              <a:buFont typeface="Arial" charset="0"/>
              <a:buBlip>
                <a:blip r:embed="rId2"/>
              </a:buBlip>
            </a:pPr>
            <a:r>
              <a:rPr lang="zh-CN" altLang="en-US" sz="24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集约</a:t>
            </a:r>
            <a:endParaRPr lang="en-US" sz="2400" b="1">
              <a:solidFill>
                <a:srgbClr val="C00000"/>
              </a:solidFill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  <a:buClr>
                <a:srgbClr val="002060"/>
              </a:buClr>
            </a:pPr>
            <a:r>
              <a:rPr lang="zh-CN" altLang="en-US" sz="2000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   提高城市资源的集约利用和城市的运行效率。</a:t>
            </a:r>
            <a:endParaRPr lang="en-US" sz="2000">
              <a:solidFill>
                <a:srgbClr val="10253F"/>
              </a:solidFill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  <a:buClr>
                <a:srgbClr val="002060"/>
              </a:buClr>
              <a:buFont typeface="Arial" charset="0"/>
              <a:buBlip>
                <a:blip r:embed="rId2"/>
              </a:buBlip>
            </a:pPr>
            <a:r>
              <a:rPr lang="zh-CN" altLang="en-US" sz="24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智能</a:t>
            </a:r>
            <a:endParaRPr lang="en-US" sz="2400" b="1">
              <a:solidFill>
                <a:srgbClr val="C00000"/>
              </a:solidFill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  <a:buClr>
                <a:srgbClr val="002060"/>
              </a:buClr>
            </a:pPr>
            <a:r>
              <a:rPr lang="en-US" sz="2000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   </a:t>
            </a:r>
            <a:r>
              <a:rPr lang="zh-CN" altLang="en-US" sz="2000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城镇化的智慧化与精细化，构建“更为智慧化、百姓生活更便利的城镇”</a:t>
            </a:r>
            <a:endParaRPr lang="en-US" sz="2000">
              <a:solidFill>
                <a:srgbClr val="10253F"/>
              </a:solidFill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  <a:buClr>
                <a:srgbClr val="002060"/>
              </a:buClr>
              <a:buFont typeface="Arial" charset="0"/>
              <a:buBlip>
                <a:blip r:embed="rId2"/>
              </a:buBlip>
            </a:pPr>
            <a:r>
              <a:rPr lang="zh-CN" altLang="en-US" sz="24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绿色</a:t>
            </a:r>
            <a:endParaRPr lang="en-US" sz="2400" b="1">
              <a:solidFill>
                <a:srgbClr val="C00000"/>
              </a:solidFill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  <a:buClr>
                <a:srgbClr val="002060"/>
              </a:buClr>
            </a:pPr>
            <a:r>
              <a:rPr lang="zh-CN" altLang="en-US" sz="2000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   循环利用资源能源、恢复善待生态环境、低冲击发展</a:t>
            </a:r>
            <a:endParaRPr lang="en-US" sz="2000">
              <a:solidFill>
                <a:srgbClr val="10253F"/>
              </a:solidFill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  <a:buClr>
                <a:srgbClr val="002060"/>
              </a:buClr>
              <a:buFont typeface="Arial" charset="0"/>
              <a:buBlip>
                <a:blip r:embed="rId2"/>
              </a:buBlip>
            </a:pPr>
            <a:r>
              <a:rPr lang="zh-CN" altLang="en-US" sz="24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低碳</a:t>
            </a:r>
            <a:endParaRPr lang="en-US" sz="2400" b="1">
              <a:solidFill>
                <a:srgbClr val="C00000"/>
              </a:solidFill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  <a:buClr>
                <a:srgbClr val="002060"/>
              </a:buClr>
            </a:pPr>
            <a:r>
              <a:rPr lang="zh-CN" altLang="en-US" sz="2000">
                <a:solidFill>
                  <a:srgbClr val="10253F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   降低能源消耗、推广可再生能源、促进行为节能减排</a:t>
            </a:r>
            <a:endParaRPr lang="en-US" sz="2000">
              <a:solidFill>
                <a:srgbClr val="10253F"/>
              </a:solidFill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</p:txBody>
      </p:sp>
      <p:pic>
        <p:nvPicPr>
          <p:cNvPr id="4198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61100" y="1573213"/>
            <a:ext cx="2760663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图片 8" descr="1334803926734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53075" y="3998913"/>
            <a:ext cx="2451100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灯片编号占位符 5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/>
            <a:fld id="{2F40DC16-360F-49E1-8EF5-24CB385F5617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sym typeface="Calibri" pitchFamily="34" charset="0"/>
              </a:rPr>
              <a:pPr algn="r" eaLnBrk="0" hangingPunct="0"/>
              <a:t>14</a:t>
            </a:fld>
            <a:endParaRPr lang="zh-CN" altLang="en-US">
              <a:sym typeface="Calibri" pitchFamily="34" charset="0"/>
            </a:endParaRPr>
          </a:p>
        </p:txBody>
      </p:sp>
      <p:sp>
        <p:nvSpPr>
          <p:cNvPr id="43011" name="直接连接符 3"/>
          <p:cNvSpPr>
            <a:spLocks noChangeShapeType="1"/>
          </p:cNvSpPr>
          <p:nvPr/>
        </p:nvSpPr>
        <p:spPr bwMode="auto">
          <a:xfrm>
            <a:off x="4067175" y="6308725"/>
            <a:ext cx="5076825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12" name="直接连接符 4"/>
          <p:cNvSpPr>
            <a:spLocks noChangeShapeType="1"/>
          </p:cNvSpPr>
          <p:nvPr/>
        </p:nvSpPr>
        <p:spPr bwMode="auto">
          <a:xfrm>
            <a:off x="0" y="1268413"/>
            <a:ext cx="9144000" cy="1587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13" name="Rectangle 1"/>
          <p:cNvSpPr>
            <a:spLocks noChangeArrowheads="1"/>
          </p:cNvSpPr>
          <p:nvPr/>
        </p:nvSpPr>
        <p:spPr bwMode="auto">
          <a:xfrm>
            <a:off x="214313" y="1428750"/>
            <a:ext cx="88582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55600" algn="just">
              <a:lnSpc>
                <a:spcPct val="150000"/>
              </a:lnSpc>
            </a:pPr>
            <a:r>
              <a:rPr lang="zh-CN" altLang="en-US" sz="2000">
                <a:latin typeface="仿宋" pitchFamily="49" charset="-122"/>
                <a:ea typeface="仿宋" pitchFamily="49" charset="-122"/>
                <a:sym typeface="宋体" charset="-122"/>
              </a:rPr>
              <a:t>数字城管将让</a:t>
            </a:r>
            <a:r>
              <a:rPr lang="zh-CN" altLang="en-US" sz="20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宋体" charset="-122"/>
              </a:rPr>
              <a:t>城市发展更加可持续</a:t>
            </a:r>
            <a:r>
              <a:rPr lang="zh-CN" altLang="en-US" sz="2000">
                <a:latin typeface="仿宋" pitchFamily="49" charset="-122"/>
                <a:ea typeface="仿宋" pitchFamily="49" charset="-122"/>
                <a:sym typeface="宋体" charset="-122"/>
              </a:rPr>
              <a:t>，有效解决现代城市多部门服务和协调复杂性的矛盾。</a:t>
            </a:r>
          </a:p>
          <a:p>
            <a:pPr indent="355600" algn="just">
              <a:lnSpc>
                <a:spcPct val="150000"/>
              </a:lnSpc>
            </a:pPr>
            <a:r>
              <a:rPr lang="zh-CN" altLang="en-US" sz="2000">
                <a:latin typeface="仿宋" pitchFamily="49" charset="-122"/>
                <a:ea typeface="仿宋" pitchFamily="49" charset="-122"/>
                <a:sym typeface="宋体" charset="-122"/>
              </a:rPr>
              <a:t>数字城管是</a:t>
            </a:r>
            <a:r>
              <a:rPr lang="zh-CN" altLang="en-US" sz="20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宋体" charset="-122"/>
              </a:rPr>
              <a:t>城市管治的基础工程</a:t>
            </a:r>
            <a:r>
              <a:rPr lang="zh-CN" altLang="en-US" sz="2000">
                <a:latin typeface="仿宋" pitchFamily="49" charset="-122"/>
                <a:ea typeface="仿宋" pitchFamily="49" charset="-122"/>
                <a:sym typeface="宋体" charset="-122"/>
              </a:rPr>
              <a:t>，更是体现社会公平的“公共品”。</a:t>
            </a:r>
            <a:endParaRPr lang="en-US" sz="200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43014" name="矩形 6"/>
          <p:cNvSpPr>
            <a:spLocks noChangeArrowheads="1"/>
          </p:cNvSpPr>
          <p:nvPr/>
        </p:nvSpPr>
        <p:spPr bwMode="auto">
          <a:xfrm>
            <a:off x="214313" y="3500438"/>
            <a:ext cx="8715375" cy="26336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9FDA5"/>
              </a:gs>
              <a:gs pos="34999">
                <a:srgbClr val="E3FEBF"/>
              </a:gs>
              <a:gs pos="100000">
                <a:srgbClr val="F4FEE6"/>
              </a:gs>
            </a:gsLst>
            <a:lin ang="5400000" scaled="1"/>
          </a:gradFill>
          <a:ln w="9525">
            <a:solidFill>
              <a:srgbClr val="9BBB59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indent="457200" algn="just" eaLnBrk="0" hangingPunct="0">
              <a:lnSpc>
                <a:spcPct val="150000"/>
              </a:lnSpc>
            </a:pPr>
            <a:r>
              <a:rPr lang="zh-CN" altLang="en-US" sz="2000">
                <a:solidFill>
                  <a:srgbClr val="000000"/>
                </a:solidFill>
                <a:latin typeface="仿宋" pitchFamily="49" charset="-122"/>
                <a:ea typeface="仿宋" pitchFamily="49" charset="-122"/>
                <a:sym typeface="宋体" charset="-122"/>
              </a:rPr>
              <a:t>数字城管系统作为一种</a:t>
            </a:r>
            <a:r>
              <a:rPr lang="zh-CN" altLang="en-US" sz="20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宋体" charset="-122"/>
              </a:rPr>
              <a:t>网格化的物理平台</a:t>
            </a:r>
            <a:r>
              <a:rPr lang="zh-CN" altLang="en-US" sz="2000">
                <a:solidFill>
                  <a:srgbClr val="000000"/>
                </a:solidFill>
                <a:latin typeface="仿宋" pitchFamily="49" charset="-122"/>
                <a:ea typeface="仿宋" pitchFamily="49" charset="-122"/>
                <a:sym typeface="宋体" charset="-122"/>
              </a:rPr>
              <a:t>，不仅将物联网的感知系统和视频监控系统精确叠加上去，而且又可以发挥现场巡视人员实地拍摄检查并反馈分析的能力，是一种能</a:t>
            </a:r>
            <a:r>
              <a:rPr lang="zh-CN" altLang="en-US" sz="20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宋体" charset="-122"/>
              </a:rPr>
              <a:t>不断演进的“人－机”复合平台</a:t>
            </a:r>
            <a:r>
              <a:rPr lang="zh-CN" altLang="en-US" sz="2000">
                <a:solidFill>
                  <a:srgbClr val="000000"/>
                </a:solidFill>
                <a:latin typeface="仿宋" pitchFamily="49" charset="-122"/>
                <a:ea typeface="仿宋" pitchFamily="49" charset="-122"/>
                <a:sym typeface="宋体" charset="-122"/>
              </a:rPr>
              <a:t>。因此，可在已有数字化城管系统的基础上进一步优化扩充，作为</a:t>
            </a:r>
            <a:r>
              <a:rPr lang="zh-CN" altLang="en-US" sz="20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宋体" charset="-122"/>
              </a:rPr>
              <a:t>智慧城市的公共平台。</a:t>
            </a:r>
            <a:endParaRPr lang="zh-CN" altLang="en-US" sz="200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43015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2.4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数字城管系统与智慧城市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灯片编号占位符 5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/>
            <a:fld id="{6A2FAE88-3718-4E3A-AF14-BCF42B3572A4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sym typeface="Calibri" pitchFamily="34" charset="0"/>
              </a:rPr>
              <a:pPr algn="r" eaLnBrk="0" hangingPunct="0"/>
              <a:t>15</a:t>
            </a:fld>
            <a:endParaRPr lang="zh-CN" altLang="en-US">
              <a:sym typeface="Calibri" pitchFamily="34" charset="0"/>
            </a:endParaRPr>
          </a:p>
        </p:txBody>
      </p:sp>
      <p:sp>
        <p:nvSpPr>
          <p:cNvPr id="44035" name="直接连接符 3"/>
          <p:cNvSpPr>
            <a:spLocks noChangeShapeType="1"/>
          </p:cNvSpPr>
          <p:nvPr/>
        </p:nvSpPr>
        <p:spPr bwMode="auto">
          <a:xfrm>
            <a:off x="4067175" y="6308725"/>
            <a:ext cx="5076825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36" name="直接连接符 4"/>
          <p:cNvSpPr>
            <a:spLocks noChangeShapeType="1"/>
          </p:cNvSpPr>
          <p:nvPr/>
        </p:nvSpPr>
        <p:spPr bwMode="auto">
          <a:xfrm>
            <a:off x="0" y="1268413"/>
            <a:ext cx="9144000" cy="1587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37" name="Rectangle 1"/>
          <p:cNvSpPr>
            <a:spLocks noChangeArrowheads="1"/>
          </p:cNvSpPr>
          <p:nvPr/>
        </p:nvSpPr>
        <p:spPr bwMode="auto">
          <a:xfrm>
            <a:off x="107950" y="1341438"/>
            <a:ext cx="8821738" cy="555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55600" algn="just">
              <a:lnSpc>
                <a:spcPct val="150000"/>
              </a:lnSpc>
              <a:buSzPct val="100000"/>
              <a:buFont typeface="Wingdings" pitchFamily="2" charset="2"/>
              <a:buChar char="n"/>
            </a:pPr>
            <a:r>
              <a:rPr lang="zh-CN" altLang="en-US" sz="1600">
                <a:latin typeface="仿宋" pitchFamily="49" charset="-122"/>
                <a:ea typeface="仿宋" pitchFamily="49" charset="-122"/>
                <a:sym typeface="宋体" charset="-122"/>
              </a:rPr>
              <a:t>小数据：可用传统办法和工具处理，抽样办法，模型简化</a:t>
            </a:r>
          </a:p>
          <a:p>
            <a:pPr indent="355600" algn="just">
              <a:lnSpc>
                <a:spcPct val="150000"/>
              </a:lnSpc>
            </a:pPr>
            <a:r>
              <a:rPr lang="en-US" sz="1600">
                <a:latin typeface="仿宋" pitchFamily="49" charset="-122"/>
                <a:ea typeface="仿宋" pitchFamily="49" charset="-122"/>
              </a:rPr>
              <a:t>大数据：是人们获得新认知、创造新价值的源泉，是改变市场、组织机构、以及政府与公民关系的方法</a:t>
            </a:r>
          </a:p>
          <a:p>
            <a:pPr indent="355600" algn="just">
              <a:lnSpc>
                <a:spcPct val="150000"/>
              </a:lnSpc>
              <a:buSzPct val="100000"/>
              <a:buFont typeface="Wingdings" pitchFamily="2" charset="2"/>
              <a:buChar char="n"/>
            </a:pPr>
            <a:r>
              <a:rPr lang="en-US" sz="1600">
                <a:latin typeface="仿宋" pitchFamily="49" charset="-122"/>
                <a:ea typeface="仿宋" pitchFamily="49" charset="-122"/>
              </a:rPr>
              <a:t>小数据：还原论，细分到逻辑原点，找出系统构成要素及内部运行机制、行为、功能，简单科学。</a:t>
            </a:r>
          </a:p>
          <a:p>
            <a:pPr indent="355600" algn="just">
              <a:lnSpc>
                <a:spcPct val="150000"/>
              </a:lnSpc>
            </a:pPr>
            <a:r>
              <a:rPr lang="en-US" sz="1600">
                <a:latin typeface="仿宋" pitchFamily="49" charset="-122"/>
                <a:ea typeface="仿宋" pitchFamily="49" charset="-122"/>
              </a:rPr>
              <a:t>大数据：整体是由科学、具体的全部数据集合构成，可全面、完成地把握对象的整体与局部要素的系统行为，复杂科学。</a:t>
            </a:r>
          </a:p>
          <a:p>
            <a:pPr indent="355600" algn="just">
              <a:lnSpc>
                <a:spcPct val="150000"/>
              </a:lnSpc>
              <a:buSzPct val="100000"/>
              <a:buFont typeface="Wingdings" pitchFamily="2" charset="2"/>
              <a:buChar char="n"/>
            </a:pPr>
            <a:r>
              <a:rPr lang="en-US" sz="1600">
                <a:latin typeface="仿宋" pitchFamily="49" charset="-122"/>
                <a:ea typeface="仿宋" pitchFamily="49" charset="-122"/>
              </a:rPr>
              <a:t>小数据：追求统一性、标准化，是关注普遍性规律。是理论模型简化的结果，是减少错误、保证调查质量的必要途径。</a:t>
            </a:r>
          </a:p>
          <a:p>
            <a:pPr indent="355600" algn="just">
              <a:lnSpc>
                <a:spcPct val="150000"/>
              </a:lnSpc>
            </a:pPr>
            <a:r>
              <a:rPr lang="en-US" sz="1600">
                <a:latin typeface="仿宋" pitchFamily="49" charset="-122"/>
                <a:ea typeface="仿宋" pitchFamily="49" charset="-122"/>
              </a:rPr>
              <a:t>大数据：容忍多样化、个性化，融合地方性、实践性知识，甚至模糊性（不精确性），强调数据的完整、多样，进一步接近事实。</a:t>
            </a:r>
          </a:p>
          <a:p>
            <a:pPr indent="355600" algn="just">
              <a:lnSpc>
                <a:spcPct val="150000"/>
              </a:lnSpc>
              <a:buSzPct val="100000"/>
              <a:buFont typeface="Wingdings" pitchFamily="2" charset="2"/>
              <a:buChar char="n"/>
            </a:pPr>
            <a:r>
              <a:rPr lang="en-US" sz="1600">
                <a:latin typeface="仿宋" pitchFamily="49" charset="-122"/>
                <a:ea typeface="仿宋" pitchFamily="49" charset="-122"/>
              </a:rPr>
              <a:t>小数据：关注因果关系，数据少、精，寻找数据之间线性逻辑关系。</a:t>
            </a:r>
          </a:p>
          <a:p>
            <a:pPr indent="355600" algn="just">
              <a:lnSpc>
                <a:spcPct val="150000"/>
              </a:lnSpc>
            </a:pPr>
            <a:r>
              <a:rPr lang="en-US" sz="1600">
                <a:latin typeface="仿宋" pitchFamily="49" charset="-122"/>
                <a:ea typeface="仿宋" pitchFamily="49" charset="-122"/>
              </a:rPr>
              <a:t>大数据：关注关联关系，数据海量、混杂非线性，“黑箱方法”，忽略因果细节，只看宏观关联。</a:t>
            </a:r>
          </a:p>
          <a:p>
            <a:pPr indent="355600" algn="just">
              <a:lnSpc>
                <a:spcPct val="150000"/>
              </a:lnSpc>
            </a:pPr>
            <a:endParaRPr lang="en-US" altLang="zh-CN" sz="150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44038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2.5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大数据与数字城管</a:t>
            </a:r>
            <a:endParaRPr lang="zh-CN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C:\Users\lenovo\AppData\Roaming\Foxmail7\Temp-5872-20160511100655\_var_mobile_Cont(05-11-18-25-43).pic_th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 bwMode="auto">
          <a:xfrm>
            <a:off x="7358082" y="6215082"/>
            <a:ext cx="1500198" cy="357190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kx="-3284103" algn="br" rotWithShape="0">
              <a:schemeClr val="bg2">
                <a:alpha val="5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C:\Users\lenovo\AppData\Roaming\Foxmail7\Temp-5872-20160511100655\_var_mobile_Cont(05-11-18-25-43).jpg"/>
          <p:cNvPicPr>
            <a:picLocks noChangeAspect="1" noChangeArrowheads="1"/>
          </p:cNvPicPr>
          <p:nvPr/>
        </p:nvPicPr>
        <p:blipFill>
          <a:blip r:embed="rId2"/>
          <a:srcRect t="14271"/>
          <a:stretch>
            <a:fillRect/>
          </a:stretch>
        </p:blipFill>
        <p:spPr bwMode="auto">
          <a:xfrm>
            <a:off x="0" y="428604"/>
            <a:ext cx="9144000" cy="6429396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 bwMode="auto">
          <a:xfrm>
            <a:off x="6643702" y="6143644"/>
            <a:ext cx="2214578" cy="4286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kx="-3284103" algn="br" rotWithShape="0">
              <a:schemeClr val="bg2">
                <a:alpha val="5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dirty="0" smtClean="0">
              <a:ln>
                <a:solidFill>
                  <a:schemeClr val="tx1"/>
                </a:solidFill>
              </a:ln>
              <a:effectLst/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39245BAB-0A5C-4D01-A1F8-993390BC6EE4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18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5059" name="Freeform 17"/>
          <p:cNvSpPr>
            <a:spLocks/>
          </p:cNvSpPr>
          <p:nvPr/>
        </p:nvSpPr>
        <p:spPr bwMode="auto">
          <a:xfrm>
            <a:off x="2008188" y="3495675"/>
            <a:ext cx="1865312" cy="2489200"/>
          </a:xfrm>
          <a:custGeom>
            <a:avLst/>
            <a:gdLst>
              <a:gd name="T0" fmla="*/ 2147483647 w 1248"/>
              <a:gd name="T1" fmla="*/ 0 h 1703"/>
              <a:gd name="T2" fmla="*/ 2147483647 w 1248"/>
              <a:gd name="T3" fmla="*/ 2147483647 h 1703"/>
              <a:gd name="T4" fmla="*/ 2147483647 w 1248"/>
              <a:gd name="T5" fmla="*/ 2147483647 h 1703"/>
              <a:gd name="T6" fmla="*/ 0 w 1248"/>
              <a:gd name="T7" fmla="*/ 2147483647 h 1703"/>
              <a:gd name="T8" fmla="*/ 0 w 1248"/>
              <a:gd name="T9" fmla="*/ 2147483647 h 17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8"/>
              <a:gd name="T16" fmla="*/ 0 h 1703"/>
              <a:gd name="T17" fmla="*/ 1248 w 1248"/>
              <a:gd name="T18" fmla="*/ 1703 h 170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8" h="1703">
                <a:moveTo>
                  <a:pt x="1153" y="0"/>
                </a:moveTo>
                <a:cubicBezTo>
                  <a:pt x="1181" y="101"/>
                  <a:pt x="1208" y="202"/>
                  <a:pt x="1236" y="303"/>
                </a:cubicBezTo>
                <a:cubicBezTo>
                  <a:pt x="1240" y="763"/>
                  <a:pt x="1244" y="1224"/>
                  <a:pt x="1248" y="1684"/>
                </a:cubicBezTo>
                <a:lnTo>
                  <a:pt x="0" y="1703"/>
                </a:lnTo>
                <a:lnTo>
                  <a:pt x="0" y="430"/>
                </a:lnTo>
              </a:path>
            </a:pathLst>
          </a:custGeom>
          <a:gradFill rotWithShape="1">
            <a:gsLst>
              <a:gs pos="0">
                <a:srgbClr val="467413"/>
              </a:gs>
              <a:gs pos="50000">
                <a:srgbClr val="68A920"/>
              </a:gs>
              <a:gs pos="100000">
                <a:srgbClr val="7CCA28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60" name="Freeform 18"/>
          <p:cNvSpPr>
            <a:spLocks/>
          </p:cNvSpPr>
          <p:nvPr/>
        </p:nvSpPr>
        <p:spPr bwMode="auto">
          <a:xfrm>
            <a:off x="5905500" y="2981325"/>
            <a:ext cx="1852613" cy="2932113"/>
          </a:xfrm>
          <a:custGeom>
            <a:avLst/>
            <a:gdLst>
              <a:gd name="T0" fmla="*/ 2147483647 w 1238"/>
              <a:gd name="T1" fmla="*/ 0 h 1662"/>
              <a:gd name="T2" fmla="*/ 2147483647 w 1238"/>
              <a:gd name="T3" fmla="*/ 2147483647 h 1662"/>
              <a:gd name="T4" fmla="*/ 0 w 1238"/>
              <a:gd name="T5" fmla="*/ 2147483647 h 1662"/>
              <a:gd name="T6" fmla="*/ 2147483647 w 1238"/>
              <a:gd name="T7" fmla="*/ 2147483647 h 1662"/>
              <a:gd name="T8" fmla="*/ 0 60000 65536"/>
              <a:gd name="T9" fmla="*/ 0 60000 65536"/>
              <a:gd name="T10" fmla="*/ 0 60000 65536"/>
              <a:gd name="T11" fmla="*/ 0 60000 65536"/>
              <a:gd name="T12" fmla="*/ 0 w 1238"/>
              <a:gd name="T13" fmla="*/ 0 h 1662"/>
              <a:gd name="T14" fmla="*/ 1238 w 1238"/>
              <a:gd name="T15" fmla="*/ 1662 h 16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38" h="1662">
                <a:moveTo>
                  <a:pt x="1226" y="0"/>
                </a:moveTo>
                <a:lnTo>
                  <a:pt x="1238" y="1662"/>
                </a:lnTo>
                <a:lnTo>
                  <a:pt x="0" y="1662"/>
                </a:lnTo>
                <a:lnTo>
                  <a:pt x="4" y="416"/>
                </a:lnTo>
              </a:path>
            </a:pathLst>
          </a:custGeom>
          <a:gradFill rotWithShape="1">
            <a:gsLst>
              <a:gs pos="0">
                <a:srgbClr val="A07400"/>
              </a:gs>
              <a:gs pos="50000">
                <a:srgbClr val="E6A900"/>
              </a:gs>
              <a:gs pos="100000">
                <a:srgbClr val="FFCA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61" name="Freeform 17"/>
          <p:cNvSpPr>
            <a:spLocks/>
          </p:cNvSpPr>
          <p:nvPr/>
        </p:nvSpPr>
        <p:spPr bwMode="auto">
          <a:xfrm>
            <a:off x="3954463" y="3257550"/>
            <a:ext cx="1866900" cy="2727325"/>
          </a:xfrm>
          <a:custGeom>
            <a:avLst/>
            <a:gdLst>
              <a:gd name="T0" fmla="*/ 2147483647 w 1248"/>
              <a:gd name="T1" fmla="*/ 0 h 1664"/>
              <a:gd name="T2" fmla="*/ 2147483647 w 1248"/>
              <a:gd name="T3" fmla="*/ 2147483647 h 1664"/>
              <a:gd name="T4" fmla="*/ 2147483647 w 1248"/>
              <a:gd name="T5" fmla="*/ 2147483647 h 1664"/>
              <a:gd name="T6" fmla="*/ 0 w 1248"/>
              <a:gd name="T7" fmla="*/ 2147483647 h 1664"/>
              <a:gd name="T8" fmla="*/ 0 w 1248"/>
              <a:gd name="T9" fmla="*/ 2147483647 h 16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8"/>
              <a:gd name="T16" fmla="*/ 0 h 1664"/>
              <a:gd name="T17" fmla="*/ 1248 w 1248"/>
              <a:gd name="T18" fmla="*/ 1664 h 16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8" h="1664">
                <a:moveTo>
                  <a:pt x="1158" y="0"/>
                </a:moveTo>
                <a:lnTo>
                  <a:pt x="1248" y="288"/>
                </a:lnTo>
                <a:lnTo>
                  <a:pt x="1248" y="1645"/>
                </a:lnTo>
                <a:lnTo>
                  <a:pt x="0" y="1664"/>
                </a:lnTo>
                <a:lnTo>
                  <a:pt x="0" y="391"/>
                </a:lnTo>
              </a:path>
            </a:pathLst>
          </a:custGeom>
          <a:gradFill rotWithShape="1">
            <a:gsLst>
              <a:gs pos="0">
                <a:srgbClr val="6B7938"/>
              </a:gs>
              <a:gs pos="50000">
                <a:srgbClr val="9CAF54"/>
              </a:gs>
              <a:gs pos="100000">
                <a:srgbClr val="BAD16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62" name="Line 4"/>
          <p:cNvSpPr>
            <a:spLocks noChangeShapeType="1"/>
          </p:cNvSpPr>
          <p:nvPr/>
        </p:nvSpPr>
        <p:spPr bwMode="auto">
          <a:xfrm>
            <a:off x="3860800" y="3454400"/>
            <a:ext cx="0" cy="2760663"/>
          </a:xfrm>
          <a:prstGeom prst="line">
            <a:avLst/>
          </a:prstGeom>
          <a:noFill/>
          <a:ln w="9525">
            <a:solidFill>
              <a:srgbClr val="A9C153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63" name="Line 5"/>
          <p:cNvSpPr>
            <a:spLocks noChangeShapeType="1"/>
          </p:cNvSpPr>
          <p:nvPr/>
        </p:nvSpPr>
        <p:spPr bwMode="auto">
          <a:xfrm>
            <a:off x="5848350" y="3444875"/>
            <a:ext cx="0" cy="2760663"/>
          </a:xfrm>
          <a:prstGeom prst="line">
            <a:avLst/>
          </a:prstGeom>
          <a:noFill/>
          <a:ln w="9525">
            <a:solidFill>
              <a:srgbClr val="A9C153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64" name="Line 6"/>
          <p:cNvSpPr>
            <a:spLocks noChangeShapeType="1"/>
          </p:cNvSpPr>
          <p:nvPr/>
        </p:nvSpPr>
        <p:spPr bwMode="auto">
          <a:xfrm>
            <a:off x="7780338" y="3105150"/>
            <a:ext cx="0" cy="3100388"/>
          </a:xfrm>
          <a:prstGeom prst="line">
            <a:avLst/>
          </a:prstGeom>
          <a:noFill/>
          <a:ln w="9525">
            <a:solidFill>
              <a:srgbClr val="A9C153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65" name="Freeform 7"/>
          <p:cNvSpPr>
            <a:spLocks/>
          </p:cNvSpPr>
          <p:nvPr/>
        </p:nvSpPr>
        <p:spPr bwMode="auto">
          <a:xfrm rot="-60000">
            <a:off x="1909763" y="2525713"/>
            <a:ext cx="6362700" cy="1768475"/>
          </a:xfrm>
          <a:custGeom>
            <a:avLst/>
            <a:gdLst>
              <a:gd name="T0" fmla="*/ 0 w 4371"/>
              <a:gd name="T1" fmla="*/ 2147483647 h 1066"/>
              <a:gd name="T2" fmla="*/ 2147483647 w 4371"/>
              <a:gd name="T3" fmla="*/ 2147483647 h 1066"/>
              <a:gd name="T4" fmla="*/ 2147483647 w 4371"/>
              <a:gd name="T5" fmla="*/ 2147483647 h 1066"/>
              <a:gd name="T6" fmla="*/ 2147483647 w 4371"/>
              <a:gd name="T7" fmla="*/ 2147483647 h 1066"/>
              <a:gd name="T8" fmla="*/ 2147483647 w 4371"/>
              <a:gd name="T9" fmla="*/ 2147483647 h 1066"/>
              <a:gd name="T10" fmla="*/ 2147483647 w 4371"/>
              <a:gd name="T11" fmla="*/ 2147483647 h 1066"/>
              <a:gd name="T12" fmla="*/ 2147483647 w 4371"/>
              <a:gd name="T13" fmla="*/ 0 h 1066"/>
              <a:gd name="T14" fmla="*/ 2147483647 w 4371"/>
              <a:gd name="T15" fmla="*/ 2147483647 h 1066"/>
              <a:gd name="T16" fmla="*/ 2147483647 w 4371"/>
              <a:gd name="T17" fmla="*/ 2147483647 h 1066"/>
              <a:gd name="T18" fmla="*/ 2147483647 w 4371"/>
              <a:gd name="T19" fmla="*/ 2147483647 h 1066"/>
              <a:gd name="T20" fmla="*/ 2147483647 w 4371"/>
              <a:gd name="T21" fmla="*/ 2147483647 h 1066"/>
              <a:gd name="T22" fmla="*/ 2147483647 w 4371"/>
              <a:gd name="T23" fmla="*/ 2147483647 h 1066"/>
              <a:gd name="T24" fmla="*/ 2147483647 w 4371"/>
              <a:gd name="T25" fmla="*/ 2147483647 h 1066"/>
              <a:gd name="T26" fmla="*/ 2147483647 w 4371"/>
              <a:gd name="T27" fmla="*/ 2147483647 h 1066"/>
              <a:gd name="T28" fmla="*/ 2147483647 w 4371"/>
              <a:gd name="T29" fmla="*/ 2147483647 h 1066"/>
              <a:gd name="T30" fmla="*/ 0 w 4371"/>
              <a:gd name="T31" fmla="*/ 2147483647 h 106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371"/>
              <a:gd name="T49" fmla="*/ 0 h 1066"/>
              <a:gd name="T50" fmla="*/ 4371 w 4371"/>
              <a:gd name="T51" fmla="*/ 1066 h 106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371" h="1066">
                <a:moveTo>
                  <a:pt x="0" y="845"/>
                </a:moveTo>
                <a:lnTo>
                  <a:pt x="1523" y="313"/>
                </a:lnTo>
                <a:lnTo>
                  <a:pt x="1610" y="617"/>
                </a:lnTo>
                <a:lnTo>
                  <a:pt x="2720" y="243"/>
                </a:lnTo>
                <a:lnTo>
                  <a:pt x="2784" y="538"/>
                </a:lnTo>
                <a:lnTo>
                  <a:pt x="3882" y="266"/>
                </a:lnTo>
                <a:lnTo>
                  <a:pt x="3795" y="0"/>
                </a:lnTo>
                <a:lnTo>
                  <a:pt x="4371" y="269"/>
                </a:lnTo>
                <a:lnTo>
                  <a:pt x="3961" y="832"/>
                </a:lnTo>
                <a:lnTo>
                  <a:pt x="3912" y="542"/>
                </a:lnTo>
                <a:lnTo>
                  <a:pt x="2594" y="921"/>
                </a:lnTo>
                <a:lnTo>
                  <a:pt x="2509" y="620"/>
                </a:lnTo>
                <a:lnTo>
                  <a:pt x="1344" y="968"/>
                </a:lnTo>
                <a:lnTo>
                  <a:pt x="1280" y="666"/>
                </a:lnTo>
                <a:lnTo>
                  <a:pt x="67" y="1066"/>
                </a:lnTo>
                <a:lnTo>
                  <a:pt x="0" y="845"/>
                </a:lnTo>
                <a:close/>
              </a:path>
            </a:pathLst>
          </a:custGeom>
          <a:gradFill rotWithShape="1">
            <a:gsLst>
              <a:gs pos="0">
                <a:srgbClr val="990000"/>
              </a:gs>
              <a:gs pos="100000">
                <a:srgbClr val="FF9933"/>
              </a:gs>
            </a:gsLst>
            <a:lin ang="0" scaled="1"/>
          </a:gradFill>
          <a:ln w="9525">
            <a:miter lim="800000"/>
            <a:headEnd/>
            <a:tailEnd/>
          </a:ln>
          <a:scene3d>
            <a:camera prst="legacyPerspectiveTopRight">
              <a:rot lat="0" lon="2099997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FF9933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5066" name="Text Box 16"/>
          <p:cNvSpPr txBox="1">
            <a:spLocks noChangeArrowheads="1"/>
          </p:cNvSpPr>
          <p:nvPr/>
        </p:nvSpPr>
        <p:spPr bwMode="auto">
          <a:xfrm rot="-1396672">
            <a:off x="4078288" y="2852738"/>
            <a:ext cx="1800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b="1">
                <a:solidFill>
                  <a:srgbClr val="585600"/>
                </a:solidFill>
                <a:latin typeface="仿宋" pitchFamily="49" charset="-122"/>
                <a:ea typeface="仿宋" pitchFamily="49" charset="-122"/>
              </a:rPr>
              <a:t>网格化、精细化</a:t>
            </a:r>
          </a:p>
        </p:txBody>
      </p:sp>
      <p:sp>
        <p:nvSpPr>
          <p:cNvPr id="45067" name="Text Box 16"/>
          <p:cNvSpPr txBox="1">
            <a:spLocks noChangeArrowheads="1"/>
          </p:cNvSpPr>
          <p:nvPr/>
        </p:nvSpPr>
        <p:spPr bwMode="auto">
          <a:xfrm rot="-1342231">
            <a:off x="1568450" y="3249613"/>
            <a:ext cx="235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b="1">
                <a:solidFill>
                  <a:srgbClr val="585600"/>
                </a:solidFill>
                <a:latin typeface="仿宋" pitchFamily="49" charset="-122"/>
                <a:ea typeface="仿宋" pitchFamily="49" charset="-122"/>
              </a:rPr>
              <a:t>电话投诉</a:t>
            </a:r>
          </a:p>
        </p:txBody>
      </p:sp>
      <p:sp>
        <p:nvSpPr>
          <p:cNvPr id="45068" name="Text Box 5"/>
          <p:cNvSpPr txBox="1">
            <a:spLocks noChangeArrowheads="1"/>
          </p:cNvSpPr>
          <p:nvPr/>
        </p:nvSpPr>
        <p:spPr bwMode="auto">
          <a:xfrm>
            <a:off x="2139950" y="4711700"/>
            <a:ext cx="16827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600">
                <a:latin typeface="仿宋" pitchFamily="49" charset="-122"/>
                <a:ea typeface="仿宋" pitchFamily="49" charset="-122"/>
              </a:rPr>
              <a:t>通过电话受理老百姓投诉，并向百姓反馈处理结果</a:t>
            </a:r>
            <a:endParaRPr lang="zh-CN" altLang="en-US" sz="1600">
              <a:solidFill>
                <a:schemeClr val="bg1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45069" name="Text Box 16"/>
          <p:cNvSpPr txBox="1">
            <a:spLocks noChangeArrowheads="1"/>
          </p:cNvSpPr>
          <p:nvPr/>
        </p:nvSpPr>
        <p:spPr bwMode="auto">
          <a:xfrm rot="-1201813">
            <a:off x="5854700" y="2449513"/>
            <a:ext cx="1643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b="1">
                <a:solidFill>
                  <a:srgbClr val="585600"/>
                </a:solidFill>
                <a:latin typeface="仿宋" pitchFamily="49" charset="-122"/>
                <a:ea typeface="仿宋" pitchFamily="49" charset="-122"/>
              </a:rPr>
              <a:t>城市公共信息平台</a:t>
            </a:r>
          </a:p>
        </p:txBody>
      </p:sp>
      <p:sp>
        <p:nvSpPr>
          <p:cNvPr id="45070" name="Text Box 5"/>
          <p:cNvSpPr txBox="1">
            <a:spLocks noChangeArrowheads="1"/>
          </p:cNvSpPr>
          <p:nvPr/>
        </p:nvSpPr>
        <p:spPr bwMode="auto">
          <a:xfrm>
            <a:off x="3937000" y="4408488"/>
            <a:ext cx="18288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600">
                <a:latin typeface="仿宋" pitchFamily="49" charset="-122"/>
                <a:ea typeface="仿宋" pitchFamily="49" charset="-122"/>
              </a:rPr>
              <a:t>通过网格化、精细化将城市管理涉及的事、部件归类、系统标准化等使现场管理反应快、准、好</a:t>
            </a:r>
            <a:endParaRPr lang="zh-CN" altLang="en-US" sz="1600">
              <a:solidFill>
                <a:schemeClr val="bg1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45071" name="Text Box 5"/>
          <p:cNvSpPr txBox="1">
            <a:spLocks noChangeArrowheads="1"/>
          </p:cNvSpPr>
          <p:nvPr/>
        </p:nvSpPr>
        <p:spPr bwMode="auto">
          <a:xfrm>
            <a:off x="5953125" y="4251325"/>
            <a:ext cx="16827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600">
                <a:latin typeface="仿宋" pitchFamily="49" charset="-122"/>
                <a:ea typeface="仿宋" pitchFamily="49" charset="-122"/>
              </a:rPr>
              <a:t>智慧城管平台主动发现问题、有预见性地应对</a:t>
            </a:r>
            <a:endParaRPr lang="zh-CN" altLang="en-US" sz="1600">
              <a:solidFill>
                <a:schemeClr val="bg1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45072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2.6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数字城管系统逐级提升</a:t>
            </a:r>
          </a:p>
        </p:txBody>
      </p:sp>
      <p:sp>
        <p:nvSpPr>
          <p:cNvPr id="45073" name="矩形 17"/>
          <p:cNvSpPr>
            <a:spLocks noChangeArrowheads="1"/>
          </p:cNvSpPr>
          <p:nvPr/>
        </p:nvSpPr>
        <p:spPr bwMode="auto">
          <a:xfrm>
            <a:off x="0" y="1357313"/>
            <a:ext cx="45720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1600">
                <a:latin typeface="仿宋" pitchFamily="49" charset="-122"/>
                <a:ea typeface="仿宋" pitchFamily="49" charset="-122"/>
              </a:rPr>
              <a:t>据不完全统计，目前全国已有</a:t>
            </a:r>
            <a:r>
              <a:rPr lang="en-US" altLang="zh-CN" sz="1600">
                <a:latin typeface="仿宋" pitchFamily="49" charset="-122"/>
                <a:ea typeface="仿宋" pitchFamily="49" charset="-122"/>
              </a:rPr>
              <a:t>258</a:t>
            </a:r>
            <a:r>
              <a:rPr lang="zh-CN" altLang="en-US" sz="1600">
                <a:latin typeface="仿宋" pitchFamily="49" charset="-122"/>
                <a:ea typeface="仿宋" pitchFamily="49" charset="-122"/>
              </a:rPr>
              <a:t>个市（区）建设了数字城管系统，其中地级市（含直辖市的区）</a:t>
            </a:r>
            <a:r>
              <a:rPr lang="en-US" altLang="zh-CN" sz="1600">
                <a:latin typeface="仿宋" pitchFamily="49" charset="-122"/>
                <a:ea typeface="仿宋" pitchFamily="49" charset="-122"/>
              </a:rPr>
              <a:t>122</a:t>
            </a:r>
            <a:r>
              <a:rPr lang="zh-CN" altLang="en-US" sz="1600">
                <a:latin typeface="仿宋" pitchFamily="49" charset="-122"/>
                <a:ea typeface="仿宋" pitchFamily="49" charset="-122"/>
              </a:rPr>
              <a:t>个、县区级</a:t>
            </a:r>
            <a:r>
              <a:rPr lang="en-US" altLang="zh-CN" sz="1600">
                <a:latin typeface="仿宋" pitchFamily="49" charset="-122"/>
                <a:ea typeface="仿宋" pitchFamily="49" charset="-122"/>
              </a:rPr>
              <a:t>136</a:t>
            </a:r>
            <a:r>
              <a:rPr lang="zh-CN" altLang="en-US" sz="1600">
                <a:latin typeface="仿宋" pitchFamily="49" charset="-122"/>
                <a:ea typeface="仿宋" pitchFamily="49" charset="-122"/>
              </a:rPr>
              <a:t>个，江苏、浙江、河北三省已实现地级市全覆盖。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03A2E0ED-FACB-4D1A-964F-76D6FA71803E}" type="slidenum">
              <a:rPr lang="zh-CN" altLang="en-US" sz="1200">
                <a:solidFill>
                  <a:srgbClr val="898989"/>
                </a:solidFill>
                <a:latin typeface="仿宋" pitchFamily="49" charset="-122"/>
                <a:ea typeface="仿宋" pitchFamily="49" charset="-122"/>
              </a:rPr>
              <a:pPr algn="r"/>
              <a:t>19</a:t>
            </a:fld>
            <a:endParaRPr lang="zh-CN" altLang="en-US" sz="1200">
              <a:solidFill>
                <a:srgbClr val="898989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46083" name="矩形 8"/>
          <p:cNvSpPr>
            <a:spLocks noChangeArrowheads="1"/>
          </p:cNvSpPr>
          <p:nvPr/>
        </p:nvSpPr>
        <p:spPr bwMode="auto">
          <a:xfrm>
            <a:off x="285750" y="3571875"/>
            <a:ext cx="3357563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20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找出主要城市病并编类，</a:t>
            </a:r>
            <a:r>
              <a:rPr lang="zh-CN" altLang="en-US" sz="2000">
                <a:latin typeface="仿宋" pitchFamily="49" charset="-122"/>
                <a:ea typeface="仿宋" pitchFamily="49" charset="-122"/>
              </a:rPr>
              <a:t>每一类都尝试用智慧城市的办法去解决，这是</a:t>
            </a:r>
            <a:r>
              <a:rPr lang="zh-CN" altLang="en-US" sz="20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“专题性”智慧</a:t>
            </a:r>
            <a:r>
              <a:rPr lang="zh-CN" altLang="en-US" sz="2000">
                <a:latin typeface="仿宋" pitchFamily="49" charset="-122"/>
                <a:ea typeface="仿宋" pitchFamily="49" charset="-122"/>
              </a:rPr>
              <a:t>城市应用的一个重要方面。</a:t>
            </a:r>
          </a:p>
        </p:txBody>
      </p:sp>
      <p:grpSp>
        <p:nvGrpSpPr>
          <p:cNvPr id="46084" name="Group 4"/>
          <p:cNvGrpSpPr>
            <a:grpSpLocks/>
          </p:cNvGrpSpPr>
          <p:nvPr/>
        </p:nvGrpSpPr>
        <p:grpSpPr bwMode="auto">
          <a:xfrm>
            <a:off x="3857625" y="3214688"/>
            <a:ext cx="5072063" cy="577850"/>
            <a:chOff x="0" y="0"/>
            <a:chExt cx="6463692" cy="1047750"/>
          </a:xfrm>
        </p:grpSpPr>
        <p:sp>
          <p:nvSpPr>
            <p:cNvPr id="46093" name="同侧圆角矩形 18"/>
            <p:cNvSpPr>
              <a:spLocks/>
            </p:cNvSpPr>
            <p:nvPr/>
          </p:nvSpPr>
          <p:spPr bwMode="auto">
            <a:xfrm rot="5400000">
              <a:off x="2707971" y="-2707971"/>
              <a:ext cx="1047750" cy="6463692"/>
            </a:xfrm>
            <a:custGeom>
              <a:avLst/>
              <a:gdLst>
                <a:gd name="T0" fmla="*/ 174629 w 1047750"/>
                <a:gd name="T1" fmla="*/ 0 h 6463692"/>
                <a:gd name="T2" fmla="*/ 873121 w 1047750"/>
                <a:gd name="T3" fmla="*/ 0 h 6463692"/>
                <a:gd name="T4" fmla="*/ 873120 w 1047750"/>
                <a:gd name="T5" fmla="*/ 0 h 6463692"/>
                <a:gd name="T6" fmla="*/ 1047750 w 1047750"/>
                <a:gd name="T7" fmla="*/ 174629 h 6463692"/>
                <a:gd name="T8" fmla="*/ 1047750 w 1047750"/>
                <a:gd name="T9" fmla="*/ 6463692 h 6463692"/>
                <a:gd name="T10" fmla="*/ 0 w 1047750"/>
                <a:gd name="T11" fmla="*/ 6463692 h 6463692"/>
                <a:gd name="T12" fmla="*/ 0 w 1047750"/>
                <a:gd name="T13" fmla="*/ 174629 h 6463692"/>
                <a:gd name="T14" fmla="*/ 174628 w 1047750"/>
                <a:gd name="T15" fmla="*/ 0 h 6463692"/>
                <a:gd name="T16" fmla="*/ 174629 w 1047750"/>
                <a:gd name="T17" fmla="*/ 0 h 64636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1147 w 1047750"/>
                <a:gd name="T28" fmla="*/ 51147 h 6463692"/>
                <a:gd name="T29" fmla="*/ 996603 w 1047750"/>
                <a:gd name="T30" fmla="*/ 6463692 h 64636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47750" h="6463692">
                  <a:moveTo>
                    <a:pt x="174629" y="0"/>
                  </a:moveTo>
                  <a:lnTo>
                    <a:pt x="873121" y="0"/>
                  </a:lnTo>
                  <a:lnTo>
                    <a:pt x="873120" y="0"/>
                  </a:lnTo>
                  <a:cubicBezTo>
                    <a:pt x="969565" y="0"/>
                    <a:pt x="1047750" y="78184"/>
                    <a:pt x="1047750" y="174629"/>
                  </a:cubicBezTo>
                  <a:lnTo>
                    <a:pt x="1047750" y="6463692"/>
                  </a:lnTo>
                  <a:lnTo>
                    <a:pt x="0" y="6463692"/>
                  </a:lnTo>
                  <a:lnTo>
                    <a:pt x="0" y="174629"/>
                  </a:lnTo>
                  <a:cubicBezTo>
                    <a:pt x="0" y="78184"/>
                    <a:pt x="78184" y="0"/>
                    <a:pt x="174628" y="0"/>
                  </a:cubicBezTo>
                  <a:lnTo>
                    <a:pt x="174629" y="0"/>
                  </a:lnTo>
                  <a:close/>
                </a:path>
              </a:pathLst>
            </a:custGeom>
            <a:solidFill>
              <a:srgbClr val="D8D3E0">
                <a:alpha val="89803"/>
              </a:srgbClr>
            </a:solidFill>
            <a:ln w="25400">
              <a:solidFill>
                <a:srgbClr val="D8D3E0">
                  <a:alpha val="8313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094" name="同侧圆角矩形 4"/>
            <p:cNvSpPr>
              <a:spLocks noChangeArrowheads="1"/>
            </p:cNvSpPr>
            <p:nvPr/>
          </p:nvSpPr>
          <p:spPr bwMode="auto">
            <a:xfrm>
              <a:off x="1" y="51146"/>
              <a:ext cx="6412545" cy="945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47650" tIns="123825" rIns="247650" bIns="123825" anchor="ctr"/>
            <a:lstStyle/>
            <a:p>
              <a:pPr marL="0" lvl="1" algn="just" defTabSz="800100">
                <a:lnSpc>
                  <a:spcPts val="2500"/>
                </a:lnSpc>
                <a:buFont typeface="Arial" charset="0"/>
                <a:buChar char="•"/>
              </a:pPr>
              <a:r>
                <a:rPr lang="zh-CN" altLang="en-US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能解决“专题性”问题的智慧城市。</a:t>
              </a:r>
            </a:p>
          </p:txBody>
        </p:sp>
      </p:grpSp>
      <p:grpSp>
        <p:nvGrpSpPr>
          <p:cNvPr id="46085" name="Group 7"/>
          <p:cNvGrpSpPr>
            <a:grpSpLocks/>
          </p:cNvGrpSpPr>
          <p:nvPr/>
        </p:nvGrpSpPr>
        <p:grpSpPr bwMode="auto">
          <a:xfrm>
            <a:off x="3857625" y="3994150"/>
            <a:ext cx="5072063" cy="577850"/>
            <a:chOff x="0" y="0"/>
            <a:chExt cx="6463692" cy="1047750"/>
          </a:xfrm>
        </p:grpSpPr>
        <p:sp>
          <p:nvSpPr>
            <p:cNvPr id="46091" name="同侧圆角矩形 16"/>
            <p:cNvSpPr>
              <a:spLocks/>
            </p:cNvSpPr>
            <p:nvPr/>
          </p:nvSpPr>
          <p:spPr bwMode="auto">
            <a:xfrm rot="5400000">
              <a:off x="2707971" y="-2707971"/>
              <a:ext cx="1047750" cy="6463692"/>
            </a:xfrm>
            <a:custGeom>
              <a:avLst/>
              <a:gdLst>
                <a:gd name="T0" fmla="*/ 174629 w 1047750"/>
                <a:gd name="T1" fmla="*/ 0 h 6463692"/>
                <a:gd name="T2" fmla="*/ 873121 w 1047750"/>
                <a:gd name="T3" fmla="*/ 0 h 6463692"/>
                <a:gd name="T4" fmla="*/ 873120 w 1047750"/>
                <a:gd name="T5" fmla="*/ 0 h 6463692"/>
                <a:gd name="T6" fmla="*/ 1047750 w 1047750"/>
                <a:gd name="T7" fmla="*/ 174629 h 6463692"/>
                <a:gd name="T8" fmla="*/ 1047750 w 1047750"/>
                <a:gd name="T9" fmla="*/ 6463692 h 6463692"/>
                <a:gd name="T10" fmla="*/ 0 w 1047750"/>
                <a:gd name="T11" fmla="*/ 6463692 h 6463692"/>
                <a:gd name="T12" fmla="*/ 0 w 1047750"/>
                <a:gd name="T13" fmla="*/ 174629 h 6463692"/>
                <a:gd name="T14" fmla="*/ 174628 w 1047750"/>
                <a:gd name="T15" fmla="*/ 0 h 6463692"/>
                <a:gd name="T16" fmla="*/ 174629 w 1047750"/>
                <a:gd name="T17" fmla="*/ 0 h 64636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1147 w 1047750"/>
                <a:gd name="T28" fmla="*/ 51147 h 6463692"/>
                <a:gd name="T29" fmla="*/ 996603 w 1047750"/>
                <a:gd name="T30" fmla="*/ 6463692 h 64636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47750" h="6463692">
                  <a:moveTo>
                    <a:pt x="174629" y="0"/>
                  </a:moveTo>
                  <a:lnTo>
                    <a:pt x="873121" y="0"/>
                  </a:lnTo>
                  <a:lnTo>
                    <a:pt x="873120" y="0"/>
                  </a:lnTo>
                  <a:cubicBezTo>
                    <a:pt x="969565" y="0"/>
                    <a:pt x="1047750" y="78184"/>
                    <a:pt x="1047750" y="174629"/>
                  </a:cubicBezTo>
                  <a:lnTo>
                    <a:pt x="1047750" y="6463692"/>
                  </a:lnTo>
                  <a:lnTo>
                    <a:pt x="0" y="6463692"/>
                  </a:lnTo>
                  <a:lnTo>
                    <a:pt x="0" y="174629"/>
                  </a:lnTo>
                  <a:cubicBezTo>
                    <a:pt x="0" y="78184"/>
                    <a:pt x="78184" y="0"/>
                    <a:pt x="174628" y="0"/>
                  </a:cubicBezTo>
                  <a:lnTo>
                    <a:pt x="174629" y="0"/>
                  </a:lnTo>
                  <a:close/>
                </a:path>
              </a:pathLst>
            </a:custGeom>
            <a:solidFill>
              <a:srgbClr val="D1D4E5">
                <a:alpha val="89803"/>
              </a:srgbClr>
            </a:solidFill>
            <a:ln w="25400">
              <a:solidFill>
                <a:srgbClr val="D1D4E5">
                  <a:alpha val="8313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092" name="同侧圆角矩形 6"/>
            <p:cNvSpPr>
              <a:spLocks noChangeArrowheads="1"/>
            </p:cNvSpPr>
            <p:nvPr/>
          </p:nvSpPr>
          <p:spPr bwMode="auto">
            <a:xfrm>
              <a:off x="1" y="10812"/>
              <a:ext cx="6412545" cy="985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47650" tIns="123825" rIns="247650" bIns="123825" anchor="ctr"/>
            <a:lstStyle/>
            <a:p>
              <a:pPr marL="0" lvl="1" algn="just" defTabSz="800100">
                <a:lnSpc>
                  <a:spcPts val="2500"/>
                </a:lnSpc>
                <a:buFont typeface="Arial" charset="0"/>
                <a:buChar char="•"/>
              </a:pPr>
              <a:r>
                <a:rPr lang="zh-CN" altLang="en-US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能够解决多个“专题性”问题的智慧城市。</a:t>
              </a:r>
            </a:p>
          </p:txBody>
        </p:sp>
      </p:grpSp>
      <p:grpSp>
        <p:nvGrpSpPr>
          <p:cNvPr id="46086" name="Group 10"/>
          <p:cNvGrpSpPr>
            <a:grpSpLocks/>
          </p:cNvGrpSpPr>
          <p:nvPr/>
        </p:nvGrpSpPr>
        <p:grpSpPr bwMode="auto">
          <a:xfrm>
            <a:off x="3857625" y="4749800"/>
            <a:ext cx="5072063" cy="1250950"/>
            <a:chOff x="0" y="0"/>
            <a:chExt cx="6463693" cy="2268334"/>
          </a:xfrm>
        </p:grpSpPr>
        <p:sp>
          <p:nvSpPr>
            <p:cNvPr id="46089" name="同侧圆角矩形 14"/>
            <p:cNvSpPr>
              <a:spLocks/>
            </p:cNvSpPr>
            <p:nvPr/>
          </p:nvSpPr>
          <p:spPr bwMode="auto">
            <a:xfrm rot="5400000">
              <a:off x="2097680" y="-2097679"/>
              <a:ext cx="2268334" cy="6463692"/>
            </a:xfrm>
            <a:custGeom>
              <a:avLst/>
              <a:gdLst>
                <a:gd name="T0" fmla="*/ 378063 w 2268334"/>
                <a:gd name="T1" fmla="*/ 0 h 6463692"/>
                <a:gd name="T2" fmla="*/ 1890271 w 2268334"/>
                <a:gd name="T3" fmla="*/ 0 h 6463692"/>
                <a:gd name="T4" fmla="*/ 1890270 w 2268334"/>
                <a:gd name="T5" fmla="*/ 0 h 6463692"/>
                <a:gd name="T6" fmla="*/ 2268334 w 2268334"/>
                <a:gd name="T7" fmla="*/ 378063 h 6463692"/>
                <a:gd name="T8" fmla="*/ 2268332 w 2268334"/>
                <a:gd name="T9" fmla="*/ 378063 h 6463692"/>
                <a:gd name="T10" fmla="*/ 2268334 w 2268334"/>
                <a:gd name="T11" fmla="*/ 6463692 h 6463692"/>
                <a:gd name="T12" fmla="*/ 0 w 2268334"/>
                <a:gd name="T13" fmla="*/ 6463692 h 6463692"/>
                <a:gd name="T14" fmla="*/ 0 w 2268334"/>
                <a:gd name="T15" fmla="*/ 378063 h 6463692"/>
                <a:gd name="T16" fmla="*/ 378063 w 2268334"/>
                <a:gd name="T17" fmla="*/ 0 h 6463692"/>
                <a:gd name="T18" fmla="*/ 378063 w 2268334"/>
                <a:gd name="T19" fmla="*/ 0 h 64636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110731 w 2268334"/>
                <a:gd name="T31" fmla="*/ 110731 h 6463692"/>
                <a:gd name="T32" fmla="*/ 2157602 w 2268334"/>
                <a:gd name="T33" fmla="*/ 6463692 h 646369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68334" h="6463692">
                  <a:moveTo>
                    <a:pt x="378063" y="0"/>
                  </a:moveTo>
                  <a:lnTo>
                    <a:pt x="1890271" y="0"/>
                  </a:lnTo>
                  <a:lnTo>
                    <a:pt x="1890270" y="0"/>
                  </a:lnTo>
                  <a:cubicBezTo>
                    <a:pt x="2099069" y="0"/>
                    <a:pt x="2268334" y="169264"/>
                    <a:pt x="2268334" y="378063"/>
                  </a:cubicBezTo>
                  <a:cubicBezTo>
                    <a:pt x="2268334" y="378063"/>
                    <a:pt x="2268333" y="378063"/>
                    <a:pt x="2268333" y="378063"/>
                  </a:cubicBezTo>
                  <a:lnTo>
                    <a:pt x="2268334" y="6463692"/>
                  </a:lnTo>
                  <a:lnTo>
                    <a:pt x="0" y="6463692"/>
                  </a:lnTo>
                  <a:lnTo>
                    <a:pt x="0" y="378063"/>
                  </a:lnTo>
                  <a:cubicBezTo>
                    <a:pt x="0" y="169264"/>
                    <a:pt x="169264" y="0"/>
                    <a:pt x="378063" y="0"/>
                  </a:cubicBezTo>
                  <a:cubicBezTo>
                    <a:pt x="378063" y="0"/>
                    <a:pt x="378063" y="0"/>
                    <a:pt x="378063" y="0"/>
                  </a:cubicBezTo>
                  <a:close/>
                </a:path>
              </a:pathLst>
            </a:custGeom>
            <a:solidFill>
              <a:srgbClr val="D0E3EA">
                <a:alpha val="89803"/>
              </a:srgbClr>
            </a:solidFill>
            <a:ln w="25400">
              <a:solidFill>
                <a:srgbClr val="D0E3EA">
                  <a:alpha val="8313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090" name="同侧圆角矩形 8"/>
            <p:cNvSpPr>
              <a:spLocks noChangeArrowheads="1"/>
            </p:cNvSpPr>
            <p:nvPr/>
          </p:nvSpPr>
          <p:spPr bwMode="auto">
            <a:xfrm>
              <a:off x="0" y="150661"/>
              <a:ext cx="6412545" cy="1957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47650" tIns="123825" rIns="247650" bIns="123825" anchor="ctr"/>
            <a:lstStyle/>
            <a:p>
              <a:pPr marL="0" lvl="1" algn="just" defTabSz="800100">
                <a:lnSpc>
                  <a:spcPct val="150000"/>
                </a:lnSpc>
                <a:buFont typeface="Arial" charset="0"/>
                <a:buChar char="•"/>
              </a:pPr>
              <a:r>
                <a:rPr lang="zh-CN" altLang="en-US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能够解决多个“专题性”问题，同时能用信息系统攻克某几个公认的现代城市难题，形成</a:t>
              </a:r>
              <a:r>
                <a:rPr lang="zh-CN" altLang="en-US" b="1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</a:rPr>
                <a:t>“综合性”智慧方案。</a:t>
              </a:r>
            </a:p>
          </p:txBody>
        </p:sp>
      </p:grpSp>
      <p:sp>
        <p:nvSpPr>
          <p:cNvPr id="46087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2.7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由“专题性智慧”向“综合性智慧”提升</a:t>
            </a:r>
          </a:p>
        </p:txBody>
      </p:sp>
      <p:sp>
        <p:nvSpPr>
          <p:cNvPr id="46088" name="Text Box 14"/>
          <p:cNvSpPr txBox="1">
            <a:spLocks noChangeArrowheads="1"/>
          </p:cNvSpPr>
          <p:nvPr/>
        </p:nvSpPr>
        <p:spPr bwMode="auto">
          <a:xfrm>
            <a:off x="3852863" y="1557338"/>
            <a:ext cx="46831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r>
              <a:rPr lang="zh-CN" altLang="en-US" sz="2000">
                <a:ea typeface="仿宋" pitchFamily="49" charset="-122"/>
              </a:rPr>
              <a:t>功能模块类：智慧北京</a:t>
            </a:r>
          </a:p>
          <a:p>
            <a:r>
              <a:rPr lang="zh-CN" altLang="en-US" sz="2000">
                <a:ea typeface="仿宋" pitchFamily="49" charset="-122"/>
              </a:rPr>
              <a:t>数据共享类：苏州智慧医疗</a:t>
            </a:r>
          </a:p>
          <a:p>
            <a:r>
              <a:rPr lang="zh-CN" altLang="en-US" sz="2000">
                <a:ea typeface="仿宋" pitchFamily="49" charset="-122"/>
              </a:rPr>
              <a:t>虚拟城市类：数字南宁</a:t>
            </a:r>
          </a:p>
          <a:p>
            <a:r>
              <a:rPr lang="zh-CN" altLang="en-US" sz="2000">
                <a:ea typeface="仿宋" pitchFamily="49" charset="-122"/>
              </a:rPr>
              <a:t>电子政（商）务类：新加坡电子政务网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C0352139-C50E-41F0-BAB5-E51611982AAE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2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357313" y="3686175"/>
            <a:ext cx="6715125" cy="601663"/>
          </a:xfrm>
          <a:prstGeom prst="rect">
            <a:avLst/>
          </a:prstGeom>
          <a:solidFill>
            <a:srgbClr val="3D6AA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 b="1">
                <a:solidFill>
                  <a:srgbClr val="F8F8F8"/>
                </a:solidFill>
                <a:latin typeface="宋体" charset="-122"/>
                <a:sym typeface="微软雅黑" pitchFamily="34" charset="-122"/>
              </a:rPr>
              <a:t> 三、智慧城市建设的若干途径</a:t>
            </a:r>
            <a:endParaRPr lang="zh-CN" altLang="en-US">
              <a:latin typeface="宋体" charset="-122"/>
            </a:endParaRPr>
          </a:p>
        </p:txBody>
      </p:sp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1357313" y="2971800"/>
            <a:ext cx="6715125" cy="601663"/>
          </a:xfrm>
          <a:prstGeom prst="rect">
            <a:avLst/>
          </a:prstGeom>
          <a:solidFill>
            <a:srgbClr val="3D6AA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 b="1">
                <a:solidFill>
                  <a:srgbClr val="F8F8F8"/>
                </a:solidFill>
                <a:latin typeface="宋体" charset="-122"/>
                <a:sym typeface="微软雅黑" pitchFamily="34" charset="-122"/>
              </a:rPr>
              <a:t> 二、智慧城市的定义和内容</a:t>
            </a:r>
            <a:endParaRPr lang="zh-CN" altLang="en-US">
              <a:latin typeface="宋体" charset="-122"/>
            </a:endParaRPr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1357313" y="2287588"/>
            <a:ext cx="6715125" cy="601662"/>
          </a:xfrm>
          <a:prstGeom prst="rect">
            <a:avLst/>
          </a:prstGeom>
          <a:solidFill>
            <a:srgbClr val="3D6AA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zh-CN" altLang="en-US" sz="2400" b="1">
                <a:solidFill>
                  <a:srgbClr val="F8F8F8"/>
                </a:solidFill>
                <a:latin typeface="宋体" charset="-122"/>
                <a:sym typeface="微软雅黑" pitchFamily="34" charset="-122"/>
              </a:rPr>
              <a:t> 一、我国智慧城市建设背景</a:t>
            </a:r>
            <a:endParaRPr lang="zh-CN" altLang="en-US">
              <a:latin typeface="宋体" charset="-122"/>
            </a:endParaRPr>
          </a:p>
        </p:txBody>
      </p:sp>
      <p:sp>
        <p:nvSpPr>
          <p:cNvPr id="7176" name="矩形 13"/>
          <p:cNvSpPr>
            <a:spLocks noChangeArrowheads="1"/>
          </p:cNvSpPr>
          <p:nvPr/>
        </p:nvSpPr>
        <p:spPr bwMode="auto">
          <a:xfrm>
            <a:off x="785813" y="2928938"/>
            <a:ext cx="7572375" cy="1928812"/>
          </a:xfrm>
          <a:prstGeom prst="rect">
            <a:avLst/>
          </a:prstGeom>
          <a:solidFill>
            <a:srgbClr val="FFFFFF">
              <a:alpha val="6901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charset="-122"/>
              <a:sym typeface="宋体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 bldLvl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8611D227-A2A8-4B9C-8E9C-7E288FEDBCAB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20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1357313" y="3686175"/>
            <a:ext cx="6715125" cy="601663"/>
          </a:xfrm>
          <a:prstGeom prst="rect">
            <a:avLst/>
          </a:prstGeom>
          <a:solidFill>
            <a:srgbClr val="3D6AA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 b="1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三、智慧城市建设的若干途径</a:t>
            </a:r>
            <a:endParaRPr lang="zh-CN" altLang="en-US"/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1357313" y="2971800"/>
            <a:ext cx="6715125" cy="601663"/>
          </a:xfrm>
          <a:prstGeom prst="rect">
            <a:avLst/>
          </a:prstGeom>
          <a:solidFill>
            <a:srgbClr val="3D6AA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 b="1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二、智慧城市的定义和内容</a:t>
            </a:r>
            <a:endParaRPr lang="zh-CN" altLang="en-US"/>
          </a:p>
        </p:txBody>
      </p:sp>
      <p:sp>
        <p:nvSpPr>
          <p:cNvPr id="47109" name="Rectangle 3"/>
          <p:cNvSpPr>
            <a:spLocks noChangeArrowheads="1"/>
          </p:cNvSpPr>
          <p:nvPr/>
        </p:nvSpPr>
        <p:spPr bwMode="auto">
          <a:xfrm>
            <a:off x="1357313" y="2287588"/>
            <a:ext cx="6715125" cy="601662"/>
          </a:xfrm>
          <a:prstGeom prst="rect">
            <a:avLst/>
          </a:prstGeom>
          <a:solidFill>
            <a:srgbClr val="3D6AA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zh-CN" altLang="en-US" sz="2400" b="1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一、我国智慧城市建设背景</a:t>
            </a:r>
            <a:endParaRPr lang="zh-CN" altLang="en-US"/>
          </a:p>
        </p:txBody>
      </p:sp>
      <p:sp>
        <p:nvSpPr>
          <p:cNvPr id="47110" name="矩形 13"/>
          <p:cNvSpPr>
            <a:spLocks noChangeArrowheads="1"/>
          </p:cNvSpPr>
          <p:nvPr/>
        </p:nvSpPr>
        <p:spPr bwMode="auto">
          <a:xfrm>
            <a:off x="928688" y="1857375"/>
            <a:ext cx="7786687" cy="1785938"/>
          </a:xfrm>
          <a:prstGeom prst="rect">
            <a:avLst/>
          </a:prstGeom>
          <a:solidFill>
            <a:srgbClr val="FFFFFF">
              <a:alpha val="6901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charset="-122"/>
              <a:sym typeface="宋体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2569A194-77DF-4972-8E35-7E642E7E07BB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21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5059" name="TextBox 3"/>
          <p:cNvSpPr txBox="1">
            <a:spLocks noChangeArrowheads="1"/>
          </p:cNvSpPr>
          <p:nvPr/>
        </p:nvSpPr>
        <p:spPr bwMode="auto">
          <a:xfrm>
            <a:off x="0" y="538163"/>
            <a:ext cx="8337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n-ea"/>
                <a:ea typeface="+mn-ea"/>
              </a:rPr>
              <a:t>3.1 </a:t>
            </a: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</a:rPr>
              <a:t>智慧促进城市绿色化</a:t>
            </a:r>
          </a:p>
        </p:txBody>
      </p:sp>
      <p:sp>
        <p:nvSpPr>
          <p:cNvPr id="48132" name="矩形 30"/>
          <p:cNvSpPr>
            <a:spLocks noChangeArrowheads="1"/>
          </p:cNvSpPr>
          <p:nvPr/>
        </p:nvSpPr>
        <p:spPr bwMode="auto">
          <a:xfrm>
            <a:off x="4000500" y="1857375"/>
            <a:ext cx="51435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charset="0"/>
              <a:buBlip>
                <a:blip r:embed="rId2"/>
              </a:buBlip>
            </a:pPr>
            <a:r>
              <a:rPr lang="zh-CN" altLang="en-US" sz="2000">
                <a:latin typeface="仿宋" pitchFamily="49" charset="-122"/>
                <a:ea typeface="仿宋" pitchFamily="49" charset="-122"/>
                <a:sym typeface="微软雅黑" pitchFamily="34" charset="-122"/>
              </a:rPr>
              <a:t>生态城市建设与改造</a:t>
            </a:r>
            <a:endParaRPr lang="en-US" sz="2000"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charset="0"/>
              <a:buBlip>
                <a:blip r:embed="rId2"/>
              </a:buBlip>
            </a:pPr>
            <a:r>
              <a:rPr lang="zh-CN" altLang="en-US" sz="2000">
                <a:latin typeface="仿宋" pitchFamily="49" charset="-122"/>
                <a:ea typeface="仿宋" pitchFamily="49" charset="-122"/>
                <a:sym typeface="微软雅黑" pitchFamily="34" charset="-122"/>
              </a:rPr>
              <a:t>城市绿色交通规划与“绿道”建设</a:t>
            </a:r>
            <a:endParaRPr lang="en-US" sz="2000"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charset="0"/>
              <a:buBlip>
                <a:blip r:embed="rId2"/>
              </a:buBlip>
            </a:pPr>
            <a:r>
              <a:rPr lang="zh-CN" altLang="en-US" sz="2000">
                <a:latin typeface="仿宋" pitchFamily="49" charset="-122"/>
                <a:ea typeface="仿宋" pitchFamily="49" charset="-122"/>
                <a:sym typeface="微软雅黑" pitchFamily="34" charset="-122"/>
              </a:rPr>
              <a:t>海绵城市、排水、污水处理、安全供水与防灾</a:t>
            </a:r>
            <a:endParaRPr lang="en-US" sz="2000"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charset="0"/>
              <a:buBlip>
                <a:blip r:embed="rId2"/>
              </a:buBlip>
            </a:pPr>
            <a:r>
              <a:rPr lang="zh-CN" altLang="en-US" sz="2000">
                <a:latin typeface="仿宋" pitchFamily="49" charset="-122"/>
                <a:ea typeface="仿宋" pitchFamily="49" charset="-122"/>
                <a:sym typeface="微软雅黑" pitchFamily="34" charset="-122"/>
              </a:rPr>
              <a:t>可再生能源与建筑一体化及建筑节能改造</a:t>
            </a:r>
            <a:endParaRPr lang="en-US" sz="2000"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charset="0"/>
              <a:buBlip>
                <a:blip r:embed="rId2"/>
              </a:buBlip>
            </a:pPr>
            <a:r>
              <a:rPr lang="zh-CN" altLang="en-US" sz="2000">
                <a:latin typeface="仿宋" pitchFamily="49" charset="-122"/>
                <a:ea typeface="仿宋" pitchFamily="49" charset="-122"/>
                <a:sym typeface="微软雅黑" pitchFamily="34" charset="-122"/>
              </a:rPr>
              <a:t>绿色小城镇和宜居村庄建设</a:t>
            </a:r>
            <a:endParaRPr lang="en-US" sz="2000"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charset="0"/>
              <a:buBlip>
                <a:blip r:embed="rId2"/>
              </a:buBlip>
            </a:pPr>
            <a:r>
              <a:rPr lang="zh-CN" altLang="en-US" sz="2000">
                <a:latin typeface="仿宋" pitchFamily="49" charset="-122"/>
                <a:ea typeface="仿宋" pitchFamily="49" charset="-122"/>
                <a:sym typeface="微软雅黑" pitchFamily="34" charset="-122"/>
              </a:rPr>
              <a:t>城市空气污染系统治理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charset="0"/>
              <a:buBlip>
                <a:blip r:embed="rId2"/>
              </a:buBlip>
            </a:pPr>
            <a:r>
              <a:rPr lang="zh-CN" altLang="en-US" sz="2000">
                <a:latin typeface="仿宋" pitchFamily="49" charset="-122"/>
                <a:ea typeface="仿宋" pitchFamily="49" charset="-122"/>
                <a:sym typeface="微软雅黑" pitchFamily="34" charset="-122"/>
              </a:rPr>
              <a:t>绿色建筑、绿色社区</a:t>
            </a:r>
            <a:endParaRPr lang="en-US" sz="2000"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</p:txBody>
      </p:sp>
      <p:pic>
        <p:nvPicPr>
          <p:cNvPr id="48133" name="Picture 4" descr="http://cms.sg.com.cn:8925/uploadfiles/2010/9/14/60B49F549C48405F904758A6170355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" y="4705350"/>
            <a:ext cx="3511550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6" descr="http://img.qkzz.net/magazine/CN11-0004/2011/36/100502186_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" y="3328988"/>
            <a:ext cx="205422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Picture 8" descr="http://admin.ipowers.cn/attach/201112/31/b_1325275577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5" y="1920875"/>
            <a:ext cx="1938338" cy="286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CC353A69-659B-464E-B19F-5D733FA0AF2F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22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1028" name="Group 3"/>
          <p:cNvGrpSpPr>
            <a:grpSpLocks/>
          </p:cNvGrpSpPr>
          <p:nvPr/>
        </p:nvGrpSpPr>
        <p:grpSpPr bwMode="auto">
          <a:xfrm>
            <a:off x="30163" y="1530350"/>
            <a:ext cx="1017587" cy="4078288"/>
            <a:chOff x="0" y="0"/>
            <a:chExt cx="1018032" cy="4078224"/>
          </a:xfrm>
        </p:grpSpPr>
        <p:grpSp>
          <p:nvGrpSpPr>
            <p:cNvPr id="1037" name="Group 4"/>
            <p:cNvGrpSpPr>
              <a:grpSpLocks/>
            </p:cNvGrpSpPr>
            <p:nvPr/>
          </p:nvGrpSpPr>
          <p:grpSpPr bwMode="auto">
            <a:xfrm>
              <a:off x="0" y="0"/>
              <a:ext cx="1018032" cy="4078224"/>
              <a:chOff x="0" y="0"/>
              <a:chExt cx="1018032" cy="4078224"/>
            </a:xfrm>
          </p:grpSpPr>
          <p:pic>
            <p:nvPicPr>
              <p:cNvPr id="1039" name="矩形 60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0"/>
                <a:ext cx="1018032" cy="4078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40" name="Text Box 5"/>
              <p:cNvSpPr txBox="1">
                <a:spLocks noChangeArrowheads="1"/>
              </p:cNvSpPr>
              <p:nvPr/>
            </p:nvSpPr>
            <p:spPr bwMode="auto">
              <a:xfrm>
                <a:off x="152651" y="599487"/>
                <a:ext cx="712842" cy="2879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2800">
                  <a:solidFill>
                    <a:srgbClr val="FFFFFF"/>
                  </a:solidFill>
                  <a:latin typeface="仿宋" pitchFamily="49" charset="-122"/>
                  <a:ea typeface="仿宋" pitchFamily="49" charset="-122"/>
                  <a:sym typeface="微软雅黑" pitchFamily="34" charset="-122"/>
                </a:endParaRPr>
              </a:p>
            </p:txBody>
          </p:sp>
        </p:grpSp>
        <p:sp>
          <p:nvSpPr>
            <p:cNvPr id="1038" name="矩形 3"/>
            <p:cNvSpPr>
              <a:spLocks noChangeArrowheads="1"/>
            </p:cNvSpPr>
            <p:nvPr/>
          </p:nvSpPr>
          <p:spPr bwMode="auto">
            <a:xfrm>
              <a:off x="243081" y="546712"/>
              <a:ext cx="554025" cy="2819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zh-CN" altLang="en-US" sz="24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生态城市建设与改造</a:t>
              </a:r>
              <a:endParaRPr lang="en-US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endParaRPr>
            </a:p>
          </p:txBody>
        </p:sp>
      </p:grpSp>
      <p:graphicFrame>
        <p:nvGraphicFramePr>
          <p:cNvPr id="1026" name="图表 5"/>
          <p:cNvGraphicFramePr>
            <a:graphicFrameLocks/>
          </p:cNvGraphicFramePr>
          <p:nvPr/>
        </p:nvGraphicFramePr>
        <p:xfrm>
          <a:off x="900113" y="2643188"/>
          <a:ext cx="3386137" cy="2860675"/>
        </p:xfrm>
        <a:graphic>
          <a:graphicData uri="http://schemas.openxmlformats.org/presentationml/2006/ole">
            <p:oleObj spid="_x0000_s1026" r:id="rId4" imgW="3383573" imgH="2859272" progId="ET.Chart.6">
              <p:embed/>
            </p:oleObj>
          </a:graphicData>
        </a:graphic>
      </p:graphicFrame>
      <p:grpSp>
        <p:nvGrpSpPr>
          <p:cNvPr id="1029" name="Group 9"/>
          <p:cNvGrpSpPr>
            <a:grpSpLocks/>
          </p:cNvGrpSpPr>
          <p:nvPr/>
        </p:nvGrpSpPr>
        <p:grpSpPr bwMode="auto">
          <a:xfrm>
            <a:off x="1331913" y="1785938"/>
            <a:ext cx="3629025" cy="708025"/>
            <a:chOff x="0" y="0"/>
            <a:chExt cx="3630204" cy="708583"/>
          </a:xfrm>
        </p:grpSpPr>
        <p:sp>
          <p:nvSpPr>
            <p:cNvPr id="1034" name="矩形 8"/>
            <p:cNvSpPr>
              <a:spLocks noChangeArrowheads="1"/>
            </p:cNvSpPr>
            <p:nvPr/>
          </p:nvSpPr>
          <p:spPr bwMode="auto">
            <a:xfrm>
              <a:off x="0" y="0"/>
              <a:ext cx="1217311" cy="708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>
                  <a:solidFill>
                    <a:srgbClr val="00B050"/>
                  </a:solidFill>
                  <a:latin typeface="仿宋" pitchFamily="49" charset="-122"/>
                  <a:ea typeface="仿宋" pitchFamily="49" charset="-122"/>
                </a:rPr>
                <a:t>生态文明</a:t>
              </a:r>
              <a:r>
                <a:rPr lang="en-US" sz="2000" b="1">
                  <a:solidFill>
                    <a:srgbClr val="00B050"/>
                  </a:solidFill>
                  <a:latin typeface="仿宋" pitchFamily="49" charset="-122"/>
                  <a:ea typeface="仿宋" pitchFamily="49" charset="-122"/>
                </a:rPr>
                <a:t/>
              </a:r>
              <a:br>
                <a:rPr lang="en-US" sz="2000" b="1">
                  <a:solidFill>
                    <a:srgbClr val="00B050"/>
                  </a:solidFill>
                  <a:latin typeface="仿宋" pitchFamily="49" charset="-122"/>
                  <a:ea typeface="仿宋" pitchFamily="49" charset="-122"/>
                </a:rPr>
              </a:br>
              <a:r>
                <a:rPr lang="zh-CN" altLang="en-US" sz="2000" b="1">
                  <a:solidFill>
                    <a:srgbClr val="00B050"/>
                  </a:solidFill>
                  <a:latin typeface="仿宋" pitchFamily="49" charset="-122"/>
                  <a:ea typeface="仿宋" pitchFamily="49" charset="-122"/>
                </a:rPr>
                <a:t>转型</a:t>
              </a:r>
            </a:p>
          </p:txBody>
        </p:sp>
        <p:sp>
          <p:nvSpPr>
            <p:cNvPr id="1035" name="矩形 9"/>
            <p:cNvSpPr>
              <a:spLocks noChangeArrowheads="1"/>
            </p:cNvSpPr>
            <p:nvPr/>
          </p:nvSpPr>
          <p:spPr bwMode="auto">
            <a:xfrm>
              <a:off x="1896595" y="0"/>
              <a:ext cx="1733609" cy="708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>
                  <a:solidFill>
                    <a:srgbClr val="0070C0"/>
                  </a:solidFill>
                  <a:latin typeface="仿宋" pitchFamily="49" charset="-122"/>
                  <a:ea typeface="仿宋" pitchFamily="49" charset="-122"/>
                </a:rPr>
                <a:t>城市发展模式</a:t>
              </a:r>
              <a:r>
                <a:rPr lang="en-US" sz="2000" b="1">
                  <a:solidFill>
                    <a:srgbClr val="0070C0"/>
                  </a:solidFill>
                  <a:latin typeface="仿宋" pitchFamily="49" charset="-122"/>
                  <a:ea typeface="仿宋" pitchFamily="49" charset="-122"/>
                </a:rPr>
                <a:t/>
              </a:r>
              <a:br>
                <a:rPr lang="en-US" sz="2000" b="1">
                  <a:solidFill>
                    <a:srgbClr val="0070C0"/>
                  </a:solidFill>
                  <a:latin typeface="仿宋" pitchFamily="49" charset="-122"/>
                  <a:ea typeface="仿宋" pitchFamily="49" charset="-122"/>
                </a:rPr>
              </a:br>
              <a:r>
                <a:rPr lang="zh-CN" altLang="en-US" sz="2000" b="1">
                  <a:solidFill>
                    <a:srgbClr val="0070C0"/>
                  </a:solidFill>
                  <a:latin typeface="仿宋" pitchFamily="49" charset="-122"/>
                  <a:ea typeface="仿宋" pitchFamily="49" charset="-122"/>
                </a:rPr>
                <a:t>转型</a:t>
              </a:r>
            </a:p>
          </p:txBody>
        </p:sp>
        <p:sp>
          <p:nvSpPr>
            <p:cNvPr id="24588" name="左右箭头 10"/>
            <p:cNvSpPr>
              <a:spLocks noChangeArrowheads="1"/>
            </p:cNvSpPr>
            <p:nvPr/>
          </p:nvSpPr>
          <p:spPr bwMode="auto">
            <a:xfrm>
              <a:off x="1233888" y="279620"/>
              <a:ext cx="720959" cy="216070"/>
            </a:xfrm>
            <a:prstGeom prst="leftRightArrow">
              <a:avLst>
                <a:gd name="adj1" fmla="val 50000"/>
                <a:gd name="adj2" fmla="val 50006"/>
              </a:avLst>
            </a:prstGeom>
            <a:gradFill rotWithShape="1"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5400000"/>
            </a:gradFill>
            <a:ln w="9525" cmpd="sng">
              <a:solidFill>
                <a:srgbClr val="F69240"/>
              </a:solidFill>
              <a:miter lim="800000"/>
              <a:headEnd/>
              <a:tailEnd/>
            </a:ln>
            <a:effectLst>
              <a:outerShdw dist="23000" dir="5400000" algn="ctr" rotWithShape="0">
                <a:srgbClr val="000000">
                  <a:alpha val="25999"/>
                </a:srgbClr>
              </a:outerShdw>
            </a:effectLst>
          </p:spPr>
          <p:txBody>
            <a:bodyPr anchor="ctr"/>
            <a:lstStyle/>
            <a:p>
              <a:pPr algn="ctr">
                <a:buFont typeface="Arial" pitchFamily="34" charset="0"/>
                <a:buNone/>
                <a:defRPr/>
              </a:pPr>
              <a:endParaRPr lang="zh-CN" altLang="en-US" sz="2000">
                <a:solidFill>
                  <a:srgbClr val="FFFFFF"/>
                </a:solidFill>
                <a:latin typeface="仿宋" pitchFamily="49" charset="-122"/>
                <a:ea typeface="仿宋" pitchFamily="49" charset="-122"/>
              </a:endParaRPr>
            </a:p>
          </p:txBody>
        </p:sp>
      </p:grpSp>
      <p:pic>
        <p:nvPicPr>
          <p:cNvPr id="1030" name="Picture 2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3" y="1428750"/>
            <a:ext cx="2414587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TextBox 16"/>
          <p:cNvSpPr txBox="1">
            <a:spLocks noChangeArrowheads="1"/>
          </p:cNvSpPr>
          <p:nvPr/>
        </p:nvSpPr>
        <p:spPr bwMode="auto">
          <a:xfrm>
            <a:off x="4429125" y="3152775"/>
            <a:ext cx="47148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rgbClr val="002060"/>
              </a:buClr>
            </a:pPr>
            <a:r>
              <a:rPr lang="zh-CN" altLang="en-US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生态新城门槛条件：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Arial" charset="0"/>
              <a:buBlip>
                <a:blip r:embed="rId6"/>
              </a:buBlip>
            </a:pPr>
            <a:r>
              <a:rPr lang="zh-CN" altLang="en-US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紧凑混合用地模式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Arial" charset="0"/>
              <a:buBlip>
                <a:blip r:embed="rId6"/>
              </a:buBlip>
            </a:pPr>
            <a:r>
              <a:rPr lang="zh-CN" altLang="en-US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可再生能源占比≥20%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Arial" charset="0"/>
              <a:buBlip>
                <a:blip r:embed="rId6"/>
              </a:buBlip>
            </a:pPr>
            <a:r>
              <a:rPr lang="zh-CN" altLang="en-US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绿色建筑≥80%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Arial" charset="0"/>
              <a:buBlip>
                <a:blip r:embed="rId6"/>
              </a:buBlip>
            </a:pPr>
            <a:r>
              <a:rPr lang="zh-CN" altLang="en-US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生物多样性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Arial" charset="0"/>
              <a:buBlip>
                <a:blip r:embed="rId6"/>
              </a:buBlip>
            </a:pPr>
            <a:r>
              <a:rPr lang="zh-CN" altLang="en-US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绿色交通：步行、自行车、公共交通≥65%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Arial" charset="0"/>
              <a:buBlip>
                <a:blip r:embed="rId6"/>
              </a:buBlip>
            </a:pPr>
            <a:r>
              <a:rPr lang="zh-CN" altLang="en-US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拒绝高耗能、高排放的工业项目</a:t>
            </a:r>
          </a:p>
        </p:txBody>
      </p:sp>
      <p:sp>
        <p:nvSpPr>
          <p:cNvPr id="1032" name="TextBox 21"/>
          <p:cNvSpPr txBox="1">
            <a:spLocks noChangeArrowheads="1"/>
          </p:cNvSpPr>
          <p:nvPr/>
        </p:nvSpPr>
        <p:spPr bwMode="auto">
          <a:xfrm>
            <a:off x="642938" y="5572125"/>
            <a:ext cx="3635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latin typeface="仿宋" pitchFamily="49" charset="-122"/>
                <a:ea typeface="仿宋" pitchFamily="49" charset="-122"/>
              </a:rPr>
              <a:t>城市</a:t>
            </a:r>
            <a:r>
              <a:rPr lang="en-US" altLang="zh-CN" sz="1600" b="1">
                <a:latin typeface="仿宋" pitchFamily="49" charset="-122"/>
                <a:ea typeface="仿宋" pitchFamily="49" charset="-122"/>
              </a:rPr>
              <a:t>/</a:t>
            </a:r>
            <a:r>
              <a:rPr lang="zh-CN" altLang="en-US" sz="1600" b="1">
                <a:latin typeface="仿宋" pitchFamily="49" charset="-122"/>
                <a:ea typeface="仿宋" pitchFamily="49" charset="-122"/>
              </a:rPr>
              <a:t>农村资源消耗与排放结构示意</a:t>
            </a:r>
          </a:p>
        </p:txBody>
      </p:sp>
      <p:sp>
        <p:nvSpPr>
          <p:cNvPr id="1033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3.2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生态城市建设与改造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D7EEBAD5-4738-4CDA-BA85-935A0704ED6D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23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49155" name="Group 3"/>
          <p:cNvGrpSpPr>
            <a:grpSpLocks/>
          </p:cNvGrpSpPr>
          <p:nvPr/>
        </p:nvGrpSpPr>
        <p:grpSpPr bwMode="auto">
          <a:xfrm>
            <a:off x="30163" y="1725613"/>
            <a:ext cx="1017587" cy="4084637"/>
            <a:chOff x="0" y="0"/>
            <a:chExt cx="1018032" cy="4084320"/>
          </a:xfrm>
        </p:grpSpPr>
        <p:grpSp>
          <p:nvGrpSpPr>
            <p:cNvPr id="49162" name="Group 4"/>
            <p:cNvGrpSpPr>
              <a:grpSpLocks/>
            </p:cNvGrpSpPr>
            <p:nvPr/>
          </p:nvGrpSpPr>
          <p:grpSpPr bwMode="auto">
            <a:xfrm>
              <a:off x="0" y="0"/>
              <a:ext cx="1018032" cy="4084320"/>
              <a:chOff x="0" y="0"/>
              <a:chExt cx="1018032" cy="4084320"/>
            </a:xfrm>
          </p:grpSpPr>
          <p:pic>
            <p:nvPicPr>
              <p:cNvPr id="49164" name="矩形 60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0"/>
                <a:ext cx="1018032" cy="408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9165" name="Text Box 5"/>
              <p:cNvSpPr txBox="1">
                <a:spLocks noChangeArrowheads="1"/>
              </p:cNvSpPr>
              <p:nvPr/>
            </p:nvSpPr>
            <p:spPr bwMode="auto">
              <a:xfrm>
                <a:off x="152651" y="604479"/>
                <a:ext cx="712842" cy="2879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2800">
                  <a:solidFill>
                    <a:srgbClr val="FFFFFF"/>
                  </a:solidFill>
                  <a:latin typeface="仿宋" pitchFamily="49" charset="-122"/>
                  <a:ea typeface="仿宋" pitchFamily="49" charset="-122"/>
                  <a:sym typeface="微软雅黑" pitchFamily="34" charset="-122"/>
                </a:endParaRPr>
              </a:p>
            </p:txBody>
          </p:sp>
        </p:grpSp>
        <p:sp>
          <p:nvSpPr>
            <p:cNvPr id="49163" name="矩形 3"/>
            <p:cNvSpPr>
              <a:spLocks noChangeArrowheads="1"/>
            </p:cNvSpPr>
            <p:nvPr/>
          </p:nvSpPr>
          <p:spPr bwMode="auto">
            <a:xfrm>
              <a:off x="17746" y="839736"/>
              <a:ext cx="923374" cy="2213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zh-CN" altLang="en-US" sz="24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城市轨道交通与</a:t>
              </a:r>
              <a:endParaRPr lang="en-US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endParaRPr>
            </a:p>
            <a:p>
              <a:r>
                <a:rPr lang="zh-CN" altLang="en-US" sz="24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“绿道”建设</a:t>
              </a:r>
              <a:endParaRPr lang="en-US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endParaRPr>
            </a:p>
          </p:txBody>
        </p:sp>
      </p:grpSp>
      <p:grpSp>
        <p:nvGrpSpPr>
          <p:cNvPr id="49156" name="Group 8"/>
          <p:cNvGrpSpPr>
            <a:grpSpLocks/>
          </p:cNvGrpSpPr>
          <p:nvPr/>
        </p:nvGrpSpPr>
        <p:grpSpPr bwMode="auto">
          <a:xfrm>
            <a:off x="963613" y="1408113"/>
            <a:ext cx="8186737" cy="5194300"/>
            <a:chOff x="0" y="0"/>
            <a:chExt cx="8186928" cy="5193792"/>
          </a:xfrm>
        </p:grpSpPr>
        <p:pic>
          <p:nvPicPr>
            <p:cNvPr id="49158" name="Picture 2" descr="http://www.dggdjt.cn/publicfiles/business/htmlfiles/gdjt/cmsmedia/image/2011/5/img492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4126992" cy="2353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59" name="Picture 4" descr="http://www.chinadaily.com.cn/dfpd/attachement/jpg/site1/20100210/0013729ec8d80cdc9f0804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9456" y="3236976"/>
              <a:ext cx="3066288" cy="1956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0" name="Picture 6" descr="http://pic9.nipic.com/20100822/3958120_231433086712_2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07152" y="2017776"/>
              <a:ext cx="2779776" cy="2084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161" name="TextBox 17"/>
            <p:cNvSpPr txBox="1">
              <a:spLocks noChangeArrowheads="1"/>
            </p:cNvSpPr>
            <p:nvPr/>
          </p:nvSpPr>
          <p:spPr bwMode="auto">
            <a:xfrm>
              <a:off x="2251118" y="1306379"/>
              <a:ext cx="3439854" cy="3415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buClr>
                  <a:srgbClr val="002060"/>
                </a:buClr>
                <a:buFont typeface="Arial" charset="0"/>
                <a:buBlip>
                  <a:blip r:embed="rId6"/>
                </a:buBlip>
              </a:pPr>
              <a:r>
                <a:rPr lang="zh-CN" altLang="en-US" b="1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 “TOD”</a:t>
              </a:r>
            </a:p>
            <a:p>
              <a:pPr>
                <a:lnSpc>
                  <a:spcPct val="150000"/>
                </a:lnSpc>
                <a:buClr>
                  <a:srgbClr val="002060"/>
                </a:buClr>
                <a:buFont typeface="Arial" charset="0"/>
                <a:buBlip>
                  <a:blip r:embed="rId6"/>
                </a:buBlip>
              </a:pPr>
              <a:r>
                <a:rPr lang="zh-CN" altLang="en-US" b="1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智慧交通预知拥堵</a:t>
              </a:r>
            </a:p>
            <a:p>
              <a:pPr>
                <a:lnSpc>
                  <a:spcPct val="150000"/>
                </a:lnSpc>
                <a:buClr>
                  <a:srgbClr val="002060"/>
                </a:buClr>
                <a:buFont typeface="Arial" charset="0"/>
                <a:buBlip>
                  <a:blip r:embed="rId6"/>
                </a:buBlip>
              </a:pPr>
              <a:r>
                <a:rPr lang="zh-CN" altLang="en-US" b="1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城市发展空间骨架：轨道交通与大容量快速公交（</a:t>
              </a:r>
              <a:r>
                <a:rPr lang="en-US" altLang="zh-CN" b="1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BRT</a:t>
              </a:r>
              <a:r>
                <a:rPr lang="zh-CN" altLang="en-US" b="1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）</a:t>
              </a:r>
              <a:endParaRPr lang="en-US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endParaRPr>
            </a:p>
            <a:p>
              <a:pPr>
                <a:lnSpc>
                  <a:spcPct val="150000"/>
                </a:lnSpc>
                <a:buClr>
                  <a:srgbClr val="002060"/>
                </a:buClr>
                <a:buFont typeface="Arial" charset="0"/>
                <a:buBlip>
                  <a:blip r:embed="rId6"/>
                </a:buBlip>
              </a:pPr>
              <a:r>
                <a:rPr lang="en-US" b="1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 </a:t>
              </a:r>
              <a:r>
                <a:rPr lang="zh-CN" altLang="en-US" b="1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城市交通毛细血管：“绿道”</a:t>
              </a:r>
              <a:endParaRPr lang="en-US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endParaRPr>
            </a:p>
            <a:p>
              <a:pPr>
                <a:lnSpc>
                  <a:spcPct val="150000"/>
                </a:lnSpc>
                <a:buClr>
                  <a:srgbClr val="002060"/>
                </a:buClr>
                <a:buFont typeface="Arial" charset="0"/>
                <a:buBlip>
                  <a:blip r:embed="rId6"/>
                </a:buBlip>
              </a:pPr>
              <a:r>
                <a:rPr lang="en-US" b="1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 </a:t>
              </a:r>
              <a:r>
                <a:rPr lang="zh-CN" altLang="en-US" b="1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节约土地资源、治理拥堵、节能减排、减少污染</a:t>
              </a:r>
              <a:endParaRPr lang="en-US" altLang="zh-CN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endParaRPr>
            </a:p>
            <a:p>
              <a:pPr>
                <a:lnSpc>
                  <a:spcPct val="150000"/>
                </a:lnSpc>
                <a:buClr>
                  <a:srgbClr val="002060"/>
                </a:buClr>
                <a:buFont typeface="Arial" charset="0"/>
                <a:buBlip>
                  <a:blip r:embed="rId6"/>
                </a:buBlip>
              </a:pPr>
              <a:r>
                <a:rPr lang="zh-CN" altLang="en-US" b="1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多样化交通工具信息协同</a:t>
              </a:r>
              <a:endParaRPr lang="en-US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endParaRPr>
            </a:p>
          </p:txBody>
        </p:sp>
      </p:grpSp>
      <p:sp>
        <p:nvSpPr>
          <p:cNvPr id="49157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3.3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城市绿色交通与“绿道”建设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FADA7218-26CE-41DD-8FF2-E20F9266C6BE}" type="slidenum">
              <a:rPr lang="zh-CN" altLang="en-US" sz="1200">
                <a:solidFill>
                  <a:srgbClr val="898989"/>
                </a:solidFill>
                <a:latin typeface="仿宋" pitchFamily="49" charset="-122"/>
                <a:ea typeface="仿宋" pitchFamily="49" charset="-122"/>
              </a:rPr>
              <a:pPr algn="r"/>
              <a:t>24</a:t>
            </a:fld>
            <a:endParaRPr lang="zh-CN" altLang="en-US" sz="1200">
              <a:solidFill>
                <a:srgbClr val="898989"/>
              </a:solidFill>
              <a:latin typeface="仿宋" pitchFamily="49" charset="-122"/>
              <a:ea typeface="仿宋" pitchFamily="49" charset="-122"/>
            </a:endParaRPr>
          </a:p>
        </p:txBody>
      </p:sp>
      <p:grpSp>
        <p:nvGrpSpPr>
          <p:cNvPr id="50179" name="Group 3"/>
          <p:cNvGrpSpPr>
            <a:grpSpLocks/>
          </p:cNvGrpSpPr>
          <p:nvPr/>
        </p:nvGrpSpPr>
        <p:grpSpPr bwMode="auto">
          <a:xfrm>
            <a:off x="30163" y="1725613"/>
            <a:ext cx="1017587" cy="4084637"/>
            <a:chOff x="0" y="0"/>
            <a:chExt cx="1018032" cy="4084320"/>
          </a:xfrm>
        </p:grpSpPr>
        <p:grpSp>
          <p:nvGrpSpPr>
            <p:cNvPr id="50188" name="Group 4"/>
            <p:cNvGrpSpPr>
              <a:grpSpLocks/>
            </p:cNvGrpSpPr>
            <p:nvPr/>
          </p:nvGrpSpPr>
          <p:grpSpPr bwMode="auto">
            <a:xfrm>
              <a:off x="0" y="0"/>
              <a:ext cx="1018032" cy="4084320"/>
              <a:chOff x="0" y="0"/>
              <a:chExt cx="1018032" cy="4084320"/>
            </a:xfrm>
          </p:grpSpPr>
          <p:pic>
            <p:nvPicPr>
              <p:cNvPr id="50190" name="矩形 60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0"/>
                <a:ext cx="1018032" cy="408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0191" name="Text Box 5"/>
              <p:cNvSpPr txBox="1">
                <a:spLocks noChangeArrowheads="1"/>
              </p:cNvSpPr>
              <p:nvPr/>
            </p:nvSpPr>
            <p:spPr bwMode="auto">
              <a:xfrm>
                <a:off x="152651" y="604479"/>
                <a:ext cx="712842" cy="2879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2800">
                  <a:solidFill>
                    <a:srgbClr val="FFFFFF"/>
                  </a:solidFill>
                  <a:latin typeface="仿宋" pitchFamily="49" charset="-122"/>
                  <a:ea typeface="仿宋" pitchFamily="49" charset="-122"/>
                  <a:sym typeface="微软雅黑" pitchFamily="34" charset="-122"/>
                </a:endParaRPr>
              </a:p>
            </p:txBody>
          </p:sp>
        </p:grpSp>
        <p:sp>
          <p:nvSpPr>
            <p:cNvPr id="50189" name="矩形 3"/>
            <p:cNvSpPr>
              <a:spLocks noChangeArrowheads="1"/>
            </p:cNvSpPr>
            <p:nvPr/>
          </p:nvSpPr>
          <p:spPr bwMode="auto">
            <a:xfrm>
              <a:off x="17746" y="560600"/>
              <a:ext cx="923374" cy="2819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城市排水、污水处理</a:t>
              </a:r>
              <a:r>
                <a:rPr lang="en-US" sz="24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/>
              </a:r>
              <a:br>
                <a:rPr lang="en-US" sz="24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</a:br>
              <a:r>
                <a:rPr lang="zh-CN" altLang="en-US" sz="24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安全供水与防灾</a:t>
              </a:r>
              <a:endParaRPr lang="en-US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endParaRPr>
            </a:p>
          </p:txBody>
        </p:sp>
      </p:grpSp>
      <p:sp>
        <p:nvSpPr>
          <p:cNvPr id="50180" name="TextBox 10"/>
          <p:cNvSpPr txBox="1">
            <a:spLocks noChangeArrowheads="1"/>
          </p:cNvSpPr>
          <p:nvPr/>
        </p:nvSpPr>
        <p:spPr bwMode="auto">
          <a:xfrm>
            <a:off x="0" y="1285875"/>
            <a:ext cx="91440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>
                <a:latin typeface="仿宋" pitchFamily="49" charset="-122"/>
                <a:ea typeface="仿宋" pitchFamily="49" charset="-122"/>
              </a:rPr>
              <a:t>    </a:t>
            </a:r>
            <a:endParaRPr lang="zh-CN" altLang="en-US" b="1">
              <a:solidFill>
                <a:srgbClr val="C00000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50181" name="AutoShape 6" descr="http://t1.baidu.com/it/u=4064965608,859230940&amp;fm=23&amp;gp=0.jpg"/>
          <p:cNvSpPr>
            <a:spLocks noChangeAspect="1" noChangeArrowheads="1"/>
          </p:cNvSpPr>
          <p:nvPr/>
        </p:nvSpPr>
        <p:spPr bwMode="auto">
          <a:xfrm>
            <a:off x="155575" y="-130175"/>
            <a:ext cx="3048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50182" name="图示 1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7163" y="1857375"/>
            <a:ext cx="3565525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3" descr="http://www.ecoteda.org/upload/news/yyal/201011012025345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27150" y="2120900"/>
            <a:ext cx="2387600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4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3.4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海绵城市、排水、污水处理、安全供水与防灾</a:t>
            </a:r>
          </a:p>
        </p:txBody>
      </p:sp>
      <p:sp>
        <p:nvSpPr>
          <p:cNvPr id="50185" name="矩形 13"/>
          <p:cNvSpPr>
            <a:spLocks noChangeArrowheads="1"/>
          </p:cNvSpPr>
          <p:nvPr/>
        </p:nvSpPr>
        <p:spPr bwMode="auto">
          <a:xfrm>
            <a:off x="0" y="51435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en-US" altLang="zh-CN" sz="1600">
                <a:solidFill>
                  <a:srgbClr val="333333"/>
                </a:solidFill>
                <a:latin typeface="仿宋" pitchFamily="49" charset="-122"/>
                <a:ea typeface="仿宋" pitchFamily="49" charset="-122"/>
              </a:rPr>
              <a:t>2013</a:t>
            </a:r>
            <a:r>
              <a:rPr lang="zh-CN" altLang="en-US" sz="1600">
                <a:solidFill>
                  <a:srgbClr val="333333"/>
                </a:solidFill>
                <a:latin typeface="仿宋" pitchFamily="49" charset="-122"/>
                <a:ea typeface="仿宋" pitchFamily="49" charset="-122"/>
              </a:rPr>
              <a:t>年</a:t>
            </a:r>
            <a:r>
              <a:rPr lang="en-US" altLang="zh-CN" sz="1600">
                <a:solidFill>
                  <a:srgbClr val="333333"/>
                </a:solidFill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1600">
                <a:solidFill>
                  <a:srgbClr val="333333"/>
                </a:solidFill>
                <a:latin typeface="仿宋" pitchFamily="49" charset="-122"/>
                <a:ea typeface="仿宋" pitchFamily="49" charset="-122"/>
              </a:rPr>
              <a:t>月</a:t>
            </a:r>
            <a:r>
              <a:rPr lang="en-US" altLang="zh-CN" sz="1600">
                <a:solidFill>
                  <a:srgbClr val="333333"/>
                </a:solidFill>
                <a:latin typeface="仿宋" pitchFamily="49" charset="-122"/>
                <a:ea typeface="仿宋" pitchFamily="49" charset="-122"/>
              </a:rPr>
              <a:t>25</a:t>
            </a:r>
            <a:r>
              <a:rPr lang="zh-CN" altLang="en-US" sz="1600">
                <a:solidFill>
                  <a:srgbClr val="333333"/>
                </a:solidFill>
                <a:latin typeface="仿宋" pitchFamily="49" charset="-122"/>
                <a:ea typeface="仿宋" pitchFamily="49" charset="-122"/>
              </a:rPr>
              <a:t>号，</a:t>
            </a:r>
            <a:r>
              <a:rPr lang="zh-CN" altLang="en-US" sz="1600" b="1">
                <a:solidFill>
                  <a:srgbClr val="333333"/>
                </a:solidFill>
                <a:latin typeface="仿宋" pitchFamily="49" charset="-122"/>
                <a:ea typeface="仿宋" pitchFamily="49" charset="-122"/>
              </a:rPr>
              <a:t>《关于做好城市排水防涝设施建设工作的通知》（</a:t>
            </a:r>
            <a:r>
              <a:rPr lang="zh-CN" altLang="en-US" sz="1600">
                <a:solidFill>
                  <a:srgbClr val="333333"/>
                </a:solidFill>
                <a:latin typeface="仿宋" pitchFamily="49" charset="-122"/>
                <a:ea typeface="仿宋" pitchFamily="49" charset="-122"/>
              </a:rPr>
              <a:t>国办发</a:t>
            </a:r>
            <a:r>
              <a:rPr lang="en-US" altLang="zh-CN" sz="1600">
                <a:solidFill>
                  <a:srgbClr val="333333"/>
                </a:solidFill>
                <a:latin typeface="仿宋" pitchFamily="49" charset="-122"/>
                <a:ea typeface="仿宋" pitchFamily="49" charset="-122"/>
              </a:rPr>
              <a:t>[2013]23</a:t>
            </a:r>
            <a:r>
              <a:rPr lang="zh-CN" altLang="en-US" sz="1600">
                <a:solidFill>
                  <a:srgbClr val="333333"/>
                </a:solidFill>
                <a:latin typeface="仿宋" pitchFamily="49" charset="-122"/>
                <a:ea typeface="仿宋" pitchFamily="49" charset="-122"/>
              </a:rPr>
              <a:t>号）要求：</a:t>
            </a:r>
            <a:r>
              <a:rPr lang="en-US" altLang="zh-CN" sz="1600">
                <a:solidFill>
                  <a:srgbClr val="333333"/>
                </a:solidFill>
                <a:latin typeface="仿宋" pitchFamily="49" charset="-122"/>
                <a:ea typeface="仿宋" pitchFamily="49" charset="-122"/>
              </a:rPr>
              <a:t>2014</a:t>
            </a:r>
            <a:r>
              <a:rPr lang="zh-CN" altLang="en-US" sz="1600">
                <a:solidFill>
                  <a:srgbClr val="333333"/>
                </a:solidFill>
                <a:latin typeface="仿宋" pitchFamily="49" charset="-122"/>
                <a:ea typeface="仿宋" pitchFamily="49" charset="-122"/>
              </a:rPr>
              <a:t>年底前，要在摸清现状基础上，编制完成城市排水防涝设施建设规划，</a:t>
            </a:r>
            <a:r>
              <a:rPr lang="zh-CN" altLang="en-US" sz="16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力争用</a:t>
            </a:r>
            <a:r>
              <a:rPr lang="en-US" altLang="zh-CN" sz="16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5</a:t>
            </a:r>
            <a:r>
              <a:rPr lang="zh-CN" altLang="en-US" sz="16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年时间完成排水管网的雨污分流改造，用</a:t>
            </a:r>
            <a:r>
              <a:rPr lang="en-US" altLang="zh-CN" sz="16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10</a:t>
            </a:r>
            <a:r>
              <a:rPr lang="zh-CN" altLang="en-US" sz="16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年左右的时间，建成较为完善的城市排水防涝工程体系。</a:t>
            </a:r>
          </a:p>
        </p:txBody>
      </p:sp>
      <p:pic>
        <p:nvPicPr>
          <p:cNvPr id="50186" name="Picture 1" descr="C:\Users\Lenovo\AppData\Roaming\Tencent\Users\17048782\QQ\WinTemp\RichOle\UD3J}LHNE_JX4O2MFO3@[LX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5075" y="3529013"/>
            <a:ext cx="260985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7" name="TextBox 15"/>
          <p:cNvSpPr txBox="1">
            <a:spLocks noChangeArrowheads="1"/>
          </p:cNvSpPr>
          <p:nvPr/>
        </p:nvSpPr>
        <p:spPr bwMode="auto">
          <a:xfrm>
            <a:off x="1928813" y="3929063"/>
            <a:ext cx="6429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 b="1">
                <a:latin typeface="仿宋" pitchFamily="49" charset="-122"/>
                <a:ea typeface="仿宋" pitchFamily="49" charset="-122"/>
              </a:rPr>
              <a:t>浙江</a:t>
            </a:r>
            <a:endParaRPr lang="en-US" sz="1600" b="1">
              <a:latin typeface="仿宋" pitchFamily="49" charset="-122"/>
              <a:ea typeface="仿宋" pitchFamily="49" charset="-122"/>
            </a:endParaRPr>
          </a:p>
          <a:p>
            <a:r>
              <a:rPr lang="zh-CN" altLang="en-US" sz="1600" b="1">
                <a:latin typeface="仿宋" pitchFamily="49" charset="-122"/>
                <a:ea typeface="仿宋" pitchFamily="49" charset="-122"/>
              </a:rPr>
              <a:t>余姚</a:t>
            </a:r>
            <a:endParaRPr lang="en-US" sz="1600" b="1">
              <a:latin typeface="仿宋" pitchFamily="49" charset="-122"/>
              <a:ea typeface="仿宋" pitchFamily="49" charset="-122"/>
            </a:endParaRPr>
          </a:p>
          <a:p>
            <a:r>
              <a:rPr lang="zh-CN" altLang="en-US" sz="1600" b="1">
                <a:latin typeface="仿宋" pitchFamily="49" charset="-122"/>
                <a:ea typeface="仿宋" pitchFamily="49" charset="-122"/>
              </a:rPr>
              <a:t>大雨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28625" y="1500188"/>
            <a:ext cx="6329363" cy="4525962"/>
          </a:xfrm>
        </p:spPr>
        <p:txBody>
          <a:bodyPr/>
          <a:lstStyle/>
          <a:p>
            <a:r>
              <a:rPr lang="zh-CN" altLang="en-US" sz="2800" smtClean="0"/>
              <a:t>海绵城市</a:t>
            </a:r>
          </a:p>
          <a:p>
            <a:r>
              <a:rPr lang="zh-CN" altLang="en-US" sz="2800" smtClean="0"/>
              <a:t>综合管廊（地下管网）</a:t>
            </a:r>
          </a:p>
          <a:p>
            <a:r>
              <a:rPr lang="zh-CN" altLang="en-US" sz="2800" smtClean="0"/>
              <a:t>城市黑臭河道治理</a:t>
            </a:r>
            <a:endParaRPr lang="en-US" altLang="zh-CN" sz="2800" smtClean="0"/>
          </a:p>
          <a:p>
            <a:r>
              <a:rPr lang="zh-CN" altLang="en-US" sz="2800" smtClean="0"/>
              <a:t>中水回用（智慧水务协同微循坏）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 smtClean="0"/>
          </a:p>
        </p:txBody>
      </p:sp>
      <p:sp>
        <p:nvSpPr>
          <p:cNvPr id="51204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3.4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海绵城市、排水、污水处理、安全供水与防灾</a:t>
            </a:r>
          </a:p>
        </p:txBody>
      </p:sp>
      <p:pic>
        <p:nvPicPr>
          <p:cNvPr id="51205" name="Picture 2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765300" y="3429000"/>
            <a:ext cx="5502275" cy="2663825"/>
          </a:xfr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092B2CE8-D89E-4041-98E8-DAF15BAB2693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26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2227" name="矩形 3"/>
          <p:cNvSpPr>
            <a:spLocks noChangeArrowheads="1"/>
          </p:cNvSpPr>
          <p:nvPr/>
        </p:nvSpPr>
        <p:spPr bwMode="auto">
          <a:xfrm>
            <a:off x="4286250" y="1628775"/>
            <a:ext cx="4786313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charset="0"/>
              <a:buBlip>
                <a:blip r:embed="rId2"/>
              </a:buBlip>
            </a:pPr>
            <a:r>
              <a:rPr lang="zh-CN" altLang="en-US">
                <a:latin typeface="仿宋" pitchFamily="49" charset="-122"/>
                <a:ea typeface="仿宋" pitchFamily="49" charset="-122"/>
              </a:rPr>
              <a:t>若</a:t>
            </a:r>
            <a:r>
              <a:rPr lang="en-US" altLang="zh-CN">
                <a:latin typeface="仿宋" pitchFamily="49" charset="-122"/>
                <a:ea typeface="仿宋" pitchFamily="49" charset="-122"/>
              </a:rPr>
              <a:t>10%</a:t>
            </a:r>
            <a:r>
              <a:rPr lang="zh-CN" altLang="en-US">
                <a:latin typeface="仿宋" pitchFamily="49" charset="-122"/>
                <a:ea typeface="仿宋" pitchFamily="49" charset="-122"/>
              </a:rPr>
              <a:t>的屋顶实施</a:t>
            </a:r>
            <a:r>
              <a:rPr lang="zh-CN" altLang="en-US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可再生能源与建筑一体化工程</a:t>
            </a:r>
            <a:r>
              <a:rPr lang="zh-CN" altLang="en-US">
                <a:latin typeface="仿宋" pitchFamily="49" charset="-122"/>
                <a:ea typeface="仿宋" pitchFamily="49" charset="-122"/>
              </a:rPr>
              <a:t>，年发电量相当于再造一个三峡电站，</a:t>
            </a:r>
            <a:r>
              <a:rPr lang="zh-CN" altLang="en-US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应用潜力十分巨大</a:t>
            </a:r>
            <a:r>
              <a:rPr lang="zh-CN" altLang="en-US">
                <a:latin typeface="仿宋" pitchFamily="49" charset="-122"/>
                <a:ea typeface="仿宋" pitchFamily="49" charset="-122"/>
              </a:rPr>
              <a:t>。</a:t>
            </a:r>
            <a:endParaRPr lang="en-US" b="1">
              <a:solidFill>
                <a:srgbClr val="C00000"/>
              </a:solidFill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</p:txBody>
      </p:sp>
      <p:grpSp>
        <p:nvGrpSpPr>
          <p:cNvPr id="52228" name="Group 4"/>
          <p:cNvGrpSpPr>
            <a:grpSpLocks/>
          </p:cNvGrpSpPr>
          <p:nvPr/>
        </p:nvGrpSpPr>
        <p:grpSpPr bwMode="auto">
          <a:xfrm>
            <a:off x="34925" y="1727200"/>
            <a:ext cx="1008063" cy="4078288"/>
            <a:chOff x="0" y="0"/>
            <a:chExt cx="1008112" cy="4077840"/>
          </a:xfrm>
        </p:grpSpPr>
        <p:grpSp>
          <p:nvGrpSpPr>
            <p:cNvPr id="52236" name="Group 5"/>
            <p:cNvGrpSpPr>
              <a:grpSpLocks/>
            </p:cNvGrpSpPr>
            <p:nvPr/>
          </p:nvGrpSpPr>
          <p:grpSpPr bwMode="auto">
            <a:xfrm>
              <a:off x="-5016" y="-2256"/>
              <a:ext cx="1018032" cy="4084320"/>
              <a:chOff x="0" y="0"/>
              <a:chExt cx="1018032" cy="4084320"/>
            </a:xfrm>
          </p:grpSpPr>
          <p:pic>
            <p:nvPicPr>
              <p:cNvPr id="52238" name="矩形 60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0"/>
                <a:ext cx="1018032" cy="408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2239" name="Text Box 6"/>
              <p:cNvSpPr txBox="1">
                <a:spLocks noChangeArrowheads="1"/>
              </p:cNvSpPr>
              <p:nvPr/>
            </p:nvSpPr>
            <p:spPr bwMode="auto">
              <a:xfrm>
                <a:off x="152651" y="604479"/>
                <a:ext cx="712842" cy="2879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52237" name="矩形 7"/>
            <p:cNvSpPr>
              <a:spLocks noChangeArrowheads="1"/>
            </p:cNvSpPr>
            <p:nvPr/>
          </p:nvSpPr>
          <p:spPr bwMode="auto">
            <a:xfrm>
              <a:off x="135896" y="0"/>
              <a:ext cx="800219" cy="3760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pPr algn="ctr"/>
              <a:r>
                <a:rPr lang="zh-CN" altLang="en-US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可再生能源与建筑一体化</a:t>
              </a:r>
              <a:endParaRPr 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及建筑节能改造</a:t>
              </a:r>
              <a:endParaRPr 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2229" name="矩形 9"/>
          <p:cNvSpPr>
            <a:spLocks noChangeArrowheads="1"/>
          </p:cNvSpPr>
          <p:nvPr/>
        </p:nvSpPr>
        <p:spPr bwMode="auto">
          <a:xfrm>
            <a:off x="4321175" y="3213100"/>
            <a:ext cx="4822825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Arial" charset="0"/>
              <a:buBlip>
                <a:blip r:embed="rId2"/>
              </a:buBlip>
            </a:pPr>
            <a:r>
              <a:rPr lang="zh-CN" altLang="en-US">
                <a:latin typeface="仿宋" pitchFamily="49" charset="-122"/>
                <a:ea typeface="仿宋" pitchFamily="49" charset="-122"/>
              </a:rPr>
              <a:t>绿色建筑实现</a:t>
            </a:r>
            <a:r>
              <a:rPr lang="zh-CN" altLang="en-US" b="1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“节能、节地、节水、节材”，</a:t>
            </a:r>
            <a:r>
              <a:rPr lang="zh-CN" altLang="en-US">
                <a:latin typeface="仿宋" pitchFamily="49" charset="-122"/>
                <a:ea typeface="仿宋" pitchFamily="49" charset="-122"/>
              </a:rPr>
              <a:t>仅通过“可视化”就可节约</a:t>
            </a:r>
            <a:r>
              <a:rPr lang="en-US" altLang="zh-CN">
                <a:latin typeface="仿宋" pitchFamily="49" charset="-122"/>
                <a:ea typeface="仿宋" pitchFamily="49" charset="-122"/>
              </a:rPr>
              <a:t>15%</a:t>
            </a:r>
            <a:r>
              <a:rPr lang="zh-CN" altLang="en-US">
                <a:latin typeface="仿宋" pitchFamily="49" charset="-122"/>
                <a:ea typeface="仿宋" pitchFamily="49" charset="-122"/>
              </a:rPr>
              <a:t>以上。</a:t>
            </a:r>
          </a:p>
        </p:txBody>
      </p:sp>
      <p:pic>
        <p:nvPicPr>
          <p:cNvPr id="28682" name="Picture 2" descr="http://www.yizfu.com/uploads/image/1103160526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1628775"/>
            <a:ext cx="259080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ctr" rotWithShape="0">
              <a:srgbClr val="333333">
                <a:alpha val="56000"/>
              </a:srgbClr>
            </a:outerShdw>
          </a:effectLst>
        </p:spPr>
      </p:pic>
      <p:sp>
        <p:nvSpPr>
          <p:cNvPr id="52231" name="矩形 10"/>
          <p:cNvSpPr>
            <a:spLocks noChangeArrowheads="1"/>
          </p:cNvSpPr>
          <p:nvPr/>
        </p:nvSpPr>
        <p:spPr bwMode="auto">
          <a:xfrm>
            <a:off x="1357313" y="4171950"/>
            <a:ext cx="4248150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>
                <a:latin typeface="仿宋" pitchFamily="49" charset="-122"/>
                <a:ea typeface="仿宋" pitchFamily="49" charset="-122"/>
              </a:rPr>
              <a:t>北方地区通过建筑节能改造的潜力巨大，仅</a:t>
            </a:r>
            <a:r>
              <a:rPr lang="zh-CN" altLang="en-US">
                <a:latin typeface="仿宋" pitchFamily="49" charset="-122"/>
                <a:ea typeface="仿宋" pitchFamily="49" charset="-122"/>
                <a:sym typeface="Arial" charset="0"/>
              </a:rPr>
              <a:t>供热计量改革就可节省</a:t>
            </a:r>
            <a:r>
              <a:rPr lang="en-US" altLang="zh-CN">
                <a:latin typeface="仿宋" pitchFamily="49" charset="-122"/>
                <a:ea typeface="仿宋" pitchFamily="49" charset="-122"/>
              </a:rPr>
              <a:t>30%</a:t>
            </a:r>
            <a:r>
              <a:rPr lang="zh-CN" altLang="en-US">
                <a:latin typeface="仿宋" pitchFamily="49" charset="-122"/>
                <a:ea typeface="仿宋" pitchFamily="49" charset="-122"/>
              </a:rPr>
              <a:t>。</a:t>
            </a:r>
          </a:p>
        </p:txBody>
      </p:sp>
      <p:sp>
        <p:nvSpPr>
          <p:cNvPr id="52232" name="AutoShape 4" descr="http://image.cn.made-in-china.com/2f0j01gvzEtosMJLbH/%E5%BB%BA%E7%AD%91%E8%8A%82%E8%83%BD%E7%8E%BB%E7%92%83%E8%86%9C.jpg"/>
          <p:cNvSpPr>
            <a:spLocks noChangeAspect="1" noChangeArrowheads="1"/>
          </p:cNvSpPr>
          <p:nvPr/>
        </p:nvSpPr>
        <p:spPr bwMode="auto">
          <a:xfrm>
            <a:off x="120650" y="-1357313"/>
            <a:ext cx="3238500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8685" name="Picture 8" descr="http://bbsdown.zhulong.com/forum/AttachfileE/2009/6/15/675431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50" y="5114925"/>
            <a:ext cx="2376488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ctr" rotWithShape="0">
              <a:srgbClr val="333333">
                <a:alpha val="56000"/>
              </a:srgbClr>
            </a:outerShdw>
          </a:effectLst>
        </p:spPr>
      </p:pic>
      <p:sp>
        <p:nvSpPr>
          <p:cNvPr id="52234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3.5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可再生能源与建筑一体化及建筑节能</a:t>
            </a:r>
          </a:p>
        </p:txBody>
      </p:sp>
      <p:pic>
        <p:nvPicPr>
          <p:cNvPr id="52235" name="Picture 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40475" y="4432300"/>
            <a:ext cx="2627313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57188" y="714375"/>
            <a:ext cx="8218487" cy="302418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zh-CN" altLang="en-US" sz="2800" b="1" kern="0" dirty="0">
                <a:solidFill>
                  <a:srgbClr val="C00000"/>
                </a:solidFill>
                <a:latin typeface="+mn-lt"/>
                <a:ea typeface="+mn-ea"/>
              </a:rPr>
              <a:t>微能源－－建筑形式从单纯耗能到产能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zh-CN" altLang="en-US" sz="2000" kern="0" dirty="0">
                <a:latin typeface="仿宋" pitchFamily="49" charset="-122"/>
                <a:ea typeface="仿宋" pitchFamily="49" charset="-122"/>
              </a:rPr>
              <a:t>传统集中式电力供热，整体效率≤</a:t>
            </a:r>
            <a:r>
              <a:rPr lang="en-US" altLang="zh-CN" sz="2000" kern="0" dirty="0">
                <a:latin typeface="仿宋" pitchFamily="49" charset="-122"/>
                <a:ea typeface="仿宋" pitchFamily="49" charset="-122"/>
              </a:rPr>
              <a:t>30%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zh-CN" altLang="en-US" sz="2000" kern="0" dirty="0">
                <a:latin typeface="仿宋" pitchFamily="49" charset="-122"/>
                <a:ea typeface="仿宋" pitchFamily="49" charset="-122"/>
              </a:rPr>
              <a:t>风能、太阳能光伏与建筑一体化；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zh-CN" altLang="en-US" sz="2000" kern="0" dirty="0">
                <a:latin typeface="仿宋" pitchFamily="49" charset="-122"/>
                <a:ea typeface="仿宋" pitchFamily="49" charset="-122"/>
              </a:rPr>
              <a:t>电梯下降能，城市有机物发电；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zh-CN" altLang="en-US" sz="2000" kern="0" dirty="0">
                <a:latin typeface="仿宋" pitchFamily="49" charset="-122"/>
                <a:ea typeface="仿宋" pitchFamily="49" charset="-122"/>
              </a:rPr>
              <a:t>地热能与地质储能；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zh-CN" altLang="en-US" sz="2000" kern="0" dirty="0">
                <a:latin typeface="仿宋" pitchFamily="49" charset="-122"/>
                <a:ea typeface="仿宋" pitchFamily="49" charset="-122"/>
              </a:rPr>
              <a:t>分布式能源＋微电网＋电动车储能＝微能源系统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endParaRPr lang="en-US" altLang="zh-CN" sz="2400" kern="0" dirty="0">
              <a:latin typeface="+mn-lt"/>
              <a:ea typeface="+mn-ea"/>
            </a:endParaRP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2411413" y="3214688"/>
          <a:ext cx="4038600" cy="2917825"/>
        </p:xfrm>
        <a:graphic>
          <a:graphicData uri="http://schemas.openxmlformats.org/presentationml/2006/ole">
            <p:oleObj spid="_x0000_s2050" name="Photo Editor 照片" r:id="rId3" imgW="5296639" imgH="3638095" progId="MSPhotoEd.3">
              <p:embed/>
            </p:oleObj>
          </a:graphicData>
        </a:graphic>
      </p:graphicFrame>
    </p:spTree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002FAA38-A326-44A3-9FF3-FD653399BF69}" type="slidenum">
              <a:rPr lang="zh-CN" altLang="en-US" sz="1200">
                <a:solidFill>
                  <a:srgbClr val="898989"/>
                </a:solidFill>
                <a:latin typeface="仿宋" pitchFamily="49" charset="-122"/>
                <a:ea typeface="仿宋" pitchFamily="49" charset="-122"/>
              </a:rPr>
              <a:pPr algn="r"/>
              <a:t>28</a:t>
            </a:fld>
            <a:endParaRPr lang="zh-CN" altLang="en-US" sz="1200">
              <a:solidFill>
                <a:srgbClr val="898989"/>
              </a:solidFill>
              <a:latin typeface="仿宋" pitchFamily="49" charset="-122"/>
              <a:ea typeface="仿宋" pitchFamily="49" charset="-122"/>
            </a:endParaRPr>
          </a:p>
        </p:txBody>
      </p:sp>
      <p:pic>
        <p:nvPicPr>
          <p:cNvPr id="53251" name="Picture 2" descr="http://www.nf.zjg.gov.cn/Article/UploadFiles/201101/20110112111446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88" y="2852738"/>
            <a:ext cx="2408237" cy="318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3252" name="Group 4"/>
          <p:cNvGrpSpPr>
            <a:grpSpLocks/>
          </p:cNvGrpSpPr>
          <p:nvPr/>
        </p:nvGrpSpPr>
        <p:grpSpPr bwMode="auto">
          <a:xfrm>
            <a:off x="30163" y="1438275"/>
            <a:ext cx="1017587" cy="4084638"/>
            <a:chOff x="0" y="0"/>
            <a:chExt cx="1018032" cy="4084320"/>
          </a:xfrm>
        </p:grpSpPr>
        <p:grpSp>
          <p:nvGrpSpPr>
            <p:cNvPr id="53283" name="Group 5"/>
            <p:cNvGrpSpPr>
              <a:grpSpLocks/>
            </p:cNvGrpSpPr>
            <p:nvPr/>
          </p:nvGrpSpPr>
          <p:grpSpPr bwMode="auto">
            <a:xfrm>
              <a:off x="0" y="0"/>
              <a:ext cx="1018032" cy="4084320"/>
              <a:chOff x="0" y="0"/>
              <a:chExt cx="1018032" cy="4084320"/>
            </a:xfrm>
          </p:grpSpPr>
          <p:pic>
            <p:nvPicPr>
              <p:cNvPr id="53285" name="矩形 60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0"/>
                <a:ext cx="1018032" cy="408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3286" name="Text Box 6"/>
              <p:cNvSpPr txBox="1">
                <a:spLocks noChangeArrowheads="1"/>
              </p:cNvSpPr>
              <p:nvPr/>
            </p:nvSpPr>
            <p:spPr bwMode="auto">
              <a:xfrm>
                <a:off x="152651" y="602959"/>
                <a:ext cx="712842" cy="2879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2800">
                  <a:solidFill>
                    <a:srgbClr val="FFFFFF"/>
                  </a:solidFill>
                  <a:latin typeface="仿宋" pitchFamily="49" charset="-122"/>
                  <a:ea typeface="仿宋" pitchFamily="49" charset="-122"/>
                  <a:sym typeface="微软雅黑" pitchFamily="34" charset="-122"/>
                </a:endParaRPr>
              </a:p>
            </p:txBody>
          </p:sp>
        </p:grpSp>
        <p:sp>
          <p:nvSpPr>
            <p:cNvPr id="53284" name="矩形 7"/>
            <p:cNvSpPr>
              <a:spLocks noChangeArrowheads="1"/>
            </p:cNvSpPr>
            <p:nvPr/>
          </p:nvSpPr>
          <p:spPr bwMode="auto">
            <a:xfrm>
              <a:off x="231468" y="667584"/>
              <a:ext cx="554025" cy="2213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绿色小城镇建设</a:t>
              </a:r>
              <a:endParaRPr lang="en-US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endParaRPr>
            </a:p>
          </p:txBody>
        </p:sp>
      </p:grpSp>
      <p:sp>
        <p:nvSpPr>
          <p:cNvPr id="53253" name="Rectangle 1"/>
          <p:cNvSpPr>
            <a:spLocks noChangeArrowheads="1"/>
          </p:cNvSpPr>
          <p:nvPr/>
        </p:nvSpPr>
        <p:spPr bwMode="auto">
          <a:xfrm>
            <a:off x="0" y="5657850"/>
            <a:ext cx="9144000" cy="1200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1600">
                <a:latin typeface="仿宋" pitchFamily="49" charset="-122"/>
                <a:ea typeface="仿宋" pitchFamily="49" charset="-122"/>
              </a:rPr>
              <a:t>我国</a:t>
            </a:r>
            <a:r>
              <a:rPr lang="en-US" altLang="zh-CN" sz="1600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sz="1600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万个小城镇是绿色发展的重大潜力所在</a:t>
            </a:r>
            <a:r>
              <a:rPr lang="zh-CN" altLang="en-US" sz="1600">
                <a:latin typeface="仿宋" pitchFamily="49" charset="-122"/>
                <a:ea typeface="仿宋" pitchFamily="49" charset="-122"/>
              </a:rPr>
              <a:t>，实施绿色小城镇计划可以促进我国城镇体系中大、中、小城市和小城镇的协调发展，促进低碳、绿色、可持续发展新模式的形成，也可奠基中国特色的农业现代化创造条件。</a:t>
            </a:r>
            <a:endParaRPr lang="en-US" sz="160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53254" name="Line 4"/>
          <p:cNvSpPr>
            <a:spLocks noChangeShapeType="1"/>
          </p:cNvSpPr>
          <p:nvPr/>
        </p:nvSpPr>
        <p:spPr bwMode="auto">
          <a:xfrm>
            <a:off x="1044575" y="1428750"/>
            <a:ext cx="3263900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255" name="Line 5"/>
          <p:cNvSpPr>
            <a:spLocks noChangeShapeType="1"/>
          </p:cNvSpPr>
          <p:nvPr/>
        </p:nvSpPr>
        <p:spPr bwMode="auto">
          <a:xfrm>
            <a:off x="1042988" y="5661025"/>
            <a:ext cx="6553200" cy="1588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3256" name="Group 12"/>
          <p:cNvGrpSpPr>
            <a:grpSpLocks/>
          </p:cNvGrpSpPr>
          <p:nvPr/>
        </p:nvGrpSpPr>
        <p:grpSpPr bwMode="auto">
          <a:xfrm>
            <a:off x="1465263" y="1395413"/>
            <a:ext cx="6777037" cy="409575"/>
            <a:chOff x="0" y="0"/>
            <a:chExt cx="3867" cy="258"/>
          </a:xfrm>
        </p:grpSpPr>
        <p:grpSp>
          <p:nvGrpSpPr>
            <p:cNvPr id="53280" name="Group 13"/>
            <p:cNvGrpSpPr>
              <a:grpSpLocks/>
            </p:cNvGrpSpPr>
            <p:nvPr/>
          </p:nvGrpSpPr>
          <p:grpSpPr bwMode="auto">
            <a:xfrm>
              <a:off x="0" y="117"/>
              <a:ext cx="12" cy="141"/>
              <a:chOff x="0" y="0"/>
              <a:chExt cx="32" cy="415"/>
            </a:xfrm>
          </p:grpSpPr>
          <p:sp>
            <p:nvSpPr>
              <p:cNvPr id="53282" name="Rectangle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2" cy="415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600">
                  <a:latin typeface="仿宋" pitchFamily="49" charset="-122"/>
                  <a:ea typeface="仿宋" pitchFamily="49" charset="-122"/>
                  <a:sym typeface="微软雅黑" pitchFamily="34" charset="-122"/>
                </a:endParaRPr>
              </a:p>
            </p:txBody>
          </p:sp>
        </p:grpSp>
        <p:sp>
          <p:nvSpPr>
            <p:cNvPr id="53281" name="Rectangle 12"/>
            <p:cNvSpPr>
              <a:spLocks noChangeArrowheads="1"/>
            </p:cNvSpPr>
            <p:nvPr/>
          </p:nvSpPr>
          <p:spPr bwMode="auto">
            <a:xfrm>
              <a:off x="183" y="0"/>
              <a:ext cx="368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  <a:buFont typeface="Wingdings" pitchFamily="2" charset="2"/>
                <a:buChar char="l"/>
              </a:pPr>
              <a:r>
                <a:rPr lang="zh-CN" altLang="en-US" sz="1600"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至少有一套比较</a:t>
              </a:r>
              <a:r>
                <a:rPr lang="zh-CN" altLang="en-US" sz="1600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完善的规划、建设和管理</a:t>
              </a:r>
              <a:r>
                <a:rPr lang="zh-CN" altLang="en-US" sz="1600"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的制度</a:t>
              </a:r>
              <a:endParaRPr lang="en-US" sz="1600">
                <a:latin typeface="仿宋" pitchFamily="49" charset="-122"/>
                <a:ea typeface="仿宋" pitchFamily="49" charset="-122"/>
              </a:endParaRPr>
            </a:p>
          </p:txBody>
        </p:sp>
      </p:grpSp>
      <p:grpSp>
        <p:nvGrpSpPr>
          <p:cNvPr id="53257" name="Group 16"/>
          <p:cNvGrpSpPr>
            <a:grpSpLocks/>
          </p:cNvGrpSpPr>
          <p:nvPr/>
        </p:nvGrpSpPr>
        <p:grpSpPr bwMode="auto">
          <a:xfrm>
            <a:off x="1465263" y="1916113"/>
            <a:ext cx="6777037" cy="461962"/>
            <a:chOff x="0" y="0"/>
            <a:chExt cx="3867" cy="291"/>
          </a:xfrm>
        </p:grpSpPr>
        <p:grpSp>
          <p:nvGrpSpPr>
            <p:cNvPr id="53277" name="Group 17"/>
            <p:cNvGrpSpPr>
              <a:grpSpLocks/>
            </p:cNvGrpSpPr>
            <p:nvPr/>
          </p:nvGrpSpPr>
          <p:grpSpPr bwMode="auto">
            <a:xfrm>
              <a:off x="0" y="91"/>
              <a:ext cx="12" cy="140"/>
              <a:chOff x="0" y="0"/>
              <a:chExt cx="32" cy="416"/>
            </a:xfrm>
          </p:grpSpPr>
          <p:sp>
            <p:nvSpPr>
              <p:cNvPr id="53279" name="Rectangle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2" cy="416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600">
                  <a:latin typeface="仿宋" pitchFamily="49" charset="-122"/>
                  <a:ea typeface="仿宋" pitchFamily="49" charset="-122"/>
                  <a:sym typeface="微软雅黑" pitchFamily="34" charset="-122"/>
                </a:endParaRPr>
              </a:p>
            </p:txBody>
          </p:sp>
        </p:grpSp>
        <p:sp>
          <p:nvSpPr>
            <p:cNvPr id="53278" name="Rectangle 18"/>
            <p:cNvSpPr>
              <a:spLocks noChangeArrowheads="1"/>
            </p:cNvSpPr>
            <p:nvPr/>
          </p:nvSpPr>
          <p:spPr bwMode="auto">
            <a:xfrm>
              <a:off x="183" y="0"/>
              <a:ext cx="368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ct val="50000"/>
                </a:spcBef>
                <a:buFont typeface="Wingdings" pitchFamily="2" charset="2"/>
                <a:buChar char="l"/>
              </a:pPr>
              <a:r>
                <a:rPr lang="zh-CN" altLang="en-US" sz="1600"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有一套因地制宜地的</a:t>
              </a:r>
              <a:r>
                <a:rPr lang="zh-CN" altLang="en-US" sz="1600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新能源应用</a:t>
              </a:r>
              <a:r>
                <a:rPr lang="zh-CN" altLang="en-US" sz="1600"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机制。</a:t>
              </a:r>
              <a:endParaRPr lang="en-US" sz="1600">
                <a:latin typeface="仿宋" pitchFamily="49" charset="-122"/>
                <a:ea typeface="仿宋" pitchFamily="49" charset="-122"/>
              </a:endParaRPr>
            </a:p>
          </p:txBody>
        </p:sp>
      </p:grpSp>
      <p:grpSp>
        <p:nvGrpSpPr>
          <p:cNvPr id="53258" name="Group 20"/>
          <p:cNvGrpSpPr>
            <a:grpSpLocks/>
          </p:cNvGrpSpPr>
          <p:nvPr/>
        </p:nvGrpSpPr>
        <p:grpSpPr bwMode="auto">
          <a:xfrm>
            <a:off x="1455738" y="2535238"/>
            <a:ext cx="6684962" cy="411162"/>
            <a:chOff x="0" y="0"/>
            <a:chExt cx="4036" cy="259"/>
          </a:xfrm>
        </p:grpSpPr>
        <p:grpSp>
          <p:nvGrpSpPr>
            <p:cNvPr id="53274" name="Group 21"/>
            <p:cNvGrpSpPr>
              <a:grpSpLocks/>
            </p:cNvGrpSpPr>
            <p:nvPr/>
          </p:nvGrpSpPr>
          <p:grpSpPr bwMode="auto">
            <a:xfrm>
              <a:off x="0" y="118"/>
              <a:ext cx="12" cy="141"/>
              <a:chOff x="0" y="0"/>
              <a:chExt cx="32" cy="416"/>
            </a:xfrm>
          </p:grpSpPr>
          <p:sp>
            <p:nvSpPr>
              <p:cNvPr id="53276" name="Rectangle 2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2" cy="416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600">
                  <a:latin typeface="仿宋" pitchFamily="49" charset="-122"/>
                  <a:ea typeface="仿宋" pitchFamily="49" charset="-122"/>
                  <a:sym typeface="微软雅黑" pitchFamily="34" charset="-122"/>
                </a:endParaRPr>
              </a:p>
            </p:txBody>
          </p:sp>
        </p:grpSp>
        <p:sp>
          <p:nvSpPr>
            <p:cNvPr id="53275" name="Rectangle 24"/>
            <p:cNvSpPr>
              <a:spLocks noChangeArrowheads="1"/>
            </p:cNvSpPr>
            <p:nvPr/>
          </p:nvSpPr>
          <p:spPr bwMode="auto">
            <a:xfrm>
              <a:off x="217" y="0"/>
              <a:ext cx="3819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ct val="50000"/>
                </a:spcBef>
                <a:buFont typeface="Wingdings" pitchFamily="2" charset="2"/>
                <a:buChar char="l"/>
              </a:pPr>
              <a:r>
                <a:rPr lang="zh-CN" altLang="en-US" sz="1600">
                  <a:latin typeface="仿宋" pitchFamily="49" charset="-122"/>
                  <a:ea typeface="仿宋" pitchFamily="49" charset="-122"/>
                </a:rPr>
                <a:t>在小城镇建立一套能为新能源</a:t>
              </a:r>
              <a:r>
                <a:rPr lang="zh-CN" altLang="en-US" sz="1600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</a:rPr>
                <a:t>汽车应用的充电体系</a:t>
              </a:r>
              <a:r>
                <a:rPr lang="zh-CN" altLang="en-US" sz="1600">
                  <a:latin typeface="仿宋" pitchFamily="49" charset="-122"/>
                  <a:ea typeface="仿宋" pitchFamily="49" charset="-122"/>
                </a:rPr>
                <a:t>。</a:t>
              </a:r>
              <a:endParaRPr lang="en-US" sz="1600">
                <a:latin typeface="仿宋" pitchFamily="49" charset="-122"/>
                <a:ea typeface="仿宋" pitchFamily="49" charset="-122"/>
              </a:endParaRPr>
            </a:p>
          </p:txBody>
        </p:sp>
      </p:grpSp>
      <p:grpSp>
        <p:nvGrpSpPr>
          <p:cNvPr id="53259" name="Group 24"/>
          <p:cNvGrpSpPr>
            <a:grpSpLocks/>
          </p:cNvGrpSpPr>
          <p:nvPr/>
        </p:nvGrpSpPr>
        <p:grpSpPr bwMode="auto">
          <a:xfrm>
            <a:off x="1465263" y="3155950"/>
            <a:ext cx="6826250" cy="404813"/>
            <a:chOff x="0" y="0"/>
            <a:chExt cx="3895" cy="255"/>
          </a:xfrm>
        </p:grpSpPr>
        <p:grpSp>
          <p:nvGrpSpPr>
            <p:cNvPr id="53271" name="Group 25"/>
            <p:cNvGrpSpPr>
              <a:grpSpLocks/>
            </p:cNvGrpSpPr>
            <p:nvPr/>
          </p:nvGrpSpPr>
          <p:grpSpPr bwMode="auto">
            <a:xfrm>
              <a:off x="0" y="115"/>
              <a:ext cx="12" cy="140"/>
              <a:chOff x="0" y="0"/>
              <a:chExt cx="32" cy="416"/>
            </a:xfrm>
          </p:grpSpPr>
          <p:sp>
            <p:nvSpPr>
              <p:cNvPr id="53273" name="Rectangle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2" cy="416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600">
                  <a:latin typeface="仿宋" pitchFamily="49" charset="-122"/>
                  <a:ea typeface="仿宋" pitchFamily="49" charset="-122"/>
                  <a:sym typeface="微软雅黑" pitchFamily="34" charset="-122"/>
                </a:endParaRPr>
              </a:p>
            </p:txBody>
          </p:sp>
        </p:grpSp>
        <p:sp>
          <p:nvSpPr>
            <p:cNvPr id="53272" name="Rectangle 30"/>
            <p:cNvSpPr>
              <a:spLocks noChangeArrowheads="1"/>
            </p:cNvSpPr>
            <p:nvPr/>
          </p:nvSpPr>
          <p:spPr bwMode="auto">
            <a:xfrm>
              <a:off x="211" y="0"/>
              <a:ext cx="368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  <a:buFont typeface="Wingdings" pitchFamily="2" charset="2"/>
                <a:buChar char="l"/>
              </a:pPr>
              <a:r>
                <a:rPr lang="zh-CN" altLang="en-US" sz="1600">
                  <a:latin typeface="仿宋" pitchFamily="49" charset="-122"/>
                  <a:ea typeface="仿宋" pitchFamily="49" charset="-122"/>
                </a:rPr>
                <a:t>建立一套</a:t>
              </a:r>
              <a:r>
                <a:rPr lang="zh-CN" altLang="en-US" sz="1600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</a:rPr>
                <a:t>农村绿色建筑推广</a:t>
              </a:r>
              <a:r>
                <a:rPr lang="zh-CN" altLang="en-US" sz="1600">
                  <a:latin typeface="仿宋" pitchFamily="49" charset="-122"/>
                  <a:ea typeface="仿宋" pitchFamily="49" charset="-122"/>
                </a:rPr>
                <a:t>模式。</a:t>
              </a:r>
              <a:endParaRPr lang="en-US" sz="1600">
                <a:latin typeface="仿宋" pitchFamily="49" charset="-122"/>
                <a:ea typeface="仿宋" pitchFamily="49" charset="-122"/>
              </a:endParaRPr>
            </a:p>
          </p:txBody>
        </p:sp>
      </p:grpSp>
      <p:grpSp>
        <p:nvGrpSpPr>
          <p:cNvPr id="53260" name="Group 28"/>
          <p:cNvGrpSpPr>
            <a:grpSpLocks/>
          </p:cNvGrpSpPr>
          <p:nvPr/>
        </p:nvGrpSpPr>
        <p:grpSpPr bwMode="auto">
          <a:xfrm>
            <a:off x="1476375" y="4459288"/>
            <a:ext cx="6784975" cy="338137"/>
            <a:chOff x="0" y="0"/>
            <a:chExt cx="6146309" cy="338554"/>
          </a:xfrm>
        </p:grpSpPr>
        <p:sp>
          <p:nvSpPr>
            <p:cNvPr id="53269" name="Rectangle 23"/>
            <p:cNvSpPr>
              <a:spLocks noChangeArrowheads="1"/>
            </p:cNvSpPr>
            <p:nvPr/>
          </p:nvSpPr>
          <p:spPr bwMode="auto">
            <a:xfrm>
              <a:off x="0" y="45918"/>
              <a:ext cx="18360" cy="224692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1600">
                <a:latin typeface="仿宋" pitchFamily="49" charset="-122"/>
                <a:ea typeface="仿宋" pitchFamily="49" charset="-122"/>
                <a:sym typeface="宋体" charset="-122"/>
              </a:endParaRPr>
            </a:p>
          </p:txBody>
        </p:sp>
        <p:sp>
          <p:nvSpPr>
            <p:cNvPr id="53270" name="Rectangle 24"/>
            <p:cNvSpPr>
              <a:spLocks noChangeArrowheads="1"/>
            </p:cNvSpPr>
            <p:nvPr/>
          </p:nvSpPr>
          <p:spPr bwMode="auto">
            <a:xfrm>
              <a:off x="297958" y="0"/>
              <a:ext cx="584835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  <a:buFont typeface="Wingdings" pitchFamily="2" charset="2"/>
                <a:buChar char="l"/>
              </a:pPr>
              <a:r>
                <a:rPr lang="zh-CN" altLang="en-US" sz="1600">
                  <a:latin typeface="仿宋" pitchFamily="49" charset="-122"/>
                  <a:ea typeface="仿宋" pitchFamily="49" charset="-122"/>
                </a:rPr>
                <a:t>建立一套</a:t>
              </a:r>
              <a:r>
                <a:rPr lang="zh-CN" altLang="en-US" sz="1600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</a:rPr>
                <a:t>“三网合一”新的信息网络</a:t>
              </a:r>
              <a:r>
                <a:rPr lang="zh-CN" altLang="en-US" sz="1600">
                  <a:latin typeface="仿宋" pitchFamily="49" charset="-122"/>
                  <a:ea typeface="仿宋" pitchFamily="49" charset="-122"/>
                </a:rPr>
                <a:t>系统。</a:t>
              </a:r>
              <a:r>
                <a:rPr lang="zh-CN" altLang="en-US" sz="1600"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 </a:t>
              </a:r>
              <a:endParaRPr lang="en-US" sz="1600">
                <a:latin typeface="仿宋" pitchFamily="49" charset="-122"/>
                <a:ea typeface="仿宋" pitchFamily="49" charset="-122"/>
              </a:endParaRPr>
            </a:p>
          </p:txBody>
        </p:sp>
      </p:grpSp>
      <p:grpSp>
        <p:nvGrpSpPr>
          <p:cNvPr id="53261" name="Group 31"/>
          <p:cNvGrpSpPr>
            <a:grpSpLocks/>
          </p:cNvGrpSpPr>
          <p:nvPr/>
        </p:nvGrpSpPr>
        <p:grpSpPr bwMode="auto">
          <a:xfrm>
            <a:off x="1465263" y="3759200"/>
            <a:ext cx="6826250" cy="404813"/>
            <a:chOff x="0" y="0"/>
            <a:chExt cx="3895" cy="255"/>
          </a:xfrm>
        </p:grpSpPr>
        <p:grpSp>
          <p:nvGrpSpPr>
            <p:cNvPr id="53266" name="Group 32"/>
            <p:cNvGrpSpPr>
              <a:grpSpLocks/>
            </p:cNvGrpSpPr>
            <p:nvPr/>
          </p:nvGrpSpPr>
          <p:grpSpPr bwMode="auto">
            <a:xfrm>
              <a:off x="0" y="115"/>
              <a:ext cx="12" cy="140"/>
              <a:chOff x="0" y="0"/>
              <a:chExt cx="32" cy="416"/>
            </a:xfrm>
          </p:grpSpPr>
          <p:sp>
            <p:nvSpPr>
              <p:cNvPr id="53268" name="Rectangle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2" cy="416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600">
                  <a:latin typeface="仿宋" pitchFamily="49" charset="-122"/>
                  <a:ea typeface="仿宋" pitchFamily="49" charset="-122"/>
                  <a:sym typeface="微软雅黑" pitchFamily="34" charset="-122"/>
                </a:endParaRPr>
              </a:p>
            </p:txBody>
          </p:sp>
        </p:grpSp>
        <p:sp>
          <p:nvSpPr>
            <p:cNvPr id="53267" name="Rectangle 30"/>
            <p:cNvSpPr>
              <a:spLocks noChangeArrowheads="1"/>
            </p:cNvSpPr>
            <p:nvPr/>
          </p:nvSpPr>
          <p:spPr bwMode="auto">
            <a:xfrm>
              <a:off x="211" y="0"/>
              <a:ext cx="368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  <a:buFont typeface="Wingdings" pitchFamily="2" charset="2"/>
                <a:buChar char="l"/>
              </a:pPr>
              <a:r>
                <a:rPr lang="zh-CN" altLang="en-US" sz="1600">
                  <a:latin typeface="仿宋" pitchFamily="49" charset="-122"/>
                  <a:ea typeface="仿宋" pitchFamily="49" charset="-122"/>
                </a:rPr>
                <a:t>依靠</a:t>
              </a:r>
              <a:r>
                <a:rPr lang="zh-CN" altLang="en-US" sz="1600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</a:rPr>
                <a:t>信息技术</a:t>
              </a:r>
              <a:r>
                <a:rPr lang="zh-CN" altLang="en-US" sz="1600">
                  <a:latin typeface="仿宋" pitchFamily="49" charset="-122"/>
                  <a:ea typeface="仿宋" pitchFamily="49" charset="-122"/>
                </a:rPr>
                <a:t>建立一个</a:t>
              </a:r>
              <a:r>
                <a:rPr lang="zh-CN" altLang="en-US" sz="1600">
                  <a:solidFill>
                    <a:srgbClr val="C00000"/>
                  </a:solidFill>
                  <a:latin typeface="仿宋" pitchFamily="49" charset="-122"/>
                  <a:ea typeface="仿宋" pitchFamily="49" charset="-122"/>
                </a:rPr>
                <a:t>没有假货</a:t>
              </a:r>
              <a:r>
                <a:rPr lang="zh-CN" altLang="en-US" sz="1600">
                  <a:latin typeface="仿宋" pitchFamily="49" charset="-122"/>
                  <a:ea typeface="仿宋" pitchFamily="49" charset="-122"/>
                </a:rPr>
                <a:t>的超市。</a:t>
              </a:r>
              <a:endParaRPr lang="en-US" sz="1600">
                <a:latin typeface="仿宋" pitchFamily="49" charset="-122"/>
                <a:ea typeface="仿宋" pitchFamily="49" charset="-122"/>
              </a:endParaRPr>
            </a:p>
          </p:txBody>
        </p:sp>
      </p:grpSp>
      <p:grpSp>
        <p:nvGrpSpPr>
          <p:cNvPr id="53262" name="Group 35"/>
          <p:cNvGrpSpPr>
            <a:grpSpLocks/>
          </p:cNvGrpSpPr>
          <p:nvPr/>
        </p:nvGrpSpPr>
        <p:grpSpPr bwMode="auto">
          <a:xfrm>
            <a:off x="1476375" y="5033963"/>
            <a:ext cx="6784975" cy="585787"/>
            <a:chOff x="0" y="0"/>
            <a:chExt cx="6146309" cy="584775"/>
          </a:xfrm>
        </p:grpSpPr>
        <p:sp>
          <p:nvSpPr>
            <p:cNvPr id="53264" name="Rectangle 23"/>
            <p:cNvSpPr>
              <a:spLocks noChangeArrowheads="1"/>
            </p:cNvSpPr>
            <p:nvPr/>
          </p:nvSpPr>
          <p:spPr bwMode="auto">
            <a:xfrm>
              <a:off x="0" y="45918"/>
              <a:ext cx="18360" cy="224692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1600">
                <a:latin typeface="仿宋" pitchFamily="49" charset="-122"/>
                <a:ea typeface="仿宋" pitchFamily="49" charset="-122"/>
                <a:sym typeface="宋体" charset="-122"/>
              </a:endParaRPr>
            </a:p>
          </p:txBody>
        </p:sp>
        <p:sp>
          <p:nvSpPr>
            <p:cNvPr id="53265" name="Rectangle 24"/>
            <p:cNvSpPr>
              <a:spLocks noChangeArrowheads="1"/>
            </p:cNvSpPr>
            <p:nvPr/>
          </p:nvSpPr>
          <p:spPr bwMode="auto">
            <a:xfrm>
              <a:off x="297958" y="0"/>
              <a:ext cx="584835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  <a:buFont typeface="Wingdings" pitchFamily="2" charset="2"/>
                <a:buChar char="l"/>
              </a:pPr>
              <a:r>
                <a:rPr lang="zh-CN" altLang="en-US" sz="1600">
                  <a:latin typeface="仿宋" pitchFamily="49" charset="-122"/>
                  <a:ea typeface="仿宋" pitchFamily="49" charset="-122"/>
                </a:rPr>
                <a:t>推广适用、小型、低成本、无害化的饮水安全、污水处理和垃圾处理基础设施。。</a:t>
              </a:r>
              <a:r>
                <a:rPr lang="zh-CN" altLang="en-US" sz="1600">
                  <a:latin typeface="仿宋" pitchFamily="49" charset="-122"/>
                  <a:ea typeface="仿宋" pitchFamily="49" charset="-122"/>
                  <a:sym typeface="微软雅黑" pitchFamily="34" charset="-122"/>
                </a:rPr>
                <a:t> </a:t>
              </a:r>
              <a:endParaRPr lang="en-US" sz="1600">
                <a:latin typeface="仿宋" pitchFamily="49" charset="-122"/>
                <a:ea typeface="仿宋" pitchFamily="49" charset="-122"/>
              </a:endParaRPr>
            </a:p>
          </p:txBody>
        </p:sp>
      </p:grpSp>
      <p:sp>
        <p:nvSpPr>
          <p:cNvPr id="53263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3.6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绿色小城镇建设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601EC42C-39F7-470B-966A-966234E217F0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29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4275" name="矩形 9"/>
          <p:cNvSpPr>
            <a:spLocks noChangeArrowheads="1"/>
          </p:cNvSpPr>
          <p:nvPr/>
        </p:nvSpPr>
        <p:spPr bwMode="auto">
          <a:xfrm>
            <a:off x="0" y="1500188"/>
            <a:ext cx="7740650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sz="2400" b="1" i="1">
                <a:latin typeface="仿宋" pitchFamily="49" charset="-122"/>
                <a:ea typeface="仿宋" pitchFamily="49" charset="-122"/>
              </a:rPr>
              <a:t>源头分析、现场监测、过程控制、预警预报、系统反应</a:t>
            </a:r>
          </a:p>
        </p:txBody>
      </p:sp>
      <p:sp>
        <p:nvSpPr>
          <p:cNvPr id="54276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3.7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城市空气污染系统治理</a:t>
            </a:r>
          </a:p>
        </p:txBody>
      </p:sp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2428875"/>
            <a:ext cx="5294313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ctr" rotWithShape="0">
              <a:srgbClr val="333333">
                <a:alpha val="59999"/>
              </a:srgbClr>
            </a:outerShdw>
          </a:effectLst>
        </p:spPr>
      </p:pic>
      <p:grpSp>
        <p:nvGrpSpPr>
          <p:cNvPr id="54278" name="Group 6"/>
          <p:cNvGrpSpPr>
            <a:grpSpLocks noChangeAspect="1"/>
          </p:cNvGrpSpPr>
          <p:nvPr/>
        </p:nvGrpSpPr>
        <p:grpSpPr bwMode="auto">
          <a:xfrm>
            <a:off x="334963" y="2428875"/>
            <a:ext cx="2879725" cy="3556000"/>
            <a:chOff x="0" y="0"/>
            <a:chExt cx="2879725" cy="3556000"/>
          </a:xfrm>
        </p:grpSpPr>
        <p:pic>
          <p:nvPicPr>
            <p:cNvPr id="31751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501775"/>
              <a:ext cx="2879725" cy="2054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39700" dir="2700000" algn="ctr" rotWithShape="0">
                <a:srgbClr val="333333">
                  <a:alpha val="59999"/>
                </a:srgbClr>
              </a:outerShdw>
            </a:effectLst>
          </p:spPr>
        </p:pic>
        <p:pic>
          <p:nvPicPr>
            <p:cNvPr id="31752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2857500" cy="1743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39700" dir="2700000" algn="ctr" rotWithShape="0">
                <a:srgbClr val="333333">
                  <a:alpha val="59999"/>
                </a:srgbClr>
              </a:outerShdw>
            </a:effectLst>
          </p:spPr>
        </p:pic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CB7C933C-6D2C-43B2-AADF-587210084E01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3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31747" name="그림 13" descr="0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1150" y="1285875"/>
            <a:ext cx="24828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标题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sz="3200" b="1" smtClean="0">
                <a:solidFill>
                  <a:srgbClr val="C00000"/>
                </a:solidFill>
                <a:latin typeface="宋体" charset="-122"/>
              </a:rPr>
              <a:t>序言</a:t>
            </a:r>
            <a:endParaRPr lang="zh-CN" smtClean="0">
              <a:latin typeface="宋体" charset="-122"/>
            </a:endParaRPr>
          </a:p>
        </p:txBody>
      </p:sp>
      <p:grpSp>
        <p:nvGrpSpPr>
          <p:cNvPr id="31749" name="Group 5"/>
          <p:cNvGrpSpPr>
            <a:grpSpLocks/>
          </p:cNvGrpSpPr>
          <p:nvPr/>
        </p:nvGrpSpPr>
        <p:grpSpPr bwMode="auto">
          <a:xfrm>
            <a:off x="331788" y="1500188"/>
            <a:ext cx="2597150" cy="2087562"/>
            <a:chOff x="0" y="0"/>
            <a:chExt cx="3096629" cy="2516068"/>
          </a:xfrm>
        </p:grpSpPr>
        <p:pic>
          <p:nvPicPr>
            <p:cNvPr id="31753" name="Picture 5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410912" y="-279886"/>
              <a:ext cx="2268244" cy="2872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4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41311" y="-118236"/>
              <a:ext cx="2697175" cy="3041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750" name="TextBox 8"/>
          <p:cNvSpPr txBox="1">
            <a:spLocks noChangeArrowheads="1"/>
          </p:cNvSpPr>
          <p:nvPr/>
        </p:nvSpPr>
        <p:spPr bwMode="auto">
          <a:xfrm>
            <a:off x="3203575" y="1411288"/>
            <a:ext cx="58959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b="1" dirty="0">
                <a:latin typeface="仿宋" pitchFamily="49" charset="-122"/>
                <a:ea typeface="仿宋" pitchFamily="49" charset="-122"/>
              </a:rPr>
              <a:t>习总书记在中央经济工作会议提出：“集约、绿色、智能、低碳”新型城镇化道路</a:t>
            </a:r>
            <a:r>
              <a:rPr lang="zh-CN" altLang="en-US" sz="2000" b="1" dirty="0" smtClean="0">
                <a:latin typeface="仿宋" pitchFamily="49" charset="-122"/>
                <a:ea typeface="仿宋" pitchFamily="49" charset="-122"/>
              </a:rPr>
              <a:t>。十三五发展的总体指导思想：创新、协调、绿色、开放、共享</a:t>
            </a:r>
            <a:endParaRPr lang="zh-CN" altLang="en-US" sz="2000" b="1" dirty="0">
              <a:latin typeface="仿宋" pitchFamily="49" charset="-122"/>
              <a:ea typeface="仿宋" pitchFamily="49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2000" b="1" dirty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1751" name="矩形 9"/>
          <p:cNvSpPr>
            <a:spLocks noChangeArrowheads="1"/>
          </p:cNvSpPr>
          <p:nvPr/>
        </p:nvSpPr>
        <p:spPr bwMode="auto">
          <a:xfrm>
            <a:off x="2857488" y="3143248"/>
            <a:ext cx="5832475" cy="279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2000" b="1" dirty="0">
                <a:latin typeface="仿宋" pitchFamily="49" charset="-122"/>
                <a:ea typeface="仿宋" pitchFamily="49" charset="-122"/>
              </a:rPr>
              <a:t>李克强总理在今年3月5日全国人大所作的报告上提出“互联网+”行动计划，并强调要发展“智慧城市”，保护和传承历史、地域文化。加强城市供水供气供电、公交和防洪防涝设施等建设。坚决治理污染、拥堵等城市病，让出行更方便、环境更宜居。</a:t>
            </a:r>
            <a:endParaRPr lang="en-US" sz="2000" b="1" dirty="0">
              <a:latin typeface="仿宋" pitchFamily="49" charset="-122"/>
              <a:ea typeface="仿宋" pitchFamily="49" charset="-122"/>
            </a:endParaRPr>
          </a:p>
        </p:txBody>
      </p:sp>
      <p:pic>
        <p:nvPicPr>
          <p:cNvPr id="31752" name="Picture 2" descr="c:\users\EAST-D~1\appdata\roaming\360se6\USERDA~1\Temp\E1F181~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3846513"/>
            <a:ext cx="2000250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0E52C230-BFE8-458E-926F-B39369949EF0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30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5299" name="矩形 9"/>
          <p:cNvSpPr>
            <a:spLocks noChangeArrowheads="1"/>
          </p:cNvSpPr>
          <p:nvPr/>
        </p:nvSpPr>
        <p:spPr bwMode="auto">
          <a:xfrm>
            <a:off x="0" y="1500188"/>
            <a:ext cx="774065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endParaRPr lang="zh-CN" altLang="en-US" sz="2400" b="1" i="1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55300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3.8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绿色建筑、绿色社区</a:t>
            </a:r>
          </a:p>
        </p:txBody>
      </p:sp>
      <p:pic>
        <p:nvPicPr>
          <p:cNvPr id="55301" name="Picture 6" descr="nk-g02"/>
          <p:cNvPicPr>
            <a:picLocks noChangeAspect="1" noChangeArrowheads="1"/>
          </p:cNvPicPr>
          <p:nvPr/>
        </p:nvPicPr>
        <p:blipFill>
          <a:blip r:embed="rId2"/>
          <a:srcRect t="11806" b="3365"/>
          <a:stretch>
            <a:fillRect/>
          </a:stretch>
        </p:blipFill>
        <p:spPr bwMode="auto">
          <a:xfrm>
            <a:off x="488950" y="2419350"/>
            <a:ext cx="28575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5525" y="2274888"/>
            <a:ext cx="512127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3" name="TextBox 6"/>
          <p:cNvSpPr txBox="1">
            <a:spLocks noChangeArrowheads="1"/>
          </p:cNvSpPr>
          <p:nvPr/>
        </p:nvSpPr>
        <p:spPr bwMode="auto">
          <a:xfrm>
            <a:off x="428625" y="1428750"/>
            <a:ext cx="5500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/>
              <a:t>每个城市都应有绿色建筑信息中心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图片 2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4288" y="1103313"/>
            <a:ext cx="6310312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文本框 11"/>
          <p:cNvSpPr txBox="1">
            <a:spLocks noChangeArrowheads="1"/>
          </p:cNvSpPr>
          <p:nvPr/>
        </p:nvSpPr>
        <p:spPr bwMode="auto">
          <a:xfrm>
            <a:off x="8324850" y="2925763"/>
            <a:ext cx="9731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物联网</a:t>
            </a: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7558685" y="4803069"/>
            <a:ext cx="940033" cy="468638"/>
          </a:xfrm>
          <a:prstGeom prst="ellipse">
            <a:avLst/>
          </a:prstGeom>
        </p:spPr>
      </p:pic>
      <p:sp>
        <p:nvSpPr>
          <p:cNvPr id="56325" name="文本框 33"/>
          <p:cNvSpPr txBox="1">
            <a:spLocks noChangeArrowheads="1"/>
          </p:cNvSpPr>
          <p:nvPr/>
        </p:nvSpPr>
        <p:spPr bwMode="auto">
          <a:xfrm>
            <a:off x="8439150" y="4173538"/>
            <a:ext cx="8524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个人</a:t>
            </a:r>
            <a:endParaRPr lang="en-US" altLang="zh-CN" sz="1600" b="1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飞行器</a:t>
            </a:r>
          </a:p>
        </p:txBody>
      </p:sp>
      <p:sp>
        <p:nvSpPr>
          <p:cNvPr id="56326" name="文本框 35"/>
          <p:cNvSpPr txBox="1">
            <a:spLocks noChangeArrowheads="1"/>
          </p:cNvSpPr>
          <p:nvPr/>
        </p:nvSpPr>
        <p:spPr bwMode="auto">
          <a:xfrm>
            <a:off x="44450" y="4464050"/>
            <a:ext cx="2651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智能城市污水处理</a:t>
            </a:r>
          </a:p>
        </p:txBody>
      </p:sp>
      <p:sp>
        <p:nvSpPr>
          <p:cNvPr id="56327" name="文本框 36"/>
          <p:cNvSpPr txBox="1">
            <a:spLocks noChangeArrowheads="1"/>
          </p:cNvSpPr>
          <p:nvPr/>
        </p:nvSpPr>
        <p:spPr bwMode="auto">
          <a:xfrm>
            <a:off x="20638" y="560388"/>
            <a:ext cx="13636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智慧医疗</a:t>
            </a:r>
          </a:p>
        </p:txBody>
      </p:sp>
      <p:sp>
        <p:nvSpPr>
          <p:cNvPr id="56328" name="文本框 37"/>
          <p:cNvSpPr txBox="1">
            <a:spLocks noChangeArrowheads="1"/>
          </p:cNvSpPr>
          <p:nvPr/>
        </p:nvSpPr>
        <p:spPr bwMode="auto">
          <a:xfrm>
            <a:off x="4763" y="1254125"/>
            <a:ext cx="1158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智慧健康</a:t>
            </a:r>
          </a:p>
        </p:txBody>
      </p:sp>
      <p:sp>
        <p:nvSpPr>
          <p:cNvPr id="56329" name="文本框 41"/>
          <p:cNvSpPr txBox="1">
            <a:spLocks noChangeArrowheads="1"/>
          </p:cNvSpPr>
          <p:nvPr/>
        </p:nvSpPr>
        <p:spPr bwMode="auto">
          <a:xfrm>
            <a:off x="8486775" y="4748213"/>
            <a:ext cx="7556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空中</a:t>
            </a:r>
            <a:endParaRPr lang="en-US" altLang="zh-CN" sz="1600" b="1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巴士</a:t>
            </a: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/>
            </a:extLst>
          </a:blip>
          <a:srcRect/>
          <a:stretch/>
        </p:blipFill>
        <p:spPr>
          <a:xfrm>
            <a:off x="348445" y="1548139"/>
            <a:ext cx="1678760" cy="1207606"/>
          </a:xfrm>
          <a:prstGeom prst="ellipse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-275514" y="4866670"/>
            <a:ext cx="2237235" cy="1613607"/>
          </a:xfrm>
          <a:prstGeom prst="ellipse">
            <a:avLst/>
          </a:prstGeom>
        </p:spPr>
      </p:pic>
      <p:grpSp>
        <p:nvGrpSpPr>
          <p:cNvPr id="56332" name="组合 18"/>
          <p:cNvGrpSpPr>
            <a:grpSpLocks/>
          </p:cNvGrpSpPr>
          <p:nvPr/>
        </p:nvGrpSpPr>
        <p:grpSpPr bwMode="auto">
          <a:xfrm>
            <a:off x="1401763" y="736600"/>
            <a:ext cx="6524625" cy="5545138"/>
            <a:chOff x="2041520" y="106896"/>
            <a:chExt cx="6194426" cy="6149468"/>
          </a:xfrm>
        </p:grpSpPr>
        <p:sp>
          <p:nvSpPr>
            <p:cNvPr id="20" name="环形箭头 19"/>
            <p:cNvSpPr/>
            <p:nvPr/>
          </p:nvSpPr>
          <p:spPr>
            <a:xfrm>
              <a:off x="2086735" y="106896"/>
              <a:ext cx="6149211" cy="6149468"/>
            </a:xfrm>
            <a:prstGeom prst="circularArrow">
              <a:avLst>
                <a:gd name="adj1" fmla="val 5689"/>
                <a:gd name="adj2" fmla="val 340510"/>
                <a:gd name="adj3" fmla="val 14487009"/>
                <a:gd name="adj4" fmla="val 16961069"/>
                <a:gd name="adj5" fmla="val 5908"/>
              </a:avLst>
            </a:prstGeom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任意多边形 20"/>
            <p:cNvSpPr/>
            <p:nvPr/>
          </p:nvSpPr>
          <p:spPr>
            <a:xfrm>
              <a:off x="3917933" y="226611"/>
              <a:ext cx="1933686" cy="617940"/>
            </a:xfrm>
            <a:custGeom>
              <a:avLst/>
              <a:gdLst>
                <a:gd name="connsiteX0" fmla="*/ 0 w 1933714"/>
                <a:gd name="connsiteY0" fmla="*/ 103074 h 618434"/>
                <a:gd name="connsiteX1" fmla="*/ 103074 w 1933714"/>
                <a:gd name="connsiteY1" fmla="*/ 0 h 618434"/>
                <a:gd name="connsiteX2" fmla="*/ 1830640 w 1933714"/>
                <a:gd name="connsiteY2" fmla="*/ 0 h 618434"/>
                <a:gd name="connsiteX3" fmla="*/ 1933714 w 1933714"/>
                <a:gd name="connsiteY3" fmla="*/ 103074 h 618434"/>
                <a:gd name="connsiteX4" fmla="*/ 1933714 w 1933714"/>
                <a:gd name="connsiteY4" fmla="*/ 515360 h 618434"/>
                <a:gd name="connsiteX5" fmla="*/ 1830640 w 1933714"/>
                <a:gd name="connsiteY5" fmla="*/ 618434 h 618434"/>
                <a:gd name="connsiteX6" fmla="*/ 103074 w 1933714"/>
                <a:gd name="connsiteY6" fmla="*/ 618434 h 618434"/>
                <a:gd name="connsiteX7" fmla="*/ 0 w 1933714"/>
                <a:gd name="connsiteY7" fmla="*/ 515360 h 618434"/>
                <a:gd name="connsiteX8" fmla="*/ 0 w 1933714"/>
                <a:gd name="connsiteY8" fmla="*/ 103074 h 618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3714" h="618434">
                  <a:moveTo>
                    <a:pt x="0" y="103074"/>
                  </a:moveTo>
                  <a:cubicBezTo>
                    <a:pt x="0" y="46148"/>
                    <a:pt x="46148" y="0"/>
                    <a:pt x="103074" y="0"/>
                  </a:cubicBezTo>
                  <a:lnTo>
                    <a:pt x="1830640" y="0"/>
                  </a:lnTo>
                  <a:cubicBezTo>
                    <a:pt x="1887566" y="0"/>
                    <a:pt x="1933714" y="46148"/>
                    <a:pt x="1933714" y="103074"/>
                  </a:cubicBezTo>
                  <a:lnTo>
                    <a:pt x="1933714" y="515360"/>
                  </a:lnTo>
                  <a:cubicBezTo>
                    <a:pt x="1933714" y="572286"/>
                    <a:pt x="1887566" y="618434"/>
                    <a:pt x="1830640" y="618434"/>
                  </a:cubicBezTo>
                  <a:lnTo>
                    <a:pt x="103074" y="618434"/>
                  </a:lnTo>
                  <a:cubicBezTo>
                    <a:pt x="46148" y="618434"/>
                    <a:pt x="0" y="572286"/>
                    <a:pt x="0" y="515360"/>
                  </a:cubicBezTo>
                  <a:lnTo>
                    <a:pt x="0" y="103074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21629" tIns="121629" rIns="121629" bIns="121629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dirty="0">
                  <a:latin typeface="微软雅黑"/>
                  <a:ea typeface="微软雅黑"/>
                  <a:cs typeface="微软雅黑"/>
                </a:rPr>
                <a:t>智慧民生</a:t>
              </a: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5934513" y="5069779"/>
              <a:ext cx="1945744" cy="588011"/>
            </a:xfrm>
            <a:custGeom>
              <a:avLst/>
              <a:gdLst>
                <a:gd name="connsiteX0" fmla="*/ 0 w 1946142"/>
                <a:gd name="connsiteY0" fmla="*/ 98130 h 588770"/>
                <a:gd name="connsiteX1" fmla="*/ 98130 w 1946142"/>
                <a:gd name="connsiteY1" fmla="*/ 0 h 588770"/>
                <a:gd name="connsiteX2" fmla="*/ 1848012 w 1946142"/>
                <a:gd name="connsiteY2" fmla="*/ 0 h 588770"/>
                <a:gd name="connsiteX3" fmla="*/ 1946142 w 1946142"/>
                <a:gd name="connsiteY3" fmla="*/ 98130 h 588770"/>
                <a:gd name="connsiteX4" fmla="*/ 1946142 w 1946142"/>
                <a:gd name="connsiteY4" fmla="*/ 490640 h 588770"/>
                <a:gd name="connsiteX5" fmla="*/ 1848012 w 1946142"/>
                <a:gd name="connsiteY5" fmla="*/ 588770 h 588770"/>
                <a:gd name="connsiteX6" fmla="*/ 98130 w 1946142"/>
                <a:gd name="connsiteY6" fmla="*/ 588770 h 588770"/>
                <a:gd name="connsiteX7" fmla="*/ 0 w 1946142"/>
                <a:gd name="connsiteY7" fmla="*/ 490640 h 588770"/>
                <a:gd name="connsiteX8" fmla="*/ 0 w 1946142"/>
                <a:gd name="connsiteY8" fmla="*/ 98130 h 58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46142" h="588770">
                  <a:moveTo>
                    <a:pt x="0" y="98130"/>
                  </a:moveTo>
                  <a:cubicBezTo>
                    <a:pt x="0" y="43934"/>
                    <a:pt x="43934" y="0"/>
                    <a:pt x="98130" y="0"/>
                  </a:cubicBezTo>
                  <a:lnTo>
                    <a:pt x="1848012" y="0"/>
                  </a:lnTo>
                  <a:cubicBezTo>
                    <a:pt x="1902208" y="0"/>
                    <a:pt x="1946142" y="43934"/>
                    <a:pt x="1946142" y="98130"/>
                  </a:cubicBezTo>
                  <a:lnTo>
                    <a:pt x="1946142" y="490640"/>
                  </a:lnTo>
                  <a:cubicBezTo>
                    <a:pt x="1946142" y="544836"/>
                    <a:pt x="1902208" y="588770"/>
                    <a:pt x="1848012" y="588770"/>
                  </a:cubicBezTo>
                  <a:lnTo>
                    <a:pt x="98130" y="588770"/>
                  </a:lnTo>
                  <a:cubicBezTo>
                    <a:pt x="43934" y="588770"/>
                    <a:pt x="0" y="544836"/>
                    <a:pt x="0" y="490640"/>
                  </a:cubicBezTo>
                  <a:lnTo>
                    <a:pt x="0" y="98130"/>
                  </a:lnTo>
                  <a:close/>
                </a:path>
              </a:pathLst>
            </a:custGeom>
            <a:solidFill>
              <a:srgbClr val="ED7D3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20181" tIns="120181" rIns="120181" bIns="120181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dirty="0">
                  <a:latin typeface="微软雅黑"/>
                  <a:ea typeface="微软雅黑"/>
                  <a:cs typeface="微软雅黑"/>
                </a:rPr>
                <a:t>智慧产业</a:t>
              </a: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2041520" y="3416658"/>
              <a:ext cx="1597589" cy="538717"/>
            </a:xfrm>
            <a:custGeom>
              <a:avLst/>
              <a:gdLst>
                <a:gd name="connsiteX0" fmla="*/ 0 w 1597807"/>
                <a:gd name="connsiteY0" fmla="*/ 89771 h 538618"/>
                <a:gd name="connsiteX1" fmla="*/ 89771 w 1597807"/>
                <a:gd name="connsiteY1" fmla="*/ 0 h 538618"/>
                <a:gd name="connsiteX2" fmla="*/ 1508036 w 1597807"/>
                <a:gd name="connsiteY2" fmla="*/ 0 h 538618"/>
                <a:gd name="connsiteX3" fmla="*/ 1597807 w 1597807"/>
                <a:gd name="connsiteY3" fmla="*/ 89771 h 538618"/>
                <a:gd name="connsiteX4" fmla="*/ 1597807 w 1597807"/>
                <a:gd name="connsiteY4" fmla="*/ 448847 h 538618"/>
                <a:gd name="connsiteX5" fmla="*/ 1508036 w 1597807"/>
                <a:gd name="connsiteY5" fmla="*/ 538618 h 538618"/>
                <a:gd name="connsiteX6" fmla="*/ 89771 w 1597807"/>
                <a:gd name="connsiteY6" fmla="*/ 538618 h 538618"/>
                <a:gd name="connsiteX7" fmla="*/ 0 w 1597807"/>
                <a:gd name="connsiteY7" fmla="*/ 448847 h 538618"/>
                <a:gd name="connsiteX8" fmla="*/ 0 w 1597807"/>
                <a:gd name="connsiteY8" fmla="*/ 89771 h 53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7807" h="538618">
                  <a:moveTo>
                    <a:pt x="0" y="89771"/>
                  </a:moveTo>
                  <a:cubicBezTo>
                    <a:pt x="0" y="40192"/>
                    <a:pt x="40192" y="0"/>
                    <a:pt x="89771" y="0"/>
                  </a:cubicBezTo>
                  <a:lnTo>
                    <a:pt x="1508036" y="0"/>
                  </a:lnTo>
                  <a:cubicBezTo>
                    <a:pt x="1557615" y="0"/>
                    <a:pt x="1597807" y="40192"/>
                    <a:pt x="1597807" y="89771"/>
                  </a:cubicBezTo>
                  <a:lnTo>
                    <a:pt x="1597807" y="448847"/>
                  </a:lnTo>
                  <a:cubicBezTo>
                    <a:pt x="1597807" y="498426"/>
                    <a:pt x="1557615" y="538618"/>
                    <a:pt x="1508036" y="538618"/>
                  </a:cubicBezTo>
                  <a:lnTo>
                    <a:pt x="89771" y="538618"/>
                  </a:lnTo>
                  <a:cubicBezTo>
                    <a:pt x="40192" y="538618"/>
                    <a:pt x="0" y="498426"/>
                    <a:pt x="0" y="448847"/>
                  </a:cubicBezTo>
                  <a:lnTo>
                    <a:pt x="0" y="89771"/>
                  </a:lnTo>
                  <a:close/>
                </a:path>
              </a:pathLst>
            </a:custGeom>
            <a:solidFill>
              <a:schemeClr val="accent2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7733" tIns="117733" rIns="117733" bIns="117733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dirty="0">
                  <a:latin typeface="微软雅黑"/>
                  <a:ea typeface="微软雅黑"/>
                  <a:cs typeface="微软雅黑"/>
                </a:rPr>
                <a:t>智慧政务</a:t>
              </a:r>
            </a:p>
          </p:txBody>
        </p:sp>
      </p:grpSp>
      <p:pic>
        <p:nvPicPr>
          <p:cNvPr id="46" name="图片 45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796471" y="1450491"/>
            <a:ext cx="2437659" cy="1999229"/>
          </a:xfrm>
          <a:prstGeom prst="ellipse">
            <a:avLst/>
          </a:prstGeom>
        </p:spPr>
      </p:pic>
      <p:sp>
        <p:nvSpPr>
          <p:cNvPr id="56334" name="文本框 23"/>
          <p:cNvSpPr txBox="1">
            <a:spLocks noChangeArrowheads="1"/>
          </p:cNvSpPr>
          <p:nvPr/>
        </p:nvSpPr>
        <p:spPr bwMode="auto">
          <a:xfrm>
            <a:off x="8399463" y="1216025"/>
            <a:ext cx="674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 b="1">
                <a:latin typeface="微软雅黑" pitchFamily="34" charset="-122"/>
                <a:ea typeface="微软雅黑" pitchFamily="34" charset="-122"/>
              </a:rPr>
              <a:t>VR</a:t>
            </a:r>
            <a:endParaRPr lang="zh-CN" altLang="en-US" sz="20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335" name="文本框 25"/>
          <p:cNvSpPr txBox="1">
            <a:spLocks noChangeArrowheads="1"/>
          </p:cNvSpPr>
          <p:nvPr/>
        </p:nvSpPr>
        <p:spPr bwMode="auto">
          <a:xfrm>
            <a:off x="20638" y="2740025"/>
            <a:ext cx="16017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智慧机器人</a:t>
            </a:r>
          </a:p>
        </p:txBody>
      </p:sp>
      <p:sp>
        <p:nvSpPr>
          <p:cNvPr id="56336" name="文本框 26"/>
          <p:cNvSpPr txBox="1">
            <a:spLocks noChangeArrowheads="1"/>
          </p:cNvSpPr>
          <p:nvPr/>
        </p:nvSpPr>
        <p:spPr bwMode="auto">
          <a:xfrm>
            <a:off x="5605463" y="6480175"/>
            <a:ext cx="22796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无人驾驶（机</a:t>
            </a:r>
            <a:r>
              <a:rPr lang="en-US" altLang="zh-CN" sz="1600" b="1">
                <a:latin typeface="微软雅黑" pitchFamily="34" charset="-122"/>
                <a:ea typeface="微软雅黑" pitchFamily="34" charset="-122"/>
              </a:rPr>
              <a:t>|</a:t>
            </a:r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汽车） </a:t>
            </a:r>
          </a:p>
        </p:txBody>
      </p:sp>
      <p:sp>
        <p:nvSpPr>
          <p:cNvPr id="56337" name="矩形 2"/>
          <p:cNvSpPr>
            <a:spLocks noChangeArrowheads="1"/>
          </p:cNvSpPr>
          <p:nvPr/>
        </p:nvSpPr>
        <p:spPr bwMode="auto">
          <a:xfrm>
            <a:off x="1924050" y="5268913"/>
            <a:ext cx="12096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智能建筑</a:t>
            </a:r>
          </a:p>
        </p:txBody>
      </p:sp>
      <p:sp>
        <p:nvSpPr>
          <p:cNvPr id="56338" name="矩形 9"/>
          <p:cNvSpPr>
            <a:spLocks noChangeArrowheads="1"/>
          </p:cNvSpPr>
          <p:nvPr/>
        </p:nvSpPr>
        <p:spPr bwMode="auto">
          <a:xfrm>
            <a:off x="7192963" y="658813"/>
            <a:ext cx="10429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3D打印 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/>
            </a:extLst>
          </a:blip>
          <a:srcRect l="-1258"/>
          <a:stretch/>
        </p:blipFill>
        <p:spPr>
          <a:xfrm>
            <a:off x="71033" y="3043265"/>
            <a:ext cx="1330299" cy="925613"/>
          </a:xfrm>
          <a:prstGeom prst="ellipse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810755" y="1286654"/>
            <a:ext cx="1659109" cy="843380"/>
          </a:xfrm>
          <a:prstGeom prst="ellipse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/>
            </a:extLst>
          </a:blip>
          <a:srcRect/>
          <a:stretch/>
        </p:blipFill>
        <p:spPr>
          <a:xfrm>
            <a:off x="5684906" y="457296"/>
            <a:ext cx="1590350" cy="1090843"/>
          </a:xfrm>
          <a:prstGeom prst="ellipse">
            <a:avLst/>
          </a:prstGeom>
        </p:spPr>
      </p:pic>
      <p:pic>
        <p:nvPicPr>
          <p:cNvPr id="56342" name="图片 16"/>
          <p:cNvPicPr>
            <a:picLocks noChangeAspect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35725" y="5921375"/>
            <a:ext cx="1090613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/>
            </a:extLst>
          </a:blip>
          <a:srcRect/>
          <a:stretch/>
        </p:blipFill>
        <p:spPr>
          <a:xfrm>
            <a:off x="3932749" y="5746286"/>
            <a:ext cx="1859151" cy="1071059"/>
          </a:xfrm>
          <a:prstGeom prst="ellipse">
            <a:avLst/>
          </a:prstGeom>
        </p:spPr>
      </p:pic>
      <p:sp>
        <p:nvSpPr>
          <p:cNvPr id="56344" name="矩形 3"/>
          <p:cNvSpPr>
            <a:spLocks noChangeArrowheads="1"/>
          </p:cNvSpPr>
          <p:nvPr/>
        </p:nvSpPr>
        <p:spPr bwMode="auto">
          <a:xfrm>
            <a:off x="7551738" y="6119813"/>
            <a:ext cx="12096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新能源汽车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7558769" y="2224233"/>
            <a:ext cx="1541570" cy="784712"/>
          </a:xfrm>
          <a:prstGeom prst="ellipse">
            <a:avLst/>
          </a:prstGeom>
        </p:spPr>
      </p:pic>
      <p:sp>
        <p:nvSpPr>
          <p:cNvPr id="56346" name="矩形 39"/>
          <p:cNvSpPr>
            <a:spLocks noChangeArrowheads="1"/>
          </p:cNvSpPr>
          <p:nvPr/>
        </p:nvSpPr>
        <p:spPr bwMode="auto">
          <a:xfrm>
            <a:off x="8151813" y="1922463"/>
            <a:ext cx="1120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智慧农业 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7606060" y="3188641"/>
            <a:ext cx="1537940" cy="993745"/>
          </a:xfrm>
          <a:prstGeom prst="ellipse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7526856" y="4226690"/>
            <a:ext cx="1011042" cy="534600"/>
          </a:xfrm>
          <a:prstGeom prst="ellipse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014945" y="5611186"/>
            <a:ext cx="1894084" cy="1176868"/>
          </a:xfrm>
          <a:prstGeom prst="ellipse">
            <a:avLst/>
          </a:prstGeom>
        </p:spPr>
      </p:pic>
      <p:sp>
        <p:nvSpPr>
          <p:cNvPr id="56350" name="文本框 28"/>
          <p:cNvSpPr txBox="1">
            <a:spLocks noChangeArrowheads="1"/>
          </p:cNvSpPr>
          <p:nvPr/>
        </p:nvSpPr>
        <p:spPr bwMode="auto">
          <a:xfrm>
            <a:off x="1962150" y="4995863"/>
            <a:ext cx="10969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智能家居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259513" y="4686300"/>
            <a:ext cx="1112837" cy="3079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400" dirty="0">
                <a:latin typeface="微软雅黑"/>
                <a:ea typeface="微软雅黑"/>
                <a:cs typeface="微软雅黑"/>
              </a:rPr>
              <a:t>物流</a:t>
            </a:r>
            <a:r>
              <a:rPr lang="zh-CN" altLang="zh-CN" sz="1400" dirty="0">
                <a:latin typeface="微软雅黑"/>
                <a:ea typeface="微软雅黑"/>
                <a:cs typeface="微软雅黑"/>
              </a:rPr>
              <a:t>（</a:t>
            </a:r>
            <a:r>
              <a:rPr lang="zh-CN" altLang="en-US" sz="1400" dirty="0">
                <a:latin typeface="微软雅黑"/>
                <a:ea typeface="微软雅黑"/>
                <a:cs typeface="微软雅黑"/>
              </a:rPr>
              <a:t>网</a:t>
            </a:r>
            <a:r>
              <a:rPr lang="zh-CN" altLang="zh-CN" sz="1400" dirty="0">
                <a:latin typeface="微软雅黑"/>
                <a:ea typeface="微软雅黑"/>
                <a:cs typeface="微软雅黑"/>
              </a:rPr>
              <a:t>）</a:t>
            </a:r>
            <a:endParaRPr lang="zh-CN" altLang="en-US" sz="1400" dirty="0">
              <a:latin typeface="微软雅黑"/>
              <a:ea typeface="微软雅黑"/>
              <a:cs typeface="微软雅黑"/>
            </a:endParaRPr>
          </a:p>
        </p:txBody>
      </p:sp>
      <p:sp>
        <p:nvSpPr>
          <p:cNvPr id="56352" name="文本框 6"/>
          <p:cNvSpPr txBox="1">
            <a:spLocks noChangeArrowheads="1"/>
          </p:cNvSpPr>
          <p:nvPr/>
        </p:nvSpPr>
        <p:spPr bwMode="auto">
          <a:xfrm>
            <a:off x="6316663" y="3949700"/>
            <a:ext cx="1074737" cy="307975"/>
          </a:xfrm>
          <a:prstGeom prst="rect">
            <a:avLst/>
          </a:prstGeom>
          <a:solidFill>
            <a:srgbClr val="75D5E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信息流（网）</a:t>
            </a:r>
          </a:p>
        </p:txBody>
      </p:sp>
      <p:sp>
        <p:nvSpPr>
          <p:cNvPr id="56353" name="文本框 5"/>
          <p:cNvSpPr txBox="1">
            <a:spLocks noChangeArrowheads="1"/>
          </p:cNvSpPr>
          <p:nvPr/>
        </p:nvSpPr>
        <p:spPr bwMode="auto">
          <a:xfrm>
            <a:off x="6303963" y="3487738"/>
            <a:ext cx="971550" cy="522287"/>
          </a:xfrm>
          <a:prstGeom prst="rect">
            <a:avLst/>
          </a:prstGeom>
          <a:solidFill>
            <a:srgbClr val="89DE7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交通流（网）</a:t>
            </a:r>
          </a:p>
        </p:txBody>
      </p:sp>
      <p:sp>
        <p:nvSpPr>
          <p:cNvPr id="56354" name="文本框 4"/>
          <p:cNvSpPr txBox="1">
            <a:spLocks noChangeArrowheads="1"/>
          </p:cNvSpPr>
          <p:nvPr/>
        </p:nvSpPr>
        <p:spPr bwMode="auto">
          <a:xfrm>
            <a:off x="6278563" y="2827338"/>
            <a:ext cx="1089025" cy="307975"/>
          </a:xfrm>
          <a:prstGeom prst="rect">
            <a:avLst/>
          </a:prstGeom>
          <a:solidFill>
            <a:srgbClr val="B9DCE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人群流（网）</a:t>
            </a:r>
          </a:p>
        </p:txBody>
      </p:sp>
      <p:sp>
        <p:nvSpPr>
          <p:cNvPr id="47" name="矩形 46"/>
          <p:cNvSpPr/>
          <p:nvPr/>
        </p:nvSpPr>
        <p:spPr>
          <a:xfrm>
            <a:off x="3197225" y="57150"/>
            <a:ext cx="2954338" cy="461963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>
                <a:latin typeface="微软雅黑"/>
                <a:ea typeface="微软雅黑"/>
                <a:cs typeface="微软雅黑"/>
              </a:rPr>
              <a:t>未来城市之万物互联</a:t>
            </a: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17" cstate="email">
            <a:extLst>
              <a:ext uri="{28A0092B-C50C-407E-A947-70E740481C1C}"/>
            </a:extLst>
          </a:blip>
          <a:srcRect/>
          <a:stretch/>
        </p:blipFill>
        <p:spPr>
          <a:xfrm>
            <a:off x="1192513" y="521650"/>
            <a:ext cx="2005131" cy="1320049"/>
          </a:xfrm>
          <a:prstGeom prst="ellipse">
            <a:avLst/>
          </a:prstGeom>
        </p:spPr>
      </p:pic>
      <p:pic>
        <p:nvPicPr>
          <p:cNvPr id="56357" name="图片 1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572375" y="5348288"/>
            <a:ext cx="979488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58" name="文本框 10"/>
          <p:cNvSpPr txBox="1">
            <a:spLocks noChangeArrowheads="1"/>
          </p:cNvSpPr>
          <p:nvPr/>
        </p:nvSpPr>
        <p:spPr bwMode="auto">
          <a:xfrm>
            <a:off x="8456613" y="5418138"/>
            <a:ext cx="800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1600" b="1">
                <a:latin typeface="微软雅黑" pitchFamily="34" charset="-122"/>
                <a:ea typeface="微软雅黑" pitchFamily="34" charset="-122"/>
              </a:rPr>
              <a:t>全碳</a:t>
            </a:r>
            <a:endParaRPr kumimoji="1" lang="en-US" altLang="zh-CN" sz="1600" b="1">
              <a:latin typeface="微软雅黑" pitchFamily="34" charset="-122"/>
              <a:ea typeface="微软雅黑" pitchFamily="34" charset="-122"/>
            </a:endParaRPr>
          </a:p>
          <a:p>
            <a:r>
              <a:rPr kumimoji="1" lang="zh-CN" altLang="en-US" sz="1600" b="1">
                <a:latin typeface="微软雅黑" pitchFamily="34" charset="-122"/>
                <a:ea typeface="微软雅黑" pitchFamily="34" charset="-122"/>
              </a:rPr>
              <a:t>自行车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圆角矩形 6"/>
          <p:cNvSpPr>
            <a:spLocks noChangeArrowheads="1"/>
          </p:cNvSpPr>
          <p:nvPr/>
        </p:nvSpPr>
        <p:spPr bwMode="auto">
          <a:xfrm>
            <a:off x="428625" y="1357313"/>
            <a:ext cx="7929563" cy="50053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D9D9D9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智慧城市类型众多，至少可分为：</a:t>
            </a:r>
            <a:endParaRPr lang="en-US" altLang="zh-CN" sz="2400" b="1">
              <a:solidFill>
                <a:srgbClr val="000000"/>
              </a:solidFill>
              <a:latin typeface="仿宋" pitchFamily="49" charset="-122"/>
              <a:ea typeface="仿宋" pitchFamily="49" charset="-122"/>
            </a:endParaRPr>
          </a:p>
          <a:p>
            <a:pPr indent="457200" algn="just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1.</a:t>
            </a:r>
            <a:r>
              <a:rPr lang="zh-CN" altLang="en-US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城市管理绩效提高型</a:t>
            </a:r>
            <a:endParaRPr lang="en-US" altLang="zh-CN" sz="2400" b="1">
              <a:solidFill>
                <a:srgbClr val="000000"/>
              </a:solidFill>
              <a:latin typeface="仿宋" pitchFamily="49" charset="-122"/>
              <a:ea typeface="仿宋" pitchFamily="49" charset="-122"/>
            </a:endParaRPr>
          </a:p>
          <a:p>
            <a:pPr indent="457200" algn="just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2.</a:t>
            </a:r>
            <a:r>
              <a:rPr lang="zh-CN" altLang="en-US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节能减排（绿色生态）型</a:t>
            </a:r>
            <a:endParaRPr lang="en-US" altLang="zh-CN" sz="2400" b="1">
              <a:solidFill>
                <a:srgbClr val="000000"/>
              </a:solidFill>
              <a:latin typeface="仿宋" pitchFamily="49" charset="-122"/>
              <a:ea typeface="仿宋" pitchFamily="49" charset="-122"/>
            </a:endParaRPr>
          </a:p>
          <a:p>
            <a:pPr indent="457200" algn="just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3.</a:t>
            </a:r>
            <a:r>
              <a:rPr lang="zh-CN" altLang="en-US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城市病康复型（市民生活便捷型）</a:t>
            </a:r>
            <a:endParaRPr lang="en-US" altLang="zh-CN" sz="2400" b="1">
              <a:solidFill>
                <a:srgbClr val="000000"/>
              </a:solidFill>
              <a:latin typeface="仿宋" pitchFamily="49" charset="-122"/>
              <a:ea typeface="仿宋" pitchFamily="49" charset="-122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前两种是政府必须事先做好顶层设计和实施规划的，并能为第三种奠定基础。顶层设计的本质是“城市诊断”、看准“城市病”，再以智慧手段综合调理，从而逐步演进为复合式全功能智慧城市。</a:t>
            </a:r>
          </a:p>
        </p:txBody>
      </p:sp>
      <p:sp>
        <p:nvSpPr>
          <p:cNvPr id="57347" name="TextBox 3"/>
          <p:cNvSpPr txBox="1">
            <a:spLocks noChangeArrowheads="1"/>
          </p:cNvSpPr>
          <p:nvPr/>
        </p:nvSpPr>
        <p:spPr bwMode="auto">
          <a:xfrm>
            <a:off x="0" y="538163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  <a:latin typeface="宋体" charset="-122"/>
              </a:rPr>
              <a:t>  小结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2B634A1A-3EA2-4359-8A6D-FE2D0ECF176C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33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8371" name="标题 1"/>
          <p:cNvSpPr>
            <a:spLocks noGrp="1"/>
          </p:cNvSpPr>
          <p:nvPr>
            <p:ph type="title" idx="4294967295"/>
          </p:nvPr>
        </p:nvSpPr>
        <p:spPr>
          <a:xfrm>
            <a:off x="446088" y="2928938"/>
            <a:ext cx="8229600" cy="1143000"/>
          </a:xfrm>
        </p:spPr>
        <p:txBody>
          <a:bodyPr/>
          <a:lstStyle/>
          <a:p>
            <a:pPr eaLnBrk="1" hangingPunct="1"/>
            <a:r>
              <a:rPr lang="zh-CN" sz="5400" smtClean="0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谢  谢！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C22D113F-923A-4ED0-A6B6-335BCD0E3A13}" type="slidenum">
              <a:rPr lang="zh-CN" altLang="en-US" sz="1200">
                <a:solidFill>
                  <a:srgbClr val="898989"/>
                </a:solidFill>
                <a:latin typeface="仿宋" pitchFamily="49" charset="-122"/>
                <a:ea typeface="仿宋" pitchFamily="49" charset="-122"/>
              </a:rPr>
              <a:pPr algn="r"/>
              <a:t>4</a:t>
            </a:fld>
            <a:endParaRPr lang="zh-CN" altLang="en-US" sz="1200">
              <a:solidFill>
                <a:srgbClr val="898989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1.1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中央确定了新型城镇化、小康社会的战略目标</a:t>
            </a:r>
          </a:p>
        </p:txBody>
      </p:sp>
      <p:sp>
        <p:nvSpPr>
          <p:cNvPr id="32772" name="直接连接符 3"/>
          <p:cNvSpPr>
            <a:spLocks noChangeShapeType="1"/>
          </p:cNvSpPr>
          <p:nvPr/>
        </p:nvSpPr>
        <p:spPr bwMode="auto">
          <a:xfrm>
            <a:off x="4067175" y="6308725"/>
            <a:ext cx="5076825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3" name="Rectangle 8"/>
          <p:cNvSpPr>
            <a:spLocks noChangeArrowheads="1"/>
          </p:cNvSpPr>
          <p:nvPr/>
        </p:nvSpPr>
        <p:spPr bwMode="auto">
          <a:xfrm>
            <a:off x="1260475" y="2638425"/>
            <a:ext cx="3097213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200000"/>
              </a:lnSpc>
              <a:spcBef>
                <a:spcPct val="20000"/>
              </a:spcBef>
            </a:pPr>
            <a:r>
              <a:rPr lang="zh-CN" altLang="en-US" sz="2000">
                <a:solidFill>
                  <a:srgbClr val="0F243E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新型工业化是动力</a:t>
            </a:r>
          </a:p>
          <a:p>
            <a:pPr>
              <a:lnSpc>
                <a:spcPct val="200000"/>
              </a:lnSpc>
              <a:spcBef>
                <a:spcPct val="20000"/>
              </a:spcBef>
            </a:pPr>
            <a:r>
              <a:rPr lang="zh-CN" altLang="en-US" sz="2000">
                <a:solidFill>
                  <a:srgbClr val="0F243E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农业现代化是基础</a:t>
            </a:r>
          </a:p>
          <a:p>
            <a:pPr>
              <a:lnSpc>
                <a:spcPct val="200000"/>
              </a:lnSpc>
              <a:spcBef>
                <a:spcPct val="20000"/>
              </a:spcBef>
            </a:pPr>
            <a:r>
              <a:rPr lang="zh-CN" altLang="en-US" sz="2000">
                <a:solidFill>
                  <a:srgbClr val="0F243E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信息化是协调创新</a:t>
            </a:r>
          </a:p>
          <a:p>
            <a:pPr>
              <a:lnSpc>
                <a:spcPct val="200000"/>
              </a:lnSpc>
              <a:spcBef>
                <a:spcPct val="20000"/>
              </a:spcBef>
            </a:pPr>
            <a:r>
              <a:rPr lang="zh-CN" altLang="en-US" sz="2000">
                <a:solidFill>
                  <a:srgbClr val="0F243E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新型城镇化是机会平台</a:t>
            </a:r>
          </a:p>
          <a:p>
            <a:pPr>
              <a:lnSpc>
                <a:spcPct val="200000"/>
              </a:lnSpc>
              <a:spcBef>
                <a:spcPct val="20000"/>
              </a:spcBef>
            </a:pPr>
            <a:r>
              <a:rPr lang="zh-CN" altLang="en-US" sz="2000">
                <a:solidFill>
                  <a:srgbClr val="0F243E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绿色化是方向</a:t>
            </a:r>
          </a:p>
          <a:p>
            <a:pPr>
              <a:lnSpc>
                <a:spcPct val="200000"/>
              </a:lnSpc>
              <a:spcBef>
                <a:spcPct val="20000"/>
              </a:spcBef>
            </a:pPr>
            <a:endParaRPr lang="zh-CN" altLang="en-US"/>
          </a:p>
        </p:txBody>
      </p:sp>
      <p:sp>
        <p:nvSpPr>
          <p:cNvPr id="32774" name="AutoShape 9"/>
          <p:cNvSpPr>
            <a:spLocks/>
          </p:cNvSpPr>
          <p:nvPr/>
        </p:nvSpPr>
        <p:spPr bwMode="auto">
          <a:xfrm>
            <a:off x="5441950" y="3173413"/>
            <a:ext cx="2473325" cy="247173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0 h 21600"/>
              <a:gd name="T16" fmla="*/ 0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1600"/>
              <a:gd name="T34" fmla="*/ 0 h 21600"/>
              <a:gd name="T35" fmla="*/ 21600 w 21600"/>
              <a:gd name="T36" fmla="*/ 13806 h 2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1600" h="21600">
                <a:moveTo>
                  <a:pt x="2313" y="15699"/>
                </a:moveTo>
                <a:cubicBezTo>
                  <a:pt x="1453" y="14209"/>
                  <a:pt x="1001" y="12520"/>
                  <a:pt x="1001" y="10800"/>
                </a:cubicBezTo>
                <a:cubicBezTo>
                  <a:pt x="1001" y="5388"/>
                  <a:pt x="5388" y="1001"/>
                  <a:pt x="10800" y="1001"/>
                </a:cubicBezTo>
                <a:cubicBezTo>
                  <a:pt x="16211" y="1001"/>
                  <a:pt x="20599" y="5388"/>
                  <a:pt x="20599" y="10800"/>
                </a:cubicBezTo>
                <a:cubicBezTo>
                  <a:pt x="20599" y="12520"/>
                  <a:pt x="20146" y="14209"/>
                  <a:pt x="19286" y="15699"/>
                </a:cubicBezTo>
                <a:lnTo>
                  <a:pt x="20153" y="16199"/>
                </a:lnTo>
                <a:cubicBezTo>
                  <a:pt x="21100" y="14558"/>
                  <a:pt x="21600" y="1269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2695"/>
                  <a:pt x="499" y="14558"/>
                  <a:pt x="1446" y="16200"/>
                </a:cubicBezTo>
                <a:lnTo>
                  <a:pt x="2313" y="15699"/>
                </a:lnTo>
                <a:close/>
              </a:path>
            </a:pathLst>
          </a:custGeom>
          <a:solidFill>
            <a:srgbClr val="8064A2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5" name="AutoShape 10"/>
          <p:cNvSpPr>
            <a:spLocks/>
          </p:cNvSpPr>
          <p:nvPr/>
        </p:nvSpPr>
        <p:spPr bwMode="auto">
          <a:xfrm>
            <a:off x="5441950" y="3173413"/>
            <a:ext cx="2473325" cy="247173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21600"/>
              <a:gd name="T23" fmla="*/ 21600 w 21600"/>
              <a:gd name="T24" fmla="*/ 16645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19286" y="15699"/>
                </a:moveTo>
                <a:cubicBezTo>
                  <a:pt x="17535" y="18731"/>
                  <a:pt x="14300" y="20598"/>
                  <a:pt x="10800" y="20599"/>
                </a:cubicBezTo>
                <a:cubicBezTo>
                  <a:pt x="7299" y="20599"/>
                  <a:pt x="4064" y="18731"/>
                  <a:pt x="2313" y="15699"/>
                </a:cubicBezTo>
                <a:lnTo>
                  <a:pt x="1446" y="16200"/>
                </a:lnTo>
                <a:cubicBezTo>
                  <a:pt x="3376" y="19541"/>
                  <a:pt x="6941" y="21600"/>
                  <a:pt x="10800" y="21600"/>
                </a:cubicBezTo>
                <a:cubicBezTo>
                  <a:pt x="14658" y="21599"/>
                  <a:pt x="18223" y="19541"/>
                  <a:pt x="20153" y="16199"/>
                </a:cubicBezTo>
                <a:lnTo>
                  <a:pt x="19286" y="15699"/>
                </a:lnTo>
                <a:close/>
              </a:path>
            </a:pathLst>
          </a:custGeom>
          <a:solidFill>
            <a:srgbClr val="9BBB59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6" name="AutoShape 11"/>
          <p:cNvSpPr>
            <a:spLocks/>
          </p:cNvSpPr>
          <p:nvPr/>
        </p:nvSpPr>
        <p:spPr bwMode="auto">
          <a:xfrm>
            <a:off x="5441950" y="3173413"/>
            <a:ext cx="2473325" cy="247173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1005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10799" y="1001"/>
                </a:moveTo>
                <a:lnTo>
                  <a:pt x="10799" y="0"/>
                </a:lnTo>
                <a:lnTo>
                  <a:pt x="10799" y="1001"/>
                </a:lnTo>
                <a:close/>
              </a:path>
            </a:pathLst>
          </a:custGeom>
          <a:solidFill>
            <a:srgbClr val="C0504C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7" name="Oval 12"/>
          <p:cNvSpPr>
            <a:spLocks noChangeArrowheads="1"/>
          </p:cNvSpPr>
          <p:nvPr/>
        </p:nvSpPr>
        <p:spPr bwMode="auto">
          <a:xfrm>
            <a:off x="6110288" y="3840163"/>
            <a:ext cx="1138237" cy="1138237"/>
          </a:xfrm>
          <a:prstGeom prst="ellipse">
            <a:avLst/>
          </a:prstGeom>
          <a:solidFill>
            <a:srgbClr val="4F81B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2778" name="Rectangle 13"/>
          <p:cNvSpPr>
            <a:spLocks noChangeArrowheads="1"/>
          </p:cNvSpPr>
          <p:nvPr/>
        </p:nvSpPr>
        <p:spPr bwMode="auto">
          <a:xfrm>
            <a:off x="6110288" y="3840163"/>
            <a:ext cx="1138237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00" tIns="25400" rIns="25400" bIns="25400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zh-CN" altLang="en-US" sz="2400" b="1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绿色化</a:t>
            </a:r>
            <a:endParaRPr lang="zh-CN" altLang="en-US" sz="240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2779" name="Oval 14"/>
          <p:cNvSpPr>
            <a:spLocks noChangeArrowheads="1"/>
          </p:cNvSpPr>
          <p:nvPr/>
        </p:nvSpPr>
        <p:spPr bwMode="auto">
          <a:xfrm>
            <a:off x="6281738" y="2803525"/>
            <a:ext cx="795337" cy="795338"/>
          </a:xfrm>
          <a:prstGeom prst="ellipse">
            <a:avLst/>
          </a:prstGeom>
          <a:solidFill>
            <a:srgbClr val="C0504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2780" name="Rectangle 15"/>
          <p:cNvSpPr>
            <a:spLocks noChangeArrowheads="1"/>
          </p:cNvSpPr>
          <p:nvPr/>
        </p:nvSpPr>
        <p:spPr bwMode="auto">
          <a:xfrm>
            <a:off x="6281738" y="2803525"/>
            <a:ext cx="795337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80" tIns="17780" rIns="17780" bIns="17780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zh-CN" altLang="en-US" b="1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信息化</a:t>
            </a:r>
            <a:endParaRPr lang="zh-CN" altLang="en-US" b="1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2781" name="Oval 16"/>
          <p:cNvSpPr>
            <a:spLocks noChangeArrowheads="1"/>
          </p:cNvSpPr>
          <p:nvPr/>
        </p:nvSpPr>
        <p:spPr bwMode="auto">
          <a:xfrm>
            <a:off x="6229350" y="5157788"/>
            <a:ext cx="795338" cy="795337"/>
          </a:xfrm>
          <a:prstGeom prst="ellipse">
            <a:avLst/>
          </a:prstGeom>
          <a:solidFill>
            <a:srgbClr val="9BBB5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b="1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2782" name="Rectangle 17"/>
          <p:cNvSpPr>
            <a:spLocks noChangeArrowheads="1"/>
          </p:cNvSpPr>
          <p:nvPr/>
        </p:nvSpPr>
        <p:spPr bwMode="auto">
          <a:xfrm>
            <a:off x="6229350" y="5157788"/>
            <a:ext cx="795338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80" tIns="17780" rIns="17780" bIns="17780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zh-CN" altLang="en-US" sz="1400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农业现代化</a:t>
            </a:r>
            <a:endParaRPr lang="zh-CN" altLang="en-US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2783" name="Oval 18"/>
          <p:cNvSpPr>
            <a:spLocks noChangeArrowheads="1"/>
          </p:cNvSpPr>
          <p:nvPr/>
        </p:nvSpPr>
        <p:spPr bwMode="auto">
          <a:xfrm>
            <a:off x="5076825" y="4076700"/>
            <a:ext cx="795338" cy="796925"/>
          </a:xfrm>
          <a:prstGeom prst="ellipse">
            <a:avLst/>
          </a:prstGeom>
          <a:solidFill>
            <a:srgbClr val="8064A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2784" name="Rectangle 19"/>
          <p:cNvSpPr>
            <a:spLocks noChangeArrowheads="1"/>
          </p:cNvSpPr>
          <p:nvPr/>
        </p:nvSpPr>
        <p:spPr bwMode="auto">
          <a:xfrm>
            <a:off x="5076825" y="4076700"/>
            <a:ext cx="795338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80" tIns="17780" rIns="17780" bIns="17780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zh-CN" altLang="en-US" b="1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工业化</a:t>
            </a:r>
            <a:endParaRPr lang="zh-CN" altLang="en-US" b="1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2785" name="爆炸形 1 22"/>
          <p:cNvSpPr>
            <a:spLocks noChangeArrowheads="1"/>
          </p:cNvSpPr>
          <p:nvPr/>
        </p:nvSpPr>
        <p:spPr bwMode="auto">
          <a:xfrm>
            <a:off x="7358063" y="2000250"/>
            <a:ext cx="1500187" cy="1428750"/>
          </a:xfrm>
          <a:prstGeom prst="irregularSeal1">
            <a:avLst/>
          </a:prstGeom>
          <a:gradFill rotWithShape="1">
            <a:gsLst>
              <a:gs pos="0">
                <a:srgbClr val="759436"/>
              </a:gs>
              <a:gs pos="79999">
                <a:srgbClr val="9BC247"/>
              </a:gs>
              <a:gs pos="100000">
                <a:srgbClr val="9BC545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黑体" pitchFamily="49" charset="-122"/>
              </a:rPr>
              <a:t>小康社会</a:t>
            </a:r>
            <a:endParaRPr lang="zh-CN" altLang="en-US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2786" name="Rectangle 8"/>
          <p:cNvSpPr>
            <a:spLocks noChangeArrowheads="1"/>
          </p:cNvSpPr>
          <p:nvPr/>
        </p:nvSpPr>
        <p:spPr bwMode="auto">
          <a:xfrm>
            <a:off x="5429250" y="5572125"/>
            <a:ext cx="2714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200000"/>
              </a:lnSpc>
              <a:spcBef>
                <a:spcPct val="20000"/>
              </a:spcBef>
            </a:pPr>
            <a:r>
              <a:rPr lang="en-US" altLang="zh-CN" sz="2000">
                <a:solidFill>
                  <a:srgbClr val="0F243E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 </a:t>
            </a:r>
            <a:r>
              <a:rPr lang="zh-CN" altLang="en-US" sz="2000">
                <a:solidFill>
                  <a:srgbClr val="0F243E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“五化”同步发展</a:t>
            </a:r>
            <a:endParaRPr lang="zh-CN" altLang="en-US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2787" name="Rectangle 19"/>
          <p:cNvSpPr>
            <a:spLocks noChangeArrowheads="1"/>
          </p:cNvSpPr>
          <p:nvPr/>
        </p:nvSpPr>
        <p:spPr bwMode="auto">
          <a:xfrm>
            <a:off x="7596188" y="4005263"/>
            <a:ext cx="796925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80" tIns="17780" rIns="17780" bIns="17780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zh-CN" altLang="en-US" b="1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工业化</a:t>
            </a:r>
            <a:endParaRPr lang="zh-CN" altLang="en-US" b="1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2788" name="Oval 18"/>
          <p:cNvSpPr>
            <a:spLocks noChangeArrowheads="1"/>
          </p:cNvSpPr>
          <p:nvPr/>
        </p:nvSpPr>
        <p:spPr bwMode="auto">
          <a:xfrm>
            <a:off x="7475538" y="4073525"/>
            <a:ext cx="796925" cy="796925"/>
          </a:xfrm>
          <a:prstGeom prst="ellipse">
            <a:avLst/>
          </a:prstGeom>
          <a:solidFill>
            <a:srgbClr val="33CCC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2789" name="Rectangle 19"/>
          <p:cNvSpPr>
            <a:spLocks noChangeArrowheads="1"/>
          </p:cNvSpPr>
          <p:nvPr/>
        </p:nvSpPr>
        <p:spPr bwMode="auto">
          <a:xfrm>
            <a:off x="7524750" y="4076700"/>
            <a:ext cx="796925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80" tIns="17780" rIns="17780" bIns="17780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zh-CN" altLang="en-US" b="1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微软雅黑" pitchFamily="34" charset="-122"/>
              </a:rPr>
              <a:t>城镇化</a:t>
            </a:r>
            <a:endParaRPr lang="zh-CN" altLang="en-US" b="1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88137B63-8736-4A75-B728-C01B9643E0C1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5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33795" name="Picture 3" descr="w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1716088"/>
            <a:ext cx="157480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9" descr="P10509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64350" y="1860550"/>
            <a:ext cx="1655763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4" descr="未标题-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8850" y="1938338"/>
            <a:ext cx="7937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image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1787525"/>
            <a:ext cx="2233613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714375" y="1357313"/>
            <a:ext cx="1655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仿宋" pitchFamily="49" charset="-122"/>
                <a:ea typeface="仿宋" pitchFamily="49" charset="-122"/>
              </a:rPr>
              <a:t>农业文明</a:t>
            </a:r>
            <a:endParaRPr lang="zh-CN" altLang="en-US" sz="160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500438" y="1357313"/>
            <a:ext cx="16557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latin typeface="仿宋" pitchFamily="49" charset="-122"/>
                <a:ea typeface="仿宋" pitchFamily="49" charset="-122"/>
              </a:rPr>
              <a:t>工业文明</a:t>
            </a:r>
            <a:endParaRPr lang="zh-CN" altLang="en-US" sz="160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7026275" y="1392238"/>
            <a:ext cx="1474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仿宋" pitchFamily="49" charset="-122"/>
                <a:ea typeface="仿宋" pitchFamily="49" charset="-122"/>
              </a:rPr>
              <a:t>后工业文明</a:t>
            </a:r>
            <a:endParaRPr lang="zh-CN" altLang="en-US" sz="160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3802" name="AutoShape 35"/>
          <p:cNvSpPr>
            <a:spLocks noChangeArrowheads="1"/>
          </p:cNvSpPr>
          <p:nvPr/>
        </p:nvSpPr>
        <p:spPr bwMode="auto">
          <a:xfrm>
            <a:off x="2843213" y="1931988"/>
            <a:ext cx="360362" cy="923925"/>
          </a:xfrm>
          <a:prstGeom prst="rightArrow">
            <a:avLst>
              <a:gd name="adj1" fmla="val 67750"/>
              <a:gd name="adj2" fmla="val 66167"/>
            </a:avLst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u="sng">
              <a:solidFill>
                <a:srgbClr val="000000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3803" name="AutoShape 35"/>
          <p:cNvSpPr>
            <a:spLocks noChangeArrowheads="1"/>
          </p:cNvSpPr>
          <p:nvPr/>
        </p:nvSpPr>
        <p:spPr bwMode="auto">
          <a:xfrm>
            <a:off x="5572125" y="1828800"/>
            <a:ext cx="360363" cy="1152525"/>
          </a:xfrm>
          <a:prstGeom prst="rightArrow">
            <a:avLst>
              <a:gd name="adj1" fmla="val 67750"/>
              <a:gd name="adj2" fmla="val 66167"/>
            </a:avLst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u="sng">
              <a:solidFill>
                <a:srgbClr val="000000"/>
              </a:solidFill>
              <a:latin typeface="仿宋" pitchFamily="49" charset="-122"/>
              <a:ea typeface="仿宋" pitchFamily="49" charset="-122"/>
            </a:endParaRPr>
          </a:p>
        </p:txBody>
      </p:sp>
      <p:pic>
        <p:nvPicPr>
          <p:cNvPr id="33804" name="TextBox 19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43788" y="3024188"/>
            <a:ext cx="852487" cy="24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5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1.2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中国城镇化发展方向</a:t>
            </a:r>
          </a:p>
        </p:txBody>
      </p:sp>
      <p:sp>
        <p:nvSpPr>
          <p:cNvPr id="33806" name="TextBox 20"/>
          <p:cNvSpPr>
            <a:spLocks noChangeArrowheads="1"/>
          </p:cNvSpPr>
          <p:nvPr/>
        </p:nvSpPr>
        <p:spPr bwMode="auto">
          <a:xfrm>
            <a:off x="892175" y="5878513"/>
            <a:ext cx="785812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p"/>
            </a:pPr>
            <a:r>
              <a:rPr lang="zh-CN" altLang="en-US" sz="16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 城镇化是实现扩大内需、促进创新、提升国力、优化城乡关系的转变的巨大机会</a:t>
            </a:r>
            <a:endParaRPr lang="zh-CN" altLang="en-US"/>
          </a:p>
        </p:txBody>
      </p:sp>
      <p:pic>
        <p:nvPicPr>
          <p:cNvPr id="33807" name="图示 24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6438" y="3413125"/>
            <a:ext cx="6327775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E9A846F8-5406-46EE-81AE-10E4DD22EC97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6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4819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1.3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中国城镇化面临的问题</a:t>
            </a:r>
          </a:p>
        </p:txBody>
      </p:sp>
      <p:sp>
        <p:nvSpPr>
          <p:cNvPr id="34820" name="日期占位符 1"/>
          <p:cNvSpPr txBox="1">
            <a:spLocks noGrp="1"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t>2013-09-08</a:t>
            </a:r>
          </a:p>
        </p:txBody>
      </p:sp>
      <p:sp>
        <p:nvSpPr>
          <p:cNvPr id="34821" name="Text Box 3"/>
          <p:cNvSpPr txBox="1">
            <a:spLocks noChangeArrowheads="1"/>
          </p:cNvSpPr>
          <p:nvPr/>
        </p:nvSpPr>
        <p:spPr bwMode="auto">
          <a:xfrm>
            <a:off x="0" y="1412875"/>
            <a:ext cx="848360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Tx/>
              <a:buNone/>
            </a:pPr>
            <a:endParaRPr lang="en-US" altLang="zh-CN" sz="2400" b="1">
              <a:solidFill>
                <a:srgbClr val="2149A3"/>
              </a:solidFill>
              <a:latin typeface="仿宋" pitchFamily="49" charset="-122"/>
              <a:ea typeface="仿宋" pitchFamily="49" charset="-122"/>
            </a:endParaRPr>
          </a:p>
          <a:p>
            <a:pPr marL="342900" indent="-342900">
              <a:lnSpc>
                <a:spcPct val="150000"/>
              </a:lnSpc>
            </a:pPr>
            <a:r>
              <a:rPr lang="zh-CN" altLang="en-US" sz="2400"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200" b="1">
                <a:latin typeface="仿宋_GB2312" pitchFamily="49" charset="-122"/>
                <a:ea typeface="仿宋_GB2312" pitchFamily="49" charset="-122"/>
              </a:rPr>
              <a:t>城镇管理水平低，</a:t>
            </a:r>
            <a:r>
              <a:rPr lang="zh-CN" altLang="en-US" sz="2200" b="1">
                <a:solidFill>
                  <a:srgbClr val="C00000"/>
                </a:solidFill>
                <a:latin typeface="仿宋_GB2312" pitchFamily="49" charset="-122"/>
                <a:ea typeface="仿宋_GB2312" pitchFamily="49" charset="-122"/>
              </a:rPr>
              <a:t>“城市病”</a:t>
            </a:r>
            <a:r>
              <a:rPr lang="zh-CN" altLang="en-US" sz="2200" b="1">
                <a:latin typeface="仿宋_GB2312" pitchFamily="49" charset="-122"/>
                <a:ea typeface="仿宋_GB2312" pitchFamily="49" charset="-122"/>
              </a:rPr>
              <a:t>现象蔓延。</a:t>
            </a:r>
          </a:p>
          <a:p>
            <a:pPr marL="342900" indent="-342900">
              <a:lnSpc>
                <a:spcPct val="150000"/>
              </a:lnSpc>
            </a:pPr>
            <a:endParaRPr lang="en-US" sz="2400" b="1">
              <a:latin typeface="仿宋_GB2312" pitchFamily="49" charset="-122"/>
              <a:ea typeface="仿宋_GB2312" pitchFamily="49" charset="-122"/>
            </a:endParaRPr>
          </a:p>
          <a:p>
            <a:pPr marL="342900" indent="-342900"/>
            <a:endParaRPr lang="en-US" sz="2400" b="1">
              <a:solidFill>
                <a:srgbClr val="FF0000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11270" name="Rectangle 4"/>
          <p:cNvSpPr>
            <a:spLocks noChangeArrowheads="1"/>
          </p:cNvSpPr>
          <p:nvPr/>
        </p:nvSpPr>
        <p:spPr bwMode="auto">
          <a:xfrm>
            <a:off x="3200400" y="3606800"/>
            <a:ext cx="3260725" cy="1939925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5400000" scaled="1"/>
          </a:gradFill>
          <a:ln w="9525" cmpd="sng">
            <a:solidFill>
              <a:srgbClr val="BE4B48"/>
            </a:solidFill>
            <a:miter lim="800000"/>
            <a:headEnd/>
            <a:tailEnd/>
          </a:ln>
          <a:effectLst>
            <a:outerShdw dist="20000" dir="5400000" algn="ctr" rotWithShape="0">
              <a:srgbClr val="000000">
                <a:alpha val="32999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2000" b="1">
                <a:solidFill>
                  <a:srgbClr val="006699"/>
                </a:solidFill>
                <a:latin typeface="仿宋_GB2312" pitchFamily="49" charset="-122"/>
                <a:ea typeface="仿宋_GB2312" pitchFamily="49" charset="-122"/>
                <a:sym typeface="微软雅黑" pitchFamily="34" charset="-122"/>
              </a:rPr>
              <a:t>交通拥堵、能源紧张</a:t>
            </a:r>
            <a:endParaRPr lang="en-US" sz="2000" b="1">
              <a:solidFill>
                <a:srgbClr val="006699"/>
              </a:solidFill>
              <a:latin typeface="仿宋_GB2312" pitchFamily="49" charset="-122"/>
              <a:ea typeface="仿宋_GB2312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2000" b="1">
                <a:solidFill>
                  <a:srgbClr val="006699"/>
                </a:solidFill>
                <a:latin typeface="仿宋_GB2312" pitchFamily="49" charset="-122"/>
                <a:ea typeface="仿宋_GB2312" pitchFamily="49" charset="-122"/>
                <a:sym typeface="微软雅黑" pitchFamily="34" charset="-122"/>
              </a:rPr>
              <a:t>空气污染、水体污染</a:t>
            </a:r>
            <a:endParaRPr lang="en-US" sz="2000" b="1">
              <a:solidFill>
                <a:srgbClr val="006699"/>
              </a:solidFill>
              <a:latin typeface="仿宋_GB2312" pitchFamily="49" charset="-122"/>
              <a:ea typeface="仿宋_GB2312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2000" b="1">
                <a:solidFill>
                  <a:srgbClr val="006699"/>
                </a:solidFill>
                <a:latin typeface="仿宋_GB2312" pitchFamily="49" charset="-122"/>
                <a:ea typeface="仿宋_GB2312" pitchFamily="49" charset="-122"/>
                <a:sym typeface="微软雅黑" pitchFamily="34" charset="-122"/>
              </a:rPr>
              <a:t>垃圾围城、噪声污染</a:t>
            </a:r>
            <a:endParaRPr lang="en-US" sz="2000" b="1">
              <a:solidFill>
                <a:srgbClr val="006699"/>
              </a:solidFill>
              <a:latin typeface="仿宋_GB2312" pitchFamily="49" charset="-122"/>
              <a:ea typeface="仿宋_GB2312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2000" b="1">
                <a:solidFill>
                  <a:srgbClr val="006699"/>
                </a:solidFill>
                <a:latin typeface="仿宋_GB2312" pitchFamily="49" charset="-122"/>
                <a:ea typeface="仿宋_GB2312" pitchFamily="49" charset="-122"/>
                <a:sym typeface="微软雅黑" pitchFamily="34" charset="-122"/>
              </a:rPr>
              <a:t>用地矛盾、水资源短缺</a:t>
            </a:r>
            <a:r>
              <a:rPr lang="en-US" sz="2000" b="1">
                <a:solidFill>
                  <a:srgbClr val="006699"/>
                </a:solidFill>
                <a:latin typeface="仿宋_GB2312" pitchFamily="49" charset="-122"/>
                <a:ea typeface="仿宋_GB2312" pitchFamily="49" charset="-122"/>
                <a:sym typeface="微软雅黑" pitchFamily="34" charset="-122"/>
              </a:rPr>
              <a:t>…</a:t>
            </a:r>
            <a:endParaRPr lang="zh-CN" altLang="en-US" sz="2000" b="1">
              <a:solidFill>
                <a:srgbClr val="006699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pic>
        <p:nvPicPr>
          <p:cNvPr id="348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875" y="4705350"/>
            <a:ext cx="2925763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图片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1125" y="4803775"/>
            <a:ext cx="22447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46788" y="2901950"/>
            <a:ext cx="2652712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4038" y="3181350"/>
            <a:ext cx="2182812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灯片编号占位符 3"/>
          <p:cNvSpPr txBox="1">
            <a:spLocks noGrp="1"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074D4036-BE27-42F7-B0F2-D1D7526F5D69}" type="slidenum">
              <a:rPr lang="zh-CN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7</a:t>
            </a:fld>
            <a:endParaRPr lang="zh-CN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宋体" charset="-122"/>
              </a:rPr>
              <a:t>1.4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</a:rPr>
              <a:t>现代科学技术破解城市发展难题</a:t>
            </a:r>
          </a:p>
        </p:txBody>
      </p:sp>
      <p:sp>
        <p:nvSpPr>
          <p:cNvPr id="35844" name="圆角矩形 16"/>
          <p:cNvSpPr>
            <a:spLocks noChangeArrowheads="1"/>
          </p:cNvSpPr>
          <p:nvPr/>
        </p:nvSpPr>
        <p:spPr bwMode="auto">
          <a:xfrm>
            <a:off x="1457325" y="2422525"/>
            <a:ext cx="6354763" cy="1358900"/>
          </a:xfrm>
          <a:prstGeom prst="roundRect">
            <a:avLst>
              <a:gd name="adj" fmla="val 16667"/>
            </a:avLst>
          </a:prstGeom>
          <a:solidFill>
            <a:srgbClr val="00924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zh-CN" altLang="en-US" sz="3200" b="1">
                <a:solidFill>
                  <a:srgbClr val="FFC000"/>
                </a:solidFill>
                <a:latin typeface="仿宋" pitchFamily="49" charset="-122"/>
                <a:ea typeface="仿宋" pitchFamily="49" charset="-122"/>
              </a:rPr>
              <a:t>现代科学技术</a:t>
            </a:r>
          </a:p>
          <a:p>
            <a:pPr algn="ctr" eaLnBrk="0" hangingPunct="0"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仿宋" pitchFamily="49" charset="-122"/>
                <a:ea typeface="仿宋" pitchFamily="49" charset="-122"/>
              </a:rPr>
              <a:t>新兴信息技术大发展、智慧技术的产业化、</a:t>
            </a:r>
            <a:endParaRPr lang="en-US" b="1">
              <a:solidFill>
                <a:schemeClr val="bg1"/>
              </a:solidFill>
              <a:latin typeface="仿宋" pitchFamily="49" charset="-122"/>
              <a:ea typeface="仿宋" pitchFamily="49" charset="-122"/>
            </a:endParaRPr>
          </a:p>
          <a:p>
            <a:pPr algn="ctr" eaLnBrk="0" hangingPunct="0"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仿宋" pitchFamily="49" charset="-122"/>
                <a:ea typeface="仿宋" pitchFamily="49" charset="-122"/>
              </a:rPr>
              <a:t>城镇智慧化技术应用、资源循环利用等</a:t>
            </a:r>
            <a:endParaRPr lang="de-DE" altLang="en-US" b="1">
              <a:solidFill>
                <a:schemeClr val="bg1"/>
              </a:solidFill>
              <a:latin typeface="仿宋" pitchFamily="49" charset="-122"/>
              <a:ea typeface="仿宋" pitchFamily="49" charset="-122"/>
            </a:endParaRPr>
          </a:p>
        </p:txBody>
      </p:sp>
      <p:grpSp>
        <p:nvGrpSpPr>
          <p:cNvPr id="35845" name="Group 5"/>
          <p:cNvGrpSpPr>
            <a:grpSpLocks/>
          </p:cNvGrpSpPr>
          <p:nvPr/>
        </p:nvGrpSpPr>
        <p:grpSpPr bwMode="auto">
          <a:xfrm>
            <a:off x="1420813" y="4162425"/>
            <a:ext cx="3243262" cy="1360488"/>
            <a:chOff x="0" y="0"/>
            <a:chExt cx="2043" cy="857"/>
          </a:xfrm>
        </p:grpSpPr>
        <p:pic>
          <p:nvPicPr>
            <p:cNvPr id="35859" name="矩形 5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2043" cy="8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60" name="Text Box 5"/>
            <p:cNvSpPr txBox="1">
              <a:spLocks noChangeArrowheads="1"/>
            </p:cNvSpPr>
            <p:nvPr/>
          </p:nvSpPr>
          <p:spPr bwMode="auto">
            <a:xfrm>
              <a:off x="35" y="34"/>
              <a:ext cx="1972" cy="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b="1">
                  <a:solidFill>
                    <a:srgbClr val="17375E"/>
                  </a:solidFill>
                  <a:latin typeface="仿宋" pitchFamily="49" charset="-122"/>
                  <a:ea typeface="仿宋" pitchFamily="49" charset="-122"/>
                </a:rPr>
                <a:t>破解城市发展难题 </a:t>
              </a:r>
              <a:endParaRPr lang="en-US" b="1">
                <a:solidFill>
                  <a:srgbClr val="17375E"/>
                </a:solidFill>
                <a:latin typeface="仿宋" pitchFamily="49" charset="-122"/>
                <a:ea typeface="仿宋" pitchFamily="49" charset="-122"/>
              </a:endParaRPr>
            </a:p>
            <a:p>
              <a:pPr algn="just">
                <a:buFont typeface="Wingdings" pitchFamily="2" charset="2"/>
                <a:buChar char="Ø"/>
              </a:pPr>
              <a:r>
                <a:rPr lang="zh-CN" altLang="en-US" sz="1400">
                  <a:latin typeface="仿宋" pitchFamily="49" charset="-122"/>
                  <a:ea typeface="仿宋" pitchFamily="49" charset="-122"/>
                </a:rPr>
                <a:t>人口资源环境瓶颈</a:t>
              </a:r>
              <a:endParaRPr lang="en-US" sz="1400">
                <a:latin typeface="仿宋" pitchFamily="49" charset="-122"/>
                <a:ea typeface="仿宋" pitchFamily="49" charset="-122"/>
              </a:endParaRPr>
            </a:p>
            <a:p>
              <a:pPr algn="just">
                <a:buFont typeface="Wingdings" pitchFamily="2" charset="2"/>
                <a:buChar char="Ø"/>
              </a:pPr>
              <a:r>
                <a:rPr lang="zh-CN" altLang="en-US" sz="1400">
                  <a:latin typeface="仿宋" pitchFamily="49" charset="-122"/>
                  <a:ea typeface="仿宋" pitchFamily="49" charset="-122"/>
                </a:rPr>
                <a:t>交通拥堵问题</a:t>
              </a:r>
            </a:p>
            <a:p>
              <a:pPr algn="just">
                <a:buFont typeface="Wingdings" pitchFamily="2" charset="2"/>
                <a:buChar char="Ø"/>
              </a:pPr>
              <a:r>
                <a:rPr lang="zh-CN" altLang="en-US" sz="1400">
                  <a:latin typeface="仿宋" pitchFamily="49" charset="-122"/>
                  <a:ea typeface="仿宋" pitchFamily="49" charset="-122"/>
                </a:rPr>
                <a:t>城乡均衡发展问题，二元结构问题</a:t>
              </a:r>
              <a:endParaRPr lang="en-US" sz="1400">
                <a:latin typeface="仿宋" pitchFamily="49" charset="-122"/>
                <a:ea typeface="仿宋" pitchFamily="49" charset="-122"/>
              </a:endParaRPr>
            </a:p>
            <a:p>
              <a:pPr algn="just">
                <a:buFont typeface="Wingdings" pitchFamily="2" charset="2"/>
                <a:buChar char="Ø"/>
              </a:pPr>
              <a:r>
                <a:rPr lang="zh-CN" altLang="en-US" sz="1400">
                  <a:latin typeface="仿宋" pitchFamily="49" charset="-122"/>
                  <a:ea typeface="仿宋" pitchFamily="49" charset="-122"/>
                </a:rPr>
                <a:t>城市安全问题</a:t>
              </a:r>
            </a:p>
          </p:txBody>
        </p:sp>
      </p:grpSp>
      <p:grpSp>
        <p:nvGrpSpPr>
          <p:cNvPr id="35846" name="Group 8"/>
          <p:cNvGrpSpPr>
            <a:grpSpLocks/>
          </p:cNvGrpSpPr>
          <p:nvPr/>
        </p:nvGrpSpPr>
        <p:grpSpPr bwMode="auto">
          <a:xfrm>
            <a:off x="4737100" y="4132263"/>
            <a:ext cx="3132138" cy="1358900"/>
            <a:chOff x="0" y="0"/>
            <a:chExt cx="1973" cy="856"/>
          </a:xfrm>
        </p:grpSpPr>
        <p:pic>
          <p:nvPicPr>
            <p:cNvPr id="35857" name="矩形 5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1973" cy="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8" name="Text Box 8"/>
            <p:cNvSpPr txBox="1">
              <a:spLocks noChangeArrowheads="1"/>
            </p:cNvSpPr>
            <p:nvPr/>
          </p:nvSpPr>
          <p:spPr bwMode="auto">
            <a:xfrm>
              <a:off x="33" y="34"/>
              <a:ext cx="1904" cy="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b="1">
                  <a:solidFill>
                    <a:srgbClr val="17375E"/>
                  </a:solidFill>
                  <a:latin typeface="仿宋" pitchFamily="49" charset="-122"/>
                  <a:ea typeface="仿宋" pitchFamily="49" charset="-122"/>
                </a:rPr>
                <a:t>转变经济发展方式    </a:t>
              </a:r>
              <a:endParaRPr lang="en-US" b="1">
                <a:solidFill>
                  <a:srgbClr val="17375E"/>
                </a:solidFill>
                <a:latin typeface="仿宋" pitchFamily="49" charset="-122"/>
                <a:ea typeface="仿宋" pitchFamily="49" charset="-122"/>
              </a:endParaRPr>
            </a:p>
            <a:p>
              <a:pPr algn="just">
                <a:buFont typeface="Wingdings" pitchFamily="2" charset="2"/>
                <a:buChar char="Ø"/>
              </a:pPr>
              <a:r>
                <a:rPr lang="zh-CN" altLang="en-US" sz="1400">
                  <a:latin typeface="仿宋" pitchFamily="49" charset="-122"/>
                  <a:ea typeface="仿宋" pitchFamily="49" charset="-122"/>
                </a:rPr>
                <a:t>吸引高端资源 </a:t>
              </a:r>
              <a:endParaRPr lang="en-US" sz="1400">
                <a:latin typeface="仿宋" pitchFamily="49" charset="-122"/>
                <a:ea typeface="仿宋" pitchFamily="49" charset="-122"/>
              </a:endParaRPr>
            </a:p>
            <a:p>
              <a:pPr algn="just">
                <a:buFont typeface="Wingdings" pitchFamily="2" charset="2"/>
                <a:buChar char="Ø"/>
              </a:pPr>
              <a:r>
                <a:rPr lang="zh-CN" altLang="en-US" sz="1400">
                  <a:latin typeface="仿宋" pitchFamily="49" charset="-122"/>
                  <a:ea typeface="仿宋" pitchFamily="49" charset="-122"/>
                </a:rPr>
                <a:t>激发新的应用</a:t>
              </a:r>
            </a:p>
            <a:p>
              <a:pPr algn="just">
                <a:buFont typeface="Wingdings" pitchFamily="2" charset="2"/>
                <a:buChar char="Ø"/>
              </a:pPr>
              <a:r>
                <a:rPr lang="zh-CN" altLang="en-US" sz="1400">
                  <a:latin typeface="仿宋" pitchFamily="49" charset="-122"/>
                  <a:ea typeface="仿宋" pitchFamily="49" charset="-122"/>
                </a:rPr>
                <a:t>知识成为基本要素</a:t>
              </a:r>
              <a:endParaRPr lang="en-US" sz="1400">
                <a:latin typeface="仿宋" pitchFamily="49" charset="-122"/>
                <a:ea typeface="仿宋" pitchFamily="49" charset="-122"/>
              </a:endParaRPr>
            </a:p>
            <a:p>
              <a:pPr algn="just">
                <a:buFont typeface="Wingdings" pitchFamily="2" charset="2"/>
                <a:buChar char="Ø"/>
              </a:pPr>
              <a:r>
                <a:rPr lang="zh-CN" altLang="en-US" sz="1400">
                  <a:latin typeface="仿宋" pitchFamily="49" charset="-122"/>
                  <a:ea typeface="仿宋" pitchFamily="49" charset="-122"/>
                </a:rPr>
                <a:t>催生高端产业</a:t>
              </a:r>
            </a:p>
          </p:txBody>
        </p:sp>
      </p:grpSp>
      <p:sp>
        <p:nvSpPr>
          <p:cNvPr id="12299" name="圆角矩形 16"/>
          <p:cNvSpPr>
            <a:spLocks noChangeArrowheads="1"/>
          </p:cNvSpPr>
          <p:nvPr/>
        </p:nvSpPr>
        <p:spPr bwMode="auto">
          <a:xfrm>
            <a:off x="1404938" y="6007100"/>
            <a:ext cx="6334125" cy="5270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B6C1D"/>
              </a:gs>
              <a:gs pos="80000">
                <a:srgbClr val="FF8F2A"/>
              </a:gs>
              <a:gs pos="100000">
                <a:srgbClr val="FF8F26"/>
              </a:gs>
            </a:gsLst>
            <a:lin ang="5400000"/>
          </a:gradFill>
          <a:ln w="9525" cmpd="sng">
            <a:solidFill>
              <a:srgbClr val="F69240"/>
            </a:solidFill>
            <a:round/>
            <a:headEnd/>
            <a:tailEnd/>
          </a:ln>
          <a:effectLst>
            <a:outerShdw dist="230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0" hangingPunct="0">
              <a:buFont typeface="Arial" pitchFamily="34" charset="0"/>
              <a:buNone/>
              <a:defRPr/>
            </a:pPr>
            <a:r>
              <a:rPr lang="zh-CN" altLang="en-US" b="1">
                <a:solidFill>
                  <a:schemeClr val="bg1"/>
                </a:solidFill>
                <a:latin typeface="仿宋" pitchFamily="49" charset="-122"/>
                <a:ea typeface="仿宋" pitchFamily="49" charset="-122"/>
              </a:rPr>
              <a:t>智慧城市建设</a:t>
            </a:r>
          </a:p>
        </p:txBody>
      </p:sp>
      <p:sp>
        <p:nvSpPr>
          <p:cNvPr id="35848" name="右箭头 56"/>
          <p:cNvSpPr>
            <a:spLocks noChangeArrowheads="1"/>
          </p:cNvSpPr>
          <p:nvPr/>
        </p:nvSpPr>
        <p:spPr bwMode="auto">
          <a:xfrm rot="5400000">
            <a:off x="4403725" y="152401"/>
            <a:ext cx="409575" cy="407035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95B5D1"/>
              </a:gs>
              <a:gs pos="50000">
                <a:srgbClr val="C0D1E1"/>
              </a:gs>
              <a:gs pos="100000">
                <a:srgbClr val="E0E8F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 sz="500">
              <a:solidFill>
                <a:srgbClr val="FFFFFF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5849" name="右箭头 57"/>
          <p:cNvSpPr>
            <a:spLocks noChangeArrowheads="1"/>
          </p:cNvSpPr>
          <p:nvPr/>
        </p:nvSpPr>
        <p:spPr bwMode="auto">
          <a:xfrm rot="5400000">
            <a:off x="4306094" y="3902869"/>
            <a:ext cx="639762" cy="35687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95B5D1"/>
              </a:gs>
              <a:gs pos="50000">
                <a:srgbClr val="C0D1E1"/>
              </a:gs>
              <a:gs pos="100000">
                <a:srgbClr val="E0E8F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 sz="500">
              <a:solidFill>
                <a:srgbClr val="FFFFFF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5850" name="右箭头 58"/>
          <p:cNvSpPr>
            <a:spLocks noChangeArrowheads="1"/>
          </p:cNvSpPr>
          <p:nvPr/>
        </p:nvSpPr>
        <p:spPr bwMode="auto">
          <a:xfrm rot="5400000">
            <a:off x="2798762" y="3222626"/>
            <a:ext cx="449263" cy="1566862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95B5D1"/>
              </a:gs>
              <a:gs pos="50000">
                <a:srgbClr val="C0D1E1"/>
              </a:gs>
              <a:gs pos="100000">
                <a:srgbClr val="E0E8F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 sz="500">
              <a:solidFill>
                <a:srgbClr val="FFFFFF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5851" name="右箭头 59"/>
          <p:cNvSpPr>
            <a:spLocks noChangeArrowheads="1"/>
          </p:cNvSpPr>
          <p:nvPr/>
        </p:nvSpPr>
        <p:spPr bwMode="auto">
          <a:xfrm rot="5400000">
            <a:off x="5857875" y="3235325"/>
            <a:ext cx="449263" cy="1566863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95B5D1"/>
              </a:gs>
              <a:gs pos="50000">
                <a:srgbClr val="C0D1E1"/>
              </a:gs>
              <a:gs pos="100000">
                <a:srgbClr val="E0E8F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 sz="500">
              <a:solidFill>
                <a:srgbClr val="FFFFFF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5852" name="TextBox 60"/>
          <p:cNvSpPr txBox="1">
            <a:spLocks noChangeArrowheads="1"/>
          </p:cNvSpPr>
          <p:nvPr/>
        </p:nvSpPr>
        <p:spPr bwMode="auto">
          <a:xfrm>
            <a:off x="3576638" y="2012950"/>
            <a:ext cx="21478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latin typeface="仿宋" pitchFamily="49" charset="-122"/>
                <a:ea typeface="仿宋" pitchFamily="49" charset="-122"/>
              </a:rPr>
              <a:t>对技术创新与应用的要求</a:t>
            </a:r>
          </a:p>
        </p:txBody>
      </p:sp>
      <p:sp>
        <p:nvSpPr>
          <p:cNvPr id="35853" name="TextBox 61"/>
          <p:cNvSpPr txBox="1">
            <a:spLocks noChangeArrowheads="1"/>
          </p:cNvSpPr>
          <p:nvPr/>
        </p:nvSpPr>
        <p:spPr bwMode="auto">
          <a:xfrm>
            <a:off x="2627313" y="3833813"/>
            <a:ext cx="7826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latin typeface="仿宋" pitchFamily="49" charset="-122"/>
                <a:ea typeface="仿宋" pitchFamily="49" charset="-122"/>
              </a:rPr>
              <a:t>支撑</a:t>
            </a:r>
          </a:p>
        </p:txBody>
      </p:sp>
      <p:sp>
        <p:nvSpPr>
          <p:cNvPr id="35854" name="TextBox 62"/>
          <p:cNvSpPr txBox="1">
            <a:spLocks noChangeArrowheads="1"/>
          </p:cNvSpPr>
          <p:nvPr/>
        </p:nvSpPr>
        <p:spPr bwMode="auto">
          <a:xfrm>
            <a:off x="5651500" y="3860800"/>
            <a:ext cx="782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latin typeface="仿宋" pitchFamily="49" charset="-122"/>
                <a:ea typeface="仿宋" pitchFamily="49" charset="-122"/>
              </a:rPr>
              <a:t>支撑</a:t>
            </a:r>
          </a:p>
        </p:txBody>
      </p:sp>
      <p:sp>
        <p:nvSpPr>
          <p:cNvPr id="35855" name="TextBox 63"/>
          <p:cNvSpPr txBox="1">
            <a:spLocks noChangeArrowheads="1"/>
          </p:cNvSpPr>
          <p:nvPr/>
        </p:nvSpPr>
        <p:spPr bwMode="auto">
          <a:xfrm>
            <a:off x="4225925" y="5448300"/>
            <a:ext cx="765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latin typeface="仿宋" pitchFamily="49" charset="-122"/>
                <a:ea typeface="仿宋" pitchFamily="49" charset="-122"/>
              </a:rPr>
              <a:t>促使</a:t>
            </a:r>
          </a:p>
        </p:txBody>
      </p:sp>
      <p:sp>
        <p:nvSpPr>
          <p:cNvPr id="12308" name="矩形 64"/>
          <p:cNvSpPr>
            <a:spLocks noChangeArrowheads="1"/>
          </p:cNvSpPr>
          <p:nvPr/>
        </p:nvSpPr>
        <p:spPr bwMode="auto">
          <a:xfrm>
            <a:off x="1457325" y="1346200"/>
            <a:ext cx="6337300" cy="593725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20000" dir="5400000" algn="ctr" rotWithShape="0">
              <a:srgbClr val="000000">
                <a:alpha val="25000"/>
              </a:srgbClr>
            </a:outerShdw>
          </a:effectLst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22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新型城镇化发展，城镇现实问题的解决</a:t>
            </a: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灯片编号占位符 5"/>
          <p:cNvSpPr txBox="1">
            <a:spLocks noGrp="1" noChangeArrowheads="1"/>
          </p:cNvSpPr>
          <p:nvPr/>
        </p:nvSpPr>
        <p:spPr bwMode="auto">
          <a:xfrm>
            <a:off x="6624638" y="621188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/>
            <a:fld id="{54E48D03-72A9-484D-9A99-522D505C41C1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sym typeface="Calibri" pitchFamily="34" charset="0"/>
              </a:rPr>
              <a:pPr algn="r" eaLnBrk="0" hangingPunct="0"/>
              <a:t>8</a:t>
            </a:fld>
            <a:endParaRPr lang="zh-CN" altLang="en-US">
              <a:sym typeface="Calibri" pitchFamily="34" charset="0"/>
            </a:endParaRPr>
          </a:p>
        </p:txBody>
      </p:sp>
      <p:sp>
        <p:nvSpPr>
          <p:cNvPr id="36867" name="直接连接符 4"/>
          <p:cNvSpPr>
            <a:spLocks noChangeShapeType="1"/>
          </p:cNvSpPr>
          <p:nvPr/>
        </p:nvSpPr>
        <p:spPr bwMode="auto">
          <a:xfrm>
            <a:off x="0" y="1268413"/>
            <a:ext cx="9144000" cy="1587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68" name="TextBox 3"/>
          <p:cNvSpPr>
            <a:spLocks noChangeArrowheads="1"/>
          </p:cNvSpPr>
          <p:nvPr/>
        </p:nvSpPr>
        <p:spPr bwMode="auto">
          <a:xfrm>
            <a:off x="0" y="538163"/>
            <a:ext cx="883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C00000"/>
                </a:solidFill>
                <a:latin typeface="宋体" charset="-122"/>
                <a:sym typeface="宋体" charset="-122"/>
              </a:rPr>
              <a:t>1.5 </a:t>
            </a:r>
            <a:r>
              <a:rPr lang="zh-CN" altLang="en-US" sz="2800" b="1">
                <a:solidFill>
                  <a:srgbClr val="C00000"/>
                </a:solidFill>
                <a:latin typeface="宋体" charset="-122"/>
                <a:sym typeface="宋体" charset="-122"/>
              </a:rPr>
              <a:t>未来的城镇化，需要内涵和质量上的提升</a:t>
            </a:r>
            <a:endParaRPr lang="zh-CN" altLang="en-US" b="1"/>
          </a:p>
        </p:txBody>
      </p:sp>
      <p:sp>
        <p:nvSpPr>
          <p:cNvPr id="36869" name="Rectangle 3"/>
          <p:cNvSpPr>
            <a:spLocks noChangeArrowheads="1"/>
          </p:cNvSpPr>
          <p:nvPr/>
        </p:nvSpPr>
        <p:spPr bwMode="auto">
          <a:xfrm>
            <a:off x="0" y="1357313"/>
            <a:ext cx="555625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0" hangingPunct="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400" b="1">
                <a:solidFill>
                  <a:srgbClr val="0070C0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   创新城市发展模式</a:t>
            </a:r>
          </a:p>
        </p:txBody>
      </p:sp>
      <p:sp>
        <p:nvSpPr>
          <p:cNvPr id="36870" name="矩形 6"/>
          <p:cNvSpPr>
            <a:spLocks noChangeArrowheads="1"/>
          </p:cNvSpPr>
          <p:nvPr/>
        </p:nvSpPr>
        <p:spPr bwMode="auto">
          <a:xfrm>
            <a:off x="3857625" y="6445250"/>
            <a:ext cx="5214938" cy="285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  <a:latin typeface="仿宋" pitchFamily="49" charset="-122"/>
              <a:ea typeface="仿宋" pitchFamily="49" charset="-122"/>
              <a:sym typeface="仿宋" pitchFamily="49" charset="-122"/>
            </a:endParaRPr>
          </a:p>
        </p:txBody>
      </p:sp>
      <p:sp>
        <p:nvSpPr>
          <p:cNvPr id="36871" name="AutoShape 9"/>
          <p:cNvSpPr>
            <a:spLocks noChangeArrowheads="1"/>
          </p:cNvSpPr>
          <p:nvPr/>
        </p:nvSpPr>
        <p:spPr bwMode="auto">
          <a:xfrm>
            <a:off x="4287838" y="3357563"/>
            <a:ext cx="2244725" cy="396875"/>
          </a:xfrm>
          <a:prstGeom prst="chevron">
            <a:avLst>
              <a:gd name="adj" fmla="val 50014"/>
            </a:avLst>
          </a:prstGeom>
          <a:solidFill>
            <a:srgbClr val="C0504C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2" name="Rectangle 10"/>
          <p:cNvSpPr>
            <a:spLocks noChangeArrowheads="1"/>
          </p:cNvSpPr>
          <p:nvPr/>
        </p:nvSpPr>
        <p:spPr bwMode="auto">
          <a:xfrm>
            <a:off x="4287838" y="3357563"/>
            <a:ext cx="2244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" tIns="11430" rIns="0" bIns="11430" anchor="ctr"/>
          <a:lstStyle/>
          <a:p>
            <a:pPr eaLnBrk="0" hangingPunct="0">
              <a:lnSpc>
                <a:spcPct val="90000"/>
              </a:lnSpc>
              <a:spcAft>
                <a:spcPct val="35000"/>
              </a:spcAft>
            </a:pPr>
            <a:r>
              <a:rPr lang="en-US" altLang="zh-CN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1.</a:t>
            </a:r>
            <a:r>
              <a:rPr lang="zh-CN" altLang="en-US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城市优先</a:t>
            </a:r>
            <a:endParaRPr lang="zh-CN" altLang="en-US"/>
          </a:p>
        </p:txBody>
      </p:sp>
      <p:sp>
        <p:nvSpPr>
          <p:cNvPr id="36873" name="AutoShape 11"/>
          <p:cNvSpPr>
            <a:spLocks noChangeArrowheads="1"/>
          </p:cNvSpPr>
          <p:nvPr/>
        </p:nvSpPr>
        <p:spPr bwMode="auto">
          <a:xfrm>
            <a:off x="6402388" y="3390900"/>
            <a:ext cx="2590800" cy="328613"/>
          </a:xfrm>
          <a:prstGeom prst="chevron">
            <a:avLst>
              <a:gd name="adj" fmla="val 50115"/>
            </a:avLst>
          </a:prstGeom>
          <a:solidFill>
            <a:srgbClr val="E8CECF">
              <a:alpha val="89018"/>
            </a:srgbClr>
          </a:solidFill>
          <a:ln w="25400">
            <a:solidFill>
              <a:srgbClr val="E8CECF">
                <a:alpha val="81175"/>
              </a:srgbClr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4" name="Rectangle 12"/>
          <p:cNvSpPr>
            <a:spLocks noChangeArrowheads="1"/>
          </p:cNvSpPr>
          <p:nvPr/>
        </p:nvSpPr>
        <p:spPr bwMode="auto">
          <a:xfrm>
            <a:off x="6402388" y="3390900"/>
            <a:ext cx="2590800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" tIns="11430" rIns="0" bIns="11430" anchor="ctr"/>
          <a:lstStyle/>
          <a:p>
            <a:pPr algn="ctr" eaLnBrk="0" hangingPunct="0">
              <a:lnSpc>
                <a:spcPct val="90000"/>
              </a:lnSpc>
              <a:spcAft>
                <a:spcPct val="35000"/>
              </a:spcAft>
            </a:pPr>
            <a:r>
              <a:rPr lang="zh-CN" altLang="en-US" b="1">
                <a:solidFill>
                  <a:srgbClr val="CC0000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城乡互补</a:t>
            </a:r>
            <a:endParaRPr lang="zh-CN" altLang="en-US"/>
          </a:p>
        </p:txBody>
      </p:sp>
      <p:sp>
        <p:nvSpPr>
          <p:cNvPr id="36875" name="AutoShape 13"/>
          <p:cNvSpPr>
            <a:spLocks noChangeArrowheads="1"/>
          </p:cNvSpPr>
          <p:nvPr/>
        </p:nvSpPr>
        <p:spPr bwMode="auto">
          <a:xfrm>
            <a:off x="4287838" y="3810000"/>
            <a:ext cx="2273300" cy="396875"/>
          </a:xfrm>
          <a:prstGeom prst="chevron">
            <a:avLst>
              <a:gd name="adj" fmla="val 49987"/>
            </a:avLst>
          </a:prstGeom>
          <a:solidFill>
            <a:srgbClr val="9BBB59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6" name="Rectangle 14"/>
          <p:cNvSpPr>
            <a:spLocks noChangeArrowheads="1"/>
          </p:cNvSpPr>
          <p:nvPr/>
        </p:nvSpPr>
        <p:spPr bwMode="auto">
          <a:xfrm>
            <a:off x="4287838" y="3810000"/>
            <a:ext cx="2273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" tIns="11430" rIns="0" bIns="11430" anchor="ctr"/>
          <a:lstStyle/>
          <a:p>
            <a:pPr eaLnBrk="0" hangingPunct="0">
              <a:lnSpc>
                <a:spcPct val="90000"/>
              </a:lnSpc>
              <a:spcAft>
                <a:spcPct val="35000"/>
              </a:spcAft>
            </a:pPr>
            <a:r>
              <a:rPr lang="en-US" altLang="zh-CN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2.</a:t>
            </a:r>
            <a:r>
              <a:rPr lang="zh-CN" altLang="en-US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高能耗</a:t>
            </a:r>
            <a:endParaRPr lang="zh-CN" altLang="en-US"/>
          </a:p>
        </p:txBody>
      </p:sp>
      <p:sp>
        <p:nvSpPr>
          <p:cNvPr id="36877" name="AutoShape 15"/>
          <p:cNvSpPr>
            <a:spLocks noChangeArrowheads="1"/>
          </p:cNvSpPr>
          <p:nvPr/>
        </p:nvSpPr>
        <p:spPr bwMode="auto">
          <a:xfrm>
            <a:off x="6432550" y="3843338"/>
            <a:ext cx="2565400" cy="330200"/>
          </a:xfrm>
          <a:prstGeom prst="chevron">
            <a:avLst>
              <a:gd name="adj" fmla="val 49853"/>
            </a:avLst>
          </a:prstGeom>
          <a:solidFill>
            <a:srgbClr val="DEE7CF">
              <a:alpha val="89018"/>
            </a:srgbClr>
          </a:solidFill>
          <a:ln w="25400">
            <a:solidFill>
              <a:srgbClr val="DEE7CF">
                <a:alpha val="81175"/>
              </a:srgbClr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8" name="Rectangle 16"/>
          <p:cNvSpPr>
            <a:spLocks noChangeArrowheads="1"/>
          </p:cNvSpPr>
          <p:nvPr/>
        </p:nvSpPr>
        <p:spPr bwMode="auto">
          <a:xfrm>
            <a:off x="6432550" y="3843338"/>
            <a:ext cx="25654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" tIns="11430" rIns="0" bIns="11430" anchor="ctr"/>
          <a:lstStyle/>
          <a:p>
            <a:pPr algn="ctr" eaLnBrk="0" hangingPunct="0">
              <a:lnSpc>
                <a:spcPct val="90000"/>
              </a:lnSpc>
              <a:spcAft>
                <a:spcPct val="35000"/>
              </a:spcAft>
            </a:pPr>
            <a:r>
              <a:rPr lang="zh-CN" altLang="en-US" b="1">
                <a:solidFill>
                  <a:srgbClr val="92D050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低能耗</a:t>
            </a:r>
            <a:endParaRPr lang="zh-CN" altLang="en-US"/>
          </a:p>
        </p:txBody>
      </p:sp>
      <p:sp>
        <p:nvSpPr>
          <p:cNvPr id="36879" name="AutoShape 17"/>
          <p:cNvSpPr>
            <a:spLocks noChangeArrowheads="1"/>
          </p:cNvSpPr>
          <p:nvPr/>
        </p:nvSpPr>
        <p:spPr bwMode="auto">
          <a:xfrm>
            <a:off x="4287838" y="4613275"/>
            <a:ext cx="2297112" cy="396875"/>
          </a:xfrm>
          <a:prstGeom prst="chevron">
            <a:avLst>
              <a:gd name="adj" fmla="val 49975"/>
            </a:avLst>
          </a:prstGeom>
          <a:solidFill>
            <a:srgbClr val="8064A2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80" name="Rectangle 18"/>
          <p:cNvSpPr>
            <a:spLocks noChangeArrowheads="1"/>
          </p:cNvSpPr>
          <p:nvPr/>
        </p:nvSpPr>
        <p:spPr bwMode="auto">
          <a:xfrm>
            <a:off x="4287838" y="4613275"/>
            <a:ext cx="22971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" tIns="11430" rIns="0" bIns="11430" anchor="ctr"/>
          <a:lstStyle/>
          <a:p>
            <a:pPr eaLnBrk="0" hangingPunct="0">
              <a:lnSpc>
                <a:spcPct val="90000"/>
              </a:lnSpc>
              <a:spcAft>
                <a:spcPct val="35000"/>
              </a:spcAft>
            </a:pPr>
            <a:r>
              <a:rPr lang="zh-CN" altLang="en-US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4</a:t>
            </a:r>
            <a:r>
              <a:rPr lang="en-US" altLang="zh-CN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.</a:t>
            </a:r>
            <a:r>
              <a:rPr lang="zh-CN" altLang="en-US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盲目克隆国外建筑</a:t>
            </a:r>
            <a:endParaRPr lang="zh-CN" altLang="en-US"/>
          </a:p>
        </p:txBody>
      </p:sp>
      <p:sp>
        <p:nvSpPr>
          <p:cNvPr id="36881" name="AutoShape 19"/>
          <p:cNvSpPr>
            <a:spLocks noChangeArrowheads="1"/>
          </p:cNvSpPr>
          <p:nvPr/>
        </p:nvSpPr>
        <p:spPr bwMode="auto">
          <a:xfrm>
            <a:off x="6456363" y="4646613"/>
            <a:ext cx="2511425" cy="330200"/>
          </a:xfrm>
          <a:prstGeom prst="chevron">
            <a:avLst>
              <a:gd name="adj" fmla="val 49860"/>
            </a:avLst>
          </a:prstGeom>
          <a:solidFill>
            <a:srgbClr val="D7D2DF">
              <a:alpha val="89018"/>
            </a:srgbClr>
          </a:solidFill>
          <a:ln w="25400">
            <a:solidFill>
              <a:srgbClr val="D7D2DF">
                <a:alpha val="81175"/>
              </a:srgbClr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82" name="Rectangle 20"/>
          <p:cNvSpPr>
            <a:spLocks noChangeArrowheads="1"/>
          </p:cNvSpPr>
          <p:nvPr/>
        </p:nvSpPr>
        <p:spPr bwMode="auto">
          <a:xfrm>
            <a:off x="6456363" y="4646613"/>
            <a:ext cx="251142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" tIns="11430" rIns="0" bIns="11430" anchor="ctr"/>
          <a:lstStyle/>
          <a:p>
            <a:pPr algn="ctr" eaLnBrk="0" hangingPunct="0">
              <a:lnSpc>
                <a:spcPct val="90000"/>
              </a:lnSpc>
              <a:spcAft>
                <a:spcPct val="35000"/>
              </a:spcAft>
            </a:pPr>
            <a:r>
              <a:rPr lang="zh-CN" altLang="en-US" b="1">
                <a:solidFill>
                  <a:srgbClr val="002060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文脉传承</a:t>
            </a:r>
            <a:endParaRPr lang="zh-CN" altLang="en-US"/>
          </a:p>
        </p:txBody>
      </p:sp>
      <p:sp>
        <p:nvSpPr>
          <p:cNvPr id="36883" name="AutoShape 21"/>
          <p:cNvSpPr>
            <a:spLocks noChangeArrowheads="1"/>
          </p:cNvSpPr>
          <p:nvPr/>
        </p:nvSpPr>
        <p:spPr bwMode="auto">
          <a:xfrm>
            <a:off x="4287838" y="5065713"/>
            <a:ext cx="2298700" cy="396875"/>
          </a:xfrm>
          <a:prstGeom prst="chevron">
            <a:avLst>
              <a:gd name="adj" fmla="val 49983"/>
            </a:avLst>
          </a:prstGeom>
          <a:solidFill>
            <a:srgbClr val="4AACC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84" name="Rectangle 22"/>
          <p:cNvSpPr>
            <a:spLocks noChangeArrowheads="1"/>
          </p:cNvSpPr>
          <p:nvPr/>
        </p:nvSpPr>
        <p:spPr bwMode="auto">
          <a:xfrm>
            <a:off x="4287838" y="5065713"/>
            <a:ext cx="2298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" tIns="11430" rIns="0" bIns="11430" anchor="ctr"/>
          <a:lstStyle/>
          <a:p>
            <a:pPr eaLnBrk="0" hangingPunct="0">
              <a:lnSpc>
                <a:spcPct val="90000"/>
              </a:lnSpc>
              <a:spcAft>
                <a:spcPct val="35000"/>
              </a:spcAft>
            </a:pPr>
            <a:r>
              <a:rPr lang="zh-CN" altLang="en-US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5</a:t>
            </a:r>
            <a:r>
              <a:rPr lang="en-US" altLang="zh-CN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.</a:t>
            </a:r>
            <a:r>
              <a:rPr lang="zh-CN" altLang="en-US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高环境冲击</a:t>
            </a:r>
            <a:endParaRPr lang="zh-CN" altLang="en-US"/>
          </a:p>
        </p:txBody>
      </p:sp>
      <p:sp>
        <p:nvSpPr>
          <p:cNvPr id="36885" name="AutoShape 23"/>
          <p:cNvSpPr>
            <a:spLocks noChangeArrowheads="1"/>
          </p:cNvSpPr>
          <p:nvPr/>
        </p:nvSpPr>
        <p:spPr bwMode="auto">
          <a:xfrm>
            <a:off x="6457950" y="5100638"/>
            <a:ext cx="2509838" cy="328612"/>
          </a:xfrm>
          <a:prstGeom prst="chevron">
            <a:avLst>
              <a:gd name="adj" fmla="val 50069"/>
            </a:avLst>
          </a:prstGeom>
          <a:solidFill>
            <a:srgbClr val="CFE2EA">
              <a:alpha val="89018"/>
            </a:srgbClr>
          </a:solidFill>
          <a:ln w="25400">
            <a:solidFill>
              <a:srgbClr val="CFE2EA">
                <a:alpha val="81175"/>
              </a:srgbClr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86" name="Rectangle 24"/>
          <p:cNvSpPr>
            <a:spLocks noChangeArrowheads="1"/>
          </p:cNvSpPr>
          <p:nvPr/>
        </p:nvSpPr>
        <p:spPr bwMode="auto">
          <a:xfrm>
            <a:off x="6457950" y="5100638"/>
            <a:ext cx="2509838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" tIns="11430" rIns="0" bIns="11430" anchor="ctr"/>
          <a:lstStyle/>
          <a:p>
            <a:pPr algn="ctr" eaLnBrk="0" hangingPunct="0">
              <a:lnSpc>
                <a:spcPct val="90000"/>
              </a:lnSpc>
              <a:spcAft>
                <a:spcPct val="35000"/>
              </a:spcAft>
            </a:pPr>
            <a:r>
              <a:rPr lang="zh-CN" altLang="en-US" b="1">
                <a:solidFill>
                  <a:srgbClr val="31859B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低环境冲击</a:t>
            </a:r>
            <a:endParaRPr lang="zh-CN" altLang="en-US"/>
          </a:p>
        </p:txBody>
      </p:sp>
      <p:sp>
        <p:nvSpPr>
          <p:cNvPr id="36887" name="AutoShape 25"/>
          <p:cNvSpPr>
            <a:spLocks noChangeArrowheads="1"/>
          </p:cNvSpPr>
          <p:nvPr/>
        </p:nvSpPr>
        <p:spPr bwMode="auto">
          <a:xfrm>
            <a:off x="4287838" y="5518150"/>
            <a:ext cx="2298700" cy="396875"/>
          </a:xfrm>
          <a:prstGeom prst="chevron">
            <a:avLst>
              <a:gd name="adj" fmla="val 49983"/>
            </a:avLst>
          </a:prstGeom>
          <a:solidFill>
            <a:srgbClr val="F79645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88" name="Rectangle 26"/>
          <p:cNvSpPr>
            <a:spLocks noChangeArrowheads="1"/>
          </p:cNvSpPr>
          <p:nvPr/>
        </p:nvSpPr>
        <p:spPr bwMode="auto">
          <a:xfrm>
            <a:off x="4287838" y="5518150"/>
            <a:ext cx="2298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" tIns="11430" rIns="0" bIns="11430" anchor="ctr"/>
          <a:lstStyle/>
          <a:p>
            <a:pPr eaLnBrk="0" hangingPunct="0">
              <a:lnSpc>
                <a:spcPct val="90000"/>
              </a:lnSpc>
              <a:spcAft>
                <a:spcPct val="35000"/>
              </a:spcAft>
            </a:pPr>
            <a:r>
              <a:rPr lang="zh-CN" altLang="en-US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6</a:t>
            </a:r>
            <a:r>
              <a:rPr lang="en-US" altLang="zh-CN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.</a:t>
            </a:r>
            <a:r>
              <a:rPr lang="zh-CN" altLang="en-US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放任式机动化</a:t>
            </a:r>
            <a:endParaRPr lang="zh-CN" altLang="en-US"/>
          </a:p>
        </p:txBody>
      </p:sp>
      <p:sp>
        <p:nvSpPr>
          <p:cNvPr id="36889" name="AutoShape 27"/>
          <p:cNvSpPr>
            <a:spLocks noChangeArrowheads="1"/>
          </p:cNvSpPr>
          <p:nvPr/>
        </p:nvSpPr>
        <p:spPr bwMode="auto">
          <a:xfrm>
            <a:off x="6457950" y="5551488"/>
            <a:ext cx="2509838" cy="330200"/>
          </a:xfrm>
          <a:prstGeom prst="chevron">
            <a:avLst>
              <a:gd name="adj" fmla="val 49829"/>
            </a:avLst>
          </a:prstGeom>
          <a:solidFill>
            <a:srgbClr val="FCDCCE">
              <a:alpha val="89018"/>
            </a:srgbClr>
          </a:solidFill>
          <a:ln w="25400">
            <a:solidFill>
              <a:srgbClr val="FCDCCE">
                <a:alpha val="81175"/>
              </a:srgbClr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90" name="Rectangle 28"/>
          <p:cNvSpPr>
            <a:spLocks noChangeArrowheads="1"/>
          </p:cNvSpPr>
          <p:nvPr/>
        </p:nvSpPr>
        <p:spPr bwMode="auto">
          <a:xfrm>
            <a:off x="6457950" y="5551488"/>
            <a:ext cx="2509838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" tIns="11430" rIns="0" bIns="11430" anchor="ctr"/>
          <a:lstStyle/>
          <a:p>
            <a:pPr algn="ctr" eaLnBrk="0" hangingPunct="0">
              <a:lnSpc>
                <a:spcPct val="90000"/>
              </a:lnSpc>
              <a:spcAft>
                <a:spcPct val="35000"/>
              </a:spcAft>
            </a:pPr>
            <a:r>
              <a:rPr lang="zh-CN" altLang="en-US" b="1">
                <a:solidFill>
                  <a:srgbClr val="FF9933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集约式机动化</a:t>
            </a:r>
            <a:endParaRPr lang="zh-CN" altLang="en-US"/>
          </a:p>
        </p:txBody>
      </p:sp>
      <p:sp>
        <p:nvSpPr>
          <p:cNvPr id="36891" name="AutoShape 29"/>
          <p:cNvSpPr>
            <a:spLocks noChangeArrowheads="1"/>
          </p:cNvSpPr>
          <p:nvPr/>
        </p:nvSpPr>
        <p:spPr bwMode="auto">
          <a:xfrm>
            <a:off x="4287838" y="6345238"/>
            <a:ext cx="2298700" cy="396875"/>
          </a:xfrm>
          <a:prstGeom prst="chevron">
            <a:avLst>
              <a:gd name="adj" fmla="val 49983"/>
            </a:avLst>
          </a:prstGeom>
          <a:solidFill>
            <a:srgbClr val="C0504C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92" name="Rectangle 30"/>
          <p:cNvSpPr>
            <a:spLocks noChangeArrowheads="1"/>
          </p:cNvSpPr>
          <p:nvPr/>
        </p:nvSpPr>
        <p:spPr bwMode="auto">
          <a:xfrm>
            <a:off x="4287838" y="6345238"/>
            <a:ext cx="2298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" tIns="11430" rIns="0" bIns="11430" anchor="ctr"/>
          <a:lstStyle/>
          <a:p>
            <a:pPr eaLnBrk="0" hangingPunct="0">
              <a:lnSpc>
                <a:spcPct val="90000"/>
              </a:lnSpc>
              <a:spcAft>
                <a:spcPct val="35000"/>
              </a:spcAft>
            </a:pPr>
            <a:r>
              <a:rPr lang="zh-CN" altLang="en-US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8</a:t>
            </a:r>
            <a:r>
              <a:rPr lang="en-US" altLang="zh-CN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.</a:t>
            </a:r>
            <a:r>
              <a:rPr lang="zh-CN" altLang="en-US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少数人先富</a:t>
            </a:r>
            <a:endParaRPr lang="zh-CN" altLang="en-US"/>
          </a:p>
        </p:txBody>
      </p:sp>
      <p:sp>
        <p:nvSpPr>
          <p:cNvPr id="36893" name="AutoShape 31"/>
          <p:cNvSpPr>
            <a:spLocks noChangeArrowheads="1"/>
          </p:cNvSpPr>
          <p:nvPr/>
        </p:nvSpPr>
        <p:spPr bwMode="auto">
          <a:xfrm>
            <a:off x="6457950" y="6378575"/>
            <a:ext cx="2455863" cy="330200"/>
          </a:xfrm>
          <a:prstGeom prst="chevron">
            <a:avLst>
              <a:gd name="adj" fmla="val 49859"/>
            </a:avLst>
          </a:prstGeom>
          <a:solidFill>
            <a:srgbClr val="E8CECF">
              <a:alpha val="89018"/>
            </a:srgbClr>
          </a:solidFill>
          <a:ln w="25400">
            <a:solidFill>
              <a:srgbClr val="E8CECF">
                <a:alpha val="81175"/>
              </a:srgbClr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94" name="Rectangle 32"/>
          <p:cNvSpPr>
            <a:spLocks noChangeArrowheads="1"/>
          </p:cNvSpPr>
          <p:nvPr/>
        </p:nvSpPr>
        <p:spPr bwMode="auto">
          <a:xfrm>
            <a:off x="6457950" y="6378575"/>
            <a:ext cx="245586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" tIns="11430" rIns="0" bIns="11430" anchor="ctr"/>
          <a:lstStyle/>
          <a:p>
            <a:pPr algn="ctr" eaLnBrk="0" hangingPunct="0">
              <a:lnSpc>
                <a:spcPct val="90000"/>
              </a:lnSpc>
              <a:spcAft>
                <a:spcPct val="35000"/>
              </a:spcAft>
            </a:pPr>
            <a:r>
              <a:rPr lang="zh-CN" altLang="en-US" b="1">
                <a:solidFill>
                  <a:srgbClr val="AD403D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社会公平</a:t>
            </a:r>
            <a:endParaRPr lang="zh-CN" altLang="en-US"/>
          </a:p>
        </p:txBody>
      </p:sp>
      <p:sp>
        <p:nvSpPr>
          <p:cNvPr id="36895" name="AutoShape 33"/>
          <p:cNvSpPr>
            <a:spLocks noChangeArrowheads="1"/>
          </p:cNvSpPr>
          <p:nvPr/>
        </p:nvSpPr>
        <p:spPr bwMode="auto">
          <a:xfrm>
            <a:off x="4283075" y="5929313"/>
            <a:ext cx="2273300" cy="396875"/>
          </a:xfrm>
          <a:prstGeom prst="chevron">
            <a:avLst>
              <a:gd name="adj" fmla="val 49987"/>
            </a:avLst>
          </a:prstGeom>
          <a:solidFill>
            <a:srgbClr val="9BBB59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96" name="Rectangle 34"/>
          <p:cNvSpPr>
            <a:spLocks noChangeArrowheads="1"/>
          </p:cNvSpPr>
          <p:nvPr/>
        </p:nvSpPr>
        <p:spPr bwMode="auto">
          <a:xfrm>
            <a:off x="4287838" y="5913438"/>
            <a:ext cx="2273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" tIns="11430" rIns="0" bIns="11430" anchor="ctr"/>
          <a:lstStyle/>
          <a:p>
            <a:pPr eaLnBrk="0" hangingPunct="0">
              <a:lnSpc>
                <a:spcPct val="90000"/>
              </a:lnSpc>
              <a:spcAft>
                <a:spcPct val="35000"/>
              </a:spcAft>
            </a:pPr>
            <a:r>
              <a:rPr lang="zh-CN" altLang="en-US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7</a:t>
            </a:r>
            <a:r>
              <a:rPr lang="en-US" altLang="zh-CN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.</a:t>
            </a:r>
            <a:r>
              <a:rPr lang="zh-CN" altLang="en-US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大型、集中式</a:t>
            </a:r>
            <a:endParaRPr lang="zh-CN" altLang="en-US"/>
          </a:p>
        </p:txBody>
      </p:sp>
      <p:sp>
        <p:nvSpPr>
          <p:cNvPr id="36897" name="AutoShape 35"/>
          <p:cNvSpPr>
            <a:spLocks noChangeArrowheads="1"/>
          </p:cNvSpPr>
          <p:nvPr/>
        </p:nvSpPr>
        <p:spPr bwMode="auto">
          <a:xfrm>
            <a:off x="6427788" y="5964238"/>
            <a:ext cx="2565400" cy="328612"/>
          </a:xfrm>
          <a:prstGeom prst="chevron">
            <a:avLst>
              <a:gd name="adj" fmla="val 50093"/>
            </a:avLst>
          </a:prstGeom>
          <a:solidFill>
            <a:srgbClr val="DEE7CF">
              <a:alpha val="89018"/>
            </a:srgbClr>
          </a:solidFill>
          <a:ln w="25400">
            <a:solidFill>
              <a:srgbClr val="DEE7CF">
                <a:alpha val="81175"/>
              </a:srgbClr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98" name="Rectangle 36"/>
          <p:cNvSpPr>
            <a:spLocks noChangeArrowheads="1"/>
          </p:cNvSpPr>
          <p:nvPr/>
        </p:nvSpPr>
        <p:spPr bwMode="auto">
          <a:xfrm>
            <a:off x="6554788" y="5949950"/>
            <a:ext cx="25654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" tIns="11430" rIns="0" bIns="11430" anchor="ctr"/>
          <a:lstStyle/>
          <a:p>
            <a:pPr algn="ctr" eaLnBrk="0" hangingPunct="0">
              <a:lnSpc>
                <a:spcPct val="90000"/>
              </a:lnSpc>
              <a:spcAft>
                <a:spcPct val="35000"/>
              </a:spcAft>
            </a:pPr>
            <a:r>
              <a:rPr lang="zh-CN" altLang="en-US" b="1">
                <a:solidFill>
                  <a:srgbClr val="92D050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小型、分散循环式</a:t>
            </a:r>
            <a:endParaRPr lang="zh-CN" altLang="en-US"/>
          </a:p>
        </p:txBody>
      </p:sp>
      <p:sp>
        <p:nvSpPr>
          <p:cNvPr id="36899" name="AutoShape 37"/>
          <p:cNvSpPr>
            <a:spLocks noChangeArrowheads="1"/>
          </p:cNvSpPr>
          <p:nvPr/>
        </p:nvSpPr>
        <p:spPr bwMode="auto">
          <a:xfrm>
            <a:off x="4302125" y="4202113"/>
            <a:ext cx="2298700" cy="396875"/>
          </a:xfrm>
          <a:prstGeom prst="chevron">
            <a:avLst>
              <a:gd name="adj" fmla="val 49983"/>
            </a:avLst>
          </a:prstGeom>
          <a:solidFill>
            <a:srgbClr val="F79645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900" name="Rectangle 38"/>
          <p:cNvSpPr>
            <a:spLocks noChangeArrowheads="1"/>
          </p:cNvSpPr>
          <p:nvPr/>
        </p:nvSpPr>
        <p:spPr bwMode="auto">
          <a:xfrm>
            <a:off x="4416425" y="4256088"/>
            <a:ext cx="2298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" tIns="11430" rIns="0" bIns="11430" anchor="ctr"/>
          <a:lstStyle/>
          <a:p>
            <a:pPr eaLnBrk="0" hangingPunct="0">
              <a:lnSpc>
                <a:spcPct val="90000"/>
              </a:lnSpc>
              <a:spcAft>
                <a:spcPct val="35000"/>
              </a:spcAft>
            </a:pPr>
            <a:r>
              <a:rPr lang="zh-CN" altLang="en-US">
                <a:solidFill>
                  <a:srgbClr val="FFFFFF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3大城市扩张</a:t>
            </a:r>
            <a:endParaRPr lang="zh-CN" altLang="en-US"/>
          </a:p>
        </p:txBody>
      </p:sp>
      <p:sp>
        <p:nvSpPr>
          <p:cNvPr id="36901" name="AutoShape 39"/>
          <p:cNvSpPr>
            <a:spLocks noChangeArrowheads="1"/>
          </p:cNvSpPr>
          <p:nvPr/>
        </p:nvSpPr>
        <p:spPr bwMode="auto">
          <a:xfrm>
            <a:off x="6472238" y="4235450"/>
            <a:ext cx="2509837" cy="328613"/>
          </a:xfrm>
          <a:prstGeom prst="chevron">
            <a:avLst>
              <a:gd name="adj" fmla="val 50069"/>
            </a:avLst>
          </a:prstGeom>
          <a:solidFill>
            <a:srgbClr val="FCDCCE">
              <a:alpha val="89018"/>
            </a:srgbClr>
          </a:solidFill>
          <a:ln w="25400">
            <a:solidFill>
              <a:srgbClr val="FCDCCE">
                <a:alpha val="81175"/>
              </a:srgbClr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902" name="Rectangle 40"/>
          <p:cNvSpPr>
            <a:spLocks noChangeArrowheads="1"/>
          </p:cNvSpPr>
          <p:nvPr/>
        </p:nvSpPr>
        <p:spPr bwMode="auto">
          <a:xfrm>
            <a:off x="6599238" y="4221163"/>
            <a:ext cx="250983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" tIns="11430" rIns="0" bIns="11430" anchor="ctr"/>
          <a:lstStyle/>
          <a:p>
            <a:pPr algn="ctr" eaLnBrk="0" hangingPunct="0">
              <a:lnSpc>
                <a:spcPct val="90000"/>
              </a:lnSpc>
              <a:spcAft>
                <a:spcPct val="35000"/>
              </a:spcAft>
            </a:pPr>
            <a:r>
              <a:rPr lang="zh-CN" altLang="en-US" b="1">
                <a:solidFill>
                  <a:srgbClr val="FF9933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生态城和小城镇</a:t>
            </a:r>
            <a:endParaRPr lang="zh-CN" altLang="en-US"/>
          </a:p>
        </p:txBody>
      </p:sp>
      <p:sp>
        <p:nvSpPr>
          <p:cNvPr id="36903" name="矩形 40"/>
          <p:cNvSpPr>
            <a:spLocks noChangeArrowheads="1"/>
          </p:cNvSpPr>
          <p:nvPr/>
        </p:nvSpPr>
        <p:spPr bwMode="auto">
          <a:xfrm>
            <a:off x="0" y="1857375"/>
            <a:ext cx="635793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2000">
                <a:latin typeface="仿宋" pitchFamily="49" charset="-122"/>
                <a:ea typeface="仿宋" pitchFamily="49" charset="-122"/>
              </a:rPr>
              <a:t>以城市发展为主题，围绕国家目标、城市问题，创新城市发展的路径和模式，</a:t>
            </a:r>
            <a:r>
              <a:rPr lang="zh-CN" altLang="en-US" sz="2000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促进城市发展的智慧化。</a:t>
            </a:r>
            <a:endParaRPr lang="en-US" sz="2000">
              <a:solidFill>
                <a:srgbClr val="C00000"/>
              </a:solidFill>
              <a:latin typeface="仿宋" pitchFamily="49" charset="-122"/>
              <a:ea typeface="仿宋" pitchFamily="49" charset="-122"/>
            </a:endParaRPr>
          </a:p>
          <a:p>
            <a:pPr indent="457200" algn="just" eaLnBrk="0" hangingPunct="0">
              <a:lnSpc>
                <a:spcPct val="150000"/>
              </a:lnSpc>
            </a:pPr>
            <a:r>
              <a:rPr lang="zh-CN" altLang="en-US" sz="20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智慧地解决</a:t>
            </a:r>
            <a:r>
              <a:rPr lang="zh-CN" altLang="en-US" sz="2000">
                <a:solidFill>
                  <a:srgbClr val="000000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城市发展面临的问题，推动</a:t>
            </a:r>
            <a:r>
              <a:rPr lang="zh-CN" altLang="en-US" sz="2000" b="1">
                <a:solidFill>
                  <a:srgbClr val="C00000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新型城镇化发展</a:t>
            </a:r>
            <a:r>
              <a:rPr lang="zh-CN" altLang="en-US" sz="2000">
                <a:solidFill>
                  <a:srgbClr val="000000"/>
                </a:solidFill>
                <a:latin typeface="仿宋" pitchFamily="49" charset="-122"/>
                <a:ea typeface="仿宋" pitchFamily="49" charset="-122"/>
                <a:sym typeface="仿宋" pitchFamily="49" charset="-122"/>
              </a:rPr>
              <a:t>。</a:t>
            </a:r>
            <a:endParaRPr lang="zh-CN" altLang="en-US" sz="2000">
              <a:latin typeface="仿宋" pitchFamily="49" charset="-122"/>
              <a:ea typeface="仿宋" pitchFamily="49" charset="-122"/>
            </a:endParaRPr>
          </a:p>
        </p:txBody>
      </p:sp>
      <p:pic>
        <p:nvPicPr>
          <p:cNvPr id="3690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929063"/>
            <a:ext cx="3673475" cy="261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直接连接符 4"/>
          <p:cNvSpPr>
            <a:spLocks noChangeShapeType="1"/>
          </p:cNvSpPr>
          <p:nvPr/>
        </p:nvSpPr>
        <p:spPr bwMode="auto">
          <a:xfrm>
            <a:off x="0" y="1268413"/>
            <a:ext cx="9144000" cy="1587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891" name="TextBox 2"/>
          <p:cNvSpPr txBox="1">
            <a:spLocks noChangeArrowheads="1"/>
          </p:cNvSpPr>
          <p:nvPr/>
        </p:nvSpPr>
        <p:spPr bwMode="auto">
          <a:xfrm>
            <a:off x="214313" y="642938"/>
            <a:ext cx="8501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C00000"/>
                </a:solidFill>
              </a:rPr>
              <a:t>中央城市工作会议形成的两个文件对智慧城市的要求</a:t>
            </a:r>
          </a:p>
        </p:txBody>
      </p:sp>
      <p:sp>
        <p:nvSpPr>
          <p:cNvPr id="37892" name="TextBox 3"/>
          <p:cNvSpPr txBox="1">
            <a:spLocks noChangeArrowheads="1"/>
          </p:cNvSpPr>
          <p:nvPr/>
        </p:nvSpPr>
        <p:spPr bwMode="auto">
          <a:xfrm>
            <a:off x="642938" y="1643063"/>
            <a:ext cx="7000875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中央</a:t>
            </a: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37</a:t>
            </a: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号文件：以智慧城市建设为契机，用智慧手段消除“城市病”，推进绿色发展，实现城市精细化管理和服务，形成与经济社会发展相匹配的能力。</a:t>
            </a:r>
            <a:endParaRPr lang="en-US" altLang="zh-CN" sz="2400" dirty="0">
              <a:latin typeface="仿宋" pitchFamily="49" charset="-122"/>
              <a:ea typeface="仿宋" pitchFamily="49" charset="-122"/>
            </a:endParaRPr>
          </a:p>
          <a:p>
            <a:endParaRPr lang="en-US" altLang="zh-CN" sz="2400" dirty="0">
              <a:latin typeface="仿宋" pitchFamily="49" charset="-122"/>
              <a:ea typeface="仿宋" pitchFamily="49" charset="-122"/>
            </a:endParaRPr>
          </a:p>
          <a:p>
            <a:endParaRPr lang="en-US" altLang="zh-CN" sz="2400" dirty="0">
              <a:latin typeface="仿宋" pitchFamily="49" charset="-122"/>
              <a:ea typeface="仿宋" pitchFamily="49" charset="-122"/>
            </a:endParaRPr>
          </a:p>
          <a:p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中央明确要求：到</a:t>
            </a: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2017</a:t>
            </a: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年底，所有市、县都要整合形成数字化管理平台。到</a:t>
            </a: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2020</a:t>
            </a: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年，建成一批特色鲜明的智慧城市。</a:t>
            </a:r>
            <a:endParaRPr lang="en-US" altLang="zh-CN" sz="2400" dirty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1_Office 主题​​">
  <a:themeElements>
    <a:clrScheme name="1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kx="-3284103" algn="br" rotWithShape="0">
            <a:schemeClr val="bg2">
              <a:alpha val="50000"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kx="-3284103" algn="br" rotWithShape="0">
            <a:schemeClr val="bg2">
              <a:alpha val="50000"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主题​​">
  <a:themeElements>
    <a:clrScheme name="2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kx="-3284103" algn="br" rotWithShape="0">
            <a:schemeClr val="bg2">
              <a:alpha val="50000"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kx="-3284103" algn="br" rotWithShape="0">
            <a:schemeClr val="bg2">
              <a:alpha val="50000"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2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0_Office 主题​​">
  <a:themeElements>
    <a:clrScheme name="20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0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kx="-3284103" algn="br" rotWithShape="0">
            <a:schemeClr val="bg2">
              <a:alpha val="50000"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kx="-3284103" algn="br" rotWithShape="0">
            <a:schemeClr val="bg2">
              <a:alpha val="50000"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20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8_Office 主题​​_2">
  <a:themeElements>
    <a:clrScheme name="18_Office 主题​​_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8_Office 主题​​_2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kx="-3284103" algn="br" rotWithShape="0">
            <a:schemeClr val="bg2">
              <a:alpha val="50000"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kx="-3284103" algn="br" rotWithShape="0">
            <a:schemeClr val="bg2">
              <a:alpha val="50000"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8_Office 主题​​_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Pages>0</Pages>
  <Words>2328</Words>
  <Characters>0</Characters>
  <Application>Microsoft Office PowerPoint</Application>
  <DocSecurity>0</DocSecurity>
  <PresentationFormat>全屏显示(4:3)</PresentationFormat>
  <Lines>0</Lines>
  <Paragraphs>272</Paragraphs>
  <Slides>33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9" baseType="lpstr">
      <vt:lpstr>Arial</vt:lpstr>
      <vt:lpstr>宋体</vt:lpstr>
      <vt:lpstr>Calibri</vt:lpstr>
      <vt:lpstr>MS PGothic</vt:lpstr>
      <vt:lpstr>仿宋_GB2312</vt:lpstr>
      <vt:lpstr>微软雅黑</vt:lpstr>
      <vt:lpstr>仿宋</vt:lpstr>
      <vt:lpstr>Times New Roman</vt:lpstr>
      <vt:lpstr>黑体</vt:lpstr>
      <vt:lpstr>Wingdings</vt:lpstr>
      <vt:lpstr>1_Office 主题​​</vt:lpstr>
      <vt:lpstr>2_Office 主题​​</vt:lpstr>
      <vt:lpstr>20_Office 主题​​</vt:lpstr>
      <vt:lpstr>18_Office 主题​​_2</vt:lpstr>
      <vt:lpstr>WPS表格 图表</vt:lpstr>
      <vt:lpstr>Microsoft Photo Editor 3.0 照片</vt:lpstr>
      <vt:lpstr>幻灯片 1</vt:lpstr>
      <vt:lpstr>幻灯片 2</vt:lpstr>
      <vt:lpstr>序言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谢  谢！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thinkpad</dc:creator>
  <cp:lastModifiedBy>lenovo</cp:lastModifiedBy>
  <cp:revision>1217</cp:revision>
  <dcterms:created xsi:type="dcterms:W3CDTF">2011-09-21T12:49:40Z</dcterms:created>
  <dcterms:modified xsi:type="dcterms:W3CDTF">2016-05-11T10:39:48Z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2052-8.1.0.3477</vt:lpwstr>
  </property>
</Properties>
</file>