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01"/>
  </p:notesMasterIdLst>
  <p:sldIdLst>
    <p:sldId id="340" r:id="rId2"/>
    <p:sldId id="341" r:id="rId3"/>
    <p:sldId id="286" r:id="rId4"/>
    <p:sldId id="674" r:id="rId5"/>
    <p:sldId id="398" r:id="rId6"/>
    <p:sldId id="616" r:id="rId7"/>
    <p:sldId id="571" r:id="rId8"/>
    <p:sldId id="365" r:id="rId9"/>
    <p:sldId id="760" r:id="rId10"/>
    <p:sldId id="769" r:id="rId11"/>
    <p:sldId id="768" r:id="rId12"/>
    <p:sldId id="759" r:id="rId13"/>
    <p:sldId id="297" r:id="rId14"/>
    <p:sldId id="308" r:id="rId15"/>
    <p:sldId id="311" r:id="rId16"/>
    <p:sldId id="675" r:id="rId17"/>
    <p:sldId id="676" r:id="rId18"/>
    <p:sldId id="361" r:id="rId19"/>
    <p:sldId id="407" r:id="rId20"/>
    <p:sldId id="315" r:id="rId21"/>
    <p:sldId id="316" r:id="rId22"/>
    <p:sldId id="761" r:id="rId23"/>
    <p:sldId id="752" r:id="rId24"/>
    <p:sldId id="580" r:id="rId25"/>
    <p:sldId id="359" r:id="rId26"/>
    <p:sldId id="325" r:id="rId27"/>
    <p:sldId id="326" r:id="rId28"/>
    <p:sldId id="677" r:id="rId29"/>
    <p:sldId id="758" r:id="rId30"/>
    <p:sldId id="327" r:id="rId31"/>
    <p:sldId id="757" r:id="rId32"/>
    <p:sldId id="755" r:id="rId33"/>
    <p:sldId id="754" r:id="rId34"/>
    <p:sldId id="753" r:id="rId35"/>
    <p:sldId id="328" r:id="rId36"/>
    <p:sldId id="417" r:id="rId37"/>
    <p:sldId id="576" r:id="rId38"/>
    <p:sldId id="767" r:id="rId39"/>
    <p:sldId id="645" r:id="rId40"/>
    <p:sldId id="770" r:id="rId41"/>
    <p:sldId id="790" r:id="rId42"/>
    <p:sldId id="791" r:id="rId43"/>
    <p:sldId id="792" r:id="rId44"/>
    <p:sldId id="793" r:id="rId45"/>
    <p:sldId id="678" r:id="rId46"/>
    <p:sldId id="702" r:id="rId47"/>
    <p:sldId id="764" r:id="rId48"/>
    <p:sldId id="679" r:id="rId49"/>
    <p:sldId id="794" r:id="rId50"/>
    <p:sldId id="795" r:id="rId51"/>
    <p:sldId id="796" r:id="rId52"/>
    <p:sldId id="797" r:id="rId53"/>
    <p:sldId id="798" r:id="rId54"/>
    <p:sldId id="799" r:id="rId55"/>
    <p:sldId id="800" r:id="rId56"/>
    <p:sldId id="801" r:id="rId57"/>
    <p:sldId id="802" r:id="rId58"/>
    <p:sldId id="803" r:id="rId59"/>
    <p:sldId id="804" r:id="rId60"/>
    <p:sldId id="805" r:id="rId61"/>
    <p:sldId id="806" r:id="rId62"/>
    <p:sldId id="807" r:id="rId63"/>
    <p:sldId id="808" r:id="rId64"/>
    <p:sldId id="809" r:id="rId65"/>
    <p:sldId id="810" r:id="rId66"/>
    <p:sldId id="811" r:id="rId67"/>
    <p:sldId id="812" r:id="rId68"/>
    <p:sldId id="813" r:id="rId69"/>
    <p:sldId id="681" r:id="rId70"/>
    <p:sldId id="703" r:id="rId71"/>
    <p:sldId id="762" r:id="rId72"/>
    <p:sldId id="682" r:id="rId73"/>
    <p:sldId id="814" r:id="rId74"/>
    <p:sldId id="815" r:id="rId75"/>
    <p:sldId id="816" r:id="rId76"/>
    <p:sldId id="817" r:id="rId77"/>
    <p:sldId id="818" r:id="rId78"/>
    <p:sldId id="819" r:id="rId79"/>
    <p:sldId id="820" r:id="rId80"/>
    <p:sldId id="821" r:id="rId81"/>
    <p:sldId id="822" r:id="rId82"/>
    <p:sldId id="823" r:id="rId83"/>
    <p:sldId id="824" r:id="rId84"/>
    <p:sldId id="825" r:id="rId85"/>
    <p:sldId id="826" r:id="rId86"/>
    <p:sldId id="827" r:id="rId87"/>
    <p:sldId id="828" r:id="rId88"/>
    <p:sldId id="829" r:id="rId89"/>
    <p:sldId id="783" r:id="rId90"/>
    <p:sldId id="785" r:id="rId91"/>
    <p:sldId id="784" r:id="rId92"/>
    <p:sldId id="543" r:id="rId93"/>
    <p:sldId id="779" r:id="rId94"/>
    <p:sldId id="780" r:id="rId95"/>
    <p:sldId id="550" r:id="rId96"/>
    <p:sldId id="750" r:id="rId97"/>
    <p:sldId id="601" r:id="rId98"/>
    <p:sldId id="751" r:id="rId99"/>
    <p:sldId id="353" r:id="rId10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B669"/>
    <a:srgbClr val="E7A671"/>
    <a:srgbClr val="DAAE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5572" autoAdjust="0"/>
  </p:normalViewPr>
  <p:slideViewPr>
    <p:cSldViewPr>
      <p:cViewPr>
        <p:scale>
          <a:sx n="66" d="100"/>
          <a:sy n="66" d="100"/>
        </p:scale>
        <p:origin x="-1692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Relationship Id="rId4" Type="http://schemas.openxmlformats.org/officeDocument/2006/relationships/image" Target="../media/image4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7BBDD2-84AF-4A7B-B2F9-4E3F6C0ACB4D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23657DFA-8892-4472-9585-3455CD2BB0B1}">
      <dgm:prSet phldrT="[文本]"/>
      <dgm:spPr/>
      <dgm:t>
        <a:bodyPr/>
        <a:lstStyle/>
        <a:p>
          <a:r>
            <a:rPr lang="zh-CN" altLang="en-US" dirty="0" smtClean="0">
              <a:latin typeface="黑体" pitchFamily="2" charset="-122"/>
              <a:ea typeface="黑体" pitchFamily="2" charset="-122"/>
            </a:rPr>
            <a:t>通过动态配租系统的建设，实现公租房屋的动态选房，使用企业、保障家庭及时选择适合自身需求的房源。</a:t>
          </a:r>
          <a:endParaRPr lang="zh-CN" altLang="en-US" dirty="0">
            <a:latin typeface="黑体" pitchFamily="2" charset="-122"/>
            <a:ea typeface="黑体" pitchFamily="2" charset="-122"/>
          </a:endParaRPr>
        </a:p>
      </dgm:t>
    </dgm:pt>
    <dgm:pt modelId="{49ECE9BF-2246-48A8-A226-2A97895C06EA}" type="parTrans" cxnId="{B6FB9C30-5C49-4566-81A6-7F85021603B0}">
      <dgm:prSet/>
      <dgm:spPr/>
      <dgm:t>
        <a:bodyPr/>
        <a:lstStyle/>
        <a:p>
          <a:endParaRPr lang="zh-CN" altLang="en-US">
            <a:latin typeface="黑体" pitchFamily="2" charset="-122"/>
            <a:ea typeface="黑体" pitchFamily="2" charset="-122"/>
          </a:endParaRPr>
        </a:p>
      </dgm:t>
    </dgm:pt>
    <dgm:pt modelId="{98B8BE05-958A-4194-BD43-6621B499054E}" type="sibTrans" cxnId="{B6FB9C30-5C49-4566-81A6-7F85021603B0}">
      <dgm:prSet/>
      <dgm:spPr/>
      <dgm:t>
        <a:bodyPr/>
        <a:lstStyle/>
        <a:p>
          <a:endParaRPr lang="zh-CN" altLang="en-US">
            <a:latin typeface="黑体" pitchFamily="2" charset="-122"/>
            <a:ea typeface="黑体" pitchFamily="2" charset="-122"/>
          </a:endParaRPr>
        </a:p>
      </dgm:t>
    </dgm:pt>
    <dgm:pt modelId="{32F77253-ADB0-40A1-A4CE-D2AF733FF089}">
      <dgm:prSet phldrT="[文本]"/>
      <dgm:spPr/>
      <dgm:t>
        <a:bodyPr/>
        <a:lstStyle/>
        <a:p>
          <a:r>
            <a:rPr lang="zh-CN" altLang="en-US" dirty="0" smtClean="0">
              <a:latin typeface="黑体" pitchFamily="2" charset="-122"/>
              <a:ea typeface="黑体" pitchFamily="2" charset="-122"/>
            </a:rPr>
            <a:t>合理、快速、优势调配公租房源，提高房源的配租率。</a:t>
          </a:r>
          <a:endParaRPr lang="zh-CN" altLang="en-US" dirty="0">
            <a:latin typeface="黑体" pitchFamily="2" charset="-122"/>
            <a:ea typeface="黑体" pitchFamily="2" charset="-122"/>
          </a:endParaRPr>
        </a:p>
      </dgm:t>
    </dgm:pt>
    <dgm:pt modelId="{0729B150-0757-4E63-B6D4-E1F8F328D37E}" type="parTrans" cxnId="{4EE6E91F-518E-465D-B955-77D2DAE81656}">
      <dgm:prSet/>
      <dgm:spPr/>
      <dgm:t>
        <a:bodyPr/>
        <a:lstStyle/>
        <a:p>
          <a:endParaRPr lang="zh-CN" altLang="en-US">
            <a:latin typeface="黑体" pitchFamily="2" charset="-122"/>
            <a:ea typeface="黑体" pitchFamily="2" charset="-122"/>
          </a:endParaRPr>
        </a:p>
      </dgm:t>
    </dgm:pt>
    <dgm:pt modelId="{2C5204D6-5428-44B4-9A3F-5992C565DFEE}" type="sibTrans" cxnId="{4EE6E91F-518E-465D-B955-77D2DAE81656}">
      <dgm:prSet/>
      <dgm:spPr/>
      <dgm:t>
        <a:bodyPr/>
        <a:lstStyle/>
        <a:p>
          <a:endParaRPr lang="zh-CN" altLang="en-US">
            <a:latin typeface="黑体" pitchFamily="2" charset="-122"/>
            <a:ea typeface="黑体" pitchFamily="2" charset="-122"/>
          </a:endParaRPr>
        </a:p>
      </dgm:t>
    </dgm:pt>
    <dgm:pt modelId="{FD00FEF5-BE82-4C7B-9DB7-1B0E8AF98FAC}">
      <dgm:prSet phldrT="[文本]"/>
      <dgm:spPr/>
      <dgm:t>
        <a:bodyPr/>
        <a:lstStyle/>
        <a:p>
          <a:r>
            <a:rPr lang="zh-CN" altLang="en-US" dirty="0" smtClean="0">
              <a:latin typeface="黑体" pitchFamily="2" charset="-122"/>
              <a:ea typeface="黑体" pitchFamily="2" charset="-122"/>
            </a:rPr>
            <a:t>提高选房的公开、透明度。</a:t>
          </a:r>
          <a:endParaRPr lang="zh-CN" altLang="en-US" dirty="0">
            <a:latin typeface="黑体" pitchFamily="2" charset="-122"/>
            <a:ea typeface="黑体" pitchFamily="2" charset="-122"/>
          </a:endParaRPr>
        </a:p>
      </dgm:t>
    </dgm:pt>
    <dgm:pt modelId="{B1C43437-177D-4DC2-BCEF-52F1F39A8879}" type="parTrans" cxnId="{89B69EFF-46BA-4BE9-8EC8-BC9661378F78}">
      <dgm:prSet/>
      <dgm:spPr/>
      <dgm:t>
        <a:bodyPr/>
        <a:lstStyle/>
        <a:p>
          <a:endParaRPr lang="zh-CN" altLang="en-US">
            <a:latin typeface="黑体" pitchFamily="2" charset="-122"/>
            <a:ea typeface="黑体" pitchFamily="2" charset="-122"/>
          </a:endParaRPr>
        </a:p>
      </dgm:t>
    </dgm:pt>
    <dgm:pt modelId="{BFE73888-D2F1-470A-B49E-8062F5C95C96}" type="sibTrans" cxnId="{89B69EFF-46BA-4BE9-8EC8-BC9661378F78}">
      <dgm:prSet/>
      <dgm:spPr/>
      <dgm:t>
        <a:bodyPr/>
        <a:lstStyle/>
        <a:p>
          <a:endParaRPr lang="zh-CN" altLang="en-US">
            <a:latin typeface="黑体" pitchFamily="2" charset="-122"/>
            <a:ea typeface="黑体" pitchFamily="2" charset="-122"/>
          </a:endParaRPr>
        </a:p>
      </dgm:t>
    </dgm:pt>
    <dgm:pt modelId="{F4CF941D-6322-4845-8DD0-805BFDB6A7CF}" type="pres">
      <dgm:prSet presAssocID="{E27BBDD2-84AF-4A7B-B2F9-4E3F6C0ACB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B0F8968-DF13-4507-9B2A-B9F00C1D5D45}" type="pres">
      <dgm:prSet presAssocID="{23657DFA-8892-4472-9585-3455CD2BB0B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3C2B27-58FE-4E5C-9A95-9A5E439926CA}" type="pres">
      <dgm:prSet presAssocID="{98B8BE05-958A-4194-BD43-6621B499054E}" presName="spacer" presStyleCnt="0"/>
      <dgm:spPr/>
    </dgm:pt>
    <dgm:pt modelId="{5D90E552-9619-48A3-B46F-DBAAF1231100}" type="pres">
      <dgm:prSet presAssocID="{32F77253-ADB0-40A1-A4CE-D2AF733FF08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C26B48-C25A-4797-9A1C-4CBF1F8433CB}" type="pres">
      <dgm:prSet presAssocID="{2C5204D6-5428-44B4-9A3F-5992C565DFEE}" presName="spacer" presStyleCnt="0"/>
      <dgm:spPr/>
    </dgm:pt>
    <dgm:pt modelId="{4819EA34-5633-4399-A383-B776A955531E}" type="pres">
      <dgm:prSet presAssocID="{FD00FEF5-BE82-4C7B-9DB7-1B0E8AF98FA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6F70E09-EAA3-4A4B-AE2D-5A7EBF26D3BC}" type="presOf" srcId="{23657DFA-8892-4472-9585-3455CD2BB0B1}" destId="{EB0F8968-DF13-4507-9B2A-B9F00C1D5D45}" srcOrd="0" destOrd="0" presId="urn:microsoft.com/office/officeart/2005/8/layout/vList2"/>
    <dgm:cxn modelId="{9631F074-D58E-49A9-9ED7-B97030FCA1B0}" type="presOf" srcId="{FD00FEF5-BE82-4C7B-9DB7-1B0E8AF98FAC}" destId="{4819EA34-5633-4399-A383-B776A955531E}" srcOrd="0" destOrd="0" presId="urn:microsoft.com/office/officeart/2005/8/layout/vList2"/>
    <dgm:cxn modelId="{9EB13880-3C2E-46BB-930F-A12A6139B95F}" type="presOf" srcId="{32F77253-ADB0-40A1-A4CE-D2AF733FF089}" destId="{5D90E552-9619-48A3-B46F-DBAAF1231100}" srcOrd="0" destOrd="0" presId="urn:microsoft.com/office/officeart/2005/8/layout/vList2"/>
    <dgm:cxn modelId="{B6FB9C30-5C49-4566-81A6-7F85021603B0}" srcId="{E27BBDD2-84AF-4A7B-B2F9-4E3F6C0ACB4D}" destId="{23657DFA-8892-4472-9585-3455CD2BB0B1}" srcOrd="0" destOrd="0" parTransId="{49ECE9BF-2246-48A8-A226-2A97895C06EA}" sibTransId="{98B8BE05-958A-4194-BD43-6621B499054E}"/>
    <dgm:cxn modelId="{3050B330-5C78-4352-A3C5-697943B48EC6}" type="presOf" srcId="{E27BBDD2-84AF-4A7B-B2F9-4E3F6C0ACB4D}" destId="{F4CF941D-6322-4845-8DD0-805BFDB6A7CF}" srcOrd="0" destOrd="0" presId="urn:microsoft.com/office/officeart/2005/8/layout/vList2"/>
    <dgm:cxn modelId="{89B69EFF-46BA-4BE9-8EC8-BC9661378F78}" srcId="{E27BBDD2-84AF-4A7B-B2F9-4E3F6C0ACB4D}" destId="{FD00FEF5-BE82-4C7B-9DB7-1B0E8AF98FAC}" srcOrd="2" destOrd="0" parTransId="{B1C43437-177D-4DC2-BCEF-52F1F39A8879}" sibTransId="{BFE73888-D2F1-470A-B49E-8062F5C95C96}"/>
    <dgm:cxn modelId="{4EE6E91F-518E-465D-B955-77D2DAE81656}" srcId="{E27BBDD2-84AF-4A7B-B2F9-4E3F6C0ACB4D}" destId="{32F77253-ADB0-40A1-A4CE-D2AF733FF089}" srcOrd="1" destOrd="0" parTransId="{0729B150-0757-4E63-B6D4-E1F8F328D37E}" sibTransId="{2C5204D6-5428-44B4-9A3F-5992C565DFEE}"/>
    <dgm:cxn modelId="{9E824638-3918-4A54-B7F4-BE4FE7679B76}" type="presParOf" srcId="{F4CF941D-6322-4845-8DD0-805BFDB6A7CF}" destId="{EB0F8968-DF13-4507-9B2A-B9F00C1D5D45}" srcOrd="0" destOrd="0" presId="urn:microsoft.com/office/officeart/2005/8/layout/vList2"/>
    <dgm:cxn modelId="{1E9199F7-E121-4EDE-8A22-C0F6F53C0BBD}" type="presParOf" srcId="{F4CF941D-6322-4845-8DD0-805BFDB6A7CF}" destId="{1A3C2B27-58FE-4E5C-9A95-9A5E439926CA}" srcOrd="1" destOrd="0" presId="urn:microsoft.com/office/officeart/2005/8/layout/vList2"/>
    <dgm:cxn modelId="{7EE2C177-5763-4C56-B73B-4867BED2EE45}" type="presParOf" srcId="{F4CF941D-6322-4845-8DD0-805BFDB6A7CF}" destId="{5D90E552-9619-48A3-B46F-DBAAF1231100}" srcOrd="2" destOrd="0" presId="urn:microsoft.com/office/officeart/2005/8/layout/vList2"/>
    <dgm:cxn modelId="{7B5374D3-F074-4B98-ABF4-3300111BBCA3}" type="presParOf" srcId="{F4CF941D-6322-4845-8DD0-805BFDB6A7CF}" destId="{1FC26B48-C25A-4797-9A1C-4CBF1F8433CB}" srcOrd="3" destOrd="0" presId="urn:microsoft.com/office/officeart/2005/8/layout/vList2"/>
    <dgm:cxn modelId="{A8089E7F-ADA3-4AA2-AB8C-B2FB9C59C24C}" type="presParOf" srcId="{F4CF941D-6322-4845-8DD0-805BFDB6A7CF}" destId="{4819EA34-5633-4399-A383-B776A955531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F22ECE-A842-416E-B880-D32100C3555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2360EFC-1E99-4440-8C36-C0D0696438A9}">
      <dgm:prSet phldrT="[文本]"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人才房定义</a:t>
          </a:r>
          <a:endParaRPr lang="zh-CN" altLang="en-US" dirty="0"/>
        </a:p>
      </dgm:t>
    </dgm:pt>
    <dgm:pt modelId="{14B9394B-9E4E-4418-9228-114BD3DCB1CB}" type="parTrans" cxnId="{14B2A7F2-4023-4AB7-B62C-3BABD492E4DD}">
      <dgm:prSet/>
      <dgm:spPr/>
      <dgm:t>
        <a:bodyPr/>
        <a:lstStyle/>
        <a:p>
          <a:endParaRPr lang="zh-CN" altLang="en-US"/>
        </a:p>
      </dgm:t>
    </dgm:pt>
    <dgm:pt modelId="{C269276F-67EF-4C56-A6DA-1A138979B3F1}" type="sibTrans" cxnId="{14B2A7F2-4023-4AB7-B62C-3BABD492E4DD}">
      <dgm:prSet/>
      <dgm:spPr/>
      <dgm:t>
        <a:bodyPr/>
        <a:lstStyle/>
        <a:p>
          <a:endParaRPr lang="zh-CN" altLang="en-US"/>
        </a:p>
      </dgm:t>
    </dgm:pt>
    <dgm:pt modelId="{61E8FFB0-967D-4895-A3F8-932364C32DD8}">
      <dgm:prSet phldrT="[文本]"/>
      <dgm:spPr/>
      <dgm:t>
        <a:bodyPr/>
        <a:lstStyle/>
        <a:p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人才公共租赁住房是指政府提供政策支持，限定供应对象和租金水平，面向在示范区内创新创业的各类人才出租的住房，是北京公共租赁住房体系的组成部分。以下简称：人才房。</a:t>
          </a:r>
          <a:endParaRPr lang="zh-CN" altLang="en-US" dirty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62FEA550-69C3-4DB7-BD82-4F5AD1FE27EC}" type="parTrans" cxnId="{6469A3BE-46CC-47D8-8ADE-50A9459819CE}">
      <dgm:prSet/>
      <dgm:spPr/>
      <dgm:t>
        <a:bodyPr/>
        <a:lstStyle/>
        <a:p>
          <a:endParaRPr lang="zh-CN" altLang="en-US"/>
        </a:p>
      </dgm:t>
    </dgm:pt>
    <dgm:pt modelId="{4C8FCC66-5DC1-457B-92A4-96D6BBB108A4}" type="sibTrans" cxnId="{6469A3BE-46CC-47D8-8ADE-50A9459819CE}">
      <dgm:prSet/>
      <dgm:spPr/>
      <dgm:t>
        <a:bodyPr/>
        <a:lstStyle/>
        <a:p>
          <a:endParaRPr lang="zh-CN" altLang="en-US"/>
        </a:p>
      </dgm:t>
    </dgm:pt>
    <dgm:pt modelId="{50BD044C-DE21-43EC-8896-9C07BDAE49A4}">
      <dgm:prSet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公租房定义</a:t>
          </a:r>
          <a:endParaRPr lang="en-US" altLang="zh-CN" dirty="0" smtClean="0">
            <a:solidFill>
              <a:schemeClr val="bg1"/>
            </a:solidFill>
            <a:latin typeface="黑体" pitchFamily="49" charset="-122"/>
            <a:ea typeface="黑体" pitchFamily="49" charset="-122"/>
          </a:endParaRPr>
        </a:p>
      </dgm:t>
    </dgm:pt>
    <dgm:pt modelId="{65A16575-CBA1-4DE0-B292-6B166FCB0020}" type="parTrans" cxnId="{E6A537D8-D820-47CD-8CA7-22148E10DBFA}">
      <dgm:prSet/>
      <dgm:spPr/>
      <dgm:t>
        <a:bodyPr/>
        <a:lstStyle/>
        <a:p>
          <a:endParaRPr lang="zh-CN" altLang="en-US"/>
        </a:p>
      </dgm:t>
    </dgm:pt>
    <dgm:pt modelId="{4F6857C6-7FE2-47A6-B518-2C445C0745DE}" type="sibTrans" cxnId="{E6A537D8-D820-47CD-8CA7-22148E10DBFA}">
      <dgm:prSet/>
      <dgm:spPr/>
      <dgm:t>
        <a:bodyPr/>
        <a:lstStyle/>
        <a:p>
          <a:endParaRPr lang="zh-CN" altLang="en-US"/>
        </a:p>
      </dgm:t>
    </dgm:pt>
    <dgm:pt modelId="{CCE56991-C404-41D2-94A7-C30B965EECCD}">
      <dgm:prSet/>
      <dgm:spPr/>
      <dgm:t>
        <a:bodyPr/>
        <a:lstStyle/>
        <a:p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公共租赁住房，是指政府提供政策支持，限定户型面积、供应对象和租金水平，面向本市中低收入住房困难家庭等群体出租的住房。</a:t>
          </a:r>
          <a:endParaRPr lang="en-US" altLang="zh-CN" dirty="0" smtClean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E4FDC364-0A36-4B4D-A5F1-6482C0D0CF46}" type="parTrans" cxnId="{D1B8FF02-B5B9-4E96-8974-DCF5A82949B6}">
      <dgm:prSet/>
      <dgm:spPr/>
      <dgm:t>
        <a:bodyPr/>
        <a:lstStyle/>
        <a:p>
          <a:endParaRPr lang="zh-CN" altLang="en-US"/>
        </a:p>
      </dgm:t>
    </dgm:pt>
    <dgm:pt modelId="{8B0776F2-2860-43ED-BD93-4B8ACFD03F60}" type="sibTrans" cxnId="{D1B8FF02-B5B9-4E96-8974-DCF5A82949B6}">
      <dgm:prSet/>
      <dgm:spPr/>
      <dgm:t>
        <a:bodyPr/>
        <a:lstStyle/>
        <a:p>
          <a:endParaRPr lang="zh-CN" altLang="en-US"/>
        </a:p>
      </dgm:t>
    </dgm:pt>
    <dgm:pt modelId="{92DF567E-A0E6-4003-9624-2427215A63CC}" type="pres">
      <dgm:prSet presAssocID="{6EF22ECE-A842-416E-B880-D32100C3555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FF0B5D1-1D3E-452B-AF3F-992E07C0281B}" type="pres">
      <dgm:prSet presAssocID="{82360EFC-1E99-4440-8C36-C0D0696438A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B27191-35D1-4CE0-A50C-911C79D60158}" type="pres">
      <dgm:prSet presAssocID="{82360EFC-1E99-4440-8C36-C0D0696438A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DB06BE-90FC-4BDC-B160-43EA17594DF0}" type="pres">
      <dgm:prSet presAssocID="{50BD044C-DE21-43EC-8896-9C07BDAE49A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932A4F1-DDBD-49A9-BFC9-DB41E9451180}" type="pres">
      <dgm:prSet presAssocID="{50BD044C-DE21-43EC-8896-9C07BDAE49A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21B26E5-5D7D-41CB-A5B0-2FE7C4A286AA}" type="presOf" srcId="{61E8FFB0-967D-4895-A3F8-932364C32DD8}" destId="{1CB27191-35D1-4CE0-A50C-911C79D60158}" srcOrd="0" destOrd="0" presId="urn:microsoft.com/office/officeart/2005/8/layout/vList2"/>
    <dgm:cxn modelId="{40113B14-D10D-45B6-B2DE-15EB7AD1A85B}" type="presOf" srcId="{50BD044C-DE21-43EC-8896-9C07BDAE49A4}" destId="{D3DB06BE-90FC-4BDC-B160-43EA17594DF0}" srcOrd="0" destOrd="0" presId="urn:microsoft.com/office/officeart/2005/8/layout/vList2"/>
    <dgm:cxn modelId="{E0055BD4-F019-4D83-AECF-601BB5AD859B}" type="presOf" srcId="{6EF22ECE-A842-416E-B880-D32100C35557}" destId="{92DF567E-A0E6-4003-9624-2427215A63CC}" srcOrd="0" destOrd="0" presId="urn:microsoft.com/office/officeart/2005/8/layout/vList2"/>
    <dgm:cxn modelId="{F58EC7D8-19F0-4FEF-8729-D5A46D6C2253}" type="presOf" srcId="{CCE56991-C404-41D2-94A7-C30B965EECCD}" destId="{6932A4F1-DDBD-49A9-BFC9-DB41E9451180}" srcOrd="0" destOrd="0" presId="urn:microsoft.com/office/officeart/2005/8/layout/vList2"/>
    <dgm:cxn modelId="{D208A854-C404-4B52-AEE8-5F0E74476437}" type="presOf" srcId="{82360EFC-1E99-4440-8C36-C0D0696438A9}" destId="{3FF0B5D1-1D3E-452B-AF3F-992E07C0281B}" srcOrd="0" destOrd="0" presId="urn:microsoft.com/office/officeart/2005/8/layout/vList2"/>
    <dgm:cxn modelId="{14B2A7F2-4023-4AB7-B62C-3BABD492E4DD}" srcId="{6EF22ECE-A842-416E-B880-D32100C35557}" destId="{82360EFC-1E99-4440-8C36-C0D0696438A9}" srcOrd="0" destOrd="0" parTransId="{14B9394B-9E4E-4418-9228-114BD3DCB1CB}" sibTransId="{C269276F-67EF-4C56-A6DA-1A138979B3F1}"/>
    <dgm:cxn modelId="{E6A537D8-D820-47CD-8CA7-22148E10DBFA}" srcId="{6EF22ECE-A842-416E-B880-D32100C35557}" destId="{50BD044C-DE21-43EC-8896-9C07BDAE49A4}" srcOrd="1" destOrd="0" parTransId="{65A16575-CBA1-4DE0-B292-6B166FCB0020}" sibTransId="{4F6857C6-7FE2-47A6-B518-2C445C0745DE}"/>
    <dgm:cxn modelId="{D1B8FF02-B5B9-4E96-8974-DCF5A82949B6}" srcId="{50BD044C-DE21-43EC-8896-9C07BDAE49A4}" destId="{CCE56991-C404-41D2-94A7-C30B965EECCD}" srcOrd="0" destOrd="0" parTransId="{E4FDC364-0A36-4B4D-A5F1-6482C0D0CF46}" sibTransId="{8B0776F2-2860-43ED-BD93-4B8ACFD03F60}"/>
    <dgm:cxn modelId="{6469A3BE-46CC-47D8-8ADE-50A9459819CE}" srcId="{82360EFC-1E99-4440-8C36-C0D0696438A9}" destId="{61E8FFB0-967D-4895-A3F8-932364C32DD8}" srcOrd="0" destOrd="0" parTransId="{62FEA550-69C3-4DB7-BD82-4F5AD1FE27EC}" sibTransId="{4C8FCC66-5DC1-457B-92A4-96D6BBB108A4}"/>
    <dgm:cxn modelId="{F7B046B8-D42A-4D61-A2B4-D0854AA8F639}" type="presParOf" srcId="{92DF567E-A0E6-4003-9624-2427215A63CC}" destId="{3FF0B5D1-1D3E-452B-AF3F-992E07C0281B}" srcOrd="0" destOrd="0" presId="urn:microsoft.com/office/officeart/2005/8/layout/vList2"/>
    <dgm:cxn modelId="{93448B4A-B994-4171-BA19-69497C27CA91}" type="presParOf" srcId="{92DF567E-A0E6-4003-9624-2427215A63CC}" destId="{1CB27191-35D1-4CE0-A50C-911C79D60158}" srcOrd="1" destOrd="0" presId="urn:microsoft.com/office/officeart/2005/8/layout/vList2"/>
    <dgm:cxn modelId="{EBF3F347-2CF5-41D3-B211-6BB7942F3702}" type="presParOf" srcId="{92DF567E-A0E6-4003-9624-2427215A63CC}" destId="{D3DB06BE-90FC-4BDC-B160-43EA17594DF0}" srcOrd="2" destOrd="0" presId="urn:microsoft.com/office/officeart/2005/8/layout/vList2"/>
    <dgm:cxn modelId="{3E8DD615-5370-4E81-AD1E-1808DF97E930}" type="presParOf" srcId="{92DF567E-A0E6-4003-9624-2427215A63CC}" destId="{6932A4F1-DDBD-49A9-BFC9-DB41E945118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F22ECE-A842-416E-B880-D32100C3555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2360EFC-1E99-4440-8C36-C0D0696438A9}">
      <dgm:prSet phldrT="[文本]"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人才房配租业务现状</a:t>
          </a:r>
          <a:endParaRPr lang="zh-CN" altLang="en-US" dirty="0"/>
        </a:p>
      </dgm:t>
    </dgm:pt>
    <dgm:pt modelId="{14B9394B-9E4E-4418-9228-114BD3DCB1CB}" type="parTrans" cxnId="{14B2A7F2-4023-4AB7-B62C-3BABD492E4DD}">
      <dgm:prSet/>
      <dgm:spPr/>
      <dgm:t>
        <a:bodyPr/>
        <a:lstStyle/>
        <a:p>
          <a:endParaRPr lang="zh-CN" altLang="en-US"/>
        </a:p>
      </dgm:t>
    </dgm:pt>
    <dgm:pt modelId="{C269276F-67EF-4C56-A6DA-1A138979B3F1}" type="sibTrans" cxnId="{14B2A7F2-4023-4AB7-B62C-3BABD492E4DD}">
      <dgm:prSet/>
      <dgm:spPr/>
      <dgm:t>
        <a:bodyPr/>
        <a:lstStyle/>
        <a:p>
          <a:endParaRPr lang="zh-CN" altLang="en-US"/>
        </a:p>
      </dgm:t>
    </dgm:pt>
    <dgm:pt modelId="{61E8FFB0-967D-4895-A3F8-932364C32DD8}">
      <dgm:prSet phldrT="[文本]"/>
      <dgm:spPr/>
      <dgm:t>
        <a:bodyPr/>
        <a:lstStyle/>
        <a:p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实现人才房房源通过文件进行管理。</a:t>
          </a:r>
          <a:endParaRPr lang="zh-CN" alt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62FEA550-69C3-4DB7-BD82-4F5AD1FE27EC}" type="parTrans" cxnId="{6469A3BE-46CC-47D8-8ADE-50A9459819CE}">
      <dgm:prSet/>
      <dgm:spPr/>
      <dgm:t>
        <a:bodyPr/>
        <a:lstStyle/>
        <a:p>
          <a:endParaRPr lang="zh-CN" altLang="en-US"/>
        </a:p>
      </dgm:t>
    </dgm:pt>
    <dgm:pt modelId="{4C8FCC66-5DC1-457B-92A4-96D6BBB108A4}" type="sibTrans" cxnId="{6469A3BE-46CC-47D8-8ADE-50A9459819CE}">
      <dgm:prSet/>
      <dgm:spPr/>
      <dgm:t>
        <a:bodyPr/>
        <a:lstStyle/>
        <a:p>
          <a:endParaRPr lang="zh-CN" altLang="en-US"/>
        </a:p>
      </dgm:t>
    </dgm:pt>
    <dgm:pt modelId="{50BD044C-DE21-43EC-8896-9C07BDAE49A4}">
      <dgm:prSet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人才房配租业务需求</a:t>
          </a:r>
          <a:endParaRPr lang="en-US" altLang="zh-CN" dirty="0" smtClean="0">
            <a:solidFill>
              <a:schemeClr val="bg1"/>
            </a:solidFill>
            <a:latin typeface="黑体" pitchFamily="49" charset="-122"/>
            <a:ea typeface="黑体" pitchFamily="49" charset="-122"/>
          </a:endParaRPr>
        </a:p>
      </dgm:t>
    </dgm:pt>
    <dgm:pt modelId="{65A16575-CBA1-4DE0-B292-6B166FCB0020}" type="parTrans" cxnId="{E6A537D8-D820-47CD-8CA7-22148E10DBFA}">
      <dgm:prSet/>
      <dgm:spPr/>
      <dgm:t>
        <a:bodyPr/>
        <a:lstStyle/>
        <a:p>
          <a:endParaRPr lang="zh-CN" altLang="en-US"/>
        </a:p>
      </dgm:t>
    </dgm:pt>
    <dgm:pt modelId="{4F6857C6-7FE2-47A6-B518-2C445C0745DE}" type="sibTrans" cxnId="{E6A537D8-D820-47CD-8CA7-22148E10DBFA}">
      <dgm:prSet/>
      <dgm:spPr/>
      <dgm:t>
        <a:bodyPr/>
        <a:lstStyle/>
        <a:p>
          <a:endParaRPr lang="zh-CN" altLang="en-US"/>
        </a:p>
      </dgm:t>
    </dgm:pt>
    <dgm:pt modelId="{CCE56991-C404-41D2-94A7-C30B965EECCD}">
      <dgm:prSet/>
      <dgm:spPr/>
      <dgm:t>
        <a:bodyPr/>
        <a:lstStyle/>
        <a:p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实现人才房房源动态维护，房源管理可调控。</a:t>
          </a:r>
          <a:endParaRPr lang="en-US" altLang="zh-CN" dirty="0" smtClean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E4FDC364-0A36-4B4D-A5F1-6482C0D0CF46}" type="parTrans" cxnId="{D1B8FF02-B5B9-4E96-8974-DCF5A82949B6}">
      <dgm:prSet/>
      <dgm:spPr/>
      <dgm:t>
        <a:bodyPr/>
        <a:lstStyle/>
        <a:p>
          <a:endParaRPr lang="zh-CN" altLang="en-US"/>
        </a:p>
      </dgm:t>
    </dgm:pt>
    <dgm:pt modelId="{8B0776F2-2860-43ED-BD93-4B8ACFD03F60}" type="sibTrans" cxnId="{D1B8FF02-B5B9-4E96-8974-DCF5A82949B6}">
      <dgm:prSet/>
      <dgm:spPr/>
      <dgm:t>
        <a:bodyPr/>
        <a:lstStyle/>
        <a:p>
          <a:endParaRPr lang="zh-CN" altLang="en-US"/>
        </a:p>
      </dgm:t>
    </dgm:pt>
    <dgm:pt modelId="{17D7A54B-7754-40DF-AE91-6960DB344E1B}">
      <dgm:prSet/>
      <dgm:spPr/>
      <dgm:t>
        <a:bodyPr/>
        <a:lstStyle/>
        <a:p>
          <a:r>
            <a:rPr lang="x-none" altLang="zh-CN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实现</a:t>
          </a:r>
          <a:r>
            <a:rPr lang="zh-CN" altLang="en-US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企业在线、</a:t>
          </a:r>
          <a:r>
            <a:rPr lang="x-none" altLang="zh-CN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动态选</a:t>
          </a:r>
          <a:r>
            <a:rPr lang="zh-CN" altLang="en-US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择人才</a:t>
          </a:r>
          <a:r>
            <a:rPr lang="x-none" altLang="zh-CN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房，</a:t>
          </a:r>
          <a:r>
            <a:rPr lang="zh-CN" altLang="en-US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企业可在线查看、浏览房源，选择适合需求的房源，在统一时间设置下提交抢房申请，根据提前申请时间先后确定分配房源，简化人才房配租工作流程，缩小配租周期</a:t>
          </a:r>
          <a:r>
            <a:rPr lang="x-none" altLang="zh-CN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。</a:t>
          </a:r>
          <a:endParaRPr lang="en-US" altLang="zh-CN" dirty="0" smtClean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4DE06C07-EAFA-458E-A001-C2FA26500A85}" type="parTrans" cxnId="{789A848C-29B8-4D75-B545-99687CEB60E6}">
      <dgm:prSet/>
      <dgm:spPr/>
      <dgm:t>
        <a:bodyPr/>
        <a:lstStyle/>
        <a:p>
          <a:endParaRPr lang="zh-CN" altLang="en-US"/>
        </a:p>
      </dgm:t>
    </dgm:pt>
    <dgm:pt modelId="{38EF05A4-D628-418F-A6C6-10941A9E6C78}" type="sibTrans" cxnId="{789A848C-29B8-4D75-B545-99687CEB60E6}">
      <dgm:prSet/>
      <dgm:spPr/>
      <dgm:t>
        <a:bodyPr/>
        <a:lstStyle/>
        <a:p>
          <a:endParaRPr lang="zh-CN" altLang="en-US"/>
        </a:p>
      </dgm:t>
    </dgm:pt>
    <dgm:pt modelId="{EAAC3ED7-4F3C-4FB2-B069-40A1C3656909}">
      <dgm:prSet/>
      <dgm:spPr/>
      <dgm:t>
        <a:bodyPr/>
        <a:lstStyle/>
        <a:p>
          <a:r>
            <a:rPr lang="zh-CN" altLang="en-US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配租后期管理，包括配租、合同签订、缴费情况登记、入住办理等。</a:t>
          </a:r>
          <a:endParaRPr lang="en-US" altLang="zh-CN" dirty="0" smtClean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A55A4AA7-88E5-49EC-8804-4618F294E938}" type="parTrans" cxnId="{B2B24156-7EC4-4148-8D11-C707C733BDC8}">
      <dgm:prSet/>
      <dgm:spPr/>
      <dgm:t>
        <a:bodyPr/>
        <a:lstStyle/>
        <a:p>
          <a:endParaRPr lang="zh-CN" altLang="en-US"/>
        </a:p>
      </dgm:t>
    </dgm:pt>
    <dgm:pt modelId="{329E8242-CEF4-4622-9E64-FD1DD0489A5D}" type="sibTrans" cxnId="{B2B24156-7EC4-4148-8D11-C707C733BDC8}">
      <dgm:prSet/>
      <dgm:spPr/>
      <dgm:t>
        <a:bodyPr/>
        <a:lstStyle/>
        <a:p>
          <a:endParaRPr lang="zh-CN" altLang="en-US"/>
        </a:p>
      </dgm:t>
    </dgm:pt>
    <dgm:pt modelId="{5C865B36-B32F-417A-9C61-DAC42C77649F}">
      <dgm:prSet/>
      <dgm:spPr/>
      <dgm:t>
        <a:bodyPr/>
        <a:lstStyle/>
        <a:p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建立企业规则库，设定企业资格、配额。</a:t>
          </a:r>
          <a:endParaRPr lang="en-US" altLang="zh-CN" dirty="0" smtClean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3C19F5E7-D680-416E-A5F0-169932784C21}" type="parTrans" cxnId="{8D83CEDF-D3E6-44D0-A544-074F791440D3}">
      <dgm:prSet/>
      <dgm:spPr/>
      <dgm:t>
        <a:bodyPr/>
        <a:lstStyle/>
        <a:p>
          <a:endParaRPr lang="zh-CN" altLang="en-US"/>
        </a:p>
      </dgm:t>
    </dgm:pt>
    <dgm:pt modelId="{0F7EDFD4-F9C6-484F-9CB4-C3F248977DE9}" type="sibTrans" cxnId="{8D83CEDF-D3E6-44D0-A544-074F791440D3}">
      <dgm:prSet/>
      <dgm:spPr/>
      <dgm:t>
        <a:bodyPr/>
        <a:lstStyle/>
        <a:p>
          <a:endParaRPr lang="zh-CN" altLang="en-US"/>
        </a:p>
      </dgm:t>
    </dgm:pt>
    <dgm:pt modelId="{4A3F3AAC-78FC-433D-BCE6-316484587EBC}">
      <dgm:prSet phldrT="[文本]"/>
      <dgm:spPr/>
      <dgm:t>
        <a:bodyPr/>
        <a:lstStyle/>
        <a:p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海淀园提供人才房配额，住保中心分配房源，企业年初提交配租申请，年底可拿到配租房源，房源的分配不能及时满足企业需求，房源配租率在</a:t>
          </a:r>
          <a:r>
            <a:rPr lang="en-US" altLang="zh-CN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30%-50%</a:t>
          </a:r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，造成大量房源空置，利用率低。</a:t>
          </a:r>
          <a:endParaRPr lang="zh-CN" altLang="en-US" dirty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3B4AEC97-CB7C-406A-9794-A7942B07B8C8}" type="parTrans" cxnId="{DD57B57E-3AFA-4CFE-A922-A4ACD7962582}">
      <dgm:prSet/>
      <dgm:spPr/>
    </dgm:pt>
    <dgm:pt modelId="{1AEF09F7-137B-43F2-BA56-EB5BC25EDD12}" type="sibTrans" cxnId="{DD57B57E-3AFA-4CFE-A922-A4ACD7962582}">
      <dgm:prSet/>
      <dgm:spPr/>
    </dgm:pt>
    <dgm:pt modelId="{92DF567E-A0E6-4003-9624-2427215A63CC}" type="pres">
      <dgm:prSet presAssocID="{6EF22ECE-A842-416E-B880-D32100C3555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FF0B5D1-1D3E-452B-AF3F-992E07C0281B}" type="pres">
      <dgm:prSet presAssocID="{82360EFC-1E99-4440-8C36-C0D0696438A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B27191-35D1-4CE0-A50C-911C79D60158}" type="pres">
      <dgm:prSet presAssocID="{82360EFC-1E99-4440-8C36-C0D0696438A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DB06BE-90FC-4BDC-B160-43EA17594DF0}" type="pres">
      <dgm:prSet presAssocID="{50BD044C-DE21-43EC-8896-9C07BDAE49A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932A4F1-DDBD-49A9-BFC9-DB41E9451180}" type="pres">
      <dgm:prSet presAssocID="{50BD044C-DE21-43EC-8896-9C07BDAE49A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BB18097-F550-4BF9-8A42-33A94E006831}" type="presOf" srcId="{5C865B36-B32F-417A-9C61-DAC42C77649F}" destId="{6932A4F1-DDBD-49A9-BFC9-DB41E9451180}" srcOrd="0" destOrd="3" presId="urn:microsoft.com/office/officeart/2005/8/layout/vList2"/>
    <dgm:cxn modelId="{6469A3BE-46CC-47D8-8ADE-50A9459819CE}" srcId="{82360EFC-1E99-4440-8C36-C0D0696438A9}" destId="{61E8FFB0-967D-4895-A3F8-932364C32DD8}" srcOrd="0" destOrd="0" parTransId="{62FEA550-69C3-4DB7-BD82-4F5AD1FE27EC}" sibTransId="{4C8FCC66-5DC1-457B-92A4-96D6BBB108A4}"/>
    <dgm:cxn modelId="{C19C0E59-CAAD-4A59-9B35-926483E4158E}" type="presOf" srcId="{CCE56991-C404-41D2-94A7-C30B965EECCD}" destId="{6932A4F1-DDBD-49A9-BFC9-DB41E9451180}" srcOrd="0" destOrd="0" presId="urn:microsoft.com/office/officeart/2005/8/layout/vList2"/>
    <dgm:cxn modelId="{E6A537D8-D820-47CD-8CA7-22148E10DBFA}" srcId="{6EF22ECE-A842-416E-B880-D32100C35557}" destId="{50BD044C-DE21-43EC-8896-9C07BDAE49A4}" srcOrd="1" destOrd="0" parTransId="{65A16575-CBA1-4DE0-B292-6B166FCB0020}" sibTransId="{4F6857C6-7FE2-47A6-B518-2C445C0745DE}"/>
    <dgm:cxn modelId="{789A848C-29B8-4D75-B545-99687CEB60E6}" srcId="{50BD044C-DE21-43EC-8896-9C07BDAE49A4}" destId="{17D7A54B-7754-40DF-AE91-6960DB344E1B}" srcOrd="1" destOrd="0" parTransId="{4DE06C07-EAFA-458E-A001-C2FA26500A85}" sibTransId="{38EF05A4-D628-418F-A6C6-10941A9E6C78}"/>
    <dgm:cxn modelId="{935ED6D1-E94A-44A1-A1D4-AE15515A2EA4}" type="presOf" srcId="{82360EFC-1E99-4440-8C36-C0D0696438A9}" destId="{3FF0B5D1-1D3E-452B-AF3F-992E07C0281B}" srcOrd="0" destOrd="0" presId="urn:microsoft.com/office/officeart/2005/8/layout/vList2"/>
    <dgm:cxn modelId="{D1B8FF02-B5B9-4E96-8974-DCF5A82949B6}" srcId="{50BD044C-DE21-43EC-8896-9C07BDAE49A4}" destId="{CCE56991-C404-41D2-94A7-C30B965EECCD}" srcOrd="0" destOrd="0" parTransId="{E4FDC364-0A36-4B4D-A5F1-6482C0D0CF46}" sibTransId="{8B0776F2-2860-43ED-BD93-4B8ACFD03F60}"/>
    <dgm:cxn modelId="{B2B24156-7EC4-4148-8D11-C707C733BDC8}" srcId="{50BD044C-DE21-43EC-8896-9C07BDAE49A4}" destId="{EAAC3ED7-4F3C-4FB2-B069-40A1C3656909}" srcOrd="2" destOrd="0" parTransId="{A55A4AA7-88E5-49EC-8804-4618F294E938}" sibTransId="{329E8242-CEF4-4622-9E64-FD1DD0489A5D}"/>
    <dgm:cxn modelId="{DD57B57E-3AFA-4CFE-A922-A4ACD7962582}" srcId="{82360EFC-1E99-4440-8C36-C0D0696438A9}" destId="{4A3F3AAC-78FC-433D-BCE6-316484587EBC}" srcOrd="1" destOrd="0" parTransId="{3B4AEC97-CB7C-406A-9794-A7942B07B8C8}" sibTransId="{1AEF09F7-137B-43F2-BA56-EB5BC25EDD12}"/>
    <dgm:cxn modelId="{8D83CEDF-D3E6-44D0-A544-074F791440D3}" srcId="{50BD044C-DE21-43EC-8896-9C07BDAE49A4}" destId="{5C865B36-B32F-417A-9C61-DAC42C77649F}" srcOrd="3" destOrd="0" parTransId="{3C19F5E7-D680-416E-A5F0-169932784C21}" sibTransId="{0F7EDFD4-F9C6-484F-9CB4-C3F248977DE9}"/>
    <dgm:cxn modelId="{AE3CFCDA-F975-445B-8DAB-770F5B43BE2E}" type="presOf" srcId="{4A3F3AAC-78FC-433D-BCE6-316484587EBC}" destId="{1CB27191-35D1-4CE0-A50C-911C79D60158}" srcOrd="0" destOrd="1" presId="urn:microsoft.com/office/officeart/2005/8/layout/vList2"/>
    <dgm:cxn modelId="{14B2A7F2-4023-4AB7-B62C-3BABD492E4DD}" srcId="{6EF22ECE-A842-416E-B880-D32100C35557}" destId="{82360EFC-1E99-4440-8C36-C0D0696438A9}" srcOrd="0" destOrd="0" parTransId="{14B9394B-9E4E-4418-9228-114BD3DCB1CB}" sibTransId="{C269276F-67EF-4C56-A6DA-1A138979B3F1}"/>
    <dgm:cxn modelId="{8FBD8CE2-05EC-4CED-935A-619357C27F76}" type="presOf" srcId="{17D7A54B-7754-40DF-AE91-6960DB344E1B}" destId="{6932A4F1-DDBD-49A9-BFC9-DB41E9451180}" srcOrd="0" destOrd="1" presId="urn:microsoft.com/office/officeart/2005/8/layout/vList2"/>
    <dgm:cxn modelId="{2D6CA0C7-37AF-4676-9A44-4F757CB0EFD1}" type="presOf" srcId="{EAAC3ED7-4F3C-4FB2-B069-40A1C3656909}" destId="{6932A4F1-DDBD-49A9-BFC9-DB41E9451180}" srcOrd="0" destOrd="2" presId="urn:microsoft.com/office/officeart/2005/8/layout/vList2"/>
    <dgm:cxn modelId="{10DACB56-D837-4BE4-8EE0-E84CAC590056}" type="presOf" srcId="{50BD044C-DE21-43EC-8896-9C07BDAE49A4}" destId="{D3DB06BE-90FC-4BDC-B160-43EA17594DF0}" srcOrd="0" destOrd="0" presId="urn:microsoft.com/office/officeart/2005/8/layout/vList2"/>
    <dgm:cxn modelId="{F11C6C32-9FE5-464F-91BB-0E1591089A3F}" type="presOf" srcId="{61E8FFB0-967D-4895-A3F8-932364C32DD8}" destId="{1CB27191-35D1-4CE0-A50C-911C79D60158}" srcOrd="0" destOrd="0" presId="urn:microsoft.com/office/officeart/2005/8/layout/vList2"/>
    <dgm:cxn modelId="{64287EA0-9E93-4A2F-865A-ABED5C04F725}" type="presOf" srcId="{6EF22ECE-A842-416E-B880-D32100C35557}" destId="{92DF567E-A0E6-4003-9624-2427215A63CC}" srcOrd="0" destOrd="0" presId="urn:microsoft.com/office/officeart/2005/8/layout/vList2"/>
    <dgm:cxn modelId="{FCA8B71B-0E62-43FB-8E08-A733E6EA9F2B}" type="presParOf" srcId="{92DF567E-A0E6-4003-9624-2427215A63CC}" destId="{3FF0B5D1-1D3E-452B-AF3F-992E07C0281B}" srcOrd="0" destOrd="0" presId="urn:microsoft.com/office/officeart/2005/8/layout/vList2"/>
    <dgm:cxn modelId="{C17B7BF6-82F7-471F-97CD-0748C2595580}" type="presParOf" srcId="{92DF567E-A0E6-4003-9624-2427215A63CC}" destId="{1CB27191-35D1-4CE0-A50C-911C79D60158}" srcOrd="1" destOrd="0" presId="urn:microsoft.com/office/officeart/2005/8/layout/vList2"/>
    <dgm:cxn modelId="{090BC91F-93F4-4CF2-85FF-5D3AD4545DBE}" type="presParOf" srcId="{92DF567E-A0E6-4003-9624-2427215A63CC}" destId="{D3DB06BE-90FC-4BDC-B160-43EA17594DF0}" srcOrd="2" destOrd="0" presId="urn:microsoft.com/office/officeart/2005/8/layout/vList2"/>
    <dgm:cxn modelId="{7F782B90-CEDA-4CB1-B356-F66DBD380824}" type="presParOf" srcId="{92DF567E-A0E6-4003-9624-2427215A63CC}" destId="{6932A4F1-DDBD-49A9-BFC9-DB41E945118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F22ECE-A842-416E-B880-D32100C3555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2360EFC-1E99-4440-8C36-C0D0696438A9}">
      <dgm:prSet phldrT="[文本]"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公租房配租现状</a:t>
          </a:r>
          <a:endParaRPr lang="zh-CN" altLang="en-US" dirty="0"/>
        </a:p>
      </dgm:t>
    </dgm:pt>
    <dgm:pt modelId="{14B9394B-9E4E-4418-9228-114BD3DCB1CB}" type="parTrans" cxnId="{14B2A7F2-4023-4AB7-B62C-3BABD492E4DD}">
      <dgm:prSet/>
      <dgm:spPr/>
      <dgm:t>
        <a:bodyPr/>
        <a:lstStyle/>
        <a:p>
          <a:endParaRPr lang="zh-CN" altLang="en-US"/>
        </a:p>
      </dgm:t>
    </dgm:pt>
    <dgm:pt modelId="{C269276F-67EF-4C56-A6DA-1A138979B3F1}" type="sibTrans" cxnId="{14B2A7F2-4023-4AB7-B62C-3BABD492E4DD}">
      <dgm:prSet/>
      <dgm:spPr/>
      <dgm:t>
        <a:bodyPr/>
        <a:lstStyle/>
        <a:p>
          <a:endParaRPr lang="zh-CN" altLang="en-US"/>
        </a:p>
      </dgm:t>
    </dgm:pt>
    <dgm:pt modelId="{61E8FFB0-967D-4895-A3F8-932364C32DD8}">
      <dgm:prSet phldrT="[文本]"/>
      <dgm:spPr/>
      <dgm:t>
        <a:bodyPr/>
        <a:lstStyle/>
        <a:p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公租房的房源分配采用手工摇号方式进行；</a:t>
          </a:r>
          <a:endParaRPr lang="zh-CN" altLang="en-US" dirty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62FEA550-69C3-4DB7-BD82-4F5AD1FE27EC}" type="parTrans" cxnId="{6469A3BE-46CC-47D8-8ADE-50A9459819CE}">
      <dgm:prSet/>
      <dgm:spPr/>
      <dgm:t>
        <a:bodyPr/>
        <a:lstStyle/>
        <a:p>
          <a:endParaRPr lang="zh-CN" altLang="en-US"/>
        </a:p>
      </dgm:t>
    </dgm:pt>
    <dgm:pt modelId="{4C8FCC66-5DC1-457B-92A4-96D6BBB108A4}" type="sibTrans" cxnId="{6469A3BE-46CC-47D8-8ADE-50A9459819CE}">
      <dgm:prSet/>
      <dgm:spPr/>
      <dgm:t>
        <a:bodyPr/>
        <a:lstStyle/>
        <a:p>
          <a:endParaRPr lang="zh-CN" altLang="en-US"/>
        </a:p>
      </dgm:t>
    </dgm:pt>
    <dgm:pt modelId="{50BD044C-DE21-43EC-8896-9C07BDAE49A4}">
      <dgm:prSet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公租房配租业务需求</a:t>
          </a:r>
          <a:endParaRPr lang="en-US" altLang="zh-CN" dirty="0" smtClean="0">
            <a:solidFill>
              <a:schemeClr val="bg1"/>
            </a:solidFill>
            <a:latin typeface="黑体" pitchFamily="49" charset="-122"/>
            <a:ea typeface="黑体" pitchFamily="49" charset="-122"/>
          </a:endParaRPr>
        </a:p>
      </dgm:t>
    </dgm:pt>
    <dgm:pt modelId="{65A16575-CBA1-4DE0-B292-6B166FCB0020}" type="parTrans" cxnId="{E6A537D8-D820-47CD-8CA7-22148E10DBFA}">
      <dgm:prSet/>
      <dgm:spPr/>
      <dgm:t>
        <a:bodyPr/>
        <a:lstStyle/>
        <a:p>
          <a:endParaRPr lang="zh-CN" altLang="en-US"/>
        </a:p>
      </dgm:t>
    </dgm:pt>
    <dgm:pt modelId="{4F6857C6-7FE2-47A6-B518-2C445C0745DE}" type="sibTrans" cxnId="{E6A537D8-D820-47CD-8CA7-22148E10DBFA}">
      <dgm:prSet/>
      <dgm:spPr/>
      <dgm:t>
        <a:bodyPr/>
        <a:lstStyle/>
        <a:p>
          <a:endParaRPr lang="zh-CN" altLang="en-US"/>
        </a:p>
      </dgm:t>
    </dgm:pt>
    <dgm:pt modelId="{CCE56991-C404-41D2-94A7-C30B965EECCD}">
      <dgm:prSet/>
      <dgm:spPr/>
      <dgm:t>
        <a:bodyPr/>
        <a:lstStyle/>
        <a:p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实现人才房房源动态维护，房源管理可调控。</a:t>
          </a:r>
          <a:endParaRPr lang="en-US" altLang="zh-CN" dirty="0" smtClean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E4FDC364-0A36-4B4D-A5F1-6482C0D0CF46}" type="parTrans" cxnId="{D1B8FF02-B5B9-4E96-8974-DCF5A82949B6}">
      <dgm:prSet/>
      <dgm:spPr/>
      <dgm:t>
        <a:bodyPr/>
        <a:lstStyle/>
        <a:p>
          <a:endParaRPr lang="zh-CN" altLang="en-US"/>
        </a:p>
      </dgm:t>
    </dgm:pt>
    <dgm:pt modelId="{8B0776F2-2860-43ED-BD93-4B8ACFD03F60}" type="sibTrans" cxnId="{D1B8FF02-B5B9-4E96-8974-DCF5A82949B6}">
      <dgm:prSet/>
      <dgm:spPr/>
      <dgm:t>
        <a:bodyPr/>
        <a:lstStyle/>
        <a:p>
          <a:endParaRPr lang="zh-CN" altLang="en-US"/>
        </a:p>
      </dgm:t>
    </dgm:pt>
    <dgm:pt modelId="{C4ADBBCF-18F5-4594-B35A-1467B8D1B080}">
      <dgm:prSet/>
      <dgm:spPr/>
      <dgm:t>
        <a:bodyPr/>
        <a:lstStyle/>
        <a:p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在手工摇号的基础上开发保障对象在线实时选房功能，用户可以便捷的查找房源、浏览房源信息，并在线选房；后台通过对人员资格、家庭成员、选房时间等规则计算，确认选房先后顺序，并短信通知。</a:t>
          </a:r>
          <a:endParaRPr lang="en-US" altLang="zh-CN" dirty="0" smtClean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8075BFBA-813F-4633-B842-9A124B3F63E6}" type="parTrans" cxnId="{B57A12A2-B948-4416-83BF-E1A2602AFF38}">
      <dgm:prSet/>
      <dgm:spPr/>
      <dgm:t>
        <a:bodyPr/>
        <a:lstStyle/>
        <a:p>
          <a:endParaRPr lang="zh-CN" altLang="en-US"/>
        </a:p>
      </dgm:t>
    </dgm:pt>
    <dgm:pt modelId="{5F7F3EBB-26D7-44C1-9FB4-5A3020EDDFB0}" type="sibTrans" cxnId="{B57A12A2-B948-4416-83BF-E1A2602AFF38}">
      <dgm:prSet/>
      <dgm:spPr/>
      <dgm:t>
        <a:bodyPr/>
        <a:lstStyle/>
        <a:p>
          <a:endParaRPr lang="zh-CN" altLang="en-US"/>
        </a:p>
      </dgm:t>
    </dgm:pt>
    <dgm:pt modelId="{3D81E584-7199-448A-9FC6-D4FFDCD02BBA}">
      <dgm:prSet/>
      <dgm:spPr/>
      <dgm:t>
        <a:bodyPr/>
        <a:lstStyle/>
        <a:p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公租房的申请确认，合同签约等的业务流程办理。入住手续办理等。</a:t>
          </a:r>
          <a:endParaRPr lang="en-US" altLang="zh-CN" dirty="0" smtClean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65C776CB-8A12-4514-BC06-93150CBBD1C5}" type="parTrans" cxnId="{8B303ABA-16C3-4906-9FF6-83411ABE4834}">
      <dgm:prSet/>
      <dgm:spPr/>
      <dgm:t>
        <a:bodyPr/>
        <a:lstStyle/>
        <a:p>
          <a:endParaRPr lang="zh-CN" altLang="en-US"/>
        </a:p>
      </dgm:t>
    </dgm:pt>
    <dgm:pt modelId="{829749D7-DED8-4F6E-B655-450FC5183145}" type="sibTrans" cxnId="{8B303ABA-16C3-4906-9FF6-83411ABE4834}">
      <dgm:prSet/>
      <dgm:spPr/>
      <dgm:t>
        <a:bodyPr/>
        <a:lstStyle/>
        <a:p>
          <a:endParaRPr lang="zh-CN" altLang="en-US"/>
        </a:p>
      </dgm:t>
    </dgm:pt>
    <dgm:pt modelId="{B2EA52EA-E5AB-472F-917D-79A9374629F9}">
      <dgm:prSet phldrT="[文本]"/>
      <dgm:spPr/>
      <dgm:t>
        <a:bodyPr/>
        <a:lstStyle/>
        <a:p>
          <a:r>
            <a:rPr lang="zh-CN" altLang="en-US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手工摇号兼顾了公平、公开的原则，但因保障对象对房源的了解和选择参与度低，部分房源摇号后放弃，造成房源空置，保障对象对房源的需求未被充分考虑。</a:t>
          </a:r>
          <a:endParaRPr lang="zh-CN" altLang="en-US" dirty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gm:t>
    </dgm:pt>
    <dgm:pt modelId="{64B6D72B-5DEA-4DE1-A4ED-1979466A3149}" type="parTrans" cxnId="{192DC31F-8FA0-4D88-942B-D0743577C255}">
      <dgm:prSet/>
      <dgm:spPr/>
    </dgm:pt>
    <dgm:pt modelId="{9412EF6A-DA30-4C6E-A300-741419D801C2}" type="sibTrans" cxnId="{192DC31F-8FA0-4D88-942B-D0743577C255}">
      <dgm:prSet/>
      <dgm:spPr/>
    </dgm:pt>
    <dgm:pt modelId="{92DF567E-A0E6-4003-9624-2427215A63CC}" type="pres">
      <dgm:prSet presAssocID="{6EF22ECE-A842-416E-B880-D32100C3555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FF0B5D1-1D3E-452B-AF3F-992E07C0281B}" type="pres">
      <dgm:prSet presAssocID="{82360EFC-1E99-4440-8C36-C0D0696438A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B27191-35D1-4CE0-A50C-911C79D60158}" type="pres">
      <dgm:prSet presAssocID="{82360EFC-1E99-4440-8C36-C0D0696438A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DB06BE-90FC-4BDC-B160-43EA17594DF0}" type="pres">
      <dgm:prSet presAssocID="{50BD044C-DE21-43EC-8896-9C07BDAE49A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932A4F1-DDBD-49A9-BFC9-DB41E9451180}" type="pres">
      <dgm:prSet presAssocID="{50BD044C-DE21-43EC-8896-9C07BDAE49A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469A3BE-46CC-47D8-8ADE-50A9459819CE}" srcId="{82360EFC-1E99-4440-8C36-C0D0696438A9}" destId="{61E8FFB0-967D-4895-A3F8-932364C32DD8}" srcOrd="0" destOrd="0" parTransId="{62FEA550-69C3-4DB7-BD82-4F5AD1FE27EC}" sibTransId="{4C8FCC66-5DC1-457B-92A4-96D6BBB108A4}"/>
    <dgm:cxn modelId="{E6A537D8-D820-47CD-8CA7-22148E10DBFA}" srcId="{6EF22ECE-A842-416E-B880-D32100C35557}" destId="{50BD044C-DE21-43EC-8896-9C07BDAE49A4}" srcOrd="1" destOrd="0" parTransId="{65A16575-CBA1-4DE0-B292-6B166FCB0020}" sibTransId="{4F6857C6-7FE2-47A6-B518-2C445C0745DE}"/>
    <dgm:cxn modelId="{42D2294B-B368-4E3B-89D7-624BEE54315E}" type="presOf" srcId="{3D81E584-7199-448A-9FC6-D4FFDCD02BBA}" destId="{6932A4F1-DDBD-49A9-BFC9-DB41E9451180}" srcOrd="0" destOrd="2" presId="urn:microsoft.com/office/officeart/2005/8/layout/vList2"/>
    <dgm:cxn modelId="{192DC31F-8FA0-4D88-942B-D0743577C255}" srcId="{82360EFC-1E99-4440-8C36-C0D0696438A9}" destId="{B2EA52EA-E5AB-472F-917D-79A9374629F9}" srcOrd="1" destOrd="0" parTransId="{64B6D72B-5DEA-4DE1-A4ED-1979466A3149}" sibTransId="{9412EF6A-DA30-4C6E-A300-741419D801C2}"/>
    <dgm:cxn modelId="{8B303ABA-16C3-4906-9FF6-83411ABE4834}" srcId="{50BD044C-DE21-43EC-8896-9C07BDAE49A4}" destId="{3D81E584-7199-448A-9FC6-D4FFDCD02BBA}" srcOrd="2" destOrd="0" parTransId="{65C776CB-8A12-4514-BC06-93150CBBD1C5}" sibTransId="{829749D7-DED8-4F6E-B655-450FC5183145}"/>
    <dgm:cxn modelId="{9BED3FD6-796B-437E-9ED2-DBA27AE4DDCB}" type="presOf" srcId="{61E8FFB0-967D-4895-A3F8-932364C32DD8}" destId="{1CB27191-35D1-4CE0-A50C-911C79D60158}" srcOrd="0" destOrd="0" presId="urn:microsoft.com/office/officeart/2005/8/layout/vList2"/>
    <dgm:cxn modelId="{D1B8FF02-B5B9-4E96-8974-DCF5A82949B6}" srcId="{50BD044C-DE21-43EC-8896-9C07BDAE49A4}" destId="{CCE56991-C404-41D2-94A7-C30B965EECCD}" srcOrd="0" destOrd="0" parTransId="{E4FDC364-0A36-4B4D-A5F1-6482C0D0CF46}" sibTransId="{8B0776F2-2860-43ED-BD93-4B8ACFD03F60}"/>
    <dgm:cxn modelId="{24F175E0-E232-4102-9034-EB216F999743}" type="presOf" srcId="{CCE56991-C404-41D2-94A7-C30B965EECCD}" destId="{6932A4F1-DDBD-49A9-BFC9-DB41E9451180}" srcOrd="0" destOrd="0" presId="urn:microsoft.com/office/officeart/2005/8/layout/vList2"/>
    <dgm:cxn modelId="{44D794DC-C4F4-4C1B-9549-F88E7E145F0C}" type="presOf" srcId="{50BD044C-DE21-43EC-8896-9C07BDAE49A4}" destId="{D3DB06BE-90FC-4BDC-B160-43EA17594DF0}" srcOrd="0" destOrd="0" presId="urn:microsoft.com/office/officeart/2005/8/layout/vList2"/>
    <dgm:cxn modelId="{B57A12A2-B948-4416-83BF-E1A2602AFF38}" srcId="{50BD044C-DE21-43EC-8896-9C07BDAE49A4}" destId="{C4ADBBCF-18F5-4594-B35A-1467B8D1B080}" srcOrd="1" destOrd="0" parTransId="{8075BFBA-813F-4633-B842-9A124B3F63E6}" sibTransId="{5F7F3EBB-26D7-44C1-9FB4-5A3020EDDFB0}"/>
    <dgm:cxn modelId="{080C2199-F6BB-4511-B1F4-D9D19179040B}" type="presOf" srcId="{6EF22ECE-A842-416E-B880-D32100C35557}" destId="{92DF567E-A0E6-4003-9624-2427215A63CC}" srcOrd="0" destOrd="0" presId="urn:microsoft.com/office/officeart/2005/8/layout/vList2"/>
    <dgm:cxn modelId="{FD7CA8AE-1069-4DCA-BBF1-CC9189B7E50D}" type="presOf" srcId="{B2EA52EA-E5AB-472F-917D-79A9374629F9}" destId="{1CB27191-35D1-4CE0-A50C-911C79D60158}" srcOrd="0" destOrd="1" presId="urn:microsoft.com/office/officeart/2005/8/layout/vList2"/>
    <dgm:cxn modelId="{14B2A7F2-4023-4AB7-B62C-3BABD492E4DD}" srcId="{6EF22ECE-A842-416E-B880-D32100C35557}" destId="{82360EFC-1E99-4440-8C36-C0D0696438A9}" srcOrd="0" destOrd="0" parTransId="{14B9394B-9E4E-4418-9228-114BD3DCB1CB}" sibTransId="{C269276F-67EF-4C56-A6DA-1A138979B3F1}"/>
    <dgm:cxn modelId="{2CEF5C2B-1E75-4495-97D2-AAC9CD9C0791}" type="presOf" srcId="{82360EFC-1E99-4440-8C36-C0D0696438A9}" destId="{3FF0B5D1-1D3E-452B-AF3F-992E07C0281B}" srcOrd="0" destOrd="0" presId="urn:microsoft.com/office/officeart/2005/8/layout/vList2"/>
    <dgm:cxn modelId="{777879C5-3507-42D1-B9D2-A7062284F37F}" type="presOf" srcId="{C4ADBBCF-18F5-4594-B35A-1467B8D1B080}" destId="{6932A4F1-DDBD-49A9-BFC9-DB41E9451180}" srcOrd="0" destOrd="1" presId="urn:microsoft.com/office/officeart/2005/8/layout/vList2"/>
    <dgm:cxn modelId="{0C15E45A-1358-4EEA-B556-9CDE1BCDD188}" type="presParOf" srcId="{92DF567E-A0E6-4003-9624-2427215A63CC}" destId="{3FF0B5D1-1D3E-452B-AF3F-992E07C0281B}" srcOrd="0" destOrd="0" presId="urn:microsoft.com/office/officeart/2005/8/layout/vList2"/>
    <dgm:cxn modelId="{7BBF4D6C-B2B2-41F9-A8CA-265A4B36F9A7}" type="presParOf" srcId="{92DF567E-A0E6-4003-9624-2427215A63CC}" destId="{1CB27191-35D1-4CE0-A50C-911C79D60158}" srcOrd="1" destOrd="0" presId="urn:microsoft.com/office/officeart/2005/8/layout/vList2"/>
    <dgm:cxn modelId="{840DA126-6EEE-488B-8D5D-55EF42A30DFC}" type="presParOf" srcId="{92DF567E-A0E6-4003-9624-2427215A63CC}" destId="{D3DB06BE-90FC-4BDC-B160-43EA17594DF0}" srcOrd="2" destOrd="0" presId="urn:microsoft.com/office/officeart/2005/8/layout/vList2"/>
    <dgm:cxn modelId="{2A0E211D-C40E-493F-9922-F5F884C957FA}" type="presParOf" srcId="{92DF567E-A0E6-4003-9624-2427215A63CC}" destId="{6932A4F1-DDBD-49A9-BFC9-DB41E945118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F78A6AF-1F13-4F6B-AE3A-5AB59264A24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E95E04E-9F51-4C5F-B461-799FE6BBF308}">
      <dgm:prSet phldrT="[文本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dirty="0" smtClean="0"/>
            <a:t>立足点</a:t>
          </a:r>
          <a:endParaRPr lang="zh-CN" altLang="en-US" dirty="0"/>
        </a:p>
      </dgm:t>
    </dgm:pt>
    <dgm:pt modelId="{43481157-95C7-410C-BE3C-ECDBA341A20C}" type="parTrans" cxnId="{A5E74CD7-A4A6-449E-9B3E-AE77C2B5C20C}">
      <dgm:prSet/>
      <dgm:spPr/>
      <dgm:t>
        <a:bodyPr/>
        <a:lstStyle/>
        <a:p>
          <a:endParaRPr lang="zh-CN" altLang="en-US"/>
        </a:p>
      </dgm:t>
    </dgm:pt>
    <dgm:pt modelId="{B2C07AC5-BA5D-4F1D-BBAF-C71A9ACD5196}" type="sibTrans" cxnId="{A5E74CD7-A4A6-449E-9B3E-AE77C2B5C20C}">
      <dgm:prSet/>
      <dgm:spPr/>
      <dgm:t>
        <a:bodyPr/>
        <a:lstStyle/>
        <a:p>
          <a:endParaRPr lang="zh-CN" altLang="en-US"/>
        </a:p>
      </dgm:t>
    </dgm:pt>
    <dgm:pt modelId="{1E3F8486-A647-44C9-ABFB-60D8A98AD790}">
      <dgm:prSet phldrT="[文本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rgbClr val="00B0F0"/>
        </a:solidFill>
      </dgm:spPr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动态、实时配租模式</a:t>
          </a:r>
          <a:endParaRPr lang="zh-CN" alt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E8B1715D-270A-491D-A356-1ACC8351A8AD}" type="parTrans" cxnId="{1250F000-9709-45CD-BA66-F3DC1A52D2F7}">
      <dgm:prSet/>
      <dgm:spPr/>
      <dgm:t>
        <a:bodyPr/>
        <a:lstStyle/>
        <a:p>
          <a:endParaRPr lang="zh-CN" altLang="en-US"/>
        </a:p>
      </dgm:t>
    </dgm:pt>
    <dgm:pt modelId="{2D6233DA-A906-491B-B656-5698D3A2458A}" type="sibTrans" cxnId="{1250F000-9709-45CD-BA66-F3DC1A52D2F7}">
      <dgm:prSet/>
      <dgm:spPr/>
      <dgm:t>
        <a:bodyPr/>
        <a:lstStyle/>
        <a:p>
          <a:endParaRPr lang="zh-CN" altLang="en-US"/>
        </a:p>
      </dgm:t>
    </dgm:pt>
    <dgm:pt modelId="{89AC5F26-CD06-4D03-900D-5876E1A73BE9}">
      <dgm:prSet phldrT="[文本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dirty="0" smtClean="0"/>
            <a:t>导向</a:t>
          </a:r>
          <a:endParaRPr lang="zh-CN" altLang="en-US" dirty="0"/>
        </a:p>
      </dgm:t>
    </dgm:pt>
    <dgm:pt modelId="{6B61C1D1-8C07-42F2-8C9F-3EE8690E2A34}" type="parTrans" cxnId="{245F5EE2-E014-44D1-9449-91E42931C9CB}">
      <dgm:prSet/>
      <dgm:spPr/>
      <dgm:t>
        <a:bodyPr/>
        <a:lstStyle/>
        <a:p>
          <a:endParaRPr lang="zh-CN" altLang="en-US"/>
        </a:p>
      </dgm:t>
    </dgm:pt>
    <dgm:pt modelId="{6F0DD724-1DF0-49B8-8734-48BE389DE511}" type="sibTrans" cxnId="{245F5EE2-E014-44D1-9449-91E42931C9CB}">
      <dgm:prSet/>
      <dgm:spPr/>
      <dgm:t>
        <a:bodyPr/>
        <a:lstStyle/>
        <a:p>
          <a:endParaRPr lang="zh-CN" altLang="en-US"/>
        </a:p>
      </dgm:t>
    </dgm:pt>
    <dgm:pt modelId="{51BE2152-D3A2-40A1-9182-E5972896BBFF}">
      <dgm:prSet phldrT="[文本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rgbClr val="00B0F0"/>
        </a:solidFill>
      </dgm:spPr>
      <dgm:t>
        <a:bodyPr/>
        <a:lstStyle/>
        <a:p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以快速响应满足园区企业、保障对象需求为导向。</a:t>
          </a:r>
          <a:endParaRPr lang="zh-CN" altLang="en-US" sz="2400" dirty="0"/>
        </a:p>
      </dgm:t>
    </dgm:pt>
    <dgm:pt modelId="{7AB1E289-4B80-4D37-967D-A8AC65D612BE}" type="parTrans" cxnId="{9939E44E-079C-47D3-8112-ED7003AAEA4B}">
      <dgm:prSet/>
      <dgm:spPr/>
      <dgm:t>
        <a:bodyPr/>
        <a:lstStyle/>
        <a:p>
          <a:endParaRPr lang="zh-CN" altLang="en-US"/>
        </a:p>
      </dgm:t>
    </dgm:pt>
    <dgm:pt modelId="{6E87E956-C819-4C48-93B4-B4FBB2C13AAE}" type="sibTrans" cxnId="{9939E44E-079C-47D3-8112-ED7003AAEA4B}">
      <dgm:prSet/>
      <dgm:spPr/>
      <dgm:t>
        <a:bodyPr/>
        <a:lstStyle/>
        <a:p>
          <a:endParaRPr lang="zh-CN" altLang="en-US"/>
        </a:p>
      </dgm:t>
    </dgm:pt>
    <dgm:pt modelId="{87A2DBD9-2009-4BA4-ADBF-79134B949E2B}">
      <dgm:prSet phldrT="[文本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dirty="0" smtClean="0"/>
            <a:t>优化目标</a:t>
          </a:r>
          <a:endParaRPr lang="zh-CN" altLang="en-US" dirty="0"/>
        </a:p>
      </dgm:t>
    </dgm:pt>
    <dgm:pt modelId="{24353F3D-A624-43E8-9BEC-47E2E380A700}" type="parTrans" cxnId="{DB05D4BE-981B-4659-A22E-C6CEA7AEDC86}">
      <dgm:prSet/>
      <dgm:spPr/>
      <dgm:t>
        <a:bodyPr/>
        <a:lstStyle/>
        <a:p>
          <a:endParaRPr lang="zh-CN" altLang="en-US"/>
        </a:p>
      </dgm:t>
    </dgm:pt>
    <dgm:pt modelId="{5A65F7E5-B686-4C63-98BD-DEBB0663B37F}" type="sibTrans" cxnId="{DB05D4BE-981B-4659-A22E-C6CEA7AEDC86}">
      <dgm:prSet/>
      <dgm:spPr/>
      <dgm:t>
        <a:bodyPr/>
        <a:lstStyle/>
        <a:p>
          <a:endParaRPr lang="zh-CN" altLang="en-US"/>
        </a:p>
      </dgm:t>
    </dgm:pt>
    <dgm:pt modelId="{F8696CE6-F302-45EC-BCA8-901F751CAADB}">
      <dgm:prSet phldrT="[文本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rgbClr val="00B0F0"/>
        </a:solidFill>
      </dgm:spPr>
      <dgm:t>
        <a:bodyPr/>
        <a:lstStyle/>
        <a:p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提升保障房源配租能力，改变服务模式</a:t>
          </a:r>
          <a:r>
            <a:rPr lang="zh-CN" altLang="en-US" sz="2100" dirty="0" smtClean="0">
              <a:latin typeface="黑体" pitchFamily="49" charset="-122"/>
              <a:ea typeface="黑体" pitchFamily="49" charset="-122"/>
            </a:rPr>
            <a:t>。</a:t>
          </a:r>
          <a:endParaRPr lang="zh-CN" altLang="en-US" sz="2100" dirty="0"/>
        </a:p>
      </dgm:t>
    </dgm:pt>
    <dgm:pt modelId="{031820B6-17E0-4F16-952C-EB3A2A11B397}" type="parTrans" cxnId="{6C6FABAB-6EFA-4866-BD8F-4907C83BF0EB}">
      <dgm:prSet/>
      <dgm:spPr/>
      <dgm:t>
        <a:bodyPr/>
        <a:lstStyle/>
        <a:p>
          <a:endParaRPr lang="zh-CN" altLang="en-US"/>
        </a:p>
      </dgm:t>
    </dgm:pt>
    <dgm:pt modelId="{AF788B5E-6CA4-41FB-8285-5BAA45103792}" type="sibTrans" cxnId="{6C6FABAB-6EFA-4866-BD8F-4907C83BF0EB}">
      <dgm:prSet/>
      <dgm:spPr/>
      <dgm:t>
        <a:bodyPr/>
        <a:lstStyle/>
        <a:p>
          <a:endParaRPr lang="zh-CN" altLang="en-US"/>
        </a:p>
      </dgm:t>
    </dgm:pt>
    <dgm:pt modelId="{819BEAB7-EAD8-4266-B53B-AE05B3D19847}">
      <dgm:prSet phldrT="[文本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rgbClr val="00B0F0"/>
        </a:solidFill>
      </dgm:spPr>
      <dgm:t>
        <a:bodyPr/>
        <a:lstStyle/>
        <a:p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地图选房与楼盘表选房相结合。</a:t>
          </a:r>
          <a:endParaRPr lang="zh-CN" altLang="en-US" sz="2400" dirty="0"/>
        </a:p>
      </dgm:t>
    </dgm:pt>
    <dgm:pt modelId="{CA5D2D2E-BDEF-4556-ACAF-6C469DE649EE}" type="parTrans" cxnId="{02973720-860C-4950-99B6-13D83315AC6A}">
      <dgm:prSet/>
      <dgm:spPr/>
      <dgm:t>
        <a:bodyPr/>
        <a:lstStyle/>
        <a:p>
          <a:endParaRPr lang="zh-CN" altLang="en-US"/>
        </a:p>
      </dgm:t>
    </dgm:pt>
    <dgm:pt modelId="{EA2A86FF-33EB-4E07-856D-8E9A8181DEDD}" type="sibTrans" cxnId="{02973720-860C-4950-99B6-13D83315AC6A}">
      <dgm:prSet/>
      <dgm:spPr/>
      <dgm:t>
        <a:bodyPr/>
        <a:lstStyle/>
        <a:p>
          <a:endParaRPr lang="zh-CN" altLang="en-US"/>
        </a:p>
      </dgm:t>
    </dgm:pt>
    <dgm:pt modelId="{7A5DD5ED-F3F0-418B-A55E-D34EB271119A}">
      <dgm:prSet phldrT="[文本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dirty="0" smtClean="0"/>
            <a:t>展现形式</a:t>
          </a:r>
          <a:endParaRPr lang="zh-CN" altLang="en-US" dirty="0"/>
        </a:p>
      </dgm:t>
    </dgm:pt>
    <dgm:pt modelId="{F7E3E10D-F28F-4694-BA9A-87269199FBBB}" type="parTrans" cxnId="{49196BB3-FB8C-4CCE-B2D1-770531D09F48}">
      <dgm:prSet/>
      <dgm:spPr/>
      <dgm:t>
        <a:bodyPr/>
        <a:lstStyle/>
        <a:p>
          <a:endParaRPr lang="zh-CN" altLang="en-US"/>
        </a:p>
      </dgm:t>
    </dgm:pt>
    <dgm:pt modelId="{6C428531-117A-47FB-A6E4-BE1723CF250C}" type="sibTrans" cxnId="{49196BB3-FB8C-4CCE-B2D1-770531D09F48}">
      <dgm:prSet/>
      <dgm:spPr/>
      <dgm:t>
        <a:bodyPr/>
        <a:lstStyle/>
        <a:p>
          <a:endParaRPr lang="zh-CN" altLang="en-US"/>
        </a:p>
      </dgm:t>
    </dgm:pt>
    <dgm:pt modelId="{124C2E0D-72B2-48A4-9BBB-9259BD608299}" type="pres">
      <dgm:prSet presAssocID="{7F78A6AF-1F13-4F6B-AE3A-5AB59264A2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D2AFC66-9CD4-4338-9D8E-911FD18FB674}" type="pres">
      <dgm:prSet presAssocID="{9E95E04E-9F51-4C5F-B461-799FE6BBF308}" presName="linNode" presStyleCnt="0"/>
      <dgm:spPr/>
    </dgm:pt>
    <dgm:pt modelId="{79758907-A2CB-4582-ADBB-5EC7AE3B8E61}" type="pres">
      <dgm:prSet presAssocID="{9E95E04E-9F51-4C5F-B461-799FE6BBF308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BD73401-8606-44DF-81FD-A233256F7CDB}" type="pres">
      <dgm:prSet presAssocID="{9E95E04E-9F51-4C5F-B461-799FE6BBF308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DCDC5E-D544-4AEB-9B50-6FA5C9870421}" type="pres">
      <dgm:prSet presAssocID="{B2C07AC5-BA5D-4F1D-BBAF-C71A9ACD5196}" presName="sp" presStyleCnt="0"/>
      <dgm:spPr/>
    </dgm:pt>
    <dgm:pt modelId="{FC9317A4-343D-41C1-84FB-7358A8B4A6EF}" type="pres">
      <dgm:prSet presAssocID="{89AC5F26-CD06-4D03-900D-5876E1A73BE9}" presName="linNode" presStyleCnt="0"/>
      <dgm:spPr/>
    </dgm:pt>
    <dgm:pt modelId="{4D302F28-0B82-42FA-8012-1940A3512391}" type="pres">
      <dgm:prSet presAssocID="{89AC5F26-CD06-4D03-900D-5876E1A73BE9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CC5F1C1-9B89-44C5-A7C0-7E6556AF8734}" type="pres">
      <dgm:prSet presAssocID="{89AC5F26-CD06-4D03-900D-5876E1A73BE9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236831C-A744-48CE-8FB9-A2650354E25C}" type="pres">
      <dgm:prSet presAssocID="{6F0DD724-1DF0-49B8-8734-48BE389DE511}" presName="sp" presStyleCnt="0"/>
      <dgm:spPr/>
    </dgm:pt>
    <dgm:pt modelId="{8B7DA8D2-B0AA-4A30-A3B1-FB2FDAAF7E93}" type="pres">
      <dgm:prSet presAssocID="{87A2DBD9-2009-4BA4-ADBF-79134B949E2B}" presName="linNode" presStyleCnt="0"/>
      <dgm:spPr/>
    </dgm:pt>
    <dgm:pt modelId="{DFC90AD2-90F5-4219-9741-EC05C978546C}" type="pres">
      <dgm:prSet presAssocID="{87A2DBD9-2009-4BA4-ADBF-79134B949E2B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81096FC-553A-482E-9DEC-0DAFD29946D2}" type="pres">
      <dgm:prSet presAssocID="{87A2DBD9-2009-4BA4-ADBF-79134B949E2B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9F6364-A94F-40D8-BC69-06A22FF04C40}" type="pres">
      <dgm:prSet presAssocID="{5A65F7E5-B686-4C63-98BD-DEBB0663B37F}" presName="sp" presStyleCnt="0"/>
      <dgm:spPr/>
    </dgm:pt>
    <dgm:pt modelId="{BD150460-1E79-4198-B46D-D22BE4107D67}" type="pres">
      <dgm:prSet presAssocID="{7A5DD5ED-F3F0-418B-A55E-D34EB271119A}" presName="linNode" presStyleCnt="0"/>
      <dgm:spPr/>
    </dgm:pt>
    <dgm:pt modelId="{BA42511E-C236-4528-907F-E0DF74DEB293}" type="pres">
      <dgm:prSet presAssocID="{7A5DD5ED-F3F0-418B-A55E-D34EB271119A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89690D-1DB2-4C8C-AB66-8AB719DC6944}" type="pres">
      <dgm:prSet presAssocID="{7A5DD5ED-F3F0-418B-A55E-D34EB271119A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45F5EE2-E014-44D1-9449-91E42931C9CB}" srcId="{7F78A6AF-1F13-4F6B-AE3A-5AB59264A245}" destId="{89AC5F26-CD06-4D03-900D-5876E1A73BE9}" srcOrd="1" destOrd="0" parTransId="{6B61C1D1-8C07-42F2-8C9F-3EE8690E2A34}" sibTransId="{6F0DD724-1DF0-49B8-8734-48BE389DE511}"/>
    <dgm:cxn modelId="{9939E44E-079C-47D3-8112-ED7003AAEA4B}" srcId="{89AC5F26-CD06-4D03-900D-5876E1A73BE9}" destId="{51BE2152-D3A2-40A1-9182-E5972896BBFF}" srcOrd="0" destOrd="0" parTransId="{7AB1E289-4B80-4D37-967D-A8AC65D612BE}" sibTransId="{6E87E956-C819-4C48-93B4-B4FBB2C13AAE}"/>
    <dgm:cxn modelId="{A5E74CD7-A4A6-449E-9B3E-AE77C2B5C20C}" srcId="{7F78A6AF-1F13-4F6B-AE3A-5AB59264A245}" destId="{9E95E04E-9F51-4C5F-B461-799FE6BBF308}" srcOrd="0" destOrd="0" parTransId="{43481157-95C7-410C-BE3C-ECDBA341A20C}" sibTransId="{B2C07AC5-BA5D-4F1D-BBAF-C71A9ACD5196}"/>
    <dgm:cxn modelId="{6C6FABAB-6EFA-4866-BD8F-4907C83BF0EB}" srcId="{87A2DBD9-2009-4BA4-ADBF-79134B949E2B}" destId="{F8696CE6-F302-45EC-BCA8-901F751CAADB}" srcOrd="0" destOrd="0" parTransId="{031820B6-17E0-4F16-952C-EB3A2A11B397}" sibTransId="{AF788B5E-6CA4-41FB-8285-5BAA45103792}"/>
    <dgm:cxn modelId="{DB05D4BE-981B-4659-A22E-C6CEA7AEDC86}" srcId="{7F78A6AF-1F13-4F6B-AE3A-5AB59264A245}" destId="{87A2DBD9-2009-4BA4-ADBF-79134B949E2B}" srcOrd="2" destOrd="0" parTransId="{24353F3D-A624-43E8-9BEC-47E2E380A700}" sibTransId="{5A65F7E5-B686-4C63-98BD-DEBB0663B37F}"/>
    <dgm:cxn modelId="{BA66DED0-4BEA-4960-9BB2-15550C2DB048}" type="presOf" srcId="{819BEAB7-EAD8-4266-B53B-AE05B3D19847}" destId="{E089690D-1DB2-4C8C-AB66-8AB719DC6944}" srcOrd="0" destOrd="0" presId="urn:microsoft.com/office/officeart/2005/8/layout/vList5"/>
    <dgm:cxn modelId="{4FD7234C-EBC4-4DF5-B283-D23074E8BD76}" type="presOf" srcId="{7F78A6AF-1F13-4F6B-AE3A-5AB59264A245}" destId="{124C2E0D-72B2-48A4-9BBB-9259BD608299}" srcOrd="0" destOrd="0" presId="urn:microsoft.com/office/officeart/2005/8/layout/vList5"/>
    <dgm:cxn modelId="{7F102792-93C3-4C65-BBAC-21DAEBACF5E6}" type="presOf" srcId="{87A2DBD9-2009-4BA4-ADBF-79134B949E2B}" destId="{DFC90AD2-90F5-4219-9741-EC05C978546C}" srcOrd="0" destOrd="0" presId="urn:microsoft.com/office/officeart/2005/8/layout/vList5"/>
    <dgm:cxn modelId="{2A1C230F-0578-4671-9CCA-56C7800A0C73}" type="presOf" srcId="{7A5DD5ED-F3F0-418B-A55E-D34EB271119A}" destId="{BA42511E-C236-4528-907F-E0DF74DEB293}" srcOrd="0" destOrd="0" presId="urn:microsoft.com/office/officeart/2005/8/layout/vList5"/>
    <dgm:cxn modelId="{72FFF974-C77C-4DD1-9EBF-E4808271D095}" type="presOf" srcId="{9E95E04E-9F51-4C5F-B461-799FE6BBF308}" destId="{79758907-A2CB-4582-ADBB-5EC7AE3B8E61}" srcOrd="0" destOrd="0" presId="urn:microsoft.com/office/officeart/2005/8/layout/vList5"/>
    <dgm:cxn modelId="{91EF81BF-48BE-49AC-91C1-201648A822CE}" type="presOf" srcId="{51BE2152-D3A2-40A1-9182-E5972896BBFF}" destId="{CCC5F1C1-9B89-44C5-A7C0-7E6556AF8734}" srcOrd="0" destOrd="0" presId="urn:microsoft.com/office/officeart/2005/8/layout/vList5"/>
    <dgm:cxn modelId="{95541C55-52F3-441D-8A62-B07D46EBE811}" type="presOf" srcId="{1E3F8486-A647-44C9-ABFB-60D8A98AD790}" destId="{DBD73401-8606-44DF-81FD-A233256F7CDB}" srcOrd="0" destOrd="0" presId="urn:microsoft.com/office/officeart/2005/8/layout/vList5"/>
    <dgm:cxn modelId="{D67C6A01-AE43-4D70-9A39-4A9AEDC2AC7D}" type="presOf" srcId="{F8696CE6-F302-45EC-BCA8-901F751CAADB}" destId="{081096FC-553A-482E-9DEC-0DAFD29946D2}" srcOrd="0" destOrd="0" presId="urn:microsoft.com/office/officeart/2005/8/layout/vList5"/>
    <dgm:cxn modelId="{02973720-860C-4950-99B6-13D83315AC6A}" srcId="{7A5DD5ED-F3F0-418B-A55E-D34EB271119A}" destId="{819BEAB7-EAD8-4266-B53B-AE05B3D19847}" srcOrd="0" destOrd="0" parTransId="{CA5D2D2E-BDEF-4556-ACAF-6C469DE649EE}" sibTransId="{EA2A86FF-33EB-4E07-856D-8E9A8181DEDD}"/>
    <dgm:cxn modelId="{5582BF6A-E654-4C02-B6FD-B23188D891FC}" type="presOf" srcId="{89AC5F26-CD06-4D03-900D-5876E1A73BE9}" destId="{4D302F28-0B82-42FA-8012-1940A3512391}" srcOrd="0" destOrd="0" presId="urn:microsoft.com/office/officeart/2005/8/layout/vList5"/>
    <dgm:cxn modelId="{1250F000-9709-45CD-BA66-F3DC1A52D2F7}" srcId="{9E95E04E-9F51-4C5F-B461-799FE6BBF308}" destId="{1E3F8486-A647-44C9-ABFB-60D8A98AD790}" srcOrd="0" destOrd="0" parTransId="{E8B1715D-270A-491D-A356-1ACC8351A8AD}" sibTransId="{2D6233DA-A906-491B-B656-5698D3A2458A}"/>
    <dgm:cxn modelId="{49196BB3-FB8C-4CCE-B2D1-770531D09F48}" srcId="{7F78A6AF-1F13-4F6B-AE3A-5AB59264A245}" destId="{7A5DD5ED-F3F0-418B-A55E-D34EB271119A}" srcOrd="3" destOrd="0" parTransId="{F7E3E10D-F28F-4694-BA9A-87269199FBBB}" sibTransId="{6C428531-117A-47FB-A6E4-BE1723CF250C}"/>
    <dgm:cxn modelId="{E77BFE5D-24AB-4B86-9A9A-E17A96FB96FF}" type="presParOf" srcId="{124C2E0D-72B2-48A4-9BBB-9259BD608299}" destId="{5D2AFC66-9CD4-4338-9D8E-911FD18FB674}" srcOrd="0" destOrd="0" presId="urn:microsoft.com/office/officeart/2005/8/layout/vList5"/>
    <dgm:cxn modelId="{72D9D230-755F-4BFF-9650-B8C13CAFFB87}" type="presParOf" srcId="{5D2AFC66-9CD4-4338-9D8E-911FD18FB674}" destId="{79758907-A2CB-4582-ADBB-5EC7AE3B8E61}" srcOrd="0" destOrd="0" presId="urn:microsoft.com/office/officeart/2005/8/layout/vList5"/>
    <dgm:cxn modelId="{97E1F0DF-9C03-458D-B5C8-51338F24F4C2}" type="presParOf" srcId="{5D2AFC66-9CD4-4338-9D8E-911FD18FB674}" destId="{DBD73401-8606-44DF-81FD-A233256F7CDB}" srcOrd="1" destOrd="0" presId="urn:microsoft.com/office/officeart/2005/8/layout/vList5"/>
    <dgm:cxn modelId="{5FF1B3D4-8C4A-4B70-803C-6A60222B646E}" type="presParOf" srcId="{124C2E0D-72B2-48A4-9BBB-9259BD608299}" destId="{9BDCDC5E-D544-4AEB-9B50-6FA5C9870421}" srcOrd="1" destOrd="0" presId="urn:microsoft.com/office/officeart/2005/8/layout/vList5"/>
    <dgm:cxn modelId="{0928B4CD-7142-4AC6-B579-6CC4491CD4D8}" type="presParOf" srcId="{124C2E0D-72B2-48A4-9BBB-9259BD608299}" destId="{FC9317A4-343D-41C1-84FB-7358A8B4A6EF}" srcOrd="2" destOrd="0" presId="urn:microsoft.com/office/officeart/2005/8/layout/vList5"/>
    <dgm:cxn modelId="{6CF138D7-8079-4CF6-AF45-3DA2DCF68065}" type="presParOf" srcId="{FC9317A4-343D-41C1-84FB-7358A8B4A6EF}" destId="{4D302F28-0B82-42FA-8012-1940A3512391}" srcOrd="0" destOrd="0" presId="urn:microsoft.com/office/officeart/2005/8/layout/vList5"/>
    <dgm:cxn modelId="{190ABEC4-DD9A-4175-B602-0DC07A9715D0}" type="presParOf" srcId="{FC9317A4-343D-41C1-84FB-7358A8B4A6EF}" destId="{CCC5F1C1-9B89-44C5-A7C0-7E6556AF8734}" srcOrd="1" destOrd="0" presId="urn:microsoft.com/office/officeart/2005/8/layout/vList5"/>
    <dgm:cxn modelId="{A76FB8B6-659D-48A4-84F4-369F595F3274}" type="presParOf" srcId="{124C2E0D-72B2-48A4-9BBB-9259BD608299}" destId="{8236831C-A744-48CE-8FB9-A2650354E25C}" srcOrd="3" destOrd="0" presId="urn:microsoft.com/office/officeart/2005/8/layout/vList5"/>
    <dgm:cxn modelId="{3150DA04-0654-4B6F-A3BF-34A1FF1404BB}" type="presParOf" srcId="{124C2E0D-72B2-48A4-9BBB-9259BD608299}" destId="{8B7DA8D2-B0AA-4A30-A3B1-FB2FDAAF7E93}" srcOrd="4" destOrd="0" presId="urn:microsoft.com/office/officeart/2005/8/layout/vList5"/>
    <dgm:cxn modelId="{A2285105-01CD-41D6-99A3-21F0298D6D88}" type="presParOf" srcId="{8B7DA8D2-B0AA-4A30-A3B1-FB2FDAAF7E93}" destId="{DFC90AD2-90F5-4219-9741-EC05C978546C}" srcOrd="0" destOrd="0" presId="urn:microsoft.com/office/officeart/2005/8/layout/vList5"/>
    <dgm:cxn modelId="{FBCC8991-4DE5-4B1F-8D2B-58B3E66D9F1C}" type="presParOf" srcId="{8B7DA8D2-B0AA-4A30-A3B1-FB2FDAAF7E93}" destId="{081096FC-553A-482E-9DEC-0DAFD29946D2}" srcOrd="1" destOrd="0" presId="urn:microsoft.com/office/officeart/2005/8/layout/vList5"/>
    <dgm:cxn modelId="{99D90129-7ABE-40AA-9EDE-D55FD5BBC881}" type="presParOf" srcId="{124C2E0D-72B2-48A4-9BBB-9259BD608299}" destId="{1F9F6364-A94F-40D8-BC69-06A22FF04C40}" srcOrd="5" destOrd="0" presId="urn:microsoft.com/office/officeart/2005/8/layout/vList5"/>
    <dgm:cxn modelId="{CA3FC020-A62A-4C6A-8FBF-CFA6CAE32072}" type="presParOf" srcId="{124C2E0D-72B2-48A4-9BBB-9259BD608299}" destId="{BD150460-1E79-4198-B46D-D22BE4107D67}" srcOrd="6" destOrd="0" presId="urn:microsoft.com/office/officeart/2005/8/layout/vList5"/>
    <dgm:cxn modelId="{6E294826-4C5C-4562-A7F4-6BEA794C8F4B}" type="presParOf" srcId="{BD150460-1E79-4198-B46D-D22BE4107D67}" destId="{BA42511E-C236-4528-907F-E0DF74DEB293}" srcOrd="0" destOrd="0" presId="urn:microsoft.com/office/officeart/2005/8/layout/vList5"/>
    <dgm:cxn modelId="{8F4CF440-A76E-4B88-8C7C-6B210F418D2C}" type="presParOf" srcId="{BD150460-1E79-4198-B46D-D22BE4107D67}" destId="{E089690D-1DB2-4C8C-AB66-8AB719DC694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36B952-8912-4882-B4CF-390DA0404E4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7521256-DC9E-4A2B-8FEF-2EFCC4B74E4C}">
      <dgm:prSet phldrT="[文本]"/>
      <dgm:spPr/>
      <dgm:t>
        <a:bodyPr/>
        <a:lstStyle/>
        <a:p>
          <a:r>
            <a:rPr lang="zh-CN" altLang="en-US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rPr>
            <a:t>打包上市</a:t>
          </a:r>
          <a:endParaRPr lang="zh-CN" altLang="en-US" b="1" dirty="0">
            <a:solidFill>
              <a:srgbClr val="FF0000"/>
            </a:solidFill>
            <a:latin typeface="微软雅黑" pitchFamily="34" charset="-122"/>
            <a:ea typeface="微软雅黑" pitchFamily="34" charset="-122"/>
          </a:endParaRPr>
        </a:p>
      </dgm:t>
    </dgm:pt>
    <dgm:pt modelId="{0E6CCCE1-E402-4829-ADEB-90CC33960195}" type="parTrans" cxnId="{38DC5106-E7B2-4722-B587-F70AD615A2A2}">
      <dgm:prSet/>
      <dgm:spPr/>
      <dgm:t>
        <a:bodyPr/>
        <a:lstStyle/>
        <a:p>
          <a:endParaRPr lang="zh-CN" altLang="en-US"/>
        </a:p>
      </dgm:t>
    </dgm:pt>
    <dgm:pt modelId="{402CCD01-D200-4DBD-B655-00B84183BF50}" type="sibTrans" cxnId="{38DC5106-E7B2-4722-B587-F70AD615A2A2}">
      <dgm:prSet/>
      <dgm:spPr/>
      <dgm:t>
        <a:bodyPr/>
        <a:lstStyle/>
        <a:p>
          <a:endParaRPr lang="zh-CN" altLang="en-US"/>
        </a:p>
      </dgm:t>
    </dgm:pt>
    <dgm:pt modelId="{51E29FD1-9272-4B62-A0D4-63ECC343883C}">
      <dgm:prSet phldrT="[文本]"/>
      <dgm:spPr/>
      <dgm:t>
        <a:bodyPr/>
        <a:lstStyle/>
        <a:p>
          <a:r>
            <a:rPr lang="zh-CN" altLang="en-US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rPr>
            <a:t>单户上市</a:t>
          </a:r>
          <a:endParaRPr lang="zh-CN" altLang="en-US" b="1" dirty="0">
            <a:solidFill>
              <a:srgbClr val="FF0000"/>
            </a:solidFill>
            <a:latin typeface="微软雅黑" pitchFamily="34" charset="-122"/>
            <a:ea typeface="微软雅黑" pitchFamily="34" charset="-122"/>
          </a:endParaRPr>
        </a:p>
      </dgm:t>
    </dgm:pt>
    <dgm:pt modelId="{7EEBE148-DC87-42C9-AB05-AA7E6470DFE7}" type="parTrans" cxnId="{382B8C91-1345-4BE9-B402-9BD9A2CA13BA}">
      <dgm:prSet/>
      <dgm:spPr/>
      <dgm:t>
        <a:bodyPr/>
        <a:lstStyle/>
        <a:p>
          <a:endParaRPr lang="zh-CN" altLang="en-US"/>
        </a:p>
      </dgm:t>
    </dgm:pt>
    <dgm:pt modelId="{7C73554D-EE43-4EE8-B833-200E25F32D60}" type="sibTrans" cxnId="{382B8C91-1345-4BE9-B402-9BD9A2CA13BA}">
      <dgm:prSet/>
      <dgm:spPr/>
      <dgm:t>
        <a:bodyPr/>
        <a:lstStyle/>
        <a:p>
          <a:endParaRPr lang="zh-CN" altLang="en-US"/>
        </a:p>
      </dgm:t>
    </dgm:pt>
    <dgm:pt modelId="{ED69EBF3-F622-4B28-ACD0-0C4CCB9996DF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房源管理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A9349BFF-B86B-4CB7-AA68-274BD0023994}" type="parTrans" cxnId="{3E9DC2D2-8889-43F3-A011-8B36276A4BAB}">
      <dgm:prSet/>
      <dgm:spPr/>
      <dgm:t>
        <a:bodyPr/>
        <a:lstStyle/>
        <a:p>
          <a:endParaRPr lang="zh-CN" altLang="en-US"/>
        </a:p>
      </dgm:t>
    </dgm:pt>
    <dgm:pt modelId="{B68D12BF-74AD-4345-A7E2-6574DF0FCE45}" type="sibTrans" cxnId="{3E9DC2D2-8889-43F3-A011-8B36276A4BAB}">
      <dgm:prSet/>
      <dgm:spPr/>
      <dgm:t>
        <a:bodyPr/>
        <a:lstStyle/>
        <a:p>
          <a:endParaRPr lang="zh-CN" altLang="en-US"/>
        </a:p>
      </dgm:t>
    </dgm:pt>
    <dgm:pt modelId="{2E702040-B865-403B-8D04-212FE4B6ADBE}" type="pres">
      <dgm:prSet presAssocID="{8936B952-8912-4882-B4CF-390DA0404E4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73220B7-A696-4FC0-BE85-1E48C9B68003}" type="pres">
      <dgm:prSet presAssocID="{47521256-DC9E-4A2B-8FEF-2EFCC4B74E4C}" presName="circle1" presStyleLbl="node1" presStyleIdx="0" presStyleCnt="3" custLinFactNeighborY="-577"/>
      <dgm:spPr/>
    </dgm:pt>
    <dgm:pt modelId="{A8B3E1B7-56C0-4B3B-90E4-64F5CAA23DA1}" type="pres">
      <dgm:prSet presAssocID="{47521256-DC9E-4A2B-8FEF-2EFCC4B74E4C}" presName="space" presStyleCnt="0"/>
      <dgm:spPr/>
    </dgm:pt>
    <dgm:pt modelId="{EF2440A8-D77F-4D83-93B7-D71B252A4967}" type="pres">
      <dgm:prSet presAssocID="{47521256-DC9E-4A2B-8FEF-2EFCC4B74E4C}" presName="rect1" presStyleLbl="alignAcc1" presStyleIdx="0" presStyleCnt="3"/>
      <dgm:spPr/>
      <dgm:t>
        <a:bodyPr/>
        <a:lstStyle/>
        <a:p>
          <a:endParaRPr lang="zh-CN" altLang="en-US"/>
        </a:p>
      </dgm:t>
    </dgm:pt>
    <dgm:pt modelId="{E72E76EE-4F54-407D-86A8-6164F7B90378}" type="pres">
      <dgm:prSet presAssocID="{51E29FD1-9272-4B62-A0D4-63ECC343883C}" presName="vertSpace2" presStyleLbl="node1" presStyleIdx="0" presStyleCnt="3"/>
      <dgm:spPr/>
    </dgm:pt>
    <dgm:pt modelId="{1E8AE00F-3646-4833-B8ED-BAAB4B9FF376}" type="pres">
      <dgm:prSet presAssocID="{51E29FD1-9272-4B62-A0D4-63ECC343883C}" presName="circle2" presStyleLbl="node1" presStyleIdx="1" presStyleCnt="3"/>
      <dgm:spPr/>
    </dgm:pt>
    <dgm:pt modelId="{C4E7E3F7-D9EB-437A-8397-B8E7C3FC5C75}" type="pres">
      <dgm:prSet presAssocID="{51E29FD1-9272-4B62-A0D4-63ECC343883C}" presName="rect2" presStyleLbl="alignAcc1" presStyleIdx="1" presStyleCnt="3"/>
      <dgm:spPr/>
      <dgm:t>
        <a:bodyPr/>
        <a:lstStyle/>
        <a:p>
          <a:endParaRPr lang="zh-CN" altLang="en-US"/>
        </a:p>
      </dgm:t>
    </dgm:pt>
    <dgm:pt modelId="{A5417D00-6F3A-4246-9244-30A30CCD06A8}" type="pres">
      <dgm:prSet presAssocID="{ED69EBF3-F622-4B28-ACD0-0C4CCB9996DF}" presName="vertSpace3" presStyleLbl="node1" presStyleIdx="1" presStyleCnt="3"/>
      <dgm:spPr/>
    </dgm:pt>
    <dgm:pt modelId="{DFF976C8-F15F-4BD7-B3ED-55D9D30B1F62}" type="pres">
      <dgm:prSet presAssocID="{ED69EBF3-F622-4B28-ACD0-0C4CCB9996DF}" presName="circle3" presStyleLbl="node1" presStyleIdx="2" presStyleCnt="3"/>
      <dgm:spPr/>
    </dgm:pt>
    <dgm:pt modelId="{ACCFF39E-DB93-4973-95BC-903D55FCC7A4}" type="pres">
      <dgm:prSet presAssocID="{ED69EBF3-F622-4B28-ACD0-0C4CCB9996DF}" presName="rect3" presStyleLbl="alignAcc1" presStyleIdx="2" presStyleCnt="3"/>
      <dgm:spPr/>
      <dgm:t>
        <a:bodyPr/>
        <a:lstStyle/>
        <a:p>
          <a:endParaRPr lang="zh-CN" altLang="en-US"/>
        </a:p>
      </dgm:t>
    </dgm:pt>
    <dgm:pt modelId="{63FB5835-E1E6-4DCF-A268-99DB32BE26D6}" type="pres">
      <dgm:prSet presAssocID="{47521256-DC9E-4A2B-8FEF-2EFCC4B74E4C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649804A-DAD4-4BDB-93B8-A2DA82A5B30F}" type="pres">
      <dgm:prSet presAssocID="{51E29FD1-9272-4B62-A0D4-63ECC343883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271366-929B-44D3-A28A-DDE9FD1CEFD6}" type="pres">
      <dgm:prSet presAssocID="{ED69EBF3-F622-4B28-ACD0-0C4CCB9996DF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6982F2B-3C48-49D1-B41C-10CC6FEDAFB8}" type="presOf" srcId="{ED69EBF3-F622-4B28-ACD0-0C4CCB9996DF}" destId="{ACCFF39E-DB93-4973-95BC-903D55FCC7A4}" srcOrd="0" destOrd="0" presId="urn:microsoft.com/office/officeart/2005/8/layout/target3"/>
    <dgm:cxn modelId="{3E4EFC11-1981-4171-BAF1-17FAAC99871A}" type="presOf" srcId="{47521256-DC9E-4A2B-8FEF-2EFCC4B74E4C}" destId="{63FB5835-E1E6-4DCF-A268-99DB32BE26D6}" srcOrd="1" destOrd="0" presId="urn:microsoft.com/office/officeart/2005/8/layout/target3"/>
    <dgm:cxn modelId="{38DC5106-E7B2-4722-B587-F70AD615A2A2}" srcId="{8936B952-8912-4882-B4CF-390DA0404E44}" destId="{47521256-DC9E-4A2B-8FEF-2EFCC4B74E4C}" srcOrd="0" destOrd="0" parTransId="{0E6CCCE1-E402-4829-ADEB-90CC33960195}" sibTransId="{402CCD01-D200-4DBD-B655-00B84183BF50}"/>
    <dgm:cxn modelId="{382B8C91-1345-4BE9-B402-9BD9A2CA13BA}" srcId="{8936B952-8912-4882-B4CF-390DA0404E44}" destId="{51E29FD1-9272-4B62-A0D4-63ECC343883C}" srcOrd="1" destOrd="0" parTransId="{7EEBE148-DC87-42C9-AB05-AA7E6470DFE7}" sibTransId="{7C73554D-EE43-4EE8-B833-200E25F32D60}"/>
    <dgm:cxn modelId="{9C1C7999-F560-4D66-AFC6-0068D4312799}" type="presOf" srcId="{8936B952-8912-4882-B4CF-390DA0404E44}" destId="{2E702040-B865-403B-8D04-212FE4B6ADBE}" srcOrd="0" destOrd="0" presId="urn:microsoft.com/office/officeart/2005/8/layout/target3"/>
    <dgm:cxn modelId="{766260AB-8F85-46CA-952F-8DBB1484C0F6}" type="presOf" srcId="{47521256-DC9E-4A2B-8FEF-2EFCC4B74E4C}" destId="{EF2440A8-D77F-4D83-93B7-D71B252A4967}" srcOrd="0" destOrd="0" presId="urn:microsoft.com/office/officeart/2005/8/layout/target3"/>
    <dgm:cxn modelId="{08289A1E-251F-40DF-8E2A-2C159BCC0601}" type="presOf" srcId="{51E29FD1-9272-4B62-A0D4-63ECC343883C}" destId="{C4E7E3F7-D9EB-437A-8397-B8E7C3FC5C75}" srcOrd="0" destOrd="0" presId="urn:microsoft.com/office/officeart/2005/8/layout/target3"/>
    <dgm:cxn modelId="{D007EA21-673B-48FB-A344-7DBB2ACC9C82}" type="presOf" srcId="{51E29FD1-9272-4B62-A0D4-63ECC343883C}" destId="{E649804A-DAD4-4BDB-93B8-A2DA82A5B30F}" srcOrd="1" destOrd="0" presId="urn:microsoft.com/office/officeart/2005/8/layout/target3"/>
    <dgm:cxn modelId="{40EF1FD9-7040-43D5-B94C-473A1A681CED}" type="presOf" srcId="{ED69EBF3-F622-4B28-ACD0-0C4CCB9996DF}" destId="{0C271366-929B-44D3-A28A-DDE9FD1CEFD6}" srcOrd="1" destOrd="0" presId="urn:microsoft.com/office/officeart/2005/8/layout/target3"/>
    <dgm:cxn modelId="{3E9DC2D2-8889-43F3-A011-8B36276A4BAB}" srcId="{8936B952-8912-4882-B4CF-390DA0404E44}" destId="{ED69EBF3-F622-4B28-ACD0-0C4CCB9996DF}" srcOrd="2" destOrd="0" parTransId="{A9349BFF-B86B-4CB7-AA68-274BD0023994}" sibTransId="{B68D12BF-74AD-4345-A7E2-6574DF0FCE45}"/>
    <dgm:cxn modelId="{63B4EF74-0D38-4479-B182-454CBF0F5417}" type="presParOf" srcId="{2E702040-B865-403B-8D04-212FE4B6ADBE}" destId="{273220B7-A696-4FC0-BE85-1E48C9B68003}" srcOrd="0" destOrd="0" presId="urn:microsoft.com/office/officeart/2005/8/layout/target3"/>
    <dgm:cxn modelId="{4AB6CCB4-9867-47B7-9E86-21570D4A5748}" type="presParOf" srcId="{2E702040-B865-403B-8D04-212FE4B6ADBE}" destId="{A8B3E1B7-56C0-4B3B-90E4-64F5CAA23DA1}" srcOrd="1" destOrd="0" presId="urn:microsoft.com/office/officeart/2005/8/layout/target3"/>
    <dgm:cxn modelId="{F65F2F6C-D0C0-444E-9481-59A66A53F975}" type="presParOf" srcId="{2E702040-B865-403B-8D04-212FE4B6ADBE}" destId="{EF2440A8-D77F-4D83-93B7-D71B252A4967}" srcOrd="2" destOrd="0" presId="urn:microsoft.com/office/officeart/2005/8/layout/target3"/>
    <dgm:cxn modelId="{7011240B-888A-40C8-8F71-64610F11BD7C}" type="presParOf" srcId="{2E702040-B865-403B-8D04-212FE4B6ADBE}" destId="{E72E76EE-4F54-407D-86A8-6164F7B90378}" srcOrd="3" destOrd="0" presId="urn:microsoft.com/office/officeart/2005/8/layout/target3"/>
    <dgm:cxn modelId="{F0F383A9-4ED5-49FF-A80B-30A8B42FDBEE}" type="presParOf" srcId="{2E702040-B865-403B-8D04-212FE4B6ADBE}" destId="{1E8AE00F-3646-4833-B8ED-BAAB4B9FF376}" srcOrd="4" destOrd="0" presId="urn:microsoft.com/office/officeart/2005/8/layout/target3"/>
    <dgm:cxn modelId="{2A7C2EC2-4450-45EC-9FFD-2C56742CE843}" type="presParOf" srcId="{2E702040-B865-403B-8D04-212FE4B6ADBE}" destId="{C4E7E3F7-D9EB-437A-8397-B8E7C3FC5C75}" srcOrd="5" destOrd="0" presId="urn:microsoft.com/office/officeart/2005/8/layout/target3"/>
    <dgm:cxn modelId="{06BF2BF7-0CD9-40F5-B14C-F539490FCB69}" type="presParOf" srcId="{2E702040-B865-403B-8D04-212FE4B6ADBE}" destId="{A5417D00-6F3A-4246-9244-30A30CCD06A8}" srcOrd="6" destOrd="0" presId="urn:microsoft.com/office/officeart/2005/8/layout/target3"/>
    <dgm:cxn modelId="{53CB43F7-AB7C-4053-A3D0-911F9AF66081}" type="presParOf" srcId="{2E702040-B865-403B-8D04-212FE4B6ADBE}" destId="{DFF976C8-F15F-4BD7-B3ED-55D9D30B1F62}" srcOrd="7" destOrd="0" presId="urn:microsoft.com/office/officeart/2005/8/layout/target3"/>
    <dgm:cxn modelId="{AFD9F440-C926-4CB3-84CF-811A03A61EAF}" type="presParOf" srcId="{2E702040-B865-403B-8D04-212FE4B6ADBE}" destId="{ACCFF39E-DB93-4973-95BC-903D55FCC7A4}" srcOrd="8" destOrd="0" presId="urn:microsoft.com/office/officeart/2005/8/layout/target3"/>
    <dgm:cxn modelId="{209551B1-BC76-402D-9E3B-29FD49A49DB5}" type="presParOf" srcId="{2E702040-B865-403B-8D04-212FE4B6ADBE}" destId="{63FB5835-E1E6-4DCF-A268-99DB32BE26D6}" srcOrd="9" destOrd="0" presId="urn:microsoft.com/office/officeart/2005/8/layout/target3"/>
    <dgm:cxn modelId="{EEA58EBA-7742-4C8F-8A5E-04B908C1C949}" type="presParOf" srcId="{2E702040-B865-403B-8D04-212FE4B6ADBE}" destId="{E649804A-DAD4-4BDB-93B8-A2DA82A5B30F}" srcOrd="10" destOrd="0" presId="urn:microsoft.com/office/officeart/2005/8/layout/target3"/>
    <dgm:cxn modelId="{456BF15A-1F35-4CB8-9F16-23E81A03F54C}" type="presParOf" srcId="{2E702040-B865-403B-8D04-212FE4B6ADBE}" destId="{0C271366-929B-44D3-A28A-DDE9FD1CEFD6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27BBDD2-84AF-4A7B-B2F9-4E3F6C0ACB4D}" type="doc">
      <dgm:prSet loTypeId="urn:microsoft.com/office/officeart/2005/8/layout/hProcess9" loCatId="process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zh-CN" altLang="en-US"/>
        </a:p>
      </dgm:t>
    </dgm:pt>
    <dgm:pt modelId="{2B6C71C6-90A2-47EE-9653-9FC1CD1AFA91}">
      <dgm:prSet phldrT="[文本]"/>
      <dgm:spPr/>
      <dgm:t>
        <a:bodyPr/>
        <a:lstStyle/>
        <a:p>
          <a:r>
            <a:rPr lang="zh-CN" altLang="en-US" b="1" dirty="0" smtClean="0"/>
            <a:t>设定</a:t>
          </a:r>
          <a:endParaRPr lang="en-US" altLang="zh-CN" b="1" dirty="0" smtClean="0"/>
        </a:p>
        <a:p>
          <a:r>
            <a:rPr lang="zh-CN" altLang="en-US" b="1" dirty="0" smtClean="0"/>
            <a:t>上市时间</a:t>
          </a:r>
          <a:endParaRPr lang="zh-CN" altLang="en-US" b="1" dirty="0"/>
        </a:p>
      </dgm:t>
    </dgm:pt>
    <dgm:pt modelId="{93CB07FF-69D4-4217-A987-C2BC1A0655CA}" type="parTrans" cxnId="{D113E1F6-B4AD-4988-A7E7-805A98911B85}">
      <dgm:prSet/>
      <dgm:spPr/>
      <dgm:t>
        <a:bodyPr/>
        <a:lstStyle/>
        <a:p>
          <a:endParaRPr lang="zh-CN" altLang="en-US" b="1"/>
        </a:p>
      </dgm:t>
    </dgm:pt>
    <dgm:pt modelId="{FAE81062-0FD8-4D51-A732-A1F4FCC8517D}" type="sibTrans" cxnId="{D113E1F6-B4AD-4988-A7E7-805A98911B85}">
      <dgm:prSet/>
      <dgm:spPr/>
      <dgm:t>
        <a:bodyPr/>
        <a:lstStyle/>
        <a:p>
          <a:endParaRPr lang="zh-CN" altLang="en-US" b="1"/>
        </a:p>
      </dgm:t>
    </dgm:pt>
    <dgm:pt modelId="{A3003B29-0D3F-4AAD-B1E6-C100F06E4BDD}">
      <dgm:prSet phldrT="[文本]"/>
      <dgm:spPr/>
      <dgm:t>
        <a:bodyPr/>
        <a:lstStyle/>
        <a:p>
          <a:r>
            <a:rPr lang="zh-CN" altLang="en-US" b="1" dirty="0" smtClean="0"/>
            <a:t>企业配租</a:t>
          </a:r>
          <a:endParaRPr lang="en-US" altLang="zh-CN" b="1" dirty="0" smtClean="0"/>
        </a:p>
        <a:p>
          <a:r>
            <a:rPr lang="zh-CN" altLang="en-US" b="1" dirty="0" smtClean="0"/>
            <a:t>配额控制</a:t>
          </a:r>
          <a:endParaRPr lang="zh-CN" altLang="en-US" b="1" dirty="0"/>
        </a:p>
      </dgm:t>
    </dgm:pt>
    <dgm:pt modelId="{710A3C06-0739-4D47-9C79-A8EDCB3F4298}" type="parTrans" cxnId="{D2DFF28B-9FCD-46A3-AC08-44842D85CE1D}">
      <dgm:prSet/>
      <dgm:spPr/>
      <dgm:t>
        <a:bodyPr/>
        <a:lstStyle/>
        <a:p>
          <a:endParaRPr lang="zh-CN" altLang="en-US" b="1"/>
        </a:p>
      </dgm:t>
    </dgm:pt>
    <dgm:pt modelId="{3860C8B3-2C1B-443D-9902-2BF247D4F6B4}" type="sibTrans" cxnId="{D2DFF28B-9FCD-46A3-AC08-44842D85CE1D}">
      <dgm:prSet/>
      <dgm:spPr/>
      <dgm:t>
        <a:bodyPr/>
        <a:lstStyle/>
        <a:p>
          <a:endParaRPr lang="zh-CN" altLang="en-US" b="1"/>
        </a:p>
      </dgm:t>
    </dgm:pt>
    <dgm:pt modelId="{0108994F-78A3-4C22-B6CF-C12D858F517C}">
      <dgm:prSet phldrT="[文本]"/>
      <dgm:spPr/>
      <dgm:t>
        <a:bodyPr/>
        <a:lstStyle/>
        <a:p>
          <a:r>
            <a:rPr lang="zh-CN" altLang="en-US" b="1" dirty="0" smtClean="0"/>
            <a:t>上市</a:t>
          </a:r>
          <a:endParaRPr lang="en-US" altLang="zh-CN" b="1" dirty="0" smtClean="0"/>
        </a:p>
        <a:p>
          <a:r>
            <a:rPr lang="zh-CN" altLang="en-US" b="1" dirty="0" smtClean="0"/>
            <a:t>配租</a:t>
          </a:r>
          <a:endParaRPr lang="zh-CN" altLang="en-US" b="1" dirty="0"/>
        </a:p>
      </dgm:t>
    </dgm:pt>
    <dgm:pt modelId="{4E7BA9E3-6B31-4E72-A376-80863470648A}" type="parTrans" cxnId="{352D000A-4121-41BB-99B8-399FE03E1EBB}">
      <dgm:prSet/>
      <dgm:spPr/>
      <dgm:t>
        <a:bodyPr/>
        <a:lstStyle/>
        <a:p>
          <a:endParaRPr lang="zh-CN" altLang="en-US" b="1"/>
        </a:p>
      </dgm:t>
    </dgm:pt>
    <dgm:pt modelId="{A7DDE7C5-1F7E-4887-BF6B-BACB3E597CD7}" type="sibTrans" cxnId="{352D000A-4121-41BB-99B8-399FE03E1EBB}">
      <dgm:prSet/>
      <dgm:spPr/>
      <dgm:t>
        <a:bodyPr/>
        <a:lstStyle/>
        <a:p>
          <a:endParaRPr lang="zh-CN" altLang="en-US" b="1"/>
        </a:p>
      </dgm:t>
    </dgm:pt>
    <dgm:pt modelId="{DD7983DF-B845-487E-A63B-6FBF1052204C}">
      <dgm:prSet phldrT="[文本]"/>
      <dgm:spPr>
        <a:solidFill>
          <a:srgbClr val="FF0000"/>
        </a:solidFill>
      </dgm:spPr>
      <dgm:t>
        <a:bodyPr/>
        <a:lstStyle/>
        <a:p>
          <a:r>
            <a:rPr lang="zh-CN" altLang="en-US" b="1" dirty="0" smtClean="0"/>
            <a:t>选择上市配租的房源</a:t>
          </a:r>
          <a:endParaRPr lang="zh-CN" altLang="en-US" b="1" dirty="0"/>
        </a:p>
      </dgm:t>
    </dgm:pt>
    <dgm:pt modelId="{1ED44212-A330-4EC1-BB7A-13F10E195A6E}" type="parTrans" cxnId="{C64BCA96-0B23-4E94-A55A-B50C75F3C58D}">
      <dgm:prSet/>
      <dgm:spPr/>
      <dgm:t>
        <a:bodyPr/>
        <a:lstStyle/>
        <a:p>
          <a:endParaRPr lang="zh-CN" altLang="en-US" b="1"/>
        </a:p>
      </dgm:t>
    </dgm:pt>
    <dgm:pt modelId="{1A29F4B3-1EAB-4EFB-8403-E2CBD064658F}" type="sibTrans" cxnId="{C64BCA96-0B23-4E94-A55A-B50C75F3C58D}">
      <dgm:prSet/>
      <dgm:spPr/>
      <dgm:t>
        <a:bodyPr/>
        <a:lstStyle/>
        <a:p>
          <a:endParaRPr lang="zh-CN" altLang="en-US" b="1"/>
        </a:p>
      </dgm:t>
    </dgm:pt>
    <dgm:pt modelId="{25D78B3F-FCE9-4EB8-9C8F-17E92F5D7268}" type="pres">
      <dgm:prSet presAssocID="{E27BBDD2-84AF-4A7B-B2F9-4E3F6C0ACB4D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C06084A-FBCA-48C9-BACD-79F9ADA44FD8}" type="pres">
      <dgm:prSet presAssocID="{E27BBDD2-84AF-4A7B-B2F9-4E3F6C0ACB4D}" presName="arrow" presStyleLbl="bgShp" presStyleIdx="0" presStyleCnt="1" custLinFactNeighborX="1020"/>
      <dgm:spPr/>
    </dgm:pt>
    <dgm:pt modelId="{EBC61D7C-D5BA-4D47-8832-8BA9EDB57901}" type="pres">
      <dgm:prSet presAssocID="{E27BBDD2-84AF-4A7B-B2F9-4E3F6C0ACB4D}" presName="linearProcess" presStyleCnt="0"/>
      <dgm:spPr/>
    </dgm:pt>
    <dgm:pt modelId="{D2BC68A4-51BD-49C7-A07D-F06AC3EB696B}" type="pres">
      <dgm:prSet presAssocID="{2B6C71C6-90A2-47EE-9653-9FC1CD1AFA91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CA070A-7FD5-4647-82A4-0BD21241708A}" type="pres">
      <dgm:prSet presAssocID="{FAE81062-0FD8-4D51-A732-A1F4FCC8517D}" presName="sibTrans" presStyleCnt="0"/>
      <dgm:spPr/>
    </dgm:pt>
    <dgm:pt modelId="{60FA3AB0-7BC8-4B05-A2F3-79DD96E194BC}" type="pres">
      <dgm:prSet presAssocID="{A3003B29-0D3F-4AAD-B1E6-C100F06E4BDD}" presName="textNode" presStyleLbl="node1" presStyleIdx="1" presStyleCnt="4" custLinFactX="28588" custLinFactNeighborX="100000" custLinFactNeighborY="6329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4FA78E1-D258-494F-B506-48A9A90006FA}" type="pres">
      <dgm:prSet presAssocID="{3860C8B3-2C1B-443D-9902-2BF247D4F6B4}" presName="sibTrans" presStyleCnt="0"/>
      <dgm:spPr/>
    </dgm:pt>
    <dgm:pt modelId="{88A32D13-0E5B-40AD-ABEA-F4DD1BEA578E}" type="pres">
      <dgm:prSet presAssocID="{DD7983DF-B845-487E-A63B-6FBF1052204C}" presName="textNode" presStyleLbl="node1" presStyleIdx="2" presStyleCnt="4" custLinFactX="-62289" custLinFactNeighborX="-100000" custLinFactNeighborY="-6861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22CEE17-04FE-452A-B6ED-CC839F14EDAA}" type="pres">
      <dgm:prSet presAssocID="{1A29F4B3-1EAB-4EFB-8403-E2CBD064658F}" presName="sibTrans" presStyleCnt="0"/>
      <dgm:spPr/>
    </dgm:pt>
    <dgm:pt modelId="{A9EA2791-C9D4-4BB0-B510-1A04D53D35D9}" type="pres">
      <dgm:prSet presAssocID="{0108994F-78A3-4C22-B6CF-C12D858F517C}" presName="textNode" presStyleLbl="node1" presStyleIdx="3" presStyleCnt="4" custScaleX="7617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113E1F6-B4AD-4988-A7E7-805A98911B85}" srcId="{E27BBDD2-84AF-4A7B-B2F9-4E3F6C0ACB4D}" destId="{2B6C71C6-90A2-47EE-9653-9FC1CD1AFA91}" srcOrd="0" destOrd="0" parTransId="{93CB07FF-69D4-4217-A987-C2BC1A0655CA}" sibTransId="{FAE81062-0FD8-4D51-A732-A1F4FCC8517D}"/>
    <dgm:cxn modelId="{C64BCA96-0B23-4E94-A55A-B50C75F3C58D}" srcId="{E27BBDD2-84AF-4A7B-B2F9-4E3F6C0ACB4D}" destId="{DD7983DF-B845-487E-A63B-6FBF1052204C}" srcOrd="2" destOrd="0" parTransId="{1ED44212-A330-4EC1-BB7A-13F10E195A6E}" sibTransId="{1A29F4B3-1EAB-4EFB-8403-E2CBD064658F}"/>
    <dgm:cxn modelId="{26C002FA-BA1F-4FEA-876E-60F58B6C34CF}" type="presOf" srcId="{E27BBDD2-84AF-4A7B-B2F9-4E3F6C0ACB4D}" destId="{25D78B3F-FCE9-4EB8-9C8F-17E92F5D7268}" srcOrd="0" destOrd="0" presId="urn:microsoft.com/office/officeart/2005/8/layout/hProcess9"/>
    <dgm:cxn modelId="{B1375812-A409-4977-9B7E-9D9E3A4354EE}" type="presOf" srcId="{0108994F-78A3-4C22-B6CF-C12D858F517C}" destId="{A9EA2791-C9D4-4BB0-B510-1A04D53D35D9}" srcOrd="0" destOrd="0" presId="urn:microsoft.com/office/officeart/2005/8/layout/hProcess9"/>
    <dgm:cxn modelId="{6924AE24-005F-493D-B26A-91AF01FA9565}" type="presOf" srcId="{DD7983DF-B845-487E-A63B-6FBF1052204C}" destId="{88A32D13-0E5B-40AD-ABEA-F4DD1BEA578E}" srcOrd="0" destOrd="0" presId="urn:microsoft.com/office/officeart/2005/8/layout/hProcess9"/>
    <dgm:cxn modelId="{352D000A-4121-41BB-99B8-399FE03E1EBB}" srcId="{E27BBDD2-84AF-4A7B-B2F9-4E3F6C0ACB4D}" destId="{0108994F-78A3-4C22-B6CF-C12D858F517C}" srcOrd="3" destOrd="0" parTransId="{4E7BA9E3-6B31-4E72-A376-80863470648A}" sibTransId="{A7DDE7C5-1F7E-4887-BF6B-BACB3E597CD7}"/>
    <dgm:cxn modelId="{D2DFF28B-9FCD-46A3-AC08-44842D85CE1D}" srcId="{E27BBDD2-84AF-4A7B-B2F9-4E3F6C0ACB4D}" destId="{A3003B29-0D3F-4AAD-B1E6-C100F06E4BDD}" srcOrd="1" destOrd="0" parTransId="{710A3C06-0739-4D47-9C79-A8EDCB3F4298}" sibTransId="{3860C8B3-2C1B-443D-9902-2BF247D4F6B4}"/>
    <dgm:cxn modelId="{CADABCF7-8F45-4183-8EE2-729C86361E84}" type="presOf" srcId="{2B6C71C6-90A2-47EE-9653-9FC1CD1AFA91}" destId="{D2BC68A4-51BD-49C7-A07D-F06AC3EB696B}" srcOrd="0" destOrd="0" presId="urn:microsoft.com/office/officeart/2005/8/layout/hProcess9"/>
    <dgm:cxn modelId="{7F46F56A-40BE-445A-9138-EA3BA747B699}" type="presOf" srcId="{A3003B29-0D3F-4AAD-B1E6-C100F06E4BDD}" destId="{60FA3AB0-7BC8-4B05-A2F3-79DD96E194BC}" srcOrd="0" destOrd="0" presId="urn:microsoft.com/office/officeart/2005/8/layout/hProcess9"/>
    <dgm:cxn modelId="{CB29FCEA-2B6B-4095-96A8-44E5FA5CC3CB}" type="presParOf" srcId="{25D78B3F-FCE9-4EB8-9C8F-17E92F5D7268}" destId="{9C06084A-FBCA-48C9-BACD-79F9ADA44FD8}" srcOrd="0" destOrd="0" presId="urn:microsoft.com/office/officeart/2005/8/layout/hProcess9"/>
    <dgm:cxn modelId="{B6F92D64-AD41-4792-869F-B8E408496F3D}" type="presParOf" srcId="{25D78B3F-FCE9-4EB8-9C8F-17E92F5D7268}" destId="{EBC61D7C-D5BA-4D47-8832-8BA9EDB57901}" srcOrd="1" destOrd="0" presId="urn:microsoft.com/office/officeart/2005/8/layout/hProcess9"/>
    <dgm:cxn modelId="{563CDE28-22D4-4270-B28E-B6E93772B1C6}" type="presParOf" srcId="{EBC61D7C-D5BA-4D47-8832-8BA9EDB57901}" destId="{D2BC68A4-51BD-49C7-A07D-F06AC3EB696B}" srcOrd="0" destOrd="0" presId="urn:microsoft.com/office/officeart/2005/8/layout/hProcess9"/>
    <dgm:cxn modelId="{AE00581C-3F42-44E5-9FD8-2A4A8AC370C1}" type="presParOf" srcId="{EBC61D7C-D5BA-4D47-8832-8BA9EDB57901}" destId="{E4CA070A-7FD5-4647-82A4-0BD21241708A}" srcOrd="1" destOrd="0" presId="urn:microsoft.com/office/officeart/2005/8/layout/hProcess9"/>
    <dgm:cxn modelId="{BC5E96F6-C87D-4D17-9F3F-134C0BBD037E}" type="presParOf" srcId="{EBC61D7C-D5BA-4D47-8832-8BA9EDB57901}" destId="{60FA3AB0-7BC8-4B05-A2F3-79DD96E194BC}" srcOrd="2" destOrd="0" presId="urn:microsoft.com/office/officeart/2005/8/layout/hProcess9"/>
    <dgm:cxn modelId="{30B718B8-70EC-467C-B45A-9DAE05A19F89}" type="presParOf" srcId="{EBC61D7C-D5BA-4D47-8832-8BA9EDB57901}" destId="{84FA78E1-D258-494F-B506-48A9A90006FA}" srcOrd="3" destOrd="0" presId="urn:microsoft.com/office/officeart/2005/8/layout/hProcess9"/>
    <dgm:cxn modelId="{BF6FCC76-BFB8-4426-BA24-B9A7248E4C9E}" type="presParOf" srcId="{EBC61D7C-D5BA-4D47-8832-8BA9EDB57901}" destId="{88A32D13-0E5B-40AD-ABEA-F4DD1BEA578E}" srcOrd="4" destOrd="0" presId="urn:microsoft.com/office/officeart/2005/8/layout/hProcess9"/>
    <dgm:cxn modelId="{678BDA20-19B4-4469-AA74-AF83E4C2A3BA}" type="presParOf" srcId="{EBC61D7C-D5BA-4D47-8832-8BA9EDB57901}" destId="{522CEE17-04FE-452A-B6ED-CC839F14EDAA}" srcOrd="5" destOrd="0" presId="urn:microsoft.com/office/officeart/2005/8/layout/hProcess9"/>
    <dgm:cxn modelId="{88621137-A2A9-4DA1-B1EF-05F65A7E0D7C}" type="presParOf" srcId="{EBC61D7C-D5BA-4D47-8832-8BA9EDB57901}" destId="{A9EA2791-C9D4-4BB0-B510-1A04D53D35D9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079C16D-6734-43C6-AD80-8A577E0A37D8}" type="doc">
      <dgm:prSet loTypeId="urn:microsoft.com/office/officeart/2005/8/layout/hProcess10#1" loCatId="process" qsTypeId="urn:microsoft.com/office/officeart/2005/8/quickstyle/simple5" qsCatId="simple" csTypeId="urn:microsoft.com/office/officeart/2005/8/colors/accent0_3" csCatId="mainScheme" phldr="1"/>
      <dgm:spPr/>
    </dgm:pt>
    <dgm:pt modelId="{C1167FC0-D402-4484-8068-2623D2ED9C86}">
      <dgm:prSet phldrT="[文本]" custT="1"/>
      <dgm:spPr/>
      <dgm:t>
        <a:bodyPr/>
        <a:lstStyle/>
        <a:p>
          <a:r>
            <a:rPr lang="zh-CN" altLang="en-US" sz="2000" dirty="0" smtClean="0">
              <a:latin typeface="黑体" pitchFamily="49" charset="-122"/>
              <a:ea typeface="黑体" pitchFamily="49" charset="-122"/>
            </a:rPr>
            <a:t>小区鸟瞰图</a:t>
          </a:r>
          <a:endParaRPr lang="zh-CN" altLang="en-US" sz="2000" dirty="0">
            <a:latin typeface="黑体" pitchFamily="49" charset="-122"/>
            <a:ea typeface="黑体" pitchFamily="49" charset="-122"/>
          </a:endParaRPr>
        </a:p>
      </dgm:t>
    </dgm:pt>
    <dgm:pt modelId="{312BA3D4-EACE-4660-86A0-9A94E04E03AB}" type="parTrans" cxnId="{9F341F20-23A8-47A9-A5E4-9A716F54D1BE}">
      <dgm:prSet/>
      <dgm:spPr/>
      <dgm:t>
        <a:bodyPr/>
        <a:lstStyle/>
        <a:p>
          <a:endParaRPr lang="zh-CN" altLang="en-US" sz="2000">
            <a:latin typeface="黑体" pitchFamily="49" charset="-122"/>
            <a:ea typeface="黑体" pitchFamily="49" charset="-122"/>
          </a:endParaRPr>
        </a:p>
      </dgm:t>
    </dgm:pt>
    <dgm:pt modelId="{25BFEE33-C055-4286-93FB-39CAA61AB447}" type="sibTrans" cxnId="{9F341F20-23A8-47A9-A5E4-9A716F54D1BE}">
      <dgm:prSet custT="1"/>
      <dgm:spPr/>
      <dgm:t>
        <a:bodyPr/>
        <a:lstStyle/>
        <a:p>
          <a:endParaRPr lang="zh-CN" altLang="en-US" sz="2000">
            <a:latin typeface="黑体" pitchFamily="49" charset="-122"/>
            <a:ea typeface="黑体" pitchFamily="49" charset="-122"/>
          </a:endParaRPr>
        </a:p>
      </dgm:t>
    </dgm:pt>
    <dgm:pt modelId="{4D2D109F-00EC-4835-90AB-F86D3874906A}">
      <dgm:prSet phldrT="[文本]" custT="1"/>
      <dgm:spPr/>
      <dgm:t>
        <a:bodyPr/>
        <a:lstStyle/>
        <a:p>
          <a:r>
            <a:rPr lang="zh-CN" altLang="en-US" sz="2000" dirty="0" smtClean="0">
              <a:latin typeface="黑体" pitchFamily="49" charset="-122"/>
              <a:ea typeface="黑体" pitchFamily="49" charset="-122"/>
            </a:rPr>
            <a:t>楼幢照片</a:t>
          </a:r>
          <a:endParaRPr lang="zh-CN" altLang="en-US" sz="2000" dirty="0">
            <a:latin typeface="黑体" pitchFamily="49" charset="-122"/>
            <a:ea typeface="黑体" pitchFamily="49" charset="-122"/>
          </a:endParaRPr>
        </a:p>
      </dgm:t>
    </dgm:pt>
    <dgm:pt modelId="{FDC3D9AA-D1E6-436C-979B-5D44838DFF89}" type="parTrans" cxnId="{142720FB-103A-4C18-8566-E0B875168760}">
      <dgm:prSet/>
      <dgm:spPr/>
      <dgm:t>
        <a:bodyPr/>
        <a:lstStyle/>
        <a:p>
          <a:endParaRPr lang="zh-CN" altLang="en-US" sz="2000">
            <a:latin typeface="黑体" pitchFamily="49" charset="-122"/>
            <a:ea typeface="黑体" pitchFamily="49" charset="-122"/>
          </a:endParaRPr>
        </a:p>
      </dgm:t>
    </dgm:pt>
    <dgm:pt modelId="{A1166A35-7785-41BD-97D4-5345F00F81FE}" type="sibTrans" cxnId="{142720FB-103A-4C18-8566-E0B875168760}">
      <dgm:prSet custT="1"/>
      <dgm:spPr/>
      <dgm:t>
        <a:bodyPr/>
        <a:lstStyle/>
        <a:p>
          <a:endParaRPr lang="zh-CN" altLang="en-US" sz="2000">
            <a:latin typeface="黑体" pitchFamily="49" charset="-122"/>
            <a:ea typeface="黑体" pitchFamily="49" charset="-122"/>
          </a:endParaRPr>
        </a:p>
      </dgm:t>
    </dgm:pt>
    <dgm:pt modelId="{3326B4ED-7634-4E1C-B2E1-A2EFCF546E86}">
      <dgm:prSet phldrT="[文本]" custT="1"/>
      <dgm:spPr/>
      <dgm:t>
        <a:bodyPr/>
        <a:lstStyle/>
        <a:p>
          <a:r>
            <a:rPr lang="zh-CN" altLang="en-US" sz="2000" dirty="0" smtClean="0">
              <a:latin typeface="黑体" pitchFamily="49" charset="-122"/>
              <a:ea typeface="黑体" pitchFamily="49" charset="-122"/>
            </a:rPr>
            <a:t>室内照片</a:t>
          </a:r>
          <a:endParaRPr lang="zh-CN" altLang="en-US" sz="2000" dirty="0">
            <a:latin typeface="黑体" pitchFamily="49" charset="-122"/>
            <a:ea typeface="黑体" pitchFamily="49" charset="-122"/>
          </a:endParaRPr>
        </a:p>
      </dgm:t>
    </dgm:pt>
    <dgm:pt modelId="{5BA5E5D7-2EE9-4626-9CD9-7360CAA4609A}" type="parTrans" cxnId="{2BDAAB7F-D437-470F-B5EB-04E284C8DF12}">
      <dgm:prSet/>
      <dgm:spPr/>
      <dgm:t>
        <a:bodyPr/>
        <a:lstStyle/>
        <a:p>
          <a:endParaRPr lang="zh-CN" altLang="en-US" sz="2000">
            <a:latin typeface="黑体" pitchFamily="49" charset="-122"/>
            <a:ea typeface="黑体" pitchFamily="49" charset="-122"/>
          </a:endParaRPr>
        </a:p>
      </dgm:t>
    </dgm:pt>
    <dgm:pt modelId="{AB305692-8467-4ED9-9EC7-32391A475ACE}" type="sibTrans" cxnId="{2BDAAB7F-D437-470F-B5EB-04E284C8DF12}">
      <dgm:prSet/>
      <dgm:spPr/>
      <dgm:t>
        <a:bodyPr/>
        <a:lstStyle/>
        <a:p>
          <a:endParaRPr lang="zh-CN" altLang="en-US" sz="2000">
            <a:latin typeface="黑体" pitchFamily="49" charset="-122"/>
            <a:ea typeface="黑体" pitchFamily="49" charset="-122"/>
          </a:endParaRPr>
        </a:p>
      </dgm:t>
    </dgm:pt>
    <dgm:pt modelId="{54365288-9DDB-4522-AAD5-06B5C6D442C9}">
      <dgm:prSet phldrT="[文本]" custT="1"/>
      <dgm:spPr/>
      <dgm:t>
        <a:bodyPr/>
        <a:lstStyle/>
        <a:p>
          <a:r>
            <a:rPr lang="zh-CN" altLang="en-US" sz="2000" dirty="0" smtClean="0">
              <a:latin typeface="黑体" pitchFamily="49" charset="-122"/>
              <a:ea typeface="黑体" pitchFamily="49" charset="-122"/>
            </a:rPr>
            <a:t>户型</a:t>
          </a:r>
          <a:endParaRPr lang="zh-CN" altLang="en-US" sz="2000" dirty="0">
            <a:latin typeface="黑体" pitchFamily="49" charset="-122"/>
            <a:ea typeface="黑体" pitchFamily="49" charset="-122"/>
          </a:endParaRPr>
        </a:p>
      </dgm:t>
    </dgm:pt>
    <dgm:pt modelId="{AC2E0B72-E933-4FC3-AB5C-F182FBC84C39}" type="sibTrans" cxnId="{299122C2-F562-4744-964A-3A649F7FEB24}">
      <dgm:prSet custT="1"/>
      <dgm:spPr/>
      <dgm:t>
        <a:bodyPr/>
        <a:lstStyle/>
        <a:p>
          <a:endParaRPr lang="zh-CN" altLang="en-US" sz="2000">
            <a:latin typeface="黑体" pitchFamily="49" charset="-122"/>
            <a:ea typeface="黑体" pitchFamily="49" charset="-122"/>
          </a:endParaRPr>
        </a:p>
      </dgm:t>
    </dgm:pt>
    <dgm:pt modelId="{552C3E94-A5C0-4344-9CE1-6AE767D506C4}" type="parTrans" cxnId="{299122C2-F562-4744-964A-3A649F7FEB24}">
      <dgm:prSet/>
      <dgm:spPr/>
      <dgm:t>
        <a:bodyPr/>
        <a:lstStyle/>
        <a:p>
          <a:endParaRPr lang="zh-CN" altLang="en-US" sz="2000">
            <a:latin typeface="黑体" pitchFamily="49" charset="-122"/>
            <a:ea typeface="黑体" pitchFamily="49" charset="-122"/>
          </a:endParaRPr>
        </a:p>
      </dgm:t>
    </dgm:pt>
    <dgm:pt modelId="{8BA2BB6A-F0BA-486F-AAD0-EDF132D5DBC6}" type="pres">
      <dgm:prSet presAssocID="{0079C16D-6734-43C6-AD80-8A577E0A37D8}" presName="Name0" presStyleCnt="0">
        <dgm:presLayoutVars>
          <dgm:dir/>
          <dgm:resizeHandles val="exact"/>
        </dgm:presLayoutVars>
      </dgm:prSet>
      <dgm:spPr/>
    </dgm:pt>
    <dgm:pt modelId="{1B8A2E5C-08F6-4D8A-9067-953AC07A2264}" type="pres">
      <dgm:prSet presAssocID="{C1167FC0-D402-4484-8068-2623D2ED9C86}" presName="composite" presStyleCnt="0"/>
      <dgm:spPr/>
    </dgm:pt>
    <dgm:pt modelId="{73557668-F141-4A87-A52F-09E966DF3CF5}" type="pres">
      <dgm:prSet presAssocID="{C1167FC0-D402-4484-8068-2623D2ED9C86}" presName="imagSh" presStyleLbl="b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0AD1EDD4-F604-49D9-BDFB-596D2097FAE6}" type="pres">
      <dgm:prSet presAssocID="{C1167FC0-D402-4484-8068-2623D2ED9C86}" presName="tx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D9D3008-4FCB-4723-945D-9BDF077A62C2}" type="pres">
      <dgm:prSet presAssocID="{25BFEE33-C055-4286-93FB-39CAA61AB447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EFE4D2E1-16B0-4805-A75F-4D33A0214924}" type="pres">
      <dgm:prSet presAssocID="{25BFEE33-C055-4286-93FB-39CAA61AB447}" presName="connTx" presStyleLbl="sibTrans2D1" presStyleIdx="0" presStyleCnt="3"/>
      <dgm:spPr/>
      <dgm:t>
        <a:bodyPr/>
        <a:lstStyle/>
        <a:p>
          <a:endParaRPr lang="zh-CN" altLang="en-US"/>
        </a:p>
      </dgm:t>
    </dgm:pt>
    <dgm:pt modelId="{73B6DAFF-9101-4AB6-AFAB-11B34CF6BAB4}" type="pres">
      <dgm:prSet presAssocID="{4D2D109F-00EC-4835-90AB-F86D3874906A}" presName="composite" presStyleCnt="0"/>
      <dgm:spPr/>
    </dgm:pt>
    <dgm:pt modelId="{2CC0ABAD-EEDD-4060-ABC8-E9EB751D825D}" type="pres">
      <dgm:prSet presAssocID="{4D2D109F-00EC-4835-90AB-F86D3874906A}" presName="imagSh" presStyleLbl="b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</dgm:pt>
    <dgm:pt modelId="{B1E8C602-CDD0-4E75-9C44-9013D00EFC23}" type="pres">
      <dgm:prSet presAssocID="{4D2D109F-00EC-4835-90AB-F86D3874906A}" presName="tx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5A96A1-D3B8-42C4-8F31-D01147EAEBF3}" type="pres">
      <dgm:prSet presAssocID="{A1166A35-7785-41BD-97D4-5345F00F81FE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A6B26C80-4068-42FD-9EB2-61494D5C8B70}" type="pres">
      <dgm:prSet presAssocID="{A1166A35-7785-41BD-97D4-5345F00F81FE}" presName="connTx" presStyleLbl="sibTrans2D1" presStyleIdx="1" presStyleCnt="3"/>
      <dgm:spPr/>
      <dgm:t>
        <a:bodyPr/>
        <a:lstStyle/>
        <a:p>
          <a:endParaRPr lang="zh-CN" altLang="en-US"/>
        </a:p>
      </dgm:t>
    </dgm:pt>
    <dgm:pt modelId="{DBE89204-DC11-4F43-85B8-6C58DBBF7EC2}" type="pres">
      <dgm:prSet presAssocID="{54365288-9DDB-4522-AAD5-06B5C6D442C9}" presName="composite" presStyleCnt="0"/>
      <dgm:spPr/>
    </dgm:pt>
    <dgm:pt modelId="{78269A60-DB1D-4DE7-878C-B65089B0F2C0}" type="pres">
      <dgm:prSet presAssocID="{54365288-9DDB-4522-AAD5-06B5C6D442C9}" presName="imagSh" presStyleLbl="b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E8B3D99-C633-45EE-A8EC-31B262BC78EA}" type="pres">
      <dgm:prSet presAssocID="{54365288-9DDB-4522-AAD5-06B5C6D442C9}" presName="tx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7C563EB-CE9A-45B4-8410-4B4C9E661971}" type="pres">
      <dgm:prSet presAssocID="{AC2E0B72-E933-4FC3-AB5C-F182FBC84C39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BA53C9E6-E73F-43D8-9F38-A67B8B749E4E}" type="pres">
      <dgm:prSet presAssocID="{AC2E0B72-E933-4FC3-AB5C-F182FBC84C39}" presName="connTx" presStyleLbl="sibTrans2D1" presStyleIdx="2" presStyleCnt="3"/>
      <dgm:spPr/>
      <dgm:t>
        <a:bodyPr/>
        <a:lstStyle/>
        <a:p>
          <a:endParaRPr lang="zh-CN" altLang="en-US"/>
        </a:p>
      </dgm:t>
    </dgm:pt>
    <dgm:pt modelId="{0DC851F5-CB1D-415A-8F42-5D91D88C8CF8}" type="pres">
      <dgm:prSet presAssocID="{3326B4ED-7634-4E1C-B2E1-A2EFCF546E86}" presName="composite" presStyleCnt="0"/>
      <dgm:spPr/>
    </dgm:pt>
    <dgm:pt modelId="{1F65101B-B3AE-4CDD-9347-920F9BD9EE4E}" type="pres">
      <dgm:prSet presAssocID="{3326B4ED-7634-4E1C-B2E1-A2EFCF546E86}" presName="imagSh" presStyleLbl="b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81ADDFDD-40AD-43CE-87A6-21D5B8FB0E5E}" type="pres">
      <dgm:prSet presAssocID="{3326B4ED-7634-4E1C-B2E1-A2EFCF546E86}" presName="tx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BF42A09-E72B-4360-B43E-1EE26FD6BF5C}" type="presOf" srcId="{AC2E0B72-E933-4FC3-AB5C-F182FBC84C39}" destId="{D7C563EB-CE9A-45B4-8410-4B4C9E661971}" srcOrd="0" destOrd="0" presId="urn:microsoft.com/office/officeart/2005/8/layout/hProcess10#1"/>
    <dgm:cxn modelId="{0B76942B-EF37-41E4-8B3F-199F9D627619}" type="presOf" srcId="{A1166A35-7785-41BD-97D4-5345F00F81FE}" destId="{A6B26C80-4068-42FD-9EB2-61494D5C8B70}" srcOrd="1" destOrd="0" presId="urn:microsoft.com/office/officeart/2005/8/layout/hProcess10#1"/>
    <dgm:cxn modelId="{200B5583-1A36-4294-B795-10A49FA7EEBF}" type="presOf" srcId="{25BFEE33-C055-4286-93FB-39CAA61AB447}" destId="{EFE4D2E1-16B0-4805-A75F-4D33A0214924}" srcOrd="1" destOrd="0" presId="urn:microsoft.com/office/officeart/2005/8/layout/hProcess10#1"/>
    <dgm:cxn modelId="{4F055089-09F7-458A-B9AF-27628FD46C48}" type="presOf" srcId="{0079C16D-6734-43C6-AD80-8A577E0A37D8}" destId="{8BA2BB6A-F0BA-486F-AAD0-EDF132D5DBC6}" srcOrd="0" destOrd="0" presId="urn:microsoft.com/office/officeart/2005/8/layout/hProcess10#1"/>
    <dgm:cxn modelId="{142720FB-103A-4C18-8566-E0B875168760}" srcId="{0079C16D-6734-43C6-AD80-8A577E0A37D8}" destId="{4D2D109F-00EC-4835-90AB-F86D3874906A}" srcOrd="1" destOrd="0" parTransId="{FDC3D9AA-D1E6-436C-979B-5D44838DFF89}" sibTransId="{A1166A35-7785-41BD-97D4-5345F00F81FE}"/>
    <dgm:cxn modelId="{2BDAAB7F-D437-470F-B5EB-04E284C8DF12}" srcId="{0079C16D-6734-43C6-AD80-8A577E0A37D8}" destId="{3326B4ED-7634-4E1C-B2E1-A2EFCF546E86}" srcOrd="3" destOrd="0" parTransId="{5BA5E5D7-2EE9-4626-9CD9-7360CAA4609A}" sibTransId="{AB305692-8467-4ED9-9EC7-32391A475ACE}"/>
    <dgm:cxn modelId="{2C52E2C2-8CBF-43FD-BB4E-0E3D0ECFC331}" type="presOf" srcId="{A1166A35-7785-41BD-97D4-5345F00F81FE}" destId="{575A96A1-D3B8-42C4-8F31-D01147EAEBF3}" srcOrd="0" destOrd="0" presId="urn:microsoft.com/office/officeart/2005/8/layout/hProcess10#1"/>
    <dgm:cxn modelId="{9F341F20-23A8-47A9-A5E4-9A716F54D1BE}" srcId="{0079C16D-6734-43C6-AD80-8A577E0A37D8}" destId="{C1167FC0-D402-4484-8068-2623D2ED9C86}" srcOrd="0" destOrd="0" parTransId="{312BA3D4-EACE-4660-86A0-9A94E04E03AB}" sibTransId="{25BFEE33-C055-4286-93FB-39CAA61AB447}"/>
    <dgm:cxn modelId="{7354F063-1751-41CB-B8A2-BFC9F69CFC47}" type="presOf" srcId="{54365288-9DDB-4522-AAD5-06B5C6D442C9}" destId="{3E8B3D99-C633-45EE-A8EC-31B262BC78EA}" srcOrd="0" destOrd="0" presId="urn:microsoft.com/office/officeart/2005/8/layout/hProcess10#1"/>
    <dgm:cxn modelId="{52BD9387-5E4A-48E4-A142-FD44D8D716A9}" type="presOf" srcId="{3326B4ED-7634-4E1C-B2E1-A2EFCF546E86}" destId="{81ADDFDD-40AD-43CE-87A6-21D5B8FB0E5E}" srcOrd="0" destOrd="0" presId="urn:microsoft.com/office/officeart/2005/8/layout/hProcess10#1"/>
    <dgm:cxn modelId="{1B3FC0A3-EEF1-4273-9102-5C1223D96EFC}" type="presOf" srcId="{4D2D109F-00EC-4835-90AB-F86D3874906A}" destId="{B1E8C602-CDD0-4E75-9C44-9013D00EFC23}" srcOrd="0" destOrd="0" presId="urn:microsoft.com/office/officeart/2005/8/layout/hProcess10#1"/>
    <dgm:cxn modelId="{299122C2-F562-4744-964A-3A649F7FEB24}" srcId="{0079C16D-6734-43C6-AD80-8A577E0A37D8}" destId="{54365288-9DDB-4522-AAD5-06B5C6D442C9}" srcOrd="2" destOrd="0" parTransId="{552C3E94-A5C0-4344-9CE1-6AE767D506C4}" sibTransId="{AC2E0B72-E933-4FC3-AB5C-F182FBC84C39}"/>
    <dgm:cxn modelId="{FE283C89-60D5-4966-BD99-DFCF56D4C84F}" type="presOf" srcId="{25BFEE33-C055-4286-93FB-39CAA61AB447}" destId="{1D9D3008-4FCB-4723-945D-9BDF077A62C2}" srcOrd="0" destOrd="0" presId="urn:microsoft.com/office/officeart/2005/8/layout/hProcess10#1"/>
    <dgm:cxn modelId="{7D571A0C-4D37-4B1A-B59C-FEA8DB43E533}" type="presOf" srcId="{C1167FC0-D402-4484-8068-2623D2ED9C86}" destId="{0AD1EDD4-F604-49D9-BDFB-596D2097FAE6}" srcOrd="0" destOrd="0" presId="urn:microsoft.com/office/officeart/2005/8/layout/hProcess10#1"/>
    <dgm:cxn modelId="{555598FE-3AA0-4AB6-8A0A-D5CFE1EA069E}" type="presOf" srcId="{AC2E0B72-E933-4FC3-AB5C-F182FBC84C39}" destId="{BA53C9E6-E73F-43D8-9F38-A67B8B749E4E}" srcOrd="1" destOrd="0" presId="urn:microsoft.com/office/officeart/2005/8/layout/hProcess10#1"/>
    <dgm:cxn modelId="{5BB8D977-3D18-45ED-8FDC-541E73CDF6B7}" type="presParOf" srcId="{8BA2BB6A-F0BA-486F-AAD0-EDF132D5DBC6}" destId="{1B8A2E5C-08F6-4D8A-9067-953AC07A2264}" srcOrd="0" destOrd="0" presId="urn:microsoft.com/office/officeart/2005/8/layout/hProcess10#1"/>
    <dgm:cxn modelId="{1EE9CF38-96CD-41C1-95A1-FE8A4CCF001C}" type="presParOf" srcId="{1B8A2E5C-08F6-4D8A-9067-953AC07A2264}" destId="{73557668-F141-4A87-A52F-09E966DF3CF5}" srcOrd="0" destOrd="0" presId="urn:microsoft.com/office/officeart/2005/8/layout/hProcess10#1"/>
    <dgm:cxn modelId="{3B9964C6-32B5-40F4-BE42-355217365AA7}" type="presParOf" srcId="{1B8A2E5C-08F6-4D8A-9067-953AC07A2264}" destId="{0AD1EDD4-F604-49D9-BDFB-596D2097FAE6}" srcOrd="1" destOrd="0" presId="urn:microsoft.com/office/officeart/2005/8/layout/hProcess10#1"/>
    <dgm:cxn modelId="{5490ADB2-6137-40C1-B512-D708769DC38D}" type="presParOf" srcId="{8BA2BB6A-F0BA-486F-AAD0-EDF132D5DBC6}" destId="{1D9D3008-4FCB-4723-945D-9BDF077A62C2}" srcOrd="1" destOrd="0" presId="urn:microsoft.com/office/officeart/2005/8/layout/hProcess10#1"/>
    <dgm:cxn modelId="{0BDD5375-F621-4281-B625-565B2D999AF0}" type="presParOf" srcId="{1D9D3008-4FCB-4723-945D-9BDF077A62C2}" destId="{EFE4D2E1-16B0-4805-A75F-4D33A0214924}" srcOrd="0" destOrd="0" presId="urn:microsoft.com/office/officeart/2005/8/layout/hProcess10#1"/>
    <dgm:cxn modelId="{C25D67D4-B78F-4451-921A-AE300B512C53}" type="presParOf" srcId="{8BA2BB6A-F0BA-486F-AAD0-EDF132D5DBC6}" destId="{73B6DAFF-9101-4AB6-AFAB-11B34CF6BAB4}" srcOrd="2" destOrd="0" presId="urn:microsoft.com/office/officeart/2005/8/layout/hProcess10#1"/>
    <dgm:cxn modelId="{53DD7A85-A427-4C8C-8162-5FFF6CC68E0A}" type="presParOf" srcId="{73B6DAFF-9101-4AB6-AFAB-11B34CF6BAB4}" destId="{2CC0ABAD-EEDD-4060-ABC8-E9EB751D825D}" srcOrd="0" destOrd="0" presId="urn:microsoft.com/office/officeart/2005/8/layout/hProcess10#1"/>
    <dgm:cxn modelId="{2084AD2D-C8AF-4094-873F-CE7C21DD2797}" type="presParOf" srcId="{73B6DAFF-9101-4AB6-AFAB-11B34CF6BAB4}" destId="{B1E8C602-CDD0-4E75-9C44-9013D00EFC23}" srcOrd="1" destOrd="0" presId="urn:microsoft.com/office/officeart/2005/8/layout/hProcess10#1"/>
    <dgm:cxn modelId="{6CCCD5A3-CC41-429C-8ADC-F95398C187B2}" type="presParOf" srcId="{8BA2BB6A-F0BA-486F-AAD0-EDF132D5DBC6}" destId="{575A96A1-D3B8-42C4-8F31-D01147EAEBF3}" srcOrd="3" destOrd="0" presId="urn:microsoft.com/office/officeart/2005/8/layout/hProcess10#1"/>
    <dgm:cxn modelId="{592C0267-C527-4BD9-8692-69FA04296E4F}" type="presParOf" srcId="{575A96A1-D3B8-42C4-8F31-D01147EAEBF3}" destId="{A6B26C80-4068-42FD-9EB2-61494D5C8B70}" srcOrd="0" destOrd="0" presId="urn:microsoft.com/office/officeart/2005/8/layout/hProcess10#1"/>
    <dgm:cxn modelId="{F39A1D92-9DB1-498A-8C53-B82720EDFDB2}" type="presParOf" srcId="{8BA2BB6A-F0BA-486F-AAD0-EDF132D5DBC6}" destId="{DBE89204-DC11-4F43-85B8-6C58DBBF7EC2}" srcOrd="4" destOrd="0" presId="urn:microsoft.com/office/officeart/2005/8/layout/hProcess10#1"/>
    <dgm:cxn modelId="{F11910EC-0ABE-4BDF-9245-400E6DE76EC2}" type="presParOf" srcId="{DBE89204-DC11-4F43-85B8-6C58DBBF7EC2}" destId="{78269A60-DB1D-4DE7-878C-B65089B0F2C0}" srcOrd="0" destOrd="0" presId="urn:microsoft.com/office/officeart/2005/8/layout/hProcess10#1"/>
    <dgm:cxn modelId="{FA75811A-F875-45D5-8B85-21FA04B6AA64}" type="presParOf" srcId="{DBE89204-DC11-4F43-85B8-6C58DBBF7EC2}" destId="{3E8B3D99-C633-45EE-A8EC-31B262BC78EA}" srcOrd="1" destOrd="0" presId="urn:microsoft.com/office/officeart/2005/8/layout/hProcess10#1"/>
    <dgm:cxn modelId="{BFC3F4D2-0381-4A63-ACC5-325E712D4B8A}" type="presParOf" srcId="{8BA2BB6A-F0BA-486F-AAD0-EDF132D5DBC6}" destId="{D7C563EB-CE9A-45B4-8410-4B4C9E661971}" srcOrd="5" destOrd="0" presId="urn:microsoft.com/office/officeart/2005/8/layout/hProcess10#1"/>
    <dgm:cxn modelId="{86E88229-84CE-448F-AFC9-E12765576A24}" type="presParOf" srcId="{D7C563EB-CE9A-45B4-8410-4B4C9E661971}" destId="{BA53C9E6-E73F-43D8-9F38-A67B8B749E4E}" srcOrd="0" destOrd="0" presId="urn:microsoft.com/office/officeart/2005/8/layout/hProcess10#1"/>
    <dgm:cxn modelId="{8546EC39-5398-43AF-A11A-A7B59321E6B6}" type="presParOf" srcId="{8BA2BB6A-F0BA-486F-AAD0-EDF132D5DBC6}" destId="{0DC851F5-CB1D-415A-8F42-5D91D88C8CF8}" srcOrd="6" destOrd="0" presId="urn:microsoft.com/office/officeart/2005/8/layout/hProcess10#1"/>
    <dgm:cxn modelId="{A0A4F296-AD2B-46D0-A275-EB1EE775BCD7}" type="presParOf" srcId="{0DC851F5-CB1D-415A-8F42-5D91D88C8CF8}" destId="{1F65101B-B3AE-4CDD-9347-920F9BD9EE4E}" srcOrd="0" destOrd="0" presId="urn:microsoft.com/office/officeart/2005/8/layout/hProcess10#1"/>
    <dgm:cxn modelId="{CE21CBCA-D7ED-404B-8B5B-17BE69FCA321}" type="presParOf" srcId="{0DC851F5-CB1D-415A-8F42-5D91D88C8CF8}" destId="{81ADDFDD-40AD-43CE-87A6-21D5B8FB0E5E}" srcOrd="1" destOrd="0" presId="urn:microsoft.com/office/officeart/2005/8/layout/hProcess10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D888AB0-7CEB-4ACB-8C11-2B1C15EB933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AB70C6D2-90BA-4838-ADFA-5416ABC74C14}">
      <dgm:prSet phldrT="[文本]" custT="1"/>
      <dgm:spPr/>
      <dgm:t>
        <a:bodyPr/>
        <a:lstStyle/>
        <a:p>
          <a:pPr rtl="0"/>
          <a:r>
            <a:rPr lang="zh-CN" sz="2400" dirty="0" smtClean="0">
              <a:latin typeface="黑体" pitchFamily="49" charset="-122"/>
              <a:ea typeface="黑体" pitchFamily="49" charset="-122"/>
            </a:rPr>
            <a:t>系统于每月</a:t>
          </a:r>
          <a:r>
            <a:rPr lang="en-US" altLang="zh-CN" sz="2400" dirty="0" smtClean="0">
              <a:latin typeface="黑体" pitchFamily="49" charset="-122"/>
              <a:ea typeface="黑体" pitchFamily="49" charset="-122"/>
            </a:rPr>
            <a:t>25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日</a:t>
          </a:r>
          <a:r>
            <a:rPr lang="en-US" altLang="zh-CN" sz="2400" dirty="0" smtClean="0">
              <a:latin typeface="黑体" pitchFamily="49" charset="-122"/>
              <a:ea typeface="黑体" pitchFamily="49" charset="-122"/>
            </a:rPr>
            <a:t>-30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日进行系统维护、房源导入等工作，不对外开放。</a:t>
          </a:r>
        </a:p>
      </dgm:t>
    </dgm:pt>
    <dgm:pt modelId="{DCDEC2B1-C38A-46CD-99F4-5DAA82316ED5}" type="parTrans" cxnId="{E7A31BBC-7914-4562-8BE7-08DDF027F6ED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1FC281B7-8783-4A65-AFFF-0A7880165423}" type="sibTrans" cxnId="{E7A31BBC-7914-4562-8BE7-08DDF027F6ED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7AF325B0-1929-420A-91EC-45590C21DDED}">
      <dgm:prSet phldrT="[文本]" custT="1"/>
      <dgm:spPr/>
      <dgm:t>
        <a:bodyPr/>
        <a:lstStyle/>
        <a:p>
          <a:r>
            <a:rPr lang="zh-CN" sz="2400" dirty="0" smtClean="0">
              <a:latin typeface="黑体" pitchFamily="49" charset="-122"/>
              <a:ea typeface="黑体" pitchFamily="49" charset="-122"/>
            </a:rPr>
            <a:t>家庭登录后，可按条件检索房源，对符合意愿的房源进行登记。单套房源自第</a:t>
          </a:r>
          <a:r>
            <a:rPr lang="en-US" sz="2400" dirty="0" smtClean="0">
              <a:latin typeface="黑体" pitchFamily="49" charset="-122"/>
              <a:ea typeface="黑体" pitchFamily="49" charset="-122"/>
            </a:rPr>
            <a:t>1</a:t>
          </a:r>
          <a:r>
            <a:rPr lang="zh-CN" sz="2400" dirty="0" smtClean="0">
              <a:latin typeface="黑体" pitchFamily="49" charset="-122"/>
              <a:ea typeface="黑体" pitchFamily="49" charset="-122"/>
            </a:rPr>
            <a:t>户家庭登记起计，次日</a:t>
          </a:r>
          <a:r>
            <a:rPr lang="en-US" sz="2400" dirty="0" smtClean="0">
              <a:latin typeface="黑体" pitchFamily="49" charset="-122"/>
              <a:ea typeface="黑体" pitchFamily="49" charset="-122"/>
            </a:rPr>
            <a:t>16:00</a:t>
          </a:r>
          <a:r>
            <a:rPr lang="zh-CN" sz="2400" dirty="0" smtClean="0">
              <a:latin typeface="黑体" pitchFamily="49" charset="-122"/>
              <a:ea typeface="黑体" pitchFamily="49" charset="-122"/>
            </a:rPr>
            <a:t>登记截止，若同一套房源登记家庭户数满</a:t>
          </a:r>
          <a:r>
            <a:rPr lang="en-US" sz="2400" dirty="0" smtClean="0">
              <a:latin typeface="黑体" pitchFamily="49" charset="-122"/>
              <a:ea typeface="黑体" pitchFamily="49" charset="-122"/>
            </a:rPr>
            <a:t>5</a:t>
          </a:r>
          <a:r>
            <a:rPr lang="zh-CN" sz="2400" dirty="0" smtClean="0">
              <a:latin typeface="黑体" pitchFamily="49" charset="-122"/>
              <a:ea typeface="黑体" pitchFamily="49" charset="-122"/>
            </a:rPr>
            <a:t>户，该套房源登记截止。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5C9F4BBA-2454-4649-BCB1-9E40A779BEDC}" type="parTrans" cxnId="{43C074F1-9968-4D11-964C-4C4E2081393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52EBCD4F-575A-4C18-9AE0-F25E5B8719A6}" type="sibTrans" cxnId="{43C074F1-9968-4D11-964C-4C4E2081393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FC0716C2-BEBC-4947-9E37-646385FE5A3E}">
      <dgm:prSet phldrT="[文本]" custT="1"/>
      <dgm:spPr/>
      <dgm:t>
        <a:bodyPr/>
        <a:lstStyle/>
        <a:p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针对同一套房源登记的家庭排序规则为：按照优先配租资格、备案年份、保障人口数、意向登记时间进行排序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8544F4C0-E459-4843-96AE-0453C5D3D24A}" type="parTrans" cxnId="{4ADE512B-B885-485D-B827-C3C968CD080B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BA57C764-EC42-4FE0-9975-66668D61328A}" type="sibTrans" cxnId="{4ADE512B-B885-485D-B827-C3C968CD080B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ECA3669D-B537-4964-A59F-9CDFDFA9F3A9}" type="pres">
      <dgm:prSet presAssocID="{AD888AB0-7CEB-4ACB-8C11-2B1C15EB933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C7B96DB-28D6-4B61-967E-FDD2133431E5}" type="pres">
      <dgm:prSet presAssocID="{AB70C6D2-90BA-4838-ADFA-5416ABC74C1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F674919-8FCA-4C38-B319-0E24E0EE8DBA}" type="pres">
      <dgm:prSet presAssocID="{1FC281B7-8783-4A65-AFFF-0A7880165423}" presName="spacer" presStyleCnt="0"/>
      <dgm:spPr/>
    </dgm:pt>
    <dgm:pt modelId="{9AA2C654-7262-433E-9822-892476AB5C71}" type="pres">
      <dgm:prSet presAssocID="{7AF325B0-1929-420A-91EC-45590C21DDE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D2D134-3C23-4D7F-844A-CA696BC69E22}" type="pres">
      <dgm:prSet presAssocID="{52EBCD4F-575A-4C18-9AE0-F25E5B8719A6}" presName="spacer" presStyleCnt="0"/>
      <dgm:spPr/>
    </dgm:pt>
    <dgm:pt modelId="{0DBFB9AF-B14C-4011-A20C-BCCF696C7F64}" type="pres">
      <dgm:prSet presAssocID="{FC0716C2-BEBC-4947-9E37-646385FE5A3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C0287B7-1438-4B40-910F-559801751215}" type="presOf" srcId="{7AF325B0-1929-420A-91EC-45590C21DDED}" destId="{9AA2C654-7262-433E-9822-892476AB5C71}" srcOrd="0" destOrd="0" presId="urn:microsoft.com/office/officeart/2005/8/layout/vList2"/>
    <dgm:cxn modelId="{43C074F1-9968-4D11-964C-4C4E20813936}" srcId="{AD888AB0-7CEB-4ACB-8C11-2B1C15EB933C}" destId="{7AF325B0-1929-420A-91EC-45590C21DDED}" srcOrd="1" destOrd="0" parTransId="{5C9F4BBA-2454-4649-BCB1-9E40A779BEDC}" sibTransId="{52EBCD4F-575A-4C18-9AE0-F25E5B8719A6}"/>
    <dgm:cxn modelId="{A6370D6B-34D4-45A4-AB4E-337C6AE8B59E}" type="presOf" srcId="{AB70C6D2-90BA-4838-ADFA-5416ABC74C14}" destId="{FC7B96DB-28D6-4B61-967E-FDD2133431E5}" srcOrd="0" destOrd="0" presId="urn:microsoft.com/office/officeart/2005/8/layout/vList2"/>
    <dgm:cxn modelId="{4E29FA97-B224-42F7-A978-BCCF3E1903F1}" type="presOf" srcId="{FC0716C2-BEBC-4947-9E37-646385FE5A3E}" destId="{0DBFB9AF-B14C-4011-A20C-BCCF696C7F64}" srcOrd="0" destOrd="0" presId="urn:microsoft.com/office/officeart/2005/8/layout/vList2"/>
    <dgm:cxn modelId="{4ADE512B-B885-485D-B827-C3C968CD080B}" srcId="{AD888AB0-7CEB-4ACB-8C11-2B1C15EB933C}" destId="{FC0716C2-BEBC-4947-9E37-646385FE5A3E}" srcOrd="2" destOrd="0" parTransId="{8544F4C0-E459-4843-96AE-0453C5D3D24A}" sibTransId="{BA57C764-EC42-4FE0-9975-66668D61328A}"/>
    <dgm:cxn modelId="{63C46647-30BE-4B17-9862-9E7678322BB3}" type="presOf" srcId="{AD888AB0-7CEB-4ACB-8C11-2B1C15EB933C}" destId="{ECA3669D-B537-4964-A59F-9CDFDFA9F3A9}" srcOrd="0" destOrd="0" presId="urn:microsoft.com/office/officeart/2005/8/layout/vList2"/>
    <dgm:cxn modelId="{E7A31BBC-7914-4562-8BE7-08DDF027F6ED}" srcId="{AD888AB0-7CEB-4ACB-8C11-2B1C15EB933C}" destId="{AB70C6D2-90BA-4838-ADFA-5416ABC74C14}" srcOrd="0" destOrd="0" parTransId="{DCDEC2B1-C38A-46CD-99F4-5DAA82316ED5}" sibTransId="{1FC281B7-8783-4A65-AFFF-0A7880165423}"/>
    <dgm:cxn modelId="{4AC8529B-EAC8-4349-AF8E-190E3982DC6E}" type="presParOf" srcId="{ECA3669D-B537-4964-A59F-9CDFDFA9F3A9}" destId="{FC7B96DB-28D6-4B61-967E-FDD2133431E5}" srcOrd="0" destOrd="0" presId="urn:microsoft.com/office/officeart/2005/8/layout/vList2"/>
    <dgm:cxn modelId="{DE96C122-F439-45EC-91F7-B5D5EE8D9EB5}" type="presParOf" srcId="{ECA3669D-B537-4964-A59F-9CDFDFA9F3A9}" destId="{7F674919-8FCA-4C38-B319-0E24E0EE8DBA}" srcOrd="1" destOrd="0" presId="urn:microsoft.com/office/officeart/2005/8/layout/vList2"/>
    <dgm:cxn modelId="{22CE935F-E858-4457-BE7F-0D133F4CBCBD}" type="presParOf" srcId="{ECA3669D-B537-4964-A59F-9CDFDFA9F3A9}" destId="{9AA2C654-7262-433E-9822-892476AB5C71}" srcOrd="2" destOrd="0" presId="urn:microsoft.com/office/officeart/2005/8/layout/vList2"/>
    <dgm:cxn modelId="{5EE67639-BF98-4569-B7CE-0FA5FED9C445}" type="presParOf" srcId="{ECA3669D-B537-4964-A59F-9CDFDFA9F3A9}" destId="{D1D2D134-3C23-4D7F-844A-CA696BC69E22}" srcOrd="3" destOrd="0" presId="urn:microsoft.com/office/officeart/2005/8/layout/vList2"/>
    <dgm:cxn modelId="{D6F03394-3B13-4A79-9942-BB64520EAFB5}" type="presParOf" srcId="{ECA3669D-B537-4964-A59F-9CDFDFA9F3A9}" destId="{0DBFB9AF-B14C-4011-A20C-BCCF696C7F6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8968-DF13-4507-9B2A-B9F00C1D5D45}">
      <dsp:nvSpPr>
        <dsp:cNvPr id="0" name=""/>
        <dsp:cNvSpPr/>
      </dsp:nvSpPr>
      <dsp:spPr>
        <a:xfrm>
          <a:off x="0" y="640671"/>
          <a:ext cx="8229600" cy="109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>
              <a:latin typeface="黑体" pitchFamily="2" charset="-122"/>
              <a:ea typeface="黑体" pitchFamily="2" charset="-122"/>
            </a:rPr>
            <a:t>通过动态配租系统的建设，实现公租房屋的动态选房，使用企业、保障家庭及时选择适合自身需求的房源。</a:t>
          </a:r>
          <a:endParaRPr lang="zh-CN" altLang="en-US" sz="2600" kern="1200" dirty="0">
            <a:latin typeface="黑体" pitchFamily="2" charset="-122"/>
            <a:ea typeface="黑体" pitchFamily="2" charset="-122"/>
          </a:endParaRPr>
        </a:p>
      </dsp:txBody>
      <dsp:txXfrm>
        <a:off x="53459" y="694130"/>
        <a:ext cx="8122682" cy="988202"/>
      </dsp:txXfrm>
    </dsp:sp>
    <dsp:sp modelId="{5D90E552-9619-48A3-B46F-DBAAF1231100}">
      <dsp:nvSpPr>
        <dsp:cNvPr id="0" name=""/>
        <dsp:cNvSpPr/>
      </dsp:nvSpPr>
      <dsp:spPr>
        <a:xfrm>
          <a:off x="0" y="1810671"/>
          <a:ext cx="8229600" cy="1095120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>
              <a:latin typeface="黑体" pitchFamily="2" charset="-122"/>
              <a:ea typeface="黑体" pitchFamily="2" charset="-122"/>
            </a:rPr>
            <a:t>合理、快速、优势调配公租房源，提高房源的配租率。</a:t>
          </a:r>
          <a:endParaRPr lang="zh-CN" altLang="en-US" sz="2600" kern="1200" dirty="0">
            <a:latin typeface="黑体" pitchFamily="2" charset="-122"/>
            <a:ea typeface="黑体" pitchFamily="2" charset="-122"/>
          </a:endParaRPr>
        </a:p>
      </dsp:txBody>
      <dsp:txXfrm>
        <a:off x="53459" y="1864130"/>
        <a:ext cx="8122682" cy="988202"/>
      </dsp:txXfrm>
    </dsp:sp>
    <dsp:sp modelId="{4819EA34-5633-4399-A383-B776A955531E}">
      <dsp:nvSpPr>
        <dsp:cNvPr id="0" name=""/>
        <dsp:cNvSpPr/>
      </dsp:nvSpPr>
      <dsp:spPr>
        <a:xfrm>
          <a:off x="0" y="2980671"/>
          <a:ext cx="8229600" cy="109512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>
              <a:latin typeface="黑体" pitchFamily="2" charset="-122"/>
              <a:ea typeface="黑体" pitchFamily="2" charset="-122"/>
            </a:rPr>
            <a:t>提高选房的公开、透明度。</a:t>
          </a:r>
          <a:endParaRPr lang="zh-CN" altLang="en-US" sz="2600" kern="1200" dirty="0">
            <a:latin typeface="黑体" pitchFamily="2" charset="-122"/>
            <a:ea typeface="黑体" pitchFamily="2" charset="-122"/>
          </a:endParaRPr>
        </a:p>
      </dsp:txBody>
      <dsp:txXfrm>
        <a:off x="53459" y="3034130"/>
        <a:ext cx="8122682" cy="9882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F0B5D1-1D3E-452B-AF3F-992E07C0281B}">
      <dsp:nvSpPr>
        <dsp:cNvPr id="0" name=""/>
        <dsp:cNvSpPr/>
      </dsp:nvSpPr>
      <dsp:spPr>
        <a:xfrm>
          <a:off x="0" y="9979"/>
          <a:ext cx="8358214" cy="905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人才房定义</a:t>
          </a:r>
          <a:endParaRPr lang="zh-CN" altLang="en-US" sz="3600" kern="1200" dirty="0"/>
        </a:p>
      </dsp:txBody>
      <dsp:txXfrm>
        <a:off x="44207" y="54186"/>
        <a:ext cx="8269800" cy="817166"/>
      </dsp:txXfrm>
    </dsp:sp>
    <dsp:sp modelId="{1CB27191-35D1-4CE0-A50C-911C79D60158}">
      <dsp:nvSpPr>
        <dsp:cNvPr id="0" name=""/>
        <dsp:cNvSpPr/>
      </dsp:nvSpPr>
      <dsp:spPr>
        <a:xfrm>
          <a:off x="0" y="915559"/>
          <a:ext cx="8358214" cy="1788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373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800" kern="1200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人才公共租赁住房是指政府提供政策支持，限定供应对象和租金水平，面向在示范区内创新创业的各类人才出租的住房，是北京公共租赁住房体系的组成部分。以下简称：人才房。</a:t>
          </a:r>
          <a:endParaRPr lang="zh-CN" altLang="en-US" sz="2800" kern="1200" dirty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sp:txBody>
      <dsp:txXfrm>
        <a:off x="0" y="915559"/>
        <a:ext cx="8358214" cy="1788480"/>
      </dsp:txXfrm>
    </dsp:sp>
    <dsp:sp modelId="{D3DB06BE-90FC-4BDC-B160-43EA17594DF0}">
      <dsp:nvSpPr>
        <dsp:cNvPr id="0" name=""/>
        <dsp:cNvSpPr/>
      </dsp:nvSpPr>
      <dsp:spPr>
        <a:xfrm>
          <a:off x="0" y="2704039"/>
          <a:ext cx="8358214" cy="905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公租房定义</a:t>
          </a:r>
          <a:endParaRPr lang="en-US" altLang="zh-CN" sz="3600" kern="1200" dirty="0" smtClean="0">
            <a:solidFill>
              <a:schemeClr val="bg1"/>
            </a:solidFill>
            <a:latin typeface="黑体" pitchFamily="49" charset="-122"/>
            <a:ea typeface="黑体" pitchFamily="49" charset="-122"/>
          </a:endParaRPr>
        </a:p>
      </dsp:txBody>
      <dsp:txXfrm>
        <a:off x="44207" y="2748246"/>
        <a:ext cx="8269800" cy="817166"/>
      </dsp:txXfrm>
    </dsp:sp>
    <dsp:sp modelId="{6932A4F1-DDBD-49A9-BFC9-DB41E9451180}">
      <dsp:nvSpPr>
        <dsp:cNvPr id="0" name=""/>
        <dsp:cNvSpPr/>
      </dsp:nvSpPr>
      <dsp:spPr>
        <a:xfrm>
          <a:off x="0" y="3609619"/>
          <a:ext cx="8358214" cy="1341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373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800" kern="1200" dirty="0" smtClean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rPr>
            <a:t>公共租赁住房，是指政府提供政策支持，限定户型面积、供应对象和租金水平，面向本市中低收入住房困难家庭等群体出租的住房。</a:t>
          </a:r>
          <a:endParaRPr lang="en-US" altLang="zh-CN" sz="2800" kern="1200" dirty="0" smtClean="0">
            <a:solidFill>
              <a:schemeClr val="accent6">
                <a:lumMod val="75000"/>
              </a:schemeClr>
            </a:solidFill>
            <a:latin typeface="黑体" pitchFamily="49" charset="-122"/>
            <a:ea typeface="黑体" pitchFamily="49" charset="-122"/>
          </a:endParaRPr>
        </a:p>
      </dsp:txBody>
      <dsp:txXfrm>
        <a:off x="0" y="3609619"/>
        <a:ext cx="8358214" cy="13413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10#1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65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E180F93-D988-475E-9917-4C7221CD88B3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284935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科技创新“四位一体”项目</a:t>
            </a:r>
            <a:r>
              <a:rPr lang="en-US" altLang="zh-CN" dirty="0" smtClean="0"/>
              <a:t>1#</a:t>
            </a:r>
            <a:r>
              <a:rPr lang="zh-CN" altLang="en-US" dirty="0" smtClean="0"/>
              <a:t>工程数据航母建设 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877384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写清钱数、部署环境、操作系统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27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87223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写清钱数、部署环境、操作系统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28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87223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写清钱数、部署环境、操作系统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29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872238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>
                <a:solidFill>
                  <a:prstClr val="black"/>
                </a:solidFill>
              </a:rPr>
              <a:pPr/>
              <a:t>37</a:t>
            </a:fld>
            <a:endParaRPr lang="en-US" alt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>
                <a:solidFill>
                  <a:prstClr val="black"/>
                </a:solidFill>
              </a:rPr>
              <a:pPr/>
              <a:t>38</a:t>
            </a:fld>
            <a:endParaRPr lang="en-US" alt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39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>
                <a:solidFill>
                  <a:prstClr val="black"/>
                </a:solidFill>
              </a:rPr>
              <a:pPr/>
              <a:t>45</a:t>
            </a:fld>
            <a:endParaRPr lang="en-US" alt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>
                <a:solidFill>
                  <a:prstClr val="black"/>
                </a:solidFill>
              </a:rPr>
              <a:pPr/>
              <a:t>46</a:t>
            </a:fld>
            <a:endParaRPr lang="en-US" alt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48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>
                <a:solidFill>
                  <a:prstClr val="black"/>
                </a:solidFill>
              </a:rPr>
              <a:pPr/>
              <a:t>69</a:t>
            </a:fld>
            <a:endParaRPr lang="en-US" alt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关键技术和创新点  单提出来  </a:t>
            </a:r>
            <a:endParaRPr lang="en-US" altLang="zh-CN" dirty="0" smtClean="0"/>
          </a:p>
          <a:p>
            <a:r>
              <a:rPr lang="zh-CN" altLang="en-US" baseline="0" dirty="0" smtClean="0"/>
              <a:t>   放到第六章 系统特色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43397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70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72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93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非关系数据库，换个大一点的说法，关键技术加上</a:t>
            </a:r>
            <a:r>
              <a:rPr lang="en-US" altLang="zh-CN" dirty="0" smtClean="0"/>
              <a:t>ETL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94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60098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、数据集成</a:t>
            </a:r>
            <a:endParaRPr lang="en-US" altLang="zh-CN" dirty="0" smtClean="0"/>
          </a:p>
          <a:p>
            <a:r>
              <a:rPr lang="zh-CN" altLang="en-US" dirty="0" smtClean="0"/>
              <a:t>数据综合、多源海量数据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、产品创新</a:t>
            </a:r>
            <a:endParaRPr lang="en-US" altLang="zh-CN" dirty="0" smtClean="0"/>
          </a:p>
          <a:p>
            <a:r>
              <a:rPr lang="zh-CN" altLang="en-US" dirty="0" smtClean="0"/>
              <a:t>静态变动态（数据更新）、单一变多样、干巴变鲜活（符号化）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、服务创新。</a:t>
            </a:r>
            <a:endParaRPr lang="en-US" altLang="zh-CN" dirty="0" smtClean="0"/>
          </a:p>
          <a:p>
            <a:r>
              <a:rPr lang="zh-CN" altLang="en-US" dirty="0" smtClean="0"/>
              <a:t>联动更新（以基础测绘为源头的一张图，基础数据到专题数据，测绘院到委办局）、</a:t>
            </a:r>
            <a:endParaRPr lang="en-US" altLang="zh-CN" dirty="0" smtClean="0"/>
          </a:p>
          <a:p>
            <a:r>
              <a:rPr lang="zh-CN" altLang="en-US" dirty="0" smtClean="0"/>
              <a:t>主动服务（主动、及时、按需）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、可扩展性</a:t>
            </a:r>
            <a:endParaRPr lang="en-US" altLang="zh-CN" dirty="0" smtClean="0"/>
          </a:p>
          <a:p>
            <a:r>
              <a:rPr lang="zh-CN" altLang="en-US" dirty="0" smtClean="0"/>
              <a:t>云平台、存储能力，服务</a:t>
            </a:r>
            <a:r>
              <a:rPr lang="zh-CN" altLang="en-US" baseline="0" dirty="0" smtClean="0"/>
              <a:t>   </a:t>
            </a:r>
            <a:endParaRPr lang="en-US" altLang="zh-CN" baseline="0" dirty="0" smtClean="0"/>
          </a:p>
          <a:p>
            <a:r>
              <a:rPr lang="zh-CN" altLang="en-US" baseline="0" dirty="0" smtClean="0"/>
              <a:t>目录和</a:t>
            </a:r>
            <a:r>
              <a:rPr lang="en-US" altLang="zh-CN" baseline="0" dirty="0" smtClean="0"/>
              <a:t>ETL</a:t>
            </a:r>
            <a:r>
              <a:rPr lang="zh-CN" altLang="en-US" baseline="0" dirty="0" smtClean="0"/>
              <a:t>形式，数据可扩展，资源目录可扩展</a:t>
            </a:r>
            <a:endParaRPr lang="en-US" altLang="zh-CN" baseline="0" dirty="0" smtClean="0"/>
          </a:p>
          <a:p>
            <a:r>
              <a:rPr lang="en-US" altLang="zh-CN" baseline="0" dirty="0" smtClean="0"/>
              <a:t>5</a:t>
            </a:r>
            <a:r>
              <a:rPr lang="zh-CN" altLang="en-US" baseline="0" dirty="0" smtClean="0"/>
              <a:t>、个性化</a:t>
            </a:r>
            <a:endParaRPr lang="en-US" altLang="zh-CN" baseline="0" dirty="0" smtClean="0"/>
          </a:p>
          <a:p>
            <a:r>
              <a:rPr lang="zh-CN" altLang="en-US" baseline="0" dirty="0" smtClean="0"/>
              <a:t>企业混搭、个性化配置、云计算带来的影响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95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849019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96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97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98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6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图美化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68682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75277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63369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23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63369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24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63369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80F93-D988-475E-9917-4C7221CD88B3}" type="slidenum">
              <a:rPr lang="en-US" altLang="zh-CN" smtClean="0"/>
              <a:pPr/>
              <a:t>25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35430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EEC6E-F9BC-431E-B276-AB57300F6CE7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2327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45FE-D16F-49D6-BE69-1586867ACEE1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33565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5994-7366-40F9-BFEF-380857DECE08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75167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2643174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756906" y="0"/>
            <a:ext cx="3387093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-24"/>
            <a:ext cx="3143272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77605"/>
            <a:ext cx="9144000" cy="38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6923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AAD5-4DD3-4822-9062-D0CABB586A67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90697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70B1C-F7C7-4ECF-8DF5-BA61A587A11B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0455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E5F5E-6A3E-47F0-86A9-94A42D2D65D1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21555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0A74-11C5-476C-B6BE-C535E99EE542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50108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99D3-F7AC-461D-8C0E-D3DCB13AFB17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5607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EB66-652E-4446-B5A1-136AEDD16F60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45661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7C919-D4A9-4199-A629-8C79A6496FA9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574702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781B-D21B-422F-A985-A0CB66948A87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86158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40107-18AF-416B-A4AB-A5D5390E9F8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70872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7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5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6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5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hyperlink" Target="http://zfbz.bjhd.gov.cn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3.jpeg"/><Relationship Id="rId4" Type="http://schemas.openxmlformats.org/officeDocument/2006/relationships/image" Target="../media/image122.jpe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4.jpe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27.wmf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main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16251" y="1714488"/>
            <a:ext cx="79031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海淀区公共租赁住房实时配租系统</a:t>
            </a:r>
            <a:endParaRPr lang="en-US" altLang="zh-CN" sz="40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zh-CN" alt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建设项目</a:t>
            </a:r>
            <a:endParaRPr lang="zh-CN" altLang="en-US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17913" y="5357826"/>
            <a:ext cx="32624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黑体" pitchFamily="2" charset="-122"/>
                <a:ea typeface="黑体" pitchFamily="2" charset="-122"/>
              </a:rPr>
              <a:t>北京市测绘设计研究院</a:t>
            </a:r>
            <a:endParaRPr lang="en-US" altLang="zh-CN" sz="2400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en-US" altLang="zh-CN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黑体" pitchFamily="2" charset="-122"/>
                <a:ea typeface="黑体" pitchFamily="2" charset="-122"/>
              </a:rPr>
              <a:t>2015</a:t>
            </a:r>
            <a:r>
              <a:rPr lang="zh-CN" altLang="en-US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黑体" pitchFamily="2" charset="-122"/>
                <a:ea typeface="黑体" pitchFamily="2" charset="-122"/>
              </a:rPr>
              <a:t>年</a:t>
            </a:r>
            <a:r>
              <a:rPr lang="en-US" altLang="zh-CN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黑体" pitchFamily="2" charset="-122"/>
                <a:ea typeface="黑体" pitchFamily="2" charset="-122"/>
              </a:rPr>
              <a:t>11</a:t>
            </a:r>
            <a:r>
              <a:rPr lang="zh-CN" altLang="en-US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黑体" pitchFamily="2" charset="-122"/>
                <a:ea typeface="黑体" pitchFamily="2" charset="-122"/>
              </a:rPr>
              <a:t>月</a:t>
            </a:r>
            <a:endParaRPr lang="zh-CN" altLang="en-US" sz="2400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  <a:latin typeface="黑体" pitchFamily="2" charset="-122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882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04800" y="5049"/>
            <a:ext cx="712472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3.2</a:t>
            </a: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、业务现状及</a:t>
            </a:r>
            <a:r>
              <a:rPr lang="zh-CN" altLang="en-US" sz="4400" dirty="0" smtClean="0">
                <a:latin typeface="黑体" pitchFamily="49" charset="-122"/>
                <a:ea typeface="黑体" pitchFamily="49" charset="-122"/>
                <a:cs typeface="+mj-cs"/>
              </a:rPr>
              <a:t>需求</a:t>
            </a: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graphicFrame>
        <p:nvGraphicFramePr>
          <p:cNvPr id="7" name="图示 6"/>
          <p:cNvGraphicFramePr/>
          <p:nvPr/>
        </p:nvGraphicFramePr>
        <p:xfrm>
          <a:off x="571472" y="1039810"/>
          <a:ext cx="8358214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04800" y="5049"/>
            <a:ext cx="712472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3.2</a:t>
            </a: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、业务现状及</a:t>
            </a:r>
            <a:r>
              <a:rPr lang="zh-CN" altLang="en-US" sz="4400" dirty="0" smtClean="0">
                <a:latin typeface="黑体" pitchFamily="49" charset="-122"/>
                <a:ea typeface="黑体" pitchFamily="49" charset="-122"/>
                <a:cs typeface="+mj-cs"/>
              </a:rPr>
              <a:t>需求</a:t>
            </a: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graphicFrame>
        <p:nvGraphicFramePr>
          <p:cNvPr id="7" name="图示 6"/>
          <p:cNvGraphicFramePr/>
          <p:nvPr/>
        </p:nvGraphicFramePr>
        <p:xfrm>
          <a:off x="571472" y="1039810"/>
          <a:ext cx="8358214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04800" y="5049"/>
            <a:ext cx="712472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3.2</a:t>
            </a: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、业务现状及</a:t>
            </a:r>
            <a:r>
              <a:rPr lang="zh-CN" altLang="en-US" sz="4400" dirty="0" smtClean="0">
                <a:latin typeface="黑体" pitchFamily="49" charset="-122"/>
                <a:ea typeface="黑体" pitchFamily="49" charset="-122"/>
                <a:cs typeface="+mj-cs"/>
              </a:rPr>
              <a:t>需求</a:t>
            </a: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graphicFrame>
        <p:nvGraphicFramePr>
          <p:cNvPr id="7" name="图示 6"/>
          <p:cNvGraphicFramePr/>
          <p:nvPr/>
        </p:nvGraphicFramePr>
        <p:xfrm>
          <a:off x="571472" y="1039810"/>
          <a:ext cx="8358214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582762"/>
              </p:ext>
            </p:extLst>
          </p:nvPr>
        </p:nvGraphicFramePr>
        <p:xfrm>
          <a:off x="179512" y="1568775"/>
          <a:ext cx="8839200" cy="4285968"/>
        </p:xfrm>
        <a:graphic>
          <a:graphicData uri="http://schemas.openxmlformats.org/drawingml/2006/table">
            <a:tbl>
              <a:tblPr firstRow="1" firstCol="1">
                <a:tableStyleId>{775DCB02-9BB8-47FD-8907-85C794F793BA}</a:tableStyleId>
              </a:tblPr>
              <a:tblGrid>
                <a:gridCol w="2362200"/>
                <a:gridCol w="4910608"/>
                <a:gridCol w="777179"/>
                <a:gridCol w="789213"/>
              </a:tblGrid>
              <a:tr h="394288"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/>
                        <a:t>系统名称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/>
                        <a:t>主要用途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 smtClean="0"/>
                        <a:t>模式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 smtClean="0"/>
                        <a:t>建设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</a:tr>
              <a:tr h="443491"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房管局房屋管理综合平台</a:t>
                      </a:r>
                      <a:endParaRPr lang="zh-CN" sz="14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汇集各类房管数据，形成数据中心，在二三维基础上进行综合分析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B/S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2013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</a:tr>
              <a:tr h="788576"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意向登记系统</a:t>
                      </a:r>
                      <a:endParaRPr lang="zh-CN" sz="14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对具有保障资格家庭进行意向登记摇号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B/S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2012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</a:tr>
              <a:tr h="394288"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公共租赁后期运营管理系统</a:t>
                      </a:r>
                      <a:endParaRPr lang="zh-CN" sz="14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对公共租赁住房后期入住、物业、补贴管理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B/S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2013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</a:tr>
              <a:tr h="788576"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市场化租赁系统</a:t>
                      </a:r>
                      <a:endParaRPr lang="zh-CN" sz="14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对市场化散租房源、配租、补贴管理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B/S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2013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</a:tr>
              <a:tr h="394288"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咨询投诉平台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对海淀区房管局各业务进行咨询、投诉、处理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B/S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2013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</a:tr>
              <a:tr h="394288">
                <a:tc>
                  <a:txBody>
                    <a:bodyPr/>
                    <a:lstStyle/>
                    <a:p>
                      <a:pPr marL="0" indent="30480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b="1" kern="100" dirty="0" smtClean="0">
                          <a:solidFill>
                            <a:schemeClr val="dk1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T2K</a:t>
                      </a:r>
                      <a:r>
                        <a:rPr lang="zh-CN" altLang="zh-CN" sz="1400" b="1" kern="100" dirty="0" smtClean="0">
                          <a:solidFill>
                            <a:schemeClr val="dk1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房地产交易与权属业务管理系统</a:t>
                      </a:r>
                      <a:endParaRPr lang="zh-CN" sz="1400" b="1" kern="100" dirty="0">
                        <a:solidFill>
                          <a:schemeClr val="dk1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indent="3048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交易与权属历史档案整理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/>
                </a:tc>
                <a:tc>
                  <a:txBody>
                    <a:bodyPr/>
                    <a:lstStyle/>
                    <a:p>
                      <a:pPr marL="0" marR="0" indent="30480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00" dirty="0" smtClean="0"/>
                        <a:t>B/S</a:t>
                      </a:r>
                      <a:endParaRPr lang="zh-CN" altLang="zh-CN" sz="14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latin typeface="Times New Roman"/>
                          <a:ea typeface="宋体"/>
                          <a:cs typeface="Times New Roman"/>
                        </a:rPr>
                        <a:t>2010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35034" marR="35034" marT="0" marB="0" anchor="ctr"/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5049"/>
            <a:ext cx="5195894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3.3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、系统建设现状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930686"/>
              </p:ext>
            </p:extLst>
          </p:nvPr>
        </p:nvGraphicFramePr>
        <p:xfrm>
          <a:off x="142844" y="1412776"/>
          <a:ext cx="8929719" cy="3696655"/>
        </p:xfrm>
        <a:graphic>
          <a:graphicData uri="http://schemas.openxmlformats.org/drawingml/2006/table">
            <a:tbl>
              <a:tblPr/>
              <a:tblGrid>
                <a:gridCol w="1686889"/>
                <a:gridCol w="1790196"/>
                <a:gridCol w="2726317"/>
                <a:gridCol w="2726317"/>
              </a:tblGrid>
              <a:tr h="404815"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数据</a:t>
                      </a:r>
                      <a:r>
                        <a:rPr lang="zh-CN" altLang="en-US" sz="16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类别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数据内容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30480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b="1" kern="100" dirty="0" smtClean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数据来源</a:t>
                      </a:r>
                      <a:endParaRPr lang="zh-CN" sz="1600" b="1" kern="1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30480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b="1" kern="100" dirty="0" smtClean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数据情况描述</a:t>
                      </a:r>
                      <a:endParaRPr lang="zh-CN" sz="1600" b="1" kern="1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4815">
                <a:tc>
                  <a:txBody>
                    <a:bodyPr/>
                    <a:lstStyle/>
                    <a:p>
                      <a:pPr indent="3048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保障对象数据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048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保障对象及家庭信息，被保障情况信息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市住房保障平台；</a:t>
                      </a:r>
                      <a:endParaRPr lang="en-US" altLang="zh-CN" sz="1600" kern="100" dirty="0" smtClean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市场化租赁系统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保障对象数据尚未整合完全，需用接口进行交互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815">
                <a:tc>
                  <a:txBody>
                    <a:bodyPr/>
                    <a:lstStyle/>
                    <a:p>
                      <a:pPr indent="3048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房源数据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048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房屋的项目、楼栋、楼盘表、房源基础数据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海淀区房管局房屋管理综合平台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房源数据需根据科室提供数据内容进行外业调查，上图，需用接口进行交互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815">
                <a:tc>
                  <a:txBody>
                    <a:bodyPr/>
                    <a:lstStyle/>
                    <a:p>
                      <a:pPr indent="3048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企业数据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048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企业、企业人员、企业税收、企业配额数据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海淀区海淀园区管委会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企业数据由海淀园管委会维护</a:t>
                      </a:r>
                      <a:endParaRPr lang="zh-CN" sz="1600" kern="100" dirty="0"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04800" y="5049"/>
            <a:ext cx="5410208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3.4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、数据现状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8388"/>
            <a:ext cx="5688632" cy="762000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3.5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、人才房需求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908720"/>
            <a:ext cx="7888287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企业用户</a:t>
            </a:r>
          </a:p>
          <a:p>
            <a:pPr lvl="1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为企业人员选租地理位置合适、交通较为通畅的房源，解决本企业人才住房困难。</a:t>
            </a: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2700" y="2420888"/>
            <a:ext cx="7888287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公租中心用户</a:t>
            </a:r>
          </a:p>
          <a:p>
            <a:pPr lvl="1" fontAlgn="auto">
              <a:spcAft>
                <a:spcPts val="0"/>
              </a:spcAft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为海淀园区企业进行房源快速配租、合同管理。</a:t>
            </a: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84708" y="3573016"/>
            <a:ext cx="7888287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管委会用户</a:t>
            </a:r>
          </a:p>
          <a:p>
            <a:pPr lvl="1" fontAlgn="auto">
              <a:spcAft>
                <a:spcPts val="0"/>
              </a:spcAft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对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海淀园区企业资格审核、房源配额指标分配、合同及合同变更审核。</a:t>
            </a: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612700" y="5085184"/>
            <a:ext cx="7888287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物业公司用户</a:t>
            </a:r>
          </a:p>
          <a:p>
            <a:pPr lvl="1" fontAlgn="auto">
              <a:spcAft>
                <a:spcPts val="0"/>
              </a:spcAft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为海淀园区企业进行人员入住、退房管理。</a:t>
            </a: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8388"/>
            <a:ext cx="5688632" cy="762000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3.6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、公租房需求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99567" y="1037346"/>
            <a:ext cx="7888287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保障对象用户</a:t>
            </a:r>
          </a:p>
          <a:p>
            <a:pPr lvl="1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选租地理位置合适、交通较为通畅的房源，解决本家庭住房困难。</a:t>
            </a: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40795" y="2549514"/>
            <a:ext cx="7888287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市投资中心用户</a:t>
            </a:r>
          </a:p>
          <a:p>
            <a:pPr lvl="1" fontAlgn="auto">
              <a:spcAft>
                <a:spcPts val="0"/>
              </a:spcAft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为公租房配租筹集房源、房源签约及合同办理。</a:t>
            </a: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12803" y="3701642"/>
            <a:ext cx="7888287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公租中心用户</a:t>
            </a:r>
          </a:p>
          <a:p>
            <a:pPr lvl="1" fontAlgn="auto">
              <a:spcAft>
                <a:spcPts val="0"/>
              </a:spcAft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公租房房源管理和维护。</a:t>
            </a: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758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8388"/>
            <a:ext cx="5688632" cy="762000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3.6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、公租房用户需求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4348" y="908720"/>
            <a:ext cx="7888287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街道用户</a:t>
            </a:r>
          </a:p>
          <a:p>
            <a:pPr lvl="1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对保障对象的选房结果确认。</a:t>
            </a: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755576" y="2132856"/>
            <a:ext cx="7888287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住保办用户</a:t>
            </a:r>
          </a:p>
          <a:p>
            <a:pPr lvl="1" fontAlgn="auto">
              <a:spcAft>
                <a:spcPts val="0"/>
              </a:spcAft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对公租房选房规则设定，保障对象选房结果复核，合同签订</a:t>
            </a: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827584" y="3645024"/>
            <a:ext cx="7888287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物业公司用户</a:t>
            </a:r>
          </a:p>
          <a:p>
            <a:pPr lvl="1" fontAlgn="auto">
              <a:spcAft>
                <a:spcPts val="0"/>
              </a:spcAft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为保障对象进行入住确认，物业交割。</a:t>
            </a: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642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5076056" cy="838200"/>
          </a:xfrm>
        </p:spPr>
        <p:txBody>
          <a:bodyPr/>
          <a:lstStyle/>
          <a:p>
            <a:r>
              <a:rPr lang="zh-CN" altLang="en-US" b="1" dirty="0" smtClean="0"/>
              <a:t>四、总体技术路线</a:t>
            </a:r>
            <a:endParaRPr lang="en-US" altLang="zh-CN" b="1" dirty="0"/>
          </a:p>
        </p:txBody>
      </p:sp>
      <p:pic>
        <p:nvPicPr>
          <p:cNvPr id="5" name="图片 4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7580" y="947654"/>
            <a:ext cx="4200592" cy="90971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93332" y="1129713"/>
            <a:ext cx="28991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4.1</a:t>
            </a:r>
            <a:r>
              <a:rPr lang="zh-CN" altLang="en-US" sz="2800" dirty="0" smtClean="0"/>
              <a:t>    设计理念</a:t>
            </a:r>
          </a:p>
        </p:txBody>
      </p:sp>
      <p:pic>
        <p:nvPicPr>
          <p:cNvPr id="7" name="图片 6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7580" y="1937922"/>
            <a:ext cx="4200592" cy="909710"/>
          </a:xfrm>
          <a:prstGeom prst="rect">
            <a:avLst/>
          </a:prstGeom>
        </p:spPr>
      </p:pic>
      <p:pic>
        <p:nvPicPr>
          <p:cNvPr id="8" name="图片 7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7580" y="3984148"/>
            <a:ext cx="4200592" cy="909710"/>
          </a:xfrm>
          <a:prstGeom prst="rect">
            <a:avLst/>
          </a:prstGeom>
        </p:spPr>
      </p:pic>
      <p:pic>
        <p:nvPicPr>
          <p:cNvPr id="9" name="图片 8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7580" y="2928934"/>
            <a:ext cx="4200592" cy="90971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393332" y="2146201"/>
            <a:ext cx="35892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4.2</a:t>
            </a:r>
            <a:r>
              <a:rPr lang="zh-CN" altLang="en-US" sz="2800" dirty="0" smtClean="0"/>
              <a:t>   总体逻辑架构</a:t>
            </a:r>
          </a:p>
        </p:txBody>
      </p:sp>
      <p:sp>
        <p:nvSpPr>
          <p:cNvPr id="11" name="矩形 10"/>
          <p:cNvSpPr/>
          <p:nvPr/>
        </p:nvSpPr>
        <p:spPr>
          <a:xfrm>
            <a:off x="2349161" y="3129977"/>
            <a:ext cx="35892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4.3</a:t>
            </a:r>
            <a:r>
              <a:rPr lang="zh-CN" altLang="en-US" sz="2800" dirty="0" smtClean="0"/>
              <a:t>   系统开发架构</a:t>
            </a:r>
          </a:p>
        </p:txBody>
      </p:sp>
      <p:sp>
        <p:nvSpPr>
          <p:cNvPr id="12" name="矩形 11"/>
          <p:cNvSpPr/>
          <p:nvPr/>
        </p:nvSpPr>
        <p:spPr>
          <a:xfrm>
            <a:off x="2321894" y="4127594"/>
            <a:ext cx="399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4.4   </a:t>
            </a:r>
            <a:r>
              <a:rPr lang="zh-CN" altLang="en-US" sz="2800" dirty="0" smtClean="0"/>
              <a:t>与现有系统关系</a:t>
            </a:r>
          </a:p>
        </p:txBody>
      </p:sp>
      <p:pic>
        <p:nvPicPr>
          <p:cNvPr id="13" name="图片 12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7358" y="5072074"/>
            <a:ext cx="4200592" cy="90971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443645" y="5246884"/>
            <a:ext cx="27712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4.4   </a:t>
            </a:r>
            <a:r>
              <a:rPr lang="zh-CN" altLang="en-US" sz="2800" dirty="0" smtClean="0"/>
              <a:t>部署架构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1440" y="8388"/>
            <a:ext cx="4800600" cy="838200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4.1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、设计理念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072694229"/>
              </p:ext>
            </p:extLst>
          </p:nvPr>
        </p:nvGraphicFramePr>
        <p:xfrm>
          <a:off x="1142976" y="1397000"/>
          <a:ext cx="70009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4929198"/>
            <a:ext cx="4000528" cy="571504"/>
          </a:xfrm>
          <a:prstGeom prst="rect">
            <a:avLst/>
          </a:prstGeom>
        </p:spPr>
      </p:pic>
      <p:pic>
        <p:nvPicPr>
          <p:cNvPr id="33" name="图片 32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4357694"/>
            <a:ext cx="4000528" cy="571504"/>
          </a:xfrm>
          <a:prstGeom prst="rect">
            <a:avLst/>
          </a:prstGeom>
        </p:spPr>
      </p:pic>
      <p:pic>
        <p:nvPicPr>
          <p:cNvPr id="32" name="图片 31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3714752"/>
            <a:ext cx="4000528" cy="571504"/>
          </a:xfrm>
          <a:prstGeom prst="rect">
            <a:avLst/>
          </a:prstGeom>
        </p:spPr>
      </p:pic>
      <p:pic>
        <p:nvPicPr>
          <p:cNvPr id="31" name="图片 30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3143248"/>
            <a:ext cx="4000528" cy="571504"/>
          </a:xfrm>
          <a:prstGeom prst="rect">
            <a:avLst/>
          </a:prstGeom>
        </p:spPr>
      </p:pic>
      <p:pic>
        <p:nvPicPr>
          <p:cNvPr id="30" name="图片 29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571744"/>
            <a:ext cx="4000528" cy="500066"/>
          </a:xfrm>
          <a:prstGeom prst="rect">
            <a:avLst/>
          </a:prstGeom>
        </p:spPr>
      </p:pic>
      <p:pic>
        <p:nvPicPr>
          <p:cNvPr id="29" name="图片 28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1928802"/>
            <a:ext cx="4000528" cy="571504"/>
          </a:xfrm>
          <a:prstGeom prst="rect">
            <a:avLst/>
          </a:prstGeom>
        </p:spPr>
      </p:pic>
      <p:pic>
        <p:nvPicPr>
          <p:cNvPr id="28" name="图片 27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1285860"/>
            <a:ext cx="4000528" cy="571504"/>
          </a:xfrm>
          <a:prstGeom prst="rect">
            <a:avLst/>
          </a:prstGeom>
        </p:spPr>
      </p:pic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88963" y="-319087"/>
            <a:ext cx="7793037" cy="1462087"/>
          </a:xfrm>
        </p:spPr>
        <p:txBody>
          <a:bodyPr/>
          <a:lstStyle/>
          <a:p>
            <a:r>
              <a:rPr lang="zh-CN" altLang="en-US" dirty="0" smtClean="0"/>
              <a:t>目录</a:t>
            </a:r>
            <a:endParaRPr lang="en-US" altLang="zh-CN" dirty="0"/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gray">
          <a:xfrm>
            <a:off x="2071670" y="1214422"/>
            <a:ext cx="3929090" cy="37394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eaLnBrk="0" hangingPunct="0">
              <a:lnSpc>
                <a:spcPct val="150000"/>
              </a:lnSpc>
              <a:defRPr/>
            </a:pPr>
            <a:r>
              <a:rPr lang="zh-CN" altLang="en-US" sz="2600" b="1" kern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一   项目</a:t>
            </a:r>
            <a:r>
              <a:rPr lang="zh-CN" altLang="en-US" sz="2600" b="1" kern="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立项</a:t>
            </a:r>
            <a:r>
              <a:rPr lang="zh-CN" altLang="en-US" sz="2600" b="1" kern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背景</a:t>
            </a:r>
            <a:endParaRPr lang="en-US" altLang="zh-CN" sz="2600" b="1" kern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marL="514350" indent="-514350" eaLnBrk="0" hangingPunct="0">
              <a:lnSpc>
                <a:spcPct val="150000"/>
              </a:lnSpc>
              <a:defRPr/>
            </a:pPr>
            <a:r>
              <a:rPr lang="zh-CN" altLang="en-US" sz="2800" b="1" kern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二  </a:t>
            </a:r>
            <a:r>
              <a:rPr lang="zh-CN" altLang="en-US" sz="2600" b="1" kern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目标与主要工作内容</a:t>
            </a:r>
            <a:endParaRPr lang="en-US" altLang="zh-CN" sz="2600" b="1" kern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marL="514350" indent="-514350" eaLnBrk="0" hangingPunct="0">
              <a:lnSpc>
                <a:spcPct val="150000"/>
              </a:lnSpc>
              <a:defRPr/>
            </a:pPr>
            <a:r>
              <a:rPr lang="zh-CN" altLang="en-US" sz="2600" b="1" kern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三   用户现状与需求分析</a:t>
            </a:r>
            <a:endParaRPr lang="en-US" altLang="zh-CN" sz="2600" b="1" kern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marL="514350" indent="-514350" eaLnBrk="0" hangingPunct="0">
              <a:lnSpc>
                <a:spcPct val="150000"/>
              </a:lnSpc>
              <a:defRPr/>
            </a:pPr>
            <a:r>
              <a:rPr lang="zh-CN" altLang="en-US" sz="2600" b="1" kern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四   总体技术路线</a:t>
            </a:r>
            <a:endParaRPr lang="en-US" altLang="zh-CN" sz="2600" b="1" kern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marL="514350" indent="-514350" eaLnBrk="0" hangingPunct="0">
              <a:lnSpc>
                <a:spcPct val="150000"/>
              </a:lnSpc>
              <a:defRPr/>
            </a:pPr>
            <a:r>
              <a:rPr lang="zh-CN" altLang="en-US" sz="2600" b="1" kern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五   建设方案</a:t>
            </a:r>
            <a:endParaRPr lang="en-US" altLang="zh-CN" sz="2600" b="1" kern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marL="514350" indent="-514350" eaLnBrk="0" hangingPunct="0">
              <a:lnSpc>
                <a:spcPct val="150000"/>
              </a:lnSpc>
              <a:defRPr/>
            </a:pPr>
            <a:r>
              <a:rPr lang="zh-CN" altLang="en-US" sz="2600" b="1" kern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六   关键技术及创新点</a:t>
            </a:r>
            <a:endParaRPr lang="en-US" altLang="zh-CN" sz="2600" b="1" kern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88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2"/>
          <p:cNvSpPr txBox="1">
            <a:spLocks noChangeArrowheads="1"/>
          </p:cNvSpPr>
          <p:nvPr/>
        </p:nvSpPr>
        <p:spPr>
          <a:xfrm>
            <a:off x="131440" y="8388"/>
            <a:ext cx="4800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4.2</a:t>
            </a: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</a:t>
            </a:r>
            <a:r>
              <a:rPr lang="zh-CN" altLang="en-US" sz="4400" dirty="0">
                <a:latin typeface="黑体" pitchFamily="49" charset="-122"/>
                <a:ea typeface="黑体" pitchFamily="49" charset="-122"/>
                <a:cs typeface="+mj-cs"/>
              </a:rPr>
              <a:t>总体</a:t>
            </a: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逻辑架构</a:t>
            </a: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6597077"/>
              </p:ext>
            </p:extLst>
          </p:nvPr>
        </p:nvGraphicFramePr>
        <p:xfrm>
          <a:off x="899592" y="980728"/>
          <a:ext cx="6696744" cy="5425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987" name="Visio" r:id="rId4" imgW="7540798" imgH="6103738" progId="Visio.Drawing.11">
                  <p:embed/>
                </p:oleObj>
              </mc:Choice>
              <mc:Fallback>
                <p:oleObj name="Visio" r:id="rId4" imgW="7540798" imgH="6103738" progId="Visio.Drawing.11">
                  <p:embed/>
                  <p:pic>
                    <p:nvPicPr>
                      <p:cNvPr id="0" name="Picture 2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980728"/>
                        <a:ext cx="6696744" cy="54252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8654" y="5049"/>
            <a:ext cx="5887562" cy="762000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4.3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、系统开发架构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8232449"/>
              </p:ext>
            </p:extLst>
          </p:nvPr>
        </p:nvGraphicFramePr>
        <p:xfrm>
          <a:off x="541109" y="908720"/>
          <a:ext cx="7978487" cy="5328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011" name="Visio" r:id="rId4" imgW="8587359" imgH="5731459" progId="Visio.Drawing.11">
                  <p:embed/>
                </p:oleObj>
              </mc:Choice>
              <mc:Fallback>
                <p:oleObj name="Visio" r:id="rId4" imgW="8587359" imgH="5731459" progId="Visio.Drawing.11">
                  <p:embed/>
                  <p:pic>
                    <p:nvPicPr>
                      <p:cNvPr id="0" name="Picture 2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109" y="908720"/>
                        <a:ext cx="7978487" cy="53285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6718"/>
            <a:ext cx="5749240" cy="762000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4.4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、子系统关系设计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10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571604" y="3857628"/>
            <a:ext cx="6572296" cy="14287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房源基础数据维护子系统</a:t>
            </a:r>
            <a:endParaRPr lang="zh-CN" altLang="en-US" sz="2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71604" y="2357430"/>
            <a:ext cx="3071834" cy="128588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人才房实时配租子系统</a:t>
            </a:r>
            <a:endParaRPr lang="zh-CN" altLang="en-US" sz="2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00628" y="2357430"/>
            <a:ext cx="3000396" cy="12858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公租房实时配租子系统</a:t>
            </a:r>
            <a:endParaRPr lang="zh-CN" altLang="en-US" sz="24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6718"/>
            <a:ext cx="5749240" cy="762000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4.5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、与现有系统关系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10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10625" name="Object 1"/>
          <p:cNvGraphicFramePr>
            <a:graphicFrameLocks noChangeAspect="1"/>
          </p:cNvGraphicFramePr>
          <p:nvPr/>
        </p:nvGraphicFramePr>
        <p:xfrm>
          <a:off x="445006" y="1142984"/>
          <a:ext cx="8241786" cy="4643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99" name="Visio" r:id="rId4" imgW="8386793" imgH="4720868" progId="Visio.Drawing.11">
                  <p:embed/>
                </p:oleObj>
              </mc:Choice>
              <mc:Fallback>
                <p:oleObj name="Visio" r:id="rId4" imgW="8386793" imgH="4720868" progId="Visio.Drawing.11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006" y="1142984"/>
                        <a:ext cx="8241786" cy="46434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6718"/>
            <a:ext cx="4464496" cy="762000"/>
          </a:xfrm>
        </p:spPr>
        <p:txBody>
          <a:bodyPr/>
          <a:lstStyle/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4.6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、部署架构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89815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8481685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144124"/>
            <a:ext cx="5072098" cy="785818"/>
          </a:xfrm>
          <a:prstGeom prst="rect">
            <a:avLst/>
          </a:prstGeom>
        </p:spPr>
      </p:pic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" y="26963"/>
            <a:ext cx="4139951" cy="811237"/>
          </a:xfrm>
        </p:spPr>
        <p:txBody>
          <a:bodyPr/>
          <a:lstStyle/>
          <a:p>
            <a:r>
              <a:rPr lang="zh-CN" altLang="en-US" b="1" dirty="0" smtClean="0"/>
              <a:t>五、建设方案</a:t>
            </a:r>
            <a:endParaRPr lang="en-US" altLang="zh-CN" b="1" dirty="0"/>
          </a:p>
        </p:txBody>
      </p:sp>
      <p:sp>
        <p:nvSpPr>
          <p:cNvPr id="14" name="矩形 13"/>
          <p:cNvSpPr/>
          <p:nvPr/>
        </p:nvSpPr>
        <p:spPr>
          <a:xfrm>
            <a:off x="2057281" y="1280373"/>
            <a:ext cx="301877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5.1</a:t>
            </a:r>
            <a:r>
              <a:rPr lang="zh-CN" altLang="en-US" sz="2600" dirty="0" smtClean="0">
                <a:latin typeface="+mj-ea"/>
                <a:ea typeface="+mj-ea"/>
              </a:rPr>
              <a:t>  基础设施建设</a:t>
            </a:r>
          </a:p>
        </p:txBody>
      </p:sp>
      <p:pic>
        <p:nvPicPr>
          <p:cNvPr id="15" name="图片 14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931082"/>
            <a:ext cx="5072098" cy="785818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2029260" y="2053685"/>
            <a:ext cx="46858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5.2</a:t>
            </a:r>
            <a:r>
              <a:rPr lang="zh-CN" altLang="en-US" sz="2600" dirty="0" smtClean="0">
                <a:latin typeface="+mj-ea"/>
                <a:ea typeface="+mj-ea"/>
              </a:rPr>
              <a:t>  数据接口设计</a:t>
            </a:r>
          </a:p>
        </p:txBody>
      </p:sp>
      <p:pic>
        <p:nvPicPr>
          <p:cNvPr id="24" name="图片 23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76166" y="3501008"/>
            <a:ext cx="5072098" cy="785818"/>
          </a:xfrm>
          <a:prstGeom prst="rect">
            <a:avLst/>
          </a:prstGeom>
        </p:spPr>
      </p:pic>
      <p:pic>
        <p:nvPicPr>
          <p:cNvPr id="25" name="图片 24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76166" y="4287966"/>
            <a:ext cx="5072098" cy="785818"/>
          </a:xfrm>
          <a:prstGeom prst="rect">
            <a:avLst/>
          </a:prstGeom>
        </p:spPr>
      </p:pic>
      <p:pic>
        <p:nvPicPr>
          <p:cNvPr id="26" name="图片 25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76166" y="5087464"/>
            <a:ext cx="5072098" cy="785818"/>
          </a:xfrm>
          <a:prstGeom prst="rect">
            <a:avLst/>
          </a:prstGeom>
        </p:spPr>
      </p:pic>
      <p:pic>
        <p:nvPicPr>
          <p:cNvPr id="27" name="图片 26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76166" y="5874422"/>
            <a:ext cx="5072098" cy="785818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2048070" y="3656637"/>
            <a:ext cx="26019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5.4</a:t>
            </a:r>
            <a:r>
              <a:rPr lang="zh-CN" altLang="en-US" sz="2600" dirty="0" smtClean="0">
                <a:latin typeface="+mj-ea"/>
                <a:ea typeface="+mj-ea"/>
              </a:rPr>
              <a:t>  数据库设计</a:t>
            </a:r>
          </a:p>
        </p:txBody>
      </p:sp>
      <p:sp>
        <p:nvSpPr>
          <p:cNvPr id="33" name="矩形 32"/>
          <p:cNvSpPr/>
          <p:nvPr/>
        </p:nvSpPr>
        <p:spPr>
          <a:xfrm>
            <a:off x="2048070" y="4434211"/>
            <a:ext cx="451918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5.5</a:t>
            </a:r>
            <a:r>
              <a:rPr lang="zh-CN" altLang="en-US" sz="2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zh-CN" altLang="en-US" sz="2600" dirty="0" smtClean="0">
                <a:latin typeface="+mj-ea"/>
                <a:ea typeface="+mj-ea"/>
              </a:rPr>
              <a:t> 房源基础数据维护子系统</a:t>
            </a:r>
          </a:p>
        </p:txBody>
      </p:sp>
      <p:sp>
        <p:nvSpPr>
          <p:cNvPr id="34" name="矩形 33"/>
          <p:cNvSpPr/>
          <p:nvPr/>
        </p:nvSpPr>
        <p:spPr>
          <a:xfrm>
            <a:off x="2048070" y="5239095"/>
            <a:ext cx="426911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5.6</a:t>
            </a:r>
            <a:r>
              <a:rPr lang="zh-CN" altLang="en-US" sz="2600" dirty="0" smtClean="0">
                <a:latin typeface="+mj-ea"/>
                <a:ea typeface="+mj-ea"/>
              </a:rPr>
              <a:t>  人才房实时配租子系统</a:t>
            </a:r>
          </a:p>
        </p:txBody>
      </p:sp>
      <p:sp>
        <p:nvSpPr>
          <p:cNvPr id="35" name="矩形 34"/>
          <p:cNvSpPr/>
          <p:nvPr/>
        </p:nvSpPr>
        <p:spPr>
          <a:xfrm>
            <a:off x="2024286" y="6026053"/>
            <a:ext cx="426911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5.7</a:t>
            </a:r>
            <a:r>
              <a:rPr lang="zh-CN" altLang="en-US" sz="2600" dirty="0" smtClean="0">
                <a:latin typeface="+mj-ea"/>
                <a:ea typeface="+mj-ea"/>
              </a:rPr>
              <a:t>  公租房实时配租子系统</a:t>
            </a:r>
          </a:p>
        </p:txBody>
      </p:sp>
      <p:pic>
        <p:nvPicPr>
          <p:cNvPr id="16" name="图片 15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76166" y="2708920"/>
            <a:ext cx="5072098" cy="785818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2062584" y="2867450"/>
            <a:ext cx="293541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5.3</a:t>
            </a:r>
            <a:r>
              <a:rPr lang="zh-CN" altLang="en-US" sz="2600" dirty="0" smtClean="0">
                <a:latin typeface="+mj-ea"/>
                <a:ea typeface="+mj-ea"/>
              </a:rPr>
              <a:t>  数据加工方案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01936" y="1119830"/>
            <a:ext cx="6782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软件需求（海淀区政务云平台提供）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9217" y="0"/>
            <a:ext cx="8819063" cy="80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5.1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、基础设施建设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639438"/>
              </p:ext>
            </p:extLst>
          </p:nvPr>
        </p:nvGraphicFramePr>
        <p:xfrm>
          <a:off x="179512" y="1908555"/>
          <a:ext cx="8795962" cy="2672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5186"/>
                <a:gridCol w="1350966"/>
                <a:gridCol w="1497810"/>
                <a:gridCol w="3069042"/>
                <a:gridCol w="792958"/>
              </a:tblGrid>
              <a:tr h="2813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软件类型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</a:rPr>
                        <a:t>名称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</a:rPr>
                        <a:t>版本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</a:rPr>
                        <a:t>参数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数量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60015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 smtClean="0">
                          <a:effectLst/>
                        </a:rPr>
                        <a:t>数据库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effectLst/>
                          <a:latin typeface="Times New Roman"/>
                          <a:ea typeface="宋体"/>
                        </a:rPr>
                        <a:t>（内外网</a:t>
                      </a:r>
                      <a:r>
                        <a:rPr lang="en-US" altLang="zh-CN" sz="1200" kern="100" dirty="0" smtClean="0">
                          <a:effectLst/>
                          <a:latin typeface="Times New Roman"/>
                          <a:ea typeface="宋体"/>
                        </a:rPr>
                        <a:t>+RAC</a:t>
                      </a:r>
                      <a:r>
                        <a:rPr lang="zh-CN" altLang="en-US" sz="1200" kern="100" dirty="0" smtClean="0">
                          <a:effectLst/>
                          <a:latin typeface="Times New Roman"/>
                          <a:ea typeface="宋体"/>
                        </a:rPr>
                        <a:t>）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oracle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企业版</a:t>
                      </a:r>
                      <a:r>
                        <a:rPr lang="en-US" sz="1600" kern="0">
                          <a:effectLst/>
                        </a:rPr>
                        <a:t>1CPU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Oracle Database Enterprise Edition</a:t>
                      </a:r>
                      <a:r>
                        <a:rPr lang="zh-CN" sz="1600" kern="0">
                          <a:effectLst/>
                        </a:rPr>
                        <a:t>数据库企业版</a:t>
                      </a:r>
                      <a:r>
                        <a:rPr lang="en-US" sz="1600" kern="0">
                          <a:effectLst/>
                        </a:rPr>
                        <a:t>1CPU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93906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oracle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企业版</a:t>
                      </a:r>
                      <a:r>
                        <a:rPr lang="en-US" sz="1600" kern="0">
                          <a:effectLst/>
                        </a:rPr>
                        <a:t>1CPU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Real Application Clusters 1 Processor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2969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杀毒软件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瑞星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中小企业板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产品包</a:t>
                      </a:r>
                      <a:r>
                        <a:rPr lang="en-US" sz="1400" kern="0">
                          <a:effectLst/>
                        </a:rPr>
                        <a:t>+3</a:t>
                      </a:r>
                      <a:r>
                        <a:rPr lang="zh-CN" sz="1400" kern="0">
                          <a:effectLst/>
                        </a:rPr>
                        <a:t>个服务器端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9002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操作系统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 smtClean="0">
                          <a:effectLst/>
                        </a:rPr>
                        <a:t>Windows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server 2008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OEM</a:t>
                      </a:r>
                      <a:r>
                        <a:rPr lang="zh-CN" sz="1600" kern="0">
                          <a:effectLst/>
                        </a:rPr>
                        <a:t>企业版（如使用标准版，内存只识别到</a:t>
                      </a:r>
                      <a:r>
                        <a:rPr lang="en-US" sz="1600" kern="0">
                          <a:effectLst/>
                        </a:rPr>
                        <a:t>32GB</a:t>
                      </a:r>
                      <a:r>
                        <a:rPr lang="zh-CN" sz="1600" kern="0">
                          <a:effectLst/>
                        </a:rPr>
                        <a:t>，</a:t>
                      </a:r>
                      <a:r>
                        <a:rPr lang="en-US" sz="1600" kern="0">
                          <a:effectLst/>
                        </a:rPr>
                        <a:t>oracle RAC</a:t>
                      </a:r>
                      <a:r>
                        <a:rPr lang="zh-CN" sz="1600" kern="0">
                          <a:effectLst/>
                        </a:rPr>
                        <a:t>搭建在</a:t>
                      </a:r>
                      <a:r>
                        <a:rPr lang="en-US" sz="1600" kern="0">
                          <a:effectLst/>
                        </a:rPr>
                        <a:t>cent OS</a:t>
                      </a:r>
                      <a:r>
                        <a:rPr lang="zh-CN" sz="1600" kern="0">
                          <a:effectLst/>
                        </a:rPr>
                        <a:t>上，免费操作系统）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30498" y="1048392"/>
            <a:ext cx="68538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硬件</a:t>
            </a:r>
            <a:r>
              <a:rPr lang="zh-CN" altLang="en-US" sz="2800" dirty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需求（海淀区政务云平台提供）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 marL="571500" indent="-571500"/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9217" y="0"/>
            <a:ext cx="8819063" cy="80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5.1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、基础设施建设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786814"/>
              </p:ext>
            </p:extLst>
          </p:nvPr>
        </p:nvGraphicFramePr>
        <p:xfrm>
          <a:off x="179511" y="1700813"/>
          <a:ext cx="8856984" cy="4791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5617"/>
                <a:gridCol w="2614040"/>
                <a:gridCol w="2614040"/>
                <a:gridCol w="1783698"/>
                <a:gridCol w="799589"/>
              </a:tblGrid>
              <a:tr h="2397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网络区域 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设备类型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用途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名称及型号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数量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05239">
                <a:tc rowSpan="1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effectLst/>
                        </a:rPr>
                        <a:t>互联网</a:t>
                      </a:r>
                      <a:endParaRPr lang="zh-CN" sz="10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服务器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Web</a:t>
                      </a:r>
                      <a:r>
                        <a:rPr lang="zh-CN" sz="1400" kern="0" dirty="0">
                          <a:effectLst/>
                        </a:rPr>
                        <a:t>服务器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Dell PowerEdge R720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052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服务器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数据库集群，高可用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Dell PowerEdge R910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23976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磁盘阵列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数据库集群，高可用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EMC VNX5100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23976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接口卡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服务器</a:t>
                      </a:r>
                      <a:r>
                        <a:rPr lang="en-US" sz="1400" kern="0">
                          <a:effectLst/>
                        </a:rPr>
                        <a:t>FC SAN</a:t>
                      </a:r>
                      <a:r>
                        <a:rPr lang="zh-CN" sz="1400" kern="0">
                          <a:effectLst/>
                        </a:rPr>
                        <a:t>接口卡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FC</a:t>
                      </a:r>
                      <a:r>
                        <a:rPr lang="zh-CN" sz="1400" kern="0">
                          <a:effectLst/>
                        </a:rPr>
                        <a:t>光纤</a:t>
                      </a:r>
                      <a:r>
                        <a:rPr lang="en-US" sz="1400" kern="0">
                          <a:effectLst/>
                        </a:rPr>
                        <a:t>HBA</a:t>
                      </a:r>
                      <a:r>
                        <a:rPr lang="zh-CN" sz="1400" kern="0">
                          <a:effectLst/>
                        </a:rPr>
                        <a:t>卡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052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交换机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外网服务器区接入交换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CISCO WS-C3560X-24TL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23976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交换机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FC SAN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Brocade 300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052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负载均衡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WEB</a:t>
                      </a:r>
                      <a:r>
                        <a:rPr lang="zh-CN" sz="1400" kern="0" dirty="0">
                          <a:effectLst/>
                        </a:rPr>
                        <a:t>、数据库负载均衡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F5-BIG-LTM-1600-4G-R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052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入侵检测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网络安全，入侵防护，攻击报警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NIPS-NX3-ZN2001A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052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网络审计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网络安全，安全审计，攻击取证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SAS-NX3-Z602C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052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防病毒网关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网络安全，病毒防护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启明星辰</a:t>
                      </a:r>
                      <a:r>
                        <a:rPr lang="en-US" sz="1400" kern="0" dirty="0">
                          <a:effectLst/>
                        </a:rPr>
                        <a:t> USG-3600D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23976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机柜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服务器机柜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dell 42U </a:t>
                      </a:r>
                      <a:r>
                        <a:rPr lang="en-US" sz="1400" kern="0" dirty="0" err="1">
                          <a:effectLst/>
                        </a:rPr>
                        <a:t>RACk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23976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机柜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KVM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dell 2162DS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052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防火墙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网络安全，安全区域划分、逻辑隔离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USG-FW-3610D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30498" y="1048392"/>
            <a:ext cx="67098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硬件</a:t>
            </a:r>
            <a:r>
              <a:rPr lang="zh-CN" altLang="en-US" sz="2800" dirty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需求（海淀区政务云平台提供）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 marL="571500" indent="-571500"/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9217" y="0"/>
            <a:ext cx="8819063" cy="80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5.1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、基础设施建设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414685"/>
              </p:ext>
            </p:extLst>
          </p:nvPr>
        </p:nvGraphicFramePr>
        <p:xfrm>
          <a:off x="39216" y="1772810"/>
          <a:ext cx="9104785" cy="4830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4870"/>
                <a:gridCol w="2687176"/>
                <a:gridCol w="2687176"/>
                <a:gridCol w="1833603"/>
                <a:gridCol w="821960"/>
              </a:tblGrid>
              <a:tr h="2527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网络区域 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设备类型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用途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名称及型号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数量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7120">
                <a:tc row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effectLst/>
                        </a:rPr>
                        <a:t>政务网</a:t>
                      </a:r>
                      <a:endParaRPr lang="zh-CN" sz="20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服务器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Web</a:t>
                      </a:r>
                      <a:r>
                        <a:rPr lang="zh-CN" sz="1500" kern="0">
                          <a:effectLst/>
                        </a:rPr>
                        <a:t>服务器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Dell PowerEdge R720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1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71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服务器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数据库集群，高可用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Dell PowerEdge R910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2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252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接口卡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服务器</a:t>
                      </a:r>
                      <a:r>
                        <a:rPr lang="en-US" sz="1500" kern="0">
                          <a:effectLst/>
                        </a:rPr>
                        <a:t>FC SAN</a:t>
                      </a:r>
                      <a:r>
                        <a:rPr lang="zh-CN" sz="1500" kern="0">
                          <a:effectLst/>
                        </a:rPr>
                        <a:t>接口卡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FC</a:t>
                      </a:r>
                      <a:r>
                        <a:rPr lang="zh-CN" sz="1500" kern="0">
                          <a:effectLst/>
                        </a:rPr>
                        <a:t>光纤</a:t>
                      </a:r>
                      <a:r>
                        <a:rPr lang="en-US" sz="1500" kern="0">
                          <a:effectLst/>
                        </a:rPr>
                        <a:t>HBA</a:t>
                      </a:r>
                      <a:r>
                        <a:rPr lang="zh-CN" sz="1500" kern="0">
                          <a:effectLst/>
                        </a:rPr>
                        <a:t>卡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2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71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磁盘阵列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数据库集群，高可用，</a:t>
                      </a:r>
                      <a:r>
                        <a:rPr lang="en-US" sz="1500" kern="0" dirty="0">
                          <a:effectLst/>
                        </a:rPr>
                        <a:t>FC SAN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EMC VNX5100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1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71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交换机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外网服务器区接入交换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CISCO WS-C3560X-24TL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1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252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交换机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</a:rPr>
                        <a:t>FC SAN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Brocade 300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1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71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入侵检测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网络安全，入侵防护，攻击报警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</a:rPr>
                        <a:t>NIPS-NX3-ZN2001A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1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71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网络审计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网络安全，安全审计，攻击取证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</a:rPr>
                        <a:t>SAS-NX3-Z602C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1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71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网闸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网络安全，内外网信息交换安全隔离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启明星辰</a:t>
                      </a:r>
                      <a:r>
                        <a:rPr lang="en-US" sz="1500" kern="0" dirty="0">
                          <a:effectLst/>
                        </a:rPr>
                        <a:t> GAP-6000-3610BD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</a:rPr>
                        <a:t>1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252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机柜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服务器机柜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dell 42U RACk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</a:rPr>
                        <a:t>1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252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机柜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KVM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dell 2162DS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</a:rPr>
                        <a:t>1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71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防火墙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网络安全，安全区域划分、逻辑隔离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USG-FW-3610D</a:t>
                      </a:r>
                      <a:endParaRPr lang="zh-CN" sz="15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</a:rPr>
                        <a:t>1</a:t>
                      </a:r>
                      <a:endParaRPr lang="zh-CN" sz="15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078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30498" y="1048392"/>
            <a:ext cx="7069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短信平台服务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9217" y="0"/>
            <a:ext cx="8819063" cy="80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5.1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、基础设施建设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66796" y="1772816"/>
            <a:ext cx="8353676" cy="33123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3500" dirty="0" smtClean="0">
                <a:latin typeface="黑体" pitchFamily="49" charset="-122"/>
                <a:ea typeface="黑体" pitchFamily="49" charset="-122"/>
              </a:rPr>
              <a:t>服务模式</a:t>
            </a:r>
          </a:p>
          <a:p>
            <a:pPr lvl="1" fontAlgn="auto">
              <a:spcAft>
                <a:spcPts val="0"/>
              </a:spcAft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免费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接入区政府短信平台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3500" dirty="0" smtClean="0">
                <a:latin typeface="黑体" pitchFamily="49" charset="-122"/>
                <a:ea typeface="黑体" pitchFamily="49" charset="-122"/>
              </a:rPr>
              <a:t>服务方式及范围</a:t>
            </a:r>
            <a:endParaRPr lang="zh-CN" altLang="en-US" sz="3500" dirty="0">
              <a:latin typeface="黑体" pitchFamily="49" charset="-122"/>
              <a:ea typeface="黑体" pitchFamily="49" charset="-122"/>
            </a:endParaRPr>
          </a:p>
          <a:p>
            <a:pPr lvl="1" fontAlgn="auto">
              <a:spcAft>
                <a:spcPts val="0"/>
              </a:spcAft>
            </a:pPr>
            <a:r>
              <a:rPr lang="en-US" altLang="zh-CN" sz="2400" dirty="0" smtClean="0">
                <a:latin typeface="Times New Roman" panose="02020603050405020304" pitchFamily="18" charset="0"/>
                <a:ea typeface="黑体" pitchFamily="2" charset="-122"/>
                <a:cs typeface="Times New Roman" panose="02020603050405020304" pitchFamily="18" charset="0"/>
              </a:rPr>
              <a:t>Web Service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接口调用，支持三大营运商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3500" dirty="0" smtClean="0">
                <a:latin typeface="黑体" pitchFamily="49" charset="-122"/>
                <a:ea typeface="黑体" pitchFamily="49" charset="-122"/>
              </a:rPr>
              <a:t>量级评估</a:t>
            </a:r>
            <a:endParaRPr lang="zh-CN" altLang="en-US" sz="3500" dirty="0">
              <a:latin typeface="黑体" pitchFamily="49" charset="-122"/>
              <a:ea typeface="黑体" pitchFamily="49" charset="-122"/>
            </a:endParaRPr>
          </a:p>
          <a:p>
            <a:pPr lvl="1" fontAlgn="auto">
              <a:spcAft>
                <a:spcPts val="0"/>
              </a:spcAft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如果按照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10000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人的话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10000*3*4=120000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人次（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海淀总体保障对象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为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10000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人，登陆系统至少会有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次短信提示，一次验证个人信息，一次选房，一个审核，一年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按照会进行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四次选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房）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  <a:p>
            <a:pPr lvl="1" fontAlgn="auto">
              <a:spcAft>
                <a:spcPts val="0"/>
              </a:spcAft>
            </a:pP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pPr lvl="1" fontAlgn="auto">
              <a:spcAft>
                <a:spcPts val="0"/>
              </a:spcAft>
            </a:pP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065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0"/>
            <a:ext cx="5181600" cy="838200"/>
          </a:xfrm>
        </p:spPr>
        <p:txBody>
          <a:bodyPr/>
          <a:lstStyle/>
          <a:p>
            <a:pPr algn="l"/>
            <a:r>
              <a:rPr lang="zh-CN" altLang="en-US" b="1" dirty="0" smtClean="0"/>
              <a:t>一、立项背景</a:t>
            </a:r>
            <a:endParaRPr lang="en-US" altLang="zh-CN" b="1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071546"/>
            <a:ext cx="8429652" cy="3221550"/>
          </a:xfrm>
        </p:spPr>
        <p:txBody>
          <a:bodyPr anchor="ctr">
            <a:normAutofit fontScale="850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zh-CN" sz="2800" dirty="0" smtClean="0">
                <a:latin typeface="黑体" pitchFamily="2" charset="-122"/>
                <a:ea typeface="黑体" pitchFamily="2" charset="-122"/>
              </a:rPr>
              <a:t>2010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年，住建部等七部门</a:t>
            </a:r>
            <a:r>
              <a:rPr lang="en-US" altLang="zh-CN" sz="2800" dirty="0">
                <a:latin typeface="黑体" pitchFamily="2" charset="-122"/>
                <a:ea typeface="黑体" pitchFamily="2" charset="-122"/>
              </a:rPr>
              <a:t>《</a:t>
            </a: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关于加快发展公共租赁住房的指导意见</a:t>
            </a:r>
            <a:r>
              <a:rPr lang="en-US" altLang="zh-CN" sz="2800" dirty="0" smtClean="0">
                <a:latin typeface="黑体" pitchFamily="2" charset="-122"/>
                <a:ea typeface="黑体" pitchFamily="2" charset="-122"/>
              </a:rPr>
              <a:t>》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对公共租赁租赁管理、房源筹集提出明确要求。</a:t>
            </a:r>
            <a:endParaRPr lang="en-US" altLang="zh-CN" sz="2800" dirty="0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zh-CN" sz="2800" dirty="0" smtClean="0">
                <a:latin typeface="黑体" pitchFamily="2" charset="-122"/>
                <a:ea typeface="黑体" pitchFamily="2" charset="-122"/>
              </a:rPr>
              <a:t>2011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年，市住建委</a:t>
            </a:r>
            <a:r>
              <a:rPr lang="en-US" altLang="zh-CN" sz="2800" dirty="0" smtClean="0">
                <a:latin typeface="黑体" pitchFamily="2" charset="-122"/>
                <a:ea typeface="黑体" pitchFamily="2" charset="-122"/>
              </a:rPr>
              <a:t>《</a:t>
            </a:r>
            <a:r>
              <a:rPr lang="zh-CN" altLang="en-US" sz="2800" b="1" dirty="0"/>
              <a:t>北京市公共租赁住房申请、审核及配租管理</a:t>
            </a:r>
            <a:r>
              <a:rPr lang="zh-CN" altLang="en-US" sz="2800" b="1" dirty="0" smtClean="0"/>
              <a:t>办法</a:t>
            </a:r>
            <a:r>
              <a:rPr lang="en-US" altLang="zh-CN" sz="2800" dirty="0" smtClean="0">
                <a:latin typeface="黑体" pitchFamily="2" charset="-122"/>
                <a:ea typeface="黑体" pitchFamily="2" charset="-122"/>
              </a:rPr>
              <a:t>》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对公共租赁住房申请、审核、配租管理、租后管理进一步细化。</a:t>
            </a:r>
            <a:endParaRPr lang="en-US" altLang="zh-CN" sz="2800" dirty="0" smtClean="0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endParaRPr lang="en-US" altLang="zh-CN" sz="2800" dirty="0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endParaRPr lang="en-US" altLang="zh-CN" sz="2800" dirty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285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71942"/>
            <a:ext cx="3744416" cy="23093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85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25" y="4071942"/>
            <a:ext cx="4188383" cy="23093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9217" y="0"/>
            <a:ext cx="8819063" cy="80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5.2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、数据接口设计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6351035"/>
              </p:ext>
            </p:extLst>
          </p:nvPr>
        </p:nvGraphicFramePr>
        <p:xfrm>
          <a:off x="3878982" y="3457575"/>
          <a:ext cx="5276850" cy="340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120" name="Visio" r:id="rId3" imgW="6790872" imgH="4373460" progId="Visio.Drawing.11">
                  <p:embed/>
                </p:oleObj>
              </mc:Choice>
              <mc:Fallback>
                <p:oleObj name="Visio" r:id="rId3" imgW="6790872" imgH="4373460" progId="Visio.Drawing.11">
                  <p:embed/>
                  <p:pic>
                    <p:nvPicPr>
                      <p:cNvPr id="0" name="Picture 2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8982" y="3457575"/>
                        <a:ext cx="5276850" cy="340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79512" y="980728"/>
            <a:ext cx="8353676" cy="31683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3500" dirty="0" smtClean="0">
                <a:latin typeface="黑体" pitchFamily="49" charset="-122"/>
                <a:ea typeface="黑体" pitchFamily="49" charset="-122"/>
              </a:rPr>
              <a:t>保障对象接口</a:t>
            </a:r>
          </a:p>
          <a:p>
            <a:pPr lvl="1" fontAlgn="auto">
              <a:spcAft>
                <a:spcPts val="0"/>
              </a:spcAft>
            </a:pPr>
            <a:r>
              <a:rPr lang="zh-CN" altLang="en-US" sz="3000" dirty="0" smtClean="0">
                <a:latin typeface="黑体" pitchFamily="2" charset="-122"/>
                <a:ea typeface="黑体" pitchFamily="2" charset="-122"/>
              </a:rPr>
              <a:t>保障对象、保障家庭、被保障情况数据</a:t>
            </a:r>
            <a:endParaRPr lang="en-US" altLang="zh-CN" sz="3000" dirty="0" smtClean="0">
              <a:latin typeface="黑体" pitchFamily="2" charset="-122"/>
              <a:ea typeface="黑体" pitchFamily="2" charset="-122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3500" dirty="0" smtClean="0">
                <a:latin typeface="黑体" pitchFamily="49" charset="-122"/>
                <a:ea typeface="黑体" pitchFamily="49" charset="-122"/>
              </a:rPr>
              <a:t>房屋基础数据接口</a:t>
            </a:r>
            <a:endParaRPr lang="zh-CN" altLang="en-US" sz="3500" dirty="0">
              <a:latin typeface="黑体" pitchFamily="49" charset="-122"/>
              <a:ea typeface="黑体" pitchFamily="49" charset="-122"/>
            </a:endParaRPr>
          </a:p>
          <a:p>
            <a:pPr lvl="1" fontAlgn="auto">
              <a:spcAft>
                <a:spcPts val="0"/>
              </a:spcAft>
            </a:pPr>
            <a:r>
              <a:rPr lang="zh-CN" altLang="en-US" sz="3100" dirty="0" smtClean="0">
                <a:latin typeface="黑体" pitchFamily="2" charset="-122"/>
                <a:ea typeface="黑体" pitchFamily="2" charset="-122"/>
              </a:rPr>
              <a:t>住保房屋项目、楼栋、楼盘表数据（含项目、楼栋空间数据）</a:t>
            </a:r>
            <a:endParaRPr lang="en-US" altLang="zh-CN" sz="3100" dirty="0" smtClean="0">
              <a:latin typeface="黑体" pitchFamily="2" charset="-122"/>
              <a:ea typeface="黑体" pitchFamily="2" charset="-122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3500" dirty="0" smtClean="0">
                <a:latin typeface="黑体" pitchFamily="49" charset="-122"/>
                <a:ea typeface="黑体" pitchFamily="49" charset="-122"/>
              </a:rPr>
              <a:t>公租房配租结果接口</a:t>
            </a:r>
            <a:endParaRPr lang="zh-CN" altLang="en-US" sz="3500" dirty="0">
              <a:latin typeface="黑体" pitchFamily="49" charset="-122"/>
              <a:ea typeface="黑体" pitchFamily="49" charset="-122"/>
            </a:endParaRPr>
          </a:p>
          <a:p>
            <a:pPr lvl="1" fontAlgn="auto">
              <a:spcAft>
                <a:spcPts val="0"/>
              </a:spcAft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签约信息、房源信息</a:t>
            </a:r>
            <a:endParaRPr lang="en-US" altLang="zh-CN" sz="2400" dirty="0">
              <a:latin typeface="黑体" pitchFamily="2" charset="-122"/>
              <a:ea typeface="黑体" pitchFamily="2" charset="-122"/>
            </a:endParaRPr>
          </a:p>
          <a:p>
            <a:pPr lvl="1" fontAlgn="auto">
              <a:spcAft>
                <a:spcPts val="0"/>
              </a:spcAft>
            </a:pP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pPr lvl="1" fontAlgn="auto">
              <a:spcAft>
                <a:spcPts val="0"/>
              </a:spcAft>
            </a:pP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9217" y="0"/>
            <a:ext cx="8819063" cy="80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5.2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、数据接口设计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777504"/>
              </p:ext>
            </p:extLst>
          </p:nvPr>
        </p:nvGraphicFramePr>
        <p:xfrm>
          <a:off x="39217" y="2132856"/>
          <a:ext cx="9141295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7643"/>
                <a:gridCol w="2072005"/>
                <a:gridCol w="1457643"/>
                <a:gridCol w="1457643"/>
                <a:gridCol w="1462405"/>
                <a:gridCol w="1233956"/>
              </a:tblGrid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600" kern="0" dirty="0" smtClean="0">
                          <a:effectLst/>
                        </a:rPr>
                        <a:t>业务数据来源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600" kern="0" dirty="0" smtClean="0">
                          <a:effectLst/>
                        </a:rPr>
                        <a:t>数据是否需要预加载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600" kern="0" dirty="0" smtClean="0">
                          <a:effectLst/>
                        </a:rPr>
                        <a:t>数据更新方式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600" kern="0" dirty="0" smtClean="0">
                          <a:effectLst/>
                        </a:rPr>
                        <a:t>数据更新周期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600" kern="0" dirty="0" smtClean="0">
                          <a:effectLst/>
                        </a:rPr>
                        <a:t>数据更新模式</a:t>
                      </a:r>
                      <a:endParaRPr lang="zh-CN" altLang="zh-CN" sz="1600" kern="100" dirty="0" smtClean="0">
                        <a:effectLst/>
                        <a:latin typeface="Times New Roman"/>
                        <a:ea typeface="+mn-ea"/>
                      </a:endParaRPr>
                    </a:p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600" kern="0" dirty="0" smtClean="0">
                          <a:effectLst/>
                        </a:rPr>
                        <a:t>数据更新量</a:t>
                      </a:r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400" kern="0" dirty="0" smtClean="0">
                          <a:effectLst/>
                        </a:rPr>
                        <a:t>市</a:t>
                      </a:r>
                      <a:r>
                        <a:rPr lang="zh-CN" altLang="en-US" sz="1400" kern="0" dirty="0" smtClean="0">
                          <a:effectLst/>
                        </a:rPr>
                        <a:t>住房保障平台</a:t>
                      </a:r>
                      <a:endParaRPr lang="zh-CN" altLang="zh-CN" sz="1400" kern="100" dirty="0" smtClean="0">
                        <a:effectLst/>
                        <a:latin typeface="Times New Roman"/>
                        <a:ea typeface="+mn-ea"/>
                      </a:endParaRPr>
                    </a:p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0" kern="0" dirty="0">
                          <a:effectLst/>
                        </a:rPr>
                        <a:t>是</a:t>
                      </a:r>
                      <a:endParaRPr lang="zh-CN" sz="1400" b="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</a:rPr>
                        <a:t>ETL</a:t>
                      </a:r>
                      <a:r>
                        <a:rPr lang="zh-CN" altLang="en-US" sz="1400" b="0" kern="100" dirty="0" smtClean="0">
                          <a:effectLst/>
                        </a:rPr>
                        <a:t>推送</a:t>
                      </a:r>
                      <a:endParaRPr lang="zh-CN" sz="1400" b="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0" kern="100" dirty="0" smtClean="0">
                          <a:effectLst/>
                        </a:rPr>
                        <a:t>每天</a:t>
                      </a:r>
                      <a:endParaRPr lang="zh-CN" sz="1400" b="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</a:rPr>
                        <a:t>T+0.5</a:t>
                      </a:r>
                      <a:endParaRPr lang="zh-CN" sz="1400" b="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0" kern="0" dirty="0" smtClean="0">
                          <a:effectLst/>
                        </a:rPr>
                        <a:t>增量</a:t>
                      </a:r>
                      <a:endParaRPr lang="zh-CN" sz="1400" b="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  <a:latin typeface="Times New Roman"/>
                          <a:ea typeface="宋体"/>
                        </a:rPr>
                        <a:t>海淀区市场化租赁系统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是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</a:rPr>
                        <a:t>ETL</a:t>
                      </a:r>
                      <a:r>
                        <a:rPr lang="zh-CN" altLang="en-US" sz="1400" kern="100" dirty="0" smtClean="0">
                          <a:effectLst/>
                        </a:rPr>
                        <a:t>推送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</a:rPr>
                        <a:t>每天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</a:rPr>
                        <a:t>T+0.5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kern="0" dirty="0" smtClean="0">
                          <a:effectLst/>
                        </a:rPr>
                        <a:t>增量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  <a:latin typeface="Times New Roman"/>
                          <a:ea typeface="宋体"/>
                        </a:rPr>
                        <a:t>海淀区房屋管理综合平台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  <a:latin typeface="Times New Roman"/>
                          <a:ea typeface="宋体"/>
                        </a:rPr>
                        <a:t>否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00" dirty="0" smtClean="0">
                          <a:effectLst/>
                        </a:rPr>
                        <a:t>ETL</a:t>
                      </a:r>
                      <a:r>
                        <a:rPr lang="zh-CN" altLang="en-US" sz="1400" kern="100" dirty="0" smtClean="0">
                          <a:effectLst/>
                        </a:rPr>
                        <a:t>推送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</a:rPr>
                        <a:t>每天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  <a:latin typeface="+mn-lt"/>
                          <a:ea typeface="+mn-ea"/>
                        </a:rPr>
                        <a:t>实时</a:t>
                      </a:r>
                      <a:r>
                        <a:rPr lang="en-US" altLang="zh-CN" sz="1400" kern="100" dirty="0" smtClean="0">
                          <a:effectLst/>
                          <a:latin typeface="+mn-lt"/>
                          <a:ea typeface="+mn-ea"/>
                        </a:rPr>
                        <a:t>/T+1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kern="0" dirty="0" smtClean="0">
                          <a:effectLst/>
                        </a:rPr>
                        <a:t>增量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68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9217" y="0"/>
            <a:ext cx="8819063" cy="80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5.3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、数据加工方案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2" name="Rectangle 1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159859" y="115470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 数据加工目的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12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995" y="2058659"/>
            <a:ext cx="6022005" cy="399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 9"/>
          <p:cNvSpPr/>
          <p:nvPr/>
        </p:nvSpPr>
        <p:spPr>
          <a:xfrm>
            <a:off x="408373" y="2840091"/>
            <a:ext cx="2343774" cy="2376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构建住房保障房源的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基础数据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，采集住房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基础楼盘表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238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9217" y="0"/>
            <a:ext cx="8819063" cy="80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5.3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、数据加工方案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2" name="Rectangle 1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159859" y="115470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 数据加工内容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>
          <a:xfrm>
            <a:off x="323528" y="1844824"/>
            <a:ext cx="835367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3500" dirty="0" smtClean="0">
                <a:latin typeface="黑体" pitchFamily="49" charset="-122"/>
                <a:ea typeface="黑体" pitchFamily="49" charset="-122"/>
              </a:rPr>
              <a:t>住保项目（空间点</a:t>
            </a:r>
            <a:r>
              <a:rPr lang="en-US" altLang="zh-CN" sz="3500" dirty="0" smtClean="0"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3500" dirty="0" smtClean="0">
                <a:latin typeface="黑体" pitchFamily="49" charset="-122"/>
                <a:ea typeface="黑体" pitchFamily="49" charset="-122"/>
              </a:rPr>
              <a:t>属性表）</a:t>
            </a:r>
          </a:p>
          <a:p>
            <a:pPr lvl="1" fontAlgn="auto">
              <a:spcAft>
                <a:spcPts val="0"/>
              </a:spcAft>
            </a:pPr>
            <a:r>
              <a:rPr lang="zh-CN" altLang="en-US" sz="3000" dirty="0" smtClean="0">
                <a:latin typeface="黑体" pitchFamily="2" charset="-122"/>
                <a:ea typeface="黑体" pitchFamily="2" charset="-122"/>
              </a:rPr>
              <a:t>项目名称、街道、院门牌号、开发单位</a:t>
            </a:r>
            <a:endParaRPr lang="en-US" altLang="zh-CN" sz="3000" dirty="0" smtClean="0">
              <a:latin typeface="黑体" pitchFamily="2" charset="-122"/>
              <a:ea typeface="黑体" pitchFamily="2" charset="-122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3500" dirty="0" smtClean="0">
                <a:latin typeface="黑体" pitchFamily="49" charset="-122"/>
                <a:ea typeface="黑体" pitchFamily="49" charset="-122"/>
              </a:rPr>
              <a:t>住保楼栋（空间面</a:t>
            </a:r>
            <a:r>
              <a:rPr lang="en-US" altLang="zh-CN" sz="3500" dirty="0" smtClean="0"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3500" dirty="0" smtClean="0">
                <a:latin typeface="黑体" pitchFamily="49" charset="-122"/>
                <a:ea typeface="黑体" pitchFamily="49" charset="-122"/>
              </a:rPr>
              <a:t>属性表）</a:t>
            </a:r>
            <a:endParaRPr lang="zh-CN" altLang="en-US" sz="3500" dirty="0">
              <a:latin typeface="黑体" pitchFamily="49" charset="-122"/>
              <a:ea typeface="黑体" pitchFamily="49" charset="-122"/>
            </a:endParaRPr>
          </a:p>
          <a:p>
            <a:pPr lvl="1" fontAlgn="auto">
              <a:spcAft>
                <a:spcPts val="0"/>
              </a:spcAft>
            </a:pPr>
            <a:r>
              <a:rPr lang="zh-CN" altLang="en-US" sz="3100" dirty="0" smtClean="0">
                <a:latin typeface="黑体" pitchFamily="2" charset="-122"/>
                <a:ea typeface="黑体" pitchFamily="2" charset="-122"/>
              </a:rPr>
              <a:t>楼栋名称、地上</a:t>
            </a:r>
            <a:r>
              <a:rPr lang="en-US" altLang="zh-CN" sz="3100" dirty="0" smtClean="0">
                <a:latin typeface="黑体" pitchFamily="2" charset="-122"/>
                <a:ea typeface="黑体" pitchFamily="2" charset="-122"/>
              </a:rPr>
              <a:t>/</a:t>
            </a:r>
            <a:r>
              <a:rPr lang="zh-CN" altLang="en-US" sz="3100" dirty="0" smtClean="0">
                <a:latin typeface="黑体" pitchFamily="2" charset="-122"/>
                <a:ea typeface="黑体" pitchFamily="2" charset="-122"/>
              </a:rPr>
              <a:t>下层数、楼栋坐落</a:t>
            </a:r>
            <a:endParaRPr lang="en-US" altLang="zh-CN" sz="3100" dirty="0" smtClean="0">
              <a:latin typeface="黑体" pitchFamily="2" charset="-122"/>
              <a:ea typeface="黑体" pitchFamily="2" charset="-122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CN" altLang="en-US" sz="3500" dirty="0" smtClean="0">
                <a:latin typeface="黑体" pitchFamily="49" charset="-122"/>
                <a:ea typeface="黑体" pitchFamily="49" charset="-122"/>
              </a:rPr>
              <a:t>住保房屋（属性表）</a:t>
            </a:r>
          </a:p>
          <a:p>
            <a:pPr lvl="1" fontAlgn="auto">
              <a:spcAft>
                <a:spcPts val="0"/>
              </a:spcAft>
            </a:pPr>
            <a:r>
              <a:rPr lang="zh-CN" altLang="en-US" sz="3000" dirty="0" smtClean="0">
                <a:latin typeface="黑体" pitchFamily="2" charset="-122"/>
                <a:ea typeface="黑体" pitchFamily="2" charset="-122"/>
              </a:rPr>
              <a:t>楼栋名称、实际层、起始层、终止层、层名、单元号、房间号</a:t>
            </a:r>
            <a:endParaRPr lang="en-US" altLang="zh-CN" sz="3000" dirty="0">
              <a:latin typeface="黑体" pitchFamily="2" charset="-122"/>
              <a:ea typeface="黑体" pitchFamily="2" charset="-122"/>
            </a:endParaRPr>
          </a:p>
          <a:p>
            <a:pPr lvl="1" fontAlgn="auto">
              <a:spcAft>
                <a:spcPts val="0"/>
              </a:spcAft>
            </a:pP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pPr lvl="1" fontAlgn="auto">
              <a:spcAft>
                <a:spcPts val="0"/>
              </a:spcAft>
            </a:pPr>
            <a:endParaRPr lang="zh-CN" altLang="zh-CN" sz="2400" dirty="0">
              <a:latin typeface="黑体" pitchFamily="2" charset="-122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720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9217" y="0"/>
            <a:ext cx="8819063" cy="80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5.3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、数据加工方案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2" name="Rectangle 1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6" name="Group 1"/>
          <p:cNvGrpSpPr>
            <a:grpSpLocks noChangeAspect="1"/>
          </p:cNvGrpSpPr>
          <p:nvPr/>
        </p:nvGrpSpPr>
        <p:grpSpPr bwMode="auto">
          <a:xfrm>
            <a:off x="3745671" y="846777"/>
            <a:ext cx="4997450" cy="6073775"/>
            <a:chOff x="3366" y="1716"/>
            <a:chExt cx="7871" cy="9566"/>
          </a:xfrm>
        </p:grpSpPr>
        <p:sp>
          <p:nvSpPr>
            <p:cNvPr id="7" name="AutoShape 29"/>
            <p:cNvSpPr>
              <a:spLocks noChangeAspect="1" noChangeArrowheads="1" noTextEdit="1"/>
            </p:cNvSpPr>
            <p:nvPr/>
          </p:nvSpPr>
          <p:spPr bwMode="auto">
            <a:xfrm>
              <a:off x="3366" y="1716"/>
              <a:ext cx="7871" cy="956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28"/>
            <p:cNvSpPr>
              <a:spLocks noChangeArrowheads="1"/>
            </p:cNvSpPr>
            <p:nvPr/>
          </p:nvSpPr>
          <p:spPr bwMode="auto">
            <a:xfrm>
              <a:off x="5076" y="4428"/>
              <a:ext cx="1728" cy="4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可以确定位置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6712" y="1968"/>
              <a:ext cx="2550" cy="6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住房保障房源信息表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4042" y="3543"/>
              <a:ext cx="5208" cy="6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数据处理（按保障性住房的保障性质分类）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7" name="AutoShape 25"/>
            <p:cNvSpPr>
              <a:spLocks noChangeShapeType="1"/>
            </p:cNvSpPr>
            <p:nvPr/>
          </p:nvSpPr>
          <p:spPr bwMode="auto">
            <a:xfrm rot="5400000">
              <a:off x="6852" y="2407"/>
              <a:ext cx="930" cy="1341"/>
            </a:xfrm>
            <a:prstGeom prst="bentConnector3">
              <a:avLst>
                <a:gd name="adj1" fmla="val 49894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4523" y="1968"/>
              <a:ext cx="1695" cy="6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作业软件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9" name="Rectangle 23"/>
            <p:cNvSpPr>
              <a:spLocks noChangeArrowheads="1"/>
            </p:cNvSpPr>
            <p:nvPr/>
          </p:nvSpPr>
          <p:spPr bwMode="auto">
            <a:xfrm>
              <a:off x="5772" y="9687"/>
              <a:ext cx="1741" cy="9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形成成果数据</a:t>
              </a:r>
              <a:endParaRPr kumimoji="0" lang="zh-CN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（</a:t>
              </a:r>
              <a:r>
                <a:rPr kumimoji="0" lang="en-US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.shp</a:t>
              </a:r>
              <a:r>
                <a:rPr kumimoji="0" lang="zh-CN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）</a:t>
              </a: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5772" y="8532"/>
              <a:ext cx="1741" cy="6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数据检查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1" name="Rectangle 21"/>
            <p:cNvSpPr>
              <a:spLocks noChangeArrowheads="1"/>
            </p:cNvSpPr>
            <p:nvPr/>
          </p:nvSpPr>
          <p:spPr bwMode="auto">
            <a:xfrm>
              <a:off x="6667" y="9193"/>
              <a:ext cx="662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合 格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22208" name="AutoShape 20"/>
            <p:cNvSpPr>
              <a:spLocks noChangeShapeType="1"/>
            </p:cNvSpPr>
            <p:nvPr/>
          </p:nvSpPr>
          <p:spPr bwMode="auto">
            <a:xfrm rot="5400000">
              <a:off x="6389" y="9431"/>
              <a:ext cx="51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09" name="Rectangle 19"/>
            <p:cNvSpPr>
              <a:spLocks noChangeArrowheads="1"/>
            </p:cNvSpPr>
            <p:nvPr/>
          </p:nvSpPr>
          <p:spPr bwMode="auto">
            <a:xfrm>
              <a:off x="8047" y="7775"/>
              <a:ext cx="520" cy="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不</a:t>
              </a:r>
              <a:endParaRPr kumimoji="0" lang="zh-CN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合</a:t>
              </a:r>
              <a:endParaRPr kumimoji="0" lang="zh-CN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格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22211" name="Rectangle 18"/>
            <p:cNvSpPr>
              <a:spLocks noChangeArrowheads="1"/>
            </p:cNvSpPr>
            <p:nvPr/>
          </p:nvSpPr>
          <p:spPr bwMode="auto">
            <a:xfrm>
              <a:off x="4170" y="5613"/>
              <a:ext cx="1395" cy="9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住保项目</a:t>
              </a:r>
              <a:endParaRPr kumimoji="0" lang="zh-CN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（取点）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22212" name="AutoShape 17"/>
            <p:cNvSpPr>
              <a:spLocks noChangeShapeType="1"/>
            </p:cNvSpPr>
            <p:nvPr/>
          </p:nvSpPr>
          <p:spPr bwMode="auto">
            <a:xfrm rot="5400000">
              <a:off x="5044" y="4012"/>
              <a:ext cx="1425" cy="1778"/>
            </a:xfrm>
            <a:prstGeom prst="bentConnector3">
              <a:avLst>
                <a:gd name="adj1" fmla="val 4996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13" name="Rectangle 16"/>
            <p:cNvSpPr>
              <a:spLocks noChangeArrowheads="1"/>
            </p:cNvSpPr>
            <p:nvPr/>
          </p:nvSpPr>
          <p:spPr bwMode="auto">
            <a:xfrm>
              <a:off x="10015" y="4128"/>
              <a:ext cx="1066" cy="10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网络搜索</a:t>
              </a:r>
              <a:endParaRPr kumimoji="0" lang="zh-CN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外业核实 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22214" name="AutoShape 15"/>
            <p:cNvSpPr>
              <a:spLocks noChangeShapeType="1"/>
            </p:cNvSpPr>
            <p:nvPr/>
          </p:nvSpPr>
          <p:spPr bwMode="auto">
            <a:xfrm>
              <a:off x="9250" y="3866"/>
              <a:ext cx="1298" cy="262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15" name="Rectangle 14"/>
            <p:cNvSpPr>
              <a:spLocks noChangeArrowheads="1"/>
            </p:cNvSpPr>
            <p:nvPr/>
          </p:nvSpPr>
          <p:spPr bwMode="auto">
            <a:xfrm>
              <a:off x="9337" y="3357"/>
              <a:ext cx="1262" cy="53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不能确定位置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22216" name="Rectangle 13"/>
            <p:cNvSpPr>
              <a:spLocks noChangeArrowheads="1"/>
            </p:cNvSpPr>
            <p:nvPr/>
          </p:nvSpPr>
          <p:spPr bwMode="auto">
            <a:xfrm>
              <a:off x="5586" y="7347"/>
              <a:ext cx="2131" cy="6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属性数据录入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22217" name="AutoShape 12"/>
            <p:cNvSpPr>
              <a:spLocks noChangeShapeType="1"/>
            </p:cNvSpPr>
            <p:nvPr/>
          </p:nvSpPr>
          <p:spPr bwMode="auto">
            <a:xfrm rot="5400000">
              <a:off x="6378" y="8257"/>
              <a:ext cx="540" cy="9"/>
            </a:xfrm>
            <a:prstGeom prst="bentConnector3">
              <a:avLst>
                <a:gd name="adj1" fmla="val 4981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18" name="AutoShape 11"/>
            <p:cNvSpPr>
              <a:spLocks noChangeShapeType="1"/>
            </p:cNvSpPr>
            <p:nvPr/>
          </p:nvSpPr>
          <p:spPr bwMode="auto">
            <a:xfrm flipV="1">
              <a:off x="7513" y="7670"/>
              <a:ext cx="204" cy="1185"/>
            </a:xfrm>
            <a:prstGeom prst="bentConnector3">
              <a:avLst>
                <a:gd name="adj1" fmla="val 27598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19" name="AutoShape 10"/>
            <p:cNvSpPr>
              <a:spLocks noChangeShapeType="1"/>
            </p:cNvSpPr>
            <p:nvPr/>
          </p:nvSpPr>
          <p:spPr bwMode="auto">
            <a:xfrm rot="16200000" flipH="1">
              <a:off x="5544" y="2440"/>
              <a:ext cx="930" cy="1275"/>
            </a:xfrm>
            <a:prstGeom prst="bentConnector3">
              <a:avLst>
                <a:gd name="adj1" fmla="val 49894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20" name="AutoShape 9"/>
            <p:cNvSpPr>
              <a:spLocks noChangeShapeType="1"/>
            </p:cNvSpPr>
            <p:nvPr/>
          </p:nvSpPr>
          <p:spPr bwMode="auto">
            <a:xfrm rot="16200000" flipH="1">
              <a:off x="6825" y="4009"/>
              <a:ext cx="1425" cy="1784"/>
            </a:xfrm>
            <a:prstGeom prst="bentConnector3">
              <a:avLst>
                <a:gd name="adj1" fmla="val 4996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21" name="AutoShape 8"/>
            <p:cNvSpPr>
              <a:spLocks noChangeShapeType="1"/>
            </p:cNvSpPr>
            <p:nvPr/>
          </p:nvSpPr>
          <p:spPr bwMode="auto">
            <a:xfrm rot="16200000" flipH="1">
              <a:off x="5937" y="4897"/>
              <a:ext cx="1425" cy="7"/>
            </a:xfrm>
            <a:prstGeom prst="bentConnector3">
              <a:avLst>
                <a:gd name="adj1" fmla="val 4996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22" name="Rectangle 7"/>
            <p:cNvSpPr>
              <a:spLocks noChangeArrowheads="1"/>
            </p:cNvSpPr>
            <p:nvPr/>
          </p:nvSpPr>
          <p:spPr bwMode="auto">
            <a:xfrm>
              <a:off x="5955" y="5613"/>
              <a:ext cx="1395" cy="9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住保楼栋</a:t>
              </a:r>
              <a:endParaRPr kumimoji="0" lang="zh-CN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（构面）</a:t>
              </a:r>
              <a:endParaRPr kumimoji="0" lang="zh-CN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22223" name="AutoShape 6"/>
            <p:cNvSpPr>
              <a:spLocks noChangeShapeType="1"/>
            </p:cNvSpPr>
            <p:nvPr/>
          </p:nvSpPr>
          <p:spPr bwMode="auto">
            <a:xfrm rot="5400000">
              <a:off x="6280" y="6974"/>
              <a:ext cx="745" cy="1"/>
            </a:xfrm>
            <a:prstGeom prst="bentConnector3">
              <a:avLst>
                <a:gd name="adj1" fmla="val 4993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24" name="Rectangle 5"/>
            <p:cNvSpPr>
              <a:spLocks noChangeArrowheads="1"/>
            </p:cNvSpPr>
            <p:nvPr/>
          </p:nvSpPr>
          <p:spPr bwMode="auto">
            <a:xfrm>
              <a:off x="7732" y="5613"/>
              <a:ext cx="1395" cy="9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住保房屋</a:t>
              </a:r>
              <a:endParaRPr kumimoji="0" lang="zh-CN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（属性表）</a:t>
              </a:r>
              <a:endParaRPr kumimoji="0" lang="zh-CN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22225" name="AutoShape 4"/>
            <p:cNvSpPr>
              <a:spLocks noChangeShapeType="1"/>
            </p:cNvSpPr>
            <p:nvPr/>
          </p:nvSpPr>
          <p:spPr bwMode="auto">
            <a:xfrm rot="16200000" flipH="1">
              <a:off x="5387" y="6083"/>
              <a:ext cx="745" cy="1784"/>
            </a:xfrm>
            <a:prstGeom prst="bentConnector3">
              <a:avLst>
                <a:gd name="adj1" fmla="val 4993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26" name="AutoShape 3"/>
            <p:cNvSpPr>
              <a:spLocks noChangeShapeType="1"/>
            </p:cNvSpPr>
            <p:nvPr/>
          </p:nvSpPr>
          <p:spPr bwMode="auto">
            <a:xfrm rot="5400000">
              <a:off x="7168" y="6086"/>
              <a:ext cx="745" cy="1778"/>
            </a:xfrm>
            <a:prstGeom prst="bentConnector3">
              <a:avLst>
                <a:gd name="adj1" fmla="val 4993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27" name="AutoShape 2"/>
            <p:cNvSpPr>
              <a:spLocks noChangeShapeType="1"/>
            </p:cNvSpPr>
            <p:nvPr/>
          </p:nvSpPr>
          <p:spPr bwMode="auto">
            <a:xfrm rot="10800000">
              <a:off x="6804" y="4670"/>
              <a:ext cx="3211" cy="6"/>
            </a:xfrm>
            <a:prstGeom prst="bentConnector3">
              <a:avLst>
                <a:gd name="adj1" fmla="val 49986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159859" y="115470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 作业流程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611560" y="2354375"/>
            <a:ext cx="2664296" cy="388293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成果物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住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保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项目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数据类型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点，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*.</a:t>
            </a:r>
            <a:r>
              <a:rPr lang="en-US" altLang="zh-CN" sz="2400" dirty="0" err="1">
                <a:latin typeface="黑体" panose="02010609060101010101" pitchFamily="49" charset="-122"/>
                <a:ea typeface="黑体" panose="02010609060101010101" pitchFamily="49" charset="-122"/>
              </a:rPr>
              <a:t>shp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格式。</a:t>
            </a:r>
          </a:p>
          <a:p>
            <a:pPr lvl="0"/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住保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楼栋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数据类型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面，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*.</a:t>
            </a:r>
            <a:r>
              <a:rPr lang="en-US" altLang="zh-CN" sz="2400" dirty="0" err="1">
                <a:latin typeface="黑体" panose="02010609060101010101" pitchFamily="49" charset="-122"/>
                <a:ea typeface="黑体" panose="02010609060101010101" pitchFamily="49" charset="-122"/>
              </a:rPr>
              <a:t>shp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格式。</a:t>
            </a:r>
          </a:p>
          <a:p>
            <a:pPr lvl="0"/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住保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房屋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数据类型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楼盘信息表，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*.</a:t>
            </a:r>
            <a:r>
              <a:rPr lang="en-US" altLang="zh-CN" sz="2400" dirty="0" err="1">
                <a:latin typeface="黑体" panose="02010609060101010101" pitchFamily="49" charset="-122"/>
                <a:ea typeface="黑体" panose="02010609060101010101" pitchFamily="49" charset="-122"/>
              </a:rPr>
              <a:t>xls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格式。</a:t>
            </a:r>
          </a:p>
        </p:txBody>
      </p:sp>
    </p:spTree>
    <p:extLst>
      <p:ext uri="{BB962C8B-B14F-4D97-AF65-F5344CB8AC3E}">
        <p14:creationId xmlns:p14="http://schemas.microsoft.com/office/powerpoint/2010/main" val="412964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01936" y="119126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 数据库逻辑架构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217" y="0"/>
            <a:ext cx="8819063" cy="80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5.4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、数据库设计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8182161"/>
              </p:ext>
            </p:extLst>
          </p:nvPr>
        </p:nvGraphicFramePr>
        <p:xfrm>
          <a:off x="971600" y="1764226"/>
          <a:ext cx="7668344" cy="5093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143" name="Visio" r:id="rId3" imgW="9767737" imgH="6491610" progId="Visio.Drawing.11">
                  <p:embed/>
                </p:oleObj>
              </mc:Choice>
              <mc:Fallback>
                <p:oleObj name="Visio" r:id="rId3" imgW="9767737" imgH="6491610" progId="Visio.Drawing.11">
                  <p:embed/>
                  <p:pic>
                    <p:nvPicPr>
                      <p:cNvPr id="0" name="Picture 2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764226"/>
                        <a:ext cx="7668344" cy="50937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0432" y="104839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数据库存储内容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9217" y="0"/>
            <a:ext cx="8819063" cy="80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5.4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、数据库设计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2" name="Rectangle 1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3756785"/>
              </p:ext>
            </p:extLst>
          </p:nvPr>
        </p:nvGraphicFramePr>
        <p:xfrm>
          <a:off x="4261390" y="9826"/>
          <a:ext cx="4991130" cy="6955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550" name="Visio" r:id="rId3" imgW="7378951" imgH="10278630" progId="Visio.Drawing.11">
                  <p:embed/>
                </p:oleObj>
              </mc:Choice>
              <mc:Fallback>
                <p:oleObj name="Visio" r:id="rId3" imgW="7378951" imgH="10278630" progId="Visio.Drawing.11">
                  <p:embed/>
                  <p:pic>
                    <p:nvPicPr>
                      <p:cNvPr id="0" name="Picture 3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1390" y="9826"/>
                        <a:ext cx="4991130" cy="69551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043608" y="1628800"/>
            <a:ext cx="2010569" cy="799537"/>
            <a:chOff x="3360836" y="944713"/>
            <a:chExt cx="2010569" cy="799537"/>
          </a:xfrm>
        </p:grpSpPr>
        <p:sp>
          <p:nvSpPr>
            <p:cNvPr id="10" name="圆角矩形 9"/>
            <p:cNvSpPr/>
            <p:nvPr/>
          </p:nvSpPr>
          <p:spPr>
            <a:xfrm>
              <a:off x="3360836" y="944713"/>
              <a:ext cx="2010569" cy="79953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圆角矩形 4"/>
            <p:cNvSpPr/>
            <p:nvPr/>
          </p:nvSpPr>
          <p:spPr>
            <a:xfrm>
              <a:off x="3384254" y="968131"/>
              <a:ext cx="1963733" cy="7527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0480" rIns="4572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kern="1200" dirty="0" smtClean="0"/>
                <a:t>房源数据库</a:t>
              </a:r>
              <a:endParaRPr lang="zh-CN" altLang="en-US" sz="2400" kern="1200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99570" y="2636912"/>
            <a:ext cx="2010569" cy="799537"/>
            <a:chOff x="3360836" y="944713"/>
            <a:chExt cx="2010569" cy="799537"/>
          </a:xfrm>
        </p:grpSpPr>
        <p:sp>
          <p:nvSpPr>
            <p:cNvPr id="13" name="圆角矩形 12"/>
            <p:cNvSpPr/>
            <p:nvPr/>
          </p:nvSpPr>
          <p:spPr>
            <a:xfrm>
              <a:off x="3360836" y="944713"/>
              <a:ext cx="2010569" cy="79953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圆角矩形 4"/>
            <p:cNvSpPr/>
            <p:nvPr/>
          </p:nvSpPr>
          <p:spPr>
            <a:xfrm>
              <a:off x="3384254" y="968131"/>
              <a:ext cx="1963733" cy="7527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0480" rIns="4572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kern="1200" dirty="0" smtClean="0"/>
                <a:t>保障对象数据库</a:t>
              </a:r>
              <a:endParaRPr lang="zh-CN" altLang="en-US" sz="2400" kern="1200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65309" y="3637575"/>
            <a:ext cx="2010569" cy="799537"/>
            <a:chOff x="3360836" y="944713"/>
            <a:chExt cx="2010569" cy="799537"/>
          </a:xfrm>
        </p:grpSpPr>
        <p:sp>
          <p:nvSpPr>
            <p:cNvPr id="16" name="圆角矩形 15"/>
            <p:cNvSpPr/>
            <p:nvPr/>
          </p:nvSpPr>
          <p:spPr>
            <a:xfrm>
              <a:off x="3360836" y="944713"/>
              <a:ext cx="2010569" cy="79953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圆角矩形 4"/>
            <p:cNvSpPr/>
            <p:nvPr/>
          </p:nvSpPr>
          <p:spPr>
            <a:xfrm>
              <a:off x="3384254" y="968131"/>
              <a:ext cx="1963733" cy="7527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0480" rIns="4572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kern="1200" dirty="0" smtClean="0"/>
                <a:t>园区企业库</a:t>
              </a:r>
              <a:endParaRPr lang="zh-CN" altLang="en-US" sz="2400" kern="12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121271" y="4645687"/>
            <a:ext cx="2010569" cy="799537"/>
            <a:chOff x="3360836" y="944713"/>
            <a:chExt cx="2010569" cy="799537"/>
          </a:xfrm>
        </p:grpSpPr>
        <p:sp>
          <p:nvSpPr>
            <p:cNvPr id="19" name="圆角矩形 18"/>
            <p:cNvSpPr/>
            <p:nvPr/>
          </p:nvSpPr>
          <p:spPr>
            <a:xfrm>
              <a:off x="3360836" y="944713"/>
              <a:ext cx="2010569" cy="79953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圆角矩形 4"/>
            <p:cNvSpPr/>
            <p:nvPr/>
          </p:nvSpPr>
          <p:spPr>
            <a:xfrm>
              <a:off x="3384254" y="968131"/>
              <a:ext cx="1963733" cy="7527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0480" rIns="4572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kern="1200" dirty="0" smtClean="0"/>
                <a:t>签约合同库</a:t>
              </a:r>
              <a:endParaRPr lang="zh-CN" altLang="en-US" sz="2400" kern="1200" dirty="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115616" y="5653799"/>
            <a:ext cx="2010569" cy="799537"/>
            <a:chOff x="3360836" y="944713"/>
            <a:chExt cx="2010569" cy="799537"/>
          </a:xfrm>
        </p:grpSpPr>
        <p:sp>
          <p:nvSpPr>
            <p:cNvPr id="22" name="圆角矩形 21"/>
            <p:cNvSpPr/>
            <p:nvPr/>
          </p:nvSpPr>
          <p:spPr>
            <a:xfrm>
              <a:off x="3360836" y="944713"/>
              <a:ext cx="2010569" cy="79953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圆角矩形 4"/>
            <p:cNvSpPr/>
            <p:nvPr/>
          </p:nvSpPr>
          <p:spPr>
            <a:xfrm>
              <a:off x="3384254" y="968131"/>
              <a:ext cx="1963733" cy="7527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0480" rIns="4572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dirty="0"/>
                <a:t>运</a:t>
              </a:r>
              <a:r>
                <a:rPr lang="zh-CN" altLang="en-US" sz="2400" dirty="0" smtClean="0"/>
                <a:t>维管理库</a:t>
              </a:r>
              <a:endParaRPr lang="zh-CN" altLang="en-US" sz="24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2" y="44624"/>
            <a:ext cx="8028384" cy="666727"/>
          </a:xfrm>
        </p:spPr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5.5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、房源基础数据维护子系统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611560" y="1124744"/>
            <a:ext cx="7704856" cy="136815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 实现房源基础数据整理、上图、管理。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83568" y="2708920"/>
            <a:ext cx="7488832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系统用户：公租中心业务人员，用户数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1-10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55576" y="3573016"/>
            <a:ext cx="7488832" cy="172819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、界面设计力美观、大方，操作方便。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、功能集中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页面部局合理。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、统一的房屋基础数据入口。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、基于海淀区房屋管理综合平台，集中房源管理。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166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2" y="44624"/>
            <a:ext cx="8028384" cy="666727"/>
          </a:xfrm>
        </p:spPr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5.5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、房源基础数据维护子系统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 descr="房源流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857232"/>
            <a:ext cx="5777794" cy="571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6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2" y="44624"/>
            <a:ext cx="8028384" cy="666727"/>
          </a:xfrm>
        </p:spPr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5.5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、房源基础数据维护子系统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、功能模块框图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pic>
        <p:nvPicPr>
          <p:cNvPr id="295938" name="图片 2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700620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73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0"/>
            <a:ext cx="5181600" cy="838200"/>
          </a:xfrm>
        </p:spPr>
        <p:txBody>
          <a:bodyPr/>
          <a:lstStyle/>
          <a:p>
            <a:pPr algn="l"/>
            <a:r>
              <a:rPr lang="zh-CN" altLang="en-US" b="1" dirty="0" smtClean="0"/>
              <a:t>一、立项背景</a:t>
            </a:r>
            <a:endParaRPr lang="en-US" altLang="zh-CN" b="1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071546"/>
            <a:ext cx="8429652" cy="322155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zh-CN" sz="2800" dirty="0" smtClean="0">
                <a:latin typeface="黑体" pitchFamily="2" charset="-122"/>
                <a:ea typeface="黑体" pitchFamily="2" charset="-122"/>
              </a:rPr>
              <a:t>2011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年，海淀区“智慧海淀”项目要求</a:t>
            </a: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打造具有区域特色的“四智一高”，即智慧政务、智慧园区、智慧城区、智慧家园和信息产业高地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800" dirty="0" smtClean="0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目前，海淀房管局公共租赁住房配租采用手工配租，配租周期长，流程繁琐，公共租赁住房配租率低。</a:t>
            </a:r>
            <a:endParaRPr lang="en-US" altLang="zh-CN" sz="2800" dirty="0" smtClean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286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429132"/>
            <a:ext cx="4674386" cy="23122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86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1" y="4572008"/>
            <a:ext cx="3357586" cy="2000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91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32" y="44624"/>
            <a:ext cx="8028384" cy="666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</a:pPr>
            <a:r>
              <a:rPr lang="en-US" altLang="zh-CN" sz="3600" smtClean="0">
                <a:latin typeface="黑体" pitchFamily="49" charset="-122"/>
                <a:ea typeface="黑体" pitchFamily="49" charset="-122"/>
              </a:rPr>
              <a:t>5.5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、房源基础数据维护子系统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、系统界面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62" y="1643025"/>
            <a:ext cx="8531486" cy="4341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 5"/>
          <p:cNvSpPr/>
          <p:nvPr/>
        </p:nvSpPr>
        <p:spPr>
          <a:xfrm>
            <a:off x="6804248" y="5661248"/>
            <a:ext cx="205403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新增项目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055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32" y="44624"/>
            <a:ext cx="8028384" cy="666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</a:pPr>
            <a:r>
              <a:rPr lang="en-US" altLang="zh-CN" sz="3600" smtClean="0">
                <a:latin typeface="黑体" pitchFamily="49" charset="-122"/>
                <a:ea typeface="黑体" pitchFamily="49" charset="-122"/>
              </a:rPr>
              <a:t>5.5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、房源基础数据维护子系统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、系统界面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0062" y="1643025"/>
            <a:ext cx="8531485" cy="4341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圆角矩形 7"/>
          <p:cNvSpPr/>
          <p:nvPr/>
        </p:nvSpPr>
        <p:spPr>
          <a:xfrm>
            <a:off x="6804248" y="5661248"/>
            <a:ext cx="205403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项目上图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212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32" y="44624"/>
            <a:ext cx="8028384" cy="666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</a:pPr>
            <a:r>
              <a:rPr lang="en-US" altLang="zh-CN" sz="3600" smtClean="0">
                <a:latin typeface="黑体" pitchFamily="49" charset="-122"/>
                <a:ea typeface="黑体" pitchFamily="49" charset="-122"/>
              </a:rPr>
              <a:t>5.5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、房源基础数据维护子系统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、系统界面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0062" y="1643025"/>
            <a:ext cx="8531486" cy="4341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8"/>
          <p:cNvSpPr/>
          <p:nvPr/>
        </p:nvSpPr>
        <p:spPr>
          <a:xfrm>
            <a:off x="6804248" y="5661248"/>
            <a:ext cx="205403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新增楼栋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611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32" y="44624"/>
            <a:ext cx="8028384" cy="666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</a:pPr>
            <a:r>
              <a:rPr lang="en-US" altLang="zh-CN" sz="3600" smtClean="0">
                <a:latin typeface="黑体" pitchFamily="49" charset="-122"/>
                <a:ea typeface="黑体" pitchFamily="49" charset="-122"/>
              </a:rPr>
              <a:t>5.5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、房源基础数据维护子系统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、系统界面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0062" y="1643025"/>
            <a:ext cx="8531485" cy="4341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圆角矩形 7"/>
          <p:cNvSpPr/>
          <p:nvPr/>
        </p:nvSpPr>
        <p:spPr>
          <a:xfrm>
            <a:off x="6804248" y="5661248"/>
            <a:ext cx="205403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楼栋上图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4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32" y="44624"/>
            <a:ext cx="8028384" cy="666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</a:pPr>
            <a:r>
              <a:rPr lang="en-US" altLang="zh-CN" sz="3600" smtClean="0">
                <a:latin typeface="黑体" pitchFamily="49" charset="-122"/>
                <a:ea typeface="黑体" pitchFamily="49" charset="-122"/>
              </a:rPr>
              <a:t>5.5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、房源基础数据维护子系统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、系统界面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0062" y="1651851"/>
            <a:ext cx="8531485" cy="432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8"/>
          <p:cNvSpPr/>
          <p:nvPr/>
        </p:nvSpPr>
        <p:spPr>
          <a:xfrm>
            <a:off x="6804248" y="5661248"/>
            <a:ext cx="205403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批量导入房源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986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2" y="44624"/>
            <a:ext cx="8028384" cy="666727"/>
          </a:xfrm>
        </p:spPr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611560" y="1124744"/>
            <a:ext cx="7704856" cy="136815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实现人才房房源管理、批次管理、合同管理，园区企业、人员管理，物业公司管理；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pPr indent="457200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园区企业基于房源浏览，地图选房进行实时配租。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83568" y="2708920"/>
            <a:ext cx="7488832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系统用户：公租中心业务人员，用户数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1-10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          海淀园区管委会，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用户数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1-10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          园区企业，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用户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数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1000-10000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          物业公司，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用户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数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10-100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55576" y="4509120"/>
            <a:ext cx="7488832" cy="172819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、界面设计力美观、大方，操作方便。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、功能集中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页面部局合理。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、房源浏览与地图找房相结合。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、“集中分配与自主选房”的动态配租模式。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557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2" y="44624"/>
            <a:ext cx="8028384" cy="666727"/>
          </a:xfrm>
        </p:spPr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、业务流程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内容占位符 6"/>
          <p:cNvGraphicFramePr>
            <a:graphicFrameLocks/>
          </p:cNvGraphicFramePr>
          <p:nvPr/>
        </p:nvGraphicFramePr>
        <p:xfrm>
          <a:off x="309562" y="3694133"/>
          <a:ext cx="2690802" cy="4021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内容占位符 2"/>
          <p:cNvGraphicFramePr>
            <a:graphicFrameLocks/>
          </p:cNvGraphicFramePr>
          <p:nvPr/>
        </p:nvGraphicFramePr>
        <p:xfrm>
          <a:off x="785786" y="1785926"/>
          <a:ext cx="7715304" cy="264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57864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2411413" y="323850"/>
            <a:ext cx="1368425" cy="43338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房 源</a:t>
            </a:r>
          </a:p>
        </p:txBody>
      </p:sp>
      <p:sp>
        <p:nvSpPr>
          <p:cNvPr id="7" name="圆角矩形 6"/>
          <p:cNvSpPr/>
          <p:nvPr/>
        </p:nvSpPr>
        <p:spPr bwMode="auto">
          <a:xfrm>
            <a:off x="5364163" y="344488"/>
            <a:ext cx="1368425" cy="433387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园区企业</a:t>
            </a:r>
          </a:p>
        </p:txBody>
      </p:sp>
      <p:sp>
        <p:nvSpPr>
          <p:cNvPr id="16" name="圆角矩形 15"/>
          <p:cNvSpPr/>
          <p:nvPr/>
        </p:nvSpPr>
        <p:spPr bwMode="auto">
          <a:xfrm>
            <a:off x="3778250" y="1268413"/>
            <a:ext cx="1368425" cy="801687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房源定期开市</a:t>
            </a:r>
          </a:p>
        </p:txBody>
      </p:sp>
      <p:sp>
        <p:nvSpPr>
          <p:cNvPr id="6149" name="左弧形箭头 18"/>
          <p:cNvSpPr>
            <a:spLocks noChangeArrowheads="1"/>
          </p:cNvSpPr>
          <p:nvPr/>
        </p:nvSpPr>
        <p:spPr bwMode="auto">
          <a:xfrm rot="-1466273">
            <a:off x="2773363" y="947738"/>
            <a:ext cx="644525" cy="1195387"/>
          </a:xfrm>
          <a:prstGeom prst="curvedRightArrow">
            <a:avLst>
              <a:gd name="adj1" fmla="val 24944"/>
              <a:gd name="adj2" fmla="val 49896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endParaRPr lang="zh-CN" altLang="en-US"/>
          </a:p>
        </p:txBody>
      </p:sp>
      <p:sp>
        <p:nvSpPr>
          <p:cNvPr id="6150" name="右弧形箭头 20"/>
          <p:cNvSpPr>
            <a:spLocks noChangeArrowheads="1"/>
          </p:cNvSpPr>
          <p:nvPr/>
        </p:nvSpPr>
        <p:spPr bwMode="auto">
          <a:xfrm rot="1649119">
            <a:off x="5373688" y="992188"/>
            <a:ext cx="576262" cy="1120775"/>
          </a:xfrm>
          <a:prstGeom prst="curvedLeftArrow">
            <a:avLst>
              <a:gd name="adj1" fmla="val 25005"/>
              <a:gd name="adj2" fmla="val 50000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endParaRPr lang="zh-CN" altLang="en-US"/>
          </a:p>
        </p:txBody>
      </p:sp>
      <p:sp>
        <p:nvSpPr>
          <p:cNvPr id="22" name="圆角矩形 21"/>
          <p:cNvSpPr/>
          <p:nvPr/>
        </p:nvSpPr>
        <p:spPr bwMode="auto">
          <a:xfrm>
            <a:off x="6084888" y="1165225"/>
            <a:ext cx="1042987" cy="8382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企业</a:t>
            </a:r>
            <a:endParaRPr lang="en-US" altLang="zh-CN" dirty="0">
              <a:solidFill>
                <a:schemeClr val="tx1">
                  <a:lumMod val="50000"/>
                </a:schemeClr>
              </a:solidFill>
              <a:latin typeface="Arial" charset="0"/>
              <a:ea typeface="楷体_GB2312" pitchFamily="49" charset="-122"/>
            </a:endParaRPr>
          </a:p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规则库</a:t>
            </a:r>
          </a:p>
        </p:txBody>
      </p:sp>
      <p:sp>
        <p:nvSpPr>
          <p:cNvPr id="23" name="圆角矩形 22"/>
          <p:cNvSpPr/>
          <p:nvPr/>
        </p:nvSpPr>
        <p:spPr bwMode="auto">
          <a:xfrm>
            <a:off x="1785938" y="1127125"/>
            <a:ext cx="841375" cy="8001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房源打包</a:t>
            </a:r>
          </a:p>
        </p:txBody>
      </p:sp>
      <p:sp>
        <p:nvSpPr>
          <p:cNvPr id="24" name="下箭头 23"/>
          <p:cNvSpPr/>
          <p:nvPr/>
        </p:nvSpPr>
        <p:spPr>
          <a:xfrm>
            <a:off x="4384675" y="2089150"/>
            <a:ext cx="265113" cy="379413"/>
          </a:xfrm>
          <a:prstGeom prst="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圆角矩形 24"/>
          <p:cNvSpPr/>
          <p:nvPr/>
        </p:nvSpPr>
        <p:spPr bwMode="auto">
          <a:xfrm>
            <a:off x="3805238" y="2478088"/>
            <a:ext cx="1368425" cy="433387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企业选房</a:t>
            </a:r>
          </a:p>
        </p:txBody>
      </p:sp>
      <p:sp>
        <p:nvSpPr>
          <p:cNvPr id="29" name="线形标注 1 28"/>
          <p:cNvSpPr/>
          <p:nvPr/>
        </p:nvSpPr>
        <p:spPr bwMode="auto">
          <a:xfrm>
            <a:off x="5867400" y="2290763"/>
            <a:ext cx="2125663" cy="868362"/>
          </a:xfrm>
          <a:prstGeom prst="borderCallout1">
            <a:avLst>
              <a:gd name="adj1" fmla="val 55998"/>
              <a:gd name="adj2" fmla="val -1398"/>
              <a:gd name="adj3" fmla="val 56662"/>
              <a:gd name="adj4" fmla="val -32347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rgbClr val="6699FF"/>
                </a:solidFill>
                <a:latin typeface="Arial" charset="0"/>
                <a:ea typeface="楷体_GB2312" pitchFamily="49" charset="-122"/>
              </a:rPr>
              <a:t>地图选房</a:t>
            </a:r>
            <a:endParaRPr lang="en-US" altLang="zh-CN" sz="1400" dirty="0">
              <a:solidFill>
                <a:srgbClr val="6699FF"/>
              </a:solidFill>
              <a:latin typeface="Arial" charset="0"/>
              <a:ea typeface="楷体_GB2312" pitchFamily="49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rgbClr val="6699FF"/>
                </a:solidFill>
                <a:latin typeface="Arial" charset="0"/>
                <a:ea typeface="楷体_GB2312" pitchFamily="49" charset="-122"/>
              </a:rPr>
              <a:t>房源浏览</a:t>
            </a:r>
            <a:endParaRPr lang="en-US" altLang="zh-CN" sz="1400" dirty="0">
              <a:solidFill>
                <a:srgbClr val="6699FF"/>
              </a:solidFill>
              <a:latin typeface="Arial" charset="0"/>
              <a:ea typeface="楷体_GB2312" pitchFamily="49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rgbClr val="6699FF"/>
                </a:solidFill>
                <a:latin typeface="Arial" charset="0"/>
                <a:ea typeface="楷体_GB2312" pitchFamily="49" charset="-122"/>
              </a:rPr>
              <a:t>“先到先得”机制</a:t>
            </a:r>
          </a:p>
        </p:txBody>
      </p:sp>
      <p:sp>
        <p:nvSpPr>
          <p:cNvPr id="30" name="下箭头 29"/>
          <p:cNvSpPr/>
          <p:nvPr/>
        </p:nvSpPr>
        <p:spPr>
          <a:xfrm>
            <a:off x="4381500" y="2949575"/>
            <a:ext cx="266700" cy="379413"/>
          </a:xfrm>
          <a:prstGeom prst="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圆角矩形 30"/>
          <p:cNvSpPr/>
          <p:nvPr/>
        </p:nvSpPr>
        <p:spPr bwMode="auto">
          <a:xfrm>
            <a:off x="3808413" y="3303588"/>
            <a:ext cx="1368425" cy="433387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购物车</a:t>
            </a:r>
          </a:p>
        </p:txBody>
      </p:sp>
      <p:sp>
        <p:nvSpPr>
          <p:cNvPr id="34" name="下箭头 33"/>
          <p:cNvSpPr/>
          <p:nvPr/>
        </p:nvSpPr>
        <p:spPr>
          <a:xfrm>
            <a:off x="4359275" y="3741738"/>
            <a:ext cx="265113" cy="379412"/>
          </a:xfrm>
          <a:prstGeom prst="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圆角矩形 34"/>
          <p:cNvSpPr/>
          <p:nvPr/>
        </p:nvSpPr>
        <p:spPr bwMode="auto">
          <a:xfrm>
            <a:off x="3786188" y="4095750"/>
            <a:ext cx="1368425" cy="43338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提交订单</a:t>
            </a:r>
            <a:endParaRPr lang="en-US" altLang="zh-CN" dirty="0">
              <a:solidFill>
                <a:schemeClr val="tx1">
                  <a:lumMod val="50000"/>
                </a:schemeClr>
              </a:solidFill>
              <a:latin typeface="Arial" charset="0"/>
              <a:ea typeface="楷体_GB2312" pitchFamily="49" charset="-122"/>
            </a:endParaRPr>
          </a:p>
        </p:txBody>
      </p:sp>
      <p:cxnSp>
        <p:nvCxnSpPr>
          <p:cNvPr id="48" name="直接箭头连接符 47"/>
          <p:cNvCxnSpPr>
            <a:stCxn id="51" idx="0"/>
            <a:endCxn id="16" idx="1"/>
          </p:cNvCxnSpPr>
          <p:nvPr/>
        </p:nvCxnSpPr>
        <p:spPr bwMode="auto">
          <a:xfrm flipV="1">
            <a:off x="2927350" y="1670050"/>
            <a:ext cx="850900" cy="182721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直接连接符 49"/>
          <p:cNvCxnSpPr/>
          <p:nvPr/>
        </p:nvCxnSpPr>
        <p:spPr bwMode="auto">
          <a:xfrm flipH="1" flipV="1">
            <a:off x="2927350" y="3930650"/>
            <a:ext cx="850900" cy="19558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圆角矩形 50"/>
          <p:cNvSpPr/>
          <p:nvPr/>
        </p:nvSpPr>
        <p:spPr bwMode="auto">
          <a:xfrm>
            <a:off x="2505075" y="3497263"/>
            <a:ext cx="842963" cy="43656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解锁</a:t>
            </a:r>
          </a:p>
        </p:txBody>
      </p:sp>
      <p:sp>
        <p:nvSpPr>
          <p:cNvPr id="52" name="下箭头 51"/>
          <p:cNvSpPr/>
          <p:nvPr/>
        </p:nvSpPr>
        <p:spPr>
          <a:xfrm>
            <a:off x="4381500" y="4525963"/>
            <a:ext cx="266700" cy="379412"/>
          </a:xfrm>
          <a:prstGeom prst="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圆角矩形 52"/>
          <p:cNvSpPr/>
          <p:nvPr/>
        </p:nvSpPr>
        <p:spPr bwMode="auto">
          <a:xfrm>
            <a:off x="3808413" y="4881563"/>
            <a:ext cx="1368425" cy="433387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人房关联</a:t>
            </a:r>
            <a:endParaRPr lang="en-US" altLang="zh-CN" dirty="0">
              <a:solidFill>
                <a:schemeClr val="tx1">
                  <a:lumMod val="50000"/>
                </a:schemeClr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9" name="线形标注 1 58"/>
          <p:cNvSpPr/>
          <p:nvPr/>
        </p:nvSpPr>
        <p:spPr bwMode="auto">
          <a:xfrm>
            <a:off x="5867400" y="3425825"/>
            <a:ext cx="2125663" cy="608013"/>
          </a:xfrm>
          <a:prstGeom prst="borderCallout1">
            <a:avLst>
              <a:gd name="adj1" fmla="val 46521"/>
              <a:gd name="adj2" fmla="val -1398"/>
              <a:gd name="adj3" fmla="val 29905"/>
              <a:gd name="adj4" fmla="val -33030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rgbClr val="6699FF"/>
                </a:solidFill>
                <a:latin typeface="Arial" charset="0"/>
                <a:ea typeface="楷体_GB2312" pitchFamily="49" charset="-122"/>
              </a:rPr>
              <a:t>房源状态预占用</a:t>
            </a:r>
            <a:endParaRPr lang="en-US" altLang="zh-CN" sz="1400" dirty="0">
              <a:solidFill>
                <a:srgbClr val="6699FF"/>
              </a:solidFill>
              <a:latin typeface="Arial" charset="0"/>
              <a:ea typeface="楷体_GB2312" pitchFamily="49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rgbClr val="6699FF"/>
                </a:solidFill>
                <a:latin typeface="Arial" charset="0"/>
                <a:ea typeface="楷体_GB2312" pitchFamily="49" charset="-122"/>
              </a:rPr>
              <a:t>房源锁定</a:t>
            </a:r>
            <a:endParaRPr lang="en-US" altLang="zh-CN" sz="1400" dirty="0">
              <a:solidFill>
                <a:srgbClr val="6699FF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60" name="线形标注 1 59"/>
          <p:cNvSpPr/>
          <p:nvPr/>
        </p:nvSpPr>
        <p:spPr bwMode="auto">
          <a:xfrm>
            <a:off x="5867400" y="4297363"/>
            <a:ext cx="2125663" cy="608012"/>
          </a:xfrm>
          <a:prstGeom prst="borderCallout1">
            <a:avLst>
              <a:gd name="adj1" fmla="val 46522"/>
              <a:gd name="adj2" fmla="val 2018"/>
              <a:gd name="adj3" fmla="val 29905"/>
              <a:gd name="adj4" fmla="val -33030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>
              <a:defRPr/>
            </a:pPr>
            <a:r>
              <a:rPr lang="en-US" altLang="zh-CN" sz="1400" dirty="0">
                <a:solidFill>
                  <a:srgbClr val="6699FF"/>
                </a:solidFill>
                <a:latin typeface="Arial" charset="0"/>
                <a:ea typeface="楷体_GB2312" pitchFamily="49" charset="-122"/>
              </a:rPr>
              <a:t>1</a:t>
            </a:r>
            <a:r>
              <a:rPr lang="zh-CN" altLang="en-US" sz="1400" dirty="0">
                <a:solidFill>
                  <a:srgbClr val="6699FF"/>
                </a:solidFill>
                <a:latin typeface="Arial" charset="0"/>
                <a:ea typeface="楷体_GB2312" pitchFamily="49" charset="-122"/>
              </a:rPr>
              <a:t>小时提交时间</a:t>
            </a:r>
            <a:endParaRPr lang="en-US" altLang="zh-CN" sz="1400" dirty="0">
              <a:solidFill>
                <a:srgbClr val="6699FF"/>
              </a:solidFill>
              <a:latin typeface="Arial" charset="0"/>
              <a:ea typeface="楷体_GB2312" pitchFamily="49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rgbClr val="6699FF"/>
                </a:solidFill>
                <a:latin typeface="Arial" charset="0"/>
                <a:ea typeface="楷体_GB2312" pitchFamily="49" charset="-122"/>
              </a:rPr>
              <a:t>过期自动释放房源池</a:t>
            </a:r>
            <a:endParaRPr lang="en-US" altLang="zh-CN" sz="1400" dirty="0">
              <a:solidFill>
                <a:srgbClr val="6699FF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63" name="下箭头 62"/>
          <p:cNvSpPr/>
          <p:nvPr/>
        </p:nvSpPr>
        <p:spPr>
          <a:xfrm>
            <a:off x="4384675" y="5314950"/>
            <a:ext cx="265113" cy="379413"/>
          </a:xfrm>
          <a:prstGeom prst="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4" name="圆角矩形 63"/>
          <p:cNvSpPr/>
          <p:nvPr/>
        </p:nvSpPr>
        <p:spPr bwMode="auto">
          <a:xfrm>
            <a:off x="3830638" y="5670550"/>
            <a:ext cx="1368425" cy="43338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科室审核</a:t>
            </a:r>
            <a:endParaRPr lang="en-US" altLang="zh-CN" dirty="0">
              <a:solidFill>
                <a:schemeClr val="tx1">
                  <a:lumMod val="50000"/>
                </a:schemeClr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68" name="下箭头 67"/>
          <p:cNvSpPr/>
          <p:nvPr/>
        </p:nvSpPr>
        <p:spPr>
          <a:xfrm>
            <a:off x="4356100" y="6103938"/>
            <a:ext cx="265113" cy="379412"/>
          </a:xfrm>
          <a:prstGeom prst="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9" name="圆角矩形 68"/>
          <p:cNvSpPr/>
          <p:nvPr/>
        </p:nvSpPr>
        <p:spPr bwMode="auto">
          <a:xfrm>
            <a:off x="3822700" y="6483350"/>
            <a:ext cx="1368425" cy="43338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楷体_GB2312" pitchFamily="49" charset="-122"/>
              </a:rPr>
              <a:t>企业入住</a:t>
            </a:r>
            <a:endParaRPr lang="en-US" altLang="zh-CN" dirty="0">
              <a:solidFill>
                <a:schemeClr val="tx1">
                  <a:lumMod val="50000"/>
                </a:schemeClr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70" name="线形标注 1 69"/>
          <p:cNvSpPr/>
          <p:nvPr/>
        </p:nvSpPr>
        <p:spPr bwMode="auto">
          <a:xfrm>
            <a:off x="5867400" y="5694363"/>
            <a:ext cx="2125663" cy="325437"/>
          </a:xfrm>
          <a:prstGeom prst="borderCallout1">
            <a:avLst>
              <a:gd name="adj1" fmla="val 45937"/>
              <a:gd name="adj2" fmla="val -32"/>
              <a:gd name="adj3" fmla="val 29905"/>
              <a:gd name="adj4" fmla="val -33030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rgbClr val="6699FF"/>
                </a:solidFill>
                <a:latin typeface="Arial" charset="0"/>
                <a:ea typeface="楷体_GB2312" pitchFamily="49" charset="-122"/>
              </a:rPr>
              <a:t>惩罚规则库</a:t>
            </a:r>
            <a:endParaRPr lang="en-US" altLang="zh-CN" sz="1400" dirty="0">
              <a:solidFill>
                <a:srgbClr val="6699FF"/>
              </a:solidFill>
              <a:latin typeface="Arial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2" y="44624"/>
            <a:ext cx="8028384" cy="666727"/>
          </a:xfrm>
        </p:spPr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、功能模块框图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pic>
        <p:nvPicPr>
          <p:cNvPr id="29696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99" y="1517408"/>
            <a:ext cx="7082085" cy="53115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55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-4022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57289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地图找房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57289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首页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51520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1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园区企业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51520" y="443711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86877" y="515719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网站信息浏览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86877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企业用户中心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034635"/>
            <a:ext cx="5724128" cy="5706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17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5563" y="-14287"/>
            <a:ext cx="7793037" cy="852487"/>
          </a:xfrm>
        </p:spPr>
        <p:txBody>
          <a:bodyPr/>
          <a:lstStyle/>
          <a:p>
            <a:pPr algn="l"/>
            <a:r>
              <a:rPr lang="zh-CN" altLang="en-US" b="1" dirty="0" smtClean="0"/>
              <a:t>二、目标与主要工作内容</a:t>
            </a:r>
            <a:endParaRPr lang="en-US" altLang="zh-CN" b="1" dirty="0"/>
          </a:p>
        </p:txBody>
      </p:sp>
      <p:pic>
        <p:nvPicPr>
          <p:cNvPr id="6" name="图片 5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2071678"/>
            <a:ext cx="4429156" cy="12931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87207" y="2354041"/>
            <a:ext cx="827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/>
              <a:t>2.1</a:t>
            </a:r>
            <a:endParaRPr lang="zh-CN" altLang="en-US" sz="3600" dirty="0"/>
          </a:p>
        </p:txBody>
      </p:sp>
      <p:sp>
        <p:nvSpPr>
          <p:cNvPr id="8" name="矩形 7"/>
          <p:cNvSpPr/>
          <p:nvPr/>
        </p:nvSpPr>
        <p:spPr>
          <a:xfrm>
            <a:off x="3603383" y="2357430"/>
            <a:ext cx="2040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/>
              <a:t>项目目标</a:t>
            </a:r>
            <a:endParaRPr lang="zh-CN" altLang="en-US" sz="3200" b="1" dirty="0"/>
          </a:p>
        </p:txBody>
      </p:sp>
      <p:pic>
        <p:nvPicPr>
          <p:cNvPr id="9" name="图片 8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3493202"/>
            <a:ext cx="4429156" cy="129312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428992" y="3844357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/>
              <a:t>主要工作内容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2387207" y="3782801"/>
            <a:ext cx="8274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/>
              <a:t>2.2</a:t>
            </a:r>
            <a:endParaRPr lang="zh-CN" alt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982" y="980729"/>
            <a:ext cx="4798928" cy="208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圆角矩形 22"/>
          <p:cNvSpPr/>
          <p:nvPr/>
        </p:nvSpPr>
        <p:spPr>
          <a:xfrm>
            <a:off x="2428860" y="3429000"/>
            <a:ext cx="6500858" cy="207170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-4022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57289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地图找房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57289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首页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51520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1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园区企业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51520" y="443711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86877" y="515719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网站信息浏览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86877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企业用户中心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8" name="内容占位符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0672071"/>
              </p:ext>
            </p:extLst>
          </p:nvPr>
        </p:nvGraphicFramePr>
        <p:xfrm>
          <a:off x="2571704" y="3429000"/>
          <a:ext cx="6072262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矩形 18"/>
          <p:cNvSpPr/>
          <p:nvPr/>
        </p:nvSpPr>
        <p:spPr bwMode="auto">
          <a:xfrm>
            <a:off x="2571736" y="5522115"/>
            <a:ext cx="6286544" cy="978719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详细、全面的房源信息浏览，使保障家庭能够找到自己满意的房源。</a:t>
            </a:r>
            <a:endParaRPr lang="zh-CN" altLang="en-US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1" name="下箭头 20"/>
          <p:cNvSpPr/>
          <p:nvPr/>
        </p:nvSpPr>
        <p:spPr bwMode="auto">
          <a:xfrm>
            <a:off x="5357818" y="3071810"/>
            <a:ext cx="428628" cy="42862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120000"/>
              </a:lnSpc>
            </a:pPr>
            <a:endParaRPr lang="zh-CN" altLang="en-US" b="1" smtClean="0">
              <a:solidFill>
                <a:srgbClr val="6699FF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22" name="圆角矩形 21"/>
          <p:cNvSpPr/>
          <p:nvPr/>
        </p:nvSpPr>
        <p:spPr bwMode="auto">
          <a:xfrm>
            <a:off x="7929586" y="1785926"/>
            <a:ext cx="1357322" cy="1034102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Arial" charset="0"/>
                <a:ea typeface="楷体_GB2312" pitchFamily="49" charset="-122"/>
              </a:rPr>
              <a:t>地图</a:t>
            </a:r>
            <a:endParaRPr lang="en-US" altLang="zh-CN" sz="2400" b="1" dirty="0" smtClean="0">
              <a:solidFill>
                <a:srgbClr val="FF0000"/>
              </a:solidFill>
              <a:latin typeface="Arial" charset="0"/>
              <a:ea typeface="楷体_GB2312" pitchFamily="49" charset="-122"/>
            </a:endParaRPr>
          </a:p>
          <a:p>
            <a:pPr algn="ctr" eaLnBrk="0" hangingPunct="0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Arial" charset="0"/>
                <a:ea typeface="楷体_GB2312" pitchFamily="49" charset="-122"/>
              </a:rPr>
              <a:t>选房</a:t>
            </a:r>
            <a:endParaRPr lang="zh-CN" altLang="en-US" b="1" dirty="0" smtClean="0">
              <a:solidFill>
                <a:srgbClr val="FF0000"/>
              </a:solidFill>
              <a:latin typeface="Arial" charset="0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456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-4022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57289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地图找房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57289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首页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51520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1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园区企业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51520" y="443711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86877" y="515719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网站信息浏览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86877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企业用户中心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808" y="1556792"/>
            <a:ext cx="6673191" cy="52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76" y="1556793"/>
            <a:ext cx="6312454" cy="530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64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9680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地图找房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9680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首页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29103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园区企业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91038" y="443711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26395" y="515719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网站信息浏览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26395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企业用户中心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351" y="1643025"/>
            <a:ext cx="6516216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87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9680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地图找房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29680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首页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9103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园区企业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91038" y="443711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326395" y="515719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网站信息浏览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26395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企业用户中心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959" y="1469584"/>
            <a:ext cx="6673191" cy="52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70" y="1545528"/>
            <a:ext cx="6426218" cy="519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239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9680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地图找房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9680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首页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29103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园区企业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91038" y="443711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326395" y="515719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网站信息浏览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326395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企业用户中心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045" y="1465292"/>
            <a:ext cx="6415647" cy="275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276" y="2758278"/>
            <a:ext cx="6064172" cy="328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044" y="3902534"/>
            <a:ext cx="6153169" cy="3013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933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9680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地图找房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9680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首页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29103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园区企业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91038" y="443711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326395" y="515719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网站信息浏览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326395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企业用户中心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12776"/>
            <a:ext cx="6516216" cy="5164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158" y="1412776"/>
            <a:ext cx="6512834" cy="512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728" y="2003354"/>
            <a:ext cx="6492757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12776"/>
            <a:ext cx="6631586" cy="511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147" y="1412776"/>
            <a:ext cx="6634357" cy="525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12776"/>
            <a:ext cx="6660232" cy="458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674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9680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合同变更审核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9680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</a:t>
            </a:r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信息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管理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9103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合同审核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管委会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322232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270" y="1844825"/>
            <a:ext cx="7377306" cy="4452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03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9680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合同变更审核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9680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企业信息维护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9103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合同审核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管委会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22232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270" y="1677699"/>
            <a:ext cx="6588224" cy="477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183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9680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合同变更审核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29680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企业信息维护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9103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合同审核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管委会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22232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487" y="1643025"/>
            <a:ext cx="6567377" cy="409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536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9680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合同变更审核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29680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企业信息维护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9103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合同审核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管委会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22232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425" y="1690219"/>
            <a:ext cx="6624736" cy="483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18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0"/>
            <a:ext cx="4724400" cy="764704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2.1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、项目目标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323528" y="1196752"/>
            <a:ext cx="8429652" cy="44644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70000"/>
              </a:lnSpc>
              <a:buNone/>
            </a:pPr>
            <a:r>
              <a:rPr lang="x-none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（1）</a:t>
            </a:r>
            <a:r>
              <a:rPr lang="x-none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实现公租房屋的动态选房和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排号</a:t>
            </a:r>
            <a:r>
              <a:rPr lang="x-none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，使轮候家庭及时选择适合自身需求的房源。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x-none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x-none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2）实现人才房屋的动态选房，</a:t>
            </a:r>
            <a:r>
              <a:rPr lang="x-none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使企业及时选择适合自身需求的房源。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x-none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x-none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3）合理、快速、优势调配房源，提高房源的配租率</a:t>
            </a:r>
            <a:r>
              <a:rPr lang="x-none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x-none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x-none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4）提高选房的公开、透明度</a:t>
            </a:r>
            <a:r>
              <a:rPr lang="x-none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x-none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x-none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5）提升房管部门的执政能力和执政水平,为“智慧海淀”建设提供房屋管理领域的数据支撑</a:t>
            </a:r>
            <a:r>
              <a:rPr lang="x-none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ü"/>
            </a:pPr>
            <a:endParaRPr lang="en-US" altLang="zh-CN" sz="2800" dirty="0">
              <a:latin typeface="黑体" pitchFamily="2" charset="-122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45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80095" y="4099038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</a:t>
            </a:r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审核签约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280095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房源管理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280095" y="3514725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房源发布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公租中心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280095" y="4666853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280095" y="5242917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280095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280095" y="293446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集中分配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763" y="2029490"/>
            <a:ext cx="7185039" cy="419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21" y="1643025"/>
            <a:ext cx="6563322" cy="481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43025"/>
            <a:ext cx="6525652" cy="507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342" y="2776489"/>
            <a:ext cx="40386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937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80095" y="4099038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</a:t>
            </a:r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审核签约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280095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房源管理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280095" y="3514725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房源发布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公租中心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280095" y="4666853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280095" y="5242917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280095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280095" y="293446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集中分配</a:t>
            </a:r>
          </a:p>
        </p:txBody>
      </p:sp>
      <p:pic>
        <p:nvPicPr>
          <p:cNvPr id="4137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521" y="2157346"/>
            <a:ext cx="6776991" cy="393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7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6805615" cy="393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7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36391"/>
            <a:ext cx="5725019" cy="4300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7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779" y="2206899"/>
            <a:ext cx="6531725" cy="414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78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公租中心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80095" y="4099038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</a:t>
            </a:r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审核签约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80095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房源管理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280095" y="3514725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房源发布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280095" y="4666853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280095" y="5242917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280095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280095" y="293446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集中分配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116" y="1803864"/>
            <a:ext cx="6660232" cy="453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293" y="1862189"/>
            <a:ext cx="6637055" cy="459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447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公租中心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80095" y="4099038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合同审核签约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80095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房源管理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280095" y="3514725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房源发布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280095" y="4666853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280095" y="5242917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280095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280095" y="293446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集中分配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748" y="1962762"/>
            <a:ext cx="6758941" cy="407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383" y="2341786"/>
            <a:ext cx="6783617" cy="346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816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、原型系统演示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公租中心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80095" y="4099038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合同审核签约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80095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房源管理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280095" y="3514725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房源发布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280095" y="4666853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280095" y="5242917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280095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280095" y="293446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集中分配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29490"/>
            <a:ext cx="621982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67597"/>
            <a:ext cx="6561725" cy="426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46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公租中心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1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179" y="1162794"/>
            <a:ext cx="5267325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123" y="1930449"/>
            <a:ext cx="5267325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1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526" y="2962994"/>
            <a:ext cx="527685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圆角矩形 14"/>
          <p:cNvSpPr/>
          <p:nvPr/>
        </p:nvSpPr>
        <p:spPr>
          <a:xfrm>
            <a:off x="280095" y="4099038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合同审核签约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280095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房源管理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280095" y="3514725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房源发布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280095" y="4666853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280095" y="5242917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280095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280095" y="293446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集中分配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522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公租中心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80095" y="4099038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合同审核签约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280095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房源管理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280095" y="3514725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房源发布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280095" y="4666853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280095" y="5242917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</a:p>
        </p:txBody>
      </p:sp>
      <p:sp>
        <p:nvSpPr>
          <p:cNvPr id="35" name="圆角矩形 34"/>
          <p:cNvSpPr/>
          <p:nvPr/>
        </p:nvSpPr>
        <p:spPr>
          <a:xfrm>
            <a:off x="280095" y="5805264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280095" y="293446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集中分配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38361"/>
            <a:ext cx="429577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832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29680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入住办理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29103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退</a:t>
            </a:r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租办理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32233"/>
            <a:ext cx="6300192" cy="5137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0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5.6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、人才房实时配租子系统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49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29680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入住办理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29103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退租办理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107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52749"/>
            <a:ext cx="6952655" cy="416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45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2" y="44624"/>
            <a:ext cx="8028384" cy="666727"/>
          </a:xfrm>
        </p:spPr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11560" y="980728"/>
            <a:ext cx="7704856" cy="136815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实现公租房房源管理、批次管理、合同管理，保障对象管理，物业公司管理；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pPr indent="457200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保障对象基于房源浏览，地图选房进行实时配租。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83568" y="2492896"/>
            <a:ext cx="7488832" cy="23042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系统用户：公租中心业务人员，用户数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1-10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          住保办业务人员，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用户数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1-10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         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投资中心业务人员，用户数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1-10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          保障对象，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用户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数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4000-60000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          物业公司，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用户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数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10-100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         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街道业务人员，用户数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30-50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83568" y="4941168"/>
            <a:ext cx="7488832" cy="172819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、界面设计力美观、大方，操作方便。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、功能集中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页面部局合理。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、房源浏览与地图找房相结合。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、“排序优先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+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时间优先”的动态配租模式。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557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3714752"/>
            <a:ext cx="6138672" cy="1792224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642911" y="1385704"/>
            <a:ext cx="2200897" cy="121444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房屋基础数据维护系统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926697" y="1357298"/>
            <a:ext cx="3002625" cy="121444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人才房实时</a:t>
            </a:r>
            <a:endParaRPr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配租系统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8" name="图片 17" descr="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2967986"/>
            <a:ext cx="4357718" cy="818204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6011589" y="1385704"/>
            <a:ext cx="2275187" cy="121444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公租房实时配租子系统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16768" y="0"/>
            <a:ext cx="58674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mtClean="0">
                <a:latin typeface="黑体" pitchFamily="49" charset="-122"/>
                <a:ea typeface="黑体" pitchFamily="49" charset="-122"/>
              </a:rPr>
              <a:t>2.2</a:t>
            </a:r>
            <a:r>
              <a:rPr lang="zh-CN" altLang="en-US" smtClean="0">
                <a:latin typeface="黑体" pitchFamily="49" charset="-122"/>
                <a:ea typeface="黑体" pitchFamily="49" charset="-122"/>
              </a:rPr>
              <a:t>、主要工作内容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86116" y="4120226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数据库建设</a:t>
            </a:r>
            <a:endParaRPr lang="zh-CN" altLang="en-US" sz="2800" dirty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5" name="图片 14" descr="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000372"/>
            <a:ext cx="3429024" cy="75625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804137" y="3071810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初始数据导入</a:t>
            </a:r>
          </a:p>
        </p:txBody>
      </p:sp>
      <p:sp>
        <p:nvSpPr>
          <p:cNvPr id="17" name="矩形 16"/>
          <p:cNvSpPr/>
          <p:nvPr/>
        </p:nvSpPr>
        <p:spPr>
          <a:xfrm>
            <a:off x="4943777" y="3071810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历史数据整理</a:t>
            </a:r>
          </a:p>
        </p:txBody>
      </p:sp>
      <p:pic>
        <p:nvPicPr>
          <p:cNvPr id="19" name="图片 18" descr="5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5214950"/>
            <a:ext cx="7215238" cy="960431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090153" y="5406110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基础设施建设</a:t>
            </a:r>
          </a:p>
        </p:txBody>
      </p:sp>
    </p:spTree>
    <p:extLst>
      <p:ext uri="{BB962C8B-B14F-4D97-AF65-F5344CB8AC3E}">
        <p14:creationId xmlns:p14="http://schemas.microsoft.com/office/powerpoint/2010/main" val="350277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2" y="44624"/>
            <a:ext cx="8028384" cy="666727"/>
          </a:xfrm>
        </p:spPr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、业务流程及需求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graphicFrame>
        <p:nvGraphicFramePr>
          <p:cNvPr id="6" name="图示 5"/>
          <p:cNvGraphicFramePr/>
          <p:nvPr/>
        </p:nvGraphicFramePr>
        <p:xfrm>
          <a:off x="500034" y="1539876"/>
          <a:ext cx="8286808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018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3736318" y="1263110"/>
            <a:ext cx="1730920" cy="576064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选房登记</a:t>
            </a:r>
            <a:endParaRPr lang="zh-CN" altLang="en-US" sz="2400" dirty="0"/>
          </a:p>
        </p:txBody>
      </p:sp>
      <p:sp>
        <p:nvSpPr>
          <p:cNvPr id="14" name="圆角矩形 13"/>
          <p:cNvSpPr/>
          <p:nvPr/>
        </p:nvSpPr>
        <p:spPr>
          <a:xfrm>
            <a:off x="3729907" y="2274047"/>
            <a:ext cx="1708607" cy="57606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实时配租</a:t>
            </a:r>
            <a:endParaRPr lang="en-US" altLang="zh-CN" sz="2400" dirty="0" smtClean="0"/>
          </a:p>
        </p:txBody>
      </p:sp>
      <p:sp>
        <p:nvSpPr>
          <p:cNvPr id="15" name="圆角矩形 14"/>
          <p:cNvSpPr/>
          <p:nvPr/>
        </p:nvSpPr>
        <p:spPr>
          <a:xfrm>
            <a:off x="3729907" y="3354167"/>
            <a:ext cx="1708607" cy="5760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街道确认</a:t>
            </a:r>
            <a:endParaRPr lang="en-US" altLang="zh-CN" sz="2400" dirty="0" smtClean="0"/>
          </a:p>
        </p:txBody>
      </p:sp>
      <p:sp>
        <p:nvSpPr>
          <p:cNvPr id="16" name="圆角矩形 15"/>
          <p:cNvSpPr/>
          <p:nvPr/>
        </p:nvSpPr>
        <p:spPr>
          <a:xfrm>
            <a:off x="3763588" y="6159654"/>
            <a:ext cx="1708607" cy="57606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后期管理</a:t>
            </a:r>
            <a:endParaRPr lang="en-US" altLang="zh-CN" sz="2400" dirty="0" smtClean="0"/>
          </a:p>
        </p:txBody>
      </p:sp>
      <p:sp>
        <p:nvSpPr>
          <p:cNvPr id="55" name="圆角矩形 54"/>
          <p:cNvSpPr/>
          <p:nvPr/>
        </p:nvSpPr>
        <p:spPr>
          <a:xfrm>
            <a:off x="3749492" y="5226375"/>
            <a:ext cx="1708607" cy="576064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办理入住</a:t>
            </a:r>
            <a:endParaRPr lang="en-US" altLang="zh-CN" sz="2400" dirty="0" smtClean="0"/>
          </a:p>
        </p:txBody>
      </p:sp>
      <p:cxnSp>
        <p:nvCxnSpPr>
          <p:cNvPr id="57" name="肘形连接符 56"/>
          <p:cNvCxnSpPr>
            <a:stCxn id="15" idx="1"/>
            <a:endCxn id="86" idx="4"/>
          </p:cNvCxnSpPr>
          <p:nvPr/>
        </p:nvCxnSpPr>
        <p:spPr>
          <a:xfrm rot="10800000">
            <a:off x="2663789" y="1049911"/>
            <a:ext cx="1066119" cy="2592288"/>
          </a:xfrm>
          <a:prstGeom prst="bentConnector2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5" name="下箭头 64"/>
          <p:cNvSpPr/>
          <p:nvPr/>
        </p:nvSpPr>
        <p:spPr>
          <a:xfrm>
            <a:off x="4517205" y="3930231"/>
            <a:ext cx="232086" cy="434873"/>
          </a:xfrm>
          <a:prstGeom prst="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下箭头 77"/>
          <p:cNvSpPr/>
          <p:nvPr/>
        </p:nvSpPr>
        <p:spPr>
          <a:xfrm>
            <a:off x="4517159" y="2850111"/>
            <a:ext cx="198857" cy="525809"/>
          </a:xfrm>
          <a:prstGeom prst="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下箭头 78"/>
          <p:cNvSpPr/>
          <p:nvPr/>
        </p:nvSpPr>
        <p:spPr>
          <a:xfrm>
            <a:off x="4517534" y="1839175"/>
            <a:ext cx="198482" cy="434872"/>
          </a:xfrm>
          <a:prstGeom prst="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下箭头 81"/>
          <p:cNvSpPr/>
          <p:nvPr/>
        </p:nvSpPr>
        <p:spPr>
          <a:xfrm>
            <a:off x="4517534" y="5802438"/>
            <a:ext cx="265533" cy="357215"/>
          </a:xfrm>
          <a:prstGeom prst="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1979712" y="185815"/>
            <a:ext cx="1368152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房源</a:t>
            </a:r>
            <a:endParaRPr lang="zh-CN" altLang="en-US" sz="2400" dirty="0"/>
          </a:p>
        </p:txBody>
      </p:sp>
      <p:sp>
        <p:nvSpPr>
          <p:cNvPr id="87" name="椭圆 86"/>
          <p:cNvSpPr/>
          <p:nvPr/>
        </p:nvSpPr>
        <p:spPr>
          <a:xfrm>
            <a:off x="5962155" y="178890"/>
            <a:ext cx="1368152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申请家庭</a:t>
            </a:r>
            <a:endParaRPr lang="zh-CN" altLang="en-US" sz="2400" dirty="0"/>
          </a:p>
        </p:txBody>
      </p:sp>
      <p:sp>
        <p:nvSpPr>
          <p:cNvPr id="96" name="TextBox 95"/>
          <p:cNvSpPr txBox="1"/>
          <p:nvPr/>
        </p:nvSpPr>
        <p:spPr>
          <a:xfrm>
            <a:off x="353564" y="2073622"/>
            <a:ext cx="1360916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所有候选人均未确认，房源入池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grpSp>
        <p:nvGrpSpPr>
          <p:cNvPr id="2" name="组合 176"/>
          <p:cNvGrpSpPr/>
          <p:nvPr/>
        </p:nvGrpSpPr>
        <p:grpSpPr>
          <a:xfrm>
            <a:off x="7704348" y="166906"/>
            <a:ext cx="1260140" cy="1131054"/>
            <a:chOff x="7704348" y="241739"/>
            <a:chExt cx="1260140" cy="1131054"/>
          </a:xfrm>
        </p:grpSpPr>
        <p:sp>
          <p:nvSpPr>
            <p:cNvPr id="94" name="矩形 93"/>
            <p:cNvSpPr/>
            <p:nvPr/>
          </p:nvSpPr>
          <p:spPr>
            <a:xfrm>
              <a:off x="7704348" y="944011"/>
              <a:ext cx="1260140" cy="428782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/>
                <a:t>市保障平台</a:t>
              </a:r>
              <a:endParaRPr lang="zh-CN" altLang="en-US" sz="1400" dirty="0"/>
            </a:p>
          </p:txBody>
        </p:sp>
        <p:sp>
          <p:nvSpPr>
            <p:cNvPr id="98" name="矩形 97"/>
            <p:cNvSpPr/>
            <p:nvPr/>
          </p:nvSpPr>
          <p:spPr>
            <a:xfrm>
              <a:off x="7704348" y="241739"/>
              <a:ext cx="1260140" cy="463345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0" lang="zh-CN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市场化租金补贴系统</a:t>
              </a:r>
              <a:endParaRPr lang="zh-CN" altLang="en-US" sz="1400" dirty="0"/>
            </a:p>
          </p:txBody>
        </p:sp>
      </p:grpSp>
      <p:cxnSp>
        <p:nvCxnSpPr>
          <p:cNvPr id="106" name="肘形连接符 105"/>
          <p:cNvCxnSpPr>
            <a:stCxn id="131" idx="3"/>
          </p:cNvCxnSpPr>
          <p:nvPr/>
        </p:nvCxnSpPr>
        <p:spPr>
          <a:xfrm flipV="1">
            <a:off x="5438514" y="1266903"/>
            <a:ext cx="2981913" cy="3383408"/>
          </a:xfrm>
          <a:prstGeom prst="bentConnector2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3" name="组合 177"/>
          <p:cNvGrpSpPr/>
          <p:nvPr/>
        </p:nvGrpSpPr>
        <p:grpSpPr>
          <a:xfrm>
            <a:off x="107504" y="116632"/>
            <a:ext cx="1260140" cy="1218486"/>
            <a:chOff x="107504" y="191465"/>
            <a:chExt cx="1260140" cy="1218486"/>
          </a:xfrm>
        </p:grpSpPr>
        <p:sp>
          <p:nvSpPr>
            <p:cNvPr id="123" name="矩形 122"/>
            <p:cNvSpPr/>
            <p:nvPr/>
          </p:nvSpPr>
          <p:spPr>
            <a:xfrm>
              <a:off x="107504" y="191465"/>
              <a:ext cx="1260140" cy="357215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/>
                <a:t>市投资中心</a:t>
              </a:r>
              <a:endParaRPr lang="zh-CN" altLang="en-US" sz="1400" dirty="0"/>
            </a:p>
          </p:txBody>
        </p:sp>
        <p:sp>
          <p:nvSpPr>
            <p:cNvPr id="124" name="矩形 123"/>
            <p:cNvSpPr/>
            <p:nvPr/>
          </p:nvSpPr>
          <p:spPr>
            <a:xfrm>
              <a:off x="107504" y="620688"/>
              <a:ext cx="1260140" cy="357215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/>
                <a:t>区公租中心</a:t>
              </a:r>
              <a:endParaRPr lang="zh-CN" altLang="en-US" sz="1400" dirty="0"/>
            </a:p>
          </p:txBody>
        </p:sp>
        <p:sp>
          <p:nvSpPr>
            <p:cNvPr id="125" name="矩形 124"/>
            <p:cNvSpPr/>
            <p:nvPr/>
          </p:nvSpPr>
          <p:spPr>
            <a:xfrm>
              <a:off x="107504" y="1052736"/>
              <a:ext cx="1260140" cy="357215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/>
                <a:t>区房地中心</a:t>
              </a:r>
              <a:endParaRPr lang="zh-CN" altLang="en-US" sz="1400" dirty="0"/>
            </a:p>
          </p:txBody>
        </p:sp>
      </p:grpSp>
      <p:sp>
        <p:nvSpPr>
          <p:cNvPr id="126" name="右箭头 125"/>
          <p:cNvSpPr/>
          <p:nvPr/>
        </p:nvSpPr>
        <p:spPr>
          <a:xfrm>
            <a:off x="1259632" y="363724"/>
            <a:ext cx="936104" cy="614179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录入或导入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27" name="右箭头 126"/>
          <p:cNvSpPr/>
          <p:nvPr/>
        </p:nvSpPr>
        <p:spPr>
          <a:xfrm flipH="1">
            <a:off x="7092280" y="363723"/>
            <a:ext cx="792088" cy="614179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交换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grpSp>
        <p:nvGrpSpPr>
          <p:cNvPr id="4" name="组合 129"/>
          <p:cNvGrpSpPr/>
          <p:nvPr/>
        </p:nvGrpSpPr>
        <p:grpSpPr>
          <a:xfrm>
            <a:off x="3441876" y="568559"/>
            <a:ext cx="2448271" cy="697376"/>
            <a:chOff x="3287127" y="415697"/>
            <a:chExt cx="2448271" cy="697376"/>
          </a:xfrm>
        </p:grpSpPr>
        <p:sp>
          <p:nvSpPr>
            <p:cNvPr id="128" name="等腰三角形 127"/>
            <p:cNvSpPr/>
            <p:nvPr/>
          </p:nvSpPr>
          <p:spPr>
            <a:xfrm flipV="1">
              <a:off x="3287127" y="467827"/>
              <a:ext cx="2448271" cy="645246"/>
            </a:xfrm>
            <a:prstGeom prst="triangle">
              <a:avLst>
                <a:gd name="adj" fmla="val 48316"/>
              </a:avLst>
            </a:prstGeom>
            <a:solidFill>
              <a:srgbClr val="FFFF00">
                <a:alpha val="46000"/>
              </a:srgb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3995936" y="415697"/>
              <a:ext cx="100811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200" b="1" dirty="0" smtClean="0"/>
                <a:t>地图选房</a:t>
              </a:r>
              <a:endParaRPr lang="en-US" altLang="zh-CN" sz="1200" b="1" dirty="0" smtClean="0"/>
            </a:p>
            <a:p>
              <a:pPr algn="ctr"/>
              <a:r>
                <a:rPr lang="zh-CN" altLang="en-US" sz="1200" b="1" dirty="0" smtClean="0"/>
                <a:t>房源浏览</a:t>
              </a:r>
              <a:endParaRPr lang="en-US" altLang="zh-CN" sz="1200" b="1" dirty="0" smtClean="0"/>
            </a:p>
            <a:p>
              <a:pPr algn="ctr"/>
              <a:r>
                <a:rPr lang="zh-CN" altLang="en-US" sz="1200" b="1" dirty="0" smtClean="0"/>
                <a:t>房源选择</a:t>
              </a:r>
              <a:endParaRPr lang="zh-CN" altLang="en-US" sz="1200" b="1" dirty="0"/>
            </a:p>
          </p:txBody>
        </p:sp>
      </p:grpSp>
      <p:sp>
        <p:nvSpPr>
          <p:cNvPr id="131" name="圆角矩形 130"/>
          <p:cNvSpPr/>
          <p:nvPr/>
        </p:nvSpPr>
        <p:spPr>
          <a:xfrm>
            <a:off x="3729907" y="4362279"/>
            <a:ext cx="1708607" cy="576064"/>
          </a:xfrm>
          <a:prstGeom prst="roundRect">
            <a:avLst/>
          </a:prstGeom>
          <a:solidFill>
            <a:srgbClr val="92D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区县复核</a:t>
            </a:r>
            <a:endParaRPr lang="en-US" altLang="zh-CN" sz="2400" dirty="0" smtClean="0"/>
          </a:p>
        </p:txBody>
      </p:sp>
      <p:sp>
        <p:nvSpPr>
          <p:cNvPr id="133" name="下箭头 132"/>
          <p:cNvSpPr/>
          <p:nvPr/>
        </p:nvSpPr>
        <p:spPr>
          <a:xfrm>
            <a:off x="4499992" y="4938343"/>
            <a:ext cx="205810" cy="357478"/>
          </a:xfrm>
          <a:prstGeom prst="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云形 133"/>
          <p:cNvSpPr/>
          <p:nvPr/>
        </p:nvSpPr>
        <p:spPr>
          <a:xfrm>
            <a:off x="6442208" y="2008746"/>
            <a:ext cx="1916006" cy="1367174"/>
          </a:xfrm>
          <a:prstGeom prst="cloud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400" dirty="0" smtClean="0">
                <a:solidFill>
                  <a:srgbClr val="FF0000"/>
                </a:solidFill>
              </a:rPr>
              <a:t>按排</a:t>
            </a:r>
            <a:r>
              <a:rPr lang="zh-CN" altLang="zh-CN" sz="1400" dirty="0">
                <a:solidFill>
                  <a:srgbClr val="FF0000"/>
                </a:solidFill>
              </a:rPr>
              <a:t>序规则</a:t>
            </a:r>
            <a:r>
              <a:rPr lang="zh-CN" altLang="zh-CN" sz="1400" dirty="0">
                <a:solidFill>
                  <a:schemeClr val="tx1"/>
                </a:solidFill>
              </a:rPr>
              <a:t>自动</a:t>
            </a:r>
            <a:r>
              <a:rPr lang="zh-CN" altLang="zh-CN" sz="1400" dirty="0" smtClean="0">
                <a:solidFill>
                  <a:schemeClr val="tx1"/>
                </a:solidFill>
              </a:rPr>
              <a:t>排序</a:t>
            </a:r>
            <a:r>
              <a:rPr lang="zh-CN" altLang="en-US" sz="1400" dirty="0" smtClean="0">
                <a:solidFill>
                  <a:schemeClr val="tx1"/>
                </a:solidFill>
              </a:rPr>
              <a:t>；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pPr algn="just"/>
            <a:r>
              <a:rPr lang="zh-CN" altLang="zh-CN" sz="1400" dirty="0" smtClean="0">
                <a:solidFill>
                  <a:srgbClr val="FF0000"/>
                </a:solidFill>
              </a:rPr>
              <a:t>短</a:t>
            </a:r>
            <a:r>
              <a:rPr lang="zh-CN" altLang="zh-CN" sz="1400" dirty="0">
                <a:solidFill>
                  <a:srgbClr val="FF0000"/>
                </a:solidFill>
              </a:rPr>
              <a:t>信提示</a:t>
            </a:r>
            <a:r>
              <a:rPr lang="zh-CN" altLang="zh-CN" sz="1400" dirty="0">
                <a:solidFill>
                  <a:schemeClr val="tx1"/>
                </a:solidFill>
              </a:rPr>
              <a:t>排序第一的</a:t>
            </a:r>
            <a:r>
              <a:rPr lang="zh-CN" altLang="zh-CN" sz="1400" dirty="0" smtClean="0">
                <a:solidFill>
                  <a:schemeClr val="tx1"/>
                </a:solidFill>
              </a:rPr>
              <a:t>家庭</a:t>
            </a:r>
            <a:r>
              <a:rPr lang="zh-CN" altLang="en-US" sz="1400" dirty="0">
                <a:solidFill>
                  <a:schemeClr val="tx1"/>
                </a:solidFill>
              </a:rPr>
              <a:t>；</a:t>
            </a:r>
            <a:endParaRPr lang="zh-CN" altLang="zh-CN" sz="1400" dirty="0">
              <a:solidFill>
                <a:schemeClr val="tx1"/>
              </a:solidFill>
            </a:endParaRPr>
          </a:p>
        </p:txBody>
      </p:sp>
      <p:grpSp>
        <p:nvGrpSpPr>
          <p:cNvPr id="5" name="组合 136"/>
          <p:cNvGrpSpPr/>
          <p:nvPr/>
        </p:nvGrpSpPr>
        <p:grpSpPr>
          <a:xfrm>
            <a:off x="5458099" y="1368164"/>
            <a:ext cx="1034851" cy="2274035"/>
            <a:chOff x="5491456" y="1442997"/>
            <a:chExt cx="1034851" cy="2274035"/>
          </a:xfrm>
        </p:grpSpPr>
        <p:sp>
          <p:nvSpPr>
            <p:cNvPr id="32" name="左弧形箭头 31"/>
            <p:cNvSpPr/>
            <p:nvPr/>
          </p:nvSpPr>
          <p:spPr>
            <a:xfrm flipH="1" flipV="1">
              <a:off x="5491456" y="1442997"/>
              <a:ext cx="703191" cy="2274035"/>
            </a:xfrm>
            <a:prstGeom prst="curved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770223" y="2401724"/>
              <a:ext cx="7560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/>
                <a:t>其他人员释放</a:t>
              </a:r>
              <a:endParaRPr lang="zh-CN" altLang="en-US" sz="1400" b="1" dirty="0"/>
            </a:p>
          </p:txBody>
        </p:sp>
      </p:grpSp>
      <p:sp>
        <p:nvSpPr>
          <p:cNvPr id="143" name="云形 142"/>
          <p:cNvSpPr/>
          <p:nvPr/>
        </p:nvSpPr>
        <p:spPr>
          <a:xfrm>
            <a:off x="357158" y="3276272"/>
            <a:ext cx="1740403" cy="1367174"/>
          </a:xfrm>
          <a:prstGeom prst="cloud">
            <a:avLst/>
          </a:prstGeom>
          <a:solidFill>
            <a:srgbClr val="FF9999">
              <a:alpha val="37647"/>
            </a:srgbClr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400" dirty="0" smtClean="0">
                <a:solidFill>
                  <a:schemeClr val="tx1"/>
                </a:solidFill>
              </a:rPr>
              <a:t>逾期未确认，短信通知下一候选人</a:t>
            </a:r>
            <a:endParaRPr lang="zh-CN" altLang="zh-CN" sz="1400" dirty="0">
              <a:solidFill>
                <a:schemeClr val="tx1"/>
              </a:solidFill>
            </a:endParaRPr>
          </a:p>
        </p:txBody>
      </p:sp>
      <p:cxnSp>
        <p:nvCxnSpPr>
          <p:cNvPr id="161" name="肘形连接符 160"/>
          <p:cNvCxnSpPr>
            <a:stCxn id="131" idx="1"/>
            <a:endCxn id="86" idx="4"/>
          </p:cNvCxnSpPr>
          <p:nvPr/>
        </p:nvCxnSpPr>
        <p:spPr>
          <a:xfrm rot="10800000">
            <a:off x="2663789" y="1049911"/>
            <a:ext cx="1066119" cy="3600400"/>
          </a:xfrm>
          <a:prstGeom prst="bentConnector2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4" name="矩形 163"/>
          <p:cNvSpPr/>
          <p:nvPr/>
        </p:nvSpPr>
        <p:spPr>
          <a:xfrm>
            <a:off x="6630133" y="4318481"/>
            <a:ext cx="1058117" cy="57606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复核不通过，反馈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2053946" y="2466948"/>
            <a:ext cx="1139761" cy="57606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复核不通过，释放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170" name="肘形连接符 169"/>
          <p:cNvCxnSpPr>
            <a:stCxn id="55" idx="3"/>
          </p:cNvCxnSpPr>
          <p:nvPr/>
        </p:nvCxnSpPr>
        <p:spPr>
          <a:xfrm flipV="1">
            <a:off x="5458099" y="1368164"/>
            <a:ext cx="2962328" cy="4146243"/>
          </a:xfrm>
          <a:prstGeom prst="bentConnector2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4" name="矩形 173"/>
          <p:cNvSpPr/>
          <p:nvPr/>
        </p:nvSpPr>
        <p:spPr>
          <a:xfrm>
            <a:off x="6656674" y="5231620"/>
            <a:ext cx="1058117" cy="57606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信息反馈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42" name="肘形连接符 41"/>
          <p:cNvCxnSpPr>
            <a:stCxn id="55" idx="1"/>
          </p:cNvCxnSpPr>
          <p:nvPr/>
        </p:nvCxnSpPr>
        <p:spPr>
          <a:xfrm rot="10800000">
            <a:off x="2663788" y="1214891"/>
            <a:ext cx="1085704" cy="4299517"/>
          </a:xfrm>
          <a:prstGeom prst="bentConnector2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2050667" y="3087888"/>
            <a:ext cx="1139761" cy="57606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逾期不办理，释放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10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5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6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1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2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3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55" grpId="0" animBg="1"/>
      <p:bldP spid="65" grpId="0" animBg="1"/>
      <p:bldP spid="78" grpId="0" animBg="1"/>
      <p:bldP spid="79" grpId="0" animBg="1"/>
      <p:bldP spid="82" grpId="0" animBg="1"/>
      <p:bldP spid="96" grpId="0" animBg="1"/>
      <p:bldP spid="126" grpId="0" animBg="1"/>
      <p:bldP spid="127" grpId="0" animBg="1"/>
      <p:bldP spid="131" grpId="0" animBg="1"/>
      <p:bldP spid="133" grpId="0" animBg="1"/>
      <p:bldP spid="134" grpId="0" animBg="1"/>
      <p:bldP spid="143" grpId="0" animBg="1"/>
      <p:bldP spid="164" grpId="0" animBg="1"/>
      <p:bldP spid="165" grpId="0" animBg="1"/>
      <p:bldP spid="174" grpId="0" animBg="1"/>
      <p:bldP spid="47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2" y="44624"/>
            <a:ext cx="8028384" cy="666727"/>
          </a:xfrm>
        </p:spPr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US" altLang="zh-CN" sz="3600" dirty="0"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、功能模块框图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pic>
        <p:nvPicPr>
          <p:cNvPr id="3153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19" y="1484784"/>
            <a:ext cx="6659422" cy="537321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55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98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2929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房源管理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32352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房源发布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公租中心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441" y="2029490"/>
            <a:ext cx="6858009" cy="355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998" y="1844824"/>
            <a:ext cx="6649452" cy="425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249" y="2522081"/>
            <a:ext cx="37909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95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98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2929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房源管理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32352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房源发布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356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公租中心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254" y="1817305"/>
            <a:ext cx="6583746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007" y="2048428"/>
            <a:ext cx="6392365" cy="393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19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56018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17329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17329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条款接收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611560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信息补录</a:t>
            </a:r>
            <a:endParaRPr lang="en-US" altLang="zh-CN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手机</a:t>
            </a:r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验证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1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644050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地图浏览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42754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64405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用户中心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628800"/>
            <a:ext cx="6119803" cy="4820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968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56018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17329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17329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条款接收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611560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信息补录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手机验证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71601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644050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地图浏览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642754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64405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用户中心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901" y="1844824"/>
            <a:ext cx="6164099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879" y="1643025"/>
            <a:ext cx="6633676" cy="4671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550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56018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17329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1601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644050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地图浏览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42754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64405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用户中心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17329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条款接收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611560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信息补录</a:t>
            </a:r>
            <a:endParaRPr lang="en-US" altLang="zh-CN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手机验证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519" y="1844824"/>
            <a:ext cx="6724898" cy="4632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2" y="1031701"/>
            <a:ext cx="5772150" cy="578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56018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17329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1601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644050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地图浏览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642754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64405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用户中心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17329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条款接收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611560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信息补录</a:t>
            </a:r>
            <a:endParaRPr lang="en-US" altLang="zh-CN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手机验证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65404"/>
            <a:ext cx="6314669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430" y="1836285"/>
            <a:ext cx="6076039" cy="4077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27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56018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17329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1601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644050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地图浏览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642754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64405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用户中心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17329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条款接收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611560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信息补录</a:t>
            </a:r>
            <a:endParaRPr lang="en-US" altLang="zh-CN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手机验证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48680"/>
            <a:ext cx="6151850" cy="43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643025"/>
            <a:ext cx="6413940" cy="492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20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4304496"/>
            <a:ext cx="4286280" cy="714380"/>
          </a:xfrm>
          <a:prstGeom prst="rect">
            <a:avLst/>
          </a:prstGeom>
        </p:spPr>
      </p:pic>
      <p:pic>
        <p:nvPicPr>
          <p:cNvPr id="39" name="图片 38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3590116"/>
            <a:ext cx="4286280" cy="714380"/>
          </a:xfrm>
          <a:prstGeom prst="rect">
            <a:avLst/>
          </a:prstGeom>
        </p:spPr>
      </p:pic>
      <p:pic>
        <p:nvPicPr>
          <p:cNvPr id="37" name="图片 36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875736"/>
            <a:ext cx="4286280" cy="714380"/>
          </a:xfrm>
          <a:prstGeom prst="rect">
            <a:avLst/>
          </a:prstGeom>
        </p:spPr>
      </p:pic>
      <p:pic>
        <p:nvPicPr>
          <p:cNvPr id="34" name="图片 3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161356"/>
            <a:ext cx="4286280" cy="714380"/>
          </a:xfrm>
          <a:prstGeom prst="rect">
            <a:avLst/>
          </a:prstGeom>
        </p:spPr>
      </p:pic>
      <p:pic>
        <p:nvPicPr>
          <p:cNvPr id="33" name="图片 32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1446976"/>
            <a:ext cx="4286280" cy="71438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0"/>
            <a:ext cx="6496064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三、用户现状与需求分析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85984" y="1518414"/>
            <a:ext cx="4572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/>
              <a:t>3.1</a:t>
            </a:r>
            <a:r>
              <a:rPr lang="zh-CN" altLang="en-US" sz="2600" dirty="0" smtClean="0"/>
              <a:t>   系统定位</a:t>
            </a:r>
          </a:p>
        </p:txBody>
      </p:sp>
      <p:sp>
        <p:nvSpPr>
          <p:cNvPr id="26" name="矩形 25"/>
          <p:cNvSpPr/>
          <p:nvPr/>
        </p:nvSpPr>
        <p:spPr>
          <a:xfrm>
            <a:off x="2285984" y="2954797"/>
            <a:ext cx="306846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3.3   </a:t>
            </a:r>
            <a:r>
              <a:rPr lang="zh-CN" altLang="en-US" sz="2600" dirty="0" smtClean="0"/>
              <a:t>系统建设现状</a:t>
            </a:r>
          </a:p>
        </p:txBody>
      </p:sp>
      <p:sp>
        <p:nvSpPr>
          <p:cNvPr id="27" name="矩形 26"/>
          <p:cNvSpPr/>
          <p:nvPr/>
        </p:nvSpPr>
        <p:spPr>
          <a:xfrm>
            <a:off x="2285984" y="2232794"/>
            <a:ext cx="32976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3.2   </a:t>
            </a:r>
            <a:r>
              <a:rPr lang="zh-CN" altLang="en-US" sz="2600" dirty="0" smtClean="0"/>
              <a:t>业务现状及需求</a:t>
            </a:r>
          </a:p>
        </p:txBody>
      </p:sp>
      <p:sp>
        <p:nvSpPr>
          <p:cNvPr id="29" name="矩形 28"/>
          <p:cNvSpPr/>
          <p:nvPr/>
        </p:nvSpPr>
        <p:spPr>
          <a:xfrm>
            <a:off x="2274576" y="3661554"/>
            <a:ext cx="229742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3.4   </a:t>
            </a:r>
            <a:r>
              <a:rPr lang="zh-CN" altLang="en-US" sz="2600" dirty="0" smtClean="0"/>
              <a:t>数据现状</a:t>
            </a:r>
          </a:p>
        </p:txBody>
      </p:sp>
      <p:sp>
        <p:nvSpPr>
          <p:cNvPr id="30" name="矩形 29"/>
          <p:cNvSpPr/>
          <p:nvPr/>
        </p:nvSpPr>
        <p:spPr>
          <a:xfrm>
            <a:off x="2285984" y="4375934"/>
            <a:ext cx="32976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3.5   </a:t>
            </a:r>
            <a:r>
              <a:rPr lang="zh-CN" altLang="en-US" sz="2600" dirty="0" smtClean="0"/>
              <a:t>人才房用户需求</a:t>
            </a:r>
          </a:p>
        </p:txBody>
      </p:sp>
      <p:pic>
        <p:nvPicPr>
          <p:cNvPr id="17" name="图片 16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9936" y="5090884"/>
            <a:ext cx="4286280" cy="71438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2301374" y="5162322"/>
            <a:ext cx="32976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3.5   </a:t>
            </a:r>
            <a:r>
              <a:rPr lang="zh-CN" altLang="en-US" sz="2600" dirty="0" smtClean="0"/>
              <a:t>公租房用户需求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56018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17329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房源浏览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617329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信息补录</a:t>
            </a:r>
            <a:endParaRPr lang="en-US" altLang="zh-CN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手机验证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611560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条款接收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1601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644050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地图浏览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642754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选房配租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64405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用户中心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655" y="1578733"/>
            <a:ext cx="6359288" cy="494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03796"/>
            <a:ext cx="6300192" cy="52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28800"/>
            <a:ext cx="6389323" cy="501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84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98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住保办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2929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保障对象管理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56018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合同复核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54722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合同签约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2929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32352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" name="图片 1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641" y="1412776"/>
            <a:ext cx="5654855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1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11238"/>
            <a:ext cx="5267325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圆角矩形 21"/>
          <p:cNvSpPr/>
          <p:nvPr/>
        </p:nvSpPr>
        <p:spPr>
          <a:xfrm>
            <a:off x="36707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</p:spTree>
    <p:extLst>
      <p:ext uri="{BB962C8B-B14F-4D97-AF65-F5344CB8AC3E}">
        <p14:creationId xmlns:p14="http://schemas.microsoft.com/office/powerpoint/2010/main" val="415012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98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住保办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2929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保障对象管理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56018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合同复核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54722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合同签约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2929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32352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</a:p>
        </p:txBody>
      </p:sp>
      <p:pic>
        <p:nvPicPr>
          <p:cNvPr id="13" name="图片 1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275032"/>
            <a:ext cx="5267325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115" y="2132856"/>
            <a:ext cx="5267325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1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526" y="2996952"/>
            <a:ext cx="527685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圆角矩形 22"/>
          <p:cNvSpPr/>
          <p:nvPr/>
        </p:nvSpPr>
        <p:spPr>
          <a:xfrm>
            <a:off x="36707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</p:spTree>
    <p:extLst>
      <p:ext uri="{BB962C8B-B14F-4D97-AF65-F5344CB8AC3E}">
        <p14:creationId xmlns:p14="http://schemas.microsoft.com/office/powerpoint/2010/main" val="241128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98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住保办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2929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保障对象管理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356018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合同复核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54722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合同签约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2929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32352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36707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488" y="2214156"/>
            <a:ext cx="6621266" cy="35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036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98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住保办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2929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保障对象管理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356018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合同复核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354722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合同签约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2929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32352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36707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23" y="2356587"/>
            <a:ext cx="6703830" cy="292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32401"/>
            <a:ext cx="575310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485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98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住保办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2929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保障对象管理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356018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合同复核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354722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合同签约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32929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32352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协议条款管理</a:t>
            </a:r>
            <a:endParaRPr lang="zh-CN" altLang="en-US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6707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065" y="2016114"/>
            <a:ext cx="6282443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065" y="2159107"/>
            <a:ext cx="5819899" cy="428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954" y="2867680"/>
            <a:ext cx="5976664" cy="310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465" y="2778926"/>
            <a:ext cx="56769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361" y="2296070"/>
            <a:ext cx="56578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83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98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住保办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29297" y="3797289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保障对象管理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356018" y="450912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合同复核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354722" y="522920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合同签约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32929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物业公司管理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323528" y="306896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网站信息管理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367070" y="5877272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统计分析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683" y="2009305"/>
            <a:ext cx="6645708" cy="3867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213" y="1467520"/>
            <a:ext cx="5832648" cy="5219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548" y="1641525"/>
            <a:ext cx="6488964" cy="452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037" y="2221300"/>
            <a:ext cx="6054824" cy="409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3253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98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9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住保中心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2929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合同签约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4"/>
            <a:ext cx="557212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圆角矩形 11"/>
          <p:cNvSpPr/>
          <p:nvPr/>
        </p:nvSpPr>
        <p:spPr>
          <a:xfrm>
            <a:off x="316180" y="3546838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合同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打印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34023"/>
            <a:ext cx="5007587" cy="385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36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、系统演示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986" y="1700808"/>
            <a:ext cx="234377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物业公司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29297" y="2348880"/>
            <a:ext cx="180149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入住办理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134" y="1605018"/>
            <a:ext cx="5982433" cy="494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616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、上线运行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5576" y="1700808"/>
            <a:ext cx="7848872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系统以</a:t>
            </a:r>
            <a:r>
              <a:rPr lang="en-US" altLang="zh-CN" dirty="0">
                <a:latin typeface="黑体" pitchFamily="49" charset="-122"/>
                <a:ea typeface="黑体" pitchFamily="49" charset="-122"/>
                <a:hlinkClick r:id="rId2"/>
              </a:rPr>
              <a:t>http://zfbz.bjhd.gov.cn/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域名进行访问，并在海淀区房屋管理局官网显著位置提供访问入口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000" dirty="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95288" y="2924944"/>
            <a:ext cx="8461388" cy="3619609"/>
            <a:chOff x="395288" y="2924944"/>
            <a:chExt cx="8461388" cy="3619609"/>
          </a:xfrm>
        </p:grpSpPr>
        <p:sp>
          <p:nvSpPr>
            <p:cNvPr id="6" name="矩形 5"/>
            <p:cNvSpPr/>
            <p:nvPr/>
          </p:nvSpPr>
          <p:spPr>
            <a:xfrm rot="5400000">
              <a:off x="-1336410" y="4680224"/>
              <a:ext cx="3509433" cy="460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95301" y="6426200"/>
              <a:ext cx="8461375" cy="61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11"/>
            <p:cNvGrpSpPr/>
            <p:nvPr/>
          </p:nvGrpSpPr>
          <p:grpSpPr>
            <a:xfrm>
              <a:off x="7740365" y="4583232"/>
              <a:ext cx="799329" cy="1768125"/>
              <a:chOff x="2000231" y="2114716"/>
              <a:chExt cx="2123898" cy="3523563"/>
            </a:xfrm>
            <a:solidFill>
              <a:schemeClr val="bg1"/>
            </a:solidFill>
          </p:grpSpPr>
          <p:sp>
            <p:nvSpPr>
              <p:cNvPr id="11" name="Freeform 19"/>
              <p:cNvSpPr>
                <a:spLocks noEditPoints="1"/>
              </p:cNvSpPr>
              <p:nvPr/>
            </p:nvSpPr>
            <p:spPr bwMode="auto">
              <a:xfrm>
                <a:off x="3054372" y="2961932"/>
                <a:ext cx="181546" cy="140551"/>
              </a:xfrm>
              <a:custGeom>
                <a:avLst/>
                <a:gdLst/>
                <a:ahLst/>
                <a:cxnLst>
                  <a:cxn ang="0">
                    <a:pos x="28" y="8"/>
                  </a:cxn>
                  <a:cxn ang="0">
                    <a:pos x="26" y="8"/>
                  </a:cxn>
                  <a:cxn ang="0">
                    <a:pos x="13" y="13"/>
                  </a:cxn>
                  <a:cxn ang="0">
                    <a:pos x="11" y="24"/>
                  </a:cxn>
                  <a:cxn ang="0">
                    <a:pos x="12" y="24"/>
                  </a:cxn>
                  <a:cxn ang="0">
                    <a:pos x="28" y="8"/>
                  </a:cxn>
                  <a:cxn ang="0">
                    <a:pos x="26" y="27"/>
                  </a:cxn>
                  <a:cxn ang="0">
                    <a:pos x="24" y="26"/>
                  </a:cxn>
                  <a:cxn ang="0">
                    <a:pos x="27" y="27"/>
                  </a:cxn>
                  <a:cxn ang="0">
                    <a:pos x="26" y="27"/>
                  </a:cxn>
                  <a:cxn ang="0">
                    <a:pos x="33" y="24"/>
                  </a:cxn>
                  <a:cxn ang="0">
                    <a:pos x="21" y="18"/>
                  </a:cxn>
                  <a:cxn ang="0">
                    <a:pos x="38" y="19"/>
                  </a:cxn>
                  <a:cxn ang="0">
                    <a:pos x="33" y="24"/>
                  </a:cxn>
                </a:cxnLst>
                <a:rect l="0" t="0" r="r" b="b"/>
                <a:pathLst>
                  <a:path w="73" h="56">
                    <a:moveTo>
                      <a:pt x="28" y="8"/>
                    </a:moveTo>
                    <a:cubicBezTo>
                      <a:pt x="27" y="8"/>
                      <a:pt x="26" y="8"/>
                      <a:pt x="26" y="8"/>
                    </a:cubicBezTo>
                    <a:cubicBezTo>
                      <a:pt x="33" y="0"/>
                      <a:pt x="18" y="2"/>
                      <a:pt x="13" y="13"/>
                    </a:cubicBezTo>
                    <a:cubicBezTo>
                      <a:pt x="12" y="13"/>
                      <a:pt x="0" y="24"/>
                      <a:pt x="11" y="24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20" y="56"/>
                      <a:pt x="73" y="7"/>
                      <a:pt x="28" y="8"/>
                    </a:cubicBezTo>
                    <a:close/>
                    <a:moveTo>
                      <a:pt x="26" y="27"/>
                    </a:moveTo>
                    <a:cubicBezTo>
                      <a:pt x="25" y="27"/>
                      <a:pt x="24" y="27"/>
                      <a:pt x="24" y="26"/>
                    </a:cubicBezTo>
                    <a:cubicBezTo>
                      <a:pt x="25" y="27"/>
                      <a:pt x="26" y="27"/>
                      <a:pt x="27" y="27"/>
                    </a:cubicBezTo>
                    <a:cubicBezTo>
                      <a:pt x="26" y="27"/>
                      <a:pt x="26" y="27"/>
                      <a:pt x="26" y="27"/>
                    </a:cubicBezTo>
                    <a:close/>
                    <a:moveTo>
                      <a:pt x="33" y="24"/>
                    </a:moveTo>
                    <a:cubicBezTo>
                      <a:pt x="35" y="18"/>
                      <a:pt x="24" y="18"/>
                      <a:pt x="21" y="18"/>
                    </a:cubicBezTo>
                    <a:cubicBezTo>
                      <a:pt x="27" y="15"/>
                      <a:pt x="32" y="16"/>
                      <a:pt x="38" y="19"/>
                    </a:cubicBezTo>
                    <a:cubicBezTo>
                      <a:pt x="36" y="21"/>
                      <a:pt x="35" y="23"/>
                      <a:pt x="33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2" name="Freeform 20"/>
              <p:cNvSpPr>
                <a:spLocks noEditPoints="1"/>
              </p:cNvSpPr>
              <p:nvPr/>
            </p:nvSpPr>
            <p:spPr bwMode="auto">
              <a:xfrm>
                <a:off x="2843543" y="2290406"/>
                <a:ext cx="370901" cy="579776"/>
              </a:xfrm>
              <a:custGeom>
                <a:avLst/>
                <a:gdLst/>
                <a:ahLst/>
                <a:cxnLst>
                  <a:cxn ang="0">
                    <a:pos x="76" y="1"/>
                  </a:cxn>
                  <a:cxn ang="0">
                    <a:pos x="31" y="121"/>
                  </a:cxn>
                  <a:cxn ang="0">
                    <a:pos x="6" y="190"/>
                  </a:cxn>
                  <a:cxn ang="0">
                    <a:pos x="8" y="215"/>
                  </a:cxn>
                  <a:cxn ang="0">
                    <a:pos x="27" y="200"/>
                  </a:cxn>
                  <a:cxn ang="0">
                    <a:pos x="142" y="232"/>
                  </a:cxn>
                  <a:cxn ang="0">
                    <a:pos x="143" y="224"/>
                  </a:cxn>
                  <a:cxn ang="0">
                    <a:pos x="110" y="217"/>
                  </a:cxn>
                  <a:cxn ang="0">
                    <a:pos x="42" y="199"/>
                  </a:cxn>
                  <a:cxn ang="0">
                    <a:pos x="38" y="195"/>
                  </a:cxn>
                  <a:cxn ang="0">
                    <a:pos x="31" y="195"/>
                  </a:cxn>
                  <a:cxn ang="0">
                    <a:pos x="57" y="151"/>
                  </a:cxn>
                  <a:cxn ang="0">
                    <a:pos x="60" y="181"/>
                  </a:cxn>
                  <a:cxn ang="0">
                    <a:pos x="73" y="117"/>
                  </a:cxn>
                  <a:cxn ang="0">
                    <a:pos x="97" y="47"/>
                  </a:cxn>
                  <a:cxn ang="0">
                    <a:pos x="66" y="114"/>
                  </a:cxn>
                  <a:cxn ang="0">
                    <a:pos x="29" y="182"/>
                  </a:cxn>
                  <a:cxn ang="0">
                    <a:pos x="76" y="1"/>
                  </a:cxn>
                  <a:cxn ang="0">
                    <a:pos x="26" y="156"/>
                  </a:cxn>
                  <a:cxn ang="0">
                    <a:pos x="25" y="159"/>
                  </a:cxn>
                  <a:cxn ang="0">
                    <a:pos x="26" y="156"/>
                  </a:cxn>
                  <a:cxn ang="0">
                    <a:pos x="46" y="118"/>
                  </a:cxn>
                  <a:cxn ang="0">
                    <a:pos x="38" y="127"/>
                  </a:cxn>
                  <a:cxn ang="0">
                    <a:pos x="59" y="75"/>
                  </a:cxn>
                  <a:cxn ang="0">
                    <a:pos x="46" y="118"/>
                  </a:cxn>
                </a:cxnLst>
                <a:rect l="0" t="0" r="r" b="b"/>
                <a:pathLst>
                  <a:path w="148" h="232">
                    <a:moveTo>
                      <a:pt x="76" y="1"/>
                    </a:moveTo>
                    <a:cubicBezTo>
                      <a:pt x="74" y="0"/>
                      <a:pt x="36" y="109"/>
                      <a:pt x="31" y="121"/>
                    </a:cubicBezTo>
                    <a:cubicBezTo>
                      <a:pt x="22" y="143"/>
                      <a:pt x="13" y="166"/>
                      <a:pt x="6" y="190"/>
                    </a:cubicBezTo>
                    <a:cubicBezTo>
                      <a:pt x="5" y="192"/>
                      <a:pt x="0" y="230"/>
                      <a:pt x="8" y="215"/>
                    </a:cubicBezTo>
                    <a:cubicBezTo>
                      <a:pt x="12" y="225"/>
                      <a:pt x="26" y="202"/>
                      <a:pt x="27" y="200"/>
                    </a:cubicBezTo>
                    <a:cubicBezTo>
                      <a:pt x="32" y="217"/>
                      <a:pt x="126" y="232"/>
                      <a:pt x="142" y="232"/>
                    </a:cubicBezTo>
                    <a:cubicBezTo>
                      <a:pt x="148" y="232"/>
                      <a:pt x="147" y="225"/>
                      <a:pt x="143" y="224"/>
                    </a:cubicBezTo>
                    <a:cubicBezTo>
                      <a:pt x="132" y="222"/>
                      <a:pt x="121" y="219"/>
                      <a:pt x="110" y="217"/>
                    </a:cubicBezTo>
                    <a:cubicBezTo>
                      <a:pt x="87" y="213"/>
                      <a:pt x="64" y="208"/>
                      <a:pt x="42" y="199"/>
                    </a:cubicBezTo>
                    <a:cubicBezTo>
                      <a:pt x="43" y="197"/>
                      <a:pt x="41" y="195"/>
                      <a:pt x="38" y="195"/>
                    </a:cubicBezTo>
                    <a:cubicBezTo>
                      <a:pt x="36" y="195"/>
                      <a:pt x="33" y="195"/>
                      <a:pt x="31" y="195"/>
                    </a:cubicBezTo>
                    <a:cubicBezTo>
                      <a:pt x="40" y="180"/>
                      <a:pt x="49" y="166"/>
                      <a:pt x="57" y="151"/>
                    </a:cubicBezTo>
                    <a:cubicBezTo>
                      <a:pt x="57" y="152"/>
                      <a:pt x="49" y="190"/>
                      <a:pt x="60" y="181"/>
                    </a:cubicBezTo>
                    <a:cubicBezTo>
                      <a:pt x="68" y="174"/>
                      <a:pt x="70" y="129"/>
                      <a:pt x="73" y="117"/>
                    </a:cubicBezTo>
                    <a:cubicBezTo>
                      <a:pt x="78" y="105"/>
                      <a:pt x="103" y="59"/>
                      <a:pt x="97" y="47"/>
                    </a:cubicBezTo>
                    <a:cubicBezTo>
                      <a:pt x="93" y="40"/>
                      <a:pt x="68" y="106"/>
                      <a:pt x="66" y="114"/>
                    </a:cubicBezTo>
                    <a:cubicBezTo>
                      <a:pt x="56" y="136"/>
                      <a:pt x="44" y="159"/>
                      <a:pt x="29" y="182"/>
                    </a:cubicBezTo>
                    <a:cubicBezTo>
                      <a:pt x="36" y="166"/>
                      <a:pt x="96" y="3"/>
                      <a:pt x="76" y="1"/>
                    </a:cubicBezTo>
                    <a:close/>
                    <a:moveTo>
                      <a:pt x="26" y="156"/>
                    </a:moveTo>
                    <a:cubicBezTo>
                      <a:pt x="25" y="157"/>
                      <a:pt x="25" y="158"/>
                      <a:pt x="25" y="159"/>
                    </a:cubicBezTo>
                    <a:cubicBezTo>
                      <a:pt x="25" y="158"/>
                      <a:pt x="26" y="157"/>
                      <a:pt x="26" y="156"/>
                    </a:cubicBezTo>
                    <a:close/>
                    <a:moveTo>
                      <a:pt x="46" y="118"/>
                    </a:moveTo>
                    <a:cubicBezTo>
                      <a:pt x="43" y="118"/>
                      <a:pt x="40" y="122"/>
                      <a:pt x="38" y="127"/>
                    </a:cubicBezTo>
                    <a:cubicBezTo>
                      <a:pt x="45" y="110"/>
                      <a:pt x="52" y="92"/>
                      <a:pt x="59" y="75"/>
                    </a:cubicBezTo>
                    <a:cubicBezTo>
                      <a:pt x="55" y="89"/>
                      <a:pt x="51" y="103"/>
                      <a:pt x="46" y="1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3" name="Freeform 21"/>
              <p:cNvSpPr>
                <a:spLocks noEditPoints="1"/>
              </p:cNvSpPr>
              <p:nvPr/>
            </p:nvSpPr>
            <p:spPr bwMode="auto">
              <a:xfrm>
                <a:off x="3444794" y="2427054"/>
                <a:ext cx="374805" cy="542687"/>
              </a:xfrm>
              <a:custGeom>
                <a:avLst/>
                <a:gdLst/>
                <a:ahLst/>
                <a:cxnLst>
                  <a:cxn ang="0">
                    <a:pos x="94" y="46"/>
                  </a:cxn>
                  <a:cxn ang="0">
                    <a:pos x="55" y="95"/>
                  </a:cxn>
                  <a:cxn ang="0">
                    <a:pos x="8" y="158"/>
                  </a:cxn>
                  <a:cxn ang="0">
                    <a:pos x="11" y="170"/>
                  </a:cxn>
                  <a:cxn ang="0">
                    <a:pos x="35" y="158"/>
                  </a:cxn>
                  <a:cxn ang="0">
                    <a:pos x="7" y="210"/>
                  </a:cxn>
                  <a:cxn ang="0">
                    <a:pos x="10" y="217"/>
                  </a:cxn>
                  <a:cxn ang="0">
                    <a:pos x="25" y="204"/>
                  </a:cxn>
                  <a:cxn ang="0">
                    <a:pos x="70" y="152"/>
                  </a:cxn>
                  <a:cxn ang="0">
                    <a:pos x="146" y="50"/>
                  </a:cxn>
                  <a:cxn ang="0">
                    <a:pos x="148" y="42"/>
                  </a:cxn>
                  <a:cxn ang="0">
                    <a:pos x="130" y="56"/>
                  </a:cxn>
                  <a:cxn ang="0">
                    <a:pos x="119" y="58"/>
                  </a:cxn>
                  <a:cxn ang="0">
                    <a:pos x="113" y="48"/>
                  </a:cxn>
                  <a:cxn ang="0">
                    <a:pos x="122" y="39"/>
                  </a:cxn>
                  <a:cxn ang="0">
                    <a:pos x="88" y="16"/>
                  </a:cxn>
                  <a:cxn ang="0">
                    <a:pos x="60" y="5"/>
                  </a:cxn>
                  <a:cxn ang="0">
                    <a:pos x="80" y="32"/>
                  </a:cxn>
                  <a:cxn ang="0">
                    <a:pos x="98" y="46"/>
                  </a:cxn>
                  <a:cxn ang="0">
                    <a:pos x="99" y="57"/>
                  </a:cxn>
                  <a:cxn ang="0">
                    <a:pos x="88" y="64"/>
                  </a:cxn>
                  <a:cxn ang="0">
                    <a:pos x="94" y="46"/>
                  </a:cxn>
                  <a:cxn ang="0">
                    <a:pos x="76" y="20"/>
                  </a:cxn>
                  <a:cxn ang="0">
                    <a:pos x="71" y="15"/>
                  </a:cxn>
                  <a:cxn ang="0">
                    <a:pos x="78" y="19"/>
                  </a:cxn>
                  <a:cxn ang="0">
                    <a:pos x="76" y="20"/>
                  </a:cxn>
                  <a:cxn ang="0">
                    <a:pos x="85" y="26"/>
                  </a:cxn>
                  <a:cxn ang="0">
                    <a:pos x="84" y="25"/>
                  </a:cxn>
                  <a:cxn ang="0">
                    <a:pos x="86" y="24"/>
                  </a:cxn>
                  <a:cxn ang="0">
                    <a:pos x="90" y="28"/>
                  </a:cxn>
                  <a:cxn ang="0">
                    <a:pos x="85" y="26"/>
                  </a:cxn>
                  <a:cxn ang="0">
                    <a:pos x="42" y="170"/>
                  </a:cxn>
                  <a:cxn ang="0">
                    <a:pos x="20" y="196"/>
                  </a:cxn>
                  <a:cxn ang="0">
                    <a:pos x="49" y="160"/>
                  </a:cxn>
                  <a:cxn ang="0">
                    <a:pos x="42" y="170"/>
                  </a:cxn>
                  <a:cxn ang="0">
                    <a:pos x="116" y="62"/>
                  </a:cxn>
                  <a:cxn ang="0">
                    <a:pos x="116" y="62"/>
                  </a:cxn>
                  <a:cxn ang="0">
                    <a:pos x="102" y="77"/>
                  </a:cxn>
                  <a:cxn ang="0">
                    <a:pos x="106" y="63"/>
                  </a:cxn>
                  <a:cxn ang="0">
                    <a:pos x="116" y="62"/>
                  </a:cxn>
                  <a:cxn ang="0">
                    <a:pos x="107" y="55"/>
                  </a:cxn>
                  <a:cxn ang="0">
                    <a:pos x="107" y="53"/>
                  </a:cxn>
                  <a:cxn ang="0">
                    <a:pos x="108" y="55"/>
                  </a:cxn>
                  <a:cxn ang="0">
                    <a:pos x="107" y="55"/>
                  </a:cxn>
                  <a:cxn ang="0">
                    <a:pos x="112" y="39"/>
                  </a:cxn>
                  <a:cxn ang="0">
                    <a:pos x="103" y="34"/>
                  </a:cxn>
                  <a:cxn ang="0">
                    <a:pos x="99" y="27"/>
                  </a:cxn>
                  <a:cxn ang="0">
                    <a:pos x="112" y="39"/>
                  </a:cxn>
                  <a:cxn ang="0">
                    <a:pos x="104" y="87"/>
                  </a:cxn>
                  <a:cxn ang="0">
                    <a:pos x="95" y="101"/>
                  </a:cxn>
                  <a:cxn ang="0">
                    <a:pos x="72" y="123"/>
                  </a:cxn>
                  <a:cxn ang="0">
                    <a:pos x="104" y="87"/>
                  </a:cxn>
                  <a:cxn ang="0">
                    <a:pos x="97" y="67"/>
                  </a:cxn>
                  <a:cxn ang="0">
                    <a:pos x="72" y="111"/>
                  </a:cxn>
                  <a:cxn ang="0">
                    <a:pos x="22" y="157"/>
                  </a:cxn>
                  <a:cxn ang="0">
                    <a:pos x="85" y="69"/>
                  </a:cxn>
                  <a:cxn ang="0">
                    <a:pos x="87" y="73"/>
                  </a:cxn>
                  <a:cxn ang="0">
                    <a:pos x="97" y="67"/>
                  </a:cxn>
                </a:cxnLst>
                <a:rect l="0" t="0" r="r" b="b"/>
                <a:pathLst>
                  <a:path w="150" h="217">
                    <a:moveTo>
                      <a:pt x="94" y="46"/>
                    </a:moveTo>
                    <a:cubicBezTo>
                      <a:pt x="84" y="38"/>
                      <a:pt x="59" y="88"/>
                      <a:pt x="55" y="95"/>
                    </a:cubicBezTo>
                    <a:cubicBezTo>
                      <a:pt x="39" y="115"/>
                      <a:pt x="20" y="134"/>
                      <a:pt x="8" y="158"/>
                    </a:cubicBezTo>
                    <a:cubicBezTo>
                      <a:pt x="0" y="172"/>
                      <a:pt x="0" y="196"/>
                      <a:pt x="11" y="170"/>
                    </a:cubicBezTo>
                    <a:cubicBezTo>
                      <a:pt x="14" y="174"/>
                      <a:pt x="24" y="168"/>
                      <a:pt x="35" y="158"/>
                    </a:cubicBezTo>
                    <a:cubicBezTo>
                      <a:pt x="19" y="175"/>
                      <a:pt x="7" y="194"/>
                      <a:pt x="7" y="210"/>
                    </a:cubicBezTo>
                    <a:cubicBezTo>
                      <a:pt x="5" y="212"/>
                      <a:pt x="6" y="217"/>
                      <a:pt x="10" y="217"/>
                    </a:cubicBezTo>
                    <a:cubicBezTo>
                      <a:pt x="15" y="217"/>
                      <a:pt x="22" y="207"/>
                      <a:pt x="25" y="204"/>
                    </a:cubicBezTo>
                    <a:cubicBezTo>
                      <a:pt x="42" y="189"/>
                      <a:pt x="57" y="171"/>
                      <a:pt x="70" y="152"/>
                    </a:cubicBezTo>
                    <a:cubicBezTo>
                      <a:pt x="79" y="141"/>
                      <a:pt x="150" y="51"/>
                      <a:pt x="146" y="50"/>
                    </a:cubicBezTo>
                    <a:cubicBezTo>
                      <a:pt x="149" y="48"/>
                      <a:pt x="149" y="46"/>
                      <a:pt x="148" y="42"/>
                    </a:cubicBezTo>
                    <a:cubicBezTo>
                      <a:pt x="143" y="37"/>
                      <a:pt x="133" y="53"/>
                      <a:pt x="130" y="56"/>
                    </a:cubicBezTo>
                    <a:cubicBezTo>
                      <a:pt x="129" y="48"/>
                      <a:pt x="121" y="56"/>
                      <a:pt x="119" y="58"/>
                    </a:cubicBezTo>
                    <a:cubicBezTo>
                      <a:pt x="119" y="54"/>
                      <a:pt x="116" y="50"/>
                      <a:pt x="113" y="48"/>
                    </a:cubicBezTo>
                    <a:cubicBezTo>
                      <a:pt x="122" y="52"/>
                      <a:pt x="128" y="52"/>
                      <a:pt x="122" y="39"/>
                    </a:cubicBezTo>
                    <a:cubicBezTo>
                      <a:pt x="116" y="27"/>
                      <a:pt x="102" y="16"/>
                      <a:pt x="88" y="16"/>
                    </a:cubicBezTo>
                    <a:cubicBezTo>
                      <a:pt x="84" y="12"/>
                      <a:pt x="65" y="0"/>
                      <a:pt x="60" y="5"/>
                    </a:cubicBezTo>
                    <a:cubicBezTo>
                      <a:pt x="52" y="14"/>
                      <a:pt x="76" y="29"/>
                      <a:pt x="80" y="32"/>
                    </a:cubicBezTo>
                    <a:cubicBezTo>
                      <a:pt x="86" y="37"/>
                      <a:pt x="92" y="41"/>
                      <a:pt x="98" y="46"/>
                    </a:cubicBezTo>
                    <a:cubicBezTo>
                      <a:pt x="99" y="49"/>
                      <a:pt x="99" y="53"/>
                      <a:pt x="99" y="57"/>
                    </a:cubicBezTo>
                    <a:cubicBezTo>
                      <a:pt x="94" y="59"/>
                      <a:pt x="91" y="61"/>
                      <a:pt x="88" y="64"/>
                    </a:cubicBezTo>
                    <a:cubicBezTo>
                      <a:pt x="90" y="61"/>
                      <a:pt x="99" y="50"/>
                      <a:pt x="94" y="46"/>
                    </a:cubicBezTo>
                    <a:close/>
                    <a:moveTo>
                      <a:pt x="76" y="20"/>
                    </a:moveTo>
                    <a:cubicBezTo>
                      <a:pt x="75" y="18"/>
                      <a:pt x="73" y="17"/>
                      <a:pt x="71" y="15"/>
                    </a:cubicBezTo>
                    <a:cubicBezTo>
                      <a:pt x="74" y="16"/>
                      <a:pt x="76" y="17"/>
                      <a:pt x="78" y="19"/>
                    </a:cubicBezTo>
                    <a:cubicBezTo>
                      <a:pt x="78" y="19"/>
                      <a:pt x="77" y="19"/>
                      <a:pt x="76" y="20"/>
                    </a:cubicBezTo>
                    <a:close/>
                    <a:moveTo>
                      <a:pt x="85" y="26"/>
                    </a:moveTo>
                    <a:cubicBezTo>
                      <a:pt x="85" y="25"/>
                      <a:pt x="84" y="25"/>
                      <a:pt x="84" y="25"/>
                    </a:cubicBezTo>
                    <a:cubicBezTo>
                      <a:pt x="85" y="24"/>
                      <a:pt x="85" y="24"/>
                      <a:pt x="86" y="24"/>
                    </a:cubicBezTo>
                    <a:cubicBezTo>
                      <a:pt x="87" y="25"/>
                      <a:pt x="89" y="27"/>
                      <a:pt x="90" y="28"/>
                    </a:cubicBezTo>
                    <a:cubicBezTo>
                      <a:pt x="88" y="27"/>
                      <a:pt x="87" y="26"/>
                      <a:pt x="85" y="26"/>
                    </a:cubicBezTo>
                    <a:close/>
                    <a:moveTo>
                      <a:pt x="42" y="170"/>
                    </a:moveTo>
                    <a:cubicBezTo>
                      <a:pt x="35" y="179"/>
                      <a:pt x="28" y="188"/>
                      <a:pt x="20" y="196"/>
                    </a:cubicBezTo>
                    <a:cubicBezTo>
                      <a:pt x="27" y="184"/>
                      <a:pt x="38" y="171"/>
                      <a:pt x="49" y="160"/>
                    </a:cubicBezTo>
                    <a:cubicBezTo>
                      <a:pt x="47" y="163"/>
                      <a:pt x="44" y="167"/>
                      <a:pt x="42" y="170"/>
                    </a:cubicBezTo>
                    <a:close/>
                    <a:moveTo>
                      <a:pt x="116" y="62"/>
                    </a:moveTo>
                    <a:cubicBezTo>
                      <a:pt x="116" y="62"/>
                      <a:pt x="116" y="62"/>
                      <a:pt x="116" y="62"/>
                    </a:cubicBezTo>
                    <a:cubicBezTo>
                      <a:pt x="111" y="67"/>
                      <a:pt x="107" y="72"/>
                      <a:pt x="102" y="77"/>
                    </a:cubicBezTo>
                    <a:cubicBezTo>
                      <a:pt x="104" y="73"/>
                      <a:pt x="105" y="68"/>
                      <a:pt x="106" y="63"/>
                    </a:cubicBezTo>
                    <a:cubicBezTo>
                      <a:pt x="109" y="62"/>
                      <a:pt x="113" y="62"/>
                      <a:pt x="116" y="62"/>
                    </a:cubicBezTo>
                    <a:close/>
                    <a:moveTo>
                      <a:pt x="107" y="55"/>
                    </a:moveTo>
                    <a:cubicBezTo>
                      <a:pt x="107" y="54"/>
                      <a:pt x="107" y="54"/>
                      <a:pt x="107" y="53"/>
                    </a:cubicBezTo>
                    <a:cubicBezTo>
                      <a:pt x="107" y="54"/>
                      <a:pt x="108" y="54"/>
                      <a:pt x="108" y="55"/>
                    </a:cubicBezTo>
                    <a:cubicBezTo>
                      <a:pt x="108" y="55"/>
                      <a:pt x="107" y="55"/>
                      <a:pt x="107" y="55"/>
                    </a:cubicBezTo>
                    <a:close/>
                    <a:moveTo>
                      <a:pt x="112" y="39"/>
                    </a:moveTo>
                    <a:cubicBezTo>
                      <a:pt x="109" y="37"/>
                      <a:pt x="106" y="36"/>
                      <a:pt x="103" y="34"/>
                    </a:cubicBezTo>
                    <a:cubicBezTo>
                      <a:pt x="102" y="32"/>
                      <a:pt x="101" y="29"/>
                      <a:pt x="99" y="27"/>
                    </a:cubicBezTo>
                    <a:cubicBezTo>
                      <a:pt x="104" y="30"/>
                      <a:pt x="109" y="34"/>
                      <a:pt x="112" y="39"/>
                    </a:cubicBezTo>
                    <a:close/>
                    <a:moveTo>
                      <a:pt x="104" y="87"/>
                    </a:moveTo>
                    <a:cubicBezTo>
                      <a:pt x="101" y="92"/>
                      <a:pt x="98" y="96"/>
                      <a:pt x="95" y="101"/>
                    </a:cubicBezTo>
                    <a:cubicBezTo>
                      <a:pt x="89" y="107"/>
                      <a:pt x="81" y="114"/>
                      <a:pt x="72" y="123"/>
                    </a:cubicBezTo>
                    <a:cubicBezTo>
                      <a:pt x="87" y="106"/>
                      <a:pt x="101" y="91"/>
                      <a:pt x="104" y="87"/>
                    </a:cubicBezTo>
                    <a:close/>
                    <a:moveTo>
                      <a:pt x="97" y="67"/>
                    </a:moveTo>
                    <a:cubicBezTo>
                      <a:pt x="95" y="75"/>
                      <a:pt x="70" y="107"/>
                      <a:pt x="72" y="111"/>
                    </a:cubicBezTo>
                    <a:cubicBezTo>
                      <a:pt x="57" y="128"/>
                      <a:pt x="40" y="144"/>
                      <a:pt x="22" y="157"/>
                    </a:cubicBezTo>
                    <a:cubicBezTo>
                      <a:pt x="37" y="125"/>
                      <a:pt x="66" y="98"/>
                      <a:pt x="85" y="69"/>
                    </a:cubicBezTo>
                    <a:cubicBezTo>
                      <a:pt x="85" y="70"/>
                      <a:pt x="86" y="72"/>
                      <a:pt x="87" y="73"/>
                    </a:cubicBezTo>
                    <a:cubicBezTo>
                      <a:pt x="91" y="73"/>
                      <a:pt x="95" y="71"/>
                      <a:pt x="97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" name="Freeform 22"/>
              <p:cNvSpPr>
                <a:spLocks noEditPoints="1"/>
              </p:cNvSpPr>
              <p:nvPr/>
            </p:nvSpPr>
            <p:spPr bwMode="auto">
              <a:xfrm>
                <a:off x="2417983" y="3512428"/>
                <a:ext cx="443129" cy="694951"/>
              </a:xfrm>
              <a:custGeom>
                <a:avLst/>
                <a:gdLst/>
                <a:ahLst/>
                <a:cxnLst>
                  <a:cxn ang="0">
                    <a:pos x="108" y="80"/>
                  </a:cxn>
                  <a:cxn ang="0">
                    <a:pos x="85" y="118"/>
                  </a:cxn>
                  <a:cxn ang="0">
                    <a:pos x="54" y="175"/>
                  </a:cxn>
                  <a:cxn ang="0">
                    <a:pos x="15" y="248"/>
                  </a:cxn>
                  <a:cxn ang="0">
                    <a:pos x="24" y="251"/>
                  </a:cxn>
                  <a:cxn ang="0">
                    <a:pos x="70" y="189"/>
                  </a:cxn>
                  <a:cxn ang="0">
                    <a:pos x="110" y="97"/>
                  </a:cxn>
                  <a:cxn ang="0">
                    <a:pos x="132" y="63"/>
                  </a:cxn>
                  <a:cxn ang="0">
                    <a:pos x="160" y="97"/>
                  </a:cxn>
                  <a:cxn ang="0">
                    <a:pos x="132" y="52"/>
                  </a:cxn>
                  <a:cxn ang="0">
                    <a:pos x="175" y="41"/>
                  </a:cxn>
                  <a:cxn ang="0">
                    <a:pos x="119" y="18"/>
                  </a:cxn>
                  <a:cxn ang="0">
                    <a:pos x="88" y="5"/>
                  </a:cxn>
                  <a:cxn ang="0">
                    <a:pos x="91" y="16"/>
                  </a:cxn>
                  <a:cxn ang="0">
                    <a:pos x="159" y="38"/>
                  </a:cxn>
                  <a:cxn ang="0">
                    <a:pos x="123" y="44"/>
                  </a:cxn>
                  <a:cxn ang="0">
                    <a:pos x="121" y="53"/>
                  </a:cxn>
                  <a:cxn ang="0">
                    <a:pos x="126" y="56"/>
                  </a:cxn>
                  <a:cxn ang="0">
                    <a:pos x="114" y="72"/>
                  </a:cxn>
                  <a:cxn ang="0">
                    <a:pos x="108" y="80"/>
                  </a:cxn>
                  <a:cxn ang="0">
                    <a:pos x="34" y="233"/>
                  </a:cxn>
                  <a:cxn ang="0">
                    <a:pos x="91" y="126"/>
                  </a:cxn>
                  <a:cxn ang="0">
                    <a:pos x="34" y="233"/>
                  </a:cxn>
                </a:cxnLst>
                <a:rect l="0" t="0" r="r" b="b"/>
                <a:pathLst>
                  <a:path w="177" h="278">
                    <a:moveTo>
                      <a:pt x="108" y="80"/>
                    </a:moveTo>
                    <a:cubicBezTo>
                      <a:pt x="99" y="92"/>
                      <a:pt x="92" y="105"/>
                      <a:pt x="85" y="118"/>
                    </a:cubicBezTo>
                    <a:cubicBezTo>
                      <a:pt x="81" y="126"/>
                      <a:pt x="48" y="171"/>
                      <a:pt x="54" y="175"/>
                    </a:cubicBezTo>
                    <a:cubicBezTo>
                      <a:pt x="41" y="199"/>
                      <a:pt x="28" y="224"/>
                      <a:pt x="15" y="248"/>
                    </a:cubicBezTo>
                    <a:cubicBezTo>
                      <a:pt x="0" y="277"/>
                      <a:pt x="8" y="278"/>
                      <a:pt x="24" y="251"/>
                    </a:cubicBezTo>
                    <a:cubicBezTo>
                      <a:pt x="31" y="260"/>
                      <a:pt x="67" y="196"/>
                      <a:pt x="70" y="189"/>
                    </a:cubicBezTo>
                    <a:cubicBezTo>
                      <a:pt x="76" y="177"/>
                      <a:pt x="118" y="107"/>
                      <a:pt x="110" y="97"/>
                    </a:cubicBezTo>
                    <a:cubicBezTo>
                      <a:pt x="118" y="86"/>
                      <a:pt x="125" y="74"/>
                      <a:pt x="132" y="63"/>
                    </a:cubicBezTo>
                    <a:cubicBezTo>
                      <a:pt x="135" y="67"/>
                      <a:pt x="154" y="102"/>
                      <a:pt x="160" y="97"/>
                    </a:cubicBezTo>
                    <a:cubicBezTo>
                      <a:pt x="167" y="92"/>
                      <a:pt x="136" y="56"/>
                      <a:pt x="132" y="52"/>
                    </a:cubicBezTo>
                    <a:cubicBezTo>
                      <a:pt x="138" y="51"/>
                      <a:pt x="174" y="48"/>
                      <a:pt x="175" y="41"/>
                    </a:cubicBezTo>
                    <a:cubicBezTo>
                      <a:pt x="177" y="30"/>
                      <a:pt x="126" y="20"/>
                      <a:pt x="119" y="18"/>
                    </a:cubicBezTo>
                    <a:cubicBezTo>
                      <a:pt x="108" y="15"/>
                      <a:pt x="97" y="11"/>
                      <a:pt x="88" y="5"/>
                    </a:cubicBezTo>
                    <a:cubicBezTo>
                      <a:pt x="80" y="0"/>
                      <a:pt x="85" y="13"/>
                      <a:pt x="91" y="16"/>
                    </a:cubicBezTo>
                    <a:cubicBezTo>
                      <a:pt x="113" y="27"/>
                      <a:pt x="137" y="29"/>
                      <a:pt x="159" y="38"/>
                    </a:cubicBezTo>
                    <a:cubicBezTo>
                      <a:pt x="147" y="41"/>
                      <a:pt x="135" y="44"/>
                      <a:pt x="123" y="44"/>
                    </a:cubicBezTo>
                    <a:cubicBezTo>
                      <a:pt x="97" y="29"/>
                      <a:pt x="86" y="53"/>
                      <a:pt x="121" y="53"/>
                    </a:cubicBezTo>
                    <a:cubicBezTo>
                      <a:pt x="123" y="54"/>
                      <a:pt x="124" y="55"/>
                      <a:pt x="126" y="56"/>
                    </a:cubicBezTo>
                    <a:cubicBezTo>
                      <a:pt x="122" y="62"/>
                      <a:pt x="118" y="67"/>
                      <a:pt x="114" y="72"/>
                    </a:cubicBezTo>
                    <a:cubicBezTo>
                      <a:pt x="109" y="73"/>
                      <a:pt x="107" y="75"/>
                      <a:pt x="108" y="80"/>
                    </a:cubicBezTo>
                    <a:close/>
                    <a:moveTo>
                      <a:pt x="34" y="233"/>
                    </a:moveTo>
                    <a:cubicBezTo>
                      <a:pt x="53" y="198"/>
                      <a:pt x="69" y="159"/>
                      <a:pt x="91" y="126"/>
                    </a:cubicBezTo>
                    <a:cubicBezTo>
                      <a:pt x="75" y="163"/>
                      <a:pt x="57" y="202"/>
                      <a:pt x="34" y="2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5" name="Freeform 23"/>
              <p:cNvSpPr>
                <a:spLocks noEditPoints="1"/>
              </p:cNvSpPr>
              <p:nvPr/>
            </p:nvSpPr>
            <p:spPr bwMode="auto">
              <a:xfrm>
                <a:off x="2000231" y="2114716"/>
                <a:ext cx="2123898" cy="3170227"/>
              </a:xfrm>
              <a:custGeom>
                <a:avLst/>
                <a:gdLst/>
                <a:ahLst/>
                <a:cxnLst>
                  <a:cxn ang="0">
                    <a:pos x="467" y="52"/>
                  </a:cxn>
                  <a:cxn ang="0">
                    <a:pos x="692" y="104"/>
                  </a:cxn>
                  <a:cxn ang="0">
                    <a:pos x="777" y="241"/>
                  </a:cxn>
                  <a:cxn ang="0">
                    <a:pos x="605" y="411"/>
                  </a:cxn>
                  <a:cxn ang="0">
                    <a:pos x="269" y="446"/>
                  </a:cxn>
                  <a:cxn ang="0">
                    <a:pos x="456" y="626"/>
                  </a:cxn>
                  <a:cxn ang="0">
                    <a:pos x="427" y="694"/>
                  </a:cxn>
                  <a:cxn ang="0">
                    <a:pos x="219" y="1035"/>
                  </a:cxn>
                  <a:cxn ang="0">
                    <a:pos x="133" y="740"/>
                  </a:cxn>
                  <a:cxn ang="0">
                    <a:pos x="30" y="996"/>
                  </a:cxn>
                  <a:cxn ang="0">
                    <a:pos x="230" y="1073"/>
                  </a:cxn>
                  <a:cxn ang="0">
                    <a:pos x="474" y="651"/>
                  </a:cxn>
                  <a:cxn ang="0">
                    <a:pos x="812" y="175"/>
                  </a:cxn>
                  <a:cxn ang="0">
                    <a:pos x="233" y="557"/>
                  </a:cxn>
                  <a:cxn ang="0">
                    <a:pos x="84" y="960"/>
                  </a:cxn>
                  <a:cxn ang="0">
                    <a:pos x="125" y="777"/>
                  </a:cxn>
                  <a:cxn ang="0">
                    <a:pos x="80" y="960"/>
                  </a:cxn>
                  <a:cxn ang="0">
                    <a:pos x="44" y="972"/>
                  </a:cxn>
                  <a:cxn ang="0">
                    <a:pos x="25" y="1224"/>
                  </a:cxn>
                  <a:cxn ang="0">
                    <a:pos x="43" y="1158"/>
                  </a:cxn>
                  <a:cxn ang="0">
                    <a:pos x="41" y="1230"/>
                  </a:cxn>
                  <a:cxn ang="0">
                    <a:pos x="56" y="1194"/>
                  </a:cxn>
                  <a:cxn ang="0">
                    <a:pos x="70" y="1184"/>
                  </a:cxn>
                  <a:cxn ang="0">
                    <a:pos x="26" y="1151"/>
                  </a:cxn>
                  <a:cxn ang="0">
                    <a:pos x="130" y="993"/>
                  </a:cxn>
                  <a:cxn ang="0">
                    <a:pos x="176" y="1009"/>
                  </a:cxn>
                  <a:cxn ang="0">
                    <a:pos x="264" y="992"/>
                  </a:cxn>
                  <a:cxn ang="0">
                    <a:pos x="604" y="448"/>
                  </a:cxn>
                  <a:cxn ang="0">
                    <a:pos x="575" y="403"/>
                  </a:cxn>
                  <a:cxn ang="0">
                    <a:pos x="534" y="355"/>
                  </a:cxn>
                  <a:cxn ang="0">
                    <a:pos x="404" y="324"/>
                  </a:cxn>
                  <a:cxn ang="0">
                    <a:pos x="316" y="367"/>
                  </a:cxn>
                  <a:cxn ang="0">
                    <a:pos x="302" y="401"/>
                  </a:cxn>
                  <a:cxn ang="0">
                    <a:pos x="289" y="429"/>
                  </a:cxn>
                  <a:cxn ang="0">
                    <a:pos x="289" y="460"/>
                  </a:cxn>
                  <a:cxn ang="0">
                    <a:pos x="294" y="525"/>
                  </a:cxn>
                  <a:cxn ang="0">
                    <a:pos x="445" y="653"/>
                  </a:cxn>
                  <a:cxn ang="0">
                    <a:pos x="462" y="648"/>
                  </a:cxn>
                  <a:cxn ang="0">
                    <a:pos x="262" y="503"/>
                  </a:cxn>
                  <a:cxn ang="0">
                    <a:pos x="310" y="457"/>
                  </a:cxn>
                  <a:cxn ang="0">
                    <a:pos x="469" y="528"/>
                  </a:cxn>
                  <a:cxn ang="0">
                    <a:pos x="450" y="448"/>
                  </a:cxn>
                  <a:cxn ang="0">
                    <a:pos x="542" y="458"/>
                  </a:cxn>
                  <a:cxn ang="0">
                    <a:pos x="380" y="320"/>
                  </a:cxn>
                  <a:cxn ang="0">
                    <a:pos x="543" y="419"/>
                  </a:cxn>
                  <a:cxn ang="0">
                    <a:pos x="524" y="546"/>
                  </a:cxn>
                  <a:cxn ang="0">
                    <a:pos x="317" y="488"/>
                  </a:cxn>
                  <a:cxn ang="0">
                    <a:pos x="468" y="539"/>
                  </a:cxn>
                  <a:cxn ang="0">
                    <a:pos x="560" y="423"/>
                  </a:cxn>
                  <a:cxn ang="0">
                    <a:pos x="524" y="572"/>
                  </a:cxn>
                  <a:cxn ang="0">
                    <a:pos x="605" y="421"/>
                  </a:cxn>
                  <a:cxn ang="0">
                    <a:pos x="751" y="313"/>
                  </a:cxn>
                  <a:cxn ang="0">
                    <a:pos x="790" y="245"/>
                  </a:cxn>
                  <a:cxn ang="0">
                    <a:pos x="789" y="218"/>
                  </a:cxn>
                  <a:cxn ang="0">
                    <a:pos x="485" y="43"/>
                  </a:cxn>
                  <a:cxn ang="0">
                    <a:pos x="540" y="52"/>
                  </a:cxn>
                  <a:cxn ang="0">
                    <a:pos x="605" y="66"/>
                  </a:cxn>
                  <a:cxn ang="0">
                    <a:pos x="781" y="218"/>
                  </a:cxn>
                  <a:cxn ang="0">
                    <a:pos x="693" y="86"/>
                  </a:cxn>
                  <a:cxn ang="0">
                    <a:pos x="578" y="26"/>
                  </a:cxn>
                </a:cxnLst>
                <a:rect l="0" t="0" r="r" b="b"/>
                <a:pathLst>
                  <a:path w="849" h="1268">
                    <a:moveTo>
                      <a:pt x="488" y="22"/>
                    </a:moveTo>
                    <a:cubicBezTo>
                      <a:pt x="485" y="22"/>
                      <a:pt x="458" y="23"/>
                      <a:pt x="460" y="31"/>
                    </a:cubicBezTo>
                    <a:cubicBezTo>
                      <a:pt x="443" y="32"/>
                      <a:pt x="427" y="39"/>
                      <a:pt x="413" y="48"/>
                    </a:cubicBezTo>
                    <a:cubicBezTo>
                      <a:pt x="412" y="49"/>
                      <a:pt x="400" y="60"/>
                      <a:pt x="410" y="60"/>
                    </a:cubicBezTo>
                    <a:cubicBezTo>
                      <a:pt x="415" y="60"/>
                      <a:pt x="426" y="50"/>
                      <a:pt x="430" y="48"/>
                    </a:cubicBezTo>
                    <a:cubicBezTo>
                      <a:pt x="428" y="50"/>
                      <a:pt x="428" y="52"/>
                      <a:pt x="429" y="54"/>
                    </a:cubicBezTo>
                    <a:cubicBezTo>
                      <a:pt x="424" y="56"/>
                      <a:pt x="419" y="59"/>
                      <a:pt x="415" y="63"/>
                    </a:cubicBezTo>
                    <a:cubicBezTo>
                      <a:pt x="413" y="69"/>
                      <a:pt x="415" y="71"/>
                      <a:pt x="421" y="69"/>
                    </a:cubicBezTo>
                    <a:cubicBezTo>
                      <a:pt x="430" y="60"/>
                      <a:pt x="443" y="56"/>
                      <a:pt x="455" y="54"/>
                    </a:cubicBezTo>
                    <a:cubicBezTo>
                      <a:pt x="438" y="75"/>
                      <a:pt x="460" y="60"/>
                      <a:pt x="467" y="52"/>
                    </a:cubicBezTo>
                    <a:cubicBezTo>
                      <a:pt x="467" y="52"/>
                      <a:pt x="468" y="52"/>
                      <a:pt x="468" y="52"/>
                    </a:cubicBezTo>
                    <a:cubicBezTo>
                      <a:pt x="471" y="54"/>
                      <a:pt x="482" y="57"/>
                      <a:pt x="483" y="51"/>
                    </a:cubicBezTo>
                    <a:cubicBezTo>
                      <a:pt x="489" y="51"/>
                      <a:pt x="495" y="50"/>
                      <a:pt x="501" y="50"/>
                    </a:cubicBezTo>
                    <a:cubicBezTo>
                      <a:pt x="484" y="58"/>
                      <a:pt x="468" y="69"/>
                      <a:pt x="451" y="78"/>
                    </a:cubicBezTo>
                    <a:cubicBezTo>
                      <a:pt x="428" y="90"/>
                      <a:pt x="452" y="88"/>
                      <a:pt x="464" y="81"/>
                    </a:cubicBezTo>
                    <a:cubicBezTo>
                      <a:pt x="505" y="68"/>
                      <a:pt x="555" y="86"/>
                      <a:pt x="593" y="101"/>
                    </a:cubicBezTo>
                    <a:cubicBezTo>
                      <a:pt x="608" y="108"/>
                      <a:pt x="609" y="99"/>
                      <a:pt x="596" y="94"/>
                    </a:cubicBezTo>
                    <a:cubicBezTo>
                      <a:pt x="576" y="85"/>
                      <a:pt x="554" y="78"/>
                      <a:pt x="532" y="74"/>
                    </a:cubicBezTo>
                    <a:cubicBezTo>
                      <a:pt x="580" y="79"/>
                      <a:pt x="628" y="79"/>
                      <a:pt x="676" y="92"/>
                    </a:cubicBezTo>
                    <a:cubicBezTo>
                      <a:pt x="681" y="96"/>
                      <a:pt x="687" y="100"/>
                      <a:pt x="692" y="104"/>
                    </a:cubicBezTo>
                    <a:cubicBezTo>
                      <a:pt x="692" y="104"/>
                      <a:pt x="692" y="104"/>
                      <a:pt x="692" y="104"/>
                    </a:cubicBezTo>
                    <a:cubicBezTo>
                      <a:pt x="680" y="101"/>
                      <a:pt x="628" y="85"/>
                      <a:pt x="618" y="95"/>
                    </a:cubicBezTo>
                    <a:cubicBezTo>
                      <a:pt x="610" y="104"/>
                      <a:pt x="634" y="103"/>
                      <a:pt x="632" y="103"/>
                    </a:cubicBezTo>
                    <a:cubicBezTo>
                      <a:pt x="651" y="103"/>
                      <a:pt x="670" y="107"/>
                      <a:pt x="689" y="112"/>
                    </a:cubicBezTo>
                    <a:cubicBezTo>
                      <a:pt x="678" y="119"/>
                      <a:pt x="690" y="124"/>
                      <a:pt x="697" y="114"/>
                    </a:cubicBezTo>
                    <a:cubicBezTo>
                      <a:pt x="701" y="116"/>
                      <a:pt x="705" y="117"/>
                      <a:pt x="709" y="119"/>
                    </a:cubicBezTo>
                    <a:cubicBezTo>
                      <a:pt x="728" y="137"/>
                      <a:pt x="745" y="158"/>
                      <a:pt x="757" y="181"/>
                    </a:cubicBezTo>
                    <a:cubicBezTo>
                      <a:pt x="760" y="186"/>
                      <a:pt x="779" y="233"/>
                      <a:pt x="782" y="222"/>
                    </a:cubicBezTo>
                    <a:cubicBezTo>
                      <a:pt x="782" y="223"/>
                      <a:pt x="782" y="224"/>
                      <a:pt x="782" y="225"/>
                    </a:cubicBezTo>
                    <a:cubicBezTo>
                      <a:pt x="780" y="227"/>
                      <a:pt x="769" y="238"/>
                      <a:pt x="777" y="241"/>
                    </a:cubicBezTo>
                    <a:cubicBezTo>
                      <a:pt x="748" y="283"/>
                      <a:pt x="712" y="324"/>
                      <a:pt x="675" y="359"/>
                    </a:cubicBezTo>
                    <a:cubicBezTo>
                      <a:pt x="678" y="354"/>
                      <a:pt x="702" y="326"/>
                      <a:pt x="698" y="322"/>
                    </a:cubicBezTo>
                    <a:cubicBezTo>
                      <a:pt x="691" y="314"/>
                      <a:pt x="672" y="349"/>
                      <a:pt x="669" y="353"/>
                    </a:cubicBezTo>
                    <a:cubicBezTo>
                      <a:pt x="659" y="371"/>
                      <a:pt x="630" y="418"/>
                      <a:pt x="664" y="382"/>
                    </a:cubicBezTo>
                    <a:cubicBezTo>
                      <a:pt x="670" y="386"/>
                      <a:pt x="687" y="360"/>
                      <a:pt x="690" y="356"/>
                    </a:cubicBezTo>
                    <a:cubicBezTo>
                      <a:pt x="694" y="353"/>
                      <a:pt x="698" y="349"/>
                      <a:pt x="702" y="346"/>
                    </a:cubicBezTo>
                    <a:cubicBezTo>
                      <a:pt x="689" y="361"/>
                      <a:pt x="677" y="377"/>
                      <a:pt x="666" y="392"/>
                    </a:cubicBezTo>
                    <a:cubicBezTo>
                      <a:pt x="664" y="395"/>
                      <a:pt x="637" y="433"/>
                      <a:pt x="650" y="427"/>
                    </a:cubicBezTo>
                    <a:cubicBezTo>
                      <a:pt x="645" y="433"/>
                      <a:pt x="641" y="439"/>
                      <a:pt x="637" y="444"/>
                    </a:cubicBezTo>
                    <a:cubicBezTo>
                      <a:pt x="632" y="430"/>
                      <a:pt x="618" y="419"/>
                      <a:pt x="605" y="411"/>
                    </a:cubicBezTo>
                    <a:cubicBezTo>
                      <a:pt x="588" y="400"/>
                      <a:pt x="574" y="381"/>
                      <a:pt x="559" y="366"/>
                    </a:cubicBezTo>
                    <a:cubicBezTo>
                      <a:pt x="531" y="337"/>
                      <a:pt x="490" y="322"/>
                      <a:pt x="451" y="317"/>
                    </a:cubicBezTo>
                    <a:cubicBezTo>
                      <a:pt x="442" y="315"/>
                      <a:pt x="433" y="314"/>
                      <a:pt x="424" y="314"/>
                    </a:cubicBezTo>
                    <a:cubicBezTo>
                      <a:pt x="397" y="302"/>
                      <a:pt x="355" y="307"/>
                      <a:pt x="328" y="318"/>
                    </a:cubicBezTo>
                    <a:cubicBezTo>
                      <a:pt x="325" y="314"/>
                      <a:pt x="321" y="318"/>
                      <a:pt x="320" y="321"/>
                    </a:cubicBezTo>
                    <a:cubicBezTo>
                      <a:pt x="313" y="325"/>
                      <a:pt x="291" y="349"/>
                      <a:pt x="312" y="342"/>
                    </a:cubicBezTo>
                    <a:cubicBezTo>
                      <a:pt x="307" y="356"/>
                      <a:pt x="302" y="370"/>
                      <a:pt x="297" y="384"/>
                    </a:cubicBezTo>
                    <a:cubicBezTo>
                      <a:pt x="294" y="386"/>
                      <a:pt x="288" y="390"/>
                      <a:pt x="287" y="394"/>
                    </a:cubicBezTo>
                    <a:cubicBezTo>
                      <a:pt x="280" y="395"/>
                      <a:pt x="278" y="424"/>
                      <a:pt x="277" y="430"/>
                    </a:cubicBezTo>
                    <a:cubicBezTo>
                      <a:pt x="274" y="435"/>
                      <a:pt x="271" y="440"/>
                      <a:pt x="269" y="446"/>
                    </a:cubicBezTo>
                    <a:cubicBezTo>
                      <a:pt x="267" y="446"/>
                      <a:pt x="251" y="456"/>
                      <a:pt x="264" y="456"/>
                    </a:cubicBezTo>
                    <a:cubicBezTo>
                      <a:pt x="261" y="464"/>
                      <a:pt x="258" y="471"/>
                      <a:pt x="255" y="478"/>
                    </a:cubicBezTo>
                    <a:cubicBezTo>
                      <a:pt x="248" y="484"/>
                      <a:pt x="245" y="491"/>
                      <a:pt x="249" y="500"/>
                    </a:cubicBezTo>
                    <a:cubicBezTo>
                      <a:pt x="248" y="503"/>
                      <a:pt x="245" y="512"/>
                      <a:pt x="247" y="516"/>
                    </a:cubicBezTo>
                    <a:cubicBezTo>
                      <a:pt x="209" y="543"/>
                      <a:pt x="280" y="536"/>
                      <a:pt x="294" y="533"/>
                    </a:cubicBezTo>
                    <a:cubicBezTo>
                      <a:pt x="323" y="543"/>
                      <a:pt x="354" y="545"/>
                      <a:pt x="384" y="555"/>
                    </a:cubicBezTo>
                    <a:cubicBezTo>
                      <a:pt x="400" y="565"/>
                      <a:pt x="415" y="578"/>
                      <a:pt x="425" y="594"/>
                    </a:cubicBezTo>
                    <a:cubicBezTo>
                      <a:pt x="431" y="597"/>
                      <a:pt x="433" y="595"/>
                      <a:pt x="432" y="589"/>
                    </a:cubicBezTo>
                    <a:cubicBezTo>
                      <a:pt x="428" y="582"/>
                      <a:pt x="422" y="576"/>
                      <a:pt x="416" y="570"/>
                    </a:cubicBezTo>
                    <a:cubicBezTo>
                      <a:pt x="437" y="584"/>
                      <a:pt x="448" y="603"/>
                      <a:pt x="456" y="626"/>
                    </a:cubicBezTo>
                    <a:cubicBezTo>
                      <a:pt x="456" y="627"/>
                      <a:pt x="456" y="628"/>
                      <a:pt x="455" y="628"/>
                    </a:cubicBezTo>
                    <a:cubicBezTo>
                      <a:pt x="452" y="632"/>
                      <a:pt x="448" y="636"/>
                      <a:pt x="445" y="640"/>
                    </a:cubicBezTo>
                    <a:cubicBezTo>
                      <a:pt x="444" y="637"/>
                      <a:pt x="433" y="592"/>
                      <a:pt x="428" y="606"/>
                    </a:cubicBezTo>
                    <a:cubicBezTo>
                      <a:pt x="426" y="611"/>
                      <a:pt x="435" y="627"/>
                      <a:pt x="436" y="633"/>
                    </a:cubicBezTo>
                    <a:cubicBezTo>
                      <a:pt x="438" y="644"/>
                      <a:pt x="437" y="656"/>
                      <a:pt x="435" y="668"/>
                    </a:cubicBezTo>
                    <a:cubicBezTo>
                      <a:pt x="416" y="692"/>
                      <a:pt x="392" y="712"/>
                      <a:pt x="372" y="736"/>
                    </a:cubicBezTo>
                    <a:cubicBezTo>
                      <a:pt x="371" y="740"/>
                      <a:pt x="372" y="742"/>
                      <a:pt x="375" y="742"/>
                    </a:cubicBezTo>
                    <a:cubicBezTo>
                      <a:pt x="380" y="742"/>
                      <a:pt x="388" y="730"/>
                      <a:pt x="391" y="727"/>
                    </a:cubicBezTo>
                    <a:cubicBezTo>
                      <a:pt x="404" y="714"/>
                      <a:pt x="417" y="701"/>
                      <a:pt x="430" y="686"/>
                    </a:cubicBezTo>
                    <a:cubicBezTo>
                      <a:pt x="429" y="689"/>
                      <a:pt x="428" y="691"/>
                      <a:pt x="427" y="694"/>
                    </a:cubicBezTo>
                    <a:cubicBezTo>
                      <a:pt x="423" y="700"/>
                      <a:pt x="400" y="721"/>
                      <a:pt x="401" y="728"/>
                    </a:cubicBezTo>
                    <a:cubicBezTo>
                      <a:pt x="400" y="729"/>
                      <a:pt x="399" y="731"/>
                      <a:pt x="398" y="732"/>
                    </a:cubicBezTo>
                    <a:cubicBezTo>
                      <a:pt x="396" y="733"/>
                      <a:pt x="396" y="734"/>
                      <a:pt x="395" y="735"/>
                    </a:cubicBezTo>
                    <a:cubicBezTo>
                      <a:pt x="354" y="789"/>
                      <a:pt x="315" y="845"/>
                      <a:pt x="277" y="900"/>
                    </a:cubicBezTo>
                    <a:cubicBezTo>
                      <a:pt x="267" y="915"/>
                      <a:pt x="274" y="919"/>
                      <a:pt x="284" y="905"/>
                    </a:cubicBezTo>
                    <a:cubicBezTo>
                      <a:pt x="292" y="892"/>
                      <a:pt x="301" y="879"/>
                      <a:pt x="310" y="866"/>
                    </a:cubicBezTo>
                    <a:cubicBezTo>
                      <a:pt x="331" y="836"/>
                      <a:pt x="353" y="805"/>
                      <a:pt x="375" y="775"/>
                    </a:cubicBezTo>
                    <a:cubicBezTo>
                      <a:pt x="363" y="798"/>
                      <a:pt x="220" y="1010"/>
                      <a:pt x="236" y="1019"/>
                    </a:cubicBezTo>
                    <a:cubicBezTo>
                      <a:pt x="231" y="1027"/>
                      <a:pt x="227" y="1035"/>
                      <a:pt x="224" y="1043"/>
                    </a:cubicBezTo>
                    <a:cubicBezTo>
                      <a:pt x="223" y="1040"/>
                      <a:pt x="221" y="1038"/>
                      <a:pt x="219" y="1035"/>
                    </a:cubicBezTo>
                    <a:cubicBezTo>
                      <a:pt x="214" y="1003"/>
                      <a:pt x="176" y="983"/>
                      <a:pt x="138" y="972"/>
                    </a:cubicBezTo>
                    <a:cubicBezTo>
                      <a:pt x="125" y="967"/>
                      <a:pt x="113" y="966"/>
                      <a:pt x="100" y="963"/>
                    </a:cubicBezTo>
                    <a:cubicBezTo>
                      <a:pt x="109" y="959"/>
                      <a:pt x="91" y="950"/>
                      <a:pt x="89" y="949"/>
                    </a:cubicBezTo>
                    <a:cubicBezTo>
                      <a:pt x="103" y="903"/>
                      <a:pt x="120" y="858"/>
                      <a:pt x="137" y="813"/>
                    </a:cubicBezTo>
                    <a:cubicBezTo>
                      <a:pt x="147" y="789"/>
                      <a:pt x="156" y="765"/>
                      <a:pt x="165" y="741"/>
                    </a:cubicBezTo>
                    <a:cubicBezTo>
                      <a:pt x="167" y="737"/>
                      <a:pt x="186" y="696"/>
                      <a:pt x="174" y="700"/>
                    </a:cubicBezTo>
                    <a:cubicBezTo>
                      <a:pt x="191" y="666"/>
                      <a:pt x="207" y="631"/>
                      <a:pt x="225" y="598"/>
                    </a:cubicBezTo>
                    <a:cubicBezTo>
                      <a:pt x="235" y="580"/>
                      <a:pt x="251" y="519"/>
                      <a:pt x="218" y="561"/>
                    </a:cubicBezTo>
                    <a:cubicBezTo>
                      <a:pt x="201" y="583"/>
                      <a:pt x="191" y="612"/>
                      <a:pt x="182" y="638"/>
                    </a:cubicBezTo>
                    <a:cubicBezTo>
                      <a:pt x="169" y="673"/>
                      <a:pt x="148" y="706"/>
                      <a:pt x="133" y="740"/>
                    </a:cubicBezTo>
                    <a:cubicBezTo>
                      <a:pt x="124" y="740"/>
                      <a:pt x="110" y="776"/>
                      <a:pt x="107" y="784"/>
                    </a:cubicBezTo>
                    <a:cubicBezTo>
                      <a:pt x="95" y="806"/>
                      <a:pt x="86" y="829"/>
                      <a:pt x="75" y="852"/>
                    </a:cubicBezTo>
                    <a:cubicBezTo>
                      <a:pt x="65" y="874"/>
                      <a:pt x="55" y="897"/>
                      <a:pt x="47" y="920"/>
                    </a:cubicBezTo>
                    <a:cubicBezTo>
                      <a:pt x="47" y="922"/>
                      <a:pt x="35" y="952"/>
                      <a:pt x="46" y="947"/>
                    </a:cubicBezTo>
                    <a:cubicBezTo>
                      <a:pt x="50" y="948"/>
                      <a:pt x="53" y="949"/>
                      <a:pt x="57" y="948"/>
                    </a:cubicBezTo>
                    <a:cubicBezTo>
                      <a:pt x="56" y="949"/>
                      <a:pt x="55" y="950"/>
                      <a:pt x="53" y="951"/>
                    </a:cubicBezTo>
                    <a:cubicBezTo>
                      <a:pt x="49" y="939"/>
                      <a:pt x="35" y="974"/>
                      <a:pt x="35" y="977"/>
                    </a:cubicBezTo>
                    <a:cubicBezTo>
                      <a:pt x="30" y="978"/>
                      <a:pt x="29" y="981"/>
                      <a:pt x="30" y="986"/>
                    </a:cubicBezTo>
                    <a:cubicBezTo>
                      <a:pt x="28" y="988"/>
                      <a:pt x="28" y="991"/>
                      <a:pt x="31" y="992"/>
                    </a:cubicBezTo>
                    <a:cubicBezTo>
                      <a:pt x="31" y="993"/>
                      <a:pt x="31" y="995"/>
                      <a:pt x="30" y="996"/>
                    </a:cubicBezTo>
                    <a:cubicBezTo>
                      <a:pt x="20" y="992"/>
                      <a:pt x="17" y="1046"/>
                      <a:pt x="17" y="1052"/>
                    </a:cubicBezTo>
                    <a:cubicBezTo>
                      <a:pt x="11" y="1076"/>
                      <a:pt x="12" y="1103"/>
                      <a:pt x="13" y="1127"/>
                    </a:cubicBezTo>
                    <a:cubicBezTo>
                      <a:pt x="14" y="1139"/>
                      <a:pt x="12" y="1228"/>
                      <a:pt x="20" y="1230"/>
                    </a:cubicBezTo>
                    <a:cubicBezTo>
                      <a:pt x="11" y="1241"/>
                      <a:pt x="0" y="1268"/>
                      <a:pt x="23" y="1253"/>
                    </a:cubicBezTo>
                    <a:cubicBezTo>
                      <a:pt x="49" y="1236"/>
                      <a:pt x="72" y="1216"/>
                      <a:pt x="94" y="1195"/>
                    </a:cubicBezTo>
                    <a:cubicBezTo>
                      <a:pt x="111" y="1178"/>
                      <a:pt x="128" y="1160"/>
                      <a:pt x="146" y="1145"/>
                    </a:cubicBezTo>
                    <a:cubicBezTo>
                      <a:pt x="161" y="1135"/>
                      <a:pt x="201" y="1111"/>
                      <a:pt x="206" y="1094"/>
                    </a:cubicBezTo>
                    <a:cubicBezTo>
                      <a:pt x="209" y="1093"/>
                      <a:pt x="216" y="1091"/>
                      <a:pt x="214" y="1086"/>
                    </a:cubicBezTo>
                    <a:cubicBezTo>
                      <a:pt x="217" y="1088"/>
                      <a:pt x="219" y="1084"/>
                      <a:pt x="220" y="1081"/>
                    </a:cubicBezTo>
                    <a:cubicBezTo>
                      <a:pt x="224" y="1079"/>
                      <a:pt x="228" y="1076"/>
                      <a:pt x="230" y="1073"/>
                    </a:cubicBezTo>
                    <a:cubicBezTo>
                      <a:pt x="236" y="1071"/>
                      <a:pt x="235" y="1054"/>
                      <a:pt x="234" y="1049"/>
                    </a:cubicBezTo>
                    <a:cubicBezTo>
                      <a:pt x="242" y="1036"/>
                      <a:pt x="322" y="930"/>
                      <a:pt x="316" y="927"/>
                    </a:cubicBezTo>
                    <a:cubicBezTo>
                      <a:pt x="311" y="923"/>
                      <a:pt x="290" y="958"/>
                      <a:pt x="286" y="963"/>
                    </a:cubicBezTo>
                    <a:cubicBezTo>
                      <a:pt x="288" y="959"/>
                      <a:pt x="289" y="955"/>
                      <a:pt x="291" y="951"/>
                    </a:cubicBezTo>
                    <a:cubicBezTo>
                      <a:pt x="314" y="917"/>
                      <a:pt x="335" y="880"/>
                      <a:pt x="357" y="845"/>
                    </a:cubicBezTo>
                    <a:cubicBezTo>
                      <a:pt x="370" y="826"/>
                      <a:pt x="382" y="807"/>
                      <a:pt x="394" y="788"/>
                    </a:cubicBezTo>
                    <a:cubicBezTo>
                      <a:pt x="401" y="778"/>
                      <a:pt x="408" y="767"/>
                      <a:pt x="415" y="757"/>
                    </a:cubicBezTo>
                    <a:cubicBezTo>
                      <a:pt x="415" y="756"/>
                      <a:pt x="437" y="722"/>
                      <a:pt x="424" y="729"/>
                    </a:cubicBezTo>
                    <a:cubicBezTo>
                      <a:pt x="426" y="725"/>
                      <a:pt x="428" y="721"/>
                      <a:pt x="430" y="717"/>
                    </a:cubicBezTo>
                    <a:cubicBezTo>
                      <a:pt x="444" y="697"/>
                      <a:pt x="470" y="676"/>
                      <a:pt x="474" y="651"/>
                    </a:cubicBezTo>
                    <a:cubicBezTo>
                      <a:pt x="477" y="646"/>
                      <a:pt x="481" y="641"/>
                      <a:pt x="484" y="636"/>
                    </a:cubicBezTo>
                    <a:cubicBezTo>
                      <a:pt x="489" y="645"/>
                      <a:pt x="511" y="615"/>
                      <a:pt x="514" y="611"/>
                    </a:cubicBezTo>
                    <a:cubicBezTo>
                      <a:pt x="530" y="594"/>
                      <a:pt x="547" y="578"/>
                      <a:pt x="565" y="561"/>
                    </a:cubicBezTo>
                    <a:cubicBezTo>
                      <a:pt x="580" y="546"/>
                      <a:pt x="594" y="529"/>
                      <a:pt x="603" y="510"/>
                    </a:cubicBezTo>
                    <a:cubicBezTo>
                      <a:pt x="611" y="499"/>
                      <a:pt x="646" y="463"/>
                      <a:pt x="643" y="449"/>
                    </a:cubicBezTo>
                    <a:cubicBezTo>
                      <a:pt x="675" y="406"/>
                      <a:pt x="711" y="367"/>
                      <a:pt x="748" y="328"/>
                    </a:cubicBezTo>
                    <a:cubicBezTo>
                      <a:pt x="766" y="309"/>
                      <a:pt x="778" y="285"/>
                      <a:pt x="796" y="267"/>
                    </a:cubicBezTo>
                    <a:cubicBezTo>
                      <a:pt x="802" y="261"/>
                      <a:pt x="842" y="204"/>
                      <a:pt x="815" y="221"/>
                    </a:cubicBezTo>
                    <a:cubicBezTo>
                      <a:pt x="828" y="208"/>
                      <a:pt x="781" y="151"/>
                      <a:pt x="774" y="140"/>
                    </a:cubicBezTo>
                    <a:cubicBezTo>
                      <a:pt x="788" y="150"/>
                      <a:pt x="801" y="162"/>
                      <a:pt x="812" y="175"/>
                    </a:cubicBezTo>
                    <a:cubicBezTo>
                      <a:pt x="817" y="180"/>
                      <a:pt x="832" y="209"/>
                      <a:pt x="838" y="209"/>
                    </a:cubicBezTo>
                    <a:cubicBezTo>
                      <a:pt x="849" y="209"/>
                      <a:pt x="803" y="142"/>
                      <a:pt x="797" y="134"/>
                    </a:cubicBezTo>
                    <a:cubicBezTo>
                      <a:pt x="777" y="110"/>
                      <a:pt x="752" y="90"/>
                      <a:pt x="725" y="75"/>
                    </a:cubicBezTo>
                    <a:cubicBezTo>
                      <a:pt x="694" y="59"/>
                      <a:pt x="659" y="39"/>
                      <a:pt x="626" y="31"/>
                    </a:cubicBezTo>
                    <a:cubicBezTo>
                      <a:pt x="586" y="17"/>
                      <a:pt x="529" y="0"/>
                      <a:pt x="488" y="22"/>
                    </a:cubicBezTo>
                    <a:close/>
                    <a:moveTo>
                      <a:pt x="233" y="557"/>
                    </a:moveTo>
                    <a:cubicBezTo>
                      <a:pt x="231" y="575"/>
                      <a:pt x="220" y="591"/>
                      <a:pt x="212" y="607"/>
                    </a:cubicBezTo>
                    <a:cubicBezTo>
                      <a:pt x="210" y="607"/>
                      <a:pt x="208" y="607"/>
                      <a:pt x="207" y="608"/>
                    </a:cubicBezTo>
                    <a:cubicBezTo>
                      <a:pt x="209" y="604"/>
                      <a:pt x="210" y="600"/>
                      <a:pt x="206" y="598"/>
                    </a:cubicBezTo>
                    <a:cubicBezTo>
                      <a:pt x="214" y="581"/>
                      <a:pt x="223" y="565"/>
                      <a:pt x="233" y="557"/>
                    </a:cubicBezTo>
                    <a:close/>
                    <a:moveTo>
                      <a:pt x="206" y="1022"/>
                    </a:moveTo>
                    <a:cubicBezTo>
                      <a:pt x="205" y="1022"/>
                      <a:pt x="205" y="1022"/>
                      <a:pt x="204" y="1022"/>
                    </a:cubicBezTo>
                    <a:cubicBezTo>
                      <a:pt x="201" y="1019"/>
                      <a:pt x="197" y="1015"/>
                      <a:pt x="192" y="1015"/>
                    </a:cubicBezTo>
                    <a:cubicBezTo>
                      <a:pt x="189" y="1010"/>
                      <a:pt x="186" y="1006"/>
                      <a:pt x="182" y="1003"/>
                    </a:cubicBezTo>
                    <a:cubicBezTo>
                      <a:pt x="182" y="1001"/>
                      <a:pt x="181" y="1000"/>
                      <a:pt x="180" y="999"/>
                    </a:cubicBezTo>
                    <a:cubicBezTo>
                      <a:pt x="176" y="997"/>
                      <a:pt x="176" y="997"/>
                      <a:pt x="176" y="997"/>
                    </a:cubicBezTo>
                    <a:cubicBezTo>
                      <a:pt x="176" y="996"/>
                      <a:pt x="175" y="995"/>
                      <a:pt x="174" y="995"/>
                    </a:cubicBezTo>
                    <a:cubicBezTo>
                      <a:pt x="188" y="1002"/>
                      <a:pt x="199" y="1011"/>
                      <a:pt x="206" y="1022"/>
                    </a:cubicBezTo>
                    <a:close/>
                    <a:moveTo>
                      <a:pt x="95" y="962"/>
                    </a:moveTo>
                    <a:cubicBezTo>
                      <a:pt x="91" y="961"/>
                      <a:pt x="87" y="961"/>
                      <a:pt x="84" y="960"/>
                    </a:cubicBezTo>
                    <a:cubicBezTo>
                      <a:pt x="85" y="959"/>
                      <a:pt x="86" y="958"/>
                      <a:pt x="86" y="957"/>
                    </a:cubicBezTo>
                    <a:cubicBezTo>
                      <a:pt x="89" y="958"/>
                      <a:pt x="92" y="960"/>
                      <a:pt x="95" y="962"/>
                    </a:cubicBezTo>
                    <a:close/>
                    <a:moveTo>
                      <a:pt x="167" y="715"/>
                    </a:moveTo>
                    <a:cubicBezTo>
                      <a:pt x="159" y="735"/>
                      <a:pt x="152" y="755"/>
                      <a:pt x="144" y="774"/>
                    </a:cubicBezTo>
                    <a:cubicBezTo>
                      <a:pt x="137" y="791"/>
                      <a:pt x="130" y="809"/>
                      <a:pt x="124" y="827"/>
                    </a:cubicBezTo>
                    <a:cubicBezTo>
                      <a:pt x="136" y="789"/>
                      <a:pt x="149" y="751"/>
                      <a:pt x="167" y="715"/>
                    </a:cubicBezTo>
                    <a:close/>
                    <a:moveTo>
                      <a:pt x="125" y="777"/>
                    </a:moveTo>
                    <a:cubicBezTo>
                      <a:pt x="120" y="790"/>
                      <a:pt x="115" y="803"/>
                      <a:pt x="110" y="815"/>
                    </a:cubicBezTo>
                    <a:cubicBezTo>
                      <a:pt x="110" y="814"/>
                      <a:pt x="109" y="813"/>
                      <a:pt x="109" y="812"/>
                    </a:cubicBezTo>
                    <a:cubicBezTo>
                      <a:pt x="114" y="800"/>
                      <a:pt x="119" y="788"/>
                      <a:pt x="125" y="777"/>
                    </a:cubicBezTo>
                    <a:close/>
                    <a:moveTo>
                      <a:pt x="112" y="837"/>
                    </a:moveTo>
                    <a:cubicBezTo>
                      <a:pt x="101" y="873"/>
                      <a:pt x="90" y="909"/>
                      <a:pt x="74" y="944"/>
                    </a:cubicBezTo>
                    <a:cubicBezTo>
                      <a:pt x="74" y="943"/>
                      <a:pt x="74" y="943"/>
                      <a:pt x="73" y="943"/>
                    </a:cubicBezTo>
                    <a:cubicBezTo>
                      <a:pt x="76" y="934"/>
                      <a:pt x="79" y="925"/>
                      <a:pt x="83" y="915"/>
                    </a:cubicBezTo>
                    <a:cubicBezTo>
                      <a:pt x="89" y="915"/>
                      <a:pt x="108" y="846"/>
                      <a:pt x="112" y="837"/>
                    </a:cubicBezTo>
                    <a:close/>
                    <a:moveTo>
                      <a:pt x="80" y="960"/>
                    </a:moveTo>
                    <a:cubicBezTo>
                      <a:pt x="78" y="960"/>
                      <a:pt x="77" y="960"/>
                      <a:pt x="75" y="960"/>
                    </a:cubicBezTo>
                    <a:cubicBezTo>
                      <a:pt x="76" y="958"/>
                      <a:pt x="78" y="956"/>
                      <a:pt x="79" y="953"/>
                    </a:cubicBezTo>
                    <a:cubicBezTo>
                      <a:pt x="79" y="953"/>
                      <a:pt x="79" y="953"/>
                      <a:pt x="79" y="953"/>
                    </a:cubicBezTo>
                    <a:cubicBezTo>
                      <a:pt x="78" y="956"/>
                      <a:pt x="78" y="958"/>
                      <a:pt x="80" y="960"/>
                    </a:cubicBezTo>
                    <a:close/>
                    <a:moveTo>
                      <a:pt x="95" y="845"/>
                    </a:moveTo>
                    <a:cubicBezTo>
                      <a:pt x="92" y="856"/>
                      <a:pt x="75" y="895"/>
                      <a:pt x="79" y="903"/>
                    </a:cubicBezTo>
                    <a:cubicBezTo>
                      <a:pt x="74" y="916"/>
                      <a:pt x="69" y="929"/>
                      <a:pt x="65" y="941"/>
                    </a:cubicBezTo>
                    <a:cubicBezTo>
                      <a:pt x="63" y="941"/>
                      <a:pt x="60" y="941"/>
                      <a:pt x="57" y="940"/>
                    </a:cubicBezTo>
                    <a:cubicBezTo>
                      <a:pt x="69" y="909"/>
                      <a:pt x="81" y="878"/>
                      <a:pt x="95" y="845"/>
                    </a:cubicBezTo>
                    <a:close/>
                    <a:moveTo>
                      <a:pt x="54" y="927"/>
                    </a:moveTo>
                    <a:cubicBezTo>
                      <a:pt x="57" y="917"/>
                      <a:pt x="60" y="907"/>
                      <a:pt x="64" y="896"/>
                    </a:cubicBezTo>
                    <a:cubicBezTo>
                      <a:pt x="65" y="897"/>
                      <a:pt x="65" y="897"/>
                      <a:pt x="65" y="897"/>
                    </a:cubicBezTo>
                    <a:cubicBezTo>
                      <a:pt x="61" y="907"/>
                      <a:pt x="57" y="917"/>
                      <a:pt x="54" y="927"/>
                    </a:cubicBezTo>
                    <a:close/>
                    <a:moveTo>
                      <a:pt x="44" y="972"/>
                    </a:moveTo>
                    <a:cubicBezTo>
                      <a:pt x="45" y="972"/>
                      <a:pt x="45" y="972"/>
                      <a:pt x="45" y="972"/>
                    </a:cubicBezTo>
                    <a:cubicBezTo>
                      <a:pt x="48" y="966"/>
                      <a:pt x="54" y="960"/>
                      <a:pt x="61" y="956"/>
                    </a:cubicBezTo>
                    <a:cubicBezTo>
                      <a:pt x="60" y="957"/>
                      <a:pt x="58" y="965"/>
                      <a:pt x="58" y="966"/>
                    </a:cubicBezTo>
                    <a:cubicBezTo>
                      <a:pt x="57" y="967"/>
                      <a:pt x="57" y="968"/>
                      <a:pt x="56" y="969"/>
                    </a:cubicBezTo>
                    <a:cubicBezTo>
                      <a:pt x="53" y="973"/>
                      <a:pt x="46" y="977"/>
                      <a:pt x="52" y="983"/>
                    </a:cubicBezTo>
                    <a:cubicBezTo>
                      <a:pt x="52" y="983"/>
                      <a:pt x="52" y="983"/>
                      <a:pt x="52" y="983"/>
                    </a:cubicBezTo>
                    <a:cubicBezTo>
                      <a:pt x="52" y="983"/>
                      <a:pt x="52" y="983"/>
                      <a:pt x="51" y="983"/>
                    </a:cubicBezTo>
                    <a:cubicBezTo>
                      <a:pt x="51" y="978"/>
                      <a:pt x="45" y="980"/>
                      <a:pt x="42" y="981"/>
                    </a:cubicBezTo>
                    <a:cubicBezTo>
                      <a:pt x="43" y="978"/>
                      <a:pt x="43" y="975"/>
                      <a:pt x="44" y="972"/>
                    </a:cubicBezTo>
                    <a:close/>
                    <a:moveTo>
                      <a:pt x="25" y="1224"/>
                    </a:moveTo>
                    <a:cubicBezTo>
                      <a:pt x="24" y="1216"/>
                      <a:pt x="24" y="1209"/>
                      <a:pt x="24" y="1201"/>
                    </a:cubicBezTo>
                    <a:cubicBezTo>
                      <a:pt x="27" y="1195"/>
                      <a:pt x="25" y="1181"/>
                      <a:pt x="25" y="1174"/>
                    </a:cubicBezTo>
                    <a:cubicBezTo>
                      <a:pt x="32" y="1176"/>
                      <a:pt x="32" y="1161"/>
                      <a:pt x="33" y="1158"/>
                    </a:cubicBezTo>
                    <a:cubicBezTo>
                      <a:pt x="35" y="1161"/>
                      <a:pt x="38" y="1164"/>
                      <a:pt x="41" y="1167"/>
                    </a:cubicBezTo>
                    <a:cubicBezTo>
                      <a:pt x="34" y="1174"/>
                      <a:pt x="34" y="1183"/>
                      <a:pt x="45" y="1182"/>
                    </a:cubicBezTo>
                    <a:cubicBezTo>
                      <a:pt x="45" y="1184"/>
                      <a:pt x="46" y="1186"/>
                      <a:pt x="46" y="1188"/>
                    </a:cubicBezTo>
                    <a:cubicBezTo>
                      <a:pt x="43" y="1192"/>
                      <a:pt x="27" y="1211"/>
                      <a:pt x="32" y="1215"/>
                    </a:cubicBezTo>
                    <a:cubicBezTo>
                      <a:pt x="30" y="1218"/>
                      <a:pt x="27" y="1221"/>
                      <a:pt x="25" y="1224"/>
                    </a:cubicBezTo>
                    <a:close/>
                    <a:moveTo>
                      <a:pt x="48" y="1162"/>
                    </a:moveTo>
                    <a:cubicBezTo>
                      <a:pt x="47" y="1161"/>
                      <a:pt x="45" y="1159"/>
                      <a:pt x="43" y="1158"/>
                    </a:cubicBezTo>
                    <a:cubicBezTo>
                      <a:pt x="47" y="1159"/>
                      <a:pt x="51" y="1160"/>
                      <a:pt x="55" y="1161"/>
                    </a:cubicBezTo>
                    <a:cubicBezTo>
                      <a:pt x="54" y="1161"/>
                      <a:pt x="53" y="1161"/>
                      <a:pt x="53" y="1162"/>
                    </a:cubicBezTo>
                    <a:cubicBezTo>
                      <a:pt x="52" y="1161"/>
                      <a:pt x="51" y="1161"/>
                      <a:pt x="51" y="1161"/>
                    </a:cubicBezTo>
                    <a:cubicBezTo>
                      <a:pt x="50" y="1161"/>
                      <a:pt x="49" y="1162"/>
                      <a:pt x="48" y="1162"/>
                    </a:cubicBezTo>
                    <a:close/>
                    <a:moveTo>
                      <a:pt x="49" y="1200"/>
                    </a:moveTo>
                    <a:cubicBezTo>
                      <a:pt x="48" y="1201"/>
                      <a:pt x="48" y="1201"/>
                      <a:pt x="47" y="1202"/>
                    </a:cubicBezTo>
                    <a:cubicBezTo>
                      <a:pt x="47" y="1202"/>
                      <a:pt x="47" y="1201"/>
                      <a:pt x="47" y="1201"/>
                    </a:cubicBezTo>
                    <a:cubicBezTo>
                      <a:pt x="47" y="1201"/>
                      <a:pt x="48" y="1200"/>
                      <a:pt x="48" y="1199"/>
                    </a:cubicBezTo>
                    <a:cubicBezTo>
                      <a:pt x="48" y="1200"/>
                      <a:pt x="49" y="1200"/>
                      <a:pt x="49" y="1200"/>
                    </a:cubicBezTo>
                    <a:close/>
                    <a:moveTo>
                      <a:pt x="41" y="1230"/>
                    </a:moveTo>
                    <a:cubicBezTo>
                      <a:pt x="41" y="1230"/>
                      <a:pt x="41" y="1230"/>
                      <a:pt x="41" y="1230"/>
                    </a:cubicBezTo>
                    <a:cubicBezTo>
                      <a:pt x="45" y="1225"/>
                      <a:pt x="50" y="1221"/>
                      <a:pt x="54" y="1216"/>
                    </a:cubicBezTo>
                    <a:cubicBezTo>
                      <a:pt x="54" y="1215"/>
                      <a:pt x="55" y="1215"/>
                      <a:pt x="55" y="1214"/>
                    </a:cubicBezTo>
                    <a:cubicBezTo>
                      <a:pt x="58" y="1214"/>
                      <a:pt x="59" y="1212"/>
                      <a:pt x="60" y="1210"/>
                    </a:cubicBezTo>
                    <a:cubicBezTo>
                      <a:pt x="62" y="1209"/>
                      <a:pt x="63" y="1207"/>
                      <a:pt x="65" y="1206"/>
                    </a:cubicBezTo>
                    <a:cubicBezTo>
                      <a:pt x="65" y="1207"/>
                      <a:pt x="66" y="1208"/>
                      <a:pt x="67" y="1208"/>
                    </a:cubicBezTo>
                    <a:cubicBezTo>
                      <a:pt x="58" y="1216"/>
                      <a:pt x="49" y="1223"/>
                      <a:pt x="41" y="1230"/>
                    </a:cubicBezTo>
                    <a:close/>
                    <a:moveTo>
                      <a:pt x="59" y="1187"/>
                    </a:moveTo>
                    <a:cubicBezTo>
                      <a:pt x="59" y="1189"/>
                      <a:pt x="59" y="1190"/>
                      <a:pt x="59" y="1192"/>
                    </a:cubicBezTo>
                    <a:cubicBezTo>
                      <a:pt x="58" y="1192"/>
                      <a:pt x="57" y="1193"/>
                      <a:pt x="56" y="1194"/>
                    </a:cubicBezTo>
                    <a:cubicBezTo>
                      <a:pt x="57" y="1192"/>
                      <a:pt x="58" y="1189"/>
                      <a:pt x="59" y="1187"/>
                    </a:cubicBezTo>
                    <a:close/>
                    <a:moveTo>
                      <a:pt x="58" y="1162"/>
                    </a:moveTo>
                    <a:cubicBezTo>
                      <a:pt x="58" y="1163"/>
                      <a:pt x="59" y="1163"/>
                      <a:pt x="60" y="1163"/>
                    </a:cubicBezTo>
                    <a:cubicBezTo>
                      <a:pt x="60" y="1164"/>
                      <a:pt x="60" y="1164"/>
                      <a:pt x="59" y="1165"/>
                    </a:cubicBezTo>
                    <a:cubicBezTo>
                      <a:pt x="59" y="1164"/>
                      <a:pt x="58" y="1163"/>
                      <a:pt x="58" y="1162"/>
                    </a:cubicBezTo>
                    <a:close/>
                    <a:moveTo>
                      <a:pt x="70" y="1184"/>
                    </a:moveTo>
                    <a:cubicBezTo>
                      <a:pt x="69" y="1181"/>
                      <a:pt x="68" y="1179"/>
                      <a:pt x="65" y="1177"/>
                    </a:cubicBezTo>
                    <a:cubicBezTo>
                      <a:pt x="67" y="1176"/>
                      <a:pt x="69" y="1175"/>
                      <a:pt x="71" y="1173"/>
                    </a:cubicBezTo>
                    <a:cubicBezTo>
                      <a:pt x="73" y="1175"/>
                      <a:pt x="75" y="1177"/>
                      <a:pt x="77" y="1179"/>
                    </a:cubicBezTo>
                    <a:cubicBezTo>
                      <a:pt x="75" y="1180"/>
                      <a:pt x="72" y="1182"/>
                      <a:pt x="70" y="1184"/>
                    </a:cubicBezTo>
                    <a:close/>
                    <a:moveTo>
                      <a:pt x="212" y="1077"/>
                    </a:moveTo>
                    <a:cubicBezTo>
                      <a:pt x="207" y="1080"/>
                      <a:pt x="202" y="1084"/>
                      <a:pt x="198" y="1089"/>
                    </a:cubicBezTo>
                    <a:cubicBezTo>
                      <a:pt x="156" y="1111"/>
                      <a:pt x="124" y="1147"/>
                      <a:pt x="86" y="1173"/>
                    </a:cubicBezTo>
                    <a:cubicBezTo>
                      <a:pt x="83" y="1169"/>
                      <a:pt x="81" y="1167"/>
                      <a:pt x="78" y="1164"/>
                    </a:cubicBezTo>
                    <a:cubicBezTo>
                      <a:pt x="77" y="1162"/>
                      <a:pt x="71" y="1160"/>
                      <a:pt x="69" y="1159"/>
                    </a:cubicBezTo>
                    <a:cubicBezTo>
                      <a:pt x="60" y="1148"/>
                      <a:pt x="46" y="1143"/>
                      <a:pt x="34" y="1146"/>
                    </a:cubicBezTo>
                    <a:cubicBezTo>
                      <a:pt x="35" y="1142"/>
                      <a:pt x="35" y="1138"/>
                      <a:pt x="35" y="1134"/>
                    </a:cubicBezTo>
                    <a:cubicBezTo>
                      <a:pt x="37" y="1134"/>
                      <a:pt x="38" y="1132"/>
                      <a:pt x="38" y="1130"/>
                    </a:cubicBezTo>
                    <a:cubicBezTo>
                      <a:pt x="38" y="1120"/>
                      <a:pt x="42" y="1074"/>
                      <a:pt x="35" y="1073"/>
                    </a:cubicBezTo>
                    <a:cubicBezTo>
                      <a:pt x="25" y="1073"/>
                      <a:pt x="27" y="1142"/>
                      <a:pt x="26" y="1151"/>
                    </a:cubicBezTo>
                    <a:cubicBezTo>
                      <a:pt x="26" y="1124"/>
                      <a:pt x="21" y="1096"/>
                      <a:pt x="23" y="1070"/>
                    </a:cubicBezTo>
                    <a:cubicBezTo>
                      <a:pt x="27" y="1067"/>
                      <a:pt x="25" y="1055"/>
                      <a:pt x="25" y="1051"/>
                    </a:cubicBezTo>
                    <a:cubicBezTo>
                      <a:pt x="29" y="1049"/>
                      <a:pt x="35" y="1009"/>
                      <a:pt x="31" y="1007"/>
                    </a:cubicBezTo>
                    <a:cubicBezTo>
                      <a:pt x="32" y="1005"/>
                      <a:pt x="32" y="1003"/>
                      <a:pt x="33" y="1001"/>
                    </a:cubicBezTo>
                    <a:cubicBezTo>
                      <a:pt x="34" y="1001"/>
                      <a:pt x="35" y="1001"/>
                      <a:pt x="37" y="1000"/>
                    </a:cubicBezTo>
                    <a:cubicBezTo>
                      <a:pt x="40" y="1002"/>
                      <a:pt x="46" y="998"/>
                      <a:pt x="42" y="994"/>
                    </a:cubicBezTo>
                    <a:cubicBezTo>
                      <a:pt x="43" y="994"/>
                      <a:pt x="43" y="993"/>
                      <a:pt x="43" y="992"/>
                    </a:cubicBezTo>
                    <a:cubicBezTo>
                      <a:pt x="63" y="991"/>
                      <a:pt x="84" y="991"/>
                      <a:pt x="103" y="994"/>
                    </a:cubicBezTo>
                    <a:cubicBezTo>
                      <a:pt x="121" y="997"/>
                      <a:pt x="144" y="1014"/>
                      <a:pt x="159" y="1014"/>
                    </a:cubicBezTo>
                    <a:cubicBezTo>
                      <a:pt x="175" y="1014"/>
                      <a:pt x="133" y="994"/>
                      <a:pt x="130" y="993"/>
                    </a:cubicBezTo>
                    <a:cubicBezTo>
                      <a:pt x="108" y="985"/>
                      <a:pt x="85" y="983"/>
                      <a:pt x="61" y="983"/>
                    </a:cubicBezTo>
                    <a:cubicBezTo>
                      <a:pt x="64" y="980"/>
                      <a:pt x="66" y="977"/>
                      <a:pt x="68" y="973"/>
                    </a:cubicBezTo>
                    <a:cubicBezTo>
                      <a:pt x="74" y="971"/>
                      <a:pt x="82" y="970"/>
                      <a:pt x="91" y="971"/>
                    </a:cubicBezTo>
                    <a:cubicBezTo>
                      <a:pt x="94" y="971"/>
                      <a:pt x="98" y="972"/>
                      <a:pt x="102" y="972"/>
                    </a:cubicBezTo>
                    <a:cubicBezTo>
                      <a:pt x="101" y="980"/>
                      <a:pt x="139" y="987"/>
                      <a:pt x="143" y="988"/>
                    </a:cubicBezTo>
                    <a:cubicBezTo>
                      <a:pt x="144" y="989"/>
                      <a:pt x="145" y="989"/>
                      <a:pt x="146" y="989"/>
                    </a:cubicBezTo>
                    <a:cubicBezTo>
                      <a:pt x="146" y="992"/>
                      <a:pt x="160" y="1007"/>
                      <a:pt x="161" y="997"/>
                    </a:cubicBezTo>
                    <a:cubicBezTo>
                      <a:pt x="163" y="999"/>
                      <a:pt x="166" y="1000"/>
                      <a:pt x="168" y="1001"/>
                    </a:cubicBezTo>
                    <a:cubicBezTo>
                      <a:pt x="168" y="1002"/>
                      <a:pt x="169" y="1002"/>
                      <a:pt x="169" y="1002"/>
                    </a:cubicBezTo>
                    <a:cubicBezTo>
                      <a:pt x="170" y="1004"/>
                      <a:pt x="172" y="1010"/>
                      <a:pt x="176" y="1009"/>
                    </a:cubicBezTo>
                    <a:cubicBezTo>
                      <a:pt x="186" y="1019"/>
                      <a:pt x="192" y="1050"/>
                      <a:pt x="206" y="1054"/>
                    </a:cubicBezTo>
                    <a:cubicBezTo>
                      <a:pt x="210" y="1066"/>
                      <a:pt x="212" y="1042"/>
                      <a:pt x="210" y="1037"/>
                    </a:cubicBezTo>
                    <a:cubicBezTo>
                      <a:pt x="211" y="1038"/>
                      <a:pt x="211" y="1038"/>
                      <a:pt x="211" y="1038"/>
                    </a:cubicBezTo>
                    <a:cubicBezTo>
                      <a:pt x="211" y="1041"/>
                      <a:pt x="212" y="1042"/>
                      <a:pt x="215" y="1043"/>
                    </a:cubicBezTo>
                    <a:cubicBezTo>
                      <a:pt x="217" y="1046"/>
                      <a:pt x="218" y="1049"/>
                      <a:pt x="219" y="1051"/>
                    </a:cubicBezTo>
                    <a:cubicBezTo>
                      <a:pt x="215" y="1059"/>
                      <a:pt x="213" y="1067"/>
                      <a:pt x="212" y="1077"/>
                    </a:cubicBezTo>
                    <a:close/>
                    <a:moveTo>
                      <a:pt x="264" y="992"/>
                    </a:moveTo>
                    <a:cubicBezTo>
                      <a:pt x="267" y="987"/>
                      <a:pt x="270" y="982"/>
                      <a:pt x="273" y="977"/>
                    </a:cubicBezTo>
                    <a:cubicBezTo>
                      <a:pt x="273" y="978"/>
                      <a:pt x="273" y="979"/>
                      <a:pt x="273" y="980"/>
                    </a:cubicBezTo>
                    <a:cubicBezTo>
                      <a:pt x="270" y="984"/>
                      <a:pt x="267" y="988"/>
                      <a:pt x="264" y="992"/>
                    </a:cubicBezTo>
                    <a:close/>
                    <a:moveTo>
                      <a:pt x="257" y="979"/>
                    </a:moveTo>
                    <a:cubicBezTo>
                      <a:pt x="255" y="983"/>
                      <a:pt x="253" y="987"/>
                      <a:pt x="251" y="991"/>
                    </a:cubicBezTo>
                    <a:cubicBezTo>
                      <a:pt x="257" y="976"/>
                      <a:pt x="265" y="962"/>
                      <a:pt x="274" y="948"/>
                    </a:cubicBezTo>
                    <a:cubicBezTo>
                      <a:pt x="268" y="958"/>
                      <a:pt x="263" y="969"/>
                      <a:pt x="257" y="979"/>
                    </a:cubicBezTo>
                    <a:close/>
                    <a:moveTo>
                      <a:pt x="601" y="431"/>
                    </a:moveTo>
                    <a:cubicBezTo>
                      <a:pt x="600" y="430"/>
                      <a:pt x="600" y="430"/>
                      <a:pt x="599" y="430"/>
                    </a:cubicBezTo>
                    <a:cubicBezTo>
                      <a:pt x="597" y="428"/>
                      <a:pt x="595" y="425"/>
                      <a:pt x="593" y="423"/>
                    </a:cubicBezTo>
                    <a:cubicBezTo>
                      <a:pt x="593" y="419"/>
                      <a:pt x="592" y="416"/>
                      <a:pt x="591" y="412"/>
                    </a:cubicBezTo>
                    <a:cubicBezTo>
                      <a:pt x="595" y="418"/>
                      <a:pt x="598" y="424"/>
                      <a:pt x="601" y="431"/>
                    </a:cubicBezTo>
                    <a:close/>
                    <a:moveTo>
                      <a:pt x="604" y="448"/>
                    </a:moveTo>
                    <a:cubicBezTo>
                      <a:pt x="598" y="456"/>
                      <a:pt x="591" y="463"/>
                      <a:pt x="584" y="470"/>
                    </a:cubicBezTo>
                    <a:cubicBezTo>
                      <a:pt x="589" y="461"/>
                      <a:pt x="594" y="452"/>
                      <a:pt x="599" y="443"/>
                    </a:cubicBezTo>
                    <a:cubicBezTo>
                      <a:pt x="601" y="444"/>
                      <a:pt x="602" y="446"/>
                      <a:pt x="604" y="448"/>
                    </a:cubicBezTo>
                    <a:close/>
                    <a:moveTo>
                      <a:pt x="585" y="426"/>
                    </a:moveTo>
                    <a:cubicBezTo>
                      <a:pt x="585" y="426"/>
                      <a:pt x="584" y="427"/>
                      <a:pt x="584" y="428"/>
                    </a:cubicBezTo>
                    <a:cubicBezTo>
                      <a:pt x="584" y="426"/>
                      <a:pt x="583" y="425"/>
                      <a:pt x="583" y="423"/>
                    </a:cubicBezTo>
                    <a:cubicBezTo>
                      <a:pt x="583" y="424"/>
                      <a:pt x="584" y="425"/>
                      <a:pt x="585" y="426"/>
                    </a:cubicBezTo>
                    <a:close/>
                    <a:moveTo>
                      <a:pt x="579" y="405"/>
                    </a:moveTo>
                    <a:cubicBezTo>
                      <a:pt x="580" y="407"/>
                      <a:pt x="580" y="408"/>
                      <a:pt x="581" y="410"/>
                    </a:cubicBezTo>
                    <a:cubicBezTo>
                      <a:pt x="579" y="407"/>
                      <a:pt x="577" y="405"/>
                      <a:pt x="575" y="403"/>
                    </a:cubicBezTo>
                    <a:cubicBezTo>
                      <a:pt x="577" y="404"/>
                      <a:pt x="578" y="404"/>
                      <a:pt x="579" y="405"/>
                    </a:cubicBezTo>
                    <a:close/>
                    <a:moveTo>
                      <a:pt x="567" y="387"/>
                    </a:moveTo>
                    <a:cubicBezTo>
                      <a:pt x="568" y="388"/>
                      <a:pt x="569" y="390"/>
                      <a:pt x="571" y="392"/>
                    </a:cubicBezTo>
                    <a:cubicBezTo>
                      <a:pt x="567" y="390"/>
                      <a:pt x="564" y="388"/>
                      <a:pt x="560" y="387"/>
                    </a:cubicBezTo>
                    <a:cubicBezTo>
                      <a:pt x="555" y="381"/>
                      <a:pt x="549" y="376"/>
                      <a:pt x="544" y="370"/>
                    </a:cubicBezTo>
                    <a:cubicBezTo>
                      <a:pt x="552" y="375"/>
                      <a:pt x="560" y="381"/>
                      <a:pt x="567" y="387"/>
                    </a:cubicBezTo>
                    <a:close/>
                    <a:moveTo>
                      <a:pt x="534" y="355"/>
                    </a:moveTo>
                    <a:cubicBezTo>
                      <a:pt x="528" y="352"/>
                      <a:pt x="522" y="349"/>
                      <a:pt x="516" y="347"/>
                    </a:cubicBezTo>
                    <a:cubicBezTo>
                      <a:pt x="513" y="345"/>
                      <a:pt x="510" y="342"/>
                      <a:pt x="507" y="340"/>
                    </a:cubicBezTo>
                    <a:cubicBezTo>
                      <a:pt x="516" y="345"/>
                      <a:pt x="526" y="350"/>
                      <a:pt x="534" y="355"/>
                    </a:cubicBezTo>
                    <a:close/>
                    <a:moveTo>
                      <a:pt x="531" y="374"/>
                    </a:moveTo>
                    <a:cubicBezTo>
                      <a:pt x="518" y="368"/>
                      <a:pt x="506" y="361"/>
                      <a:pt x="495" y="353"/>
                    </a:cubicBezTo>
                    <a:cubicBezTo>
                      <a:pt x="508" y="359"/>
                      <a:pt x="520" y="366"/>
                      <a:pt x="531" y="374"/>
                    </a:cubicBezTo>
                    <a:close/>
                    <a:moveTo>
                      <a:pt x="475" y="332"/>
                    </a:moveTo>
                    <a:cubicBezTo>
                      <a:pt x="467" y="330"/>
                      <a:pt x="460" y="328"/>
                      <a:pt x="452" y="326"/>
                    </a:cubicBezTo>
                    <a:cubicBezTo>
                      <a:pt x="451" y="326"/>
                      <a:pt x="451" y="325"/>
                      <a:pt x="450" y="325"/>
                    </a:cubicBezTo>
                    <a:cubicBezTo>
                      <a:pt x="459" y="327"/>
                      <a:pt x="467" y="329"/>
                      <a:pt x="475" y="332"/>
                    </a:cubicBezTo>
                    <a:close/>
                    <a:moveTo>
                      <a:pt x="408" y="324"/>
                    </a:moveTo>
                    <a:cubicBezTo>
                      <a:pt x="410" y="324"/>
                      <a:pt x="412" y="325"/>
                      <a:pt x="414" y="325"/>
                    </a:cubicBezTo>
                    <a:cubicBezTo>
                      <a:pt x="411" y="325"/>
                      <a:pt x="407" y="325"/>
                      <a:pt x="404" y="324"/>
                    </a:cubicBezTo>
                    <a:cubicBezTo>
                      <a:pt x="405" y="324"/>
                      <a:pt x="406" y="324"/>
                      <a:pt x="408" y="324"/>
                    </a:cubicBezTo>
                    <a:close/>
                    <a:moveTo>
                      <a:pt x="328" y="327"/>
                    </a:moveTo>
                    <a:cubicBezTo>
                      <a:pt x="331" y="325"/>
                      <a:pt x="335" y="324"/>
                      <a:pt x="338" y="323"/>
                    </a:cubicBezTo>
                    <a:cubicBezTo>
                      <a:pt x="335" y="324"/>
                      <a:pt x="331" y="326"/>
                      <a:pt x="328" y="327"/>
                    </a:cubicBezTo>
                    <a:cubicBezTo>
                      <a:pt x="328" y="327"/>
                      <a:pt x="328" y="327"/>
                      <a:pt x="328" y="327"/>
                    </a:cubicBezTo>
                    <a:close/>
                    <a:moveTo>
                      <a:pt x="316" y="367"/>
                    </a:moveTo>
                    <a:cubicBezTo>
                      <a:pt x="318" y="367"/>
                      <a:pt x="320" y="366"/>
                      <a:pt x="321" y="365"/>
                    </a:cubicBezTo>
                    <a:cubicBezTo>
                      <a:pt x="318" y="370"/>
                      <a:pt x="316" y="375"/>
                      <a:pt x="313" y="380"/>
                    </a:cubicBezTo>
                    <a:cubicBezTo>
                      <a:pt x="312" y="380"/>
                      <a:pt x="311" y="379"/>
                      <a:pt x="311" y="380"/>
                    </a:cubicBezTo>
                    <a:cubicBezTo>
                      <a:pt x="312" y="376"/>
                      <a:pt x="314" y="371"/>
                      <a:pt x="316" y="367"/>
                    </a:cubicBezTo>
                    <a:close/>
                    <a:moveTo>
                      <a:pt x="309" y="409"/>
                    </a:moveTo>
                    <a:cubicBezTo>
                      <a:pt x="308" y="408"/>
                      <a:pt x="308" y="408"/>
                      <a:pt x="308" y="408"/>
                    </a:cubicBezTo>
                    <a:cubicBezTo>
                      <a:pt x="315" y="392"/>
                      <a:pt x="322" y="377"/>
                      <a:pt x="332" y="364"/>
                    </a:cubicBezTo>
                    <a:cubicBezTo>
                      <a:pt x="333" y="364"/>
                      <a:pt x="333" y="364"/>
                      <a:pt x="334" y="365"/>
                    </a:cubicBezTo>
                    <a:cubicBezTo>
                      <a:pt x="331" y="383"/>
                      <a:pt x="322" y="401"/>
                      <a:pt x="313" y="418"/>
                    </a:cubicBezTo>
                    <a:cubicBezTo>
                      <a:pt x="313" y="417"/>
                      <a:pt x="313" y="416"/>
                      <a:pt x="312" y="415"/>
                    </a:cubicBezTo>
                    <a:cubicBezTo>
                      <a:pt x="312" y="413"/>
                      <a:pt x="312" y="409"/>
                      <a:pt x="309" y="409"/>
                    </a:cubicBezTo>
                    <a:close/>
                    <a:moveTo>
                      <a:pt x="306" y="389"/>
                    </a:moveTo>
                    <a:cubicBezTo>
                      <a:pt x="307" y="388"/>
                      <a:pt x="308" y="388"/>
                      <a:pt x="308" y="388"/>
                    </a:cubicBezTo>
                    <a:cubicBezTo>
                      <a:pt x="306" y="392"/>
                      <a:pt x="304" y="396"/>
                      <a:pt x="302" y="401"/>
                    </a:cubicBezTo>
                    <a:cubicBezTo>
                      <a:pt x="302" y="400"/>
                      <a:pt x="302" y="400"/>
                      <a:pt x="301" y="399"/>
                    </a:cubicBezTo>
                    <a:cubicBezTo>
                      <a:pt x="303" y="396"/>
                      <a:pt x="305" y="392"/>
                      <a:pt x="306" y="389"/>
                    </a:cubicBezTo>
                    <a:close/>
                    <a:moveTo>
                      <a:pt x="308" y="433"/>
                    </a:moveTo>
                    <a:cubicBezTo>
                      <a:pt x="308" y="433"/>
                      <a:pt x="308" y="433"/>
                      <a:pt x="307" y="433"/>
                    </a:cubicBezTo>
                    <a:cubicBezTo>
                      <a:pt x="307" y="433"/>
                      <a:pt x="308" y="433"/>
                      <a:pt x="308" y="433"/>
                    </a:cubicBezTo>
                    <a:cubicBezTo>
                      <a:pt x="308" y="433"/>
                      <a:pt x="308" y="433"/>
                      <a:pt x="308" y="433"/>
                    </a:cubicBezTo>
                    <a:close/>
                    <a:moveTo>
                      <a:pt x="289" y="428"/>
                    </a:moveTo>
                    <a:cubicBezTo>
                      <a:pt x="291" y="421"/>
                      <a:pt x="294" y="414"/>
                      <a:pt x="297" y="407"/>
                    </a:cubicBezTo>
                    <a:cubicBezTo>
                      <a:pt x="298" y="408"/>
                      <a:pt x="298" y="408"/>
                      <a:pt x="299" y="409"/>
                    </a:cubicBezTo>
                    <a:cubicBezTo>
                      <a:pt x="296" y="415"/>
                      <a:pt x="293" y="422"/>
                      <a:pt x="289" y="429"/>
                    </a:cubicBezTo>
                    <a:cubicBezTo>
                      <a:pt x="289" y="429"/>
                      <a:pt x="289" y="429"/>
                      <a:pt x="289" y="429"/>
                    </a:cubicBezTo>
                    <a:cubicBezTo>
                      <a:pt x="289" y="429"/>
                      <a:pt x="289" y="429"/>
                      <a:pt x="289" y="428"/>
                    </a:cubicBezTo>
                    <a:close/>
                    <a:moveTo>
                      <a:pt x="298" y="461"/>
                    </a:moveTo>
                    <a:cubicBezTo>
                      <a:pt x="297" y="461"/>
                      <a:pt x="297" y="461"/>
                      <a:pt x="297" y="461"/>
                    </a:cubicBezTo>
                    <a:cubicBezTo>
                      <a:pt x="297" y="461"/>
                      <a:pt x="297" y="461"/>
                      <a:pt x="297" y="461"/>
                    </a:cubicBezTo>
                    <a:cubicBezTo>
                      <a:pt x="297" y="461"/>
                      <a:pt x="297" y="461"/>
                      <a:pt x="298" y="461"/>
                    </a:cubicBezTo>
                    <a:close/>
                    <a:moveTo>
                      <a:pt x="289" y="460"/>
                    </a:moveTo>
                    <a:cubicBezTo>
                      <a:pt x="289" y="462"/>
                      <a:pt x="289" y="463"/>
                      <a:pt x="290" y="463"/>
                    </a:cubicBezTo>
                    <a:cubicBezTo>
                      <a:pt x="288" y="464"/>
                      <a:pt x="286" y="465"/>
                      <a:pt x="284" y="465"/>
                    </a:cubicBezTo>
                    <a:cubicBezTo>
                      <a:pt x="286" y="464"/>
                      <a:pt x="287" y="462"/>
                      <a:pt x="289" y="460"/>
                    </a:cubicBezTo>
                    <a:close/>
                    <a:moveTo>
                      <a:pt x="246" y="528"/>
                    </a:moveTo>
                    <a:cubicBezTo>
                      <a:pt x="250" y="523"/>
                      <a:pt x="255" y="520"/>
                      <a:pt x="261" y="518"/>
                    </a:cubicBezTo>
                    <a:cubicBezTo>
                      <a:pt x="266" y="522"/>
                      <a:pt x="272" y="525"/>
                      <a:pt x="279" y="528"/>
                    </a:cubicBezTo>
                    <a:cubicBezTo>
                      <a:pt x="267" y="529"/>
                      <a:pt x="257" y="530"/>
                      <a:pt x="246" y="528"/>
                    </a:cubicBezTo>
                    <a:close/>
                    <a:moveTo>
                      <a:pt x="342" y="537"/>
                    </a:moveTo>
                    <a:cubicBezTo>
                      <a:pt x="333" y="535"/>
                      <a:pt x="324" y="533"/>
                      <a:pt x="315" y="531"/>
                    </a:cubicBezTo>
                    <a:cubicBezTo>
                      <a:pt x="329" y="531"/>
                      <a:pt x="342" y="534"/>
                      <a:pt x="355" y="539"/>
                    </a:cubicBezTo>
                    <a:cubicBezTo>
                      <a:pt x="351" y="538"/>
                      <a:pt x="346" y="538"/>
                      <a:pt x="342" y="537"/>
                    </a:cubicBezTo>
                    <a:close/>
                    <a:moveTo>
                      <a:pt x="388" y="548"/>
                    </a:moveTo>
                    <a:cubicBezTo>
                      <a:pt x="358" y="529"/>
                      <a:pt x="329" y="520"/>
                      <a:pt x="294" y="525"/>
                    </a:cubicBezTo>
                    <a:cubicBezTo>
                      <a:pt x="286" y="522"/>
                      <a:pt x="278" y="519"/>
                      <a:pt x="271" y="515"/>
                    </a:cubicBezTo>
                    <a:cubicBezTo>
                      <a:pt x="311" y="507"/>
                      <a:pt x="356" y="528"/>
                      <a:pt x="390" y="548"/>
                    </a:cubicBezTo>
                    <a:cubicBezTo>
                      <a:pt x="389" y="548"/>
                      <a:pt x="388" y="548"/>
                      <a:pt x="388" y="548"/>
                    </a:cubicBezTo>
                    <a:close/>
                    <a:moveTo>
                      <a:pt x="365" y="526"/>
                    </a:moveTo>
                    <a:cubicBezTo>
                      <a:pt x="346" y="517"/>
                      <a:pt x="324" y="509"/>
                      <a:pt x="303" y="507"/>
                    </a:cubicBezTo>
                    <a:cubicBezTo>
                      <a:pt x="356" y="509"/>
                      <a:pt x="428" y="535"/>
                      <a:pt x="450" y="588"/>
                    </a:cubicBezTo>
                    <a:cubicBezTo>
                      <a:pt x="429" y="564"/>
                      <a:pt x="398" y="541"/>
                      <a:pt x="365" y="526"/>
                    </a:cubicBezTo>
                    <a:close/>
                    <a:moveTo>
                      <a:pt x="445" y="649"/>
                    </a:moveTo>
                    <a:cubicBezTo>
                      <a:pt x="446" y="650"/>
                      <a:pt x="446" y="649"/>
                      <a:pt x="447" y="649"/>
                    </a:cubicBezTo>
                    <a:cubicBezTo>
                      <a:pt x="446" y="651"/>
                      <a:pt x="446" y="652"/>
                      <a:pt x="445" y="653"/>
                    </a:cubicBezTo>
                    <a:cubicBezTo>
                      <a:pt x="445" y="652"/>
                      <a:pt x="445" y="651"/>
                      <a:pt x="445" y="649"/>
                    </a:cubicBezTo>
                    <a:close/>
                    <a:moveTo>
                      <a:pt x="441" y="688"/>
                    </a:moveTo>
                    <a:cubicBezTo>
                      <a:pt x="442" y="688"/>
                      <a:pt x="442" y="688"/>
                      <a:pt x="442" y="687"/>
                    </a:cubicBezTo>
                    <a:cubicBezTo>
                      <a:pt x="442" y="688"/>
                      <a:pt x="442" y="688"/>
                      <a:pt x="442" y="688"/>
                    </a:cubicBezTo>
                    <a:cubicBezTo>
                      <a:pt x="442" y="688"/>
                      <a:pt x="442" y="688"/>
                      <a:pt x="441" y="688"/>
                    </a:cubicBezTo>
                    <a:close/>
                    <a:moveTo>
                      <a:pt x="460" y="653"/>
                    </a:moveTo>
                    <a:cubicBezTo>
                      <a:pt x="453" y="659"/>
                      <a:pt x="447" y="666"/>
                      <a:pt x="442" y="674"/>
                    </a:cubicBezTo>
                    <a:cubicBezTo>
                      <a:pt x="442" y="673"/>
                      <a:pt x="442" y="672"/>
                      <a:pt x="442" y="671"/>
                    </a:cubicBezTo>
                    <a:cubicBezTo>
                      <a:pt x="450" y="661"/>
                      <a:pt x="456" y="651"/>
                      <a:pt x="460" y="640"/>
                    </a:cubicBezTo>
                    <a:cubicBezTo>
                      <a:pt x="461" y="643"/>
                      <a:pt x="461" y="645"/>
                      <a:pt x="462" y="648"/>
                    </a:cubicBezTo>
                    <a:cubicBezTo>
                      <a:pt x="461" y="649"/>
                      <a:pt x="460" y="651"/>
                      <a:pt x="460" y="653"/>
                    </a:cubicBezTo>
                    <a:close/>
                    <a:moveTo>
                      <a:pt x="485" y="620"/>
                    </a:moveTo>
                    <a:cubicBezTo>
                      <a:pt x="481" y="624"/>
                      <a:pt x="477" y="628"/>
                      <a:pt x="473" y="633"/>
                    </a:cubicBezTo>
                    <a:cubicBezTo>
                      <a:pt x="473" y="631"/>
                      <a:pt x="473" y="629"/>
                      <a:pt x="472" y="627"/>
                    </a:cubicBezTo>
                    <a:cubicBezTo>
                      <a:pt x="480" y="619"/>
                      <a:pt x="488" y="611"/>
                      <a:pt x="496" y="603"/>
                    </a:cubicBezTo>
                    <a:cubicBezTo>
                      <a:pt x="493" y="608"/>
                      <a:pt x="489" y="614"/>
                      <a:pt x="485" y="620"/>
                    </a:cubicBezTo>
                    <a:close/>
                    <a:moveTo>
                      <a:pt x="468" y="616"/>
                    </a:moveTo>
                    <a:cubicBezTo>
                      <a:pt x="465" y="609"/>
                      <a:pt x="461" y="602"/>
                      <a:pt x="456" y="596"/>
                    </a:cubicBezTo>
                    <a:cubicBezTo>
                      <a:pt x="458" y="595"/>
                      <a:pt x="460" y="593"/>
                      <a:pt x="459" y="590"/>
                    </a:cubicBezTo>
                    <a:cubicBezTo>
                      <a:pt x="437" y="521"/>
                      <a:pt x="328" y="485"/>
                      <a:pt x="262" y="503"/>
                    </a:cubicBezTo>
                    <a:cubicBezTo>
                      <a:pt x="266" y="496"/>
                      <a:pt x="269" y="490"/>
                      <a:pt x="271" y="482"/>
                    </a:cubicBezTo>
                    <a:cubicBezTo>
                      <a:pt x="276" y="487"/>
                      <a:pt x="279" y="478"/>
                      <a:pt x="279" y="476"/>
                    </a:cubicBezTo>
                    <a:cubicBezTo>
                      <a:pt x="286" y="473"/>
                      <a:pt x="293" y="471"/>
                      <a:pt x="300" y="468"/>
                    </a:cubicBezTo>
                    <a:cubicBezTo>
                      <a:pt x="296" y="476"/>
                      <a:pt x="296" y="480"/>
                      <a:pt x="305" y="484"/>
                    </a:cubicBezTo>
                    <a:cubicBezTo>
                      <a:pt x="305" y="485"/>
                      <a:pt x="305" y="486"/>
                      <a:pt x="305" y="487"/>
                    </a:cubicBezTo>
                    <a:cubicBezTo>
                      <a:pt x="306" y="488"/>
                      <a:pt x="307" y="489"/>
                      <a:pt x="308" y="490"/>
                    </a:cubicBezTo>
                    <a:cubicBezTo>
                      <a:pt x="307" y="494"/>
                      <a:pt x="310" y="499"/>
                      <a:pt x="314" y="496"/>
                    </a:cubicBezTo>
                    <a:cubicBezTo>
                      <a:pt x="325" y="501"/>
                      <a:pt x="326" y="486"/>
                      <a:pt x="326" y="480"/>
                    </a:cubicBezTo>
                    <a:cubicBezTo>
                      <a:pt x="332" y="473"/>
                      <a:pt x="333" y="463"/>
                      <a:pt x="322" y="466"/>
                    </a:cubicBezTo>
                    <a:cubicBezTo>
                      <a:pt x="320" y="461"/>
                      <a:pt x="316" y="455"/>
                      <a:pt x="310" y="457"/>
                    </a:cubicBezTo>
                    <a:cubicBezTo>
                      <a:pt x="307" y="455"/>
                      <a:pt x="304" y="454"/>
                      <a:pt x="301" y="453"/>
                    </a:cubicBezTo>
                    <a:cubicBezTo>
                      <a:pt x="301" y="453"/>
                      <a:pt x="302" y="452"/>
                      <a:pt x="302" y="452"/>
                    </a:cubicBezTo>
                    <a:cubicBezTo>
                      <a:pt x="305" y="452"/>
                      <a:pt x="307" y="452"/>
                      <a:pt x="310" y="452"/>
                    </a:cubicBezTo>
                    <a:cubicBezTo>
                      <a:pt x="310" y="459"/>
                      <a:pt x="317" y="454"/>
                      <a:pt x="319" y="452"/>
                    </a:cubicBezTo>
                    <a:cubicBezTo>
                      <a:pt x="334" y="451"/>
                      <a:pt x="349" y="452"/>
                      <a:pt x="364" y="454"/>
                    </a:cubicBezTo>
                    <a:cubicBezTo>
                      <a:pt x="360" y="464"/>
                      <a:pt x="377" y="456"/>
                      <a:pt x="377" y="456"/>
                    </a:cubicBezTo>
                    <a:cubicBezTo>
                      <a:pt x="386" y="458"/>
                      <a:pt x="395" y="460"/>
                      <a:pt x="404" y="464"/>
                    </a:cubicBezTo>
                    <a:cubicBezTo>
                      <a:pt x="426" y="481"/>
                      <a:pt x="436" y="519"/>
                      <a:pt x="464" y="528"/>
                    </a:cubicBezTo>
                    <a:cubicBezTo>
                      <a:pt x="459" y="529"/>
                      <a:pt x="441" y="542"/>
                      <a:pt x="451" y="547"/>
                    </a:cubicBezTo>
                    <a:cubicBezTo>
                      <a:pt x="463" y="583"/>
                      <a:pt x="513" y="532"/>
                      <a:pt x="469" y="528"/>
                    </a:cubicBezTo>
                    <a:cubicBezTo>
                      <a:pt x="474" y="524"/>
                      <a:pt x="470" y="507"/>
                      <a:pt x="470" y="501"/>
                    </a:cubicBezTo>
                    <a:cubicBezTo>
                      <a:pt x="476" y="512"/>
                      <a:pt x="485" y="522"/>
                      <a:pt x="493" y="532"/>
                    </a:cubicBezTo>
                    <a:cubicBezTo>
                      <a:pt x="502" y="543"/>
                      <a:pt x="508" y="538"/>
                      <a:pt x="499" y="527"/>
                    </a:cubicBezTo>
                    <a:cubicBezTo>
                      <a:pt x="489" y="513"/>
                      <a:pt x="476" y="500"/>
                      <a:pt x="470" y="484"/>
                    </a:cubicBezTo>
                    <a:cubicBezTo>
                      <a:pt x="462" y="463"/>
                      <a:pt x="459" y="475"/>
                      <a:pt x="460" y="490"/>
                    </a:cubicBezTo>
                    <a:cubicBezTo>
                      <a:pt x="445" y="474"/>
                      <a:pt x="427" y="463"/>
                      <a:pt x="408" y="456"/>
                    </a:cubicBezTo>
                    <a:cubicBezTo>
                      <a:pt x="395" y="447"/>
                      <a:pt x="383" y="450"/>
                      <a:pt x="369" y="445"/>
                    </a:cubicBezTo>
                    <a:cubicBezTo>
                      <a:pt x="367" y="441"/>
                      <a:pt x="364" y="438"/>
                      <a:pt x="359" y="438"/>
                    </a:cubicBezTo>
                    <a:cubicBezTo>
                      <a:pt x="361" y="438"/>
                      <a:pt x="363" y="438"/>
                      <a:pt x="366" y="438"/>
                    </a:cubicBezTo>
                    <a:cubicBezTo>
                      <a:pt x="393" y="438"/>
                      <a:pt x="423" y="441"/>
                      <a:pt x="450" y="448"/>
                    </a:cubicBezTo>
                    <a:cubicBezTo>
                      <a:pt x="458" y="451"/>
                      <a:pt x="514" y="489"/>
                      <a:pt x="516" y="487"/>
                    </a:cubicBezTo>
                    <a:cubicBezTo>
                      <a:pt x="530" y="474"/>
                      <a:pt x="495" y="456"/>
                      <a:pt x="485" y="451"/>
                    </a:cubicBezTo>
                    <a:cubicBezTo>
                      <a:pt x="435" y="429"/>
                      <a:pt x="377" y="425"/>
                      <a:pt x="323" y="432"/>
                    </a:cubicBezTo>
                    <a:cubicBezTo>
                      <a:pt x="323" y="429"/>
                      <a:pt x="320" y="428"/>
                      <a:pt x="317" y="428"/>
                    </a:cubicBezTo>
                    <a:cubicBezTo>
                      <a:pt x="326" y="408"/>
                      <a:pt x="338" y="389"/>
                      <a:pt x="342" y="367"/>
                    </a:cubicBezTo>
                    <a:cubicBezTo>
                      <a:pt x="356" y="372"/>
                      <a:pt x="371" y="376"/>
                      <a:pt x="385" y="381"/>
                    </a:cubicBezTo>
                    <a:cubicBezTo>
                      <a:pt x="405" y="393"/>
                      <a:pt x="422" y="408"/>
                      <a:pt x="441" y="420"/>
                    </a:cubicBezTo>
                    <a:cubicBezTo>
                      <a:pt x="470" y="439"/>
                      <a:pt x="463" y="417"/>
                      <a:pt x="445" y="402"/>
                    </a:cubicBezTo>
                    <a:cubicBezTo>
                      <a:pt x="451" y="404"/>
                      <a:pt x="483" y="425"/>
                      <a:pt x="488" y="421"/>
                    </a:cubicBezTo>
                    <a:cubicBezTo>
                      <a:pt x="503" y="436"/>
                      <a:pt x="520" y="452"/>
                      <a:pt x="542" y="458"/>
                    </a:cubicBezTo>
                    <a:cubicBezTo>
                      <a:pt x="545" y="459"/>
                      <a:pt x="549" y="453"/>
                      <a:pt x="545" y="451"/>
                    </a:cubicBezTo>
                    <a:cubicBezTo>
                      <a:pt x="533" y="442"/>
                      <a:pt x="521" y="433"/>
                      <a:pt x="509" y="424"/>
                    </a:cubicBezTo>
                    <a:cubicBezTo>
                      <a:pt x="469" y="392"/>
                      <a:pt x="428" y="365"/>
                      <a:pt x="376" y="358"/>
                    </a:cubicBezTo>
                    <a:cubicBezTo>
                      <a:pt x="365" y="356"/>
                      <a:pt x="353" y="354"/>
                      <a:pt x="343" y="354"/>
                    </a:cubicBezTo>
                    <a:cubicBezTo>
                      <a:pt x="342" y="340"/>
                      <a:pt x="334" y="348"/>
                      <a:pt x="329" y="355"/>
                    </a:cubicBezTo>
                    <a:cubicBezTo>
                      <a:pt x="328" y="355"/>
                      <a:pt x="328" y="355"/>
                      <a:pt x="327" y="356"/>
                    </a:cubicBezTo>
                    <a:cubicBezTo>
                      <a:pt x="325" y="356"/>
                      <a:pt x="323" y="356"/>
                      <a:pt x="320" y="355"/>
                    </a:cubicBezTo>
                    <a:cubicBezTo>
                      <a:pt x="322" y="349"/>
                      <a:pt x="324" y="343"/>
                      <a:pt x="326" y="337"/>
                    </a:cubicBezTo>
                    <a:cubicBezTo>
                      <a:pt x="340" y="331"/>
                      <a:pt x="353" y="324"/>
                      <a:pt x="367" y="320"/>
                    </a:cubicBezTo>
                    <a:cubicBezTo>
                      <a:pt x="372" y="320"/>
                      <a:pt x="376" y="320"/>
                      <a:pt x="380" y="320"/>
                    </a:cubicBezTo>
                    <a:cubicBezTo>
                      <a:pt x="377" y="321"/>
                      <a:pt x="367" y="322"/>
                      <a:pt x="365" y="325"/>
                    </a:cubicBezTo>
                    <a:cubicBezTo>
                      <a:pt x="361" y="327"/>
                      <a:pt x="344" y="331"/>
                      <a:pt x="348" y="337"/>
                    </a:cubicBezTo>
                    <a:cubicBezTo>
                      <a:pt x="351" y="344"/>
                      <a:pt x="367" y="333"/>
                      <a:pt x="371" y="332"/>
                    </a:cubicBezTo>
                    <a:cubicBezTo>
                      <a:pt x="398" y="331"/>
                      <a:pt x="426" y="334"/>
                      <a:pt x="452" y="340"/>
                    </a:cubicBezTo>
                    <a:cubicBezTo>
                      <a:pt x="478" y="359"/>
                      <a:pt x="503" y="384"/>
                      <a:pt x="519" y="412"/>
                    </a:cubicBezTo>
                    <a:cubicBezTo>
                      <a:pt x="523" y="420"/>
                      <a:pt x="526" y="408"/>
                      <a:pt x="521" y="401"/>
                    </a:cubicBezTo>
                    <a:cubicBezTo>
                      <a:pt x="510" y="383"/>
                      <a:pt x="496" y="367"/>
                      <a:pt x="480" y="353"/>
                    </a:cubicBezTo>
                    <a:cubicBezTo>
                      <a:pt x="503" y="369"/>
                      <a:pt x="527" y="380"/>
                      <a:pt x="552" y="392"/>
                    </a:cubicBezTo>
                    <a:cubicBezTo>
                      <a:pt x="556" y="396"/>
                      <a:pt x="563" y="411"/>
                      <a:pt x="571" y="423"/>
                    </a:cubicBezTo>
                    <a:cubicBezTo>
                      <a:pt x="563" y="414"/>
                      <a:pt x="551" y="402"/>
                      <a:pt x="543" y="419"/>
                    </a:cubicBezTo>
                    <a:cubicBezTo>
                      <a:pt x="538" y="430"/>
                      <a:pt x="546" y="437"/>
                      <a:pt x="547" y="430"/>
                    </a:cubicBezTo>
                    <a:cubicBezTo>
                      <a:pt x="547" y="430"/>
                      <a:pt x="550" y="417"/>
                      <a:pt x="554" y="418"/>
                    </a:cubicBezTo>
                    <a:cubicBezTo>
                      <a:pt x="537" y="432"/>
                      <a:pt x="579" y="440"/>
                      <a:pt x="573" y="426"/>
                    </a:cubicBezTo>
                    <a:cubicBezTo>
                      <a:pt x="580" y="437"/>
                      <a:pt x="587" y="443"/>
                      <a:pt x="591" y="433"/>
                    </a:cubicBezTo>
                    <a:cubicBezTo>
                      <a:pt x="592" y="434"/>
                      <a:pt x="593" y="435"/>
                      <a:pt x="594" y="436"/>
                    </a:cubicBezTo>
                    <a:cubicBezTo>
                      <a:pt x="588" y="446"/>
                      <a:pt x="582" y="455"/>
                      <a:pt x="577" y="465"/>
                    </a:cubicBezTo>
                    <a:cubicBezTo>
                      <a:pt x="569" y="467"/>
                      <a:pt x="557" y="493"/>
                      <a:pt x="553" y="500"/>
                    </a:cubicBezTo>
                    <a:cubicBezTo>
                      <a:pt x="541" y="513"/>
                      <a:pt x="530" y="527"/>
                      <a:pt x="518" y="541"/>
                    </a:cubicBezTo>
                    <a:cubicBezTo>
                      <a:pt x="515" y="545"/>
                      <a:pt x="486" y="570"/>
                      <a:pt x="493" y="575"/>
                    </a:cubicBezTo>
                    <a:cubicBezTo>
                      <a:pt x="500" y="581"/>
                      <a:pt x="520" y="550"/>
                      <a:pt x="524" y="546"/>
                    </a:cubicBezTo>
                    <a:cubicBezTo>
                      <a:pt x="508" y="572"/>
                      <a:pt x="490" y="595"/>
                      <a:pt x="468" y="616"/>
                    </a:cubicBezTo>
                    <a:close/>
                    <a:moveTo>
                      <a:pt x="306" y="476"/>
                    </a:moveTo>
                    <a:cubicBezTo>
                      <a:pt x="309" y="466"/>
                      <a:pt x="312" y="465"/>
                      <a:pt x="312" y="465"/>
                    </a:cubicBezTo>
                    <a:cubicBezTo>
                      <a:pt x="312" y="465"/>
                      <a:pt x="314" y="466"/>
                      <a:pt x="315" y="470"/>
                    </a:cubicBezTo>
                    <a:cubicBezTo>
                      <a:pt x="313" y="472"/>
                      <a:pt x="311" y="474"/>
                      <a:pt x="309" y="477"/>
                    </a:cubicBezTo>
                    <a:cubicBezTo>
                      <a:pt x="308" y="477"/>
                      <a:pt x="307" y="476"/>
                      <a:pt x="306" y="476"/>
                    </a:cubicBezTo>
                    <a:close/>
                    <a:moveTo>
                      <a:pt x="317" y="488"/>
                    </a:moveTo>
                    <a:cubicBezTo>
                      <a:pt x="317" y="487"/>
                      <a:pt x="318" y="486"/>
                      <a:pt x="318" y="484"/>
                    </a:cubicBezTo>
                    <a:cubicBezTo>
                      <a:pt x="318" y="484"/>
                      <a:pt x="318" y="484"/>
                      <a:pt x="318" y="484"/>
                    </a:cubicBezTo>
                    <a:cubicBezTo>
                      <a:pt x="318" y="486"/>
                      <a:pt x="318" y="488"/>
                      <a:pt x="317" y="488"/>
                    </a:cubicBezTo>
                    <a:cubicBezTo>
                      <a:pt x="317" y="488"/>
                      <a:pt x="317" y="488"/>
                      <a:pt x="317" y="488"/>
                    </a:cubicBezTo>
                    <a:close/>
                    <a:moveTo>
                      <a:pt x="423" y="472"/>
                    </a:moveTo>
                    <a:cubicBezTo>
                      <a:pt x="438" y="480"/>
                      <a:pt x="451" y="490"/>
                      <a:pt x="462" y="505"/>
                    </a:cubicBezTo>
                    <a:cubicBezTo>
                      <a:pt x="462" y="510"/>
                      <a:pt x="463" y="515"/>
                      <a:pt x="463" y="519"/>
                    </a:cubicBezTo>
                    <a:cubicBezTo>
                      <a:pt x="445" y="509"/>
                      <a:pt x="435" y="487"/>
                      <a:pt x="423" y="472"/>
                    </a:cubicBezTo>
                    <a:close/>
                    <a:moveTo>
                      <a:pt x="468" y="539"/>
                    </a:moveTo>
                    <a:cubicBezTo>
                      <a:pt x="470" y="540"/>
                      <a:pt x="472" y="539"/>
                      <a:pt x="472" y="537"/>
                    </a:cubicBezTo>
                    <a:cubicBezTo>
                      <a:pt x="484" y="544"/>
                      <a:pt x="474" y="553"/>
                      <a:pt x="465" y="550"/>
                    </a:cubicBezTo>
                    <a:cubicBezTo>
                      <a:pt x="466" y="550"/>
                      <a:pt x="467" y="550"/>
                      <a:pt x="469" y="550"/>
                    </a:cubicBezTo>
                    <a:cubicBezTo>
                      <a:pt x="477" y="549"/>
                      <a:pt x="469" y="541"/>
                      <a:pt x="468" y="539"/>
                    </a:cubicBezTo>
                    <a:close/>
                    <a:moveTo>
                      <a:pt x="379" y="367"/>
                    </a:moveTo>
                    <a:cubicBezTo>
                      <a:pt x="409" y="374"/>
                      <a:pt x="440" y="385"/>
                      <a:pt x="466" y="403"/>
                    </a:cubicBezTo>
                    <a:cubicBezTo>
                      <a:pt x="439" y="389"/>
                      <a:pt x="408" y="377"/>
                      <a:pt x="379" y="367"/>
                    </a:cubicBezTo>
                    <a:close/>
                    <a:moveTo>
                      <a:pt x="414" y="391"/>
                    </a:moveTo>
                    <a:cubicBezTo>
                      <a:pt x="427" y="398"/>
                      <a:pt x="438" y="405"/>
                      <a:pt x="446" y="414"/>
                    </a:cubicBezTo>
                    <a:cubicBezTo>
                      <a:pt x="435" y="407"/>
                      <a:pt x="425" y="399"/>
                      <a:pt x="414" y="391"/>
                    </a:cubicBezTo>
                    <a:close/>
                    <a:moveTo>
                      <a:pt x="562" y="425"/>
                    </a:moveTo>
                    <a:cubicBezTo>
                      <a:pt x="561" y="425"/>
                      <a:pt x="560" y="424"/>
                      <a:pt x="559" y="424"/>
                    </a:cubicBezTo>
                    <a:cubicBezTo>
                      <a:pt x="559" y="424"/>
                      <a:pt x="559" y="424"/>
                      <a:pt x="559" y="424"/>
                    </a:cubicBezTo>
                    <a:cubicBezTo>
                      <a:pt x="560" y="424"/>
                      <a:pt x="560" y="423"/>
                      <a:pt x="560" y="423"/>
                    </a:cubicBezTo>
                    <a:cubicBezTo>
                      <a:pt x="561" y="423"/>
                      <a:pt x="561" y="424"/>
                      <a:pt x="562" y="425"/>
                    </a:cubicBezTo>
                    <a:close/>
                    <a:moveTo>
                      <a:pt x="574" y="502"/>
                    </a:moveTo>
                    <a:cubicBezTo>
                      <a:pt x="564" y="513"/>
                      <a:pt x="554" y="526"/>
                      <a:pt x="545" y="538"/>
                    </a:cubicBezTo>
                    <a:cubicBezTo>
                      <a:pt x="548" y="533"/>
                      <a:pt x="551" y="527"/>
                      <a:pt x="554" y="522"/>
                    </a:cubicBezTo>
                    <a:cubicBezTo>
                      <a:pt x="557" y="519"/>
                      <a:pt x="559" y="516"/>
                      <a:pt x="561" y="513"/>
                    </a:cubicBezTo>
                    <a:cubicBezTo>
                      <a:pt x="566" y="509"/>
                      <a:pt x="570" y="506"/>
                      <a:pt x="574" y="502"/>
                    </a:cubicBezTo>
                    <a:close/>
                    <a:moveTo>
                      <a:pt x="596" y="505"/>
                    </a:moveTo>
                    <a:cubicBezTo>
                      <a:pt x="577" y="530"/>
                      <a:pt x="555" y="554"/>
                      <a:pt x="534" y="578"/>
                    </a:cubicBezTo>
                    <a:cubicBezTo>
                      <a:pt x="525" y="585"/>
                      <a:pt x="516" y="592"/>
                      <a:pt x="508" y="600"/>
                    </a:cubicBezTo>
                    <a:cubicBezTo>
                      <a:pt x="513" y="590"/>
                      <a:pt x="519" y="581"/>
                      <a:pt x="524" y="572"/>
                    </a:cubicBezTo>
                    <a:cubicBezTo>
                      <a:pt x="549" y="545"/>
                      <a:pt x="571" y="507"/>
                      <a:pt x="602" y="487"/>
                    </a:cubicBezTo>
                    <a:cubicBezTo>
                      <a:pt x="601" y="493"/>
                      <a:pt x="599" y="500"/>
                      <a:pt x="596" y="505"/>
                    </a:cubicBezTo>
                    <a:close/>
                    <a:moveTo>
                      <a:pt x="625" y="465"/>
                    </a:moveTo>
                    <a:cubicBezTo>
                      <a:pt x="620" y="473"/>
                      <a:pt x="615" y="480"/>
                      <a:pt x="610" y="487"/>
                    </a:cubicBezTo>
                    <a:cubicBezTo>
                      <a:pt x="612" y="483"/>
                      <a:pt x="612" y="480"/>
                      <a:pt x="610" y="476"/>
                    </a:cubicBezTo>
                    <a:cubicBezTo>
                      <a:pt x="605" y="473"/>
                      <a:pt x="597" y="480"/>
                      <a:pt x="595" y="482"/>
                    </a:cubicBezTo>
                    <a:cubicBezTo>
                      <a:pt x="597" y="480"/>
                      <a:pt x="618" y="450"/>
                      <a:pt x="604" y="461"/>
                    </a:cubicBezTo>
                    <a:cubicBezTo>
                      <a:pt x="606" y="458"/>
                      <a:pt x="608" y="456"/>
                      <a:pt x="610" y="453"/>
                    </a:cubicBezTo>
                    <a:cubicBezTo>
                      <a:pt x="615" y="454"/>
                      <a:pt x="616" y="445"/>
                      <a:pt x="613" y="442"/>
                    </a:cubicBezTo>
                    <a:cubicBezTo>
                      <a:pt x="611" y="435"/>
                      <a:pt x="609" y="428"/>
                      <a:pt x="605" y="421"/>
                    </a:cubicBezTo>
                    <a:cubicBezTo>
                      <a:pt x="620" y="431"/>
                      <a:pt x="631" y="443"/>
                      <a:pt x="631" y="453"/>
                    </a:cubicBezTo>
                    <a:cubicBezTo>
                      <a:pt x="627" y="457"/>
                      <a:pt x="625" y="461"/>
                      <a:pt x="625" y="465"/>
                    </a:cubicBezTo>
                    <a:close/>
                    <a:moveTo>
                      <a:pt x="709" y="356"/>
                    </a:moveTo>
                    <a:cubicBezTo>
                      <a:pt x="703" y="361"/>
                      <a:pt x="697" y="367"/>
                      <a:pt x="691" y="373"/>
                    </a:cubicBezTo>
                    <a:cubicBezTo>
                      <a:pt x="706" y="353"/>
                      <a:pt x="721" y="335"/>
                      <a:pt x="738" y="318"/>
                    </a:cubicBezTo>
                    <a:cubicBezTo>
                      <a:pt x="729" y="331"/>
                      <a:pt x="719" y="343"/>
                      <a:pt x="709" y="356"/>
                    </a:cubicBezTo>
                    <a:close/>
                    <a:moveTo>
                      <a:pt x="751" y="313"/>
                    </a:moveTo>
                    <a:cubicBezTo>
                      <a:pt x="754" y="308"/>
                      <a:pt x="757" y="303"/>
                      <a:pt x="760" y="299"/>
                    </a:cubicBezTo>
                    <a:cubicBezTo>
                      <a:pt x="762" y="297"/>
                      <a:pt x="765" y="295"/>
                      <a:pt x="767" y="293"/>
                    </a:cubicBezTo>
                    <a:cubicBezTo>
                      <a:pt x="762" y="299"/>
                      <a:pt x="757" y="306"/>
                      <a:pt x="751" y="313"/>
                    </a:cubicBezTo>
                    <a:close/>
                    <a:moveTo>
                      <a:pt x="810" y="221"/>
                    </a:moveTo>
                    <a:cubicBezTo>
                      <a:pt x="811" y="222"/>
                      <a:pt x="812" y="222"/>
                      <a:pt x="814" y="222"/>
                    </a:cubicBezTo>
                    <a:cubicBezTo>
                      <a:pt x="809" y="225"/>
                      <a:pt x="804" y="229"/>
                      <a:pt x="801" y="233"/>
                    </a:cubicBezTo>
                    <a:cubicBezTo>
                      <a:pt x="801" y="226"/>
                      <a:pt x="801" y="219"/>
                      <a:pt x="800" y="211"/>
                    </a:cubicBezTo>
                    <a:cubicBezTo>
                      <a:pt x="803" y="215"/>
                      <a:pt x="806" y="218"/>
                      <a:pt x="810" y="221"/>
                    </a:cubicBezTo>
                    <a:close/>
                    <a:moveTo>
                      <a:pt x="798" y="248"/>
                    </a:moveTo>
                    <a:cubicBezTo>
                      <a:pt x="804" y="241"/>
                      <a:pt x="809" y="235"/>
                      <a:pt x="816" y="230"/>
                    </a:cubicBezTo>
                    <a:cubicBezTo>
                      <a:pt x="811" y="239"/>
                      <a:pt x="804" y="248"/>
                      <a:pt x="795" y="257"/>
                    </a:cubicBezTo>
                    <a:cubicBezTo>
                      <a:pt x="796" y="254"/>
                      <a:pt x="797" y="251"/>
                      <a:pt x="798" y="248"/>
                    </a:cubicBezTo>
                    <a:close/>
                    <a:moveTo>
                      <a:pt x="790" y="245"/>
                    </a:moveTo>
                    <a:cubicBezTo>
                      <a:pt x="789" y="246"/>
                      <a:pt x="781" y="253"/>
                      <a:pt x="787" y="256"/>
                    </a:cubicBezTo>
                    <a:cubicBezTo>
                      <a:pt x="785" y="261"/>
                      <a:pt x="783" y="266"/>
                      <a:pt x="781" y="271"/>
                    </a:cubicBezTo>
                    <a:cubicBezTo>
                      <a:pt x="773" y="277"/>
                      <a:pt x="766" y="283"/>
                      <a:pt x="759" y="289"/>
                    </a:cubicBezTo>
                    <a:cubicBezTo>
                      <a:pt x="751" y="288"/>
                      <a:pt x="733" y="311"/>
                      <a:pt x="726" y="316"/>
                    </a:cubicBezTo>
                    <a:cubicBezTo>
                      <a:pt x="750" y="289"/>
                      <a:pt x="774" y="261"/>
                      <a:pt x="792" y="231"/>
                    </a:cubicBezTo>
                    <a:cubicBezTo>
                      <a:pt x="792" y="236"/>
                      <a:pt x="791" y="240"/>
                      <a:pt x="790" y="245"/>
                    </a:cubicBezTo>
                    <a:close/>
                    <a:moveTo>
                      <a:pt x="789" y="218"/>
                    </a:moveTo>
                    <a:cubicBezTo>
                      <a:pt x="788" y="210"/>
                      <a:pt x="788" y="202"/>
                      <a:pt x="787" y="194"/>
                    </a:cubicBezTo>
                    <a:cubicBezTo>
                      <a:pt x="790" y="201"/>
                      <a:pt x="792" y="208"/>
                      <a:pt x="792" y="215"/>
                    </a:cubicBezTo>
                    <a:cubicBezTo>
                      <a:pt x="791" y="216"/>
                      <a:pt x="790" y="217"/>
                      <a:pt x="789" y="218"/>
                    </a:cubicBezTo>
                    <a:close/>
                    <a:moveTo>
                      <a:pt x="791" y="180"/>
                    </a:moveTo>
                    <a:cubicBezTo>
                      <a:pt x="791" y="180"/>
                      <a:pt x="791" y="180"/>
                      <a:pt x="790" y="180"/>
                    </a:cubicBezTo>
                    <a:cubicBezTo>
                      <a:pt x="789" y="178"/>
                      <a:pt x="788" y="176"/>
                      <a:pt x="787" y="174"/>
                    </a:cubicBezTo>
                    <a:cubicBezTo>
                      <a:pt x="789" y="176"/>
                      <a:pt x="790" y="178"/>
                      <a:pt x="791" y="180"/>
                    </a:cubicBezTo>
                    <a:close/>
                    <a:moveTo>
                      <a:pt x="485" y="34"/>
                    </a:moveTo>
                    <a:cubicBezTo>
                      <a:pt x="487" y="33"/>
                      <a:pt x="489" y="31"/>
                      <a:pt x="491" y="30"/>
                    </a:cubicBezTo>
                    <a:cubicBezTo>
                      <a:pt x="494" y="30"/>
                      <a:pt x="498" y="31"/>
                      <a:pt x="500" y="32"/>
                    </a:cubicBezTo>
                    <a:cubicBezTo>
                      <a:pt x="495" y="33"/>
                      <a:pt x="490" y="34"/>
                      <a:pt x="485" y="35"/>
                    </a:cubicBezTo>
                    <a:cubicBezTo>
                      <a:pt x="485" y="35"/>
                      <a:pt x="485" y="34"/>
                      <a:pt x="485" y="34"/>
                    </a:cubicBezTo>
                    <a:close/>
                    <a:moveTo>
                      <a:pt x="485" y="43"/>
                    </a:moveTo>
                    <a:cubicBezTo>
                      <a:pt x="500" y="40"/>
                      <a:pt x="517" y="37"/>
                      <a:pt x="533" y="36"/>
                    </a:cubicBezTo>
                    <a:cubicBezTo>
                      <a:pt x="542" y="36"/>
                      <a:pt x="551" y="36"/>
                      <a:pt x="561" y="36"/>
                    </a:cubicBezTo>
                    <a:cubicBezTo>
                      <a:pt x="548" y="37"/>
                      <a:pt x="535" y="40"/>
                      <a:pt x="522" y="43"/>
                    </a:cubicBezTo>
                    <a:cubicBezTo>
                      <a:pt x="511" y="42"/>
                      <a:pt x="498" y="42"/>
                      <a:pt x="485" y="43"/>
                    </a:cubicBezTo>
                    <a:close/>
                    <a:moveTo>
                      <a:pt x="483" y="69"/>
                    </a:moveTo>
                    <a:cubicBezTo>
                      <a:pt x="486" y="68"/>
                      <a:pt x="489" y="66"/>
                      <a:pt x="492" y="64"/>
                    </a:cubicBezTo>
                    <a:cubicBezTo>
                      <a:pt x="494" y="67"/>
                      <a:pt x="496" y="68"/>
                      <a:pt x="499" y="69"/>
                    </a:cubicBezTo>
                    <a:cubicBezTo>
                      <a:pt x="493" y="69"/>
                      <a:pt x="488" y="69"/>
                      <a:pt x="483" y="69"/>
                    </a:cubicBezTo>
                    <a:close/>
                    <a:moveTo>
                      <a:pt x="523" y="51"/>
                    </a:moveTo>
                    <a:cubicBezTo>
                      <a:pt x="529" y="51"/>
                      <a:pt x="535" y="52"/>
                      <a:pt x="540" y="52"/>
                    </a:cubicBezTo>
                    <a:cubicBezTo>
                      <a:pt x="530" y="53"/>
                      <a:pt x="520" y="55"/>
                      <a:pt x="510" y="56"/>
                    </a:cubicBezTo>
                    <a:cubicBezTo>
                      <a:pt x="514" y="54"/>
                      <a:pt x="519" y="52"/>
                      <a:pt x="523" y="51"/>
                    </a:cubicBezTo>
                    <a:close/>
                    <a:moveTo>
                      <a:pt x="577" y="68"/>
                    </a:moveTo>
                    <a:cubicBezTo>
                      <a:pt x="558" y="66"/>
                      <a:pt x="539" y="65"/>
                      <a:pt x="520" y="63"/>
                    </a:cubicBezTo>
                    <a:cubicBezTo>
                      <a:pt x="538" y="61"/>
                      <a:pt x="557" y="58"/>
                      <a:pt x="575" y="58"/>
                    </a:cubicBezTo>
                    <a:cubicBezTo>
                      <a:pt x="583" y="61"/>
                      <a:pt x="589" y="63"/>
                      <a:pt x="595" y="68"/>
                    </a:cubicBezTo>
                    <a:cubicBezTo>
                      <a:pt x="589" y="68"/>
                      <a:pt x="583" y="68"/>
                      <a:pt x="577" y="68"/>
                    </a:cubicBezTo>
                    <a:close/>
                    <a:moveTo>
                      <a:pt x="609" y="72"/>
                    </a:moveTo>
                    <a:cubicBezTo>
                      <a:pt x="609" y="71"/>
                      <a:pt x="608" y="69"/>
                      <a:pt x="608" y="68"/>
                    </a:cubicBezTo>
                    <a:cubicBezTo>
                      <a:pt x="607" y="67"/>
                      <a:pt x="606" y="67"/>
                      <a:pt x="605" y="66"/>
                    </a:cubicBezTo>
                    <a:cubicBezTo>
                      <a:pt x="619" y="69"/>
                      <a:pt x="632" y="73"/>
                      <a:pt x="645" y="77"/>
                    </a:cubicBezTo>
                    <a:cubicBezTo>
                      <a:pt x="633" y="75"/>
                      <a:pt x="621" y="73"/>
                      <a:pt x="609" y="72"/>
                    </a:cubicBezTo>
                    <a:close/>
                    <a:moveTo>
                      <a:pt x="713" y="111"/>
                    </a:moveTo>
                    <a:cubicBezTo>
                      <a:pt x="708" y="107"/>
                      <a:pt x="704" y="103"/>
                      <a:pt x="699" y="99"/>
                    </a:cubicBezTo>
                    <a:cubicBezTo>
                      <a:pt x="699" y="99"/>
                      <a:pt x="699" y="99"/>
                      <a:pt x="699" y="99"/>
                    </a:cubicBezTo>
                    <a:cubicBezTo>
                      <a:pt x="713" y="104"/>
                      <a:pt x="726" y="110"/>
                      <a:pt x="738" y="117"/>
                    </a:cubicBezTo>
                    <a:cubicBezTo>
                      <a:pt x="741" y="120"/>
                      <a:pt x="744" y="124"/>
                      <a:pt x="747" y="127"/>
                    </a:cubicBezTo>
                    <a:cubicBezTo>
                      <a:pt x="736" y="121"/>
                      <a:pt x="725" y="115"/>
                      <a:pt x="713" y="111"/>
                    </a:cubicBezTo>
                    <a:close/>
                    <a:moveTo>
                      <a:pt x="777" y="172"/>
                    </a:moveTo>
                    <a:cubicBezTo>
                      <a:pt x="780" y="187"/>
                      <a:pt x="780" y="203"/>
                      <a:pt x="781" y="218"/>
                    </a:cubicBezTo>
                    <a:cubicBezTo>
                      <a:pt x="771" y="185"/>
                      <a:pt x="753" y="154"/>
                      <a:pt x="728" y="127"/>
                    </a:cubicBezTo>
                    <a:cubicBezTo>
                      <a:pt x="741" y="133"/>
                      <a:pt x="753" y="141"/>
                      <a:pt x="764" y="150"/>
                    </a:cubicBezTo>
                    <a:cubicBezTo>
                      <a:pt x="769" y="157"/>
                      <a:pt x="773" y="165"/>
                      <a:pt x="777" y="172"/>
                    </a:cubicBezTo>
                    <a:close/>
                    <a:moveTo>
                      <a:pt x="797" y="149"/>
                    </a:moveTo>
                    <a:cubicBezTo>
                      <a:pt x="783" y="136"/>
                      <a:pt x="768" y="125"/>
                      <a:pt x="752" y="115"/>
                    </a:cubicBezTo>
                    <a:cubicBezTo>
                      <a:pt x="732" y="103"/>
                      <a:pt x="718" y="85"/>
                      <a:pt x="699" y="71"/>
                    </a:cubicBezTo>
                    <a:cubicBezTo>
                      <a:pt x="743" y="91"/>
                      <a:pt x="774" y="115"/>
                      <a:pt x="797" y="149"/>
                    </a:cubicBezTo>
                    <a:close/>
                    <a:moveTo>
                      <a:pt x="689" y="74"/>
                    </a:moveTo>
                    <a:cubicBezTo>
                      <a:pt x="699" y="81"/>
                      <a:pt x="709" y="89"/>
                      <a:pt x="717" y="97"/>
                    </a:cubicBezTo>
                    <a:cubicBezTo>
                      <a:pt x="710" y="93"/>
                      <a:pt x="702" y="89"/>
                      <a:pt x="693" y="86"/>
                    </a:cubicBezTo>
                    <a:cubicBezTo>
                      <a:pt x="691" y="82"/>
                      <a:pt x="688" y="78"/>
                      <a:pt x="686" y="75"/>
                    </a:cubicBezTo>
                    <a:cubicBezTo>
                      <a:pt x="687" y="75"/>
                      <a:pt x="688" y="75"/>
                      <a:pt x="689" y="74"/>
                    </a:cubicBezTo>
                    <a:close/>
                    <a:moveTo>
                      <a:pt x="637" y="50"/>
                    </a:moveTo>
                    <a:cubicBezTo>
                      <a:pt x="653" y="57"/>
                      <a:pt x="668" y="67"/>
                      <a:pt x="680" y="81"/>
                    </a:cubicBezTo>
                    <a:cubicBezTo>
                      <a:pt x="636" y="64"/>
                      <a:pt x="597" y="51"/>
                      <a:pt x="550" y="45"/>
                    </a:cubicBezTo>
                    <a:cubicBezTo>
                      <a:pt x="578" y="41"/>
                      <a:pt x="607" y="43"/>
                      <a:pt x="637" y="50"/>
                    </a:cubicBezTo>
                    <a:close/>
                    <a:moveTo>
                      <a:pt x="513" y="30"/>
                    </a:moveTo>
                    <a:cubicBezTo>
                      <a:pt x="511" y="30"/>
                      <a:pt x="509" y="31"/>
                      <a:pt x="507" y="31"/>
                    </a:cubicBezTo>
                    <a:cubicBezTo>
                      <a:pt x="509" y="28"/>
                      <a:pt x="506" y="26"/>
                      <a:pt x="503" y="25"/>
                    </a:cubicBezTo>
                    <a:cubicBezTo>
                      <a:pt x="524" y="18"/>
                      <a:pt x="551" y="20"/>
                      <a:pt x="578" y="26"/>
                    </a:cubicBezTo>
                    <a:cubicBezTo>
                      <a:pt x="569" y="26"/>
                      <a:pt x="517" y="21"/>
                      <a:pt x="513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6" name="Freeform 24"/>
              <p:cNvSpPr>
                <a:spLocks/>
              </p:cNvSpPr>
              <p:nvPr/>
            </p:nvSpPr>
            <p:spPr bwMode="auto">
              <a:xfrm>
                <a:off x="2269622" y="4730543"/>
                <a:ext cx="216685" cy="195210"/>
              </a:xfrm>
              <a:custGeom>
                <a:avLst/>
                <a:gdLst/>
                <a:ahLst/>
                <a:cxnLst>
                  <a:cxn ang="0">
                    <a:pos x="73" y="14"/>
                  </a:cxn>
                  <a:cxn ang="0">
                    <a:pos x="69" y="15"/>
                  </a:cxn>
                  <a:cxn ang="0">
                    <a:pos x="59" y="12"/>
                  </a:cxn>
                  <a:cxn ang="0">
                    <a:pos x="21" y="48"/>
                  </a:cxn>
                  <a:cxn ang="0">
                    <a:pos x="5" y="71"/>
                  </a:cxn>
                  <a:cxn ang="0">
                    <a:pos x="27" y="57"/>
                  </a:cxn>
                  <a:cxn ang="0">
                    <a:pos x="32" y="63"/>
                  </a:cxn>
                  <a:cxn ang="0">
                    <a:pos x="56" y="35"/>
                  </a:cxn>
                  <a:cxn ang="0">
                    <a:pos x="73" y="14"/>
                  </a:cxn>
                </a:cxnLst>
                <a:rect l="0" t="0" r="r" b="b"/>
                <a:pathLst>
                  <a:path w="87" h="78">
                    <a:moveTo>
                      <a:pt x="73" y="14"/>
                    </a:moveTo>
                    <a:cubicBezTo>
                      <a:pt x="72" y="14"/>
                      <a:pt x="70" y="14"/>
                      <a:pt x="69" y="15"/>
                    </a:cubicBezTo>
                    <a:cubicBezTo>
                      <a:pt x="75" y="6"/>
                      <a:pt x="61" y="11"/>
                      <a:pt x="59" y="12"/>
                    </a:cubicBezTo>
                    <a:cubicBezTo>
                      <a:pt x="59" y="0"/>
                      <a:pt x="24" y="44"/>
                      <a:pt x="21" y="48"/>
                    </a:cubicBezTo>
                    <a:cubicBezTo>
                      <a:pt x="18" y="51"/>
                      <a:pt x="0" y="66"/>
                      <a:pt x="5" y="71"/>
                    </a:cubicBezTo>
                    <a:cubicBezTo>
                      <a:pt x="11" y="78"/>
                      <a:pt x="24" y="60"/>
                      <a:pt x="27" y="57"/>
                    </a:cubicBezTo>
                    <a:cubicBezTo>
                      <a:pt x="25" y="60"/>
                      <a:pt x="27" y="68"/>
                      <a:pt x="32" y="63"/>
                    </a:cubicBezTo>
                    <a:cubicBezTo>
                      <a:pt x="41" y="54"/>
                      <a:pt x="48" y="44"/>
                      <a:pt x="56" y="35"/>
                    </a:cubicBezTo>
                    <a:cubicBezTo>
                      <a:pt x="57" y="35"/>
                      <a:pt x="87" y="12"/>
                      <a:pt x="7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" name="Freeform 25"/>
              <p:cNvSpPr>
                <a:spLocks/>
              </p:cNvSpPr>
              <p:nvPr/>
            </p:nvSpPr>
            <p:spPr bwMode="auto">
              <a:xfrm>
                <a:off x="2033417" y="5076072"/>
                <a:ext cx="1417233" cy="562207"/>
              </a:xfrm>
              <a:custGeom>
                <a:avLst/>
                <a:gdLst/>
                <a:ahLst/>
                <a:cxnLst>
                  <a:cxn ang="0">
                    <a:pos x="555" y="219"/>
                  </a:cxn>
                  <a:cxn ang="0">
                    <a:pos x="565" y="182"/>
                  </a:cxn>
                  <a:cxn ang="0">
                    <a:pos x="536" y="156"/>
                  </a:cxn>
                  <a:cxn ang="0">
                    <a:pos x="428" y="146"/>
                  </a:cxn>
                  <a:cxn ang="0">
                    <a:pos x="279" y="149"/>
                  </a:cxn>
                  <a:cxn ang="0">
                    <a:pos x="148" y="147"/>
                  </a:cxn>
                  <a:cxn ang="0">
                    <a:pos x="300" y="87"/>
                  </a:cxn>
                  <a:cxn ang="0">
                    <a:pos x="488" y="41"/>
                  </a:cxn>
                  <a:cxn ang="0">
                    <a:pos x="539" y="9"/>
                  </a:cxn>
                  <a:cxn ang="0">
                    <a:pos x="440" y="1"/>
                  </a:cxn>
                  <a:cxn ang="0">
                    <a:pos x="240" y="33"/>
                  </a:cxn>
                  <a:cxn ang="0">
                    <a:pos x="46" y="74"/>
                  </a:cxn>
                  <a:cxn ang="0">
                    <a:pos x="7" y="83"/>
                  </a:cxn>
                  <a:cxn ang="0">
                    <a:pos x="23" y="87"/>
                  </a:cxn>
                  <a:cxn ang="0">
                    <a:pos x="132" y="63"/>
                  </a:cxn>
                  <a:cxn ang="0">
                    <a:pos x="335" y="22"/>
                  </a:cxn>
                  <a:cxn ang="0">
                    <a:pos x="528" y="15"/>
                  </a:cxn>
                  <a:cxn ang="0">
                    <a:pos x="411" y="49"/>
                  </a:cxn>
                  <a:cxn ang="0">
                    <a:pos x="277" y="86"/>
                  </a:cxn>
                  <a:cxn ang="0">
                    <a:pos x="175" y="120"/>
                  </a:cxn>
                  <a:cxn ang="0">
                    <a:pos x="137" y="149"/>
                  </a:cxn>
                  <a:cxn ang="0">
                    <a:pos x="190" y="159"/>
                  </a:cxn>
                  <a:cxn ang="0">
                    <a:pos x="428" y="154"/>
                  </a:cxn>
                  <a:cxn ang="0">
                    <a:pos x="522" y="160"/>
                  </a:cxn>
                  <a:cxn ang="0">
                    <a:pos x="555" y="179"/>
                  </a:cxn>
                  <a:cxn ang="0">
                    <a:pos x="555" y="219"/>
                  </a:cxn>
                </a:cxnLst>
                <a:rect l="0" t="0" r="r" b="b"/>
                <a:pathLst>
                  <a:path w="567" h="225">
                    <a:moveTo>
                      <a:pt x="555" y="219"/>
                    </a:moveTo>
                    <a:cubicBezTo>
                      <a:pt x="567" y="225"/>
                      <a:pt x="567" y="187"/>
                      <a:pt x="565" y="182"/>
                    </a:cubicBezTo>
                    <a:cubicBezTo>
                      <a:pt x="561" y="168"/>
                      <a:pt x="548" y="161"/>
                      <a:pt x="536" y="156"/>
                    </a:cubicBezTo>
                    <a:cubicBezTo>
                      <a:pt x="502" y="143"/>
                      <a:pt x="463" y="145"/>
                      <a:pt x="428" y="146"/>
                    </a:cubicBezTo>
                    <a:cubicBezTo>
                      <a:pt x="378" y="148"/>
                      <a:pt x="329" y="148"/>
                      <a:pt x="279" y="149"/>
                    </a:cubicBezTo>
                    <a:cubicBezTo>
                      <a:pt x="239" y="150"/>
                      <a:pt x="188" y="158"/>
                      <a:pt x="148" y="147"/>
                    </a:cubicBezTo>
                    <a:cubicBezTo>
                      <a:pt x="185" y="113"/>
                      <a:pt x="253" y="101"/>
                      <a:pt x="300" y="87"/>
                    </a:cubicBezTo>
                    <a:cubicBezTo>
                      <a:pt x="362" y="68"/>
                      <a:pt x="426" y="59"/>
                      <a:pt x="488" y="41"/>
                    </a:cubicBezTo>
                    <a:cubicBezTo>
                      <a:pt x="494" y="39"/>
                      <a:pt x="552" y="12"/>
                      <a:pt x="539" y="9"/>
                    </a:cubicBezTo>
                    <a:cubicBezTo>
                      <a:pt x="507" y="1"/>
                      <a:pt x="473" y="0"/>
                      <a:pt x="440" y="1"/>
                    </a:cubicBezTo>
                    <a:cubicBezTo>
                      <a:pt x="372" y="4"/>
                      <a:pt x="306" y="20"/>
                      <a:pt x="240" y="33"/>
                    </a:cubicBezTo>
                    <a:cubicBezTo>
                      <a:pt x="175" y="46"/>
                      <a:pt x="111" y="61"/>
                      <a:pt x="46" y="74"/>
                    </a:cubicBezTo>
                    <a:cubicBezTo>
                      <a:pt x="39" y="76"/>
                      <a:pt x="11" y="77"/>
                      <a:pt x="7" y="83"/>
                    </a:cubicBezTo>
                    <a:cubicBezTo>
                      <a:pt x="0" y="93"/>
                      <a:pt x="26" y="86"/>
                      <a:pt x="23" y="87"/>
                    </a:cubicBezTo>
                    <a:cubicBezTo>
                      <a:pt x="60" y="80"/>
                      <a:pt x="96" y="71"/>
                      <a:pt x="132" y="63"/>
                    </a:cubicBezTo>
                    <a:cubicBezTo>
                      <a:pt x="199" y="47"/>
                      <a:pt x="267" y="34"/>
                      <a:pt x="335" y="22"/>
                    </a:cubicBezTo>
                    <a:cubicBezTo>
                      <a:pt x="398" y="11"/>
                      <a:pt x="465" y="2"/>
                      <a:pt x="528" y="15"/>
                    </a:cubicBezTo>
                    <a:cubicBezTo>
                      <a:pt x="494" y="37"/>
                      <a:pt x="450" y="42"/>
                      <a:pt x="411" y="49"/>
                    </a:cubicBezTo>
                    <a:cubicBezTo>
                      <a:pt x="366" y="58"/>
                      <a:pt x="321" y="72"/>
                      <a:pt x="277" y="86"/>
                    </a:cubicBezTo>
                    <a:cubicBezTo>
                      <a:pt x="243" y="96"/>
                      <a:pt x="207" y="106"/>
                      <a:pt x="175" y="120"/>
                    </a:cubicBezTo>
                    <a:cubicBezTo>
                      <a:pt x="168" y="124"/>
                      <a:pt x="135" y="139"/>
                      <a:pt x="137" y="149"/>
                    </a:cubicBezTo>
                    <a:cubicBezTo>
                      <a:pt x="140" y="161"/>
                      <a:pt x="181" y="159"/>
                      <a:pt x="190" y="159"/>
                    </a:cubicBezTo>
                    <a:cubicBezTo>
                      <a:pt x="269" y="158"/>
                      <a:pt x="349" y="157"/>
                      <a:pt x="428" y="154"/>
                    </a:cubicBezTo>
                    <a:cubicBezTo>
                      <a:pt x="459" y="153"/>
                      <a:pt x="491" y="152"/>
                      <a:pt x="522" y="160"/>
                    </a:cubicBezTo>
                    <a:cubicBezTo>
                      <a:pt x="534" y="163"/>
                      <a:pt x="548" y="168"/>
                      <a:pt x="555" y="179"/>
                    </a:cubicBezTo>
                    <a:cubicBezTo>
                      <a:pt x="561" y="188"/>
                      <a:pt x="551" y="217"/>
                      <a:pt x="555" y="2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29" y="2924944"/>
              <a:ext cx="8184518" cy="36196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1259632" y="5895855"/>
              <a:ext cx="1440719" cy="45550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53679"/>
            <a:ext cx="7272808" cy="374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505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04800" y="5049"/>
            <a:ext cx="712472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3.1</a:t>
            </a: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、系统定位</a:t>
            </a: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graphicFrame>
        <p:nvGraphicFramePr>
          <p:cNvPr id="4" name="内容占位符 2"/>
          <p:cNvGraphicFramePr>
            <a:graphicFrameLocks/>
          </p:cNvGraphicFramePr>
          <p:nvPr/>
        </p:nvGraphicFramePr>
        <p:xfrm>
          <a:off x="381000" y="1447800"/>
          <a:ext cx="8229600" cy="471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、访问量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5576" y="1700808"/>
            <a:ext cx="7848872" cy="1497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系统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接入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tongji.baidu.com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统计系统访问量，截止当前，系统的访问量为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8182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2852936"/>
            <a:ext cx="8320438" cy="365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74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-14287"/>
            <a:ext cx="7793037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altLang="zh-CN" sz="3600" dirty="0">
                <a:latin typeface="黑体" pitchFamily="49" charset="-122"/>
                <a:ea typeface="黑体" pitchFamily="49" charset="-122"/>
              </a:rPr>
              <a:t>5.7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、公租房实时配租子系统</a:t>
            </a:r>
            <a:endParaRPr lang="en-US" altLang="zh-CN" sz="360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857232"/>
            <a:ext cx="8643966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altLang="zh-CN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2800" dirty="0" smtClean="0">
                <a:solidFill>
                  <a:srgbClr val="F79646">
                    <a:lumMod val="75000"/>
                  </a:srgbClr>
                </a:solidFill>
                <a:latin typeface="黑体" pitchFamily="49" charset="-122"/>
                <a:ea typeface="黑体" pitchFamily="49" charset="-122"/>
              </a:rPr>
              <a:t>、配租情况统计</a:t>
            </a:r>
            <a:endParaRPr lang="en-US" altLang="zh-CN" sz="2800" dirty="0">
              <a:solidFill>
                <a:srgbClr val="F79646">
                  <a:lumMod val="75000"/>
                </a:srgbClr>
              </a:solidFill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5576" y="1700808"/>
            <a:ext cx="7848872" cy="1866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公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租房实时配租子系统已整体上线半年，发布房源批次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次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116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套房屋，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853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户家庭登录系统选房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000" dirty="0" smtClean="0">
                <a:latin typeface="黑体" pitchFamily="2" charset="-122"/>
                <a:ea typeface="黑体" pitchFamily="2" charset="-122"/>
              </a:rPr>
              <a:t>721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户通过手机验证，为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93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户家庭已配租公租房，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20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户家庭正在配租中。</a:t>
            </a:r>
            <a:endParaRPr lang="en-US" altLang="zh-CN" sz="2000" dirty="0">
              <a:latin typeface="黑体" pitchFamily="2" charset="-122"/>
              <a:ea typeface="黑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824" y="2924944"/>
            <a:ext cx="3495675" cy="3861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41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51520" y="6718"/>
            <a:ext cx="446449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、系统特色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1921566"/>
            <a:ext cx="4429156" cy="12931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85984" y="2214554"/>
            <a:ext cx="3041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/>
              <a:t>6.1     </a:t>
            </a:r>
            <a:r>
              <a:rPr lang="zh-CN" altLang="en-US" sz="3200" dirty="0" smtClean="0"/>
              <a:t>关键技术</a:t>
            </a:r>
            <a:endParaRPr lang="en-US" altLang="zh-CN" sz="3200" dirty="0" smtClean="0"/>
          </a:p>
        </p:txBody>
      </p:sp>
      <p:pic>
        <p:nvPicPr>
          <p:cNvPr id="7" name="图片 6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3714752"/>
            <a:ext cx="4429156" cy="12931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285984" y="4058671"/>
            <a:ext cx="2630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/>
              <a:t>6.2</a:t>
            </a:r>
            <a:r>
              <a:rPr lang="zh-CN" altLang="en-US" sz="3200" dirty="0" smtClean="0"/>
              <a:t>     创新点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496" y="785794"/>
            <a:ext cx="7961538" cy="805197"/>
          </a:xfrm>
        </p:spPr>
        <p:txBody>
          <a:bodyPr>
            <a:normAutofit/>
          </a:bodyPr>
          <a:lstStyle/>
          <a:p>
            <a:pPr marL="342900" lvl="0" indent="-342900" algn="l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</a:pP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、</a:t>
            </a: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ADO.NET Entity Framework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框架</a:t>
            </a:r>
            <a:endParaRPr lang="en-US" altLang="zh-CN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6718"/>
            <a:ext cx="446449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36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6.1</a:t>
            </a:r>
            <a:r>
              <a:rPr lang="zh-CN" altLang="en-US" sz="36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、关键技术</a:t>
            </a:r>
            <a:endParaRPr lang="en-US" altLang="zh-CN" sz="36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pic>
        <p:nvPicPr>
          <p:cNvPr id="320514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4824536" cy="4805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圆角矩形 40"/>
          <p:cNvSpPr/>
          <p:nvPr/>
        </p:nvSpPr>
        <p:spPr>
          <a:xfrm>
            <a:off x="35496" y="1772816"/>
            <a:ext cx="4071966" cy="448111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/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Entity Framework 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利用了抽象化数据结构的方式，将每个数据库对象都转换成应用程序对象</a:t>
            </a: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(entity)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，而数据字段都转换为属性</a:t>
            </a: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(property)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，关系则转换为结合属性</a:t>
            </a: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(association)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，让数据库的 </a:t>
            </a: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E/R 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模型完全的转成对象模型。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/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高度集成与对应结构的概念层、对应层和储存层，以及支持 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Entity Framework 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的数据提供者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(provider)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，让数据访问的工作得以顺利与完整的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进行。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428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09291"/>
            <a:ext cx="7961538" cy="66232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571500" indent="-571500" algn="l"/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800" dirty="0" err="1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FineUI</a:t>
            </a:r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框架</a:t>
            </a:r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</a:br>
            <a:endParaRPr lang="en-US" altLang="zh-CN" sz="2800" dirty="0">
              <a:solidFill>
                <a:schemeClr val="accent6">
                  <a:lumMod val="7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6718"/>
            <a:ext cx="446449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6.1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、关键技术</a:t>
            </a:r>
            <a:endParaRPr lang="en-US" altLang="zh-CN" sz="3600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364088" y="2007080"/>
            <a:ext cx="3386086" cy="36541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基于现有的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ASP.NET</a:t>
            </a:r>
            <a:r>
              <a:rPr lang="zh-CN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超过</a:t>
            </a: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个专业的框架。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跨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浏览器支持。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多主题支持。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AJAX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技术，无页面刷新。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sz="2000" dirty="0" err="1">
                <a:latin typeface="黑体" panose="02010609060101010101" pitchFamily="49" charset="-122"/>
                <a:ea typeface="黑体" panose="02010609060101010101" pitchFamily="49" charset="-122"/>
              </a:rPr>
              <a:t>XState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实现轻量级的数据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传输。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4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77712" name="Picture 208" descr="C:\Users\Administrator\Desktop\23100525-5465b15212cc4baf81aef84764dad6e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48006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69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32720" y="3939326"/>
            <a:ext cx="5143536" cy="785818"/>
          </a:xfrm>
          <a:prstGeom prst="rect">
            <a:avLst/>
          </a:prstGeom>
        </p:spPr>
      </p:pic>
      <p:pic>
        <p:nvPicPr>
          <p:cNvPr id="20" name="图片 19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32720" y="3082070"/>
            <a:ext cx="5143536" cy="785818"/>
          </a:xfrm>
          <a:prstGeom prst="rect">
            <a:avLst/>
          </a:prstGeom>
        </p:spPr>
      </p:pic>
      <p:pic>
        <p:nvPicPr>
          <p:cNvPr id="18" name="图片 17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32720" y="2224814"/>
            <a:ext cx="5143536" cy="785818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6718"/>
            <a:ext cx="446449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6.2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、创新点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8472" y="2367690"/>
            <a:ext cx="2491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800" b="1" dirty="0" smtClean="0"/>
              <a:t>1      </a:t>
            </a:r>
            <a:r>
              <a:rPr lang="zh-CN" altLang="en-US" sz="2800" b="1" dirty="0" smtClean="0"/>
              <a:t>业务创新</a:t>
            </a:r>
            <a:endParaRPr lang="zh-CN" altLang="en-US" sz="2800" b="1" dirty="0"/>
          </a:p>
        </p:txBody>
      </p:sp>
      <p:sp>
        <p:nvSpPr>
          <p:cNvPr id="12" name="矩形 11"/>
          <p:cNvSpPr/>
          <p:nvPr/>
        </p:nvSpPr>
        <p:spPr>
          <a:xfrm>
            <a:off x="2018472" y="3201792"/>
            <a:ext cx="2491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/>
              <a:t>2      </a:t>
            </a:r>
            <a:r>
              <a:rPr lang="zh-CN" altLang="en-US" sz="2800" b="1" dirty="0" smtClean="0"/>
              <a:t>管理创新</a:t>
            </a:r>
          </a:p>
        </p:txBody>
      </p:sp>
      <p:sp>
        <p:nvSpPr>
          <p:cNvPr id="14" name="矩形 13"/>
          <p:cNvSpPr/>
          <p:nvPr/>
        </p:nvSpPr>
        <p:spPr>
          <a:xfrm>
            <a:off x="2024697" y="4059048"/>
            <a:ext cx="2491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/>
              <a:t>3      </a:t>
            </a:r>
            <a:r>
              <a:rPr lang="zh-CN" altLang="en-US" sz="2800" b="1" dirty="0" smtClean="0"/>
              <a:t>制度创新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 descr="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000109"/>
            <a:ext cx="5000660" cy="1000131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68180" y="1071546"/>
            <a:ext cx="796153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 1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  业务创新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2001380"/>
            <a:ext cx="8215370" cy="32998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indent="457200"/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从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配租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到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入住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，实现公共租赁住房配租工作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全过程管理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，房源租住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历史可追溯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  <a:p>
            <a:pPr indent="457200"/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  <a:p>
            <a:pPr indent="457200"/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“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线上配租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”改变目前住保业务人员“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线下办公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”的工作模式， 将住保业务人员从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繁重复杂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的常规性工作中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解放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  <a:p>
            <a:pPr indent="457200"/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  <a:p>
            <a:pPr indent="457200"/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“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固化流程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”使得公共租赁住房配租工作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化繁为简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，“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配租规则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”和“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集中调配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”保证配租工作的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灵活性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  <a:p>
            <a:pPr indent="457200"/>
            <a:endParaRPr lang="en-US" altLang="zh-CN" sz="2000" dirty="0">
              <a:latin typeface="黑体" pitchFamily="2" charset="-122"/>
              <a:ea typeface="黑体" pitchFamily="2" charset="-122"/>
            </a:endParaRPr>
          </a:p>
          <a:p>
            <a:pPr indent="457200"/>
            <a:endParaRPr lang="en-US" altLang="zh-CN" sz="2000" dirty="0">
              <a:latin typeface="黑体" pitchFamily="2" charset="-122"/>
              <a:ea typeface="黑体" pitchFamily="2" charset="-122"/>
            </a:endParaRPr>
          </a:p>
          <a:p>
            <a:pPr indent="457200"/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6718"/>
            <a:ext cx="446449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6.2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、创新点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584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23586" name="Picture 2" descr="C:\Users\Administrator\Desktop\b5aebe40jw1dynxplnooz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450" y="4539225"/>
            <a:ext cx="2913494" cy="234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3587" name="Picture 3" descr="C:\Users\Administrator\Desktop\13371599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193" y="4539225"/>
            <a:ext cx="2346159" cy="234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右箭头 9"/>
          <p:cNvSpPr/>
          <p:nvPr/>
        </p:nvSpPr>
        <p:spPr>
          <a:xfrm>
            <a:off x="4427984" y="5421292"/>
            <a:ext cx="755282" cy="527988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23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 descr="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000109"/>
            <a:ext cx="5000660" cy="1000131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68180" y="1071546"/>
            <a:ext cx="796153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 2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  管理创新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1916832"/>
            <a:ext cx="8215370" cy="32998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indent="457200"/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园区企业、保障对象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自主选择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公共租赁住房资源，“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所需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”与“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所得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”完美匹配。</a:t>
            </a:r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  <a:p>
            <a:pPr indent="457200"/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  <a:p>
            <a:pPr indent="457200"/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快速、合理、实时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在线的动态配租，大大缩短园区企业、保障对象享受公共租赁住房资源的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等待时间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和房源的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配租效率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  <a:p>
            <a:pPr indent="457200"/>
            <a:endParaRPr lang="en-US" altLang="zh-CN" sz="2000" dirty="0">
              <a:latin typeface="黑体" pitchFamily="2" charset="-122"/>
              <a:ea typeface="黑体" pitchFamily="2" charset="-122"/>
            </a:endParaRPr>
          </a:p>
          <a:p>
            <a:pPr indent="457200"/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公开、公平、透明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的选房机制，提高政府在公共租赁住房管理方面的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管理能力和执政水平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  <a:p>
            <a:pPr indent="457200"/>
            <a:endParaRPr lang="en-US" altLang="zh-CN" sz="2000" dirty="0">
              <a:latin typeface="黑体" pitchFamily="2" charset="-122"/>
              <a:ea typeface="黑体" pitchFamily="2" charset="-122"/>
            </a:endParaRPr>
          </a:p>
          <a:p>
            <a:pPr indent="457200"/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6718"/>
            <a:ext cx="446449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6.2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、创新点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584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22562" name="Picture 2" descr="C:\Users\Administrator\Desktop\547812635013164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20947"/>
            <a:ext cx="3560791" cy="243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02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 descr="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000109"/>
            <a:ext cx="5000660" cy="1000131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68180" y="1071546"/>
            <a:ext cx="796153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 3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、  制度创新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2001380"/>
            <a:ext cx="8215370" cy="12836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indent="457200"/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快速、合理、实时的“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海淀公共租赁住房配租模式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”，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全国首创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，为我国公共租赁住房管理制度建设提供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实战经验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和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总结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000" dirty="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6718"/>
            <a:ext cx="446449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6.2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、创新点</a:t>
            </a:r>
            <a:endParaRPr lang="en-US" altLang="zh-CN" sz="3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584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246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4" y="4025026"/>
            <a:ext cx="4345282" cy="2845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46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727" y="4025025"/>
            <a:ext cx="4279785" cy="2860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5513398" y="3640788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海淀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公共租赁住房配租</a:t>
            </a:r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模式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10858" y="3635732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公共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租赁住房配租</a:t>
            </a:r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模式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650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main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2071670" y="2071678"/>
          <a:ext cx="4960938" cy="281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917" name="剪辑" r:id="rId4" imgW="4960938" imgH="2811463" progId="">
                  <p:embed/>
                </p:oleObj>
              </mc:Choice>
              <mc:Fallback>
                <p:oleObj name="剪辑" r:id="rId4" imgW="4960938" imgH="2811463" progId="">
                  <p:embed/>
                  <p:pic>
                    <p:nvPicPr>
                      <p:cNvPr id="0" name="Picture 3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70" y="2071678"/>
                        <a:ext cx="4960938" cy="2811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2833670" y="1843078"/>
            <a:ext cx="33528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4000" dirty="0">
                <a:latin typeface="Arial Black" pitchFamily="34" charset="0"/>
              </a:rPr>
              <a:t>Thank you!</a:t>
            </a:r>
            <a:endParaRPr lang="en-US" altLang="zh-CN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27749</TotalTime>
  <Words>4712</Words>
  <Application>Microsoft Office PowerPoint</Application>
  <PresentationFormat>全屏显示(4:3)</PresentationFormat>
  <Paragraphs>926</Paragraphs>
  <Slides>99</Slides>
  <Notes>27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99</vt:i4>
      </vt:variant>
    </vt:vector>
  </HeadingPairs>
  <TitlesOfParts>
    <vt:vector size="102" baseType="lpstr">
      <vt:lpstr>Office 主题​​</vt:lpstr>
      <vt:lpstr>Visio</vt:lpstr>
      <vt:lpstr>剪辑</vt:lpstr>
      <vt:lpstr>PowerPoint 演示文稿</vt:lpstr>
      <vt:lpstr>目录</vt:lpstr>
      <vt:lpstr>一、立项背景</vt:lpstr>
      <vt:lpstr>一、立项背景</vt:lpstr>
      <vt:lpstr>二、目标与主要工作内容</vt:lpstr>
      <vt:lpstr>2.1、项目目标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3.5、人才房需求</vt:lpstr>
      <vt:lpstr>3.6、公租房需求</vt:lpstr>
      <vt:lpstr>3.6、公租房用户需求</vt:lpstr>
      <vt:lpstr>四、总体技术路线</vt:lpstr>
      <vt:lpstr>4.1、设计理念</vt:lpstr>
      <vt:lpstr>PowerPoint 演示文稿</vt:lpstr>
      <vt:lpstr>4.3、系统开发架构</vt:lpstr>
      <vt:lpstr>4.4、子系统关系设计</vt:lpstr>
      <vt:lpstr>4.5、与现有系统关系</vt:lpstr>
      <vt:lpstr>4.6、部署架构</vt:lpstr>
      <vt:lpstr>五、建设方案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5.5、房源基础数据维护子系统</vt:lpstr>
      <vt:lpstr>5.5、房源基础数据维护子系统</vt:lpstr>
      <vt:lpstr>5.5、房源基础数据维护子系统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5.6、人才房实时配租子系统</vt:lpstr>
      <vt:lpstr>5.6、人才房实时配租子系统</vt:lpstr>
      <vt:lpstr>PowerPoint 演示文稿</vt:lpstr>
      <vt:lpstr>5.6、人才房实时配租子系统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5.7、公租房实时配租子系统</vt:lpstr>
      <vt:lpstr>5.7、公租房实时配租子系统</vt:lpstr>
      <vt:lpstr>PowerPoint 演示文稿</vt:lpstr>
      <vt:lpstr>5.7、公租房实时配租子系统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1、ADO.NET Entity Framework框架</vt:lpstr>
      <vt:lpstr>2、FineUI框架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User</cp:lastModifiedBy>
  <cp:revision>1301</cp:revision>
  <cp:lastPrinted>1601-01-01T00:00:00Z</cp:lastPrinted>
  <dcterms:created xsi:type="dcterms:W3CDTF">1601-01-01T00:00:00Z</dcterms:created>
  <dcterms:modified xsi:type="dcterms:W3CDTF">2015-11-17T06:49:19Z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