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notesMasterIdLst>
    <p:notesMasterId r:id="rId73"/>
  </p:notesMasterIdLst>
  <p:sldIdLst>
    <p:sldId id="256" r:id="rId2"/>
    <p:sldId id="257" r:id="rId3"/>
    <p:sldId id="259" r:id="rId4"/>
    <p:sldId id="296" r:id="rId5"/>
    <p:sldId id="258" r:id="rId6"/>
    <p:sldId id="298" r:id="rId7"/>
    <p:sldId id="261" r:id="rId8"/>
    <p:sldId id="260" r:id="rId9"/>
    <p:sldId id="349" r:id="rId10"/>
    <p:sldId id="355" r:id="rId11"/>
    <p:sldId id="360" r:id="rId12"/>
    <p:sldId id="361" r:id="rId13"/>
    <p:sldId id="362" r:id="rId14"/>
    <p:sldId id="363" r:id="rId15"/>
    <p:sldId id="364" r:id="rId16"/>
    <p:sldId id="365" r:id="rId17"/>
    <p:sldId id="350" r:id="rId18"/>
    <p:sldId id="381" r:id="rId19"/>
    <p:sldId id="352" r:id="rId20"/>
    <p:sldId id="357" r:id="rId21"/>
    <p:sldId id="353" r:id="rId22"/>
    <p:sldId id="354" r:id="rId23"/>
    <p:sldId id="356" r:id="rId24"/>
    <p:sldId id="367" r:id="rId25"/>
    <p:sldId id="351" r:id="rId26"/>
    <p:sldId id="374" r:id="rId27"/>
    <p:sldId id="377" r:id="rId28"/>
    <p:sldId id="378" r:id="rId29"/>
    <p:sldId id="375" r:id="rId30"/>
    <p:sldId id="266" r:id="rId31"/>
    <p:sldId id="274" r:id="rId32"/>
    <p:sldId id="278" r:id="rId33"/>
    <p:sldId id="275" r:id="rId34"/>
    <p:sldId id="320" r:id="rId35"/>
    <p:sldId id="322" r:id="rId36"/>
    <p:sldId id="319" r:id="rId37"/>
    <p:sldId id="268" r:id="rId38"/>
    <p:sldId id="269" r:id="rId39"/>
    <p:sldId id="272" r:id="rId40"/>
    <p:sldId id="273" r:id="rId41"/>
    <p:sldId id="323" r:id="rId42"/>
    <p:sldId id="339" r:id="rId43"/>
    <p:sldId id="327" r:id="rId44"/>
    <p:sldId id="329" r:id="rId45"/>
    <p:sldId id="340" r:id="rId46"/>
    <p:sldId id="341" r:id="rId47"/>
    <p:sldId id="324" r:id="rId48"/>
    <p:sldId id="328" r:id="rId49"/>
    <p:sldId id="331" r:id="rId50"/>
    <p:sldId id="332" r:id="rId51"/>
    <p:sldId id="330" r:id="rId52"/>
    <p:sldId id="325" r:id="rId53"/>
    <p:sldId id="333" r:id="rId54"/>
    <p:sldId id="326" r:id="rId55"/>
    <p:sldId id="277" r:id="rId56"/>
    <p:sldId id="276" r:id="rId57"/>
    <p:sldId id="380" r:id="rId58"/>
    <p:sldId id="379" r:id="rId59"/>
    <p:sldId id="368" r:id="rId60"/>
    <p:sldId id="284" r:id="rId61"/>
    <p:sldId id="290" r:id="rId62"/>
    <p:sldId id="382" r:id="rId63"/>
    <p:sldId id="370" r:id="rId64"/>
    <p:sldId id="383" r:id="rId65"/>
    <p:sldId id="371" r:id="rId66"/>
    <p:sldId id="373" r:id="rId67"/>
    <p:sldId id="384" r:id="rId68"/>
    <p:sldId id="385" r:id="rId69"/>
    <p:sldId id="292" r:id="rId70"/>
    <p:sldId id="345" r:id="rId71"/>
    <p:sldId id="347" r:id="rId7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8" autoAdjust="0"/>
  </p:normalViewPr>
  <p:slideViewPr>
    <p:cSldViewPr>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2FE85D-88B9-4507-8FEF-9D6AA454F381}"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zh-CN" altLang="en-US"/>
        </a:p>
      </dgm:t>
    </dgm:pt>
    <dgm:pt modelId="{C82F62FF-EF05-4D3E-A175-D59D58BA7682}">
      <dgm:prSet phldrT="[文本]"/>
      <dgm:spPr/>
      <dgm:t>
        <a:bodyPr/>
        <a:lstStyle/>
        <a:p>
          <a:r>
            <a:rPr lang="zh-CN" altLang="en-US" dirty="0" smtClean="0"/>
            <a:t>住房城乡建设部门</a:t>
          </a:r>
          <a:endParaRPr lang="zh-CN" altLang="en-US" dirty="0"/>
        </a:p>
      </dgm:t>
    </dgm:pt>
    <dgm:pt modelId="{9484BFE2-2EE3-42D7-B5DD-6DDA9BA3C42A}" type="parTrans" cxnId="{31521498-C516-4043-9B4F-1D090A9E7E17}">
      <dgm:prSet/>
      <dgm:spPr/>
      <dgm:t>
        <a:bodyPr/>
        <a:lstStyle/>
        <a:p>
          <a:endParaRPr lang="zh-CN" altLang="en-US"/>
        </a:p>
      </dgm:t>
    </dgm:pt>
    <dgm:pt modelId="{DAF3321A-9791-458C-A748-049B192CE19F}" type="sibTrans" cxnId="{31521498-C516-4043-9B4F-1D090A9E7E17}">
      <dgm:prSet/>
      <dgm:spPr/>
      <dgm:t>
        <a:bodyPr/>
        <a:lstStyle/>
        <a:p>
          <a:endParaRPr lang="zh-CN" altLang="en-US"/>
        </a:p>
      </dgm:t>
    </dgm:pt>
    <dgm:pt modelId="{E8EB52A2-2339-4FEA-9E3C-F16F07366D5B}">
      <dgm:prSet phldrT="[文本]"/>
      <dgm:spPr/>
      <dgm:t>
        <a:bodyPr/>
        <a:lstStyle/>
        <a:p>
          <a:r>
            <a:rPr lang="zh-CN" altLang="en-US" dirty="0" smtClean="0"/>
            <a:t>商务部门</a:t>
          </a:r>
          <a:endParaRPr lang="zh-CN" altLang="en-US" dirty="0"/>
        </a:p>
      </dgm:t>
    </dgm:pt>
    <dgm:pt modelId="{C10696EE-25F9-4F96-94F5-72C9F30A9FC5}" type="parTrans" cxnId="{F5FF2D59-57C9-4280-A5D1-7E458A8F1E5A}">
      <dgm:prSet/>
      <dgm:spPr/>
      <dgm:t>
        <a:bodyPr/>
        <a:lstStyle/>
        <a:p>
          <a:endParaRPr lang="zh-CN" altLang="en-US"/>
        </a:p>
      </dgm:t>
    </dgm:pt>
    <dgm:pt modelId="{6C67822B-FA6E-4095-B172-99AB2EBE1886}" type="sibTrans" cxnId="{F5FF2D59-57C9-4280-A5D1-7E458A8F1E5A}">
      <dgm:prSet/>
      <dgm:spPr/>
      <dgm:t>
        <a:bodyPr/>
        <a:lstStyle/>
        <a:p>
          <a:endParaRPr lang="zh-CN" altLang="en-US"/>
        </a:p>
      </dgm:t>
    </dgm:pt>
    <dgm:pt modelId="{DC1B181A-7AD9-4BF2-AC59-6785DBA0EAD0}">
      <dgm:prSet phldrT="[文本]"/>
      <dgm:spPr/>
      <dgm:t>
        <a:bodyPr/>
        <a:lstStyle/>
        <a:p>
          <a:r>
            <a:rPr lang="zh-CN" altLang="en-US" dirty="0" smtClean="0"/>
            <a:t>发展改革部门</a:t>
          </a:r>
          <a:endParaRPr lang="zh-CN" altLang="en-US" dirty="0"/>
        </a:p>
      </dgm:t>
    </dgm:pt>
    <dgm:pt modelId="{5A3672C1-7634-44D5-965F-85C652D7DED8}" type="parTrans" cxnId="{B7F915EF-D702-4FD3-8F95-123616BD380F}">
      <dgm:prSet/>
      <dgm:spPr/>
      <dgm:t>
        <a:bodyPr/>
        <a:lstStyle/>
        <a:p>
          <a:endParaRPr lang="zh-CN" altLang="en-US"/>
        </a:p>
      </dgm:t>
    </dgm:pt>
    <dgm:pt modelId="{FDB6B005-E3A0-40CB-87DD-58C50E2EC942}" type="sibTrans" cxnId="{B7F915EF-D702-4FD3-8F95-123616BD380F}">
      <dgm:prSet/>
      <dgm:spPr/>
      <dgm:t>
        <a:bodyPr/>
        <a:lstStyle/>
        <a:p>
          <a:endParaRPr lang="zh-CN" altLang="en-US"/>
        </a:p>
      </dgm:t>
    </dgm:pt>
    <dgm:pt modelId="{5F9ABD2B-F57B-4634-BEE6-C027F7DA6F0D}">
      <dgm:prSet phldrT="[文本]"/>
      <dgm:spPr/>
      <dgm:t>
        <a:bodyPr/>
        <a:lstStyle/>
        <a:p>
          <a:r>
            <a:rPr lang="zh-CN" altLang="en-US" dirty="0" smtClean="0"/>
            <a:t>卫生部门</a:t>
          </a:r>
          <a:endParaRPr lang="zh-CN" altLang="en-US" dirty="0"/>
        </a:p>
      </dgm:t>
    </dgm:pt>
    <dgm:pt modelId="{11F231FC-13F5-4AF7-9B4C-185ED62BB1F8}" type="parTrans" cxnId="{FD6B5129-29EF-4D87-A2C3-D2D790CE23D0}">
      <dgm:prSet/>
      <dgm:spPr/>
      <dgm:t>
        <a:bodyPr/>
        <a:lstStyle/>
        <a:p>
          <a:endParaRPr lang="zh-CN" altLang="en-US"/>
        </a:p>
      </dgm:t>
    </dgm:pt>
    <dgm:pt modelId="{6EFC4EE8-2ED6-490E-B118-5DD1636083D0}" type="sibTrans" cxnId="{FD6B5129-29EF-4D87-A2C3-D2D790CE23D0}">
      <dgm:prSet/>
      <dgm:spPr/>
      <dgm:t>
        <a:bodyPr/>
        <a:lstStyle/>
        <a:p>
          <a:endParaRPr lang="zh-CN" altLang="en-US"/>
        </a:p>
      </dgm:t>
    </dgm:pt>
    <dgm:pt modelId="{411D0674-6C4B-4C2E-B176-888B6E007A1E}">
      <dgm:prSet phldrT="[文本]"/>
      <dgm:spPr/>
      <dgm:t>
        <a:bodyPr/>
        <a:lstStyle/>
        <a:p>
          <a:r>
            <a:rPr lang="zh-CN" altLang="en-US" dirty="0" smtClean="0"/>
            <a:t>环境保护部门</a:t>
          </a:r>
          <a:endParaRPr lang="zh-CN" altLang="en-US" dirty="0"/>
        </a:p>
      </dgm:t>
    </dgm:pt>
    <dgm:pt modelId="{FEE52568-16B9-4E02-9D8F-B12740C5B02E}" type="parTrans" cxnId="{8364DFD6-BE94-4C12-A831-52836443A98F}">
      <dgm:prSet/>
      <dgm:spPr/>
      <dgm:t>
        <a:bodyPr/>
        <a:lstStyle/>
        <a:p>
          <a:endParaRPr lang="zh-CN" altLang="en-US"/>
        </a:p>
      </dgm:t>
    </dgm:pt>
    <dgm:pt modelId="{EB511971-89F2-409F-906B-E7259AC48DB8}" type="sibTrans" cxnId="{8364DFD6-BE94-4C12-A831-52836443A98F}">
      <dgm:prSet/>
      <dgm:spPr/>
      <dgm:t>
        <a:bodyPr/>
        <a:lstStyle/>
        <a:p>
          <a:endParaRPr lang="zh-CN" altLang="en-US"/>
        </a:p>
      </dgm:t>
    </dgm:pt>
    <dgm:pt modelId="{CDCB4D14-32FA-46E1-A4D8-D26F5F63D714}" type="pres">
      <dgm:prSet presAssocID="{812FE85D-88B9-4507-8FEF-9D6AA454F381}" presName="cycle" presStyleCnt="0">
        <dgm:presLayoutVars>
          <dgm:dir/>
          <dgm:resizeHandles val="exact"/>
        </dgm:presLayoutVars>
      </dgm:prSet>
      <dgm:spPr/>
      <dgm:t>
        <a:bodyPr/>
        <a:lstStyle/>
        <a:p>
          <a:endParaRPr lang="zh-CN" altLang="en-US"/>
        </a:p>
      </dgm:t>
    </dgm:pt>
    <dgm:pt modelId="{D326B932-671F-4673-ADF3-6A1EBF8647DF}" type="pres">
      <dgm:prSet presAssocID="{C82F62FF-EF05-4D3E-A175-D59D58BA7682}" presName="node" presStyleLbl="node1" presStyleIdx="0" presStyleCnt="5">
        <dgm:presLayoutVars>
          <dgm:bulletEnabled val="1"/>
        </dgm:presLayoutVars>
      </dgm:prSet>
      <dgm:spPr/>
      <dgm:t>
        <a:bodyPr/>
        <a:lstStyle/>
        <a:p>
          <a:endParaRPr lang="zh-CN" altLang="en-US"/>
        </a:p>
      </dgm:t>
    </dgm:pt>
    <dgm:pt modelId="{FA620102-ABE9-453E-96F4-733BCA331167}" type="pres">
      <dgm:prSet presAssocID="{C82F62FF-EF05-4D3E-A175-D59D58BA7682}" presName="spNode" presStyleCnt="0"/>
      <dgm:spPr/>
    </dgm:pt>
    <dgm:pt modelId="{CC460764-51D8-42FE-9E67-15BCF5E1849D}" type="pres">
      <dgm:prSet presAssocID="{DAF3321A-9791-458C-A748-049B192CE19F}" presName="sibTrans" presStyleLbl="sibTrans1D1" presStyleIdx="0" presStyleCnt="5"/>
      <dgm:spPr/>
      <dgm:t>
        <a:bodyPr/>
        <a:lstStyle/>
        <a:p>
          <a:endParaRPr lang="zh-CN" altLang="en-US"/>
        </a:p>
      </dgm:t>
    </dgm:pt>
    <dgm:pt modelId="{CC8E2341-4081-4B92-9174-52536F677908}" type="pres">
      <dgm:prSet presAssocID="{E8EB52A2-2339-4FEA-9E3C-F16F07366D5B}" presName="node" presStyleLbl="node1" presStyleIdx="1" presStyleCnt="5">
        <dgm:presLayoutVars>
          <dgm:bulletEnabled val="1"/>
        </dgm:presLayoutVars>
      </dgm:prSet>
      <dgm:spPr/>
      <dgm:t>
        <a:bodyPr/>
        <a:lstStyle/>
        <a:p>
          <a:endParaRPr lang="zh-CN" altLang="en-US"/>
        </a:p>
      </dgm:t>
    </dgm:pt>
    <dgm:pt modelId="{9381F270-C957-4228-B403-78B7138C0217}" type="pres">
      <dgm:prSet presAssocID="{E8EB52A2-2339-4FEA-9E3C-F16F07366D5B}" presName="spNode" presStyleCnt="0"/>
      <dgm:spPr/>
    </dgm:pt>
    <dgm:pt modelId="{FF5B99DB-4B77-4FDD-9F59-0A04D2088F4E}" type="pres">
      <dgm:prSet presAssocID="{6C67822B-FA6E-4095-B172-99AB2EBE1886}" presName="sibTrans" presStyleLbl="sibTrans1D1" presStyleIdx="1" presStyleCnt="5"/>
      <dgm:spPr/>
      <dgm:t>
        <a:bodyPr/>
        <a:lstStyle/>
        <a:p>
          <a:endParaRPr lang="zh-CN" altLang="en-US"/>
        </a:p>
      </dgm:t>
    </dgm:pt>
    <dgm:pt modelId="{7908AC24-79B0-4542-BD34-43167B71DBDA}" type="pres">
      <dgm:prSet presAssocID="{DC1B181A-7AD9-4BF2-AC59-6785DBA0EAD0}" presName="node" presStyleLbl="node1" presStyleIdx="2" presStyleCnt="5">
        <dgm:presLayoutVars>
          <dgm:bulletEnabled val="1"/>
        </dgm:presLayoutVars>
      </dgm:prSet>
      <dgm:spPr/>
      <dgm:t>
        <a:bodyPr/>
        <a:lstStyle/>
        <a:p>
          <a:endParaRPr lang="zh-CN" altLang="en-US"/>
        </a:p>
      </dgm:t>
    </dgm:pt>
    <dgm:pt modelId="{363D10EE-DC5A-4E5A-A61B-BA37B31654EB}" type="pres">
      <dgm:prSet presAssocID="{DC1B181A-7AD9-4BF2-AC59-6785DBA0EAD0}" presName="spNode" presStyleCnt="0"/>
      <dgm:spPr/>
    </dgm:pt>
    <dgm:pt modelId="{F906FD48-8324-40B1-9E3A-B9FE9FC9C403}" type="pres">
      <dgm:prSet presAssocID="{FDB6B005-E3A0-40CB-87DD-58C50E2EC942}" presName="sibTrans" presStyleLbl="sibTrans1D1" presStyleIdx="2" presStyleCnt="5"/>
      <dgm:spPr/>
      <dgm:t>
        <a:bodyPr/>
        <a:lstStyle/>
        <a:p>
          <a:endParaRPr lang="zh-CN" altLang="en-US"/>
        </a:p>
      </dgm:t>
    </dgm:pt>
    <dgm:pt modelId="{E5804FDC-8DE3-4889-AD63-28B24EDFDE30}" type="pres">
      <dgm:prSet presAssocID="{5F9ABD2B-F57B-4634-BEE6-C027F7DA6F0D}" presName="node" presStyleLbl="node1" presStyleIdx="3" presStyleCnt="5">
        <dgm:presLayoutVars>
          <dgm:bulletEnabled val="1"/>
        </dgm:presLayoutVars>
      </dgm:prSet>
      <dgm:spPr/>
      <dgm:t>
        <a:bodyPr/>
        <a:lstStyle/>
        <a:p>
          <a:endParaRPr lang="zh-CN" altLang="en-US"/>
        </a:p>
      </dgm:t>
    </dgm:pt>
    <dgm:pt modelId="{EBB8CB4D-FBBF-4714-9A0A-631D47EC9892}" type="pres">
      <dgm:prSet presAssocID="{5F9ABD2B-F57B-4634-BEE6-C027F7DA6F0D}" presName="spNode" presStyleCnt="0"/>
      <dgm:spPr/>
    </dgm:pt>
    <dgm:pt modelId="{F1ECA498-C0BC-4EF9-B174-3DBE231CDB22}" type="pres">
      <dgm:prSet presAssocID="{6EFC4EE8-2ED6-490E-B118-5DD1636083D0}" presName="sibTrans" presStyleLbl="sibTrans1D1" presStyleIdx="3" presStyleCnt="5"/>
      <dgm:spPr/>
      <dgm:t>
        <a:bodyPr/>
        <a:lstStyle/>
        <a:p>
          <a:endParaRPr lang="zh-CN" altLang="en-US"/>
        </a:p>
      </dgm:t>
    </dgm:pt>
    <dgm:pt modelId="{74386740-CC50-4672-B066-67D39B3FFE17}" type="pres">
      <dgm:prSet presAssocID="{411D0674-6C4B-4C2E-B176-888B6E007A1E}" presName="node" presStyleLbl="node1" presStyleIdx="4" presStyleCnt="5">
        <dgm:presLayoutVars>
          <dgm:bulletEnabled val="1"/>
        </dgm:presLayoutVars>
      </dgm:prSet>
      <dgm:spPr/>
      <dgm:t>
        <a:bodyPr/>
        <a:lstStyle/>
        <a:p>
          <a:endParaRPr lang="zh-CN" altLang="en-US"/>
        </a:p>
      </dgm:t>
    </dgm:pt>
    <dgm:pt modelId="{EABE1F1D-59C5-49E8-81C8-3AEB72C15F53}" type="pres">
      <dgm:prSet presAssocID="{411D0674-6C4B-4C2E-B176-888B6E007A1E}" presName="spNode" presStyleCnt="0"/>
      <dgm:spPr/>
    </dgm:pt>
    <dgm:pt modelId="{00725B0E-3BC2-491B-863A-1E9E6B76FF7E}" type="pres">
      <dgm:prSet presAssocID="{EB511971-89F2-409F-906B-E7259AC48DB8}" presName="sibTrans" presStyleLbl="sibTrans1D1" presStyleIdx="4" presStyleCnt="5"/>
      <dgm:spPr/>
      <dgm:t>
        <a:bodyPr/>
        <a:lstStyle/>
        <a:p>
          <a:endParaRPr lang="zh-CN" altLang="en-US"/>
        </a:p>
      </dgm:t>
    </dgm:pt>
  </dgm:ptLst>
  <dgm:cxnLst>
    <dgm:cxn modelId="{8364DFD6-BE94-4C12-A831-52836443A98F}" srcId="{812FE85D-88B9-4507-8FEF-9D6AA454F381}" destId="{411D0674-6C4B-4C2E-B176-888B6E007A1E}" srcOrd="4" destOrd="0" parTransId="{FEE52568-16B9-4E02-9D8F-B12740C5B02E}" sibTransId="{EB511971-89F2-409F-906B-E7259AC48DB8}"/>
    <dgm:cxn modelId="{4A682F03-1AA4-4570-B4AA-745D81B31915}" type="presOf" srcId="{411D0674-6C4B-4C2E-B176-888B6E007A1E}" destId="{74386740-CC50-4672-B066-67D39B3FFE17}" srcOrd="0" destOrd="0" presId="urn:microsoft.com/office/officeart/2005/8/layout/cycle6"/>
    <dgm:cxn modelId="{6ACD646B-17E0-4661-9854-7BED506C5180}" type="presOf" srcId="{C82F62FF-EF05-4D3E-A175-D59D58BA7682}" destId="{D326B932-671F-4673-ADF3-6A1EBF8647DF}" srcOrd="0" destOrd="0" presId="urn:microsoft.com/office/officeart/2005/8/layout/cycle6"/>
    <dgm:cxn modelId="{D0AF7E10-C33B-4CC3-8572-9F95D072C2FC}" type="presOf" srcId="{DAF3321A-9791-458C-A748-049B192CE19F}" destId="{CC460764-51D8-42FE-9E67-15BCF5E1849D}" srcOrd="0" destOrd="0" presId="urn:microsoft.com/office/officeart/2005/8/layout/cycle6"/>
    <dgm:cxn modelId="{B7F915EF-D702-4FD3-8F95-123616BD380F}" srcId="{812FE85D-88B9-4507-8FEF-9D6AA454F381}" destId="{DC1B181A-7AD9-4BF2-AC59-6785DBA0EAD0}" srcOrd="2" destOrd="0" parTransId="{5A3672C1-7634-44D5-965F-85C652D7DED8}" sibTransId="{FDB6B005-E3A0-40CB-87DD-58C50E2EC942}"/>
    <dgm:cxn modelId="{DAE7D114-4D1C-46D3-9481-C4C60CBF6DE6}" type="presOf" srcId="{5F9ABD2B-F57B-4634-BEE6-C027F7DA6F0D}" destId="{E5804FDC-8DE3-4889-AD63-28B24EDFDE30}" srcOrd="0" destOrd="0" presId="urn:microsoft.com/office/officeart/2005/8/layout/cycle6"/>
    <dgm:cxn modelId="{5C666183-EF97-4506-A795-6FB26E04BEC7}" type="presOf" srcId="{6C67822B-FA6E-4095-B172-99AB2EBE1886}" destId="{FF5B99DB-4B77-4FDD-9F59-0A04D2088F4E}" srcOrd="0" destOrd="0" presId="urn:microsoft.com/office/officeart/2005/8/layout/cycle6"/>
    <dgm:cxn modelId="{BB983BB1-5305-4A3E-9E4D-3DC0EE21038E}" type="presOf" srcId="{DC1B181A-7AD9-4BF2-AC59-6785DBA0EAD0}" destId="{7908AC24-79B0-4542-BD34-43167B71DBDA}" srcOrd="0" destOrd="0" presId="urn:microsoft.com/office/officeart/2005/8/layout/cycle6"/>
    <dgm:cxn modelId="{25C2C93A-6CED-4549-AB60-87628CDEDEED}" type="presOf" srcId="{6EFC4EE8-2ED6-490E-B118-5DD1636083D0}" destId="{F1ECA498-C0BC-4EF9-B174-3DBE231CDB22}" srcOrd="0" destOrd="0" presId="urn:microsoft.com/office/officeart/2005/8/layout/cycle6"/>
    <dgm:cxn modelId="{FD6B5129-29EF-4D87-A2C3-D2D790CE23D0}" srcId="{812FE85D-88B9-4507-8FEF-9D6AA454F381}" destId="{5F9ABD2B-F57B-4634-BEE6-C027F7DA6F0D}" srcOrd="3" destOrd="0" parTransId="{11F231FC-13F5-4AF7-9B4C-185ED62BB1F8}" sibTransId="{6EFC4EE8-2ED6-490E-B118-5DD1636083D0}"/>
    <dgm:cxn modelId="{EBF6A81E-E8DF-4843-AAFA-DD506F929488}" type="presOf" srcId="{FDB6B005-E3A0-40CB-87DD-58C50E2EC942}" destId="{F906FD48-8324-40B1-9E3A-B9FE9FC9C403}" srcOrd="0" destOrd="0" presId="urn:microsoft.com/office/officeart/2005/8/layout/cycle6"/>
    <dgm:cxn modelId="{E76AD046-90F2-4031-921F-266263851CE6}" type="presOf" srcId="{EB511971-89F2-409F-906B-E7259AC48DB8}" destId="{00725B0E-3BC2-491B-863A-1E9E6B76FF7E}" srcOrd="0" destOrd="0" presId="urn:microsoft.com/office/officeart/2005/8/layout/cycle6"/>
    <dgm:cxn modelId="{84DB2425-916A-4DEE-A020-10CAB00659A2}" type="presOf" srcId="{812FE85D-88B9-4507-8FEF-9D6AA454F381}" destId="{CDCB4D14-32FA-46E1-A4D8-D26F5F63D714}" srcOrd="0" destOrd="0" presId="urn:microsoft.com/office/officeart/2005/8/layout/cycle6"/>
    <dgm:cxn modelId="{BAC2AC62-A38B-4565-A547-192FD519EA91}" type="presOf" srcId="{E8EB52A2-2339-4FEA-9E3C-F16F07366D5B}" destId="{CC8E2341-4081-4B92-9174-52536F677908}" srcOrd="0" destOrd="0" presId="urn:microsoft.com/office/officeart/2005/8/layout/cycle6"/>
    <dgm:cxn modelId="{31521498-C516-4043-9B4F-1D090A9E7E17}" srcId="{812FE85D-88B9-4507-8FEF-9D6AA454F381}" destId="{C82F62FF-EF05-4D3E-A175-D59D58BA7682}" srcOrd="0" destOrd="0" parTransId="{9484BFE2-2EE3-42D7-B5DD-6DDA9BA3C42A}" sibTransId="{DAF3321A-9791-458C-A748-049B192CE19F}"/>
    <dgm:cxn modelId="{F5FF2D59-57C9-4280-A5D1-7E458A8F1E5A}" srcId="{812FE85D-88B9-4507-8FEF-9D6AA454F381}" destId="{E8EB52A2-2339-4FEA-9E3C-F16F07366D5B}" srcOrd="1" destOrd="0" parTransId="{C10696EE-25F9-4F96-94F5-72C9F30A9FC5}" sibTransId="{6C67822B-FA6E-4095-B172-99AB2EBE1886}"/>
    <dgm:cxn modelId="{D0AED4FD-916C-47D1-8DC1-46DD2793F75F}" type="presParOf" srcId="{CDCB4D14-32FA-46E1-A4D8-D26F5F63D714}" destId="{D326B932-671F-4673-ADF3-6A1EBF8647DF}" srcOrd="0" destOrd="0" presId="urn:microsoft.com/office/officeart/2005/8/layout/cycle6"/>
    <dgm:cxn modelId="{62A69AAB-3B4D-4E7A-8310-9FBA7DC49F2C}" type="presParOf" srcId="{CDCB4D14-32FA-46E1-A4D8-D26F5F63D714}" destId="{FA620102-ABE9-453E-96F4-733BCA331167}" srcOrd="1" destOrd="0" presId="urn:microsoft.com/office/officeart/2005/8/layout/cycle6"/>
    <dgm:cxn modelId="{95A3787C-CABE-4E27-9AEB-FD07D1CA6AB9}" type="presParOf" srcId="{CDCB4D14-32FA-46E1-A4D8-D26F5F63D714}" destId="{CC460764-51D8-42FE-9E67-15BCF5E1849D}" srcOrd="2" destOrd="0" presId="urn:microsoft.com/office/officeart/2005/8/layout/cycle6"/>
    <dgm:cxn modelId="{9F4E5901-A0F9-475B-A4FD-63DED8E96F1C}" type="presParOf" srcId="{CDCB4D14-32FA-46E1-A4D8-D26F5F63D714}" destId="{CC8E2341-4081-4B92-9174-52536F677908}" srcOrd="3" destOrd="0" presId="urn:microsoft.com/office/officeart/2005/8/layout/cycle6"/>
    <dgm:cxn modelId="{500CD3D6-FF13-4BE6-8550-C0297229592E}" type="presParOf" srcId="{CDCB4D14-32FA-46E1-A4D8-D26F5F63D714}" destId="{9381F270-C957-4228-B403-78B7138C0217}" srcOrd="4" destOrd="0" presId="urn:microsoft.com/office/officeart/2005/8/layout/cycle6"/>
    <dgm:cxn modelId="{02D676D8-E253-4CD5-A44D-E3C275E3318F}" type="presParOf" srcId="{CDCB4D14-32FA-46E1-A4D8-D26F5F63D714}" destId="{FF5B99DB-4B77-4FDD-9F59-0A04D2088F4E}" srcOrd="5" destOrd="0" presId="urn:microsoft.com/office/officeart/2005/8/layout/cycle6"/>
    <dgm:cxn modelId="{1195FB4F-7057-4F10-B18A-0FEFE1EE2890}" type="presParOf" srcId="{CDCB4D14-32FA-46E1-A4D8-D26F5F63D714}" destId="{7908AC24-79B0-4542-BD34-43167B71DBDA}" srcOrd="6" destOrd="0" presId="urn:microsoft.com/office/officeart/2005/8/layout/cycle6"/>
    <dgm:cxn modelId="{DE8AA4C9-9673-4771-943C-17A9C69E2196}" type="presParOf" srcId="{CDCB4D14-32FA-46E1-A4D8-D26F5F63D714}" destId="{363D10EE-DC5A-4E5A-A61B-BA37B31654EB}" srcOrd="7" destOrd="0" presId="urn:microsoft.com/office/officeart/2005/8/layout/cycle6"/>
    <dgm:cxn modelId="{BE5A3783-87B2-4625-B7EE-367DA3D60640}" type="presParOf" srcId="{CDCB4D14-32FA-46E1-A4D8-D26F5F63D714}" destId="{F906FD48-8324-40B1-9E3A-B9FE9FC9C403}" srcOrd="8" destOrd="0" presId="urn:microsoft.com/office/officeart/2005/8/layout/cycle6"/>
    <dgm:cxn modelId="{31732C18-54BC-4D49-85BE-C3BAAD703F4F}" type="presParOf" srcId="{CDCB4D14-32FA-46E1-A4D8-D26F5F63D714}" destId="{E5804FDC-8DE3-4889-AD63-28B24EDFDE30}" srcOrd="9" destOrd="0" presId="urn:microsoft.com/office/officeart/2005/8/layout/cycle6"/>
    <dgm:cxn modelId="{9201A12A-46BC-4D51-8CAE-555FD051F5DD}" type="presParOf" srcId="{CDCB4D14-32FA-46E1-A4D8-D26F5F63D714}" destId="{EBB8CB4D-FBBF-4714-9A0A-631D47EC9892}" srcOrd="10" destOrd="0" presId="urn:microsoft.com/office/officeart/2005/8/layout/cycle6"/>
    <dgm:cxn modelId="{F800E283-C616-41E3-BA3C-F83AA91F117B}" type="presParOf" srcId="{CDCB4D14-32FA-46E1-A4D8-D26F5F63D714}" destId="{F1ECA498-C0BC-4EF9-B174-3DBE231CDB22}" srcOrd="11" destOrd="0" presId="urn:microsoft.com/office/officeart/2005/8/layout/cycle6"/>
    <dgm:cxn modelId="{B13DEC3C-3C00-47BB-ABAA-58D17ABD5211}" type="presParOf" srcId="{CDCB4D14-32FA-46E1-A4D8-D26F5F63D714}" destId="{74386740-CC50-4672-B066-67D39B3FFE17}" srcOrd="12" destOrd="0" presId="urn:microsoft.com/office/officeart/2005/8/layout/cycle6"/>
    <dgm:cxn modelId="{EF2AEE30-2467-4619-909F-8413C61AAC04}" type="presParOf" srcId="{CDCB4D14-32FA-46E1-A4D8-D26F5F63D714}" destId="{EABE1F1D-59C5-49E8-81C8-3AEB72C15F53}" srcOrd="13" destOrd="0" presId="urn:microsoft.com/office/officeart/2005/8/layout/cycle6"/>
    <dgm:cxn modelId="{5AAE4106-50AC-4819-A062-E757FDAD13AF}" type="presParOf" srcId="{CDCB4D14-32FA-46E1-A4D8-D26F5F63D714}" destId="{00725B0E-3BC2-491B-863A-1E9E6B76FF7E}"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26B932-671F-4673-ADF3-6A1EBF8647DF}">
      <dsp:nvSpPr>
        <dsp:cNvPr id="0" name=""/>
        <dsp:cNvSpPr/>
      </dsp:nvSpPr>
      <dsp:spPr>
        <a:xfrm>
          <a:off x="2041999" y="642"/>
          <a:ext cx="1123989" cy="7305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t>住房城乡建设部门</a:t>
          </a:r>
          <a:endParaRPr lang="zh-CN" altLang="en-US" sz="1700" kern="1200" dirty="0"/>
        </a:p>
      </dsp:txBody>
      <dsp:txXfrm>
        <a:off x="2077664" y="36307"/>
        <a:ext cx="1052659" cy="659263"/>
      </dsp:txXfrm>
    </dsp:sp>
    <dsp:sp modelId="{CC460764-51D8-42FE-9E67-15BCF5E1849D}">
      <dsp:nvSpPr>
        <dsp:cNvPr id="0" name=""/>
        <dsp:cNvSpPr/>
      </dsp:nvSpPr>
      <dsp:spPr>
        <a:xfrm>
          <a:off x="1142536" y="365939"/>
          <a:ext cx="2922914" cy="2922914"/>
        </a:xfrm>
        <a:custGeom>
          <a:avLst/>
          <a:gdLst/>
          <a:ahLst/>
          <a:cxnLst/>
          <a:rect l="0" t="0" r="0" b="0"/>
          <a:pathLst>
            <a:path>
              <a:moveTo>
                <a:pt x="2031196" y="115628"/>
              </a:moveTo>
              <a:arcTo wR="1461457" hR="1461457" stAng="17576684" swAng="196448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8E2341-4081-4B92-9174-52536F677908}">
      <dsp:nvSpPr>
        <dsp:cNvPr id="0" name=""/>
        <dsp:cNvSpPr/>
      </dsp:nvSpPr>
      <dsp:spPr>
        <a:xfrm>
          <a:off x="3431927" y="1010485"/>
          <a:ext cx="1123989" cy="7305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t>商务部门</a:t>
          </a:r>
          <a:endParaRPr lang="zh-CN" altLang="en-US" sz="1700" kern="1200" dirty="0"/>
        </a:p>
      </dsp:txBody>
      <dsp:txXfrm>
        <a:off x="3467592" y="1046150"/>
        <a:ext cx="1052659" cy="659263"/>
      </dsp:txXfrm>
    </dsp:sp>
    <dsp:sp modelId="{FF5B99DB-4B77-4FDD-9F59-0A04D2088F4E}">
      <dsp:nvSpPr>
        <dsp:cNvPr id="0" name=""/>
        <dsp:cNvSpPr/>
      </dsp:nvSpPr>
      <dsp:spPr>
        <a:xfrm>
          <a:off x="1142536" y="365939"/>
          <a:ext cx="2922914" cy="2922914"/>
        </a:xfrm>
        <a:custGeom>
          <a:avLst/>
          <a:gdLst/>
          <a:ahLst/>
          <a:cxnLst/>
          <a:rect l="0" t="0" r="0" b="0"/>
          <a:pathLst>
            <a:path>
              <a:moveTo>
                <a:pt x="2920886" y="1384489"/>
              </a:moveTo>
              <a:arcTo wR="1461457" hR="1461457" stAng="21418868" swAng="2198564"/>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908AC24-79B0-4542-BD34-43167B71DBDA}">
      <dsp:nvSpPr>
        <dsp:cNvPr id="0" name=""/>
        <dsp:cNvSpPr/>
      </dsp:nvSpPr>
      <dsp:spPr>
        <a:xfrm>
          <a:off x="2901022" y="2644444"/>
          <a:ext cx="1123989" cy="7305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t>发展改革部门</a:t>
          </a:r>
          <a:endParaRPr lang="zh-CN" altLang="en-US" sz="1700" kern="1200" dirty="0"/>
        </a:p>
      </dsp:txBody>
      <dsp:txXfrm>
        <a:off x="2936687" y="2680109"/>
        <a:ext cx="1052659" cy="659263"/>
      </dsp:txXfrm>
    </dsp:sp>
    <dsp:sp modelId="{F906FD48-8324-40B1-9E3A-B9FE9FC9C403}">
      <dsp:nvSpPr>
        <dsp:cNvPr id="0" name=""/>
        <dsp:cNvSpPr/>
      </dsp:nvSpPr>
      <dsp:spPr>
        <a:xfrm>
          <a:off x="1142536" y="365939"/>
          <a:ext cx="2922914" cy="2922914"/>
        </a:xfrm>
        <a:custGeom>
          <a:avLst/>
          <a:gdLst/>
          <a:ahLst/>
          <a:cxnLst/>
          <a:rect l="0" t="0" r="0" b="0"/>
          <a:pathLst>
            <a:path>
              <a:moveTo>
                <a:pt x="1752666" y="2893607"/>
              </a:moveTo>
              <a:arcTo wR="1461457" hR="1461457" stAng="4710380" swAng="1379239"/>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804FDC-8DE3-4889-AD63-28B24EDFDE30}">
      <dsp:nvSpPr>
        <dsp:cNvPr id="0" name=""/>
        <dsp:cNvSpPr/>
      </dsp:nvSpPr>
      <dsp:spPr>
        <a:xfrm>
          <a:off x="1182976" y="2644444"/>
          <a:ext cx="1123989" cy="7305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t>卫生部门</a:t>
          </a:r>
          <a:endParaRPr lang="zh-CN" altLang="en-US" sz="1700" kern="1200" dirty="0"/>
        </a:p>
      </dsp:txBody>
      <dsp:txXfrm>
        <a:off x="1218641" y="2680109"/>
        <a:ext cx="1052659" cy="659263"/>
      </dsp:txXfrm>
    </dsp:sp>
    <dsp:sp modelId="{F1ECA498-C0BC-4EF9-B174-3DBE231CDB22}">
      <dsp:nvSpPr>
        <dsp:cNvPr id="0" name=""/>
        <dsp:cNvSpPr/>
      </dsp:nvSpPr>
      <dsp:spPr>
        <a:xfrm>
          <a:off x="1142536" y="365939"/>
          <a:ext cx="2922914" cy="2922914"/>
        </a:xfrm>
        <a:custGeom>
          <a:avLst/>
          <a:gdLst/>
          <a:ahLst/>
          <a:cxnLst/>
          <a:rect l="0" t="0" r="0" b="0"/>
          <a:pathLst>
            <a:path>
              <a:moveTo>
                <a:pt x="244515" y="2270722"/>
              </a:moveTo>
              <a:arcTo wR="1461457" hR="1461457" stAng="8782568" swAng="2198564"/>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4386740-CC50-4672-B066-67D39B3FFE17}">
      <dsp:nvSpPr>
        <dsp:cNvPr id="0" name=""/>
        <dsp:cNvSpPr/>
      </dsp:nvSpPr>
      <dsp:spPr>
        <a:xfrm>
          <a:off x="652070" y="1010485"/>
          <a:ext cx="1123989" cy="7305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zh-CN" altLang="en-US" sz="1700" kern="1200" dirty="0" smtClean="0"/>
            <a:t>环境保护部门</a:t>
          </a:r>
          <a:endParaRPr lang="zh-CN" altLang="en-US" sz="1700" kern="1200" dirty="0"/>
        </a:p>
      </dsp:txBody>
      <dsp:txXfrm>
        <a:off x="687735" y="1046150"/>
        <a:ext cx="1052659" cy="659263"/>
      </dsp:txXfrm>
    </dsp:sp>
    <dsp:sp modelId="{00725B0E-3BC2-491B-863A-1E9E6B76FF7E}">
      <dsp:nvSpPr>
        <dsp:cNvPr id="0" name=""/>
        <dsp:cNvSpPr/>
      </dsp:nvSpPr>
      <dsp:spPr>
        <a:xfrm>
          <a:off x="1142536" y="365939"/>
          <a:ext cx="2922914" cy="2922914"/>
        </a:xfrm>
        <a:custGeom>
          <a:avLst/>
          <a:gdLst/>
          <a:ahLst/>
          <a:cxnLst/>
          <a:rect l="0" t="0" r="0" b="0"/>
          <a:pathLst>
            <a:path>
              <a:moveTo>
                <a:pt x="254350" y="637594"/>
              </a:moveTo>
              <a:arcTo wR="1461457" hR="1461457" stAng="12858836" swAng="1964480"/>
            </a:path>
          </a:pathLst>
        </a:custGeom>
        <a:noFill/>
        <a:ln w="1270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15246E-375A-4BF0-9972-37CE41AF665D}" type="datetimeFigureOut">
              <a:rPr lang="zh-CN" altLang="en-US" smtClean="0"/>
              <a:t>2016/4/15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EE43B3-615E-49EB-BCA2-FB70EC2C01AF}" type="slidenum">
              <a:rPr lang="zh-CN" altLang="en-US" smtClean="0"/>
              <a:t>‹#›</a:t>
            </a:fld>
            <a:endParaRPr lang="zh-CN" altLang="en-US"/>
          </a:p>
        </p:txBody>
      </p:sp>
    </p:spTree>
    <p:extLst>
      <p:ext uri="{BB962C8B-B14F-4D97-AF65-F5344CB8AC3E}">
        <p14:creationId xmlns:p14="http://schemas.microsoft.com/office/powerpoint/2010/main" val="4183490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1EE43B3-615E-49EB-BCA2-FB70EC2C01AF}" type="slidenum">
              <a:rPr lang="zh-CN" altLang="en-US" smtClean="0"/>
              <a:t>7</a:t>
            </a:fld>
            <a:endParaRPr lang="zh-CN" altLang="en-US"/>
          </a:p>
        </p:txBody>
      </p:sp>
    </p:spTree>
    <p:extLst>
      <p:ext uri="{BB962C8B-B14F-4D97-AF65-F5344CB8AC3E}">
        <p14:creationId xmlns:p14="http://schemas.microsoft.com/office/powerpoint/2010/main" val="3843852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幻灯片图像占位符 1"/>
          <p:cNvSpPr>
            <a:spLocks noGrp="1" noRot="1" noChangeAspect="1" noTextEdit="1"/>
          </p:cNvSpPr>
          <p:nvPr>
            <p:ph type="sldImg"/>
          </p:nvPr>
        </p:nvSpPr>
        <p:spPr/>
      </p:sp>
      <p:sp>
        <p:nvSpPr>
          <p:cNvPr id="100355"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00356"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58613422-2FFF-4934-9954-66A142916F3A}" type="slidenum">
              <a:rPr lang="zh-CN" altLang="en-US" smtClean="0">
                <a:latin typeface="Calibri" pitchFamily="34" charset="0"/>
                <a:ea typeface="宋体" pitchFamily="2" charset="-122"/>
              </a:rPr>
              <a:pPr eaLnBrk="1" hangingPunct="1"/>
              <a:t>11</a:t>
            </a:fld>
            <a:endParaRPr lang="en-US" altLang="zh-CN" smtClean="0">
              <a:latin typeface="Calibri" pitchFamily="34" charset="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幻灯片图像占位符 1"/>
          <p:cNvSpPr>
            <a:spLocks noGrp="1" noRot="1" noChangeAspect="1" noTextEdit="1"/>
          </p:cNvSpPr>
          <p:nvPr>
            <p:ph type="sldImg"/>
          </p:nvPr>
        </p:nvSpPr>
        <p:spPr/>
      </p:sp>
      <p:sp>
        <p:nvSpPr>
          <p:cNvPr id="102403"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0240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0D86C686-2C9B-427C-9FF9-6DF22BA14CE6}" type="slidenum">
              <a:rPr lang="zh-CN" altLang="en-US" smtClean="0">
                <a:latin typeface="Calibri" pitchFamily="34" charset="0"/>
                <a:ea typeface="宋体" pitchFamily="2" charset="-122"/>
              </a:rPr>
              <a:pPr eaLnBrk="1" hangingPunct="1"/>
              <a:t>13</a:t>
            </a:fld>
            <a:endParaRPr lang="en-US" altLang="zh-CN" smtClean="0">
              <a:latin typeface="Calibri"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幻灯片图像占位符 1"/>
          <p:cNvSpPr>
            <a:spLocks noGrp="1" noRot="1" noChangeAspect="1" noTextEdit="1"/>
          </p:cNvSpPr>
          <p:nvPr>
            <p:ph type="sldImg"/>
          </p:nvPr>
        </p:nvSpPr>
        <p:spPr/>
      </p:sp>
      <p:sp>
        <p:nvSpPr>
          <p:cNvPr id="101379"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01380"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2F4306D5-8283-44AA-AF43-C9B09FA60264}" type="slidenum">
              <a:rPr lang="zh-CN" altLang="en-US" smtClean="0">
                <a:latin typeface="Calibri" pitchFamily="34" charset="0"/>
                <a:ea typeface="宋体" pitchFamily="2" charset="-122"/>
              </a:rPr>
              <a:pPr eaLnBrk="1" hangingPunct="1"/>
              <a:t>14</a:t>
            </a:fld>
            <a:endParaRPr lang="en-US" altLang="zh-CN" smtClean="0">
              <a:latin typeface="Calibri" pitchFamily="34" charset="0"/>
              <a:ea typeface="宋体"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幻灯片图像占位符 1"/>
          <p:cNvSpPr>
            <a:spLocks noGrp="1" noRot="1" noChangeAspect="1" noTextEdit="1"/>
          </p:cNvSpPr>
          <p:nvPr>
            <p:ph type="sldImg"/>
          </p:nvPr>
        </p:nvSpPr>
        <p:spPr/>
      </p:sp>
      <p:sp>
        <p:nvSpPr>
          <p:cNvPr id="10342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034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9420439B-3519-4A3E-877D-DFDB7B1230CD}" type="slidenum">
              <a:rPr lang="zh-CN" altLang="en-US" smtClean="0">
                <a:latin typeface="Calibri" pitchFamily="34" charset="0"/>
                <a:ea typeface="宋体" pitchFamily="2" charset="-122"/>
              </a:rPr>
              <a:pPr eaLnBrk="1" hangingPunct="1"/>
              <a:t>15</a:t>
            </a:fld>
            <a:endParaRPr lang="en-US" altLang="zh-CN" smtClean="0">
              <a:latin typeface="Calibri" pitchFamily="34" charset="0"/>
              <a:ea typeface="宋体"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幻灯片图像占位符 1"/>
          <p:cNvSpPr>
            <a:spLocks noGrp="1" noRot="1" noChangeAspect="1" noTextEdit="1"/>
          </p:cNvSpPr>
          <p:nvPr>
            <p:ph type="sldImg"/>
          </p:nvPr>
        </p:nvSpPr>
        <p:spPr/>
      </p:sp>
      <p:sp>
        <p:nvSpPr>
          <p:cNvPr id="103427"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03428"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9420439B-3519-4A3E-877D-DFDB7B1230CD}" type="slidenum">
              <a:rPr lang="zh-CN" altLang="en-US" smtClean="0">
                <a:latin typeface="Calibri" pitchFamily="34" charset="0"/>
                <a:ea typeface="宋体" pitchFamily="2" charset="-122"/>
              </a:rPr>
              <a:pPr eaLnBrk="1" hangingPunct="1"/>
              <a:t>16</a:t>
            </a:fld>
            <a:endParaRPr lang="en-US" altLang="zh-CN" smtClean="0">
              <a:latin typeface="Calibri" pitchFamily="34" charset="0"/>
              <a:ea typeface="宋体"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幻灯片图像占位符 1"/>
          <p:cNvSpPr>
            <a:spLocks noGrp="1" noRot="1" noChangeAspect="1" noTextEdit="1"/>
          </p:cNvSpPr>
          <p:nvPr>
            <p:ph type="sldImg"/>
          </p:nvPr>
        </p:nvSpPr>
        <p:spPr/>
      </p:sp>
      <p:sp>
        <p:nvSpPr>
          <p:cNvPr id="114691"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14692"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C1672063-F5D4-4578-833D-9F858E0474E8}" type="slidenum">
              <a:rPr lang="zh-CN" altLang="en-US" smtClean="0">
                <a:latin typeface="Calibri" pitchFamily="34" charset="0"/>
                <a:ea typeface="宋体" pitchFamily="2" charset="-122"/>
              </a:rPr>
              <a:pPr eaLnBrk="1" hangingPunct="1"/>
              <a:t>38</a:t>
            </a:fld>
            <a:endParaRPr lang="en-US" altLang="zh-CN" smtClean="0">
              <a:latin typeface="Calibri" pitchFamily="34" charset="0"/>
              <a:ea typeface="宋体"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幻灯片图像占位符 1"/>
          <p:cNvSpPr>
            <a:spLocks noGrp="1" noRot="1" noChangeAspect="1" noTextEdit="1"/>
          </p:cNvSpPr>
          <p:nvPr>
            <p:ph type="sldImg"/>
          </p:nvPr>
        </p:nvSpPr>
        <p:spPr/>
      </p:sp>
      <p:sp>
        <p:nvSpPr>
          <p:cNvPr id="117763" name="备注占位符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1177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fld id="{E8E2901F-7880-4CAA-BB76-0882BB7BFC24}" type="slidenum">
              <a:rPr lang="zh-CN" altLang="en-US" smtClean="0">
                <a:latin typeface="Calibri" pitchFamily="34" charset="0"/>
                <a:ea typeface="宋体" pitchFamily="2" charset="-122"/>
              </a:rPr>
              <a:pPr eaLnBrk="1" hangingPunct="1"/>
              <a:t>39</a:t>
            </a:fld>
            <a:endParaRPr lang="en-US" altLang="zh-CN" smtClean="0">
              <a:latin typeface="Calibri" pitchFamily="34" charset="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EAA77A83-9163-41F2-8BDE-990130699C7B}" type="slidenum">
              <a:rPr lang="zh-CN" altLang="en-US" smtClean="0"/>
              <a:pPr/>
              <a:t>‹#›</a:t>
            </a:fld>
            <a:endParaRPr lang="zh-CN" altLang="en-US"/>
          </a:p>
        </p:txBody>
      </p:sp>
    </p:spTree>
    <p:extLst>
      <p:ext uri="{BB962C8B-B14F-4D97-AF65-F5344CB8AC3E}">
        <p14:creationId xmlns:p14="http://schemas.microsoft.com/office/powerpoint/2010/main" val="1713266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t>2016/4/15</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2016/4/15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t>2016/4/15</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12.xml"/><Relationship Id="rId5" Type="http://schemas.openxmlformats.org/officeDocument/2006/relationships/image" Target="../media/image45.png"/><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7.xml"/><Relationship Id="rId5" Type="http://schemas.openxmlformats.org/officeDocument/2006/relationships/image" Target="../media/image54.jpeg"/><Relationship Id="rId4" Type="http://schemas.openxmlformats.org/officeDocument/2006/relationships/image" Target="../media/image5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68.emf"/><Relationship Id="rId3" Type="http://schemas.openxmlformats.org/officeDocument/2006/relationships/image" Target="../media/image63.emf"/><Relationship Id="rId7" Type="http://schemas.openxmlformats.org/officeDocument/2006/relationships/image" Target="../media/image67.emf"/><Relationship Id="rId12" Type="http://schemas.openxmlformats.org/officeDocument/2006/relationships/image" Target="../media/image72.emf"/><Relationship Id="rId2" Type="http://schemas.openxmlformats.org/officeDocument/2006/relationships/image" Target="../media/image62.emf"/><Relationship Id="rId1" Type="http://schemas.openxmlformats.org/officeDocument/2006/relationships/slideLayout" Target="../slideLayouts/slideLayout2.xml"/><Relationship Id="rId6" Type="http://schemas.openxmlformats.org/officeDocument/2006/relationships/image" Target="../media/image66.emf"/><Relationship Id="rId11" Type="http://schemas.openxmlformats.org/officeDocument/2006/relationships/image" Target="../media/image71.emf"/><Relationship Id="rId5" Type="http://schemas.openxmlformats.org/officeDocument/2006/relationships/image" Target="../media/image65.emf"/><Relationship Id="rId10" Type="http://schemas.openxmlformats.org/officeDocument/2006/relationships/image" Target="../media/image70.emf"/><Relationship Id="rId4" Type="http://schemas.openxmlformats.org/officeDocument/2006/relationships/image" Target="../media/image64.emf"/><Relationship Id="rId9" Type="http://schemas.openxmlformats.org/officeDocument/2006/relationships/image" Target="../media/image69.emf"/></Relationships>
</file>

<file path=ppt/slides/_rels/slide5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77.jpeg"/><Relationship Id="rId7" Type="http://schemas.openxmlformats.org/officeDocument/2006/relationships/image" Target="../media/image81.jpeg"/><Relationship Id="rId2" Type="http://schemas.openxmlformats.org/officeDocument/2006/relationships/image" Target="../media/image76.jpeg"/><Relationship Id="rId1" Type="http://schemas.openxmlformats.org/officeDocument/2006/relationships/slideLayout" Target="../slideLayouts/slideLayout7.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836712"/>
            <a:ext cx="8287072" cy="3096344"/>
          </a:xfrm>
        </p:spPr>
        <p:txBody>
          <a:bodyPr>
            <a:normAutofit/>
          </a:bodyPr>
          <a:lstStyle/>
          <a:p>
            <a:pPr algn="ctr">
              <a:lnSpc>
                <a:spcPct val="150000"/>
              </a:lnSpc>
            </a:pPr>
            <a:r>
              <a:rPr lang="zh-CN" altLang="en-US" dirty="0">
                <a:solidFill>
                  <a:srgbClr val="002060"/>
                </a:solidFill>
              </a:rPr>
              <a:t>城市</a:t>
            </a:r>
            <a:r>
              <a:rPr lang="zh-CN" altLang="en-US" dirty="0" smtClean="0">
                <a:solidFill>
                  <a:srgbClr val="002060"/>
                </a:solidFill>
              </a:rPr>
              <a:t>生活垃圾源头</a:t>
            </a:r>
            <a:r>
              <a:rPr lang="zh-CN" altLang="en-US" dirty="0" smtClean="0">
                <a:solidFill>
                  <a:srgbClr val="002060"/>
                </a:solidFill>
              </a:rPr>
              <a:t>控制</a:t>
            </a:r>
            <a:r>
              <a:rPr lang="en-US" altLang="zh-CN" dirty="0" smtClean="0">
                <a:solidFill>
                  <a:srgbClr val="002060"/>
                </a:solidFill>
              </a:rPr>
              <a:t/>
            </a:r>
            <a:br>
              <a:rPr lang="en-US" altLang="zh-CN" dirty="0" smtClean="0">
                <a:solidFill>
                  <a:srgbClr val="002060"/>
                </a:solidFill>
              </a:rPr>
            </a:br>
            <a:r>
              <a:rPr lang="zh-CN" altLang="en-US" dirty="0" smtClean="0">
                <a:solidFill>
                  <a:srgbClr val="002060"/>
                </a:solidFill>
              </a:rPr>
              <a:t>分类</a:t>
            </a:r>
            <a:r>
              <a:rPr lang="zh-CN" altLang="en-US" dirty="0" smtClean="0">
                <a:solidFill>
                  <a:srgbClr val="002060"/>
                </a:solidFill>
              </a:rPr>
              <a:t>收集及资源化</a:t>
            </a:r>
            <a:endParaRPr lang="zh-CN" altLang="en-US" dirty="0">
              <a:solidFill>
                <a:srgbClr val="002060"/>
              </a:solidFill>
            </a:endParaRPr>
          </a:p>
        </p:txBody>
      </p:sp>
      <p:sp>
        <p:nvSpPr>
          <p:cNvPr id="3" name="副标题 2"/>
          <p:cNvSpPr>
            <a:spLocks noGrp="1"/>
          </p:cNvSpPr>
          <p:nvPr>
            <p:ph type="subTitle" idx="1"/>
          </p:nvPr>
        </p:nvSpPr>
        <p:spPr>
          <a:xfrm>
            <a:off x="971600" y="4437112"/>
            <a:ext cx="7854696" cy="1752600"/>
          </a:xfrm>
        </p:spPr>
        <p:txBody>
          <a:bodyPr/>
          <a:lstStyle/>
          <a:p>
            <a:pPr algn="ctr">
              <a:lnSpc>
                <a:spcPct val="150000"/>
              </a:lnSpc>
            </a:pPr>
            <a:r>
              <a:rPr lang="zh-CN" altLang="en-US" dirty="0" smtClean="0">
                <a:solidFill>
                  <a:schemeClr val="tx1">
                    <a:lumMod val="95000"/>
                    <a:lumOff val="5000"/>
                  </a:schemeClr>
                </a:solidFill>
              </a:rPr>
              <a:t>杨海英  </a:t>
            </a:r>
            <a:endParaRPr lang="en-US" altLang="zh-CN" dirty="0" smtClean="0">
              <a:solidFill>
                <a:schemeClr val="tx1">
                  <a:lumMod val="95000"/>
                  <a:lumOff val="5000"/>
                </a:schemeClr>
              </a:solidFill>
            </a:endParaRPr>
          </a:p>
          <a:p>
            <a:pPr algn="ctr">
              <a:lnSpc>
                <a:spcPct val="150000"/>
              </a:lnSpc>
            </a:pPr>
            <a:r>
              <a:rPr lang="zh-CN" altLang="en-US" dirty="0" smtClean="0">
                <a:solidFill>
                  <a:schemeClr val="tx1">
                    <a:lumMod val="95000"/>
                    <a:lumOff val="5000"/>
                  </a:schemeClr>
                </a:solidFill>
              </a:rPr>
              <a:t>住房</a:t>
            </a:r>
            <a:r>
              <a:rPr lang="zh-CN" altLang="en-US" dirty="0" smtClean="0">
                <a:solidFill>
                  <a:schemeClr val="tx1">
                    <a:lumMod val="95000"/>
                    <a:lumOff val="5000"/>
                  </a:schemeClr>
                </a:solidFill>
              </a:rPr>
              <a:t>城乡建设部 城市建设司</a:t>
            </a:r>
            <a:endParaRPr lang="zh-CN" altLang="en-US" dirty="0">
              <a:solidFill>
                <a:schemeClr val="tx1">
                  <a:lumMod val="95000"/>
                  <a:lumOff val="5000"/>
                </a:schemeClr>
              </a:solidFill>
            </a:endParaRPr>
          </a:p>
        </p:txBody>
      </p:sp>
    </p:spTree>
    <p:extLst>
      <p:ext uri="{BB962C8B-B14F-4D97-AF65-F5344CB8AC3E}">
        <p14:creationId xmlns:p14="http://schemas.microsoft.com/office/powerpoint/2010/main" val="3062038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332656"/>
            <a:ext cx="8229600" cy="1143000"/>
          </a:xfrm>
        </p:spPr>
        <p:txBody>
          <a:bodyPr>
            <a:normAutofit/>
          </a:bodyPr>
          <a:lstStyle/>
          <a:p>
            <a:r>
              <a:rPr lang="zh-CN" altLang="en-US" sz="4000" dirty="0" smtClean="0"/>
              <a:t>二、</a:t>
            </a:r>
            <a:r>
              <a:rPr lang="zh-CN" altLang="en-US" sz="4000" dirty="0"/>
              <a:t>我国垃圾分类</a:t>
            </a:r>
            <a:r>
              <a:rPr lang="zh-CN" altLang="en-US" sz="4000" dirty="0" smtClean="0"/>
              <a:t>的实践和</a:t>
            </a:r>
            <a:r>
              <a:rPr lang="zh-CN" altLang="en-US" sz="4000" dirty="0"/>
              <a:t>误区</a:t>
            </a:r>
          </a:p>
        </p:txBody>
      </p:sp>
      <p:sp>
        <p:nvSpPr>
          <p:cNvPr id="3" name="内容占位符 2"/>
          <p:cNvSpPr>
            <a:spLocks noGrp="1"/>
          </p:cNvSpPr>
          <p:nvPr>
            <p:ph idx="1"/>
          </p:nvPr>
        </p:nvSpPr>
        <p:spPr>
          <a:xfrm>
            <a:off x="308484" y="1484784"/>
            <a:ext cx="8424936" cy="2664296"/>
          </a:xfrm>
        </p:spPr>
        <p:txBody>
          <a:bodyPr>
            <a:noAutofit/>
          </a:bodyPr>
          <a:lstStyle/>
          <a:p>
            <a:pPr>
              <a:spcAft>
                <a:spcPts val="600"/>
              </a:spcAft>
            </a:pPr>
            <a:r>
              <a:rPr lang="zh-CN" altLang="en-US" sz="2800" dirty="0" smtClean="0">
                <a:latin typeface="黑体" pitchFamily="49" charset="-122"/>
                <a:ea typeface="黑体" pitchFamily="49" charset="-122"/>
              </a:rPr>
              <a:t>（一）部分城市的实践</a:t>
            </a:r>
            <a:endParaRPr lang="en-US" altLang="zh-CN" sz="2800" dirty="0" smtClean="0">
              <a:latin typeface="黑体" pitchFamily="49" charset="-122"/>
              <a:ea typeface="黑体" pitchFamily="49" charset="-122"/>
            </a:endParaRPr>
          </a:p>
          <a:p>
            <a:pPr marL="0" indent="0">
              <a:spcAft>
                <a:spcPts val="600"/>
              </a:spcAft>
              <a:buNone/>
            </a:pPr>
            <a:r>
              <a:rPr lang="en-US" altLang="zh-CN" sz="2400" b="1" dirty="0" smtClean="0">
                <a:latin typeface="+mn-ea"/>
                <a:cs typeface="Arial" pitchFamily="34" charset="0"/>
              </a:rPr>
              <a:t>    1.</a:t>
            </a:r>
            <a:r>
              <a:rPr lang="zh-CN" altLang="en-US" sz="2400" b="1" dirty="0" smtClean="0">
                <a:latin typeface="+mn-ea"/>
                <a:cs typeface="Arial" pitchFamily="34" charset="0"/>
              </a:rPr>
              <a:t>北京市</a:t>
            </a:r>
            <a:endParaRPr lang="en-US" altLang="zh-CN" sz="2400" b="1" dirty="0">
              <a:latin typeface="+mn-ea"/>
              <a:cs typeface="Arial" pitchFamily="34" charset="0"/>
            </a:endParaRPr>
          </a:p>
          <a:p>
            <a:pPr marL="0" indent="0">
              <a:buNone/>
            </a:pPr>
            <a:r>
              <a:rPr lang="en-US" altLang="zh-CN" sz="2400" b="1" dirty="0">
                <a:solidFill>
                  <a:srgbClr val="0070C0"/>
                </a:solidFill>
                <a:latin typeface="Arial" pitchFamily="34" charset="0"/>
                <a:ea typeface="黑体" pitchFamily="49" charset="-122"/>
                <a:cs typeface="Arial" pitchFamily="34" charset="0"/>
              </a:rPr>
              <a:t>    </a:t>
            </a:r>
            <a:r>
              <a:rPr lang="en-US" altLang="zh-CN" sz="2400" b="1" dirty="0" smtClean="0">
                <a:solidFill>
                  <a:srgbClr val="0070C0"/>
                </a:solidFill>
                <a:latin typeface="Arial" pitchFamily="34" charset="0"/>
                <a:ea typeface="黑体" pitchFamily="49" charset="-122"/>
                <a:cs typeface="Arial" pitchFamily="34" charset="0"/>
              </a:rPr>
              <a:t>    </a:t>
            </a:r>
            <a:r>
              <a:rPr lang="en-US" altLang="zh-CN" sz="2400" dirty="0" smtClean="0">
                <a:latin typeface="+mn-ea"/>
                <a:cs typeface="Arial" pitchFamily="34" charset="0"/>
              </a:rPr>
              <a:t>2009</a:t>
            </a:r>
            <a:r>
              <a:rPr lang="zh-CN" altLang="zh-CN" sz="2400" dirty="0">
                <a:latin typeface="+mn-ea"/>
                <a:cs typeface="Arial" pitchFamily="34" charset="0"/>
              </a:rPr>
              <a:t>年</a:t>
            </a:r>
            <a:r>
              <a:rPr lang="en-US" altLang="zh-CN" sz="2400" dirty="0">
                <a:latin typeface="+mn-ea"/>
                <a:cs typeface="Arial" pitchFamily="34" charset="0"/>
              </a:rPr>
              <a:t>4</a:t>
            </a:r>
            <a:r>
              <a:rPr lang="zh-CN" altLang="zh-CN" sz="2400" dirty="0">
                <a:latin typeface="+mn-ea"/>
                <a:cs typeface="Arial" pitchFamily="34" charset="0"/>
              </a:rPr>
              <a:t>月，市委市政府发布了《关于全面推进生活垃圾处理工作的意见》，确立了</a:t>
            </a:r>
            <a:r>
              <a:rPr lang="zh-CN" altLang="en-US" sz="2400" dirty="0">
                <a:latin typeface="+mn-ea"/>
                <a:cs typeface="Arial" pitchFamily="34" charset="0"/>
              </a:rPr>
              <a:t>“</a:t>
            </a:r>
            <a:r>
              <a:rPr lang="zh-CN" altLang="zh-CN" sz="2400" dirty="0">
                <a:latin typeface="+mn-ea"/>
                <a:cs typeface="Arial" pitchFamily="34" charset="0"/>
              </a:rPr>
              <a:t>全程管理、系统衔接、科学分类、适应处理</a:t>
            </a:r>
            <a:r>
              <a:rPr lang="zh-CN" altLang="en-US" sz="2400" dirty="0">
                <a:latin typeface="+mn-ea"/>
                <a:cs typeface="Arial" pitchFamily="34" charset="0"/>
              </a:rPr>
              <a:t>”</a:t>
            </a:r>
            <a:r>
              <a:rPr lang="zh-CN" altLang="zh-CN" sz="2400" dirty="0">
                <a:latin typeface="+mn-ea"/>
                <a:cs typeface="Arial" pitchFamily="34" charset="0"/>
              </a:rPr>
              <a:t>的垃圾分类工作基本原则，将居民生活垃圾分为可回收垃圾、厨余垃圾和其他垃圾三类</a:t>
            </a:r>
            <a:r>
              <a:rPr lang="zh-CN" altLang="en-US" sz="2400" dirty="0">
                <a:latin typeface="+mn-ea"/>
                <a:cs typeface="Arial" pitchFamily="34" charset="0"/>
              </a:rPr>
              <a:t>。</a:t>
            </a:r>
            <a:endParaRPr lang="zh-CN" altLang="zh-CN" sz="2400" dirty="0">
              <a:latin typeface="+mn-ea"/>
              <a:cs typeface="Arial" pitchFamily="34" charset="0"/>
            </a:endParaRPr>
          </a:p>
          <a:p>
            <a:endParaRPr lang="zh-CN" altLang="en-US" sz="2400" dirty="0"/>
          </a:p>
        </p:txBody>
      </p:sp>
      <p:pic>
        <p:nvPicPr>
          <p:cNvPr id="4" name="Picture 4" descr="图片1副本"/>
          <p:cNvPicPr preferRelativeResize="0">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216" y="4280520"/>
            <a:ext cx="1987624" cy="246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 name="Picture 5" descr="11年定稿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4864" y="4280520"/>
            <a:ext cx="1965176" cy="2424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11年定稿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3096" y="4280520"/>
            <a:ext cx="1981200" cy="242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11年定稿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1328" y="4280519"/>
            <a:ext cx="1895128" cy="242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4056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Group 2"/>
          <p:cNvGrpSpPr>
            <a:grpSpLocks/>
          </p:cNvGrpSpPr>
          <p:nvPr/>
        </p:nvGrpSpPr>
        <p:grpSpPr bwMode="auto">
          <a:xfrm>
            <a:off x="0" y="1066800"/>
            <a:ext cx="9144000" cy="285750"/>
            <a:chOff x="0" y="0"/>
            <a:chExt cx="5760" cy="180"/>
          </a:xfrm>
        </p:grpSpPr>
        <p:grpSp>
          <p:nvGrpSpPr>
            <p:cNvPr id="50187" name="Group 3"/>
            <p:cNvGrpSpPr>
              <a:grpSpLocks/>
            </p:cNvGrpSpPr>
            <p:nvPr/>
          </p:nvGrpSpPr>
          <p:grpSpPr bwMode="auto">
            <a:xfrm flipH="1">
              <a:off x="4896" y="0"/>
              <a:ext cx="864" cy="180"/>
              <a:chOff x="0" y="0"/>
              <a:chExt cx="1361" cy="311"/>
            </a:xfrm>
          </p:grpSpPr>
          <p:sp>
            <p:nvSpPr>
              <p:cNvPr id="50189"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0190"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0191"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0192"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0193"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0194"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0195"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50188"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0182" name="矩形 4"/>
          <p:cNvSpPr>
            <a:spLocks noChangeArrowheads="1"/>
          </p:cNvSpPr>
          <p:nvPr/>
        </p:nvSpPr>
        <p:spPr bwMode="auto">
          <a:xfrm>
            <a:off x="1938089" y="5970736"/>
            <a:ext cx="592931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dirty="0">
                <a:latin typeface="仿宋_GB2312" pitchFamily="49" charset="-122"/>
                <a:ea typeface="仿宋_GB2312" pitchFamily="49" charset="-122"/>
              </a:rPr>
              <a:t>    北京市朝阳区垃圾分类试点小区</a:t>
            </a:r>
            <a:endParaRPr lang="en-US" altLang="zh-CN" sz="2000" b="1" dirty="0">
              <a:latin typeface="仿宋_GB2312" pitchFamily="49" charset="-122"/>
              <a:ea typeface="仿宋_GB2312" pitchFamily="49" charset="-122"/>
            </a:endParaRPr>
          </a:p>
        </p:txBody>
      </p:sp>
      <p:pic>
        <p:nvPicPr>
          <p:cNvPr id="50183" name="图片 4" descr="IMG_37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162075"/>
            <a:ext cx="285750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4" name="图片 5" descr="IMG_379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1211" y="1146200"/>
            <a:ext cx="2786062" cy="219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5" name="图片 6" descr="IMG_38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9773" y="3503637"/>
            <a:ext cx="2928938" cy="250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6" name="图片 7" descr="IMG_380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648" y="3503637"/>
            <a:ext cx="2857500" cy="24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503260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71600" y="908720"/>
            <a:ext cx="5184576" cy="792088"/>
          </a:xfrm>
          <a:prstGeom prst="rect">
            <a:avLst/>
          </a:prstGeom>
          <a:noFill/>
        </p:spPr>
        <p:txBody>
          <a:bodyPr wrap="square" rtlCol="0">
            <a:noAutofit/>
          </a:bodyPr>
          <a:lstStyle/>
          <a:p>
            <a:pPr>
              <a:lnSpc>
                <a:spcPct val="150000"/>
              </a:lnSpc>
            </a:pPr>
            <a:r>
              <a:rPr lang="en-US" altLang="zh-CN" sz="2400" b="1" dirty="0" smtClean="0">
                <a:latin typeface="+mn-ea"/>
                <a:cs typeface="Arial" pitchFamily="34" charset="0"/>
              </a:rPr>
              <a:t>2. </a:t>
            </a:r>
            <a:r>
              <a:rPr lang="zh-CN" altLang="en-US" sz="2400" b="1" dirty="0" smtClean="0">
                <a:latin typeface="+mn-ea"/>
                <a:cs typeface="Arial" pitchFamily="34" charset="0"/>
              </a:rPr>
              <a:t>上海市</a:t>
            </a:r>
            <a:r>
              <a:rPr lang="en-US" altLang="zh-CN" b="1" dirty="0" smtClean="0">
                <a:latin typeface="+mn-ea"/>
                <a:cs typeface="Arial" pitchFamily="34" charset="0"/>
              </a:rPr>
              <a:t>  </a:t>
            </a:r>
            <a:endParaRPr lang="zh-CN" altLang="en-US" b="1" dirty="0">
              <a:latin typeface="+mn-ea"/>
              <a:cs typeface="Arial" pitchFamily="34" charset="0"/>
            </a:endParaRPr>
          </a:p>
        </p:txBody>
      </p:sp>
      <p:graphicFrame>
        <p:nvGraphicFramePr>
          <p:cNvPr id="7" name="Group 4"/>
          <p:cNvGraphicFramePr>
            <a:graphicFrameLocks noGrp="1"/>
          </p:cNvGraphicFramePr>
          <p:nvPr>
            <p:extLst>
              <p:ext uri="{D42A27DB-BD31-4B8C-83A1-F6EECF244321}">
                <p14:modId xmlns:p14="http://schemas.microsoft.com/office/powerpoint/2010/main" val="1695803896"/>
              </p:ext>
            </p:extLst>
          </p:nvPr>
        </p:nvGraphicFramePr>
        <p:xfrm>
          <a:off x="1331640" y="1700808"/>
          <a:ext cx="7056015" cy="4752527"/>
        </p:xfrm>
        <a:graphic>
          <a:graphicData uri="http://schemas.openxmlformats.org/drawingml/2006/table">
            <a:tbl>
              <a:tblPr/>
              <a:tblGrid>
                <a:gridCol w="838990"/>
                <a:gridCol w="745769"/>
                <a:gridCol w="5471256"/>
              </a:tblGrid>
              <a:tr h="33296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194D15"/>
                          </a:solidFill>
                          <a:effectLst/>
                          <a:latin typeface="微软雅黑" pitchFamily="34" charset="-122"/>
                          <a:ea typeface="微软雅黑" pitchFamily="34" charset="-122"/>
                        </a:rPr>
                        <a:t>阶段</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chemeClr val="accent1"/>
                    </a:solidFill>
                  </a:tcPr>
                </a:tc>
                <a:tc h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rgbClr val="194D15"/>
                          </a:solidFill>
                          <a:effectLst/>
                          <a:latin typeface="微软雅黑" pitchFamily="34" charset="-122"/>
                          <a:ea typeface="微软雅黑" pitchFamily="34" charset="-122"/>
                        </a:rPr>
                        <a:t>实施工作</a:t>
                      </a:r>
                    </a:p>
                  </a:txBody>
                  <a:tcPr marT="45723" marB="45723"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chemeClr val="accent1"/>
                    </a:solidFill>
                  </a:tcPr>
                </a:tc>
              </a:tr>
              <a:tr h="40301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试点</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阶段</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1995</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曹杨五村一居住区启动垃圾分类试点</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r h="349161">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1998</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开展废电池、废玻璃专项分类回收</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r>
              <a:tr h="581936">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推广</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阶段</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1999</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垃圾分类工作纳入上海市环保三年行动计划</a:t>
                      </a:r>
                    </a:p>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出台</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a:t>
                      </a: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上海市区生活垃圾分类收集、处置实施方案</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a:t>
                      </a: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等文件</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r h="581936">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2000</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首批</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100</a:t>
                      </a: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个小区启动垃圾分类试点</a:t>
                      </a:r>
                    </a:p>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成为我国</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8</a:t>
                      </a: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个垃圾分类试点城市之一</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r>
              <a:tr h="290967">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2002</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重点推进焚烧区域垃圾分类工作</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r h="349161">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333333"/>
                          </a:solidFill>
                          <a:effectLst/>
                          <a:latin typeface="微软雅黑" pitchFamily="34" charset="-122"/>
                          <a:ea typeface="微软雅黑" pitchFamily="34" charset="-122"/>
                        </a:rPr>
                        <a:t>2006</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全市有条件的居住区垃圾分类覆盖率超过</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60%</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r>
              <a:tr h="290967">
                <a:tc row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调整</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阶段</a:t>
                      </a:r>
                    </a:p>
                  </a:txBody>
                  <a:tcPr marT="45723" marB="45723" anchor="ctr" horzOverflow="overflow">
                    <a:lnL w="12700" cap="flat" cmpd="sng" algn="ctr">
                      <a:solidFill>
                        <a:schemeClr val="tx1"/>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2007</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逐步推行垃圾四分类、五分类新方式</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r h="290967">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rgbClr val="194D15"/>
                          </a:solidFill>
                          <a:effectLst/>
                          <a:latin typeface="微软雅黑" pitchFamily="34" charset="-122"/>
                          <a:ea typeface="微软雅黑" pitchFamily="34" charset="-122"/>
                        </a:rPr>
                        <a:t>2009</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世博园区周边区域垃圾分类覆盖率达</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100%</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EDF6E8"/>
                    </a:solidFill>
                  </a:tcPr>
                </a:tc>
              </a:tr>
              <a:tr h="349161">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2010</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rPr>
                        <a:t>全市有条件的居住区垃圾分类覆盖率达</a:t>
                      </a:r>
                      <a:r>
                        <a:rPr kumimoji="0" lang="en-US" altLang="zh-CN" sz="1400" b="0" i="0" u="none" strike="noStrike" cap="none" normalizeH="0" baseline="0" dirty="0" smtClean="0">
                          <a:ln>
                            <a:noFill/>
                          </a:ln>
                          <a:solidFill>
                            <a:srgbClr val="194D15"/>
                          </a:solidFill>
                          <a:effectLst/>
                          <a:latin typeface="微软雅黑" pitchFamily="34" charset="-122"/>
                          <a:ea typeface="微软雅黑" pitchFamily="34" charset="-122"/>
                        </a:rPr>
                        <a:t>70%</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r h="466145">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rgbClr val="194D15"/>
                        </a:solidFill>
                        <a:effectLst/>
                        <a:latin typeface="微软雅黑" pitchFamily="34" charset="-122"/>
                        <a:ea typeface="微软雅黑" pitchFamily="34"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2011</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超额完成</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1009</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个居住区分类试点</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实现较</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2010</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年人均处理量减量</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5%</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的目标，为</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0.76</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公斤</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人</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日</a:t>
                      </a:r>
                      <a:endPar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endParaRP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r h="466145">
                <a:tc v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rgbClr val="194D15"/>
                        </a:solidFill>
                        <a:effectLst/>
                        <a:latin typeface="微软雅黑" pitchFamily="34" charset="-122"/>
                        <a:ea typeface="微软雅黑" pitchFamily="34" charset="-122"/>
                      </a:endParaRPr>
                    </a:p>
                  </a:txBody>
                  <a:tcPr anchor="ctr" horzOverflow="overflow">
                    <a:lnL w="12700" cap="flat" cmpd="sng" algn="ctr">
                      <a:solidFill>
                        <a:schemeClr val="tx1"/>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2012</a:t>
                      </a: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rgbClr val="194D15"/>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新增</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3271</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个试点场所</a:t>
                      </a:r>
                      <a:endPar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实现较</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2010</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年人均处理量减量</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5%</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的目标，为</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0.74</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公斤</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人</a:t>
                      </a:r>
                      <a:r>
                        <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a:t>
                      </a:r>
                      <a:r>
                        <a:rPr kumimoji="0" lang="zh-CN" altLang="en-US"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rPr>
                        <a:t>日</a:t>
                      </a:r>
                      <a:endParaRPr kumimoji="0" lang="en-US" altLang="zh-CN" sz="1400" b="0" i="0" u="none" strike="noStrike" kern="1200" cap="none" normalizeH="0" baseline="0" dirty="0" smtClean="0">
                        <a:ln>
                          <a:noFill/>
                        </a:ln>
                        <a:solidFill>
                          <a:srgbClr val="194D15"/>
                        </a:solidFill>
                        <a:effectLst/>
                        <a:latin typeface="微软雅黑" pitchFamily="34" charset="-122"/>
                        <a:ea typeface="微软雅黑" pitchFamily="34" charset="-122"/>
                        <a:cs typeface="+mn-cs"/>
                      </a:endParaRPr>
                    </a:p>
                  </a:txBody>
                  <a:tcPr marL="68580" marR="68580" marT="0" marB="0" anchor="ctr" horzOverflow="overflow">
                    <a:lnL w="12700" cap="flat" cmpd="sng" algn="ctr">
                      <a:solidFill>
                        <a:srgbClr val="194D15"/>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194D15"/>
                      </a:solidFill>
                      <a:prstDash val="solid"/>
                      <a:round/>
                      <a:headEnd type="none" w="med" len="med"/>
                      <a:tailEnd type="none" w="med" len="med"/>
                    </a:lnT>
                    <a:lnB w="12700" cap="flat" cmpd="sng" algn="ctr">
                      <a:solidFill>
                        <a:srgbClr val="194D15"/>
                      </a:solidFill>
                      <a:prstDash val="solid"/>
                      <a:round/>
                      <a:headEnd type="none" w="med" len="med"/>
                      <a:tailEnd type="none" w="med" len="med"/>
                    </a:lnB>
                    <a:lnTlToBr>
                      <a:noFill/>
                    </a:lnTlToBr>
                    <a:lnBlToTr>
                      <a:noFill/>
                    </a:lnBlToTr>
                    <a:solidFill>
                      <a:srgbClr val="D8ECCE"/>
                    </a:solidFill>
                  </a:tcPr>
                </a:tc>
              </a:tr>
            </a:tbl>
          </a:graphicData>
        </a:graphic>
      </p:graphicFrame>
    </p:spTree>
    <p:extLst>
      <p:ext uri="{BB962C8B-B14F-4D97-AF65-F5344CB8AC3E}">
        <p14:creationId xmlns:p14="http://schemas.microsoft.com/office/powerpoint/2010/main" val="3554482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6" name="Group 2"/>
          <p:cNvGrpSpPr>
            <a:grpSpLocks/>
          </p:cNvGrpSpPr>
          <p:nvPr/>
        </p:nvGrpSpPr>
        <p:grpSpPr bwMode="auto">
          <a:xfrm>
            <a:off x="0" y="1066800"/>
            <a:ext cx="9144000" cy="285750"/>
            <a:chOff x="0" y="0"/>
            <a:chExt cx="5760" cy="180"/>
          </a:xfrm>
        </p:grpSpPr>
        <p:grpSp>
          <p:nvGrpSpPr>
            <p:cNvPr id="52239" name="Group 3"/>
            <p:cNvGrpSpPr>
              <a:grpSpLocks/>
            </p:cNvGrpSpPr>
            <p:nvPr/>
          </p:nvGrpSpPr>
          <p:grpSpPr bwMode="auto">
            <a:xfrm flipH="1">
              <a:off x="4896" y="0"/>
              <a:ext cx="864" cy="180"/>
              <a:chOff x="0" y="0"/>
              <a:chExt cx="1361" cy="311"/>
            </a:xfrm>
          </p:grpSpPr>
          <p:sp>
            <p:nvSpPr>
              <p:cNvPr id="52241"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2242"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2243"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2244"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2245"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2246"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2247"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52240"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2229" name="矩形 4"/>
          <p:cNvSpPr>
            <a:spLocks noChangeArrowheads="1"/>
          </p:cNvSpPr>
          <p:nvPr/>
        </p:nvSpPr>
        <p:spPr bwMode="auto">
          <a:xfrm>
            <a:off x="393825" y="5484713"/>
            <a:ext cx="200025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2000" b="1">
                <a:latin typeface="仿宋_GB2312" pitchFamily="49" charset="-122"/>
                <a:ea typeface="仿宋_GB2312" pitchFamily="49" charset="-122"/>
              </a:rPr>
              <a:t>上海静安开发区</a:t>
            </a:r>
            <a:endParaRPr lang="zh-CN" altLang="zh-CN" sz="2000" b="1">
              <a:latin typeface="仿宋_GB2312" pitchFamily="49" charset="-122"/>
              <a:ea typeface="仿宋_GB2312" pitchFamily="49" charset="-122"/>
            </a:endParaRPr>
          </a:p>
        </p:txBody>
      </p:sp>
      <p:pic>
        <p:nvPicPr>
          <p:cNvPr id="52230" name="图片 4" descr="P10007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490563"/>
            <a:ext cx="26479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1" name="图片 5" descr="P100076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749" y="3546547"/>
            <a:ext cx="1895475"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2" name="图片 6" descr="P100079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9887" y="1471513"/>
            <a:ext cx="2662238"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图片 7" descr="P100079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79887" y="3614638"/>
            <a:ext cx="2676525"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4" name="矩形 4"/>
          <p:cNvSpPr>
            <a:spLocks noChangeArrowheads="1"/>
          </p:cNvSpPr>
          <p:nvPr/>
        </p:nvSpPr>
        <p:spPr bwMode="auto">
          <a:xfrm>
            <a:off x="3465637" y="5538688"/>
            <a:ext cx="200025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2000" b="1">
                <a:latin typeface="仿宋_GB2312" pitchFamily="49" charset="-122"/>
                <a:ea typeface="仿宋_GB2312" pitchFamily="49" charset="-122"/>
              </a:rPr>
              <a:t>上海市杨波大厦</a:t>
            </a:r>
            <a:endParaRPr lang="zh-CN" altLang="zh-CN" sz="2000" b="1">
              <a:latin typeface="仿宋_GB2312" pitchFamily="49" charset="-122"/>
              <a:ea typeface="仿宋_GB2312" pitchFamily="49" charset="-122"/>
            </a:endParaRPr>
          </a:p>
        </p:txBody>
      </p:sp>
      <p:pic>
        <p:nvPicPr>
          <p:cNvPr id="52235" name="图片 9" descr="P1000829.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46925" y="1471513"/>
            <a:ext cx="2676525" cy="178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6" name="图片 10" descr="P1000837.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80262" y="3633688"/>
            <a:ext cx="2647950"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7" name="矩形 4"/>
          <p:cNvSpPr>
            <a:spLocks noChangeArrowheads="1"/>
          </p:cNvSpPr>
          <p:nvPr/>
        </p:nvSpPr>
        <p:spPr bwMode="auto">
          <a:xfrm>
            <a:off x="6394575" y="5538688"/>
            <a:ext cx="200025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2000" b="1">
                <a:latin typeface="仿宋_GB2312" pitchFamily="49" charset="-122"/>
                <a:ea typeface="仿宋_GB2312" pitchFamily="49" charset="-122"/>
              </a:rPr>
              <a:t>上海市广盛公寓</a:t>
            </a:r>
            <a:endParaRPr lang="zh-CN" altLang="zh-CN" sz="2000">
              <a:latin typeface="仿宋_GB2312" pitchFamily="49" charset="-122"/>
              <a:ea typeface="仿宋_GB2312" pitchFamily="49" charset="-122"/>
            </a:endParaRPr>
          </a:p>
        </p:txBody>
      </p:sp>
    </p:spTree>
    <p:extLst>
      <p:ext uri="{BB962C8B-B14F-4D97-AF65-F5344CB8AC3E}">
        <p14:creationId xmlns:p14="http://schemas.microsoft.com/office/powerpoint/2010/main" val="112983064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2"/>
          <p:cNvGrpSpPr>
            <a:grpSpLocks/>
          </p:cNvGrpSpPr>
          <p:nvPr/>
        </p:nvGrpSpPr>
        <p:grpSpPr bwMode="auto">
          <a:xfrm>
            <a:off x="0" y="1066800"/>
            <a:ext cx="9144000" cy="285750"/>
            <a:chOff x="0" y="0"/>
            <a:chExt cx="5760" cy="180"/>
          </a:xfrm>
        </p:grpSpPr>
        <p:grpSp>
          <p:nvGrpSpPr>
            <p:cNvPr id="51211" name="Group 3"/>
            <p:cNvGrpSpPr>
              <a:grpSpLocks/>
            </p:cNvGrpSpPr>
            <p:nvPr/>
          </p:nvGrpSpPr>
          <p:grpSpPr bwMode="auto">
            <a:xfrm flipH="1">
              <a:off x="4896" y="0"/>
              <a:ext cx="864" cy="180"/>
              <a:chOff x="0" y="0"/>
              <a:chExt cx="1361" cy="311"/>
            </a:xfrm>
          </p:grpSpPr>
          <p:sp>
            <p:nvSpPr>
              <p:cNvPr id="51213"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1214"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1215"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1216"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1217"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1218"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1219"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51212"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26637" name="Rectangle 7"/>
          <p:cNvSpPr txBox="1">
            <a:spLocks noGrp="1" noChangeArrowheads="1"/>
          </p:cNvSpPr>
          <p:nvPr/>
        </p:nvSpPr>
        <p:spPr bwMode="auto">
          <a:xfrm>
            <a:off x="8459788" y="6056396"/>
            <a:ext cx="469900" cy="341313"/>
          </a:xfrm>
          <a:prstGeom prst="rect">
            <a:avLst/>
          </a:prstGeom>
          <a:noFill/>
          <a:ln w="9525">
            <a:noFill/>
            <a:miter lim="800000"/>
            <a:headEnd/>
            <a:tailEnd/>
          </a:ln>
        </p:spPr>
        <p:txBody>
          <a:bodyPr/>
          <a:lstStyle/>
          <a:p>
            <a:pPr algn="ctr">
              <a:spcBef>
                <a:spcPct val="20000"/>
              </a:spcBef>
              <a:buFont typeface="Wingdings" pitchFamily="2" charset="2"/>
              <a:buNone/>
              <a:defRPr/>
            </a:pPr>
            <a:fld id="{AE9D3E3E-013C-4251-9BB0-35ECED6138CF}" type="slidenum">
              <a:rPr lang="zh-CN" altLang="en-US" sz="1600" b="1">
                <a:solidFill>
                  <a:schemeClr val="bg1"/>
                </a:solidFill>
                <a:effectLst>
                  <a:outerShdw blurRad="38100" dist="38100" dir="2700000" algn="tl">
                    <a:srgbClr val="C0C0C0"/>
                  </a:outerShdw>
                </a:effectLst>
                <a:cs typeface="Arial" pitchFamily="34" charset="0"/>
              </a:rPr>
              <a:pPr algn="ctr">
                <a:spcBef>
                  <a:spcPct val="20000"/>
                </a:spcBef>
                <a:buFont typeface="Wingdings" pitchFamily="2" charset="2"/>
                <a:buNone/>
                <a:defRPr/>
              </a:pPr>
              <a:t>14</a:t>
            </a:fld>
            <a:endParaRPr lang="en-US" sz="1600" b="1">
              <a:solidFill>
                <a:schemeClr val="bg1"/>
              </a:solidFill>
              <a:effectLst>
                <a:outerShdw blurRad="38100" dist="38100" dir="2700000" algn="tl">
                  <a:srgbClr val="C0C0C0"/>
                </a:outerShdw>
              </a:effectLst>
              <a:cs typeface="Arial" pitchFamily="34" charset="0"/>
            </a:endParaRPr>
          </a:p>
        </p:txBody>
      </p:sp>
      <p:sp>
        <p:nvSpPr>
          <p:cNvPr id="51206" name="矩形 4"/>
          <p:cNvSpPr>
            <a:spLocks noChangeArrowheads="1"/>
          </p:cNvSpPr>
          <p:nvPr/>
        </p:nvSpPr>
        <p:spPr bwMode="auto">
          <a:xfrm>
            <a:off x="1928813" y="6084065"/>
            <a:ext cx="4929187"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600" b="1" dirty="0" smtClean="0">
                <a:latin typeface="仿宋_GB2312" pitchFamily="49" charset="-122"/>
                <a:ea typeface="仿宋_GB2312" pitchFamily="49" charset="-122"/>
              </a:rPr>
              <a:t>杭州市</a:t>
            </a:r>
            <a:r>
              <a:rPr lang="zh-CN" altLang="en-US" sz="1600" b="1" dirty="0">
                <a:latin typeface="仿宋_GB2312" pitchFamily="49" charset="-122"/>
                <a:ea typeface="仿宋_GB2312" pitchFamily="49" charset="-122"/>
              </a:rPr>
              <a:t>望江街道垃圾分类主题公园</a:t>
            </a:r>
            <a:endParaRPr lang="zh-CN" altLang="zh-CN" sz="1600" b="1" dirty="0">
              <a:latin typeface="仿宋_GB2312" pitchFamily="49" charset="-122"/>
              <a:ea typeface="仿宋_GB2312" pitchFamily="49" charset="-122"/>
            </a:endParaRPr>
          </a:p>
        </p:txBody>
      </p:sp>
      <p:pic>
        <p:nvPicPr>
          <p:cNvPr id="51207" name="图片 4" descr="P10006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537" y="4653136"/>
            <a:ext cx="2185442" cy="145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8" name="图片 5" descr="P100068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1760" y="4683939"/>
            <a:ext cx="2239380" cy="1417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9" name="图片 6" descr="P100067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7624" y="4660047"/>
            <a:ext cx="2148872" cy="1443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10" name="图片 7" descr="P100068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96207" y="4655094"/>
            <a:ext cx="2143457" cy="1428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323528" y="1218166"/>
            <a:ext cx="8568953" cy="3074930"/>
          </a:xfrm>
          <a:prstGeom prst="rect">
            <a:avLst/>
          </a:prstGeom>
          <a:noFill/>
        </p:spPr>
        <p:txBody>
          <a:bodyPr wrap="square" rtlCol="0">
            <a:noAutofit/>
          </a:bodyPr>
          <a:lstStyle/>
          <a:p>
            <a:pPr>
              <a:lnSpc>
                <a:spcPct val="150000"/>
              </a:lnSpc>
            </a:pPr>
            <a:r>
              <a:rPr lang="en-US" altLang="zh-CN" sz="2400" b="1" dirty="0" smtClean="0">
                <a:latin typeface="+mn-ea"/>
                <a:cs typeface="Arial" pitchFamily="34" charset="0"/>
              </a:rPr>
              <a:t>3. </a:t>
            </a:r>
            <a:r>
              <a:rPr lang="zh-CN" altLang="en-US" sz="2400" b="1" dirty="0" smtClean="0">
                <a:latin typeface="+mn-ea"/>
                <a:cs typeface="Arial" pitchFamily="34" charset="0"/>
              </a:rPr>
              <a:t>杭州市</a:t>
            </a:r>
            <a:endParaRPr lang="en-US" altLang="zh-CN" sz="2400" b="1" dirty="0" smtClean="0">
              <a:latin typeface="+mn-ea"/>
              <a:cs typeface="Arial" pitchFamily="34" charset="0"/>
            </a:endParaRPr>
          </a:p>
          <a:p>
            <a:pPr>
              <a:lnSpc>
                <a:spcPct val="150000"/>
              </a:lnSpc>
            </a:pPr>
            <a:r>
              <a:rPr lang="en-US" altLang="zh-CN" sz="2000" dirty="0" smtClean="0">
                <a:latin typeface="+mn-ea"/>
                <a:cs typeface="Arial" pitchFamily="34" charset="0"/>
              </a:rPr>
              <a:t>    </a:t>
            </a:r>
            <a:r>
              <a:rPr lang="zh-CN" altLang="en-US" sz="2000" dirty="0" smtClean="0">
                <a:latin typeface="+mn-ea"/>
                <a:cs typeface="Arial" pitchFamily="34" charset="0"/>
              </a:rPr>
              <a:t>从</a:t>
            </a:r>
            <a:r>
              <a:rPr lang="en-US" altLang="zh-CN" sz="2000" dirty="0" smtClean="0">
                <a:latin typeface="+mn-ea"/>
                <a:cs typeface="Arial" pitchFamily="34" charset="0"/>
              </a:rPr>
              <a:t>2010</a:t>
            </a:r>
            <a:r>
              <a:rPr lang="zh-CN" altLang="zh-CN" sz="2000" dirty="0">
                <a:latin typeface="+mn-ea"/>
                <a:cs typeface="Arial" pitchFamily="34" charset="0"/>
              </a:rPr>
              <a:t>年开始，杭州市借鉴国内外城市垃圾分类的基本做法，以“大类粗分、科学合理、方便于民”为原则，通过公开征求市民意见，最终确定把居民家庭生活垃圾分为可回收物、有害垃圾、厨房垃圾、其它垃圾四大类</a:t>
            </a:r>
            <a:r>
              <a:rPr lang="zh-CN" altLang="zh-CN" sz="2000" dirty="0" smtClean="0">
                <a:latin typeface="+mn-ea"/>
                <a:cs typeface="Arial" pitchFamily="34" charset="0"/>
              </a:rPr>
              <a:t>。</a:t>
            </a:r>
            <a:endParaRPr lang="en-US" altLang="zh-CN" sz="2000" dirty="0">
              <a:latin typeface="+mn-ea"/>
              <a:cs typeface="Arial" pitchFamily="34" charset="0"/>
            </a:endParaRPr>
          </a:p>
          <a:p>
            <a:pPr>
              <a:lnSpc>
                <a:spcPct val="150000"/>
              </a:lnSpc>
            </a:pPr>
            <a:r>
              <a:rPr lang="en-US" altLang="zh-CN" sz="2000" dirty="0" smtClean="0">
                <a:latin typeface="+mn-ea"/>
                <a:cs typeface="Arial" pitchFamily="34" charset="0"/>
              </a:rPr>
              <a:t>    </a:t>
            </a:r>
            <a:r>
              <a:rPr lang="zh-CN" altLang="en-US" sz="2000" dirty="0" smtClean="0">
                <a:latin typeface="+mn-ea"/>
                <a:cs typeface="Arial" pitchFamily="34" charset="0"/>
              </a:rPr>
              <a:t>采用多种方式推进垃圾分类：</a:t>
            </a:r>
            <a:r>
              <a:rPr lang="zh-CN" altLang="zh-CN" sz="2000" dirty="0" smtClean="0">
                <a:latin typeface="+mn-ea"/>
                <a:cs typeface="Arial" pitchFamily="34" charset="0"/>
              </a:rPr>
              <a:t>制定</a:t>
            </a:r>
            <a:r>
              <a:rPr lang="zh-CN" altLang="zh-CN" sz="2000" dirty="0">
                <a:latin typeface="+mn-ea"/>
                <a:cs typeface="Arial" pitchFamily="34" charset="0"/>
              </a:rPr>
              <a:t>政策</a:t>
            </a:r>
            <a:r>
              <a:rPr lang="zh-CN" altLang="zh-CN" sz="2000" dirty="0" smtClean="0">
                <a:latin typeface="+mn-ea"/>
                <a:cs typeface="Arial" pitchFamily="34" charset="0"/>
              </a:rPr>
              <a:t>标准</a:t>
            </a:r>
            <a:r>
              <a:rPr lang="zh-CN" altLang="en-US" sz="2000" dirty="0" smtClean="0">
                <a:latin typeface="+mn-ea"/>
                <a:cs typeface="Arial" pitchFamily="34" charset="0"/>
              </a:rPr>
              <a:t>；</a:t>
            </a:r>
            <a:r>
              <a:rPr lang="zh-CN" altLang="zh-CN" sz="2000" dirty="0" smtClean="0">
                <a:latin typeface="+mn-ea"/>
                <a:cs typeface="Arial" pitchFamily="34" charset="0"/>
              </a:rPr>
              <a:t>健全</a:t>
            </a:r>
            <a:r>
              <a:rPr lang="zh-CN" altLang="zh-CN" sz="2000" dirty="0">
                <a:latin typeface="+mn-ea"/>
                <a:cs typeface="Arial" pitchFamily="34" charset="0"/>
              </a:rPr>
              <a:t>体制</a:t>
            </a:r>
            <a:r>
              <a:rPr lang="zh-CN" altLang="zh-CN" sz="2000" dirty="0" smtClean="0">
                <a:latin typeface="+mn-ea"/>
                <a:cs typeface="Arial" pitchFamily="34" charset="0"/>
              </a:rPr>
              <a:t>机制</a:t>
            </a:r>
            <a:r>
              <a:rPr lang="zh-CN" altLang="en-US" sz="2000" dirty="0" smtClean="0">
                <a:latin typeface="+mn-ea"/>
                <a:cs typeface="Arial" pitchFamily="34" charset="0"/>
              </a:rPr>
              <a:t>；</a:t>
            </a:r>
            <a:r>
              <a:rPr lang="zh-CN" altLang="zh-CN" sz="2000" dirty="0" smtClean="0">
                <a:latin typeface="+mn-ea"/>
                <a:cs typeface="Arial" pitchFamily="34" charset="0"/>
              </a:rPr>
              <a:t>加大投入</a:t>
            </a:r>
            <a:r>
              <a:rPr lang="zh-CN" altLang="en-US" sz="2000" dirty="0">
                <a:latin typeface="+mn-ea"/>
                <a:cs typeface="Arial" pitchFamily="34" charset="0"/>
              </a:rPr>
              <a:t>，</a:t>
            </a:r>
            <a:r>
              <a:rPr lang="zh-CN" altLang="zh-CN" sz="2000" dirty="0" smtClean="0">
                <a:latin typeface="+mn-ea"/>
                <a:cs typeface="Arial" pitchFamily="34" charset="0"/>
              </a:rPr>
              <a:t>强化宣传</a:t>
            </a:r>
            <a:r>
              <a:rPr lang="zh-CN" altLang="en-US" sz="2000" dirty="0" smtClean="0">
                <a:latin typeface="+mn-ea"/>
                <a:cs typeface="Arial" pitchFamily="34" charset="0"/>
              </a:rPr>
              <a:t>；</a:t>
            </a:r>
            <a:r>
              <a:rPr lang="zh-CN" altLang="zh-CN" sz="2000" dirty="0" smtClean="0">
                <a:latin typeface="+mn-ea"/>
                <a:cs typeface="Arial" pitchFamily="34" charset="0"/>
              </a:rPr>
              <a:t>积极</a:t>
            </a:r>
            <a:r>
              <a:rPr lang="zh-CN" altLang="zh-CN" sz="2000" dirty="0">
                <a:latin typeface="+mn-ea"/>
                <a:cs typeface="Arial" pitchFamily="34" charset="0"/>
              </a:rPr>
              <a:t>创新：开展垃圾分类“实名制”（“实户制”</a:t>
            </a:r>
            <a:r>
              <a:rPr lang="zh-CN" altLang="zh-CN" sz="2000" dirty="0" smtClean="0">
                <a:latin typeface="+mn-ea"/>
                <a:cs typeface="Arial" pitchFamily="34" charset="0"/>
              </a:rPr>
              <a:t>）</a:t>
            </a:r>
            <a:r>
              <a:rPr lang="zh-CN" altLang="en-US" sz="2000" dirty="0" smtClean="0">
                <a:latin typeface="+mn-ea"/>
                <a:cs typeface="Arial" pitchFamily="34" charset="0"/>
              </a:rPr>
              <a:t>等等。</a:t>
            </a:r>
            <a:endParaRPr lang="zh-CN" altLang="zh-CN" sz="2000" dirty="0">
              <a:latin typeface="+mn-ea"/>
              <a:cs typeface="Arial" pitchFamily="34" charset="0"/>
            </a:endParaRPr>
          </a:p>
          <a:p>
            <a:pPr>
              <a:lnSpc>
                <a:spcPct val="150000"/>
              </a:lnSpc>
            </a:pPr>
            <a:endParaRPr lang="zh-CN" altLang="en-US" b="1" dirty="0">
              <a:solidFill>
                <a:srgbClr val="0070C0"/>
              </a:solidFill>
              <a:latin typeface="Arial" pitchFamily="34" charset="0"/>
              <a:ea typeface="黑体" pitchFamily="49" charset="-122"/>
              <a:cs typeface="Arial" pitchFamily="34" charset="0"/>
            </a:endParaRPr>
          </a:p>
        </p:txBody>
      </p:sp>
    </p:spTree>
    <p:extLst>
      <p:ext uri="{BB962C8B-B14F-4D97-AF65-F5344CB8AC3E}">
        <p14:creationId xmlns:p14="http://schemas.microsoft.com/office/powerpoint/2010/main" val="102260812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50" name="Group 2"/>
          <p:cNvGrpSpPr>
            <a:grpSpLocks/>
          </p:cNvGrpSpPr>
          <p:nvPr/>
        </p:nvGrpSpPr>
        <p:grpSpPr bwMode="auto">
          <a:xfrm>
            <a:off x="0" y="1066800"/>
            <a:ext cx="9144000" cy="285750"/>
            <a:chOff x="0" y="0"/>
            <a:chExt cx="5760" cy="180"/>
          </a:xfrm>
        </p:grpSpPr>
        <p:grpSp>
          <p:nvGrpSpPr>
            <p:cNvPr id="53258" name="Group 3"/>
            <p:cNvGrpSpPr>
              <a:grpSpLocks/>
            </p:cNvGrpSpPr>
            <p:nvPr/>
          </p:nvGrpSpPr>
          <p:grpSpPr bwMode="auto">
            <a:xfrm flipH="1">
              <a:off x="4896" y="0"/>
              <a:ext cx="864" cy="180"/>
              <a:chOff x="0" y="0"/>
              <a:chExt cx="1361" cy="311"/>
            </a:xfrm>
          </p:grpSpPr>
          <p:sp>
            <p:nvSpPr>
              <p:cNvPr id="53260"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1"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2"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3"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4"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5"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6"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53259"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pic>
        <p:nvPicPr>
          <p:cNvPr id="53253" name="图片 11" descr="垃圾分类 折页 qx-02副本.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308" y="2993948"/>
            <a:ext cx="2371502"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4" name="图片 12" descr="照片 08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0290" y="3015207"/>
            <a:ext cx="2409902" cy="194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5" name="图片 13" descr="IMG_5515.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7308" y="5098621"/>
            <a:ext cx="2343164" cy="1559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6" name="图片 14" descr="IMG_5509.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15748" y="5082180"/>
            <a:ext cx="2384444" cy="158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611560" y="808853"/>
            <a:ext cx="7697261" cy="1900067"/>
          </a:xfrm>
          <a:prstGeom prst="rect">
            <a:avLst/>
          </a:prstGeom>
          <a:noFill/>
        </p:spPr>
        <p:txBody>
          <a:bodyPr wrap="square" rtlCol="0">
            <a:noAutofit/>
          </a:bodyPr>
          <a:lstStyle/>
          <a:p>
            <a:pPr>
              <a:lnSpc>
                <a:spcPct val="150000"/>
              </a:lnSpc>
            </a:pPr>
            <a:r>
              <a:rPr lang="en-US" altLang="zh-CN" sz="2400" b="1" dirty="0" smtClean="0">
                <a:latin typeface="+mn-ea"/>
                <a:cs typeface="Arial" pitchFamily="34" charset="0"/>
              </a:rPr>
              <a:t>4. </a:t>
            </a:r>
            <a:r>
              <a:rPr lang="zh-CN" altLang="en-US" sz="2400" b="1" dirty="0" smtClean="0">
                <a:latin typeface="+mn-ea"/>
                <a:cs typeface="Arial" pitchFamily="34" charset="0"/>
              </a:rPr>
              <a:t>天津市</a:t>
            </a:r>
            <a:endParaRPr lang="en-US" altLang="zh-CN" sz="2400" b="1" dirty="0" smtClean="0">
              <a:latin typeface="+mn-ea"/>
              <a:cs typeface="Arial" pitchFamily="34" charset="0"/>
            </a:endParaRPr>
          </a:p>
          <a:p>
            <a:pPr>
              <a:lnSpc>
                <a:spcPct val="150000"/>
              </a:lnSpc>
            </a:pPr>
            <a:r>
              <a:rPr lang="en-US" altLang="zh-CN" sz="2000" dirty="0" smtClean="0">
                <a:latin typeface="+mn-ea"/>
                <a:cs typeface="Arial" pitchFamily="34" charset="0"/>
              </a:rPr>
              <a:t>    </a:t>
            </a:r>
            <a:r>
              <a:rPr lang="zh-CN" altLang="zh-CN" sz="2000" dirty="0" smtClean="0">
                <a:latin typeface="+mn-ea"/>
                <a:cs typeface="Arial" pitchFamily="34" charset="0"/>
              </a:rPr>
              <a:t>天津</a:t>
            </a:r>
            <a:r>
              <a:rPr lang="zh-CN" altLang="en-US" sz="2000" dirty="0" smtClean="0">
                <a:latin typeface="+mn-ea"/>
                <a:cs typeface="Arial" pitchFamily="34" charset="0"/>
              </a:rPr>
              <a:t>市滨海新区</a:t>
            </a:r>
            <a:r>
              <a:rPr lang="zh-CN" altLang="zh-CN" sz="2000" dirty="0" smtClean="0">
                <a:latin typeface="+mn-ea"/>
                <a:cs typeface="Arial" pitchFamily="34" charset="0"/>
              </a:rPr>
              <a:t>生态城将城市生活垃圾分为六大类：建筑垃圾、扫道垃圾、污水厂污泥、园林垃圾、餐厨垃圾和居民生活垃圾，不同大类的垃圾通过不同的收运体系进入适宜的末端处理处置设施。</a:t>
            </a:r>
          </a:p>
        </p:txBody>
      </p:sp>
      <p:sp>
        <p:nvSpPr>
          <p:cNvPr id="20" name="TextBox 19"/>
          <p:cNvSpPr txBox="1"/>
          <p:nvPr/>
        </p:nvSpPr>
        <p:spPr>
          <a:xfrm>
            <a:off x="257272" y="3015207"/>
            <a:ext cx="3528392" cy="3312368"/>
          </a:xfrm>
          <a:prstGeom prst="rect">
            <a:avLst/>
          </a:prstGeom>
          <a:noFill/>
        </p:spPr>
        <p:txBody>
          <a:bodyPr wrap="square" rtlCol="0">
            <a:noAutofit/>
          </a:bodyPr>
          <a:lstStyle/>
          <a:p>
            <a:pPr>
              <a:lnSpc>
                <a:spcPct val="150000"/>
              </a:lnSpc>
            </a:pPr>
            <a:r>
              <a:rPr lang="en-US" altLang="zh-CN" sz="2000" dirty="0" smtClean="0">
                <a:latin typeface="+mn-ea"/>
                <a:cs typeface="Arial" pitchFamily="34" charset="0"/>
              </a:rPr>
              <a:t>    </a:t>
            </a:r>
            <a:r>
              <a:rPr lang="zh-CN" altLang="zh-CN" sz="2000" dirty="0" smtClean="0">
                <a:latin typeface="+mn-ea"/>
                <a:cs typeface="Arial" pitchFamily="34" charset="0"/>
              </a:rPr>
              <a:t>居民</a:t>
            </a:r>
            <a:r>
              <a:rPr lang="zh-CN" altLang="zh-CN" sz="2000" dirty="0">
                <a:latin typeface="+mn-ea"/>
                <a:cs typeface="Arial" pitchFamily="34" charset="0"/>
              </a:rPr>
              <a:t>生活垃圾具体分为五类：大件垃圾、有害垃圾、可回收垃圾、厨余垃圾和其他垃圾</a:t>
            </a:r>
            <a:r>
              <a:rPr lang="zh-CN" altLang="zh-CN" sz="2000" dirty="0" smtClean="0">
                <a:latin typeface="+mn-ea"/>
                <a:cs typeface="Arial" pitchFamily="34" charset="0"/>
              </a:rPr>
              <a:t>。</a:t>
            </a:r>
            <a:endParaRPr lang="en-US" altLang="zh-CN" sz="2000" dirty="0" smtClean="0">
              <a:latin typeface="+mn-ea"/>
              <a:cs typeface="Arial" pitchFamily="34" charset="0"/>
            </a:endParaRPr>
          </a:p>
          <a:p>
            <a:pPr>
              <a:lnSpc>
                <a:spcPct val="150000"/>
              </a:lnSpc>
            </a:pPr>
            <a:r>
              <a:rPr lang="en-US" altLang="zh-CN" sz="2000" dirty="0" smtClean="0">
                <a:latin typeface="+mn-ea"/>
                <a:cs typeface="Arial" pitchFamily="34" charset="0"/>
              </a:rPr>
              <a:t>    </a:t>
            </a:r>
            <a:r>
              <a:rPr lang="zh-CN" altLang="zh-CN" sz="2000" dirty="0" smtClean="0">
                <a:latin typeface="+mn-ea"/>
                <a:cs typeface="Arial" pitchFamily="34" charset="0"/>
              </a:rPr>
              <a:t>可</a:t>
            </a:r>
            <a:r>
              <a:rPr lang="zh-CN" altLang="zh-CN" sz="2000" dirty="0">
                <a:latin typeface="+mn-ea"/>
                <a:cs typeface="Arial" pitchFamily="34" charset="0"/>
              </a:rPr>
              <a:t>回收垃圾、其他垃圾和厨余垃圾桶三者并列放置</a:t>
            </a:r>
            <a:r>
              <a:rPr lang="zh-CN" altLang="zh-CN" sz="2000" dirty="0" smtClean="0">
                <a:latin typeface="+mn-ea"/>
                <a:cs typeface="Arial" pitchFamily="34" charset="0"/>
              </a:rPr>
              <a:t>，</a:t>
            </a:r>
            <a:r>
              <a:rPr lang="zh-CN" altLang="en-US" sz="2000" dirty="0" smtClean="0">
                <a:latin typeface="+mn-ea"/>
                <a:cs typeface="Arial" pitchFamily="34" charset="0"/>
              </a:rPr>
              <a:t>大件垃圾和有害垃圾单独设置。</a:t>
            </a:r>
            <a:endParaRPr lang="zh-CN" altLang="en-US" sz="2000" dirty="0">
              <a:latin typeface="+mn-ea"/>
              <a:cs typeface="Arial" pitchFamily="34" charset="0"/>
            </a:endParaRPr>
          </a:p>
        </p:txBody>
      </p:sp>
    </p:spTree>
    <p:extLst>
      <p:ext uri="{BB962C8B-B14F-4D97-AF65-F5344CB8AC3E}">
        <p14:creationId xmlns:p14="http://schemas.microsoft.com/office/powerpoint/2010/main" val="235119510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250" name="Group 2"/>
          <p:cNvGrpSpPr>
            <a:grpSpLocks/>
          </p:cNvGrpSpPr>
          <p:nvPr/>
        </p:nvGrpSpPr>
        <p:grpSpPr bwMode="auto">
          <a:xfrm>
            <a:off x="0" y="1066800"/>
            <a:ext cx="9144000" cy="285750"/>
            <a:chOff x="0" y="0"/>
            <a:chExt cx="5760" cy="180"/>
          </a:xfrm>
        </p:grpSpPr>
        <p:grpSp>
          <p:nvGrpSpPr>
            <p:cNvPr id="53258" name="Group 3"/>
            <p:cNvGrpSpPr>
              <a:grpSpLocks/>
            </p:cNvGrpSpPr>
            <p:nvPr/>
          </p:nvGrpSpPr>
          <p:grpSpPr bwMode="auto">
            <a:xfrm flipH="1">
              <a:off x="4896" y="0"/>
              <a:ext cx="864" cy="180"/>
              <a:chOff x="0" y="0"/>
              <a:chExt cx="1361" cy="311"/>
            </a:xfrm>
          </p:grpSpPr>
          <p:sp>
            <p:nvSpPr>
              <p:cNvPr id="53260"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1"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2"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3"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4"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5"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53266"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53259"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19" name="TextBox 18"/>
          <p:cNvSpPr txBox="1"/>
          <p:nvPr/>
        </p:nvSpPr>
        <p:spPr>
          <a:xfrm>
            <a:off x="251520" y="980728"/>
            <a:ext cx="5184576" cy="5400600"/>
          </a:xfrm>
          <a:prstGeom prst="rect">
            <a:avLst/>
          </a:prstGeom>
          <a:noFill/>
        </p:spPr>
        <p:txBody>
          <a:bodyPr wrap="square" rtlCol="0">
            <a:noAutofit/>
          </a:bodyPr>
          <a:lstStyle/>
          <a:p>
            <a:pPr>
              <a:lnSpc>
                <a:spcPct val="150000"/>
              </a:lnSpc>
            </a:pPr>
            <a:r>
              <a:rPr lang="en-US" altLang="zh-CN" sz="2400" b="1" dirty="0" smtClean="0">
                <a:latin typeface="+mn-ea"/>
                <a:cs typeface="Arial" pitchFamily="34" charset="0"/>
              </a:rPr>
              <a:t>5. </a:t>
            </a:r>
            <a:r>
              <a:rPr lang="zh-CN" altLang="en-US" sz="2400" b="1" dirty="0" smtClean="0">
                <a:latin typeface="+mn-ea"/>
                <a:cs typeface="Arial" pitchFamily="34" charset="0"/>
              </a:rPr>
              <a:t>广州市</a:t>
            </a:r>
            <a:endParaRPr lang="en-US" altLang="zh-CN" sz="2400" b="1" dirty="0" smtClean="0">
              <a:latin typeface="+mn-ea"/>
              <a:cs typeface="Arial" pitchFamily="34" charset="0"/>
            </a:endParaRPr>
          </a:p>
          <a:p>
            <a:pPr>
              <a:lnSpc>
                <a:spcPct val="150000"/>
              </a:lnSpc>
            </a:pPr>
            <a:r>
              <a:rPr lang="en-US" altLang="zh-CN" sz="2000" b="1" dirty="0" smtClean="0">
                <a:solidFill>
                  <a:srgbClr val="0070C0"/>
                </a:solidFill>
                <a:latin typeface="Arial" pitchFamily="34" charset="0"/>
                <a:ea typeface="黑体" pitchFamily="49" charset="-122"/>
                <a:cs typeface="Arial" pitchFamily="34" charset="0"/>
              </a:rPr>
              <a:t>      </a:t>
            </a:r>
            <a:r>
              <a:rPr lang="zh-CN" altLang="zh-CN" sz="2000" dirty="0" smtClean="0">
                <a:latin typeface="+mn-ea"/>
                <a:cs typeface="Arial" pitchFamily="34" charset="0"/>
              </a:rPr>
              <a:t>广州市</a:t>
            </a:r>
            <a:r>
              <a:rPr lang="zh-CN" altLang="zh-CN" sz="2000" dirty="0">
                <a:latin typeface="+mn-ea"/>
                <a:cs typeface="Arial" pitchFamily="34" charset="0"/>
              </a:rPr>
              <a:t>从</a:t>
            </a:r>
            <a:r>
              <a:rPr lang="en-US" altLang="zh-CN" sz="2000" dirty="0">
                <a:latin typeface="+mn-ea"/>
                <a:cs typeface="Arial" pitchFamily="34" charset="0"/>
              </a:rPr>
              <a:t>2010</a:t>
            </a:r>
            <a:r>
              <a:rPr lang="zh-CN" altLang="zh-CN" sz="2000" dirty="0">
                <a:latin typeface="+mn-ea"/>
                <a:cs typeface="Arial" pitchFamily="34" charset="0"/>
              </a:rPr>
              <a:t>年开始全面推广生活垃圾分类。</a:t>
            </a:r>
            <a:r>
              <a:rPr lang="en-US" altLang="zh-CN" sz="2000" dirty="0">
                <a:latin typeface="+mn-ea"/>
                <a:cs typeface="Arial" pitchFamily="34" charset="0"/>
              </a:rPr>
              <a:t>2011</a:t>
            </a:r>
            <a:r>
              <a:rPr lang="zh-CN" altLang="zh-CN" sz="2000" dirty="0">
                <a:latin typeface="+mn-ea"/>
                <a:cs typeface="Arial" pitchFamily="34" charset="0"/>
              </a:rPr>
              <a:t>年以政府令的形式公布《广州市城市生活垃圾分类管理暂行规定》，明确市、区、街党政机关，全市中小学校、</a:t>
            </a:r>
            <a:r>
              <a:rPr lang="zh-CN" altLang="zh-CN" sz="2000" dirty="0" smtClean="0">
                <a:latin typeface="+mn-ea"/>
                <a:cs typeface="Arial" pitchFamily="34" charset="0"/>
              </a:rPr>
              <a:t>农贸市场</a:t>
            </a:r>
            <a:r>
              <a:rPr lang="zh-CN" altLang="en-US" sz="2000" dirty="0" smtClean="0">
                <a:latin typeface="+mn-ea"/>
                <a:cs typeface="Arial" pitchFamily="34" charset="0"/>
              </a:rPr>
              <a:t>等</a:t>
            </a:r>
            <a:r>
              <a:rPr lang="zh-CN" altLang="zh-CN" sz="2000" dirty="0" smtClean="0">
                <a:latin typeface="+mn-ea"/>
                <a:cs typeface="Arial" pitchFamily="34" charset="0"/>
              </a:rPr>
              <a:t>首批</a:t>
            </a:r>
            <a:r>
              <a:rPr lang="zh-CN" altLang="zh-CN" sz="2000" dirty="0">
                <a:latin typeface="+mn-ea"/>
                <a:cs typeface="Arial" pitchFamily="34" charset="0"/>
              </a:rPr>
              <a:t>先行推广实施区域</a:t>
            </a:r>
            <a:r>
              <a:rPr lang="zh-CN" altLang="zh-CN" sz="2000" dirty="0" smtClean="0">
                <a:latin typeface="+mn-ea"/>
                <a:cs typeface="Arial" pitchFamily="34" charset="0"/>
              </a:rPr>
              <a:t>。</a:t>
            </a:r>
            <a:endParaRPr lang="en-US" altLang="zh-CN" sz="2000" dirty="0" smtClean="0">
              <a:latin typeface="+mn-ea"/>
              <a:cs typeface="Arial" pitchFamily="34" charset="0"/>
            </a:endParaRPr>
          </a:p>
          <a:p>
            <a:pPr>
              <a:lnSpc>
                <a:spcPct val="150000"/>
              </a:lnSpc>
            </a:pPr>
            <a:r>
              <a:rPr lang="zh-CN" altLang="en-US" sz="2000" dirty="0" smtClean="0">
                <a:latin typeface="+mn-ea"/>
                <a:cs typeface="Arial" pitchFamily="34" charset="0"/>
              </a:rPr>
              <a:t>    广州市领导非常重视全市垃圾分类工作，</a:t>
            </a:r>
            <a:r>
              <a:rPr lang="zh-CN" altLang="zh-CN" sz="2000" dirty="0">
                <a:latin typeface="+mn-ea"/>
                <a:cs typeface="Arial" pitchFamily="34" charset="0"/>
              </a:rPr>
              <a:t>在全国率先成立专门的生活垃圾分类管理常设</a:t>
            </a:r>
            <a:r>
              <a:rPr lang="zh-CN" altLang="zh-CN" sz="2000" dirty="0" smtClean="0">
                <a:latin typeface="+mn-ea"/>
                <a:cs typeface="Arial" pitchFamily="34" charset="0"/>
              </a:rPr>
              <a:t>机构</a:t>
            </a:r>
            <a:r>
              <a:rPr lang="zh-CN" altLang="en-US" sz="2000" dirty="0" smtClean="0">
                <a:latin typeface="+mn-ea"/>
                <a:cs typeface="Arial" pitchFamily="34" charset="0"/>
              </a:rPr>
              <a:t>，</a:t>
            </a:r>
            <a:r>
              <a:rPr lang="zh-CN" altLang="zh-CN" sz="2000" dirty="0" smtClean="0">
                <a:latin typeface="+mn-ea"/>
                <a:cs typeface="Arial" pitchFamily="34" charset="0"/>
              </a:rPr>
              <a:t>建立</a:t>
            </a:r>
            <a:r>
              <a:rPr lang="zh-CN" altLang="zh-CN" sz="2000" dirty="0">
                <a:latin typeface="+mn-ea"/>
                <a:cs typeface="Arial" pitchFamily="34" charset="0"/>
              </a:rPr>
              <a:t>了广州市城市生活垃圾分类</a:t>
            </a:r>
            <a:r>
              <a:rPr lang="zh-CN" altLang="zh-CN" sz="2000" dirty="0" smtClean="0">
                <a:latin typeface="+mn-ea"/>
                <a:cs typeface="Arial" pitchFamily="34" charset="0"/>
              </a:rPr>
              <a:t>联席会议</a:t>
            </a:r>
            <a:r>
              <a:rPr lang="zh-CN" altLang="en-US" sz="2000" dirty="0" smtClean="0">
                <a:latin typeface="+mn-ea"/>
                <a:cs typeface="Arial" pitchFamily="34" charset="0"/>
              </a:rPr>
              <a:t>制度</a:t>
            </a:r>
            <a:r>
              <a:rPr lang="zh-CN" altLang="zh-CN" sz="2000" dirty="0" smtClean="0">
                <a:latin typeface="+mn-ea"/>
                <a:cs typeface="Arial" pitchFamily="34" charset="0"/>
              </a:rPr>
              <a:t>，</a:t>
            </a:r>
            <a:r>
              <a:rPr lang="zh-CN" altLang="en-US" sz="2000" dirty="0" smtClean="0">
                <a:latin typeface="+mn-ea"/>
                <a:cs typeface="Arial" pitchFamily="34" charset="0"/>
              </a:rPr>
              <a:t>同时建章立制、加大投入、加强宣传，并对各个环节的垃圾量都开展了统计等工作，以方便后续的成效考核。</a:t>
            </a:r>
            <a:endParaRPr lang="zh-CN" altLang="zh-CN" sz="2000" dirty="0">
              <a:latin typeface="+mn-ea"/>
              <a:cs typeface="Arial" pitchFamily="34" charset="0"/>
            </a:endParaRPr>
          </a:p>
        </p:txBody>
      </p:sp>
      <p:pic>
        <p:nvPicPr>
          <p:cNvPr id="18" name="Picture 2" descr="{5DY7K$J$`{LY2MO7WNB6)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658958"/>
            <a:ext cx="3146814" cy="236448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居民家庭生活垃圾分类指引4-0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80983" y="4239464"/>
            <a:ext cx="3139489" cy="2357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898565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43608" y="764704"/>
            <a:ext cx="7416824" cy="4464496"/>
          </a:xfrm>
        </p:spPr>
        <p:txBody>
          <a:bodyPr>
            <a:noAutofit/>
          </a:bodyPr>
          <a:lstStyle/>
          <a:p>
            <a:pPr marL="0" indent="0">
              <a:lnSpc>
                <a:spcPct val="150000"/>
              </a:lnSpc>
              <a:spcAft>
                <a:spcPts val="600"/>
              </a:spcAft>
              <a:buNone/>
            </a:pPr>
            <a:r>
              <a:rPr lang="zh-CN" altLang="en-US" dirty="0" smtClean="0">
                <a:latin typeface="黑体" panose="02010609060101010101" pitchFamily="49" charset="-122"/>
                <a:ea typeface="黑体" panose="02010609060101010101" pitchFamily="49" charset="-122"/>
              </a:rPr>
              <a:t>（二）几点疑问</a:t>
            </a:r>
            <a:endParaRPr lang="en-US" altLang="zh-CN" dirty="0" smtClean="0">
              <a:latin typeface="黑体" panose="02010609060101010101" pitchFamily="49" charset="-122"/>
              <a:ea typeface="黑体" panose="02010609060101010101" pitchFamily="49" charset="-122"/>
            </a:endParaRPr>
          </a:p>
          <a:p>
            <a:pPr>
              <a:lnSpc>
                <a:spcPct val="150000"/>
              </a:lnSpc>
              <a:spcAft>
                <a:spcPts val="600"/>
              </a:spcAft>
              <a:buFont typeface="Wingdings" panose="05000000000000000000" pitchFamily="2" charset="2"/>
              <a:buChar char="Ø"/>
            </a:pPr>
            <a:r>
              <a:rPr lang="en-US" altLang="zh-CN" sz="2400" b="1" dirty="0" smtClean="0">
                <a:latin typeface="+mn-ea"/>
              </a:rPr>
              <a:t>1.</a:t>
            </a:r>
            <a:r>
              <a:rPr lang="zh-CN" altLang="en-US" sz="2400" b="1" dirty="0">
                <a:latin typeface="+mn-ea"/>
              </a:rPr>
              <a:t>我国没有垃圾分类</a:t>
            </a:r>
            <a:r>
              <a:rPr lang="zh-CN" altLang="en-US" sz="2400" b="1" dirty="0" smtClean="0">
                <a:latin typeface="+mn-ea"/>
              </a:rPr>
              <a:t>？</a:t>
            </a:r>
            <a:endParaRPr lang="en-US" altLang="zh-CN" sz="2400" b="1" dirty="0" smtClean="0">
              <a:latin typeface="+mn-ea"/>
            </a:endParaRPr>
          </a:p>
          <a:p>
            <a:pPr>
              <a:lnSpc>
                <a:spcPct val="150000"/>
              </a:lnSpc>
              <a:spcAft>
                <a:spcPts val="600"/>
              </a:spcAft>
              <a:buFont typeface="Wingdings" panose="05000000000000000000" pitchFamily="2" charset="2"/>
              <a:buChar char="Ø"/>
            </a:pPr>
            <a:r>
              <a:rPr lang="en-US" altLang="zh-CN" sz="2400" b="1" dirty="0" smtClean="0">
                <a:latin typeface="+mn-ea"/>
              </a:rPr>
              <a:t>2</a:t>
            </a:r>
            <a:r>
              <a:rPr lang="en-US" altLang="zh-CN" sz="2400" b="1" dirty="0" smtClean="0">
                <a:latin typeface="+mn-ea"/>
              </a:rPr>
              <a:t>.</a:t>
            </a:r>
            <a:r>
              <a:rPr lang="zh-CN" altLang="en-US" sz="2400" b="1" dirty="0" smtClean="0">
                <a:latin typeface="+mn-ea"/>
              </a:rPr>
              <a:t>分类</a:t>
            </a:r>
            <a:r>
              <a:rPr lang="zh-CN" altLang="en-US" sz="2400" b="1" dirty="0" smtClean="0">
                <a:latin typeface="+mn-ea"/>
              </a:rPr>
              <a:t>可以大幅实现垃圾减量，甚至取代设施建设？</a:t>
            </a:r>
            <a:endParaRPr lang="en-US" altLang="zh-CN" sz="2400" b="1" dirty="0" smtClean="0">
              <a:latin typeface="+mn-ea"/>
            </a:endParaRPr>
          </a:p>
          <a:p>
            <a:pPr>
              <a:lnSpc>
                <a:spcPct val="150000"/>
              </a:lnSpc>
              <a:spcAft>
                <a:spcPts val="600"/>
              </a:spcAft>
              <a:buFont typeface="Wingdings" panose="05000000000000000000" pitchFamily="2" charset="2"/>
              <a:buChar char="Ø"/>
            </a:pPr>
            <a:r>
              <a:rPr lang="en-US" altLang="zh-CN" sz="2400" b="1" dirty="0" smtClean="0">
                <a:latin typeface="+mn-ea"/>
              </a:rPr>
              <a:t>3.</a:t>
            </a:r>
            <a:r>
              <a:rPr lang="zh-CN" altLang="en-US" sz="2400" b="1" dirty="0" smtClean="0">
                <a:latin typeface="+mn-ea"/>
              </a:rPr>
              <a:t>垃圾分类是环卫部门一家的工作？</a:t>
            </a:r>
            <a:endParaRPr lang="en-US" altLang="zh-CN" sz="2400" b="1" dirty="0" smtClean="0">
              <a:latin typeface="+mn-ea"/>
            </a:endParaRPr>
          </a:p>
          <a:p>
            <a:pPr>
              <a:lnSpc>
                <a:spcPct val="150000"/>
              </a:lnSpc>
              <a:spcAft>
                <a:spcPts val="600"/>
              </a:spcAft>
              <a:buFont typeface="Wingdings" panose="05000000000000000000" pitchFamily="2" charset="2"/>
              <a:buChar char="Ø"/>
            </a:pPr>
            <a:r>
              <a:rPr lang="en-US" altLang="zh-CN" sz="2400" b="1" dirty="0" smtClean="0">
                <a:latin typeface="+mn-ea"/>
              </a:rPr>
              <a:t>4.</a:t>
            </a:r>
            <a:r>
              <a:rPr lang="zh-CN" altLang="en-US" sz="2400" b="1" dirty="0" smtClean="0">
                <a:latin typeface="+mn-ea"/>
              </a:rPr>
              <a:t>开展垃圾分类可以回收资源，省钱？</a:t>
            </a:r>
            <a:endParaRPr lang="en-US" altLang="zh-CN" sz="2400" b="1" dirty="0" smtClean="0">
              <a:latin typeface="+mn-ea"/>
            </a:endParaRPr>
          </a:p>
          <a:p>
            <a:pPr marL="0" indent="0">
              <a:buNone/>
            </a:pPr>
            <a:endParaRPr lang="zh-CN" altLang="en-US"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2445957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496" y="1253073"/>
            <a:ext cx="4180590" cy="6186309"/>
          </a:xfrm>
          <a:prstGeom prst="rect">
            <a:avLst/>
          </a:prstGeom>
        </p:spPr>
        <p:txBody>
          <a:bodyPr wrap="square">
            <a:spAutoFit/>
          </a:bodyPr>
          <a:lstStyle/>
          <a:p>
            <a:pPr>
              <a:lnSpc>
                <a:spcPct val="150000"/>
              </a:lnSpc>
            </a:pPr>
            <a:r>
              <a:rPr lang="en-US" altLang="zh-CN" sz="2400" dirty="0" smtClean="0">
                <a:latin typeface="+mn-ea"/>
              </a:rPr>
              <a:t>    </a:t>
            </a:r>
            <a:r>
              <a:rPr lang="en-US" altLang="zh-CN" sz="2400" dirty="0">
                <a:latin typeface="+mn-ea"/>
              </a:rPr>
              <a:t>1957</a:t>
            </a:r>
            <a:r>
              <a:rPr lang="zh-CN" altLang="zh-CN" sz="2400" dirty="0">
                <a:latin typeface="+mn-ea"/>
              </a:rPr>
              <a:t>年</a:t>
            </a:r>
            <a:r>
              <a:rPr lang="en-US" altLang="zh-CN" sz="2400" dirty="0">
                <a:latin typeface="+mn-ea"/>
              </a:rPr>
              <a:t>12</a:t>
            </a:r>
            <a:r>
              <a:rPr lang="zh-CN" altLang="zh-CN" sz="2400" dirty="0">
                <a:latin typeface="+mn-ea"/>
              </a:rPr>
              <a:t>月</a:t>
            </a:r>
            <a:r>
              <a:rPr lang="en-US" altLang="zh-CN" sz="2400" dirty="0">
                <a:latin typeface="+mn-ea"/>
              </a:rPr>
              <a:t>12</a:t>
            </a:r>
            <a:r>
              <a:rPr lang="zh-CN" altLang="zh-CN" sz="2400" dirty="0">
                <a:latin typeface="+mn-ea"/>
              </a:rPr>
              <a:t>日，《北京日报》发表了题为“改善环境卫生、支援农业生产——城区将分类收集垃圾”的新闻报道，表示北京城区将要全面实行垃圾分类管理办法。</a:t>
            </a:r>
            <a:endParaRPr lang="zh-CN" altLang="en-US" sz="2400" dirty="0">
              <a:latin typeface="+mn-ea"/>
            </a:endParaRPr>
          </a:p>
          <a:p>
            <a:pPr indent="457200">
              <a:lnSpc>
                <a:spcPct val="150000"/>
              </a:lnSpc>
            </a:pPr>
            <a:r>
              <a:rPr lang="zh-CN" altLang="zh-CN" sz="2400" dirty="0" smtClean="0">
                <a:solidFill>
                  <a:srgbClr val="002060"/>
                </a:solidFill>
                <a:latin typeface="+mn-ea"/>
              </a:rPr>
              <a:t>中国</a:t>
            </a:r>
            <a:r>
              <a:rPr lang="zh-CN" altLang="en-US" sz="2400" dirty="0" smtClean="0">
                <a:solidFill>
                  <a:srgbClr val="002060"/>
                </a:solidFill>
                <a:latin typeface="+mn-ea"/>
              </a:rPr>
              <a:t>实际上</a:t>
            </a:r>
            <a:r>
              <a:rPr lang="zh-CN" altLang="zh-CN" sz="2400" dirty="0" smtClean="0">
                <a:solidFill>
                  <a:srgbClr val="002060"/>
                </a:solidFill>
                <a:latin typeface="+mn-ea"/>
              </a:rPr>
              <a:t>是</a:t>
            </a:r>
            <a:r>
              <a:rPr lang="zh-CN" altLang="zh-CN" sz="2400" dirty="0">
                <a:solidFill>
                  <a:srgbClr val="002060"/>
                </a:solidFill>
                <a:latin typeface="+mn-ea"/>
              </a:rPr>
              <a:t>全世界最早提出垃圾分类理念的国家之一，北京则是城市中垃圾分类理念最早的践行者之一。</a:t>
            </a:r>
          </a:p>
          <a:p>
            <a:pPr>
              <a:lnSpc>
                <a:spcPct val="150000"/>
              </a:lnSpc>
            </a:pPr>
            <a:r>
              <a:rPr lang="en-US" altLang="zh-CN" sz="2400" dirty="0" smtClean="0">
                <a:latin typeface="+mn-ea"/>
              </a:rPr>
              <a:t>    </a:t>
            </a:r>
            <a:endParaRPr lang="zh-CN" altLang="en-US" sz="2400" dirty="0">
              <a:latin typeface="+mn-ea"/>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88094" y="10296"/>
            <a:ext cx="4855906" cy="6858000"/>
          </a:xfrm>
          <a:prstGeom prst="rect">
            <a:avLst/>
          </a:prstGeom>
        </p:spPr>
      </p:pic>
      <p:sp>
        <p:nvSpPr>
          <p:cNvPr id="5" name="标题 1"/>
          <p:cNvSpPr>
            <a:spLocks noGrp="1"/>
          </p:cNvSpPr>
          <p:nvPr>
            <p:ph type="title"/>
          </p:nvPr>
        </p:nvSpPr>
        <p:spPr>
          <a:xfrm>
            <a:off x="538" y="602737"/>
            <a:ext cx="4974770" cy="650336"/>
          </a:xfrm>
        </p:spPr>
        <p:txBody>
          <a:bodyPr>
            <a:normAutofit/>
          </a:bodyPr>
          <a:lstStyle/>
          <a:p>
            <a:r>
              <a:rPr lang="en-US" altLang="zh-CN" sz="2800" b="1" dirty="0" smtClean="0">
                <a:solidFill>
                  <a:schemeClr val="tx1"/>
                </a:solidFill>
                <a:latin typeface="+mn-ea"/>
                <a:ea typeface="+mn-ea"/>
              </a:rPr>
              <a:t>1.</a:t>
            </a:r>
            <a:r>
              <a:rPr lang="zh-CN" altLang="en-US" sz="2800" b="1" dirty="0">
                <a:solidFill>
                  <a:schemeClr val="tx1"/>
                </a:solidFill>
                <a:latin typeface="+mn-ea"/>
                <a:ea typeface="+mn-ea"/>
              </a:rPr>
              <a:t>我国没有垃圾分类</a:t>
            </a:r>
            <a:r>
              <a:rPr lang="zh-CN" altLang="en-US" sz="2800" b="1" dirty="0" smtClean="0">
                <a:solidFill>
                  <a:schemeClr val="tx1"/>
                </a:solidFill>
                <a:latin typeface="+mn-ea"/>
                <a:ea typeface="+mn-ea"/>
              </a:rPr>
              <a:t>？</a:t>
            </a:r>
            <a:endParaRPr lang="zh-CN" altLang="en-US" sz="2800" b="1" dirty="0">
              <a:solidFill>
                <a:schemeClr val="tx1"/>
              </a:solidFill>
              <a:latin typeface="+mn-ea"/>
              <a:ea typeface="+mn-ea"/>
            </a:endParaRPr>
          </a:p>
        </p:txBody>
      </p:sp>
    </p:spTree>
    <p:extLst>
      <p:ext uri="{BB962C8B-B14F-4D97-AF65-F5344CB8AC3E}">
        <p14:creationId xmlns:p14="http://schemas.microsoft.com/office/powerpoint/2010/main" val="10453783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620688"/>
            <a:ext cx="8363272" cy="5544616"/>
          </a:xfrm>
        </p:spPr>
        <p:txBody>
          <a:bodyPr>
            <a:noAutofit/>
          </a:bodyPr>
          <a:lstStyle/>
          <a:p>
            <a:pPr marL="0" indent="0">
              <a:buNone/>
            </a:pPr>
            <a:r>
              <a:rPr lang="zh-CN" altLang="en-US" sz="2400" dirty="0" smtClean="0">
                <a:solidFill>
                  <a:srgbClr val="002060"/>
                </a:solidFill>
              </a:rPr>
              <a:t>中国特色的垃圾处理“双轨制”：</a:t>
            </a:r>
            <a:r>
              <a:rPr lang="zh-CN" altLang="en-US" sz="2400" dirty="0" smtClean="0"/>
              <a:t>与</a:t>
            </a:r>
            <a:r>
              <a:rPr lang="zh-CN" altLang="en-US" sz="2400" dirty="0" smtClean="0"/>
              <a:t>发达国家不同，</a:t>
            </a:r>
            <a:r>
              <a:rPr lang="zh-CN" altLang="en-US" sz="2400" dirty="0" smtClean="0"/>
              <a:t>我国民间</a:t>
            </a:r>
            <a:r>
              <a:rPr lang="zh-CN" altLang="en-US" sz="2400" dirty="0"/>
              <a:t>废品回收普遍</a:t>
            </a:r>
            <a:r>
              <a:rPr lang="zh-CN" altLang="en-US" sz="2400" dirty="0" smtClean="0"/>
              <a:t>存在且十分活跃，废品</a:t>
            </a:r>
            <a:r>
              <a:rPr lang="zh-CN" altLang="en-US" sz="2400" dirty="0" smtClean="0"/>
              <a:t>回收和生活垃圾清运系统并存。</a:t>
            </a:r>
            <a:endParaRPr lang="en-US" altLang="zh-CN" sz="2400" dirty="0" smtClean="0"/>
          </a:p>
          <a:p>
            <a:r>
              <a:rPr lang="zh-CN" altLang="en-US" sz="2400" dirty="0"/>
              <a:t>低劳动力</a:t>
            </a:r>
            <a:r>
              <a:rPr lang="zh-CN" altLang="en-US" sz="2400" dirty="0" smtClean="0"/>
              <a:t>成本，“</a:t>
            </a:r>
            <a:r>
              <a:rPr lang="zh-CN" altLang="en-US" sz="2400" dirty="0" smtClean="0"/>
              <a:t>被</a:t>
            </a:r>
            <a:r>
              <a:rPr lang="en-US" altLang="zh-CN" sz="2400" dirty="0" smtClean="0"/>
              <a:t>100</a:t>
            </a:r>
            <a:r>
              <a:rPr lang="zh-CN" altLang="en-US" sz="2400" dirty="0" smtClean="0"/>
              <a:t>只眼睛盯着的垃圾桶”。翻</a:t>
            </a:r>
            <a:r>
              <a:rPr lang="zh-CN" altLang="en-US" sz="2400" dirty="0" smtClean="0"/>
              <a:t>拣、收购、转售、再利用</a:t>
            </a:r>
            <a:r>
              <a:rPr lang="en-US" altLang="zh-CN" sz="2400" dirty="0" smtClean="0"/>
              <a:t>……</a:t>
            </a:r>
            <a:r>
              <a:rPr lang="zh-CN" altLang="en-US" sz="2400" dirty="0" smtClean="0"/>
              <a:t>形成了巨大产业</a:t>
            </a:r>
            <a:r>
              <a:rPr lang="zh-CN" altLang="en-US" sz="2400" dirty="0" smtClean="0"/>
              <a:t>链</a:t>
            </a:r>
            <a:endParaRPr lang="en-US" altLang="zh-CN" sz="2400" dirty="0" smtClean="0"/>
          </a:p>
          <a:p>
            <a:r>
              <a:rPr lang="zh-CN" altLang="en-US" sz="2400" dirty="0" smtClean="0"/>
              <a:t>攒售、</a:t>
            </a:r>
            <a:r>
              <a:rPr lang="zh-CN" altLang="en-US" sz="2400" dirty="0" smtClean="0"/>
              <a:t>拾荒者各个</a:t>
            </a:r>
            <a:r>
              <a:rPr lang="zh-CN" altLang="en-US" sz="2400" dirty="0" smtClean="0"/>
              <a:t>环节拣</a:t>
            </a:r>
            <a:r>
              <a:rPr lang="zh-CN" altLang="en-US" sz="2400" dirty="0" smtClean="0"/>
              <a:t>拾</a:t>
            </a:r>
            <a:r>
              <a:rPr lang="zh-CN" altLang="en-US" sz="2400" dirty="0" smtClean="0"/>
              <a:t>，</a:t>
            </a:r>
            <a:r>
              <a:rPr lang="zh-CN" altLang="en-US" sz="2400" b="1" dirty="0"/>
              <a:t>大量</a:t>
            </a:r>
            <a:r>
              <a:rPr lang="zh-CN" altLang="en-US" sz="2400" b="1" dirty="0" smtClean="0"/>
              <a:t>具有</a:t>
            </a:r>
            <a:r>
              <a:rPr lang="zh-CN" altLang="en-US" sz="2400" b="1" dirty="0" smtClean="0"/>
              <a:t>一定市场价值的可回收物被回收，</a:t>
            </a:r>
            <a:r>
              <a:rPr lang="zh-CN" altLang="en-US" sz="2400" b="1" dirty="0" smtClean="0"/>
              <a:t>进入再生资源</a:t>
            </a:r>
            <a:r>
              <a:rPr lang="zh-CN" altLang="en-US" sz="2400" b="1" dirty="0" smtClean="0"/>
              <a:t>利用</a:t>
            </a:r>
            <a:r>
              <a:rPr lang="zh-CN" altLang="en-US" sz="2400" b="1" dirty="0" smtClean="0"/>
              <a:t>系统</a:t>
            </a:r>
            <a:endParaRPr lang="en-US" altLang="zh-CN" sz="2400" b="1" dirty="0" smtClean="0"/>
          </a:p>
          <a:p>
            <a:r>
              <a:rPr lang="zh-CN" altLang="en-US" sz="2400" b="1" dirty="0"/>
              <a:t>两</a:t>
            </a:r>
            <a:r>
              <a:rPr lang="zh-CN" altLang="en-US" sz="2400" b="1" dirty="0" smtClean="0"/>
              <a:t>系统各自独立，建设</a:t>
            </a:r>
            <a:r>
              <a:rPr lang="zh-CN" altLang="en-US" sz="2400" b="1" dirty="0"/>
              <a:t>运行、数据统计</a:t>
            </a:r>
            <a:r>
              <a:rPr lang="zh-CN" altLang="en-US" sz="2400" b="1" dirty="0" smtClean="0"/>
              <a:t>等缺乏衔接</a:t>
            </a:r>
            <a:endParaRPr lang="en-US" altLang="zh-CN" sz="2400" dirty="0" smtClean="0"/>
          </a:p>
          <a:p>
            <a:pPr marL="0" indent="0">
              <a:buNone/>
            </a:pPr>
            <a:r>
              <a:rPr lang="zh-CN" altLang="en-US" sz="2400" dirty="0" smtClean="0"/>
              <a:t>     </a:t>
            </a:r>
            <a:r>
              <a:rPr lang="zh-CN" altLang="en-US" sz="2400" dirty="0" smtClean="0">
                <a:latin typeface="华文楷体" panose="02010600040101010101" pitchFamily="2" charset="-122"/>
                <a:ea typeface="华文楷体" panose="02010600040101010101" pitchFamily="2" charset="-122"/>
              </a:rPr>
              <a:t>一方面，</a:t>
            </a:r>
            <a:r>
              <a:rPr lang="zh-CN" altLang="en-US" sz="2400" dirty="0" smtClean="0">
                <a:latin typeface="华文楷体" panose="02010600040101010101" pitchFamily="2" charset="-122"/>
                <a:ea typeface="华文楷体" panose="02010600040101010101" pitchFamily="2" charset="-122"/>
              </a:rPr>
              <a:t>在</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城市建设统计年鉴</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中，一直以环卫部门的垃圾清运量代替产生量，没有包含废品回收部分；另一方面，对来源于居民生活而非生产企业的废品的量，商务部门也没有单独</a:t>
            </a:r>
            <a:r>
              <a:rPr lang="zh-CN" altLang="en-US" sz="2400" dirty="0" smtClean="0">
                <a:latin typeface="华文楷体" panose="02010600040101010101" pitchFamily="2" charset="-122"/>
                <a:ea typeface="华文楷体" panose="02010600040101010101" pitchFamily="2" charset="-122"/>
              </a:rPr>
              <a:t>统计。由于</a:t>
            </a:r>
            <a:r>
              <a:rPr lang="zh-CN" altLang="en-US" sz="2400" dirty="0" smtClean="0">
                <a:latin typeface="华文楷体" panose="02010600040101010101" pitchFamily="2" charset="-122"/>
                <a:ea typeface="华文楷体" panose="02010600040101010101" pitchFamily="2" charset="-122"/>
              </a:rPr>
              <a:t>缺乏数据支撑，我国垃圾分类回收状况难以客观</a:t>
            </a:r>
            <a:r>
              <a:rPr lang="zh-CN" altLang="en-US" sz="2400" dirty="0" smtClean="0">
                <a:latin typeface="华文楷体" panose="02010600040101010101" pitchFamily="2" charset="-122"/>
                <a:ea typeface="华文楷体" panose="02010600040101010101" pitchFamily="2" charset="-122"/>
              </a:rPr>
              <a:t>评价，群众</a:t>
            </a:r>
            <a:r>
              <a:rPr lang="zh-CN" altLang="en-US" sz="2400" dirty="0" smtClean="0">
                <a:latin typeface="华文楷体" panose="02010600040101010101" pitchFamily="2" charset="-122"/>
                <a:ea typeface="华文楷体" panose="02010600040101010101" pitchFamily="2" charset="-122"/>
              </a:rPr>
              <a:t>往往将全口径的“垃圾”误读为进入垃圾桶的“垃圾”。</a:t>
            </a:r>
            <a:endParaRPr lang="zh-CN" altLang="en-US" sz="28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9453211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548680"/>
            <a:ext cx="7787208" cy="1143000"/>
          </a:xfrm>
        </p:spPr>
        <p:txBody>
          <a:bodyPr/>
          <a:lstStyle/>
          <a:p>
            <a:r>
              <a:rPr lang="zh-CN" altLang="en-US" dirty="0" smtClean="0">
                <a:solidFill>
                  <a:schemeClr val="tx1">
                    <a:lumMod val="95000"/>
                    <a:lumOff val="5000"/>
                  </a:schemeClr>
                </a:solidFill>
              </a:rPr>
              <a:t>主要内容</a:t>
            </a:r>
            <a:endParaRPr lang="zh-CN" altLang="en-US" dirty="0">
              <a:solidFill>
                <a:schemeClr val="tx1">
                  <a:lumMod val="95000"/>
                  <a:lumOff val="5000"/>
                </a:schemeClr>
              </a:solidFill>
            </a:endParaRPr>
          </a:p>
        </p:txBody>
      </p:sp>
      <p:sp>
        <p:nvSpPr>
          <p:cNvPr id="3" name="内容占位符 2"/>
          <p:cNvSpPr>
            <a:spLocks noGrp="1"/>
          </p:cNvSpPr>
          <p:nvPr>
            <p:ph idx="1"/>
          </p:nvPr>
        </p:nvSpPr>
        <p:spPr>
          <a:xfrm>
            <a:off x="1691680" y="2136224"/>
            <a:ext cx="6635080" cy="3381008"/>
          </a:xfrm>
        </p:spPr>
        <p:txBody>
          <a:bodyPr>
            <a:normAutofit/>
          </a:bodyPr>
          <a:lstStyle/>
          <a:p>
            <a:pPr marL="0" indent="0">
              <a:lnSpc>
                <a:spcPct val="150000"/>
              </a:lnSpc>
              <a:buNone/>
            </a:pPr>
            <a:r>
              <a:rPr lang="zh-CN" altLang="en-US" sz="2800" dirty="0" smtClean="0">
                <a:solidFill>
                  <a:schemeClr val="tx1">
                    <a:lumMod val="95000"/>
                    <a:lumOff val="5000"/>
                  </a:schemeClr>
                </a:solidFill>
                <a:latin typeface="黑体" pitchFamily="49" charset="-122"/>
                <a:ea typeface="黑体" pitchFamily="49" charset="-122"/>
              </a:rPr>
              <a:t>一</a:t>
            </a:r>
            <a:r>
              <a:rPr lang="zh-CN" altLang="en-US" sz="2800" dirty="0" smtClean="0">
                <a:solidFill>
                  <a:schemeClr val="tx1">
                    <a:lumMod val="95000"/>
                    <a:lumOff val="5000"/>
                  </a:schemeClr>
                </a:solidFill>
                <a:latin typeface="黑体" pitchFamily="49" charset="-122"/>
                <a:ea typeface="黑体" pitchFamily="49" charset="-122"/>
              </a:rPr>
              <a:t>、当前形势</a:t>
            </a:r>
            <a:endParaRPr lang="en-US" altLang="zh-CN" sz="2800" dirty="0" smtClean="0">
              <a:solidFill>
                <a:schemeClr val="tx1">
                  <a:lumMod val="95000"/>
                  <a:lumOff val="5000"/>
                </a:schemeClr>
              </a:solidFill>
              <a:latin typeface="黑体" pitchFamily="49" charset="-122"/>
              <a:ea typeface="黑体" pitchFamily="49" charset="-122"/>
            </a:endParaRPr>
          </a:p>
          <a:p>
            <a:pPr marL="0" indent="0">
              <a:lnSpc>
                <a:spcPct val="150000"/>
              </a:lnSpc>
              <a:buNone/>
            </a:pPr>
            <a:r>
              <a:rPr lang="zh-CN" altLang="en-US" sz="2800" dirty="0" smtClean="0">
                <a:solidFill>
                  <a:schemeClr val="tx1">
                    <a:lumMod val="95000"/>
                    <a:lumOff val="5000"/>
                  </a:schemeClr>
                </a:solidFill>
                <a:latin typeface="黑体" pitchFamily="49" charset="-122"/>
                <a:ea typeface="黑体" pitchFamily="49" charset="-122"/>
              </a:rPr>
              <a:t>二</a:t>
            </a:r>
            <a:r>
              <a:rPr lang="zh-CN" altLang="en-US" sz="2800" dirty="0">
                <a:solidFill>
                  <a:schemeClr val="tx1">
                    <a:lumMod val="95000"/>
                    <a:lumOff val="5000"/>
                  </a:schemeClr>
                </a:solidFill>
                <a:latin typeface="黑体" pitchFamily="49" charset="-122"/>
                <a:ea typeface="黑体" pitchFamily="49" charset="-122"/>
              </a:rPr>
              <a:t>、我国垃圾分类</a:t>
            </a:r>
            <a:r>
              <a:rPr lang="zh-CN" altLang="en-US" sz="2800" dirty="0" smtClean="0">
                <a:solidFill>
                  <a:schemeClr val="tx1">
                    <a:lumMod val="95000"/>
                    <a:lumOff val="5000"/>
                  </a:schemeClr>
                </a:solidFill>
                <a:latin typeface="黑体" pitchFamily="49" charset="-122"/>
                <a:ea typeface="黑体" pitchFamily="49" charset="-122"/>
              </a:rPr>
              <a:t>的实践和误区</a:t>
            </a:r>
            <a:endParaRPr lang="en-US" altLang="zh-CN" sz="2800" dirty="0" smtClean="0">
              <a:solidFill>
                <a:schemeClr val="tx1">
                  <a:lumMod val="95000"/>
                  <a:lumOff val="5000"/>
                </a:schemeClr>
              </a:solidFill>
              <a:latin typeface="黑体" pitchFamily="49" charset="-122"/>
              <a:ea typeface="黑体" pitchFamily="49" charset="-122"/>
            </a:endParaRPr>
          </a:p>
          <a:p>
            <a:pPr marL="0" indent="0">
              <a:lnSpc>
                <a:spcPct val="150000"/>
              </a:lnSpc>
              <a:buNone/>
            </a:pPr>
            <a:r>
              <a:rPr lang="zh-CN" altLang="en-US" sz="2800" dirty="0" smtClean="0">
                <a:solidFill>
                  <a:schemeClr val="tx1">
                    <a:lumMod val="95000"/>
                    <a:lumOff val="5000"/>
                  </a:schemeClr>
                </a:solidFill>
                <a:latin typeface="黑体" pitchFamily="49" charset="-122"/>
                <a:ea typeface="黑体" pitchFamily="49" charset="-122"/>
              </a:rPr>
              <a:t>三</a:t>
            </a:r>
            <a:r>
              <a:rPr lang="zh-CN" altLang="en-US" sz="2800" dirty="0">
                <a:solidFill>
                  <a:schemeClr val="tx1">
                    <a:lumMod val="95000"/>
                    <a:lumOff val="5000"/>
                  </a:schemeClr>
                </a:solidFill>
                <a:latin typeface="黑体" pitchFamily="49" charset="-122"/>
                <a:ea typeface="黑体" pitchFamily="49" charset="-122"/>
              </a:rPr>
              <a:t>、国外垃圾分类的启示</a:t>
            </a:r>
            <a:endParaRPr lang="en-US" altLang="zh-CN" sz="2800" dirty="0">
              <a:solidFill>
                <a:schemeClr val="tx1">
                  <a:lumMod val="95000"/>
                  <a:lumOff val="5000"/>
                </a:schemeClr>
              </a:solidFill>
              <a:latin typeface="黑体" pitchFamily="49" charset="-122"/>
              <a:ea typeface="黑体" pitchFamily="49" charset="-122"/>
            </a:endParaRPr>
          </a:p>
          <a:p>
            <a:pPr marL="0" indent="0">
              <a:lnSpc>
                <a:spcPct val="150000"/>
              </a:lnSpc>
              <a:buNone/>
            </a:pPr>
            <a:r>
              <a:rPr lang="zh-CN" altLang="en-US" sz="2800" dirty="0" smtClean="0">
                <a:solidFill>
                  <a:schemeClr val="tx1">
                    <a:lumMod val="95000"/>
                    <a:lumOff val="5000"/>
                  </a:schemeClr>
                </a:solidFill>
                <a:latin typeface="黑体" pitchFamily="49" charset="-122"/>
                <a:ea typeface="黑体" pitchFamily="49" charset="-122"/>
              </a:rPr>
              <a:t>四、我国垃圾分类</a:t>
            </a:r>
            <a:r>
              <a:rPr lang="zh-CN" altLang="en-US" sz="2800" dirty="0" smtClean="0">
                <a:solidFill>
                  <a:schemeClr val="tx1">
                    <a:lumMod val="95000"/>
                    <a:lumOff val="5000"/>
                  </a:schemeClr>
                </a:solidFill>
                <a:latin typeface="黑体" pitchFamily="49" charset="-122"/>
                <a:ea typeface="黑体" pitchFamily="49" charset="-122"/>
              </a:rPr>
              <a:t>的工作方向</a:t>
            </a:r>
            <a:endParaRPr lang="zh-CN" altLang="en-US" sz="2800" dirty="0">
              <a:solidFill>
                <a:schemeClr val="tx1">
                  <a:lumMod val="95000"/>
                  <a:lumOff val="5000"/>
                </a:schemeClr>
              </a:solidFill>
              <a:latin typeface="黑体" pitchFamily="49" charset="-122"/>
              <a:ea typeface="黑体" pitchFamily="49" charset="-122"/>
            </a:endParaRPr>
          </a:p>
        </p:txBody>
      </p:sp>
    </p:spTree>
    <p:extLst>
      <p:ext uri="{BB962C8B-B14F-4D97-AF65-F5344CB8AC3E}">
        <p14:creationId xmlns:p14="http://schemas.microsoft.com/office/powerpoint/2010/main" val="30872501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512" y="1052736"/>
            <a:ext cx="3528392" cy="5410712"/>
          </a:xfrm>
          <a:prstGeom prst="rect">
            <a:avLst/>
          </a:prstGeom>
          <a:solidFill>
            <a:schemeClr val="bg1"/>
          </a:solidFill>
        </p:spPr>
        <p:txBody>
          <a:bodyPr wrap="square" rtlCol="0">
            <a:spAutoFit/>
          </a:bodyPr>
          <a:lstStyle/>
          <a:p>
            <a:pPr>
              <a:lnSpc>
                <a:spcPct val="120000"/>
              </a:lnSpc>
            </a:pPr>
            <a:r>
              <a:rPr lang="en-US" altLang="zh-CN" sz="2400" dirty="0">
                <a:solidFill>
                  <a:srgbClr val="0070C0"/>
                </a:solidFill>
                <a:latin typeface="+mn-ea"/>
                <a:cs typeface="Arial" pitchFamily="34" charset="0"/>
              </a:rPr>
              <a:t>  </a:t>
            </a:r>
            <a:r>
              <a:rPr lang="en-US" altLang="zh-CN" sz="2400" dirty="0" smtClean="0">
                <a:solidFill>
                  <a:srgbClr val="0070C0"/>
                </a:solidFill>
                <a:latin typeface="+mn-ea"/>
                <a:cs typeface="Arial" pitchFamily="34" charset="0"/>
              </a:rPr>
              <a:t>  </a:t>
            </a:r>
            <a:r>
              <a:rPr lang="zh-CN" altLang="en-US" sz="2400" dirty="0" smtClean="0">
                <a:latin typeface="+mn-ea"/>
                <a:cs typeface="Arial" pitchFamily="34" charset="0"/>
              </a:rPr>
              <a:t>根据商务部</a:t>
            </a:r>
            <a:r>
              <a:rPr lang="en-US" altLang="zh-CN" sz="2400" dirty="0" smtClean="0">
                <a:latin typeface="+mn-ea"/>
                <a:cs typeface="Arial" pitchFamily="34" charset="0"/>
              </a:rPr>
              <a:t>2015</a:t>
            </a:r>
            <a:r>
              <a:rPr lang="zh-CN" altLang="en-US" sz="2400" dirty="0" smtClean="0">
                <a:latin typeface="+mn-ea"/>
                <a:cs typeface="Arial" pitchFamily="34" charset="0"/>
              </a:rPr>
              <a:t>年</a:t>
            </a:r>
            <a:r>
              <a:rPr lang="en-US" altLang="zh-CN" sz="2400" dirty="0" smtClean="0">
                <a:latin typeface="+mn-ea"/>
                <a:cs typeface="Arial" pitchFamily="34" charset="0"/>
              </a:rPr>
              <a:t>《</a:t>
            </a:r>
            <a:r>
              <a:rPr lang="zh-CN" altLang="en-US" sz="2400" dirty="0" smtClean="0">
                <a:latin typeface="+mn-ea"/>
                <a:cs typeface="Arial" pitchFamily="34" charset="0"/>
              </a:rPr>
              <a:t>中国再生资源回收行业发展报告</a:t>
            </a:r>
            <a:r>
              <a:rPr lang="en-US" altLang="zh-CN" sz="2400" dirty="0" smtClean="0">
                <a:latin typeface="+mn-ea"/>
                <a:cs typeface="Arial" pitchFamily="34" charset="0"/>
              </a:rPr>
              <a:t>》</a:t>
            </a:r>
            <a:r>
              <a:rPr lang="zh-CN" altLang="en-US" sz="2400" dirty="0" smtClean="0">
                <a:latin typeface="+mn-ea"/>
                <a:cs typeface="Arial" pitchFamily="34" charset="0"/>
              </a:rPr>
              <a:t>的数据，</a:t>
            </a:r>
            <a:r>
              <a:rPr lang="zh-CN" altLang="zh-CN" sz="2400" dirty="0">
                <a:latin typeface="+mn-ea"/>
                <a:cs typeface="Arial" pitchFamily="34" charset="0"/>
              </a:rPr>
              <a:t>截至</a:t>
            </a:r>
            <a:r>
              <a:rPr lang="en-US" altLang="zh-CN" sz="2400" dirty="0">
                <a:latin typeface="+mn-ea"/>
                <a:cs typeface="Arial" pitchFamily="34" charset="0"/>
              </a:rPr>
              <a:t>2014</a:t>
            </a:r>
            <a:r>
              <a:rPr lang="zh-CN" altLang="zh-CN" sz="2400" dirty="0" smtClean="0">
                <a:latin typeface="+mn-ea"/>
                <a:cs typeface="Arial" pitchFamily="34" charset="0"/>
              </a:rPr>
              <a:t>年底，</a:t>
            </a:r>
            <a:r>
              <a:rPr lang="zh-CN" altLang="en-US" sz="2400" dirty="0" smtClean="0">
                <a:latin typeface="+mn-ea"/>
                <a:cs typeface="Arial" pitchFamily="34" charset="0"/>
              </a:rPr>
              <a:t>从事再生资源回收利用的企业已经有</a:t>
            </a:r>
            <a:r>
              <a:rPr lang="en-US" altLang="zh-CN" sz="2400" dirty="0" smtClean="0">
                <a:latin typeface="+mn-ea"/>
                <a:cs typeface="Arial" pitchFamily="34" charset="0"/>
              </a:rPr>
              <a:t>5000</a:t>
            </a:r>
            <a:r>
              <a:rPr lang="zh-CN" altLang="en-US" sz="2400" dirty="0" smtClean="0">
                <a:latin typeface="+mn-ea"/>
                <a:cs typeface="Arial" pitchFamily="34" charset="0"/>
              </a:rPr>
              <a:t>多家，回收加工厂</a:t>
            </a:r>
            <a:r>
              <a:rPr lang="en-US" altLang="zh-CN" sz="2400" dirty="0" smtClean="0">
                <a:latin typeface="+mn-ea"/>
                <a:cs typeface="Arial" pitchFamily="34" charset="0"/>
              </a:rPr>
              <a:t>3000</a:t>
            </a:r>
            <a:r>
              <a:rPr lang="zh-CN" altLang="en-US" sz="2400" dirty="0" smtClean="0">
                <a:latin typeface="+mn-ea"/>
                <a:cs typeface="Arial" pitchFamily="34" charset="0"/>
              </a:rPr>
              <a:t>多家，从业人员</a:t>
            </a:r>
            <a:r>
              <a:rPr lang="en-US" altLang="zh-CN" sz="2400" dirty="0" smtClean="0">
                <a:latin typeface="+mn-ea"/>
                <a:cs typeface="Arial" pitchFamily="34" charset="0"/>
              </a:rPr>
              <a:t>140</a:t>
            </a:r>
            <a:r>
              <a:rPr lang="zh-CN" altLang="en-US" sz="2400" dirty="0" smtClean="0">
                <a:latin typeface="+mn-ea"/>
                <a:cs typeface="Arial" pitchFamily="34" charset="0"/>
              </a:rPr>
              <a:t>多万人，网点 </a:t>
            </a:r>
            <a:r>
              <a:rPr lang="en-US" altLang="zh-CN" sz="2400" dirty="0" smtClean="0">
                <a:latin typeface="+mn-ea"/>
                <a:cs typeface="Arial" pitchFamily="34" charset="0"/>
              </a:rPr>
              <a:t>16</a:t>
            </a:r>
            <a:r>
              <a:rPr lang="zh-CN" altLang="en-US" sz="2400" dirty="0" smtClean="0">
                <a:latin typeface="+mn-ea"/>
                <a:cs typeface="Arial" pitchFamily="34" charset="0"/>
              </a:rPr>
              <a:t>万个，遍布全国各地，并且在一些重点地区形成了不同的产业规模。</a:t>
            </a:r>
            <a:endParaRPr lang="en-US" altLang="zh-CN" sz="2400" dirty="0" smtClean="0">
              <a:latin typeface="+mn-ea"/>
              <a:cs typeface="Arial" pitchFamily="34" charset="0"/>
            </a:endParaRPr>
          </a:p>
          <a:p>
            <a:pPr>
              <a:lnSpc>
                <a:spcPct val="120000"/>
              </a:lnSpc>
            </a:pPr>
            <a:endParaRPr lang="en-US" altLang="zh-CN" sz="2400" dirty="0"/>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379965"/>
            <a:ext cx="5724128" cy="6145379"/>
          </a:xfrm>
          <a:prstGeom prst="rect">
            <a:avLst/>
          </a:prstGeom>
        </p:spPr>
      </p:pic>
    </p:spTree>
    <p:extLst>
      <p:ext uri="{BB962C8B-B14F-4D97-AF65-F5344CB8AC3E}">
        <p14:creationId xmlns:p14="http://schemas.microsoft.com/office/powerpoint/2010/main" val="34876811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692696"/>
            <a:ext cx="7920880" cy="4389120"/>
          </a:xfrm>
        </p:spPr>
        <p:txBody>
          <a:bodyPr>
            <a:noAutofit/>
          </a:bodyPr>
          <a:lstStyle/>
          <a:p>
            <a:r>
              <a:rPr lang="en-US" altLang="zh-CN" sz="2400" dirty="0" smtClean="0">
                <a:latin typeface="+mn-ea"/>
              </a:rPr>
              <a:t>2014</a:t>
            </a:r>
            <a:r>
              <a:rPr lang="zh-CN" altLang="en-US" sz="2400" dirty="0" smtClean="0">
                <a:latin typeface="+mn-ea"/>
              </a:rPr>
              <a:t>年生活垃圾清运量</a:t>
            </a:r>
            <a:r>
              <a:rPr lang="en-US" altLang="zh-CN" sz="2400" dirty="0" smtClean="0">
                <a:latin typeface="+mn-ea"/>
              </a:rPr>
              <a:t>1.79</a:t>
            </a:r>
            <a:r>
              <a:rPr lang="zh-CN" altLang="en-US" sz="2400" dirty="0" smtClean="0">
                <a:latin typeface="+mn-ea"/>
              </a:rPr>
              <a:t>亿吨，再生资源回收量约</a:t>
            </a:r>
            <a:r>
              <a:rPr lang="en-US" altLang="zh-CN" sz="2400" dirty="0" smtClean="0">
                <a:latin typeface="+mn-ea"/>
              </a:rPr>
              <a:t>2</a:t>
            </a:r>
            <a:r>
              <a:rPr lang="zh-CN" altLang="en-US" sz="2400" dirty="0" smtClean="0">
                <a:latin typeface="+mn-ea"/>
              </a:rPr>
              <a:t>亿吨，专家</a:t>
            </a:r>
            <a:r>
              <a:rPr lang="zh-CN" altLang="en-US" sz="2400" dirty="0" smtClean="0">
                <a:latin typeface="+mn-ea"/>
              </a:rPr>
              <a:t>估计其中约</a:t>
            </a:r>
            <a:r>
              <a:rPr lang="zh-CN" altLang="en-US" sz="2400" dirty="0" smtClean="0">
                <a:latin typeface="+mn-ea"/>
              </a:rPr>
              <a:t>有</a:t>
            </a:r>
            <a:r>
              <a:rPr lang="en-US" altLang="zh-CN" sz="2400" dirty="0" smtClean="0">
                <a:latin typeface="+mn-ea"/>
              </a:rPr>
              <a:t>6000</a:t>
            </a:r>
            <a:r>
              <a:rPr lang="zh-CN" altLang="en-US" sz="2400" dirty="0">
                <a:latin typeface="+mn-ea"/>
              </a:rPr>
              <a:t>万</a:t>
            </a:r>
            <a:r>
              <a:rPr lang="zh-CN" altLang="en-US" sz="2400" dirty="0" smtClean="0">
                <a:latin typeface="+mn-ea"/>
              </a:rPr>
              <a:t>吨来源于生活源废品</a:t>
            </a:r>
            <a:r>
              <a:rPr lang="zh-CN" altLang="en-US" sz="2400" dirty="0" smtClean="0">
                <a:latin typeface="+mn-ea"/>
              </a:rPr>
              <a:t>回收</a:t>
            </a:r>
            <a:r>
              <a:rPr lang="en-US" altLang="zh-CN" sz="2400" dirty="0" smtClean="0">
                <a:latin typeface="+mn-ea"/>
              </a:rPr>
              <a:t>-------</a:t>
            </a:r>
            <a:r>
              <a:rPr lang="zh-CN" altLang="en-US" sz="2400" dirty="0" smtClean="0">
                <a:latin typeface="+mn-ea"/>
              </a:rPr>
              <a:t>  估算</a:t>
            </a:r>
            <a:endParaRPr lang="en-US" altLang="zh-CN" sz="2400" dirty="0" smtClean="0">
              <a:latin typeface="+mn-ea"/>
            </a:endParaRPr>
          </a:p>
          <a:p>
            <a:r>
              <a:rPr lang="zh-CN" altLang="en-US" sz="2400" dirty="0" smtClean="0">
                <a:solidFill>
                  <a:srgbClr val="002060"/>
                </a:solidFill>
                <a:latin typeface="+mn-ea"/>
              </a:rPr>
              <a:t>我国</a:t>
            </a:r>
            <a:r>
              <a:rPr lang="zh-CN" altLang="en-US" sz="2400" dirty="0" smtClean="0">
                <a:solidFill>
                  <a:srgbClr val="002060"/>
                </a:solidFill>
                <a:latin typeface="+mn-ea"/>
              </a:rPr>
              <a:t>垃圾回收利用率</a:t>
            </a:r>
            <a:r>
              <a:rPr lang="en-US" altLang="zh-CN" sz="2400" dirty="0" smtClean="0">
                <a:solidFill>
                  <a:srgbClr val="002060"/>
                </a:solidFill>
                <a:latin typeface="+mn-ea"/>
              </a:rPr>
              <a:t>=0.6/(1.79+0.6)=25%</a:t>
            </a:r>
          </a:p>
          <a:p>
            <a:pPr marL="0" indent="0">
              <a:buNone/>
            </a:pPr>
            <a:r>
              <a:rPr lang="zh-CN" altLang="en-US" sz="2400" dirty="0" smtClean="0">
                <a:latin typeface="+mn-ea"/>
              </a:rPr>
              <a:t>   </a:t>
            </a:r>
            <a:r>
              <a:rPr lang="en-US" altLang="zh-CN" sz="2400" dirty="0" smtClean="0">
                <a:latin typeface="楷体" panose="02010609060101010101" pitchFamily="49" charset="-122"/>
                <a:ea typeface="楷体" panose="02010609060101010101" pitchFamily="49" charset="-122"/>
              </a:rPr>
              <a:t>【</a:t>
            </a:r>
            <a:r>
              <a:rPr lang="zh-CN" altLang="en-US" sz="2400" dirty="0" smtClean="0">
                <a:latin typeface="楷体" panose="02010609060101010101" pitchFamily="49" charset="-122"/>
                <a:ea typeface="楷体" panose="02010609060101010101" pitchFamily="49" charset="-122"/>
              </a:rPr>
              <a:t>日本</a:t>
            </a:r>
            <a:r>
              <a:rPr lang="zh-CN" altLang="en-US" sz="2400" dirty="0" smtClean="0">
                <a:latin typeface="楷体" panose="02010609060101010101" pitchFamily="49" charset="-122"/>
                <a:ea typeface="楷体" panose="02010609060101010101" pitchFamily="49" charset="-122"/>
              </a:rPr>
              <a:t>：</a:t>
            </a:r>
            <a:r>
              <a:rPr lang="en-US" altLang="zh-CN" sz="2400" dirty="0" smtClean="0">
                <a:latin typeface="楷体" panose="02010609060101010101" pitchFamily="49" charset="-122"/>
                <a:ea typeface="楷体" panose="02010609060101010101" pitchFamily="49" charset="-122"/>
              </a:rPr>
              <a:t>20.8%</a:t>
            </a:r>
            <a:r>
              <a:rPr lang="zh-CN" altLang="en-US" sz="2400" dirty="0" smtClean="0">
                <a:latin typeface="楷体" panose="02010609060101010101" pitchFamily="49" charset="-122"/>
                <a:ea typeface="楷体" panose="02010609060101010101" pitchFamily="49" charset="-122"/>
              </a:rPr>
              <a:t>；美国：</a:t>
            </a:r>
            <a:r>
              <a:rPr lang="en-US" altLang="zh-CN" sz="2400" dirty="0" smtClean="0">
                <a:latin typeface="楷体" panose="02010609060101010101" pitchFamily="49" charset="-122"/>
                <a:ea typeface="楷体" panose="02010609060101010101" pitchFamily="49" charset="-122"/>
              </a:rPr>
              <a:t>35%</a:t>
            </a:r>
            <a:r>
              <a:rPr lang="zh-CN" altLang="en-US" sz="2400" dirty="0" smtClean="0">
                <a:latin typeface="楷体" panose="02010609060101010101" pitchFamily="49" charset="-122"/>
                <a:ea typeface="楷体" panose="02010609060101010101" pitchFamily="49" charset="-122"/>
              </a:rPr>
              <a:t>；德国：</a:t>
            </a:r>
            <a:r>
              <a:rPr lang="en-US" altLang="zh-CN" sz="2400" dirty="0" smtClean="0">
                <a:latin typeface="楷体" panose="02010609060101010101" pitchFamily="49" charset="-122"/>
                <a:ea typeface="楷体" panose="02010609060101010101" pitchFamily="49" charset="-122"/>
              </a:rPr>
              <a:t>64.5</a:t>
            </a:r>
            <a:r>
              <a:rPr lang="en-US" altLang="zh-CN" sz="2400" dirty="0" smtClean="0">
                <a:latin typeface="楷体" panose="02010609060101010101" pitchFamily="49" charset="-122"/>
                <a:ea typeface="楷体" panose="02010609060101010101" pitchFamily="49" charset="-122"/>
              </a:rPr>
              <a:t>%】</a:t>
            </a:r>
            <a:endParaRPr lang="en-US" altLang="zh-CN" sz="2400" dirty="0" smtClean="0">
              <a:latin typeface="楷体" panose="02010609060101010101" pitchFamily="49" charset="-122"/>
              <a:ea typeface="楷体" panose="02010609060101010101" pitchFamily="49" charset="-122"/>
            </a:endParaRPr>
          </a:p>
          <a:p>
            <a:pPr marL="0" indent="0">
              <a:buNone/>
            </a:pPr>
            <a:r>
              <a:rPr lang="zh-CN" altLang="en-US" sz="2400" b="1" dirty="0" smtClean="0">
                <a:solidFill>
                  <a:srgbClr val="0070C0"/>
                </a:solidFill>
              </a:rPr>
              <a:t>       </a:t>
            </a:r>
            <a:r>
              <a:rPr lang="zh-CN" altLang="en-US" sz="2400" b="1" dirty="0" smtClean="0">
                <a:solidFill>
                  <a:srgbClr val="0070C0"/>
                </a:solidFill>
                <a:latin typeface="华文中宋" panose="02010600040101010101" pitchFamily="2" charset="-122"/>
                <a:ea typeface="华文中宋" panose="02010600040101010101" pitchFamily="2" charset="-122"/>
              </a:rPr>
              <a:t>我国</a:t>
            </a:r>
            <a:r>
              <a:rPr lang="zh-CN" altLang="en-US" sz="2400" b="1" dirty="0" smtClean="0">
                <a:solidFill>
                  <a:srgbClr val="0070C0"/>
                </a:solidFill>
                <a:latin typeface="华文中宋" panose="02010600040101010101" pitchFamily="2" charset="-122"/>
                <a:ea typeface="华文中宋" panose="02010600040101010101" pitchFamily="2" charset="-122"/>
              </a:rPr>
              <a:t>一直存在垃圾分类回收利用系统；市场自发为主、低成本、鱼龙混杂，只收具有一定市场价值的部分，受市场行情影响显著</a:t>
            </a:r>
            <a:r>
              <a:rPr lang="zh-CN" altLang="en-US" sz="2400" b="1" dirty="0" smtClean="0">
                <a:solidFill>
                  <a:srgbClr val="0070C0"/>
                </a:solidFill>
                <a:latin typeface="华文中宋" panose="02010600040101010101" pitchFamily="2" charset="-122"/>
                <a:ea typeface="华文中宋" panose="02010600040101010101" pitchFamily="2" charset="-122"/>
              </a:rPr>
              <a:t>。</a:t>
            </a:r>
            <a:endParaRPr lang="en-US" altLang="zh-CN" sz="2400" b="1" dirty="0" smtClean="0">
              <a:solidFill>
                <a:srgbClr val="0070C0"/>
              </a:solidFill>
              <a:latin typeface="华文中宋" panose="02010600040101010101" pitchFamily="2" charset="-122"/>
              <a:ea typeface="华文中宋" panose="02010600040101010101" pitchFamily="2" charset="-122"/>
            </a:endParaRPr>
          </a:p>
          <a:p>
            <a:pPr marL="0" indent="0">
              <a:lnSpc>
                <a:spcPct val="120000"/>
              </a:lnSpc>
              <a:spcBef>
                <a:spcPts val="1800"/>
              </a:spcBef>
              <a:buNone/>
            </a:pPr>
            <a:r>
              <a:rPr lang="zh-CN" altLang="en-US" sz="2200" b="1" dirty="0" smtClean="0">
                <a:latin typeface="楷体" panose="02010609060101010101" pitchFamily="49" charset="-122"/>
                <a:ea typeface="楷体" panose="02010609060101010101" pitchFamily="49" charset="-122"/>
                <a:cs typeface="Arial" pitchFamily="34" charset="0"/>
              </a:rPr>
              <a:t>民间</a:t>
            </a:r>
            <a:r>
              <a:rPr lang="zh-CN" altLang="en-US" sz="2200" b="1" dirty="0">
                <a:latin typeface="楷体" panose="02010609060101010101" pitchFamily="49" charset="-122"/>
                <a:ea typeface="楷体" panose="02010609060101010101" pitchFamily="49" charset="-122"/>
                <a:cs typeface="Arial" pitchFamily="34" charset="0"/>
              </a:rPr>
              <a:t>废品回收的问题：</a:t>
            </a:r>
            <a:endParaRPr lang="en-US" altLang="zh-CN" sz="2200" b="1" dirty="0">
              <a:latin typeface="楷体" panose="02010609060101010101" pitchFamily="49" charset="-122"/>
              <a:ea typeface="楷体" panose="02010609060101010101" pitchFamily="49" charset="-122"/>
              <a:cs typeface="Arial" pitchFamily="34" charset="0"/>
            </a:endParaRPr>
          </a:p>
          <a:p>
            <a:pPr marL="0" indent="0">
              <a:lnSpc>
                <a:spcPct val="120000"/>
              </a:lnSpc>
              <a:buNone/>
            </a:pPr>
            <a:r>
              <a:rPr lang="zh-CN" altLang="en-US" sz="2200" b="1" dirty="0" smtClean="0">
                <a:latin typeface="楷体" panose="02010609060101010101" pitchFamily="49" charset="-122"/>
                <a:ea typeface="楷体" panose="02010609060101010101" pitchFamily="49" charset="-122"/>
                <a:cs typeface="Arial" pitchFamily="34" charset="0"/>
              </a:rPr>
              <a:t>（</a:t>
            </a:r>
            <a:r>
              <a:rPr lang="en-US" altLang="zh-CN" sz="2200" b="1" dirty="0" smtClean="0">
                <a:latin typeface="楷体" panose="02010609060101010101" pitchFamily="49" charset="-122"/>
                <a:ea typeface="楷体" panose="02010609060101010101" pitchFamily="49" charset="-122"/>
                <a:cs typeface="Arial" pitchFamily="34" charset="0"/>
                <a:sym typeface="Wingdings" panose="05000000000000000000" pitchFamily="2" charset="2"/>
              </a:rPr>
              <a:t>1</a:t>
            </a:r>
            <a:r>
              <a:rPr lang="zh-CN" altLang="en-US" sz="2200" b="1" dirty="0" smtClean="0">
                <a:latin typeface="楷体" panose="02010609060101010101" pitchFamily="49" charset="-122"/>
                <a:ea typeface="楷体" panose="02010609060101010101" pitchFamily="49" charset="-122"/>
                <a:cs typeface="Arial" pitchFamily="34" charset="0"/>
                <a:sym typeface="Wingdings" panose="05000000000000000000" pitchFamily="2" charset="2"/>
              </a:rPr>
              <a:t>）</a:t>
            </a:r>
            <a:r>
              <a:rPr lang="zh-CN" altLang="en-US" sz="2200" b="1" dirty="0" smtClean="0">
                <a:latin typeface="楷体" panose="02010609060101010101" pitchFamily="49" charset="-122"/>
                <a:ea typeface="楷体" panose="02010609060101010101" pitchFamily="49" charset="-122"/>
                <a:cs typeface="Arial" pitchFamily="34" charset="0"/>
              </a:rPr>
              <a:t>主要依靠市场自发，回收品种受市场行情影响。</a:t>
            </a:r>
            <a:endParaRPr lang="en-US" altLang="zh-CN" sz="2200" b="1" dirty="0" smtClean="0">
              <a:latin typeface="楷体" panose="02010609060101010101" pitchFamily="49" charset="-122"/>
              <a:ea typeface="楷体" panose="02010609060101010101" pitchFamily="49" charset="-122"/>
              <a:cs typeface="Arial" pitchFamily="34" charset="0"/>
            </a:endParaRPr>
          </a:p>
          <a:p>
            <a:pPr marL="0" indent="0">
              <a:lnSpc>
                <a:spcPct val="120000"/>
              </a:lnSpc>
              <a:buNone/>
            </a:pPr>
            <a:r>
              <a:rPr lang="zh-CN" altLang="en-US" sz="2200" b="1" dirty="0" smtClean="0">
                <a:latin typeface="楷体" panose="02010609060101010101" pitchFamily="49" charset="-122"/>
                <a:ea typeface="楷体" panose="02010609060101010101" pitchFamily="49" charset="-122"/>
                <a:cs typeface="Arial" pitchFamily="34" charset="0"/>
              </a:rPr>
              <a:t>（</a:t>
            </a:r>
            <a:r>
              <a:rPr lang="en-US" altLang="zh-CN" sz="2200" b="1" dirty="0" smtClean="0">
                <a:latin typeface="楷体" panose="02010609060101010101" pitchFamily="49" charset="-122"/>
                <a:ea typeface="楷体" panose="02010609060101010101" pitchFamily="49" charset="-122"/>
                <a:cs typeface="Arial" pitchFamily="34" charset="0"/>
              </a:rPr>
              <a:t>2</a:t>
            </a:r>
            <a:r>
              <a:rPr lang="zh-CN" altLang="en-US" sz="2200" b="1" dirty="0" smtClean="0">
                <a:latin typeface="楷体" panose="02010609060101010101" pitchFamily="49" charset="-122"/>
                <a:ea typeface="楷体" panose="02010609060101010101" pitchFamily="49" charset="-122"/>
                <a:cs typeface="Arial" pitchFamily="34" charset="0"/>
              </a:rPr>
              <a:t>）废品回收系统鱼龙混杂，不规范、有隐患。</a:t>
            </a:r>
            <a:endParaRPr lang="en-US" altLang="zh-CN" sz="2200" b="1" dirty="0" smtClean="0">
              <a:latin typeface="楷体" panose="02010609060101010101" pitchFamily="49" charset="-122"/>
              <a:ea typeface="楷体" panose="02010609060101010101" pitchFamily="49" charset="-122"/>
              <a:cs typeface="Arial" pitchFamily="34" charset="0"/>
            </a:endParaRPr>
          </a:p>
          <a:p>
            <a:pPr marL="0" indent="0">
              <a:lnSpc>
                <a:spcPct val="120000"/>
              </a:lnSpc>
              <a:buNone/>
            </a:pPr>
            <a:r>
              <a:rPr lang="zh-CN" altLang="en-US" sz="2200" b="1" dirty="0" smtClean="0">
                <a:latin typeface="楷体" panose="02010609060101010101" pitchFamily="49" charset="-122"/>
                <a:ea typeface="楷体" panose="02010609060101010101" pitchFamily="49" charset="-122"/>
                <a:cs typeface="Arial" pitchFamily="34" charset="0"/>
              </a:rPr>
              <a:t>（</a:t>
            </a:r>
            <a:r>
              <a:rPr lang="en-US" altLang="zh-CN" sz="2200" b="1" dirty="0" smtClean="0">
                <a:latin typeface="楷体" panose="02010609060101010101" pitchFamily="49" charset="-122"/>
                <a:ea typeface="楷体" panose="02010609060101010101" pitchFamily="49" charset="-122"/>
                <a:cs typeface="Arial" pitchFamily="34" charset="0"/>
              </a:rPr>
              <a:t>3</a:t>
            </a:r>
            <a:r>
              <a:rPr lang="zh-CN" altLang="en-US" sz="2200" b="1" dirty="0" smtClean="0">
                <a:latin typeface="楷体" panose="02010609060101010101" pitchFamily="49" charset="-122"/>
                <a:ea typeface="楷体" panose="02010609060101010101" pitchFamily="49" charset="-122"/>
                <a:cs typeface="Arial" pitchFamily="34" charset="0"/>
              </a:rPr>
              <a:t>）经翻拣回收的垃圾往往被污染，降低再利用价值，增加再利用成本，形成安全隐患。</a:t>
            </a:r>
          </a:p>
          <a:p>
            <a:pPr>
              <a:lnSpc>
                <a:spcPct val="150000"/>
              </a:lnSpc>
            </a:pPr>
            <a:endParaRPr lang="zh-CN" altLang="en-US" sz="2400" b="1" dirty="0">
              <a:solidFill>
                <a:srgbClr val="0070C0"/>
              </a:solidFill>
            </a:endParaRPr>
          </a:p>
        </p:txBody>
      </p:sp>
      <p:sp>
        <p:nvSpPr>
          <p:cNvPr id="5" name="矩形 4"/>
          <p:cNvSpPr/>
          <p:nvPr/>
        </p:nvSpPr>
        <p:spPr>
          <a:xfrm>
            <a:off x="456505" y="2780928"/>
            <a:ext cx="8064896" cy="1296144"/>
          </a:xfrm>
          <a:prstGeom prst="rect">
            <a:avLst/>
          </a:prstGeom>
          <a:noFill/>
          <a:ln w="22860">
            <a:solidFill>
              <a:schemeClr val="accent5">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20118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9208" y="332656"/>
            <a:ext cx="8229600" cy="566936"/>
          </a:xfrm>
        </p:spPr>
        <p:txBody>
          <a:bodyPr>
            <a:noAutofit/>
          </a:bodyPr>
          <a:lstStyle/>
          <a:p>
            <a:r>
              <a:rPr lang="en-US" altLang="zh-CN" sz="2800" b="1" dirty="0">
                <a:solidFill>
                  <a:schemeClr val="tx1"/>
                </a:solidFill>
                <a:latin typeface="+mn-ea"/>
                <a:ea typeface="+mn-ea"/>
              </a:rPr>
              <a:t>2</a:t>
            </a:r>
            <a:r>
              <a:rPr lang="en-US" altLang="zh-CN" sz="2800" b="1" dirty="0" smtClean="0">
                <a:solidFill>
                  <a:schemeClr val="tx1"/>
                </a:solidFill>
                <a:latin typeface="+mn-ea"/>
                <a:ea typeface="+mn-ea"/>
              </a:rPr>
              <a:t>.</a:t>
            </a:r>
            <a:r>
              <a:rPr lang="zh-CN" altLang="en-US" sz="2800" b="1" dirty="0" smtClean="0">
                <a:solidFill>
                  <a:schemeClr val="tx1"/>
                </a:solidFill>
                <a:latin typeface="+mn-ea"/>
                <a:ea typeface="+mn-ea"/>
              </a:rPr>
              <a:t>分类</a:t>
            </a:r>
            <a:r>
              <a:rPr lang="zh-CN" altLang="en-US" sz="2800" b="1" dirty="0">
                <a:solidFill>
                  <a:schemeClr val="tx1"/>
                </a:solidFill>
                <a:latin typeface="+mn-ea"/>
                <a:ea typeface="+mn-ea"/>
              </a:rPr>
              <a:t>可以大幅实现垃圾减量，甚至取代设施建设？</a:t>
            </a:r>
          </a:p>
        </p:txBody>
      </p:sp>
      <p:sp>
        <p:nvSpPr>
          <p:cNvPr id="3" name="内容占位符 2"/>
          <p:cNvSpPr>
            <a:spLocks noGrp="1"/>
          </p:cNvSpPr>
          <p:nvPr>
            <p:ph idx="1"/>
          </p:nvPr>
        </p:nvSpPr>
        <p:spPr>
          <a:xfrm>
            <a:off x="533877" y="980728"/>
            <a:ext cx="8424936" cy="4176464"/>
          </a:xfrm>
        </p:spPr>
        <p:txBody>
          <a:bodyPr>
            <a:noAutofit/>
          </a:bodyPr>
          <a:lstStyle/>
          <a:p>
            <a:pPr marL="0" indent="0" algn="just">
              <a:buNone/>
            </a:pPr>
            <a:r>
              <a:rPr lang="zh-CN" altLang="en-US" sz="2000" dirty="0" smtClean="0">
                <a:latin typeface="黑体" panose="02010609060101010101" pitchFamily="49" charset="-122"/>
                <a:ea typeface="黑体" panose="02010609060101010101" pitchFamily="49" charset="-122"/>
              </a:rPr>
              <a:t>现状：高附加值可</a:t>
            </a:r>
            <a:r>
              <a:rPr lang="zh-CN" altLang="en-US" sz="2000" dirty="0" smtClean="0">
                <a:latin typeface="黑体" panose="02010609060101010101" pitchFamily="49" charset="-122"/>
                <a:ea typeface="黑体" panose="02010609060101010101" pitchFamily="49" charset="-122"/>
              </a:rPr>
              <a:t>回收</a:t>
            </a:r>
            <a:r>
              <a:rPr lang="zh-CN" altLang="en-US" sz="2000" dirty="0" smtClean="0">
                <a:latin typeface="黑体" panose="02010609060101010101" pitchFamily="49" charset="-122"/>
                <a:ea typeface="黑体" panose="02010609060101010101" pitchFamily="49" charset="-122"/>
              </a:rPr>
              <a:t>物</a:t>
            </a:r>
            <a:r>
              <a:rPr lang="en-US" altLang="zh-CN" sz="2000" dirty="0" smtClean="0">
                <a:latin typeface="黑体" panose="02010609060101010101" pitchFamily="49" charset="-122"/>
                <a:ea typeface="黑体" panose="02010609060101010101" pitchFamily="49" charset="-122"/>
              </a:rPr>
              <a:t>-----</a:t>
            </a:r>
            <a:r>
              <a:rPr lang="zh-CN" altLang="en-US" sz="2000" dirty="0" smtClean="0">
                <a:latin typeface="黑体" panose="02010609060101010101" pitchFamily="49" charset="-122"/>
                <a:ea typeface="黑体" panose="02010609060101010101" pitchFamily="49" charset="-122"/>
              </a:rPr>
              <a:t>废品回收</a:t>
            </a:r>
            <a:endParaRPr lang="en-US" altLang="zh-CN" sz="2000" dirty="0">
              <a:latin typeface="黑体" panose="02010609060101010101" pitchFamily="49" charset="-122"/>
              <a:ea typeface="黑体" panose="02010609060101010101" pitchFamily="49" charset="-122"/>
            </a:endParaRPr>
          </a:p>
          <a:p>
            <a:pPr marL="0" indent="0" algn="just">
              <a:buNone/>
            </a:pPr>
            <a:r>
              <a:rPr lang="en-US" altLang="zh-CN" sz="2000" dirty="0" smtClean="0">
                <a:solidFill>
                  <a:srgbClr val="002060"/>
                </a:solidFill>
                <a:latin typeface="黑体" panose="02010609060101010101" pitchFamily="49" charset="-122"/>
                <a:ea typeface="黑体" panose="02010609060101010101" pitchFamily="49" charset="-122"/>
              </a:rPr>
              <a:t>      </a:t>
            </a:r>
            <a:r>
              <a:rPr lang="zh-CN" altLang="en-US" sz="2000" dirty="0" smtClean="0">
                <a:solidFill>
                  <a:srgbClr val="002060"/>
                </a:solidFill>
                <a:latin typeface="黑体" panose="02010609060101010101" pitchFamily="49" charset="-122"/>
                <a:ea typeface="黑体" panose="02010609060101010101" pitchFamily="49" charset="-122"/>
              </a:rPr>
              <a:t>低价值</a:t>
            </a:r>
            <a:r>
              <a:rPr lang="zh-CN" altLang="en-US" sz="2000" dirty="0" smtClean="0">
                <a:solidFill>
                  <a:srgbClr val="002060"/>
                </a:solidFill>
                <a:latin typeface="黑体" panose="02010609060101010101" pitchFamily="49" charset="-122"/>
                <a:ea typeface="黑体" panose="02010609060101010101" pitchFamily="49" charset="-122"/>
              </a:rPr>
              <a:t>可回收</a:t>
            </a:r>
            <a:r>
              <a:rPr lang="zh-CN" altLang="en-US" sz="2000" dirty="0" smtClean="0">
                <a:solidFill>
                  <a:srgbClr val="002060"/>
                </a:solidFill>
                <a:latin typeface="黑体" panose="02010609060101010101" pitchFamily="49" charset="-122"/>
                <a:ea typeface="黑体" panose="02010609060101010101" pitchFamily="49" charset="-122"/>
              </a:rPr>
              <a:t>物</a:t>
            </a:r>
            <a:r>
              <a:rPr lang="en-US" altLang="zh-CN" sz="2000" dirty="0" smtClean="0">
                <a:latin typeface="黑体" panose="02010609060101010101" pitchFamily="49" charset="-122"/>
                <a:ea typeface="黑体" panose="02010609060101010101" pitchFamily="49" charset="-122"/>
              </a:rPr>
              <a:t>+</a:t>
            </a:r>
            <a:r>
              <a:rPr lang="zh-CN" altLang="en-US" sz="2000" dirty="0" smtClean="0">
                <a:latin typeface="黑体" panose="02010609060101010101" pitchFamily="49" charset="-122"/>
                <a:ea typeface="黑体" panose="02010609060101010101" pitchFamily="49" charset="-122"/>
              </a:rPr>
              <a:t>其他生活垃圾</a:t>
            </a:r>
            <a:r>
              <a:rPr lang="en-US" altLang="zh-CN" sz="2000" dirty="0" smtClean="0">
                <a:latin typeface="黑体" panose="02010609060101010101" pitchFamily="49" charset="-122"/>
                <a:ea typeface="黑体" panose="02010609060101010101" pitchFamily="49" charset="-122"/>
              </a:rPr>
              <a:t>----</a:t>
            </a:r>
            <a:r>
              <a:rPr lang="zh-CN" altLang="en-US" sz="2000" dirty="0" smtClean="0">
                <a:latin typeface="黑体" panose="02010609060101010101" pitchFamily="49" charset="-122"/>
                <a:ea typeface="黑体" panose="02010609060101010101" pitchFamily="49" charset="-122"/>
              </a:rPr>
              <a:t>环卫系统</a:t>
            </a:r>
            <a:endParaRPr lang="en-US" altLang="zh-CN" sz="2000" dirty="0" smtClean="0">
              <a:latin typeface="黑体" panose="02010609060101010101" pitchFamily="49" charset="-122"/>
              <a:ea typeface="黑体" panose="02010609060101010101" pitchFamily="49" charset="-122"/>
            </a:endParaRPr>
          </a:p>
          <a:p>
            <a:pPr marL="0" indent="0" algn="just">
              <a:buNone/>
            </a:pPr>
            <a:r>
              <a:rPr lang="en-US" altLang="zh-CN" sz="2000" dirty="0" smtClean="0">
                <a:latin typeface="黑体" panose="02010609060101010101" pitchFamily="49" charset="-122"/>
                <a:ea typeface="黑体" panose="02010609060101010101" pitchFamily="49" charset="-122"/>
              </a:rPr>
              <a:t>                  </a:t>
            </a:r>
            <a:r>
              <a:rPr lang="zh-CN" altLang="en-US" sz="2000" dirty="0" smtClean="0">
                <a:latin typeface="黑体" panose="02010609060101010101" pitchFamily="49" charset="-122"/>
                <a:ea typeface="黑体" panose="02010609060101010101" pitchFamily="49" charset="-122"/>
              </a:rPr>
              <a:t>减</a:t>
            </a:r>
            <a:r>
              <a:rPr lang="zh-CN" altLang="en-US" sz="2000" dirty="0">
                <a:latin typeface="黑体" panose="02010609060101010101" pitchFamily="49" charset="-122"/>
                <a:ea typeface="黑体" panose="02010609060101010101" pitchFamily="49" charset="-122"/>
              </a:rPr>
              <a:t>量空间非常</a:t>
            </a:r>
            <a:r>
              <a:rPr lang="zh-CN" altLang="en-US" sz="2000" dirty="0" smtClean="0">
                <a:latin typeface="黑体" panose="02010609060101010101" pitchFamily="49" charset="-122"/>
                <a:ea typeface="黑体" panose="02010609060101010101" pitchFamily="49" charset="-122"/>
              </a:rPr>
              <a:t>有限</a:t>
            </a:r>
            <a:endParaRPr lang="en-US" altLang="zh-CN" sz="2000" dirty="0">
              <a:latin typeface="黑体" panose="02010609060101010101" pitchFamily="49" charset="-122"/>
              <a:ea typeface="黑体" panose="02010609060101010101" pitchFamily="49" charset="-122"/>
            </a:endParaRPr>
          </a:p>
          <a:p>
            <a:pPr marL="0" indent="0" algn="just">
              <a:buNone/>
            </a:pPr>
            <a:r>
              <a:rPr lang="zh-CN" altLang="en-US" sz="2000" dirty="0" smtClean="0">
                <a:latin typeface="黑体" panose="02010609060101010101" pitchFamily="49" charset="-122"/>
                <a:ea typeface="黑体" panose="02010609060101010101" pitchFamily="49" charset="-122"/>
              </a:rPr>
              <a:t>趋势：</a:t>
            </a:r>
            <a:endParaRPr lang="en-US" altLang="zh-CN" sz="2800" dirty="0">
              <a:latin typeface="黑体" panose="02010609060101010101" pitchFamily="49" charset="-122"/>
              <a:ea typeface="黑体" panose="02010609060101010101" pitchFamily="49" charset="-122"/>
            </a:endParaRPr>
          </a:p>
          <a:p>
            <a:pPr marL="0" indent="0" algn="just">
              <a:buNone/>
            </a:pPr>
            <a:r>
              <a:rPr lang="zh-CN" altLang="en-US" sz="2000" dirty="0" smtClean="0">
                <a:solidFill>
                  <a:srgbClr val="002060"/>
                </a:solidFill>
                <a:latin typeface="黑体" panose="02010609060101010101" pitchFamily="49" charset="-122"/>
                <a:ea typeface="黑体" panose="02010609060101010101" pitchFamily="49" charset="-122"/>
              </a:rPr>
              <a:t>垃圾产生量上升</a:t>
            </a:r>
            <a:endParaRPr lang="en-US" altLang="zh-CN" sz="2000" dirty="0" smtClean="0">
              <a:solidFill>
                <a:srgbClr val="002060"/>
              </a:solidFill>
              <a:latin typeface="黑体" panose="02010609060101010101" pitchFamily="49" charset="-122"/>
              <a:ea typeface="黑体" panose="02010609060101010101" pitchFamily="49" charset="-122"/>
            </a:endParaRPr>
          </a:p>
          <a:p>
            <a:pPr algn="just">
              <a:buFont typeface="Wingdings" panose="05000000000000000000" pitchFamily="2" charset="2"/>
              <a:buChar char="u"/>
            </a:pPr>
            <a:r>
              <a:rPr lang="zh-CN" altLang="en-US" sz="2000" dirty="0" smtClean="0">
                <a:latin typeface="黑体" panose="02010609060101010101" pitchFamily="49" charset="-122"/>
                <a:ea typeface="黑体" panose="02010609060101010101" pitchFamily="49" charset="-122"/>
              </a:rPr>
              <a:t>经济社会发展</a:t>
            </a:r>
            <a:r>
              <a:rPr lang="en-US" altLang="zh-CN" sz="2000" dirty="0" smtClean="0">
                <a:latin typeface="黑体" panose="02010609060101010101" pitchFamily="49" charset="-122"/>
                <a:ea typeface="黑体" panose="02010609060101010101" pitchFamily="49" charset="-122"/>
              </a:rPr>
              <a:t>—--</a:t>
            </a:r>
            <a:r>
              <a:rPr lang="zh-CN" altLang="en-US" sz="2000" dirty="0" smtClean="0">
                <a:latin typeface="黑体" panose="02010609060101010101" pitchFamily="49" charset="-122"/>
                <a:ea typeface="黑体" panose="02010609060101010101" pitchFamily="49" charset="-122"/>
              </a:rPr>
              <a:t>生活水平提高、废弃物增加</a:t>
            </a:r>
            <a:endParaRPr lang="en-US" altLang="zh-CN" sz="2000" dirty="0">
              <a:latin typeface="黑体" panose="02010609060101010101" pitchFamily="49" charset="-122"/>
              <a:ea typeface="黑体" panose="02010609060101010101" pitchFamily="49" charset="-122"/>
            </a:endParaRPr>
          </a:p>
          <a:p>
            <a:pPr algn="just">
              <a:buFont typeface="Wingdings" panose="05000000000000000000" pitchFamily="2" charset="2"/>
              <a:buChar char="u"/>
            </a:pPr>
            <a:r>
              <a:rPr lang="zh-CN" altLang="en-US" sz="2000" dirty="0" smtClean="0">
                <a:latin typeface="黑体" panose="02010609060101010101" pitchFamily="49" charset="-122"/>
                <a:ea typeface="黑体" panose="02010609060101010101" pitchFamily="49" charset="-122"/>
              </a:rPr>
              <a:t>城镇化进程</a:t>
            </a:r>
            <a:r>
              <a:rPr lang="en-US" altLang="zh-CN" sz="2000" dirty="0" smtClean="0">
                <a:latin typeface="黑体" panose="02010609060101010101" pitchFamily="49" charset="-122"/>
                <a:ea typeface="黑体" panose="02010609060101010101" pitchFamily="49" charset="-122"/>
              </a:rPr>
              <a:t>----</a:t>
            </a:r>
            <a:r>
              <a:rPr lang="zh-CN" altLang="en-US" sz="2000" dirty="0" smtClean="0">
                <a:latin typeface="黑体" panose="02010609060101010101" pitchFamily="49" charset="-122"/>
                <a:ea typeface="黑体" panose="02010609060101010101" pitchFamily="49" charset="-122"/>
              </a:rPr>
              <a:t>环卫服务人口</a:t>
            </a:r>
            <a:r>
              <a:rPr lang="zh-CN" altLang="en-US" sz="2000" dirty="0" smtClean="0">
                <a:latin typeface="黑体" panose="02010609060101010101" pitchFamily="49" charset="-122"/>
                <a:ea typeface="黑体" panose="02010609060101010101" pitchFamily="49" charset="-122"/>
              </a:rPr>
              <a:t>、范围、质量提高，垃圾量增多</a:t>
            </a:r>
            <a:endParaRPr lang="en-US" altLang="zh-CN" sz="2000" dirty="0" smtClean="0">
              <a:latin typeface="黑体" panose="02010609060101010101" pitchFamily="49" charset="-122"/>
              <a:ea typeface="黑体" panose="02010609060101010101" pitchFamily="49" charset="-122"/>
            </a:endParaRPr>
          </a:p>
          <a:p>
            <a:pPr algn="just">
              <a:buFont typeface="Wingdings" panose="05000000000000000000" pitchFamily="2" charset="2"/>
              <a:buChar char="u"/>
            </a:pPr>
            <a:r>
              <a:rPr lang="zh-CN" altLang="en-US" sz="2000" dirty="0">
                <a:latin typeface="黑体" panose="02010609060101010101" pitchFamily="49" charset="-122"/>
                <a:ea typeface="黑体" panose="02010609060101010101" pitchFamily="49" charset="-122"/>
              </a:rPr>
              <a:t>生活方式</a:t>
            </a:r>
            <a:r>
              <a:rPr lang="zh-CN" altLang="en-US" sz="2000" dirty="0" smtClean="0">
                <a:latin typeface="黑体" panose="02010609060101010101" pitchFamily="49" charset="-122"/>
                <a:ea typeface="黑体" panose="02010609060101010101" pitchFamily="49" charset="-122"/>
              </a:rPr>
              <a:t>变化</a:t>
            </a:r>
            <a:r>
              <a:rPr lang="en-US" altLang="zh-CN" sz="2000" dirty="0" smtClean="0">
                <a:latin typeface="黑体" panose="02010609060101010101" pitchFamily="49" charset="-122"/>
                <a:ea typeface="黑体" panose="02010609060101010101" pitchFamily="49" charset="-122"/>
              </a:rPr>
              <a:t>----</a:t>
            </a:r>
            <a:r>
              <a:rPr lang="zh-CN" altLang="en-US" sz="2000" dirty="0" smtClean="0">
                <a:latin typeface="黑体" panose="02010609060101010101" pitchFamily="49" charset="-122"/>
                <a:ea typeface="黑体" panose="02010609060101010101" pitchFamily="49" charset="-122"/>
              </a:rPr>
              <a:t>如</a:t>
            </a:r>
            <a:r>
              <a:rPr lang="zh-CN" altLang="en-US" sz="2000" dirty="0">
                <a:latin typeface="黑体" panose="02010609060101010101" pitchFamily="49" charset="-122"/>
                <a:ea typeface="黑体" panose="02010609060101010101" pitchFamily="49" charset="-122"/>
              </a:rPr>
              <a:t>电商、快递、物流发展迅速</a:t>
            </a:r>
            <a:r>
              <a:rPr lang="zh-CN" altLang="en-US" sz="2000" dirty="0" smtClean="0">
                <a:latin typeface="黑体" panose="02010609060101010101" pitchFamily="49" charset="-122"/>
                <a:ea typeface="黑体" panose="02010609060101010101" pitchFamily="49" charset="-122"/>
              </a:rPr>
              <a:t>，包装废弃物增加</a:t>
            </a:r>
            <a:endParaRPr lang="en-US" altLang="zh-CN" sz="2000" dirty="0">
              <a:latin typeface="黑体" panose="02010609060101010101" pitchFamily="49" charset="-122"/>
              <a:ea typeface="黑体" panose="02010609060101010101" pitchFamily="49" charset="-122"/>
            </a:endParaRPr>
          </a:p>
          <a:p>
            <a:pPr marL="0" indent="0" algn="just">
              <a:buNone/>
            </a:pPr>
            <a:r>
              <a:rPr lang="zh-CN" altLang="en-US" sz="2000" dirty="0" smtClean="0">
                <a:solidFill>
                  <a:srgbClr val="002060"/>
                </a:solidFill>
                <a:latin typeface="黑体" panose="02010609060101010101" pitchFamily="49" charset="-122"/>
                <a:ea typeface="黑体" panose="02010609060101010101" pitchFamily="49" charset="-122"/>
              </a:rPr>
              <a:t>废品回收量下降</a:t>
            </a:r>
            <a:endParaRPr lang="en-US" altLang="zh-CN" sz="2000" dirty="0" smtClean="0">
              <a:solidFill>
                <a:srgbClr val="002060"/>
              </a:solidFill>
              <a:latin typeface="黑体" panose="02010609060101010101" pitchFamily="49" charset="-122"/>
              <a:ea typeface="黑体" panose="02010609060101010101" pitchFamily="49" charset="-122"/>
            </a:endParaRPr>
          </a:p>
          <a:p>
            <a:pPr algn="just">
              <a:buFont typeface="Wingdings" panose="05000000000000000000" pitchFamily="2" charset="2"/>
              <a:buChar char="u"/>
            </a:pPr>
            <a:r>
              <a:rPr lang="zh-CN" altLang="en-US" sz="2000" dirty="0" smtClean="0">
                <a:latin typeface="黑体" panose="02010609060101010101" pitchFamily="49" charset="-122"/>
                <a:ea typeface="黑体" panose="02010609060101010101" pitchFamily="49" charset="-122"/>
              </a:rPr>
              <a:t>产能过剩、大宗</a:t>
            </a:r>
            <a:r>
              <a:rPr lang="zh-CN" altLang="en-US" sz="2000" dirty="0">
                <a:latin typeface="黑体" panose="02010609060101010101" pitchFamily="49" charset="-122"/>
                <a:ea typeface="黑体" panose="02010609060101010101" pitchFamily="49" charset="-122"/>
              </a:rPr>
              <a:t>商品价格下降</a:t>
            </a:r>
            <a:r>
              <a:rPr lang="zh-CN" altLang="en-US" sz="2000" dirty="0" smtClean="0">
                <a:latin typeface="黑体" panose="02010609060101010101" pitchFamily="49" charset="-122"/>
                <a:ea typeface="黑体" panose="02010609060101010101" pitchFamily="49" charset="-122"/>
              </a:rPr>
              <a:t>，回收行情走低；</a:t>
            </a:r>
            <a:endParaRPr lang="en-US" altLang="zh-CN" sz="2000" dirty="0">
              <a:latin typeface="黑体" panose="02010609060101010101" pitchFamily="49" charset="-122"/>
              <a:ea typeface="黑体" panose="02010609060101010101" pitchFamily="49" charset="-122"/>
            </a:endParaRPr>
          </a:p>
          <a:p>
            <a:pPr algn="just">
              <a:buFont typeface="Wingdings" panose="05000000000000000000" pitchFamily="2" charset="2"/>
              <a:buChar char="u"/>
            </a:pPr>
            <a:r>
              <a:rPr lang="zh-CN" altLang="en-US" sz="2000" dirty="0" smtClean="0">
                <a:latin typeface="黑体" panose="02010609060101010101" pitchFamily="49" charset="-122"/>
                <a:ea typeface="黑体" panose="02010609060101010101" pitchFamily="49" charset="-122"/>
              </a:rPr>
              <a:t>城市疏解</a:t>
            </a:r>
            <a:r>
              <a:rPr lang="zh-CN" altLang="en-US" sz="2000" dirty="0">
                <a:latin typeface="黑体" panose="02010609060101010101" pitchFamily="49" charset="-122"/>
                <a:ea typeface="黑体" panose="02010609060101010101" pitchFamily="49" charset="-122"/>
              </a:rPr>
              <a:t>人口，收捡</a:t>
            </a:r>
            <a:r>
              <a:rPr lang="zh-CN" altLang="en-US" sz="2000" dirty="0" smtClean="0">
                <a:latin typeface="黑体" panose="02010609060101010101" pitchFamily="49" charset="-122"/>
                <a:ea typeface="黑体" panose="02010609060101010101" pitchFamily="49" charset="-122"/>
              </a:rPr>
              <a:t>废品人员减少；</a:t>
            </a:r>
            <a:endParaRPr lang="en-US" altLang="zh-CN" sz="2000" dirty="0" smtClean="0">
              <a:latin typeface="黑体" panose="02010609060101010101" pitchFamily="49" charset="-122"/>
              <a:ea typeface="黑体" panose="02010609060101010101" pitchFamily="49" charset="-122"/>
            </a:endParaRPr>
          </a:p>
          <a:p>
            <a:pPr algn="just">
              <a:buFont typeface="Wingdings" panose="05000000000000000000" pitchFamily="2" charset="2"/>
              <a:buChar char="u"/>
            </a:pPr>
            <a:r>
              <a:rPr lang="zh-CN" altLang="en-US" sz="2000" dirty="0" smtClean="0">
                <a:latin typeface="黑体" panose="02010609060101010101" pitchFamily="49" charset="-122"/>
                <a:ea typeface="黑体" panose="02010609060101010101" pitchFamily="49" charset="-122"/>
              </a:rPr>
              <a:t>环境整治加强，废品</a:t>
            </a:r>
            <a:r>
              <a:rPr lang="zh-CN" altLang="en-US" sz="2000" dirty="0" smtClean="0">
                <a:latin typeface="黑体" panose="02010609060101010101" pitchFamily="49" charset="-122"/>
                <a:ea typeface="黑体" panose="02010609060101010101" pitchFamily="49" charset="-122"/>
              </a:rPr>
              <a:t>存放点</a:t>
            </a:r>
            <a:r>
              <a:rPr lang="zh-CN" altLang="en-US" sz="2000" dirty="0" smtClean="0">
                <a:latin typeface="黑体" panose="02010609060101010101" pitchFamily="49" charset="-122"/>
                <a:ea typeface="黑体" panose="02010609060101010101" pitchFamily="49" charset="-122"/>
              </a:rPr>
              <a:t>减少，废品回收难度成本增加；</a:t>
            </a:r>
            <a:endParaRPr lang="en-US" altLang="zh-CN" sz="2000" dirty="0">
              <a:latin typeface="黑体" panose="02010609060101010101" pitchFamily="49" charset="-122"/>
              <a:ea typeface="黑体" panose="02010609060101010101" pitchFamily="49" charset="-122"/>
            </a:endParaRPr>
          </a:p>
          <a:p>
            <a:pPr marL="0" indent="0" algn="just">
              <a:buNone/>
            </a:pPr>
            <a:endParaRPr lang="en-US" altLang="zh-CN" sz="1800" b="1" dirty="0">
              <a:solidFill>
                <a:srgbClr val="0070C0"/>
              </a:solidFill>
              <a:latin typeface="黑体" panose="02010609060101010101" pitchFamily="49" charset="-122"/>
              <a:ea typeface="黑体" panose="02010609060101010101" pitchFamily="49" charset="-122"/>
            </a:endParaRPr>
          </a:p>
          <a:p>
            <a:pPr marL="0" indent="0" algn="just">
              <a:buNone/>
            </a:pPr>
            <a:endParaRPr lang="en-US" altLang="zh-CN" sz="1600" dirty="0">
              <a:latin typeface="黑体" panose="02010609060101010101" pitchFamily="49" charset="-122"/>
              <a:ea typeface="黑体" panose="02010609060101010101" pitchFamily="49" charset="-122"/>
            </a:endParaRPr>
          </a:p>
        </p:txBody>
      </p:sp>
      <p:sp>
        <p:nvSpPr>
          <p:cNvPr id="4" name="椭圆 3"/>
          <p:cNvSpPr/>
          <p:nvPr/>
        </p:nvSpPr>
        <p:spPr>
          <a:xfrm>
            <a:off x="1187624" y="1268760"/>
            <a:ext cx="2160240" cy="564139"/>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上箭头 4"/>
          <p:cNvSpPr/>
          <p:nvPr/>
        </p:nvSpPr>
        <p:spPr>
          <a:xfrm rot="5211430">
            <a:off x="2440171" y="1610300"/>
            <a:ext cx="264611" cy="445196"/>
          </a:xfrm>
          <a:prstGeom prst="bentUpArrow">
            <a:avLst/>
          </a:prstGeom>
          <a:ln>
            <a:solidFill>
              <a:schemeClr val="accent1">
                <a:shade val="50000"/>
                <a:alpha val="4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8896" y="5589240"/>
            <a:ext cx="8784976" cy="1008112"/>
          </a:xfrm>
          <a:prstGeom prst="rect">
            <a:avLst/>
          </a:prstGeom>
          <a:noFill/>
          <a:ln w="22860">
            <a:solidFill>
              <a:schemeClr val="accent5">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48896" y="5602595"/>
            <a:ext cx="8687600" cy="1138773"/>
          </a:xfrm>
          <a:prstGeom prst="rect">
            <a:avLst/>
          </a:prstGeom>
          <a:noFill/>
        </p:spPr>
        <p:txBody>
          <a:bodyPr wrap="square" rtlCol="0">
            <a:spAutoFit/>
          </a:bodyPr>
          <a:lstStyle/>
          <a:p>
            <a:r>
              <a:rPr lang="zh-CN" altLang="en-US" sz="2400" b="1" dirty="0">
                <a:solidFill>
                  <a:srgbClr val="0070C0"/>
                </a:solidFill>
                <a:latin typeface="华文中宋" panose="02010600040101010101" pitchFamily="2" charset="-122"/>
                <a:ea typeface="华文中宋" panose="02010600040101010101" pitchFamily="2" charset="-122"/>
              </a:rPr>
              <a:t>垃圾分类</a:t>
            </a:r>
            <a:r>
              <a:rPr lang="zh-CN" altLang="en-US" sz="2400" b="1" dirty="0" smtClean="0">
                <a:solidFill>
                  <a:srgbClr val="0070C0"/>
                </a:solidFill>
                <a:latin typeface="华文中宋" panose="02010600040101010101" pitchFamily="2" charset="-122"/>
                <a:ea typeface="华文中宋" panose="02010600040101010101" pitchFamily="2" charset="-122"/>
              </a:rPr>
              <a:t>对减量作用</a:t>
            </a:r>
            <a:r>
              <a:rPr lang="zh-CN" altLang="en-US" sz="2400" b="1" dirty="0">
                <a:solidFill>
                  <a:srgbClr val="0070C0"/>
                </a:solidFill>
                <a:latin typeface="华文中宋" panose="02010600040101010101" pitchFamily="2" charset="-122"/>
                <a:ea typeface="华文中宋" panose="02010600040101010101" pitchFamily="2" charset="-122"/>
              </a:rPr>
              <a:t>有限；垃圾</a:t>
            </a:r>
            <a:r>
              <a:rPr lang="zh-CN" altLang="en-US" sz="2400" b="1" dirty="0" smtClean="0">
                <a:solidFill>
                  <a:srgbClr val="0070C0"/>
                </a:solidFill>
                <a:latin typeface="华文中宋" panose="02010600040101010101" pitchFamily="2" charset="-122"/>
                <a:ea typeface="华文中宋" panose="02010600040101010101" pitchFamily="2" charset="-122"/>
              </a:rPr>
              <a:t>产生：刚性；处理设施：刚</a:t>
            </a:r>
            <a:r>
              <a:rPr lang="zh-CN" altLang="en-US" sz="2400" b="1" dirty="0">
                <a:solidFill>
                  <a:srgbClr val="0070C0"/>
                </a:solidFill>
                <a:latin typeface="华文中宋" panose="02010600040101010101" pitchFamily="2" charset="-122"/>
                <a:ea typeface="华文中宋" panose="02010600040101010101" pitchFamily="2" charset="-122"/>
              </a:rPr>
              <a:t>需，必须高度重视设施建设，形成配套能力，保障城市运行。</a:t>
            </a:r>
            <a:endParaRPr lang="en-US" altLang="zh-CN" sz="2400" b="1" dirty="0">
              <a:solidFill>
                <a:srgbClr val="0070C0"/>
              </a:solidFill>
              <a:latin typeface="华文中宋" panose="02010600040101010101" pitchFamily="2" charset="-122"/>
              <a:ea typeface="华文中宋" panose="02010600040101010101" pitchFamily="2" charset="-122"/>
            </a:endParaRPr>
          </a:p>
          <a:p>
            <a:endParaRPr lang="zh-CN" altLang="en-US" sz="2000" dirty="0"/>
          </a:p>
        </p:txBody>
      </p:sp>
    </p:spTree>
    <p:extLst>
      <p:ext uri="{BB962C8B-B14F-4D97-AF65-F5344CB8AC3E}">
        <p14:creationId xmlns:p14="http://schemas.microsoft.com/office/powerpoint/2010/main" val="1865524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502771" y="4869160"/>
            <a:ext cx="8454776" cy="1756506"/>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None/>
            </a:pPr>
            <a:r>
              <a:rPr lang="en-US" altLang="zh-CN" sz="2000" dirty="0" smtClean="0"/>
              <a:t>        </a:t>
            </a:r>
            <a:r>
              <a:rPr lang="zh-CN" altLang="zh-CN" sz="2000" dirty="0" smtClean="0"/>
              <a:t>生活</a:t>
            </a:r>
            <a:r>
              <a:rPr lang="zh-CN" altLang="zh-CN" sz="2000" dirty="0"/>
              <a:t>垃圾是指在日常生活中或者为日常生活提供服务的活动中产生的固体废物以及法律、行政法规规定视为生活垃圾的固体废物</a:t>
            </a:r>
            <a:r>
              <a:rPr lang="zh-CN" altLang="zh-CN" sz="2000" dirty="0" smtClean="0"/>
              <a:t>。</a:t>
            </a:r>
            <a:r>
              <a:rPr lang="zh-CN" altLang="en-US" sz="2000" dirty="0">
                <a:latin typeface="+mn-ea"/>
                <a:cs typeface="Arial" pitchFamily="34" charset="0"/>
              </a:rPr>
              <a:t>生活垃圾分类工作涉及部门较多，相互之间的协调合作工作较为复杂</a:t>
            </a:r>
            <a:r>
              <a:rPr lang="zh-CN" altLang="en-US" sz="2000" dirty="0" smtClean="0">
                <a:latin typeface="+mn-ea"/>
                <a:cs typeface="Arial" pitchFamily="34" charset="0"/>
              </a:rPr>
              <a:t>。环卫收集系统开放、便利，兜底儿收集，一定程度上说，环卫部门收集的是“没人要的垃圾”；管理职责集中在末端，难以左右前端环节，协调</a:t>
            </a:r>
            <a:r>
              <a:rPr lang="zh-CN" altLang="en-US" sz="2000" dirty="0" smtClean="0">
                <a:latin typeface="+mn-ea"/>
                <a:cs typeface="Arial" pitchFamily="34" charset="0"/>
              </a:rPr>
              <a:t>力度十分有限。</a:t>
            </a:r>
            <a:endParaRPr lang="en-US" altLang="zh-CN" sz="2400" dirty="0" smtClean="0">
              <a:latin typeface="+mn-ea"/>
              <a:cs typeface="Arial" pitchFamily="34" charset="0"/>
            </a:endParaRPr>
          </a:p>
        </p:txBody>
      </p:sp>
      <p:graphicFrame>
        <p:nvGraphicFramePr>
          <p:cNvPr id="6" name="图示 5"/>
          <p:cNvGraphicFramePr/>
          <p:nvPr>
            <p:extLst>
              <p:ext uri="{D42A27DB-BD31-4B8C-83A1-F6EECF244321}">
                <p14:modId xmlns:p14="http://schemas.microsoft.com/office/powerpoint/2010/main" val="1604833135"/>
              </p:ext>
            </p:extLst>
          </p:nvPr>
        </p:nvGraphicFramePr>
        <p:xfrm>
          <a:off x="2011398" y="1300768"/>
          <a:ext cx="5207988" cy="342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椭圆形标注 7"/>
          <p:cNvSpPr/>
          <p:nvPr/>
        </p:nvSpPr>
        <p:spPr>
          <a:xfrm>
            <a:off x="5580112" y="1041344"/>
            <a:ext cx="1594520" cy="720080"/>
          </a:xfrm>
          <a:prstGeom prst="wedgeEllipseCallout">
            <a:avLst>
              <a:gd name="adj1" fmla="val -71297"/>
              <a:gd name="adj2" fmla="val 33294"/>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dirty="0" smtClean="0"/>
              <a:t>生活垃圾管理</a:t>
            </a:r>
            <a:endParaRPr lang="zh-CN" altLang="en-US" dirty="0"/>
          </a:p>
        </p:txBody>
      </p:sp>
      <p:sp>
        <p:nvSpPr>
          <p:cNvPr id="9" name="椭圆形标注 8"/>
          <p:cNvSpPr/>
          <p:nvPr/>
        </p:nvSpPr>
        <p:spPr>
          <a:xfrm>
            <a:off x="6788732" y="2071144"/>
            <a:ext cx="1594520" cy="720080"/>
          </a:xfrm>
          <a:prstGeom prst="wedgeEllipseCallout">
            <a:avLst>
              <a:gd name="adj1" fmla="val -59255"/>
              <a:gd name="adj2" fmla="val 3329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dirty="0" smtClean="0"/>
              <a:t>再生资源回收利用</a:t>
            </a:r>
            <a:endParaRPr lang="zh-CN" altLang="en-US" dirty="0"/>
          </a:p>
        </p:txBody>
      </p:sp>
      <p:sp>
        <p:nvSpPr>
          <p:cNvPr id="10" name="椭圆形标注 9"/>
          <p:cNvSpPr/>
          <p:nvPr/>
        </p:nvSpPr>
        <p:spPr>
          <a:xfrm>
            <a:off x="6804248" y="3533016"/>
            <a:ext cx="1579004" cy="864096"/>
          </a:xfrm>
          <a:prstGeom prst="wedgeEllipseCallout">
            <a:avLst>
              <a:gd name="adj1" fmla="val -90308"/>
              <a:gd name="adj2" fmla="val 5763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dirty="0" smtClean="0"/>
              <a:t>循环经济的宏观管理</a:t>
            </a:r>
            <a:endParaRPr lang="zh-CN" altLang="en-US" dirty="0"/>
          </a:p>
        </p:txBody>
      </p:sp>
      <p:sp>
        <p:nvSpPr>
          <p:cNvPr id="11" name="椭圆形标注 10"/>
          <p:cNvSpPr/>
          <p:nvPr/>
        </p:nvSpPr>
        <p:spPr>
          <a:xfrm>
            <a:off x="1259632" y="1041344"/>
            <a:ext cx="1579004" cy="864096"/>
          </a:xfrm>
          <a:prstGeom prst="wedgeEllipseCallout">
            <a:avLst>
              <a:gd name="adj1" fmla="val 54467"/>
              <a:gd name="adj2" fmla="val 98903"/>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dirty="0" smtClean="0"/>
              <a:t>工业固废和危险废物</a:t>
            </a:r>
            <a:endParaRPr lang="zh-CN" altLang="en-US" dirty="0"/>
          </a:p>
        </p:txBody>
      </p:sp>
      <p:sp>
        <p:nvSpPr>
          <p:cNvPr id="12" name="椭圆形标注 11"/>
          <p:cNvSpPr/>
          <p:nvPr/>
        </p:nvSpPr>
        <p:spPr>
          <a:xfrm>
            <a:off x="899592" y="3380976"/>
            <a:ext cx="1579004" cy="864096"/>
          </a:xfrm>
          <a:prstGeom prst="wedgeEllipseCallout">
            <a:avLst>
              <a:gd name="adj1" fmla="val 71262"/>
              <a:gd name="adj2" fmla="val -23850"/>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dirty="0" smtClean="0"/>
              <a:t>医疗垃圾管理</a:t>
            </a:r>
            <a:endParaRPr lang="zh-CN" altLang="en-US" dirty="0"/>
          </a:p>
        </p:txBody>
      </p:sp>
      <p:sp>
        <p:nvSpPr>
          <p:cNvPr id="14" name="新月形 13"/>
          <p:cNvSpPr/>
          <p:nvPr/>
        </p:nvSpPr>
        <p:spPr>
          <a:xfrm rot="20824004">
            <a:off x="2708668" y="3137369"/>
            <a:ext cx="401315" cy="884248"/>
          </a:xfrm>
          <a:prstGeom prst="mo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zh-CN" altLang="en-US"/>
          </a:p>
        </p:txBody>
      </p:sp>
      <p:sp>
        <p:nvSpPr>
          <p:cNvPr id="2" name="TextBox 1"/>
          <p:cNvSpPr txBox="1"/>
          <p:nvPr/>
        </p:nvSpPr>
        <p:spPr>
          <a:xfrm>
            <a:off x="899592" y="455337"/>
            <a:ext cx="6984776" cy="523220"/>
          </a:xfrm>
          <a:prstGeom prst="rect">
            <a:avLst/>
          </a:prstGeom>
          <a:noFill/>
        </p:spPr>
        <p:txBody>
          <a:bodyPr wrap="square" rtlCol="0">
            <a:spAutoFit/>
          </a:bodyPr>
          <a:lstStyle/>
          <a:p>
            <a:r>
              <a:rPr lang="en-US" altLang="zh-CN" sz="2800" b="1" dirty="0">
                <a:latin typeface="+mn-ea"/>
              </a:rPr>
              <a:t>3.</a:t>
            </a:r>
            <a:r>
              <a:rPr lang="zh-CN" altLang="en-US" sz="2800" b="1" dirty="0">
                <a:latin typeface="+mn-ea"/>
              </a:rPr>
              <a:t>垃圾分类是环卫部门一家的工作</a:t>
            </a:r>
            <a:r>
              <a:rPr lang="zh-CN" altLang="en-US" sz="2800" b="1" dirty="0" smtClean="0">
                <a:latin typeface="+mn-ea"/>
              </a:rPr>
              <a:t>？</a:t>
            </a:r>
            <a:endParaRPr lang="zh-CN" altLang="en-US" sz="2800" b="1" dirty="0">
              <a:latin typeface="+mn-ea"/>
            </a:endParaRPr>
          </a:p>
        </p:txBody>
      </p:sp>
    </p:spTree>
    <p:extLst>
      <p:ext uri="{BB962C8B-B14F-4D97-AF65-F5344CB8AC3E}">
        <p14:creationId xmlns:p14="http://schemas.microsoft.com/office/powerpoint/2010/main" val="11166734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827584" y="620688"/>
            <a:ext cx="6336704" cy="638944"/>
          </a:xfrm>
        </p:spPr>
        <p:txBody>
          <a:bodyPr>
            <a:normAutofit/>
          </a:bodyPr>
          <a:lstStyle/>
          <a:p>
            <a:r>
              <a:rPr lang="en-US" altLang="zh-CN" sz="2800" b="1" dirty="0">
                <a:solidFill>
                  <a:schemeClr val="tx1"/>
                </a:solidFill>
                <a:latin typeface="+mn-ea"/>
                <a:ea typeface="+mn-ea"/>
              </a:rPr>
              <a:t>4.</a:t>
            </a:r>
            <a:r>
              <a:rPr lang="zh-CN" altLang="en-US" sz="2800" b="1" dirty="0">
                <a:solidFill>
                  <a:schemeClr val="tx1"/>
                </a:solidFill>
                <a:latin typeface="+mn-ea"/>
                <a:ea typeface="+mn-ea"/>
              </a:rPr>
              <a:t>开展垃圾分类可以回收资源，省钱</a:t>
            </a:r>
            <a:r>
              <a:rPr lang="zh-CN" altLang="en-US" sz="2800" b="1" dirty="0" smtClean="0">
                <a:solidFill>
                  <a:schemeClr val="tx1"/>
                </a:solidFill>
                <a:latin typeface="+mn-ea"/>
                <a:ea typeface="+mn-ea"/>
              </a:rPr>
              <a:t>？</a:t>
            </a:r>
            <a:endParaRPr lang="zh-CN" altLang="en-US" sz="2800" b="1" dirty="0">
              <a:solidFill>
                <a:schemeClr val="tx1"/>
              </a:solidFill>
              <a:latin typeface="+mn-ea"/>
              <a:ea typeface="+mn-ea"/>
            </a:endParaRPr>
          </a:p>
        </p:txBody>
      </p:sp>
      <p:sp>
        <p:nvSpPr>
          <p:cNvPr id="3" name="内容占位符 2"/>
          <p:cNvSpPr>
            <a:spLocks noGrp="1"/>
          </p:cNvSpPr>
          <p:nvPr>
            <p:ph idx="1"/>
          </p:nvPr>
        </p:nvSpPr>
        <p:spPr>
          <a:xfrm>
            <a:off x="573888" y="1412776"/>
            <a:ext cx="8568952" cy="4320480"/>
          </a:xfrm>
        </p:spPr>
        <p:txBody>
          <a:bodyPr>
            <a:noAutofit/>
          </a:bodyPr>
          <a:lstStyle/>
          <a:p>
            <a:pPr>
              <a:lnSpc>
                <a:spcPct val="130000"/>
              </a:lnSpc>
              <a:buFont typeface="Wingdings" panose="05000000000000000000" pitchFamily="2" charset="2"/>
              <a:buChar char="u"/>
            </a:pPr>
            <a:r>
              <a:rPr lang="zh-CN" altLang="en-US" sz="2200" dirty="0" smtClean="0">
                <a:solidFill>
                  <a:srgbClr val="002060"/>
                </a:solidFill>
                <a:latin typeface="+mn-ea"/>
              </a:rPr>
              <a:t>垃圾分类要增加</a:t>
            </a:r>
            <a:r>
              <a:rPr lang="zh-CN" altLang="en-US" sz="2200" dirty="0" smtClean="0">
                <a:solidFill>
                  <a:srgbClr val="002060"/>
                </a:solidFill>
                <a:latin typeface="+mn-ea"/>
              </a:rPr>
              <a:t>投入</a:t>
            </a:r>
            <a:r>
              <a:rPr lang="zh-CN" altLang="en-US" sz="2200" dirty="0" smtClean="0">
                <a:solidFill>
                  <a:srgbClr val="002060"/>
                </a:solidFill>
                <a:latin typeface="+mn-ea"/>
              </a:rPr>
              <a:t>成本：</a:t>
            </a:r>
            <a:endParaRPr lang="en-US" altLang="zh-CN" sz="2200" dirty="0" smtClean="0">
              <a:solidFill>
                <a:srgbClr val="002060"/>
              </a:solidFill>
              <a:latin typeface="+mn-ea"/>
            </a:endParaRPr>
          </a:p>
          <a:p>
            <a:pPr marL="0" indent="0">
              <a:lnSpc>
                <a:spcPct val="130000"/>
              </a:lnSpc>
              <a:buNone/>
            </a:pPr>
            <a:r>
              <a:rPr lang="zh-CN" altLang="en-US" sz="2200" dirty="0" smtClean="0">
                <a:latin typeface="+mn-ea"/>
              </a:rPr>
              <a:t>一是系统建设运行成本。分类后的垃圾需要分别收运和采用不同方式进行回收利用或处理处置，一套系统拆成几套系统，会</a:t>
            </a:r>
            <a:r>
              <a:rPr lang="zh-CN" altLang="en-US" sz="2200" dirty="0">
                <a:latin typeface="+mn-ea"/>
              </a:rPr>
              <a:t>增加运输和末端处理的</a:t>
            </a:r>
            <a:r>
              <a:rPr lang="zh-CN" altLang="en-US" sz="2200" dirty="0" smtClean="0">
                <a:latin typeface="+mn-ea"/>
              </a:rPr>
              <a:t>成本。</a:t>
            </a:r>
            <a:endParaRPr lang="en-US" altLang="zh-CN" sz="2200" dirty="0" smtClean="0">
              <a:latin typeface="+mn-ea"/>
            </a:endParaRPr>
          </a:p>
          <a:p>
            <a:pPr marL="0" indent="0">
              <a:lnSpc>
                <a:spcPct val="130000"/>
              </a:lnSpc>
              <a:buNone/>
            </a:pPr>
            <a:r>
              <a:rPr lang="zh-CN" altLang="en-US" sz="2200" dirty="0" smtClean="0">
                <a:latin typeface="+mn-ea"/>
              </a:rPr>
              <a:t>二是人工成本。废品回收系统需要逐步规范，将大大提高人工成本。</a:t>
            </a:r>
            <a:endParaRPr lang="en-US" altLang="zh-CN" sz="2200" dirty="0" smtClean="0">
              <a:latin typeface="+mn-ea"/>
            </a:endParaRPr>
          </a:p>
          <a:p>
            <a:pPr marL="0" indent="0">
              <a:lnSpc>
                <a:spcPct val="130000"/>
              </a:lnSpc>
              <a:buNone/>
            </a:pPr>
            <a:r>
              <a:rPr lang="zh-CN" altLang="en-US" sz="2200" dirty="0" smtClean="0">
                <a:latin typeface="+mn-ea"/>
              </a:rPr>
              <a:t>三是补贴成本</a:t>
            </a:r>
            <a:r>
              <a:rPr lang="zh-CN" altLang="en-US" sz="2200" dirty="0" smtClean="0">
                <a:latin typeface="+mn-ea"/>
              </a:rPr>
              <a:t>。采用</a:t>
            </a:r>
            <a:r>
              <a:rPr lang="zh-CN" altLang="en-US" sz="2200" dirty="0">
                <a:latin typeface="+mn-ea"/>
              </a:rPr>
              <a:t>补贴机制促进</a:t>
            </a:r>
            <a:r>
              <a:rPr lang="zh-CN" altLang="en-US" sz="2200" dirty="0" smtClean="0">
                <a:latin typeface="+mn-ea"/>
              </a:rPr>
              <a:t>低价值物的回收，就</a:t>
            </a:r>
            <a:r>
              <a:rPr lang="zh-CN" altLang="en-US" sz="2200" dirty="0" smtClean="0">
                <a:latin typeface="+mn-ea"/>
              </a:rPr>
              <a:t>需要增加成本</a:t>
            </a:r>
            <a:r>
              <a:rPr lang="zh-CN" altLang="en-US" sz="2200" dirty="0" smtClean="0">
                <a:latin typeface="+mn-ea"/>
              </a:rPr>
              <a:t>。</a:t>
            </a:r>
            <a:endParaRPr lang="en-US" altLang="zh-CN" sz="2200" dirty="0" smtClean="0">
              <a:latin typeface="+mn-ea"/>
            </a:endParaRPr>
          </a:p>
          <a:p>
            <a:pPr>
              <a:lnSpc>
                <a:spcPct val="130000"/>
              </a:lnSpc>
              <a:buFont typeface="Wingdings" panose="05000000000000000000" pitchFamily="2" charset="2"/>
              <a:buChar char="u"/>
            </a:pPr>
            <a:r>
              <a:rPr lang="zh-CN" altLang="en-US" sz="2200" dirty="0" smtClean="0">
                <a:solidFill>
                  <a:srgbClr val="002060"/>
                </a:solidFill>
                <a:latin typeface="+mn-ea"/>
              </a:rPr>
              <a:t>垃圾分类资源化利用的收益有限：</a:t>
            </a:r>
            <a:endParaRPr lang="en-US" altLang="zh-CN" sz="2200" dirty="0" smtClean="0">
              <a:solidFill>
                <a:srgbClr val="002060"/>
              </a:solidFill>
              <a:latin typeface="+mn-ea"/>
            </a:endParaRPr>
          </a:p>
          <a:p>
            <a:pPr marL="0" indent="0">
              <a:lnSpc>
                <a:spcPct val="130000"/>
              </a:lnSpc>
              <a:buNone/>
            </a:pPr>
            <a:r>
              <a:rPr lang="zh-CN" altLang="en-US" sz="2200" dirty="0" smtClean="0">
                <a:latin typeface="+mn-ea"/>
              </a:rPr>
              <a:t>主要是环境效益、社会效益</a:t>
            </a:r>
            <a:endParaRPr lang="en-US" altLang="zh-CN" sz="2200" dirty="0" smtClean="0">
              <a:latin typeface="+mn-ea"/>
            </a:endParaRPr>
          </a:p>
          <a:p>
            <a:pPr marL="0" indent="0">
              <a:lnSpc>
                <a:spcPct val="130000"/>
              </a:lnSpc>
              <a:buNone/>
            </a:pPr>
            <a:endParaRPr lang="en-US" altLang="zh-CN" sz="2200" b="1" dirty="0" smtClean="0">
              <a:solidFill>
                <a:srgbClr val="0070C0"/>
              </a:solidFill>
              <a:latin typeface="+mn-ea"/>
            </a:endParaRPr>
          </a:p>
          <a:p>
            <a:pPr marL="0" indent="0">
              <a:lnSpc>
                <a:spcPct val="130000"/>
              </a:lnSpc>
              <a:buNone/>
            </a:pPr>
            <a:r>
              <a:rPr lang="zh-CN" altLang="en-US" sz="2200" b="1" dirty="0" smtClean="0">
                <a:solidFill>
                  <a:srgbClr val="0070C0"/>
                </a:solidFill>
                <a:latin typeface="+mn-ea"/>
              </a:rPr>
              <a:t>不</a:t>
            </a:r>
            <a:r>
              <a:rPr lang="zh-CN" altLang="en-US" sz="2200" b="1" dirty="0" smtClean="0">
                <a:solidFill>
                  <a:srgbClr val="0070C0"/>
                </a:solidFill>
                <a:latin typeface="+mn-ea"/>
              </a:rPr>
              <a:t>省钱</a:t>
            </a:r>
            <a:r>
              <a:rPr lang="zh-CN" altLang="en-US" sz="2200" b="1" dirty="0" smtClean="0">
                <a:solidFill>
                  <a:srgbClr val="0070C0"/>
                </a:solidFill>
                <a:latin typeface="+mn-ea"/>
              </a:rPr>
              <a:t>。产出：</a:t>
            </a:r>
            <a:r>
              <a:rPr lang="zh-CN" altLang="en-US" sz="2200" b="1" dirty="0">
                <a:solidFill>
                  <a:srgbClr val="0070C0"/>
                </a:solidFill>
                <a:latin typeface="+mn-ea"/>
              </a:rPr>
              <a:t>回收部分资源带来的效益</a:t>
            </a:r>
            <a:r>
              <a:rPr lang="en-US" altLang="zh-CN" sz="2200" b="1" dirty="0">
                <a:solidFill>
                  <a:srgbClr val="0070C0"/>
                </a:solidFill>
                <a:latin typeface="+mn-ea"/>
              </a:rPr>
              <a:t>+</a:t>
            </a:r>
            <a:r>
              <a:rPr lang="zh-CN" altLang="en-US" sz="2200" b="1" dirty="0">
                <a:solidFill>
                  <a:srgbClr val="0070C0"/>
                </a:solidFill>
                <a:latin typeface="+mn-ea"/>
              </a:rPr>
              <a:t>环境效益</a:t>
            </a:r>
            <a:r>
              <a:rPr lang="en-US" altLang="zh-CN" sz="2200" b="1" dirty="0">
                <a:solidFill>
                  <a:srgbClr val="0070C0"/>
                </a:solidFill>
                <a:latin typeface="+mn-ea"/>
              </a:rPr>
              <a:t>+</a:t>
            </a:r>
            <a:r>
              <a:rPr lang="zh-CN" altLang="en-US" sz="2200" b="1" dirty="0" smtClean="0">
                <a:solidFill>
                  <a:srgbClr val="0070C0"/>
                </a:solidFill>
                <a:latin typeface="+mn-ea"/>
              </a:rPr>
              <a:t>社会效益。</a:t>
            </a:r>
            <a:endParaRPr lang="en-US" altLang="zh-CN" sz="2200" dirty="0" smtClean="0">
              <a:latin typeface="+mn-ea"/>
            </a:endParaRPr>
          </a:p>
        </p:txBody>
      </p:sp>
      <p:sp>
        <p:nvSpPr>
          <p:cNvPr id="6" name="矩形 5"/>
          <p:cNvSpPr/>
          <p:nvPr/>
        </p:nvSpPr>
        <p:spPr>
          <a:xfrm>
            <a:off x="478602" y="5589240"/>
            <a:ext cx="8064896" cy="864096"/>
          </a:xfrm>
          <a:prstGeom prst="rect">
            <a:avLst/>
          </a:prstGeom>
          <a:noFill/>
          <a:ln w="22860">
            <a:solidFill>
              <a:schemeClr val="accent5">
                <a:lumMod val="50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001840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624" y="620688"/>
            <a:ext cx="4978896" cy="866360"/>
          </a:xfrm>
        </p:spPr>
        <p:txBody>
          <a:bodyPr>
            <a:normAutofit/>
          </a:bodyPr>
          <a:lstStyle/>
          <a:p>
            <a:r>
              <a:rPr lang="zh-CN" altLang="en-US" sz="3200" dirty="0" smtClean="0">
                <a:solidFill>
                  <a:schemeClr val="tx1"/>
                </a:solidFill>
                <a:latin typeface="黑体" pitchFamily="49" charset="-122"/>
                <a:ea typeface="黑体" pitchFamily="49" charset="-122"/>
              </a:rPr>
              <a:t>（三）几多尴尬</a:t>
            </a:r>
            <a:endParaRPr lang="zh-CN" altLang="en-US" sz="3200" dirty="0">
              <a:solidFill>
                <a:schemeClr val="tx1"/>
              </a:solidFill>
              <a:latin typeface="黑体" pitchFamily="49" charset="-122"/>
              <a:ea typeface="黑体" pitchFamily="49" charset="-122"/>
            </a:endParaRPr>
          </a:p>
        </p:txBody>
      </p:sp>
      <p:sp>
        <p:nvSpPr>
          <p:cNvPr id="3" name="内容占位符 2"/>
          <p:cNvSpPr>
            <a:spLocks noGrp="1"/>
          </p:cNvSpPr>
          <p:nvPr>
            <p:ph idx="1"/>
          </p:nvPr>
        </p:nvSpPr>
        <p:spPr>
          <a:xfrm>
            <a:off x="1547664" y="2492896"/>
            <a:ext cx="6696744" cy="2232248"/>
          </a:xfrm>
        </p:spPr>
        <p:txBody>
          <a:bodyPr/>
          <a:lstStyle/>
          <a:p>
            <a:pPr marL="0" indent="0">
              <a:lnSpc>
                <a:spcPct val="150000"/>
              </a:lnSpc>
              <a:buNone/>
            </a:pPr>
            <a:r>
              <a:rPr lang="en-US" altLang="zh-CN" sz="2800" b="1" dirty="0" smtClean="0">
                <a:latin typeface="+mn-ea"/>
              </a:rPr>
              <a:t>1.</a:t>
            </a:r>
            <a:r>
              <a:rPr lang="zh-CN" altLang="en-US" sz="2800" b="1" dirty="0" smtClean="0">
                <a:latin typeface="+mn-ea"/>
              </a:rPr>
              <a:t>分好的垃圾又被混装混运！</a:t>
            </a:r>
            <a:endParaRPr lang="en-US" altLang="zh-CN" sz="2800" b="1" dirty="0" smtClean="0">
              <a:latin typeface="+mn-ea"/>
            </a:endParaRPr>
          </a:p>
          <a:p>
            <a:pPr marL="0" indent="0">
              <a:lnSpc>
                <a:spcPct val="150000"/>
              </a:lnSpc>
              <a:buNone/>
            </a:pPr>
            <a:r>
              <a:rPr lang="en-US" altLang="zh-CN" sz="2800" b="1" dirty="0" smtClean="0">
                <a:latin typeface="+mn-ea"/>
              </a:rPr>
              <a:t>2.</a:t>
            </a:r>
            <a:r>
              <a:rPr lang="zh-CN" altLang="en-US" sz="2800" b="1" dirty="0">
                <a:latin typeface="+mn-ea"/>
              </a:rPr>
              <a:t>攒</a:t>
            </a:r>
            <a:r>
              <a:rPr lang="zh-CN" altLang="en-US" sz="2800" b="1" dirty="0" smtClean="0">
                <a:latin typeface="+mn-ea"/>
              </a:rPr>
              <a:t>了很多电池没人收！</a:t>
            </a:r>
            <a:endParaRPr lang="en-US" altLang="zh-CN" sz="2800" b="1" dirty="0" smtClean="0">
              <a:latin typeface="+mn-ea"/>
            </a:endParaRPr>
          </a:p>
          <a:p>
            <a:pPr marL="0" indent="0">
              <a:lnSpc>
                <a:spcPct val="150000"/>
              </a:lnSpc>
              <a:buNone/>
            </a:pPr>
            <a:r>
              <a:rPr lang="en-US" altLang="zh-CN" sz="2800" b="1" dirty="0" smtClean="0">
                <a:latin typeface="+mn-ea"/>
              </a:rPr>
              <a:t>3.</a:t>
            </a:r>
            <a:r>
              <a:rPr lang="zh-CN" altLang="en-US" sz="2800" b="1" dirty="0" smtClean="0">
                <a:latin typeface="+mn-ea"/>
              </a:rPr>
              <a:t>过期药品怎么办！</a:t>
            </a:r>
            <a:endParaRPr lang="en-US" altLang="zh-CN" sz="2800" b="1" dirty="0" smtClean="0">
              <a:latin typeface="+mn-ea"/>
            </a:endParaRPr>
          </a:p>
          <a:p>
            <a:pPr marL="0" indent="0">
              <a:buNone/>
            </a:pPr>
            <a:endParaRPr lang="zh-CN" altLang="en-US"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9662646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9592" y="764704"/>
            <a:ext cx="6203032" cy="506320"/>
          </a:xfrm>
        </p:spPr>
        <p:txBody>
          <a:bodyPr>
            <a:noAutofit/>
          </a:bodyPr>
          <a:lstStyle/>
          <a:p>
            <a:r>
              <a:rPr lang="en-US" altLang="zh-CN" sz="2800" b="1" dirty="0">
                <a:solidFill>
                  <a:schemeClr val="tx1"/>
                </a:solidFill>
                <a:latin typeface="+mn-ea"/>
                <a:ea typeface="+mn-ea"/>
              </a:rPr>
              <a:t>1.</a:t>
            </a:r>
            <a:r>
              <a:rPr lang="zh-CN" altLang="en-US" sz="2800" b="1" dirty="0">
                <a:solidFill>
                  <a:schemeClr val="tx1"/>
                </a:solidFill>
                <a:latin typeface="+mn-ea"/>
                <a:ea typeface="+mn-ea"/>
              </a:rPr>
              <a:t>分好的垃圾又被混装混运！</a:t>
            </a:r>
          </a:p>
        </p:txBody>
      </p:sp>
      <p:sp>
        <p:nvSpPr>
          <p:cNvPr id="3" name="内容占位符 2"/>
          <p:cNvSpPr>
            <a:spLocks noGrp="1"/>
          </p:cNvSpPr>
          <p:nvPr>
            <p:ph idx="1"/>
          </p:nvPr>
        </p:nvSpPr>
        <p:spPr>
          <a:xfrm>
            <a:off x="611560" y="1628800"/>
            <a:ext cx="8003232" cy="1944216"/>
          </a:xfrm>
        </p:spPr>
        <p:txBody>
          <a:bodyPr>
            <a:noAutofit/>
          </a:bodyPr>
          <a:lstStyle/>
          <a:p>
            <a:pPr>
              <a:buFont typeface="Wingdings" panose="05000000000000000000" pitchFamily="2" charset="2"/>
              <a:buChar char="Ø"/>
            </a:pPr>
            <a:r>
              <a:rPr lang="zh-CN" altLang="en-US" sz="2400" dirty="0" smtClean="0">
                <a:latin typeface="楷体" panose="02010609060101010101" pitchFamily="49" charset="-122"/>
                <a:ea typeface="楷体" panose="02010609060101010101" pitchFamily="49" charset="-122"/>
              </a:rPr>
              <a:t>居民：“在家</a:t>
            </a:r>
            <a:r>
              <a:rPr lang="zh-CN" altLang="en-US" sz="2400" dirty="0">
                <a:latin typeface="楷体" panose="02010609060101010101" pitchFamily="49" charset="-122"/>
                <a:ea typeface="楷体" panose="02010609060101010101" pitchFamily="49" charset="-122"/>
              </a:rPr>
              <a:t>分得好好的，运的时候又混了，我何必呢</a:t>
            </a:r>
            <a:r>
              <a:rPr lang="zh-CN" altLang="en-US" sz="2400" dirty="0" smtClean="0">
                <a:latin typeface="楷体" panose="02010609060101010101" pitchFamily="49" charset="-122"/>
                <a:ea typeface="楷体" panose="02010609060101010101" pitchFamily="49" charset="-122"/>
              </a:rPr>
              <a:t>？”</a:t>
            </a:r>
            <a:endParaRPr lang="en-US" altLang="zh-CN" sz="2400" dirty="0" smtClean="0">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en-US" sz="2400" dirty="0" smtClean="0">
                <a:latin typeface="楷体" panose="02010609060101010101" pitchFamily="49" charset="-122"/>
                <a:ea typeface="楷体" panose="02010609060101010101" pitchFamily="49" charset="-122"/>
              </a:rPr>
              <a:t>环卫工人：每个</a:t>
            </a:r>
            <a:r>
              <a:rPr lang="zh-CN" altLang="en-US" sz="2400" dirty="0" smtClean="0">
                <a:latin typeface="楷体" panose="02010609060101010101" pitchFamily="49" charset="-122"/>
                <a:ea typeface="楷体" panose="02010609060101010101" pitchFamily="49" charset="-122"/>
              </a:rPr>
              <a:t>垃圾箱的垃圾都一样，</a:t>
            </a:r>
            <a:r>
              <a:rPr lang="zh-CN" altLang="en-US" sz="2400" dirty="0" smtClean="0">
                <a:latin typeface="楷体" panose="02010609060101010101" pitchFamily="49" charset="-122"/>
                <a:ea typeface="楷体" panose="02010609060101010101" pitchFamily="49" charset="-122"/>
              </a:rPr>
              <a:t>即使</a:t>
            </a:r>
            <a:r>
              <a:rPr lang="zh-CN" altLang="en-US" sz="2400" dirty="0" smtClean="0">
                <a:latin typeface="楷体" panose="02010609060101010101" pitchFamily="49" charset="-122"/>
                <a:ea typeface="楷体" panose="02010609060101010101" pitchFamily="49" charset="-122"/>
              </a:rPr>
              <a:t>有分类的，更多的还是不分</a:t>
            </a:r>
            <a:r>
              <a:rPr lang="zh-CN" altLang="en-US" sz="2400" dirty="0" smtClean="0">
                <a:latin typeface="楷体" panose="02010609060101010101" pitchFamily="49" charset="-122"/>
                <a:ea typeface="楷体" panose="02010609060101010101" pitchFamily="49" charset="-122"/>
              </a:rPr>
              <a:t>的，而且，还有拾荒的翻拣，分开运输有意义吗？还要跑两趟。</a:t>
            </a:r>
            <a:endParaRPr lang="zh-CN" altLang="en-US" sz="2400" dirty="0">
              <a:latin typeface="楷体" panose="02010609060101010101" pitchFamily="49" charset="-122"/>
              <a:ea typeface="楷体" panose="02010609060101010101" pitchFamily="49" charset="-122"/>
            </a:endParaRPr>
          </a:p>
          <a:p>
            <a:pPr>
              <a:buFont typeface="Wingdings" panose="05000000000000000000" pitchFamily="2" charset="2"/>
              <a:buChar char="Ø"/>
            </a:pPr>
            <a:r>
              <a:rPr lang="zh-CN" altLang="en-US" sz="2400" dirty="0" smtClean="0">
                <a:latin typeface="楷体" panose="02010609060101010101" pitchFamily="49" charset="-122"/>
                <a:ea typeface="楷体" panose="02010609060101010101" pitchFamily="49" charset="-122"/>
              </a:rPr>
              <a:t>其他：系统不配套、不衔接，只能</a:t>
            </a:r>
            <a:r>
              <a:rPr lang="zh-CN" altLang="en-US" sz="2400" dirty="0" smtClean="0">
                <a:latin typeface="楷体" panose="02010609060101010101" pitchFamily="49" charset="-122"/>
                <a:ea typeface="楷体" panose="02010609060101010101" pitchFamily="49" charset="-122"/>
              </a:rPr>
              <a:t>混运。</a:t>
            </a:r>
            <a:endParaRPr lang="zh-CN" altLang="en-US" sz="2400" dirty="0">
              <a:latin typeface="楷体" panose="02010609060101010101" pitchFamily="49" charset="-122"/>
              <a:ea typeface="楷体" panose="02010609060101010101" pitchFamily="49" charset="-122"/>
            </a:endParaRPr>
          </a:p>
          <a:p>
            <a:endParaRPr lang="zh-CN" altLang="en-US" sz="3600" dirty="0"/>
          </a:p>
        </p:txBody>
      </p:sp>
      <p:pic>
        <p:nvPicPr>
          <p:cNvPr id="2050" name="Picture 2" descr="http://news.xinhuanet.com/mrdx/2014-06/26/133439230_14037503004531n.jpg"/>
          <p:cNvPicPr>
            <a:picLocks noChangeAspect="1" noChangeArrowheads="1"/>
          </p:cNvPicPr>
          <p:nvPr/>
        </p:nvPicPr>
        <p:blipFill rotWithShape="1">
          <a:blip r:embed="rId2">
            <a:extLst>
              <a:ext uri="{28A0092B-C50C-407E-A947-70E740481C1C}">
                <a14:useLocalDpi xmlns:a14="http://schemas.microsoft.com/office/drawing/2010/main" val="0"/>
              </a:ext>
            </a:extLst>
          </a:blip>
          <a:srcRect b="6353"/>
          <a:stretch/>
        </p:blipFill>
        <p:spPr bwMode="auto">
          <a:xfrm>
            <a:off x="2267744" y="4030465"/>
            <a:ext cx="4152503" cy="2493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75688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rc.house.sina.com.cn/imp/imp/deal/32/50/d/911f34022dff44c7102de53b2e6_p1_mk1_wm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3976994"/>
            <a:ext cx="4692019" cy="2448272"/>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514473" y="766997"/>
            <a:ext cx="5750288" cy="2880320"/>
          </a:xfrm>
        </p:spPr>
        <p:txBody>
          <a:bodyPr>
            <a:noAutofit/>
          </a:bodyPr>
          <a:lstStyle/>
          <a:p>
            <a:pPr marL="0" indent="0">
              <a:lnSpc>
                <a:spcPct val="130000"/>
              </a:lnSpc>
              <a:buNone/>
            </a:pPr>
            <a:r>
              <a:rPr lang="en-US" altLang="zh-CN" sz="2400" b="1" dirty="0">
                <a:latin typeface="+mn-ea"/>
              </a:rPr>
              <a:t>2.</a:t>
            </a:r>
            <a:r>
              <a:rPr lang="zh-CN" altLang="en-US" sz="2400" b="1" dirty="0">
                <a:latin typeface="+mn-ea"/>
              </a:rPr>
              <a:t>攒了很多电池没人收</a:t>
            </a:r>
            <a:r>
              <a:rPr lang="zh-CN" altLang="en-US" sz="2400" b="1" dirty="0" smtClean="0">
                <a:latin typeface="+mn-ea"/>
              </a:rPr>
              <a:t>！</a:t>
            </a:r>
            <a:endParaRPr lang="en-US" altLang="zh-CN" sz="2400" b="1" dirty="0" smtClean="0">
              <a:latin typeface="+mn-ea"/>
            </a:endParaRPr>
          </a:p>
          <a:p>
            <a:pPr marL="0" indent="0">
              <a:lnSpc>
                <a:spcPct val="130000"/>
              </a:lnSpc>
              <a:buNone/>
            </a:pPr>
            <a:r>
              <a:rPr lang="zh-CN" altLang="en-US" sz="2400" dirty="0" smtClean="0">
                <a:latin typeface="+mn-ea"/>
              </a:rPr>
              <a:t>环保宣传：</a:t>
            </a:r>
            <a:r>
              <a:rPr lang="zh-CN" altLang="en-US" sz="2400" dirty="0" smtClean="0">
                <a:latin typeface="楷体" panose="02010609060101010101" pitchFamily="49" charset="-122"/>
                <a:ea typeface="楷体" panose="02010609060101010101" pitchFamily="49" charset="-122"/>
              </a:rPr>
              <a:t>“一</a:t>
            </a:r>
            <a:r>
              <a:rPr lang="zh-CN" altLang="en-US" sz="2400" dirty="0">
                <a:latin typeface="楷体" panose="02010609060101010101" pitchFamily="49" charset="-122"/>
                <a:ea typeface="楷体" panose="02010609060101010101" pitchFamily="49" charset="-122"/>
              </a:rPr>
              <a:t>粒纽扣电池可污染</a:t>
            </a:r>
            <a:r>
              <a:rPr lang="en-US" altLang="zh-CN" sz="2400" dirty="0">
                <a:latin typeface="楷体" panose="02010609060101010101" pitchFamily="49" charset="-122"/>
                <a:ea typeface="楷体" panose="02010609060101010101" pitchFamily="49" charset="-122"/>
              </a:rPr>
              <a:t>60</a:t>
            </a:r>
            <a:r>
              <a:rPr lang="zh-CN" altLang="en-US" sz="2400" dirty="0">
                <a:latin typeface="楷体" panose="02010609060101010101" pitchFamily="49" charset="-122"/>
                <a:ea typeface="楷体" panose="02010609060101010101" pitchFamily="49" charset="-122"/>
              </a:rPr>
              <a:t>万升水</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等于一个人一生的饮水量</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一节电池烂在地里</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能够使一平方米的土地失去利用</a:t>
            </a:r>
            <a:r>
              <a:rPr lang="zh-CN" altLang="en-US" sz="2400" dirty="0" smtClean="0">
                <a:latin typeface="楷体" panose="02010609060101010101" pitchFamily="49" charset="-122"/>
                <a:ea typeface="楷体" panose="02010609060101010101" pitchFamily="49" charset="-122"/>
              </a:rPr>
              <a:t>价值</a:t>
            </a:r>
            <a:r>
              <a:rPr lang="en-US" altLang="zh-CN" sz="2400" dirty="0" smtClean="0">
                <a:latin typeface="楷体" panose="02010609060101010101" pitchFamily="49" charset="-122"/>
                <a:ea typeface="楷体" panose="02010609060101010101" pitchFamily="49" charset="-122"/>
              </a:rPr>
              <a:t>……</a:t>
            </a:r>
            <a:r>
              <a:rPr lang="zh-CN" altLang="en-US" sz="2400" dirty="0" smtClean="0">
                <a:latin typeface="楷体" panose="02010609060101010101" pitchFamily="49" charset="-122"/>
                <a:ea typeface="楷体" panose="02010609060101010101" pitchFamily="49" charset="-122"/>
              </a:rPr>
              <a:t>”</a:t>
            </a:r>
            <a:endParaRPr lang="en-US" altLang="zh-CN" sz="2400" dirty="0" smtClean="0">
              <a:latin typeface="楷体" panose="02010609060101010101" pitchFamily="49" charset="-122"/>
              <a:ea typeface="楷体" panose="02010609060101010101" pitchFamily="49" charset="-122"/>
            </a:endParaRPr>
          </a:p>
          <a:p>
            <a:pPr marL="0" indent="0">
              <a:lnSpc>
                <a:spcPct val="130000"/>
              </a:lnSpc>
              <a:buNone/>
            </a:pPr>
            <a:r>
              <a:rPr lang="zh-CN" altLang="en-US" sz="2400" dirty="0" smtClean="0">
                <a:latin typeface="+mn-ea"/>
              </a:rPr>
              <a:t>实际情况</a:t>
            </a:r>
            <a:r>
              <a:rPr lang="zh-CN" altLang="en-US" sz="2400" dirty="0">
                <a:latin typeface="+mn-ea"/>
              </a:rPr>
              <a:t>：</a:t>
            </a:r>
            <a:endParaRPr lang="en-US" altLang="zh-CN" sz="2400" dirty="0">
              <a:latin typeface="+mn-ea"/>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1124744"/>
            <a:ext cx="1800200" cy="2522573"/>
          </a:xfrm>
          <a:prstGeom prst="rect">
            <a:avLst/>
          </a:prstGeom>
        </p:spPr>
      </p:pic>
      <p:sp>
        <p:nvSpPr>
          <p:cNvPr id="5" name="TextBox 4"/>
          <p:cNvSpPr txBox="1"/>
          <p:nvPr/>
        </p:nvSpPr>
        <p:spPr>
          <a:xfrm>
            <a:off x="6084168" y="4212310"/>
            <a:ext cx="2880320" cy="2585323"/>
          </a:xfrm>
          <a:prstGeom prst="rect">
            <a:avLst/>
          </a:prstGeom>
          <a:noFill/>
        </p:spPr>
        <p:txBody>
          <a:bodyPr wrap="square" rtlCol="0">
            <a:spAutoFit/>
          </a:bodyPr>
          <a:lstStyle/>
          <a:p>
            <a:r>
              <a:rPr lang="zh-CN" altLang="en-US" sz="2400" dirty="0" smtClean="0">
                <a:latin typeface="楷体" panose="02010609060101010101" pitchFamily="49" charset="-122"/>
                <a:ea typeface="楷体" panose="02010609060101010101" pitchFamily="49" charset="-122"/>
              </a:rPr>
              <a:t>“近日</a:t>
            </a:r>
            <a:r>
              <a:rPr lang="zh-CN" altLang="en-US" sz="2400" dirty="0">
                <a:latin typeface="楷体" panose="02010609060101010101" pitchFamily="49" charset="-122"/>
                <a:ea typeface="楷体" panose="02010609060101010101" pitchFamily="49" charset="-122"/>
              </a:rPr>
              <a:t>，有多位市民反映，为了响应环保号召，平日里收集了很多废旧电池，可最后送到哪去成了</a:t>
            </a:r>
            <a:r>
              <a:rPr lang="zh-CN" altLang="en-US" sz="2400" dirty="0" smtClean="0">
                <a:latin typeface="楷体" panose="02010609060101010101" pitchFamily="49" charset="-122"/>
                <a:ea typeface="楷体" panose="02010609060101010101" pitchFamily="49" charset="-122"/>
              </a:rPr>
              <a:t>问题”。</a:t>
            </a:r>
            <a:endParaRPr lang="zh-CN" altLang="en-US" sz="2400" dirty="0">
              <a:latin typeface="楷体" panose="02010609060101010101" pitchFamily="49" charset="-122"/>
              <a:ea typeface="楷体" panose="02010609060101010101" pitchFamily="49" charset="-122"/>
            </a:endParaRPr>
          </a:p>
          <a:p>
            <a:endParaRPr lang="zh-CN" altLang="en-US" dirty="0"/>
          </a:p>
        </p:txBody>
      </p:sp>
    </p:spTree>
    <p:extLst>
      <p:ext uri="{BB962C8B-B14F-4D97-AF65-F5344CB8AC3E}">
        <p14:creationId xmlns:p14="http://schemas.microsoft.com/office/powerpoint/2010/main" val="40430031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3548" y="836712"/>
            <a:ext cx="8208912" cy="2880320"/>
          </a:xfrm>
        </p:spPr>
        <p:txBody>
          <a:bodyPr>
            <a:noAutofit/>
          </a:bodyPr>
          <a:lstStyle/>
          <a:p>
            <a:pPr marL="0" indent="0">
              <a:lnSpc>
                <a:spcPct val="130000"/>
              </a:lnSpc>
              <a:buNone/>
            </a:pPr>
            <a:r>
              <a:rPr lang="zh-CN" altLang="en-US" sz="2400" b="1" dirty="0" smtClean="0">
                <a:latin typeface="宋体" pitchFamily="2" charset="-122"/>
                <a:ea typeface="宋体" pitchFamily="2" charset="-122"/>
              </a:rPr>
              <a:t>  环境保护部门：</a:t>
            </a:r>
            <a:endParaRPr lang="en-US" altLang="zh-CN" sz="2400" b="1" dirty="0" smtClean="0">
              <a:latin typeface="宋体" pitchFamily="2" charset="-122"/>
              <a:ea typeface="宋体" pitchFamily="2" charset="-122"/>
            </a:endParaRPr>
          </a:p>
          <a:p>
            <a:pPr>
              <a:lnSpc>
                <a:spcPct val="130000"/>
              </a:lnSpc>
            </a:pPr>
            <a:r>
              <a:rPr lang="zh-CN" altLang="en-US" sz="2200" dirty="0" smtClean="0">
                <a:latin typeface="楷体_GB2312" panose="02010609030101010101" pitchFamily="49" charset="-122"/>
                <a:ea typeface="楷体_GB2312" panose="02010609030101010101" pitchFamily="49" charset="-122"/>
              </a:rPr>
              <a:t>目前</a:t>
            </a:r>
            <a:r>
              <a:rPr lang="zh-CN" altLang="en-US" sz="2200" dirty="0">
                <a:latin typeface="楷体_GB2312" panose="02010609030101010101" pitchFamily="49" charset="-122"/>
                <a:ea typeface="楷体_GB2312" panose="02010609030101010101" pitchFamily="49" charset="-122"/>
              </a:rPr>
              <a:t>我国对于日常家用碱性废弃电池处理的方式，是随生活垃圾分散投放，与生活垃圾一起进入正规生活垃圾填埋场处理</a:t>
            </a:r>
            <a:r>
              <a:rPr lang="zh-CN" altLang="en-US" sz="2200" dirty="0" smtClean="0">
                <a:latin typeface="楷体_GB2312" panose="02010609030101010101" pitchFamily="49" charset="-122"/>
                <a:ea typeface="楷体_GB2312" panose="02010609030101010101" pitchFamily="49" charset="-122"/>
              </a:rPr>
              <a:t>。</a:t>
            </a:r>
            <a:endParaRPr lang="en-US" altLang="zh-CN" sz="2200" dirty="0" smtClean="0">
              <a:latin typeface="楷体_GB2312" panose="02010609030101010101" pitchFamily="49" charset="-122"/>
              <a:ea typeface="楷体_GB2312" panose="02010609030101010101" pitchFamily="49" charset="-122"/>
            </a:endParaRPr>
          </a:p>
          <a:p>
            <a:pPr>
              <a:lnSpc>
                <a:spcPct val="130000"/>
              </a:lnSpc>
            </a:pPr>
            <a:r>
              <a:rPr lang="en-US" altLang="zh-CN" sz="2200" dirty="0" smtClean="0">
                <a:latin typeface="楷体_GB2312" panose="02010609030101010101" pitchFamily="49" charset="-122"/>
                <a:ea typeface="楷体_GB2312" panose="02010609030101010101" pitchFamily="49" charset="-122"/>
              </a:rPr>
              <a:t>《</a:t>
            </a:r>
            <a:r>
              <a:rPr lang="zh-CN" altLang="en-US" sz="2200" dirty="0">
                <a:latin typeface="楷体_GB2312" panose="02010609030101010101" pitchFamily="49" charset="-122"/>
                <a:ea typeface="楷体_GB2312" panose="02010609030101010101" pitchFamily="49" charset="-122"/>
              </a:rPr>
              <a:t>废电池污染防治技术政策</a:t>
            </a:r>
            <a:r>
              <a:rPr lang="en-US" altLang="zh-CN" sz="2200" dirty="0">
                <a:latin typeface="楷体_GB2312" panose="02010609030101010101" pitchFamily="49" charset="-122"/>
                <a:ea typeface="楷体_GB2312" panose="02010609030101010101" pitchFamily="49" charset="-122"/>
              </a:rPr>
              <a:t>》</a:t>
            </a:r>
            <a:r>
              <a:rPr lang="zh-CN" altLang="en-US" sz="2200" dirty="0">
                <a:latin typeface="楷体_GB2312" panose="02010609030101010101" pitchFamily="49" charset="-122"/>
                <a:ea typeface="楷体_GB2312" panose="02010609030101010101" pitchFamily="49" charset="-122"/>
              </a:rPr>
              <a:t>规定：“废一次电池的回收，应由回收责任单位审慎地开展。目前，在缺乏有效回收的技术经济条件下，不鼓励集中收集已达到国家低汞或无汞要求的废一次电池。</a:t>
            </a:r>
            <a:r>
              <a:rPr lang="zh-CN" altLang="en-US" sz="2200" dirty="0" smtClean="0">
                <a:latin typeface="楷体_GB2312" panose="02010609030101010101" pitchFamily="49" charset="-122"/>
                <a:ea typeface="楷体_GB2312" panose="02010609030101010101" pitchFamily="49" charset="-122"/>
              </a:rPr>
              <a:t>”</a:t>
            </a:r>
            <a:endParaRPr lang="en-US" altLang="zh-CN" sz="2200" dirty="0" smtClean="0">
              <a:latin typeface="楷体_GB2312" panose="02010609030101010101" pitchFamily="49" charset="-122"/>
              <a:ea typeface="楷体_GB2312" panose="02010609030101010101" pitchFamily="49"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3933056"/>
            <a:ext cx="3816424" cy="2528956"/>
          </a:xfrm>
          <a:prstGeom prst="rect">
            <a:avLst/>
          </a:prstGeom>
        </p:spPr>
      </p:pic>
      <p:sp>
        <p:nvSpPr>
          <p:cNvPr id="2" name="TextBox 1"/>
          <p:cNvSpPr txBox="1"/>
          <p:nvPr/>
        </p:nvSpPr>
        <p:spPr>
          <a:xfrm>
            <a:off x="6804248" y="5184047"/>
            <a:ext cx="1872208" cy="1323439"/>
          </a:xfrm>
          <a:prstGeom prst="rect">
            <a:avLst/>
          </a:prstGeom>
          <a:noFill/>
        </p:spPr>
        <p:txBody>
          <a:bodyPr wrap="square" rtlCol="0">
            <a:spAutoFit/>
          </a:bodyPr>
          <a:lstStyle/>
          <a:p>
            <a:r>
              <a:rPr lang="zh-CN" altLang="en-US" sz="2000" dirty="0" smtClean="0">
                <a:latin typeface="楷体_GB2312" panose="02010609030101010101" pitchFamily="49" charset="-122"/>
                <a:ea typeface="楷体_GB2312" panose="02010609030101010101" pitchFamily="49" charset="-122"/>
              </a:rPr>
              <a:t>产生分散、收集困难、处理能力缺乏</a:t>
            </a:r>
            <a:r>
              <a:rPr lang="en-US" altLang="zh-CN" sz="2000" dirty="0" smtClean="0">
                <a:latin typeface="楷体_GB2312" panose="02010609030101010101" pitchFamily="49" charset="-122"/>
                <a:ea typeface="楷体_GB2312" panose="02010609030101010101" pitchFamily="49" charset="-122"/>
              </a:rPr>
              <a:t>---------</a:t>
            </a:r>
            <a:r>
              <a:rPr lang="zh-CN" altLang="en-US" sz="2000" dirty="0" smtClean="0">
                <a:latin typeface="楷体_GB2312" panose="02010609030101010101" pitchFamily="49" charset="-122"/>
                <a:ea typeface="楷体_GB2312" panose="02010609030101010101" pitchFamily="49" charset="-122"/>
              </a:rPr>
              <a:t>豁免</a:t>
            </a:r>
            <a:endParaRPr lang="zh-CN" altLang="en-US" sz="2000" dirty="0">
              <a:latin typeface="楷体_GB2312" panose="02010609030101010101" pitchFamily="49" charset="-122"/>
              <a:ea typeface="楷体_GB2312" panose="02010609030101010101" pitchFamily="49" charset="-122"/>
            </a:endParaRPr>
          </a:p>
        </p:txBody>
      </p:sp>
    </p:spTree>
    <p:extLst>
      <p:ext uri="{BB962C8B-B14F-4D97-AF65-F5344CB8AC3E}">
        <p14:creationId xmlns:p14="http://schemas.microsoft.com/office/powerpoint/2010/main" val="11246231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3608" y="764704"/>
            <a:ext cx="5698976" cy="578328"/>
          </a:xfrm>
        </p:spPr>
        <p:txBody>
          <a:bodyPr>
            <a:normAutofit/>
          </a:bodyPr>
          <a:lstStyle/>
          <a:p>
            <a:r>
              <a:rPr lang="en-US" altLang="zh-CN" sz="2800" b="1" dirty="0" smtClean="0">
                <a:solidFill>
                  <a:schemeClr val="tx1"/>
                </a:solidFill>
                <a:latin typeface="+mn-ea"/>
                <a:ea typeface="+mn-ea"/>
              </a:rPr>
              <a:t>3.</a:t>
            </a:r>
            <a:r>
              <a:rPr lang="zh-CN" altLang="en-US" sz="2800" b="1" dirty="0" smtClean="0">
                <a:solidFill>
                  <a:schemeClr val="tx1"/>
                </a:solidFill>
                <a:latin typeface="+mn-ea"/>
                <a:ea typeface="+mn-ea"/>
              </a:rPr>
              <a:t>过期药品怎么办？</a:t>
            </a:r>
            <a:endParaRPr lang="zh-CN" altLang="en-US" sz="2800" b="1" dirty="0">
              <a:solidFill>
                <a:schemeClr val="tx1"/>
              </a:solidFill>
              <a:latin typeface="+mn-ea"/>
              <a:ea typeface="+mn-ea"/>
            </a:endParaRPr>
          </a:p>
        </p:txBody>
      </p:sp>
      <p:sp>
        <p:nvSpPr>
          <p:cNvPr id="3" name="内容占位符 2"/>
          <p:cNvSpPr>
            <a:spLocks noGrp="1"/>
          </p:cNvSpPr>
          <p:nvPr>
            <p:ph idx="1"/>
          </p:nvPr>
        </p:nvSpPr>
        <p:spPr>
          <a:xfrm>
            <a:off x="395536" y="1412776"/>
            <a:ext cx="3744416" cy="5616624"/>
          </a:xfrm>
        </p:spPr>
        <p:txBody>
          <a:bodyPr>
            <a:normAutofit/>
          </a:bodyPr>
          <a:lstStyle/>
          <a:p>
            <a:pPr marL="0" indent="0">
              <a:lnSpc>
                <a:spcPct val="150000"/>
              </a:lnSpc>
              <a:buNone/>
            </a:pPr>
            <a:r>
              <a:rPr lang="zh-CN" altLang="en-US" sz="2000" dirty="0" smtClean="0">
                <a:latin typeface="+mn-ea"/>
              </a:rPr>
              <a:t>   </a:t>
            </a:r>
            <a:endParaRPr lang="en-US" altLang="zh-CN" sz="2000" dirty="0" smtClean="0">
              <a:latin typeface="+mn-ea"/>
            </a:endParaRPr>
          </a:p>
          <a:p>
            <a:pPr marL="0" indent="0">
              <a:lnSpc>
                <a:spcPct val="150000"/>
              </a:lnSpc>
              <a:buNone/>
            </a:pPr>
            <a:r>
              <a:rPr lang="zh-CN" altLang="en-US" sz="2000" dirty="0" smtClean="0">
                <a:latin typeface="+mn-ea"/>
              </a:rPr>
              <a:t>（</a:t>
            </a:r>
            <a:r>
              <a:rPr lang="en-US" altLang="zh-CN" sz="2000" dirty="0" smtClean="0">
                <a:latin typeface="+mn-ea"/>
              </a:rPr>
              <a:t>1</a:t>
            </a:r>
            <a:r>
              <a:rPr lang="zh-CN" altLang="en-US" sz="2000" dirty="0" smtClean="0">
                <a:latin typeface="+mn-ea"/>
              </a:rPr>
              <a:t>）丢弃</a:t>
            </a:r>
            <a:r>
              <a:rPr lang="zh-CN" altLang="en-US" sz="2000" dirty="0" smtClean="0">
                <a:latin typeface="+mn-ea"/>
              </a:rPr>
              <a:t>？担心</a:t>
            </a:r>
            <a:r>
              <a:rPr lang="zh-CN" altLang="en-US" sz="2000" dirty="0" smtClean="0">
                <a:latin typeface="+mn-ea"/>
              </a:rPr>
              <a:t>：</a:t>
            </a:r>
            <a:endParaRPr lang="en-US" altLang="zh-CN" sz="2000" dirty="0" smtClean="0">
              <a:latin typeface="+mn-ea"/>
            </a:endParaRPr>
          </a:p>
          <a:p>
            <a:pPr>
              <a:lnSpc>
                <a:spcPct val="150000"/>
              </a:lnSpc>
            </a:pPr>
            <a:r>
              <a:rPr lang="zh-CN" altLang="en-US" sz="2000" dirty="0" smtClean="0">
                <a:latin typeface="+mn-ea"/>
              </a:rPr>
              <a:t>被用于做假药</a:t>
            </a:r>
            <a:endParaRPr lang="en-US" altLang="zh-CN" sz="2000" dirty="0" smtClean="0">
              <a:latin typeface="+mn-ea"/>
            </a:endParaRPr>
          </a:p>
          <a:p>
            <a:pPr>
              <a:lnSpc>
                <a:spcPct val="150000"/>
              </a:lnSpc>
            </a:pPr>
            <a:r>
              <a:rPr lang="zh-CN" altLang="en-US" sz="2000" dirty="0" smtClean="0">
                <a:latin typeface="+mn-ea"/>
              </a:rPr>
              <a:t>污染环境、破坏生态系统</a:t>
            </a:r>
            <a:endParaRPr lang="en-US" altLang="zh-CN" sz="2000" dirty="0" smtClean="0">
              <a:latin typeface="+mn-ea"/>
            </a:endParaRPr>
          </a:p>
          <a:p>
            <a:pPr marL="0" indent="0">
              <a:lnSpc>
                <a:spcPct val="150000"/>
              </a:lnSpc>
              <a:buNone/>
            </a:pPr>
            <a:r>
              <a:rPr lang="zh-CN" altLang="en-US" sz="2000" dirty="0" smtClean="0">
                <a:latin typeface="+mn-ea"/>
              </a:rPr>
              <a:t>    （</a:t>
            </a:r>
            <a:r>
              <a:rPr lang="en-US" altLang="zh-CN" sz="2000" dirty="0" smtClean="0">
                <a:latin typeface="+mn-ea"/>
              </a:rPr>
              <a:t>2</a:t>
            </a:r>
            <a:r>
              <a:rPr lang="zh-CN" altLang="en-US" sz="2000" dirty="0" smtClean="0">
                <a:latin typeface="+mn-ea"/>
              </a:rPr>
              <a:t>）回收？</a:t>
            </a:r>
            <a:endParaRPr lang="en-US" altLang="zh-CN" sz="2000" dirty="0" smtClean="0">
              <a:latin typeface="+mn-ea"/>
            </a:endParaRPr>
          </a:p>
          <a:p>
            <a:pPr>
              <a:lnSpc>
                <a:spcPct val="150000"/>
              </a:lnSpc>
              <a:buFont typeface="Wingdings" pitchFamily="2" charset="2"/>
              <a:buChar char="l"/>
            </a:pPr>
            <a:r>
              <a:rPr lang="zh-CN" altLang="en-US" sz="2000" dirty="0" smtClean="0">
                <a:latin typeface="+mn-ea"/>
              </a:rPr>
              <a:t>药店不</a:t>
            </a:r>
            <a:r>
              <a:rPr lang="zh-CN" altLang="en-US" sz="2000" dirty="0" smtClean="0">
                <a:latin typeface="+mn-ea"/>
              </a:rPr>
              <a:t>收</a:t>
            </a:r>
            <a:endParaRPr lang="en-US" altLang="zh-CN" sz="2000" dirty="0" smtClean="0">
              <a:latin typeface="+mn-ea"/>
            </a:endParaRPr>
          </a:p>
          <a:p>
            <a:pPr>
              <a:lnSpc>
                <a:spcPct val="150000"/>
              </a:lnSpc>
              <a:buFont typeface="Wingdings" pitchFamily="2" charset="2"/>
              <a:buChar char="l"/>
            </a:pPr>
            <a:r>
              <a:rPr lang="zh-CN" altLang="en-US" sz="2000" dirty="0" smtClean="0">
                <a:latin typeface="+mn-ea"/>
              </a:rPr>
              <a:t>没有正规部门</a:t>
            </a:r>
            <a:r>
              <a:rPr lang="zh-CN" altLang="en-US" sz="2000" dirty="0" smtClean="0">
                <a:latin typeface="+mn-ea"/>
              </a:rPr>
              <a:t>回收</a:t>
            </a:r>
            <a:endParaRPr lang="en-US" altLang="zh-CN" sz="2000" dirty="0" smtClean="0">
              <a:latin typeface="+mn-ea"/>
            </a:endParaRPr>
          </a:p>
          <a:p>
            <a:pPr>
              <a:lnSpc>
                <a:spcPct val="150000"/>
              </a:lnSpc>
              <a:buFont typeface="Wingdings" pitchFamily="2" charset="2"/>
              <a:buChar char="l"/>
            </a:pPr>
            <a:r>
              <a:rPr lang="zh-CN" altLang="en-US" sz="2000" dirty="0" smtClean="0">
                <a:latin typeface="+mn-ea"/>
              </a:rPr>
              <a:t>谁来回收，回收后怎么办</a:t>
            </a:r>
            <a:endParaRPr lang="zh-CN" altLang="en-US" sz="2000" dirty="0">
              <a:latin typeface="+mn-ea"/>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1916832"/>
            <a:ext cx="5094766" cy="3580986"/>
          </a:xfrm>
          <a:prstGeom prst="rect">
            <a:avLst/>
          </a:prstGeom>
        </p:spPr>
      </p:pic>
    </p:spTree>
    <p:extLst>
      <p:ext uri="{BB962C8B-B14F-4D97-AF65-F5344CB8AC3E}">
        <p14:creationId xmlns:p14="http://schemas.microsoft.com/office/powerpoint/2010/main" val="1355942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620688"/>
            <a:ext cx="8229600" cy="926976"/>
          </a:xfrm>
        </p:spPr>
        <p:txBody>
          <a:bodyPr>
            <a:normAutofit/>
          </a:bodyPr>
          <a:lstStyle/>
          <a:p>
            <a:r>
              <a:rPr lang="zh-CN" altLang="en-US" sz="4000" dirty="0" smtClean="0">
                <a:solidFill>
                  <a:schemeClr val="tx1">
                    <a:lumMod val="95000"/>
                    <a:lumOff val="5000"/>
                  </a:schemeClr>
                </a:solidFill>
              </a:rPr>
              <a:t>一</a:t>
            </a:r>
            <a:r>
              <a:rPr lang="zh-CN" altLang="en-US" sz="4000" dirty="0" smtClean="0">
                <a:solidFill>
                  <a:schemeClr val="tx1">
                    <a:lumMod val="95000"/>
                    <a:lumOff val="5000"/>
                  </a:schemeClr>
                </a:solidFill>
              </a:rPr>
              <a:t>、当前形势</a:t>
            </a:r>
            <a:endParaRPr lang="zh-CN" altLang="en-US" sz="4000" dirty="0">
              <a:solidFill>
                <a:schemeClr val="tx1">
                  <a:lumMod val="95000"/>
                  <a:lumOff val="5000"/>
                </a:schemeClr>
              </a:solidFill>
            </a:endParaRPr>
          </a:p>
        </p:txBody>
      </p:sp>
      <p:sp>
        <p:nvSpPr>
          <p:cNvPr id="3" name="内容占位符 2"/>
          <p:cNvSpPr>
            <a:spLocks noGrp="1"/>
          </p:cNvSpPr>
          <p:nvPr>
            <p:ph idx="1"/>
          </p:nvPr>
        </p:nvSpPr>
        <p:spPr>
          <a:xfrm>
            <a:off x="467544" y="1700808"/>
            <a:ext cx="8136904" cy="4320480"/>
          </a:xfrm>
        </p:spPr>
        <p:txBody>
          <a:bodyPr>
            <a:noAutofit/>
          </a:bodyPr>
          <a:lstStyle/>
          <a:p>
            <a:pPr marL="0" indent="0">
              <a:buNone/>
            </a:pPr>
            <a:r>
              <a:rPr lang="zh-CN" altLang="en-US" dirty="0" smtClean="0">
                <a:latin typeface="黑体" pitchFamily="49" charset="-122"/>
                <a:ea typeface="黑体" pitchFamily="49" charset="-122"/>
              </a:rPr>
              <a:t>（一）中央有明确要求</a:t>
            </a:r>
            <a:endParaRPr lang="en-US" altLang="zh-CN" dirty="0" smtClean="0">
              <a:latin typeface="黑体" pitchFamily="49" charset="-122"/>
              <a:ea typeface="黑体" pitchFamily="49" charset="-122"/>
            </a:endParaRPr>
          </a:p>
          <a:p>
            <a:pPr>
              <a:lnSpc>
                <a:spcPct val="150000"/>
              </a:lnSpc>
              <a:buFont typeface="Wingdings" panose="05000000000000000000" pitchFamily="2" charset="2"/>
              <a:buChar char="u"/>
            </a:pPr>
            <a:r>
              <a:rPr lang="zh-CN" altLang="en-US" sz="2800" b="1" dirty="0" smtClean="0">
                <a:solidFill>
                  <a:srgbClr val="0070C0"/>
                </a:solidFill>
              </a:rPr>
              <a:t>中国</a:t>
            </a:r>
            <a:r>
              <a:rPr lang="zh-CN" altLang="zh-CN" sz="2800" b="1" dirty="0" smtClean="0">
                <a:solidFill>
                  <a:srgbClr val="0070C0"/>
                </a:solidFill>
              </a:rPr>
              <a:t>国民经济和社会发展第十三个五年规划纲要</a:t>
            </a:r>
            <a:r>
              <a:rPr lang="zh-CN" altLang="en-US" sz="2800" b="1" dirty="0" smtClean="0">
                <a:solidFill>
                  <a:srgbClr val="0070C0"/>
                </a:solidFill>
              </a:rPr>
              <a:t>：</a:t>
            </a:r>
            <a:endParaRPr lang="en-US" altLang="zh-CN" sz="2800" dirty="0" smtClean="0"/>
          </a:p>
          <a:p>
            <a:pPr marL="0" indent="0">
              <a:lnSpc>
                <a:spcPct val="150000"/>
              </a:lnSpc>
              <a:buNone/>
            </a:pPr>
            <a:r>
              <a:rPr lang="en-US" altLang="zh-CN" sz="2800" dirty="0" smtClean="0"/>
              <a:t>        </a:t>
            </a:r>
            <a:r>
              <a:rPr lang="zh-CN" altLang="zh-CN" sz="2800" dirty="0" smtClean="0"/>
              <a:t>实行生产者责任延伸制度。健全再生资源回收利用网络，加强生活垃圾分类回收与再生资源回收的衔接。</a:t>
            </a:r>
            <a:endParaRPr lang="en-US" altLang="zh-CN" sz="2800" b="1" dirty="0" smtClean="0">
              <a:latin typeface="黑体" pitchFamily="2" charset="-122"/>
              <a:ea typeface="黑体" pitchFamily="2" charset="-122"/>
              <a:cs typeface="Arial" pitchFamily="34" charset="0"/>
            </a:endParaRPr>
          </a:p>
        </p:txBody>
      </p:sp>
    </p:spTree>
    <p:extLst>
      <p:ext uri="{BB962C8B-B14F-4D97-AF65-F5344CB8AC3E}">
        <p14:creationId xmlns:p14="http://schemas.microsoft.com/office/powerpoint/2010/main" val="41243368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49188" y="620688"/>
            <a:ext cx="8229600" cy="926976"/>
          </a:xfrm>
        </p:spPr>
        <p:txBody>
          <a:bodyPr/>
          <a:lstStyle/>
          <a:p>
            <a:r>
              <a:rPr lang="zh-CN" altLang="en-US" dirty="0" smtClean="0"/>
              <a:t>三、国外垃圾分类的启示</a:t>
            </a:r>
            <a:endParaRPr lang="zh-CN" altLang="en-US" dirty="0"/>
          </a:p>
        </p:txBody>
      </p:sp>
      <p:sp>
        <p:nvSpPr>
          <p:cNvPr id="4" name="内容占位符 2"/>
          <p:cNvSpPr txBox="1">
            <a:spLocks/>
          </p:cNvSpPr>
          <p:nvPr/>
        </p:nvSpPr>
        <p:spPr>
          <a:xfrm>
            <a:off x="755576" y="2348880"/>
            <a:ext cx="7416824" cy="316835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Font typeface="Wingdings 2"/>
              <a:buNone/>
            </a:pPr>
            <a:r>
              <a:rPr lang="zh-CN" altLang="en-US" sz="2800" dirty="0" smtClean="0">
                <a:latin typeface="+mn-ea"/>
              </a:rPr>
              <a:t>（一）</a:t>
            </a:r>
            <a:r>
              <a:rPr lang="zh-CN" altLang="en-US" sz="2800" dirty="0" smtClean="0">
                <a:latin typeface="+mn-ea"/>
                <a:cs typeface="Arial" pitchFamily="34" charset="0"/>
              </a:rPr>
              <a:t>垃圾分类制度精细化，系统、细致、全面的垃圾分类指导手册，因地制宜的实施方案，让居民在垃圾分类时遇到问题都能快速找到解决办法。</a:t>
            </a:r>
            <a:endParaRPr lang="en-US" altLang="zh-CN" sz="2800" dirty="0" smtClean="0">
              <a:latin typeface="+mn-ea"/>
              <a:cs typeface="Arial" pitchFamily="34" charset="0"/>
            </a:endParaRPr>
          </a:p>
        </p:txBody>
      </p:sp>
    </p:spTree>
    <p:extLst>
      <p:ext uri="{BB962C8B-B14F-4D97-AF65-F5344CB8AC3E}">
        <p14:creationId xmlns:p14="http://schemas.microsoft.com/office/powerpoint/2010/main" val="26503019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467544" y="1340768"/>
            <a:ext cx="3931841" cy="4760727"/>
          </a:xfrm>
          <a:prstGeom prst="rect">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p:nvPr/>
        </p:nvPicPr>
        <p:blipFill>
          <a:blip r:embed="rId2">
            <a:extLst>
              <a:ext uri="{28A0092B-C50C-407E-A947-70E740481C1C}">
                <a14:useLocalDpi xmlns:a14="http://schemas.microsoft.com/office/drawing/2010/main" val="0"/>
              </a:ext>
            </a:extLst>
          </a:blip>
          <a:srcRect/>
          <a:stretch>
            <a:fillRect/>
          </a:stretch>
        </p:blipFill>
        <p:spPr bwMode="auto">
          <a:xfrm>
            <a:off x="654599" y="1641185"/>
            <a:ext cx="3628929" cy="2795928"/>
          </a:xfrm>
          <a:prstGeom prst="rect">
            <a:avLst/>
          </a:prstGeom>
          <a:noFill/>
          <a:ln>
            <a:noFill/>
          </a:ln>
        </p:spPr>
      </p:pic>
      <p:pic>
        <p:nvPicPr>
          <p:cNvPr id="15" name="图片 14"/>
          <p:cNvPicPr/>
          <p:nvPr/>
        </p:nvPicPr>
        <p:blipFill>
          <a:blip r:embed="rId3">
            <a:extLst>
              <a:ext uri="{28A0092B-C50C-407E-A947-70E740481C1C}">
                <a14:useLocalDpi xmlns:a14="http://schemas.microsoft.com/office/drawing/2010/main" val="0"/>
              </a:ext>
            </a:extLst>
          </a:blip>
          <a:srcRect/>
          <a:stretch>
            <a:fillRect/>
          </a:stretch>
        </p:blipFill>
        <p:spPr bwMode="auto">
          <a:xfrm>
            <a:off x="4659258" y="1340768"/>
            <a:ext cx="4017198" cy="4784651"/>
          </a:xfrm>
          <a:prstGeom prst="rect">
            <a:avLst/>
          </a:prstGeom>
          <a:noFill/>
          <a:ln>
            <a:noFill/>
          </a:ln>
        </p:spPr>
      </p:pic>
      <p:sp>
        <p:nvSpPr>
          <p:cNvPr id="17" name="圆角矩形 16"/>
          <p:cNvSpPr/>
          <p:nvPr/>
        </p:nvSpPr>
        <p:spPr>
          <a:xfrm>
            <a:off x="3563888" y="1885473"/>
            <a:ext cx="720080" cy="288032"/>
          </a:xfrm>
          <a:prstGeom prst="roundRect">
            <a:avLst/>
          </a:prstGeom>
          <a:solidFill>
            <a:srgbClr val="FFFF00"/>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1400" b="1" dirty="0">
                <a:solidFill>
                  <a:srgbClr val="C00000"/>
                </a:solidFill>
                <a:latin typeface="Arial" panose="020B0604020202020204" pitchFamily="34" charset="0"/>
                <a:ea typeface="黑体" panose="02010609060101010101" pitchFamily="49" charset="-122"/>
                <a:cs typeface="Arial" panose="020B0604020202020204" pitchFamily="34" charset="0"/>
              </a:rPr>
              <a:t>27 </a:t>
            </a:r>
            <a:r>
              <a:rPr lang="zh-CN" altLang="en-US" sz="1400" b="1" dirty="0">
                <a:solidFill>
                  <a:srgbClr val="C00000"/>
                </a:solidFill>
                <a:latin typeface="Arial" panose="020B0604020202020204" pitchFamily="34" charset="0"/>
                <a:ea typeface="黑体" panose="02010609060101010101" pitchFamily="49" charset="-122"/>
                <a:cs typeface="Arial" panose="020B0604020202020204" pitchFamily="34" charset="0"/>
              </a:rPr>
              <a:t>页</a:t>
            </a:r>
          </a:p>
        </p:txBody>
      </p:sp>
      <p:sp>
        <p:nvSpPr>
          <p:cNvPr id="18" name="矩形 17"/>
          <p:cNvSpPr/>
          <p:nvPr/>
        </p:nvSpPr>
        <p:spPr>
          <a:xfrm>
            <a:off x="1547664" y="4797152"/>
            <a:ext cx="2574032" cy="116955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spcBef>
                <a:spcPts val="300"/>
              </a:spcBef>
            </a:pPr>
            <a:r>
              <a:rPr lang="en-US"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01~16 </a:t>
            </a:r>
            <a:r>
              <a:rPr lang="zh-CN"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各工业行业产生的废物</a:t>
            </a:r>
          </a:p>
          <a:p>
            <a:pPr>
              <a:spcBef>
                <a:spcPts val="300"/>
              </a:spcBef>
            </a:pPr>
            <a:r>
              <a:rPr lang="en-US"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17 </a:t>
            </a:r>
            <a:r>
              <a:rPr lang="zh-CN"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建筑垃圾</a:t>
            </a:r>
          </a:p>
          <a:p>
            <a:pPr>
              <a:spcBef>
                <a:spcPts val="300"/>
              </a:spcBef>
            </a:pPr>
            <a:r>
              <a:rPr lang="en-US"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18 </a:t>
            </a:r>
            <a:r>
              <a:rPr lang="zh-CN"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医疗废物</a:t>
            </a:r>
          </a:p>
          <a:p>
            <a:pPr>
              <a:spcBef>
                <a:spcPts val="300"/>
              </a:spcBef>
            </a:pPr>
            <a:r>
              <a:rPr lang="en-US"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19 </a:t>
            </a:r>
            <a:r>
              <a:rPr lang="zh-CN"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污水厂污泥</a:t>
            </a:r>
          </a:p>
          <a:p>
            <a:pPr>
              <a:spcBef>
                <a:spcPts val="300"/>
              </a:spcBef>
            </a:pPr>
            <a:r>
              <a:rPr lang="en-US"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20 </a:t>
            </a:r>
            <a:r>
              <a:rPr lang="zh-CN" altLang="zh-CN"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rPr>
              <a:t>城市垃圾</a:t>
            </a:r>
            <a:endParaRPr lang="zh-CN" altLang="en-US" sz="1200" b="1" dirty="0">
              <a:solidFill>
                <a:schemeClr val="accent1">
                  <a:lumMod val="75000"/>
                </a:schemeClr>
              </a:solidFill>
              <a:latin typeface="Arial" panose="020B0604020202020204" pitchFamily="34" charset="0"/>
              <a:ea typeface="黑体" panose="02010609060101010101" pitchFamily="49" charset="-122"/>
              <a:cs typeface="Arial" panose="020B0604020202020204" pitchFamily="34" charset="0"/>
            </a:endParaRPr>
          </a:p>
        </p:txBody>
      </p:sp>
      <p:sp>
        <p:nvSpPr>
          <p:cNvPr id="8" name="圆角矩形 7"/>
          <p:cNvSpPr/>
          <p:nvPr/>
        </p:nvSpPr>
        <p:spPr>
          <a:xfrm>
            <a:off x="2331687" y="918130"/>
            <a:ext cx="3903682" cy="30685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b="1" dirty="0" smtClean="0">
                <a:solidFill>
                  <a:srgbClr val="C00000"/>
                </a:solidFill>
                <a:latin typeface="Arial" panose="020B0604020202020204" pitchFamily="34" charset="0"/>
                <a:ea typeface="黑体" panose="02010609060101010101" pitchFamily="49" charset="-122"/>
                <a:cs typeface="Arial" panose="020B0604020202020204" pitchFamily="34" charset="0"/>
              </a:rPr>
              <a:t>欧盟：</a:t>
            </a:r>
            <a:r>
              <a:rPr lang="en-US" altLang="zh-CN" b="1" dirty="0" smtClean="0">
                <a:solidFill>
                  <a:srgbClr val="C00000"/>
                </a:solidFill>
                <a:latin typeface="Arial" panose="020B0604020202020204" pitchFamily="34" charset="0"/>
                <a:ea typeface="黑体" panose="02010609060101010101" pitchFamily="49" charset="-122"/>
                <a:cs typeface="Arial" panose="020B0604020202020204" pitchFamily="34" charset="0"/>
              </a:rPr>
              <a:t>20</a:t>
            </a:r>
            <a:r>
              <a:rPr lang="zh-CN" altLang="en-US" b="1" dirty="0" smtClean="0">
                <a:solidFill>
                  <a:srgbClr val="C00000"/>
                </a:solidFill>
                <a:latin typeface="Arial" panose="020B0604020202020204" pitchFamily="34" charset="0"/>
                <a:ea typeface="黑体" panose="02010609060101010101" pitchFamily="49" charset="-122"/>
                <a:cs typeface="Arial" panose="020B0604020202020204" pitchFamily="34" charset="0"/>
              </a:rPr>
              <a:t>大类，</a:t>
            </a:r>
            <a:r>
              <a:rPr lang="en-US" altLang="zh-CN" b="1" dirty="0" smtClean="0">
                <a:solidFill>
                  <a:srgbClr val="C00000"/>
                </a:solidFill>
                <a:latin typeface="Arial" panose="020B0604020202020204" pitchFamily="34" charset="0"/>
                <a:ea typeface="黑体" panose="02010609060101010101" pitchFamily="49" charset="-122"/>
                <a:cs typeface="Arial" panose="020B0604020202020204" pitchFamily="34" charset="0"/>
              </a:rPr>
              <a:t>111</a:t>
            </a:r>
            <a:r>
              <a:rPr lang="zh-CN" altLang="en-US" b="1" dirty="0" smtClean="0">
                <a:solidFill>
                  <a:srgbClr val="C00000"/>
                </a:solidFill>
                <a:latin typeface="Arial" panose="020B0604020202020204" pitchFamily="34" charset="0"/>
                <a:ea typeface="黑体" panose="02010609060101010101" pitchFamily="49" charset="-122"/>
                <a:cs typeface="Arial" panose="020B0604020202020204" pitchFamily="34" charset="0"/>
              </a:rPr>
              <a:t>中类，</a:t>
            </a:r>
            <a:r>
              <a:rPr lang="en-US" altLang="zh-CN" b="1" dirty="0" smtClean="0">
                <a:solidFill>
                  <a:srgbClr val="C00000"/>
                </a:solidFill>
                <a:latin typeface="Arial" panose="020B0604020202020204" pitchFamily="34" charset="0"/>
                <a:ea typeface="黑体" panose="02010609060101010101" pitchFamily="49" charset="-122"/>
                <a:cs typeface="Arial" panose="020B0604020202020204" pitchFamily="34" charset="0"/>
              </a:rPr>
              <a:t>838</a:t>
            </a:r>
            <a:r>
              <a:rPr lang="zh-CN" altLang="en-US" b="1" dirty="0" smtClean="0">
                <a:solidFill>
                  <a:srgbClr val="C00000"/>
                </a:solidFill>
                <a:latin typeface="Arial" panose="020B0604020202020204" pitchFamily="34" charset="0"/>
                <a:ea typeface="黑体" panose="02010609060101010101" pitchFamily="49" charset="-122"/>
                <a:cs typeface="Arial" panose="020B0604020202020204" pitchFamily="34" charset="0"/>
              </a:rPr>
              <a:t>小类。</a:t>
            </a:r>
            <a:endParaRPr lang="zh-CN" altLang="en-US" b="1" dirty="0">
              <a:solidFill>
                <a:srgbClr val="C00000"/>
              </a:solidFill>
              <a:latin typeface="Arial" panose="020B0604020202020204" pitchFamily="34" charset="0"/>
              <a:ea typeface="黑体" panose="02010609060101010101" pitchFamily="49" charset="-122"/>
              <a:cs typeface="Arial" panose="020B0604020202020204" pitchFamily="34" charset="0"/>
            </a:endParaRPr>
          </a:p>
        </p:txBody>
      </p:sp>
    </p:spTree>
    <p:extLst>
      <p:ext uri="{BB962C8B-B14F-4D97-AF65-F5344CB8AC3E}">
        <p14:creationId xmlns:p14="http://schemas.microsoft.com/office/powerpoint/2010/main" val="13648320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p:cNvSpPr txBox="1">
            <a:spLocks/>
          </p:cNvSpPr>
          <p:nvPr/>
        </p:nvSpPr>
        <p:spPr>
          <a:xfrm>
            <a:off x="323528" y="1131322"/>
            <a:ext cx="3384376" cy="648000"/>
          </a:xfrm>
          <a:prstGeom prst="rect">
            <a:avLst/>
          </a:prstGeom>
        </p:spPr>
        <p:style>
          <a:lnRef idx="1">
            <a:schemeClr val="accent2"/>
          </a:lnRef>
          <a:fillRef idx="2">
            <a:schemeClr val="accent2"/>
          </a:fillRef>
          <a:effectRef idx="1">
            <a:schemeClr val="accent2"/>
          </a:effectRef>
          <a:fontRef idx="minor">
            <a:schemeClr val="dk1"/>
          </a:fontRef>
        </p:style>
        <p:txBody>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zh-CN" altLang="en-US" sz="2400" dirty="0" smtClean="0"/>
              <a:t>欧盟垃圾分类  </a:t>
            </a:r>
            <a:r>
              <a:rPr lang="en-US" altLang="zh-CN" sz="1800" dirty="0" smtClean="0"/>
              <a:t>20 </a:t>
            </a:r>
            <a:r>
              <a:rPr lang="zh-CN" altLang="en-US" sz="1800" dirty="0" smtClean="0"/>
              <a:t>生活垃圾</a:t>
            </a:r>
            <a:endParaRPr lang="zh-CN" altLang="en-US" sz="2400" dirty="0"/>
          </a:p>
        </p:txBody>
      </p:sp>
      <p:pic>
        <p:nvPicPr>
          <p:cNvPr id="7" name="图片 6"/>
          <p:cNvPicPr/>
          <p:nvPr/>
        </p:nvPicPr>
        <p:blipFill>
          <a:blip r:embed="rId2">
            <a:extLst>
              <a:ext uri="{28A0092B-C50C-407E-A947-70E740481C1C}">
                <a14:useLocalDpi xmlns:a14="http://schemas.microsoft.com/office/drawing/2010/main" val="0"/>
              </a:ext>
            </a:extLst>
          </a:blip>
          <a:srcRect/>
          <a:stretch>
            <a:fillRect/>
          </a:stretch>
        </p:blipFill>
        <p:spPr bwMode="auto">
          <a:xfrm>
            <a:off x="4132852" y="1052736"/>
            <a:ext cx="4618814" cy="936104"/>
          </a:xfrm>
          <a:prstGeom prst="rect">
            <a:avLst/>
          </a:prstGeom>
          <a:noFill/>
          <a:ln>
            <a:noFill/>
          </a:ln>
        </p:spPr>
      </p:pic>
      <p:pic>
        <p:nvPicPr>
          <p:cNvPr id="8" name="图片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6008" y="1995418"/>
            <a:ext cx="4614800" cy="4322207"/>
          </a:xfrm>
          <a:prstGeom prst="rect">
            <a:avLst/>
          </a:prstGeom>
          <a:noFill/>
          <a:ln>
            <a:noFill/>
          </a:ln>
        </p:spPr>
      </p:pic>
      <p:pic>
        <p:nvPicPr>
          <p:cNvPr id="10" name="图片 9"/>
          <p:cNvPicPr>
            <a:picLocks noChangeAspect="1"/>
          </p:cNvPicPr>
          <p:nvPr/>
        </p:nvPicPr>
        <p:blipFill rotWithShape="1">
          <a:blip r:embed="rId4"/>
          <a:srcRect l="43162" t="12222" r="40865" b="5556"/>
          <a:stretch/>
        </p:blipFill>
        <p:spPr>
          <a:xfrm>
            <a:off x="608450" y="1900609"/>
            <a:ext cx="1314712" cy="4511824"/>
          </a:xfrm>
          <a:prstGeom prst="rect">
            <a:avLst/>
          </a:prstGeom>
        </p:spPr>
      </p:pic>
      <p:pic>
        <p:nvPicPr>
          <p:cNvPr id="12" name="图片 11"/>
          <p:cNvPicPr>
            <a:picLocks noChangeAspect="1"/>
          </p:cNvPicPr>
          <p:nvPr/>
        </p:nvPicPr>
        <p:blipFill rotWithShape="1">
          <a:blip r:embed="rId5"/>
          <a:srcRect l="43333" t="10741" r="40864" b="5926"/>
          <a:stretch/>
        </p:blipFill>
        <p:spPr>
          <a:xfrm>
            <a:off x="2135636" y="1874167"/>
            <a:ext cx="1283364" cy="4511824"/>
          </a:xfrm>
          <a:prstGeom prst="rect">
            <a:avLst/>
          </a:prstGeom>
        </p:spPr>
      </p:pic>
    </p:spTree>
    <p:extLst>
      <p:ext uri="{BB962C8B-B14F-4D97-AF65-F5344CB8AC3E}">
        <p14:creationId xmlns:p14="http://schemas.microsoft.com/office/powerpoint/2010/main" val="18662553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8"/>
          <p:cNvSpPr txBox="1">
            <a:spLocks noChangeArrowheads="1"/>
          </p:cNvSpPr>
          <p:nvPr/>
        </p:nvSpPr>
        <p:spPr bwMode="auto">
          <a:xfrm>
            <a:off x="1259632" y="620688"/>
            <a:ext cx="2337996"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lnSpc>
                <a:spcPct val="150000"/>
              </a:lnSpc>
              <a:spcBef>
                <a:spcPts val="600"/>
              </a:spcBef>
              <a:spcAft>
                <a:spcPts val="600"/>
              </a:spcAft>
            </a:pPr>
            <a:r>
              <a:rPr lang="zh-CN" altLang="en-US" sz="2400" dirty="0" smtClean="0">
                <a:latin typeface="黑体" pitchFamily="49" charset="-122"/>
              </a:rPr>
              <a:t>瑞士</a:t>
            </a:r>
            <a:r>
              <a:rPr lang="zh-CN" altLang="en-US" sz="2400" dirty="0" smtClean="0">
                <a:latin typeface="+mn-ea"/>
                <a:ea typeface="+mn-ea"/>
              </a:rPr>
              <a:t>    </a:t>
            </a:r>
            <a:endParaRPr lang="en-US" altLang="zh-CN" sz="2400" dirty="0">
              <a:latin typeface="+mn-ea"/>
              <a:ea typeface="+mn-ea"/>
            </a:endParaRPr>
          </a:p>
        </p:txBody>
      </p:sp>
      <p:pic>
        <p:nvPicPr>
          <p:cNvPr id="6" name="图片 5"/>
          <p:cNvPicPr/>
          <p:nvPr/>
        </p:nvPicPr>
        <p:blipFill rotWithShape="1">
          <a:blip r:embed="rId2" cstate="print">
            <a:extLst>
              <a:ext uri="{28A0092B-C50C-407E-A947-70E740481C1C}">
                <a14:useLocalDpi xmlns:a14="http://schemas.microsoft.com/office/drawing/2010/main" val="0"/>
              </a:ext>
            </a:extLst>
          </a:blip>
          <a:srcRect t="8792"/>
          <a:stretch/>
        </p:blipFill>
        <p:spPr bwMode="auto">
          <a:xfrm>
            <a:off x="667544" y="1362875"/>
            <a:ext cx="7936904" cy="5378493"/>
          </a:xfrm>
          <a:prstGeom prst="rect">
            <a:avLst/>
          </a:prstGeom>
          <a:noFill/>
          <a:ln>
            <a:noFill/>
          </a:ln>
        </p:spPr>
      </p:pic>
    </p:spTree>
    <p:extLst>
      <p:ext uri="{BB962C8B-B14F-4D97-AF65-F5344CB8AC3E}">
        <p14:creationId xmlns:p14="http://schemas.microsoft.com/office/powerpoint/2010/main" val="34696953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611560" y="836712"/>
            <a:ext cx="8229600" cy="280831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Font typeface="Wingdings 2"/>
              <a:buNone/>
            </a:pPr>
            <a:r>
              <a:rPr lang="zh-CN" altLang="en-US" sz="2400" dirty="0" smtClean="0">
                <a:latin typeface="黑体" pitchFamily="49" charset="-122"/>
                <a:ea typeface="黑体" pitchFamily="49" charset="-122"/>
              </a:rPr>
              <a:t>    日本</a:t>
            </a:r>
            <a:endParaRPr lang="en-US" altLang="zh-CN" sz="2400" b="1" dirty="0" smtClean="0">
              <a:solidFill>
                <a:srgbClr val="0070C0"/>
              </a:solidFill>
              <a:latin typeface="黑体" pitchFamily="2" charset="-122"/>
              <a:ea typeface="黑体" pitchFamily="2" charset="-122"/>
              <a:cs typeface="Arial" pitchFamily="34" charset="0"/>
            </a:endParaRPr>
          </a:p>
          <a:p>
            <a:pPr marL="0" indent="0">
              <a:buNone/>
            </a:pPr>
            <a:r>
              <a:rPr lang="zh-CN" altLang="en-US" sz="2400" dirty="0" smtClean="0">
                <a:latin typeface="+mn-ea"/>
                <a:cs typeface="Arial" pitchFamily="34" charset="0"/>
                <a:sym typeface="Arial" pitchFamily="34" charset="0"/>
              </a:rPr>
              <a:t>    </a:t>
            </a:r>
            <a:r>
              <a:rPr lang="zh-CN" altLang="en-US" sz="2400" dirty="0" smtClean="0">
                <a:latin typeface="+mn-ea"/>
                <a:cs typeface="Arial" pitchFamily="34" charset="0"/>
              </a:rPr>
              <a:t>日本</a:t>
            </a:r>
            <a:r>
              <a:rPr lang="zh-CN" altLang="en-US" sz="2400" dirty="0">
                <a:latin typeface="+mn-ea"/>
                <a:cs typeface="Arial" pitchFamily="34" charset="0"/>
              </a:rPr>
              <a:t>各地都建立了</a:t>
            </a:r>
            <a:r>
              <a:rPr lang="zh-CN" altLang="en-US" sz="2400" dirty="0">
                <a:solidFill>
                  <a:srgbClr val="FF0000"/>
                </a:solidFill>
                <a:latin typeface="+mn-ea"/>
                <a:cs typeface="Arial" pitchFamily="34" charset="0"/>
              </a:rPr>
              <a:t>关于垃圾分类的详细制度，</a:t>
            </a:r>
            <a:r>
              <a:rPr lang="zh-CN" altLang="en-US" sz="2400" dirty="0">
                <a:latin typeface="+mn-ea"/>
                <a:cs typeface="Arial" pitchFamily="34" charset="0"/>
              </a:rPr>
              <a:t>所有在日本生活的人，必须学习市政府公布的垃圾分类手册。</a:t>
            </a:r>
          </a:p>
          <a:p>
            <a:pPr marL="0" indent="0">
              <a:buNone/>
            </a:pPr>
            <a:r>
              <a:rPr lang="zh-CN" altLang="en-US" sz="2400" dirty="0">
                <a:latin typeface="+mn-ea"/>
                <a:cs typeface="Arial" pitchFamily="34" charset="0"/>
              </a:rPr>
              <a:t>    日本把垃圾分为</a:t>
            </a:r>
            <a:r>
              <a:rPr lang="en-US" altLang="en-US" sz="2400" dirty="0">
                <a:latin typeface="+mn-ea"/>
                <a:cs typeface="Arial" pitchFamily="34" charset="0"/>
              </a:rPr>
              <a:t>3</a:t>
            </a:r>
            <a:r>
              <a:rPr lang="zh-CN" altLang="en-US" sz="2400" dirty="0">
                <a:latin typeface="+mn-ea"/>
                <a:cs typeface="Arial" pitchFamily="34" charset="0"/>
              </a:rPr>
              <a:t>类：可燃垃圾、不可燃垃圾以及资源垃圾，每类垃圾会在一周内指定的回收日收集。而分类的方法和垃圾弃置的方法是依照区市町村而异。</a:t>
            </a:r>
            <a:endParaRPr lang="en-US" altLang="zh-CN" sz="2400" dirty="0">
              <a:latin typeface="+mn-ea"/>
              <a:cs typeface="Arial" pitchFamily="34" charset="0"/>
            </a:endParaRPr>
          </a:p>
        </p:txBody>
      </p:sp>
      <p:graphicFrame>
        <p:nvGraphicFramePr>
          <p:cNvPr id="9" name="表格 8"/>
          <p:cNvGraphicFramePr>
            <a:graphicFrameLocks noGrp="1"/>
          </p:cNvGraphicFramePr>
          <p:nvPr/>
        </p:nvGraphicFramePr>
        <p:xfrm>
          <a:off x="714348" y="3857628"/>
          <a:ext cx="7500938" cy="2357441"/>
        </p:xfrm>
        <a:graphic>
          <a:graphicData uri="http://schemas.openxmlformats.org/drawingml/2006/table">
            <a:tbl>
              <a:tblPr/>
              <a:tblGrid>
                <a:gridCol w="2500312"/>
                <a:gridCol w="2571749"/>
                <a:gridCol w="2428877"/>
              </a:tblGrid>
              <a:tr h="1793561">
                <a:tc>
                  <a:txBody>
                    <a:bodyPr/>
                    <a:lstStyle/>
                    <a:p>
                      <a:pPr algn="ctr">
                        <a:lnSpc>
                          <a:spcPct val="130000"/>
                        </a:lnSpc>
                        <a:spcAft>
                          <a:spcPts val="0"/>
                        </a:spcAft>
                      </a:pPr>
                      <a:endParaRPr lang="en-US" sz="1200" kern="0" dirty="0">
                        <a:solidFill>
                          <a:srgbClr val="000000"/>
                        </a:solidFill>
                        <a:latin typeface="Calibri"/>
                        <a:ea typeface="宋体"/>
                        <a:cs typeface="宋体"/>
                      </a:endParaRPr>
                    </a:p>
                  </a:txBody>
                  <a:tcPr marL="38100" marR="38100" marT="381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endParaRPr lang="en-US" sz="1200" kern="0">
                        <a:solidFill>
                          <a:srgbClr val="000000"/>
                        </a:solidFill>
                        <a:latin typeface="Calibri"/>
                        <a:ea typeface="宋体"/>
                        <a:cs typeface="宋体"/>
                      </a:endParaRPr>
                    </a:p>
                  </a:txBody>
                  <a:tcPr marL="38100" marR="38100" marT="381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30000"/>
                        </a:lnSpc>
                        <a:spcAft>
                          <a:spcPts val="0"/>
                        </a:spcAft>
                      </a:pPr>
                      <a:endParaRPr lang="en-US" sz="1200" kern="0">
                        <a:solidFill>
                          <a:srgbClr val="000000"/>
                        </a:solidFill>
                        <a:latin typeface="Calibri"/>
                        <a:ea typeface="宋体"/>
                        <a:cs typeface="宋体"/>
                      </a:endParaRPr>
                    </a:p>
                  </a:txBody>
                  <a:tcPr marL="38100" marR="38100" marT="381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8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kern="0" dirty="0" smtClean="0">
                          <a:solidFill>
                            <a:srgbClr val="000000"/>
                          </a:solidFill>
                          <a:latin typeface="Calibri"/>
                          <a:ea typeface="宋体"/>
                          <a:cs typeface="宋体"/>
                        </a:rPr>
                        <a:t>厨房垃圾、废纸、木片等</a:t>
                      </a:r>
                    </a:p>
                  </a:txBody>
                  <a:tcPr marL="38100" marR="38100" marT="381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kern="0" dirty="0" smtClean="0">
                          <a:solidFill>
                            <a:srgbClr val="000000"/>
                          </a:solidFill>
                          <a:latin typeface="Calibri"/>
                          <a:ea typeface="宋体"/>
                          <a:cs typeface="宋体"/>
                        </a:rPr>
                        <a:t>玻璃、陶瓷器、金属类等</a:t>
                      </a:r>
                    </a:p>
                  </a:txBody>
                  <a:tcPr marL="38100" marR="38100" marT="381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600" kern="0" dirty="0" smtClean="0">
                          <a:solidFill>
                            <a:srgbClr val="000000"/>
                          </a:solidFill>
                          <a:latin typeface="Calibri"/>
                          <a:ea typeface="宋体"/>
                          <a:cs typeface="宋体"/>
                        </a:rPr>
                        <a:t>瓶、罐、塑料瓶、报纸等</a:t>
                      </a:r>
                    </a:p>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sz="1600" kern="0" dirty="0" smtClean="0">
                        <a:solidFill>
                          <a:srgbClr val="000000"/>
                        </a:solidFill>
                        <a:latin typeface="Calibri"/>
                        <a:ea typeface="宋体"/>
                        <a:cs typeface="宋体"/>
                      </a:endParaRPr>
                    </a:p>
                  </a:txBody>
                  <a:tcPr marL="38100" marR="38100" marT="38100" marB="381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973" y="4000503"/>
            <a:ext cx="157162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3286" y="3929065"/>
            <a:ext cx="1643062"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5036" y="3929065"/>
            <a:ext cx="1643062" cy="164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69280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827584" y="2348880"/>
            <a:ext cx="7704856" cy="1584176"/>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Font typeface="Wingdings 2"/>
              <a:buNone/>
            </a:pPr>
            <a:r>
              <a:rPr lang="zh-CN" altLang="en-US" sz="2800" dirty="0" smtClean="0">
                <a:latin typeface="+mn-ea"/>
              </a:rPr>
              <a:t>（二）</a:t>
            </a:r>
            <a:r>
              <a:rPr lang="zh-CN" altLang="en-US" sz="2800" dirty="0" smtClean="0">
                <a:latin typeface="+mn-ea"/>
                <a:cs typeface="Arial" pitchFamily="34" charset="0"/>
              </a:rPr>
              <a:t>健全</a:t>
            </a:r>
            <a:r>
              <a:rPr lang="zh-CN" altLang="en-US" sz="2800" dirty="0">
                <a:latin typeface="+mn-ea"/>
                <a:cs typeface="Arial" pitchFamily="34" charset="0"/>
              </a:rPr>
              <a:t>的法规政策体系，规范的行业标准，是生活垃圾分类可持续的重要</a:t>
            </a:r>
            <a:r>
              <a:rPr lang="zh-CN" altLang="en-US" sz="2800" dirty="0" smtClean="0">
                <a:latin typeface="+mn-ea"/>
                <a:cs typeface="Arial" pitchFamily="34" charset="0"/>
              </a:rPr>
              <a:t>保障。</a:t>
            </a:r>
            <a:endParaRPr lang="en-US" altLang="zh-CN" sz="2800" dirty="0">
              <a:latin typeface="+mn-ea"/>
              <a:cs typeface="Arial" pitchFamily="34" charset="0"/>
            </a:endParaRPr>
          </a:p>
        </p:txBody>
      </p:sp>
    </p:spTree>
    <p:extLst>
      <p:ext uri="{BB962C8B-B14F-4D97-AF65-F5344CB8AC3E}">
        <p14:creationId xmlns:p14="http://schemas.microsoft.com/office/powerpoint/2010/main" val="14781452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196752"/>
            <a:ext cx="8229600" cy="4896544"/>
          </a:xfrm>
        </p:spPr>
        <p:txBody>
          <a:bodyPr>
            <a:noAutofit/>
          </a:bodyPr>
          <a:lstStyle/>
          <a:p>
            <a:pPr marL="0" indent="0">
              <a:buNone/>
            </a:pPr>
            <a:r>
              <a:rPr lang="zh-CN" altLang="en-US" sz="2800" dirty="0" smtClean="0">
                <a:latin typeface="黑体" pitchFamily="49" charset="-122"/>
                <a:ea typeface="黑体" pitchFamily="49" charset="-122"/>
              </a:rPr>
              <a:t>  </a:t>
            </a:r>
            <a:r>
              <a:rPr lang="zh-CN" altLang="en-US" sz="2400" dirty="0" smtClean="0">
                <a:latin typeface="黑体" pitchFamily="49" charset="-122"/>
                <a:ea typeface="黑体" pitchFamily="49" charset="-122"/>
              </a:rPr>
              <a:t>欧盟</a:t>
            </a:r>
            <a:endParaRPr lang="en-US" altLang="zh-CN" sz="2400" dirty="0" smtClean="0">
              <a:latin typeface="黑体" pitchFamily="49" charset="-122"/>
              <a:ea typeface="黑体" pitchFamily="49" charset="-122"/>
            </a:endParaRPr>
          </a:p>
          <a:p>
            <a:r>
              <a:rPr lang="zh-CN" altLang="en-US" sz="2400" dirty="0">
                <a:latin typeface="黑体" pitchFamily="2" charset="-122"/>
                <a:ea typeface="黑体" pitchFamily="2" charset="-122"/>
              </a:rPr>
              <a:t> </a:t>
            </a:r>
            <a:r>
              <a:rPr lang="zh-CN" altLang="en-US" sz="2400" dirty="0">
                <a:latin typeface="+mn-ea"/>
              </a:rPr>
              <a:t>欧盟的废弃物框架法令（</a:t>
            </a:r>
            <a:r>
              <a:rPr lang="en-US" altLang="zh-CN" sz="2400" dirty="0">
                <a:latin typeface="+mn-ea"/>
              </a:rPr>
              <a:t>2008/98/EC</a:t>
            </a:r>
            <a:r>
              <a:rPr lang="zh-CN" altLang="en-US" sz="2400" dirty="0">
                <a:latin typeface="+mn-ea"/>
              </a:rPr>
              <a:t>）</a:t>
            </a:r>
            <a:r>
              <a:rPr lang="zh-CN" altLang="en-US" sz="2400" dirty="0"/>
              <a:t>要求欧盟成员国制定新型垃圾管理办法，更加重视降低废弃物对人类健康和环境因素的影响。该法提出垃圾管理应以垃圾源头减量为首的“五层倒金字塔”原则，指导成员国按照五层优先顺序制定各自的政策法规</a:t>
            </a:r>
            <a:r>
              <a:rPr lang="zh-CN" altLang="en-US" sz="2400" dirty="0" smtClean="0"/>
              <a:t>。</a:t>
            </a:r>
            <a:endParaRPr lang="en-US" altLang="zh-CN" sz="2400" dirty="0" smtClean="0"/>
          </a:p>
          <a:p>
            <a:endParaRPr lang="en-US" altLang="zh-CN" sz="2400" dirty="0"/>
          </a:p>
          <a:p>
            <a:r>
              <a:rPr lang="zh-CN" altLang="en-US" sz="2400" dirty="0"/>
              <a:t>    同时，延伸了生产者对产生的垃圾进行管理的责任，通过倡导</a:t>
            </a:r>
            <a:r>
              <a:rPr lang="zh-CN" altLang="en-US" sz="2400" dirty="0">
                <a:solidFill>
                  <a:srgbClr val="FF0000"/>
                </a:solidFill>
              </a:rPr>
              <a:t>垃圾分类收集、对不同类型的垃圾分流回收、制定回收目标</a:t>
            </a:r>
            <a:r>
              <a:rPr lang="zh-CN" altLang="en-US" sz="2400" dirty="0"/>
              <a:t>等手段刺激这些生产者执行垃圾回收及再利用，提高材料的循环利用效率。该法提出</a:t>
            </a:r>
            <a:r>
              <a:rPr lang="zh-CN" altLang="en-US" sz="2400" dirty="0">
                <a:latin typeface="+mn-ea"/>
              </a:rPr>
              <a:t>到</a:t>
            </a:r>
            <a:r>
              <a:rPr lang="en-US" altLang="zh-CN" sz="2400" dirty="0">
                <a:latin typeface="+mn-ea"/>
              </a:rPr>
              <a:t>2020</a:t>
            </a:r>
            <a:r>
              <a:rPr lang="zh-CN" altLang="en-US" sz="2400" dirty="0">
                <a:latin typeface="+mn-ea"/>
              </a:rPr>
              <a:t>年，欧盟生活垃圾回收利用率达</a:t>
            </a:r>
            <a:r>
              <a:rPr lang="en-US" altLang="zh-CN" sz="2400" dirty="0">
                <a:latin typeface="+mn-ea"/>
              </a:rPr>
              <a:t>50%</a:t>
            </a:r>
            <a:r>
              <a:rPr lang="zh-CN" altLang="en-US" sz="2400" dirty="0">
                <a:latin typeface="+mn-ea"/>
              </a:rPr>
              <a:t>，建筑垃圾循环利用率达</a:t>
            </a:r>
            <a:r>
              <a:rPr lang="en-US" altLang="zh-CN" sz="2400" dirty="0">
                <a:latin typeface="+mn-ea"/>
              </a:rPr>
              <a:t>70%</a:t>
            </a:r>
            <a:r>
              <a:rPr lang="zh-CN" altLang="en-US" sz="2400" dirty="0" smtClean="0">
                <a:latin typeface="+mn-ea"/>
              </a:rPr>
              <a:t>。</a:t>
            </a:r>
            <a:endParaRPr lang="en-US" altLang="zh-CN" sz="2400" dirty="0">
              <a:latin typeface="+mn-ea"/>
            </a:endParaRPr>
          </a:p>
        </p:txBody>
      </p:sp>
    </p:spTree>
    <p:extLst>
      <p:ext uri="{BB962C8B-B14F-4D97-AF65-F5344CB8AC3E}">
        <p14:creationId xmlns:p14="http://schemas.microsoft.com/office/powerpoint/2010/main" val="26014848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16" descr="欧盟五层倒金字塔.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819248"/>
            <a:ext cx="5558726" cy="354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p:nvPr/>
        </p:nvSpPr>
        <p:spPr>
          <a:xfrm>
            <a:off x="3059832" y="6293587"/>
            <a:ext cx="3262432" cy="400110"/>
          </a:xfrm>
          <a:prstGeom prst="rect">
            <a:avLst/>
          </a:prstGeom>
        </p:spPr>
        <p:txBody>
          <a:bodyPr wrap="none">
            <a:spAutoFit/>
          </a:bodyPr>
          <a:lstStyle/>
          <a:p>
            <a:r>
              <a:rPr lang="zh-CN" altLang="en-US" sz="2000" dirty="0" smtClean="0">
                <a:latin typeface="黑体" pitchFamily="2" charset="-122"/>
                <a:ea typeface="黑体" pitchFamily="2" charset="-122"/>
              </a:rPr>
              <a:t>欧盟“五层倒金字塔”原则</a:t>
            </a:r>
            <a:endParaRPr lang="zh-CN" altLang="en-US" sz="2000" dirty="0">
              <a:latin typeface="黑体" pitchFamily="2" charset="-122"/>
              <a:ea typeface="黑体" pitchFamily="2" charset="-122"/>
            </a:endParaRPr>
          </a:p>
        </p:txBody>
      </p:sp>
      <p:graphicFrame>
        <p:nvGraphicFramePr>
          <p:cNvPr id="5" name="表格 4"/>
          <p:cNvGraphicFramePr>
            <a:graphicFrameLocks noGrp="1"/>
          </p:cNvGraphicFramePr>
          <p:nvPr>
            <p:extLst>
              <p:ext uri="{D42A27DB-BD31-4B8C-83A1-F6EECF244321}">
                <p14:modId xmlns:p14="http://schemas.microsoft.com/office/powerpoint/2010/main" val="3422008597"/>
              </p:ext>
            </p:extLst>
          </p:nvPr>
        </p:nvGraphicFramePr>
        <p:xfrm>
          <a:off x="830756" y="1124744"/>
          <a:ext cx="7572375" cy="1482724"/>
        </p:xfrm>
        <a:graphic>
          <a:graphicData uri="http://schemas.openxmlformats.org/drawingml/2006/table">
            <a:tbl>
              <a:tblPr firstRow="1" bandRow="1">
                <a:tableStyleId>{8A107856-5554-42FB-B03E-39F5DBC370BA}</a:tableStyleId>
              </a:tblPr>
              <a:tblGrid>
                <a:gridCol w="4062414"/>
                <a:gridCol w="3509961"/>
              </a:tblGrid>
              <a:tr h="3706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废弃物框架法令（</a:t>
                      </a:r>
                      <a:r>
                        <a:rPr lang="en-US" altLang="zh-CN" sz="1800" b="0" dirty="0" smtClean="0">
                          <a:latin typeface="微软雅黑" pitchFamily="34" charset="-122"/>
                          <a:ea typeface="微软雅黑" pitchFamily="34" charset="-122"/>
                        </a:rPr>
                        <a:t>2008</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报废车辆法令（</a:t>
                      </a:r>
                      <a:r>
                        <a:rPr lang="en-US" altLang="zh-CN" sz="1800" b="0" dirty="0" smtClean="0">
                          <a:latin typeface="微软雅黑" pitchFamily="34" charset="-122"/>
                          <a:ea typeface="微软雅黑" pitchFamily="34" charset="-122"/>
                        </a:rPr>
                        <a:t>2000</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r>
              <a:tr h="3706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包装与包装废物法令（</a:t>
                      </a:r>
                      <a:r>
                        <a:rPr lang="en-US" altLang="zh-CN" sz="1800" b="0" dirty="0" smtClean="0">
                          <a:latin typeface="微软雅黑" pitchFamily="34" charset="-122"/>
                          <a:ea typeface="微软雅黑" pitchFamily="34" charset="-122"/>
                        </a:rPr>
                        <a:t>1992</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电池与蓄电池法令（</a:t>
                      </a:r>
                      <a:r>
                        <a:rPr lang="en-US" altLang="zh-CN" sz="1800" b="0" dirty="0" smtClean="0">
                          <a:latin typeface="微软雅黑" pitchFamily="34" charset="-122"/>
                          <a:ea typeface="微软雅黑" pitchFamily="34" charset="-122"/>
                        </a:rPr>
                        <a:t>2001</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r>
              <a:tr h="3706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欧盟垃圾填埋法令（</a:t>
                      </a:r>
                      <a:r>
                        <a:rPr lang="en-US" altLang="zh-CN" sz="1800" b="0" dirty="0" smtClean="0">
                          <a:latin typeface="微软雅黑" pitchFamily="34" charset="-122"/>
                          <a:ea typeface="微软雅黑" pitchFamily="34" charset="-122"/>
                        </a:rPr>
                        <a:t>1999</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c>
                  <a:txBody>
                    <a:bodyPr/>
                    <a:lstStyle/>
                    <a:p>
                      <a:pPr marL="0" lvl="0" indent="0">
                        <a:lnSpc>
                          <a:spcPct val="100000"/>
                        </a:lnSpc>
                        <a:spcBef>
                          <a:spcPct val="20000"/>
                        </a:spcBef>
                      </a:pPr>
                      <a:r>
                        <a:rPr lang="zh-CN" altLang="en-US" sz="1800" b="0" dirty="0" smtClean="0">
                          <a:latin typeface="微软雅黑" pitchFamily="34" charset="-122"/>
                          <a:ea typeface="微软雅黑" pitchFamily="34" charset="-122"/>
                        </a:rPr>
                        <a:t>电子废弃物法令（</a:t>
                      </a:r>
                      <a:r>
                        <a:rPr lang="en-US" altLang="zh-CN" sz="1800" b="0" dirty="0" smtClean="0">
                          <a:latin typeface="微软雅黑" pitchFamily="34" charset="-122"/>
                          <a:ea typeface="微软雅黑" pitchFamily="34" charset="-122"/>
                        </a:rPr>
                        <a:t>2003</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r>
              <a:tr h="370681">
                <a:tc>
                  <a:txBody>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lang="zh-CN" altLang="en-US" sz="1800" b="0" dirty="0" smtClean="0">
                          <a:latin typeface="微软雅黑" pitchFamily="34" charset="-122"/>
                          <a:ea typeface="微软雅黑" pitchFamily="34" charset="-122"/>
                        </a:rPr>
                        <a:t>垃圾焚烧法令（</a:t>
                      </a:r>
                      <a:r>
                        <a:rPr lang="en-US" altLang="zh-CN" sz="1800" b="0" dirty="0" smtClean="0">
                          <a:latin typeface="微软雅黑" pitchFamily="34" charset="-122"/>
                          <a:ea typeface="微软雅黑" pitchFamily="34" charset="-122"/>
                        </a:rPr>
                        <a:t>2000</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00" marB="457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垃圾运输管理条例（</a:t>
                      </a:r>
                      <a:r>
                        <a:rPr lang="en-US" altLang="zh-CN" sz="1800" b="0" dirty="0" smtClean="0">
                          <a:latin typeface="微软雅黑" pitchFamily="34" charset="-122"/>
                          <a:ea typeface="微软雅黑" pitchFamily="34" charset="-122"/>
                        </a:rPr>
                        <a:t>2006</a:t>
                      </a:r>
                      <a:r>
                        <a:rPr lang="zh-CN" altLang="en-US" sz="1800" b="0" dirty="0" smtClean="0">
                          <a:latin typeface="微软雅黑" pitchFamily="34" charset="-122"/>
                          <a:ea typeface="微软雅黑" pitchFamily="34" charset="-122"/>
                        </a:rPr>
                        <a:t>）</a:t>
                      </a:r>
                    </a:p>
                  </a:txBody>
                  <a:tcPr marL="91439" marR="91439" marT="45700" marB="45700"/>
                </a:tc>
              </a:tr>
            </a:tbl>
          </a:graphicData>
        </a:graphic>
      </p:graphicFrame>
    </p:spTree>
    <p:extLst>
      <p:ext uri="{BB962C8B-B14F-4D97-AF65-F5344CB8AC3E}">
        <p14:creationId xmlns:p14="http://schemas.microsoft.com/office/powerpoint/2010/main" val="16119331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1066800"/>
            <a:ext cx="9144000" cy="285750"/>
            <a:chOff x="0" y="0"/>
            <a:chExt cx="5760" cy="180"/>
          </a:xfrm>
        </p:grpSpPr>
        <p:grpSp>
          <p:nvGrpSpPr>
            <p:cNvPr id="3" name="Group 3"/>
            <p:cNvGrpSpPr>
              <a:grpSpLocks/>
            </p:cNvGrpSpPr>
            <p:nvPr/>
          </p:nvGrpSpPr>
          <p:grpSpPr bwMode="auto">
            <a:xfrm flipH="1">
              <a:off x="4896" y="0"/>
              <a:ext cx="864" cy="180"/>
              <a:chOff x="0" y="0"/>
              <a:chExt cx="1361" cy="311"/>
            </a:xfrm>
          </p:grpSpPr>
          <p:sp>
            <p:nvSpPr>
              <p:cNvPr id="67624"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67625"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67626"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67627"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67628"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67629"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67630"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67623"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graphicFrame>
        <p:nvGraphicFramePr>
          <p:cNvPr id="15" name="表格 14"/>
          <p:cNvGraphicFramePr>
            <a:graphicFrameLocks noGrp="1"/>
          </p:cNvGraphicFramePr>
          <p:nvPr>
            <p:extLst>
              <p:ext uri="{D42A27DB-BD31-4B8C-83A1-F6EECF244321}">
                <p14:modId xmlns:p14="http://schemas.microsoft.com/office/powerpoint/2010/main" val="923284919"/>
              </p:ext>
            </p:extLst>
          </p:nvPr>
        </p:nvGraphicFramePr>
        <p:xfrm>
          <a:off x="393249" y="5157192"/>
          <a:ext cx="8358188" cy="1102835"/>
        </p:xfrm>
        <a:graphic>
          <a:graphicData uri="http://schemas.openxmlformats.org/drawingml/2006/table">
            <a:tbl>
              <a:tblPr firstRow="1" bandRow="1">
                <a:tableStyleId>{5DA37D80-6434-44D0-A028-1B22A696006F}</a:tableStyleId>
              </a:tblPr>
              <a:tblGrid>
                <a:gridCol w="4214813"/>
                <a:gridCol w="4143375"/>
              </a:tblGrid>
              <a:tr h="3659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kern="1200" dirty="0" smtClean="0">
                          <a:solidFill>
                            <a:schemeClr val="tx1"/>
                          </a:solidFill>
                          <a:latin typeface="微软雅黑" pitchFamily="34" charset="-122"/>
                          <a:ea typeface="微软雅黑" pitchFamily="34" charset="-122"/>
                          <a:cs typeface="+mn-cs"/>
                        </a:rPr>
                        <a:t>废弃物管理法（</a:t>
                      </a:r>
                      <a:r>
                        <a:rPr lang="en-US" altLang="zh-CN" sz="1800" b="0" kern="1200" dirty="0" smtClean="0">
                          <a:solidFill>
                            <a:schemeClr val="tx1"/>
                          </a:solidFill>
                          <a:latin typeface="微软雅黑" pitchFamily="34" charset="-122"/>
                          <a:ea typeface="微软雅黑" pitchFamily="34" charset="-122"/>
                          <a:cs typeface="+mn-cs"/>
                        </a:rPr>
                        <a:t>1972</a:t>
                      </a:r>
                      <a:r>
                        <a:rPr lang="zh-CN" altLang="en-US" sz="1800" b="0" kern="1200" dirty="0" smtClean="0">
                          <a:solidFill>
                            <a:schemeClr val="tx1"/>
                          </a:solidFill>
                          <a:latin typeface="微软雅黑" pitchFamily="34" charset="-122"/>
                          <a:ea typeface="微软雅黑" pitchFamily="34" charset="-122"/>
                          <a:cs typeface="+mn-cs"/>
                        </a:rPr>
                        <a:t>年）</a:t>
                      </a:r>
                      <a:endParaRPr lang="en-US" altLang="zh-CN" sz="1800" b="0" kern="1200" dirty="0" smtClean="0">
                        <a:solidFill>
                          <a:schemeClr val="tx1"/>
                        </a:solidFill>
                        <a:latin typeface="微软雅黑" pitchFamily="34" charset="-122"/>
                        <a:ea typeface="微软雅黑" pitchFamily="34" charset="-122"/>
                        <a:cs typeface="+mn-cs"/>
                      </a:endParaRPr>
                    </a:p>
                  </a:txBody>
                  <a:tcPr marL="91439" marR="91439" marT="45746" marB="45746"/>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kern="1200" dirty="0" smtClean="0">
                          <a:solidFill>
                            <a:schemeClr val="tx1"/>
                          </a:solidFill>
                          <a:latin typeface="微软雅黑" pitchFamily="34" charset="-122"/>
                          <a:ea typeface="微软雅黑" pitchFamily="34" charset="-122"/>
                          <a:cs typeface="+mn-cs"/>
                        </a:rPr>
                        <a:t>循环经济与废弃物管理法（</a:t>
                      </a:r>
                      <a:r>
                        <a:rPr lang="en-US" altLang="en-US" sz="1800" b="0" kern="1200" dirty="0" smtClean="0">
                          <a:solidFill>
                            <a:schemeClr val="tx1"/>
                          </a:solidFill>
                          <a:latin typeface="微软雅黑" pitchFamily="34" charset="-122"/>
                          <a:ea typeface="微软雅黑" pitchFamily="34" charset="-122"/>
                          <a:cs typeface="+mn-cs"/>
                        </a:rPr>
                        <a:t>1996</a:t>
                      </a:r>
                      <a:r>
                        <a:rPr lang="zh-CN" altLang="en-US" sz="1800" b="0" kern="1200" dirty="0" smtClean="0">
                          <a:solidFill>
                            <a:schemeClr val="tx1"/>
                          </a:solidFill>
                          <a:latin typeface="微软雅黑" pitchFamily="34" charset="-122"/>
                          <a:ea typeface="微软雅黑" pitchFamily="34" charset="-122"/>
                          <a:cs typeface="+mn-cs"/>
                        </a:rPr>
                        <a:t>年）</a:t>
                      </a:r>
                      <a:endParaRPr lang="en-US" altLang="zh-CN" sz="1800" b="0" kern="1200" dirty="0" smtClean="0">
                        <a:solidFill>
                          <a:schemeClr val="tx1"/>
                        </a:solidFill>
                        <a:latin typeface="微软雅黑" pitchFamily="34" charset="-122"/>
                        <a:ea typeface="微软雅黑" pitchFamily="34" charset="-122"/>
                        <a:cs typeface="+mn-cs"/>
                      </a:endParaRPr>
                    </a:p>
                  </a:txBody>
                  <a:tcPr marL="91439" marR="91439" marT="45746" marB="45746"/>
                </a:tc>
              </a:tr>
              <a:tr h="3710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kern="1200" dirty="0" smtClean="0">
                          <a:latin typeface="微软雅黑" pitchFamily="34" charset="-122"/>
                          <a:ea typeface="微软雅黑" pitchFamily="34" charset="-122"/>
                        </a:rPr>
                        <a:t>垃圾避免产生和垃圾管理法案（</a:t>
                      </a:r>
                      <a:r>
                        <a:rPr lang="en-US" altLang="en-US" sz="1800" b="0" kern="1200" dirty="0" smtClean="0">
                          <a:latin typeface="微软雅黑" pitchFamily="34" charset="-122"/>
                          <a:ea typeface="微软雅黑" pitchFamily="34" charset="-122"/>
                        </a:rPr>
                        <a:t>1986</a:t>
                      </a:r>
                      <a:r>
                        <a:rPr lang="zh-CN" altLang="en-US" sz="1800" b="0" kern="1200" dirty="0" smtClean="0">
                          <a:latin typeface="微软雅黑" pitchFamily="34" charset="-122"/>
                          <a:ea typeface="微软雅黑" pitchFamily="34" charset="-122"/>
                        </a:rPr>
                        <a:t>年）</a:t>
                      </a:r>
                      <a:endParaRPr lang="en-US" altLang="zh-CN" sz="1800" b="0" kern="1200" dirty="0" smtClean="0">
                        <a:solidFill>
                          <a:schemeClr val="tx1"/>
                        </a:solidFill>
                        <a:latin typeface="微软雅黑" pitchFamily="34" charset="-122"/>
                        <a:ea typeface="微软雅黑" pitchFamily="34" charset="-122"/>
                        <a:cs typeface="+mn-cs"/>
                      </a:endParaRPr>
                    </a:p>
                  </a:txBody>
                  <a:tcPr marL="91439" marR="91439" marT="45746" marB="45746"/>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可降解有机废弃物填埋禁令（</a:t>
                      </a:r>
                      <a:r>
                        <a:rPr lang="en-US" altLang="zh-CN" sz="1800" b="0" dirty="0" smtClean="0">
                          <a:latin typeface="微软雅黑" pitchFamily="34" charset="-122"/>
                          <a:ea typeface="微软雅黑" pitchFamily="34" charset="-122"/>
                        </a:rPr>
                        <a:t>2005</a:t>
                      </a:r>
                      <a:r>
                        <a:rPr lang="zh-CN" altLang="en-US" sz="1800" b="0" dirty="0" smtClean="0">
                          <a:latin typeface="微软雅黑" pitchFamily="34" charset="-122"/>
                          <a:ea typeface="微软雅黑" pitchFamily="34" charset="-122"/>
                        </a:rPr>
                        <a:t>年）</a:t>
                      </a:r>
                      <a:endParaRPr lang="en-US" altLang="zh-CN" sz="1800" b="0" dirty="0" smtClean="0">
                        <a:latin typeface="微软雅黑" pitchFamily="34" charset="-122"/>
                        <a:ea typeface="微软雅黑" pitchFamily="34" charset="-122"/>
                      </a:endParaRPr>
                    </a:p>
                  </a:txBody>
                  <a:tcPr marL="91439" marR="91439" marT="45746" marB="45746"/>
                </a:tc>
              </a:tr>
              <a:tr h="3430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kern="1200" dirty="0" smtClean="0">
                          <a:latin typeface="微软雅黑" pitchFamily="34" charset="-122"/>
                          <a:ea typeface="微软雅黑" pitchFamily="34" charset="-122"/>
                        </a:rPr>
                        <a:t>包装废弃物条例（</a:t>
                      </a:r>
                      <a:r>
                        <a:rPr lang="en-US" altLang="en-US" sz="1800" b="0" kern="1200" dirty="0" smtClean="0">
                          <a:latin typeface="微软雅黑" pitchFamily="34" charset="-122"/>
                          <a:ea typeface="微软雅黑" pitchFamily="34" charset="-122"/>
                        </a:rPr>
                        <a:t>1991</a:t>
                      </a:r>
                      <a:r>
                        <a:rPr lang="zh-CN" altLang="en-US" sz="1800" b="0" kern="1200" dirty="0" smtClean="0">
                          <a:latin typeface="微软雅黑" pitchFamily="34" charset="-122"/>
                          <a:ea typeface="微软雅黑" pitchFamily="34" charset="-122"/>
                        </a:rPr>
                        <a:t>年）</a:t>
                      </a:r>
                      <a:endParaRPr lang="en-US" altLang="zh-CN" sz="1800" b="0" kern="1200" dirty="0" smtClean="0">
                        <a:solidFill>
                          <a:schemeClr val="tx1"/>
                        </a:solidFill>
                        <a:latin typeface="微软雅黑" pitchFamily="34" charset="-122"/>
                        <a:ea typeface="微软雅黑" pitchFamily="34" charset="-122"/>
                        <a:cs typeface="+mn-cs"/>
                      </a:endParaRPr>
                    </a:p>
                  </a:txBody>
                  <a:tcPr marL="91439" marR="91439" marT="45746" marB="45746"/>
                </a:tc>
                <a:tc>
                  <a:txBody>
                    <a:bodyPr/>
                    <a:lstStyle/>
                    <a:p>
                      <a:pPr marL="0" lvl="0" indent="0">
                        <a:lnSpc>
                          <a:spcPct val="100000"/>
                        </a:lnSpc>
                        <a:spcBef>
                          <a:spcPct val="20000"/>
                        </a:spcBef>
                      </a:pPr>
                      <a:r>
                        <a:rPr lang="zh-CN" altLang="en-US" sz="1800" b="0" dirty="0" smtClean="0">
                          <a:latin typeface="微软雅黑" pitchFamily="34" charset="-122"/>
                          <a:ea typeface="微软雅黑" pitchFamily="34" charset="-122"/>
                        </a:rPr>
                        <a:t>地方法律法规</a:t>
                      </a:r>
                      <a:endParaRPr lang="en-US" altLang="zh-CN" sz="1800" b="0" dirty="0" smtClean="0">
                        <a:latin typeface="微软雅黑" pitchFamily="34" charset="-122"/>
                        <a:ea typeface="微软雅黑" pitchFamily="34" charset="-122"/>
                      </a:endParaRPr>
                    </a:p>
                  </a:txBody>
                  <a:tcPr marL="91439" marR="91439" marT="45746" marB="45746"/>
                </a:tc>
              </a:tr>
            </a:tbl>
          </a:graphicData>
        </a:graphic>
      </p:graphicFrame>
      <p:sp>
        <p:nvSpPr>
          <p:cNvPr id="67621" name="Text Box 28"/>
          <p:cNvSpPr txBox="1">
            <a:spLocks noChangeArrowheads="1"/>
          </p:cNvSpPr>
          <p:nvPr/>
        </p:nvSpPr>
        <p:spPr bwMode="auto">
          <a:xfrm>
            <a:off x="528636" y="908720"/>
            <a:ext cx="7929563" cy="378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lnSpc>
                <a:spcPct val="150000"/>
              </a:lnSpc>
              <a:spcBef>
                <a:spcPts val="600"/>
              </a:spcBef>
              <a:spcAft>
                <a:spcPts val="600"/>
              </a:spcAft>
            </a:pPr>
            <a:r>
              <a:rPr lang="zh-CN" altLang="en-US" sz="2400" dirty="0" smtClean="0">
                <a:latin typeface="黑体" pitchFamily="49" charset="-122"/>
              </a:rPr>
              <a:t>    德国</a:t>
            </a:r>
            <a:endParaRPr lang="en-US" altLang="zh-CN" sz="2400" dirty="0">
              <a:latin typeface="黑体" pitchFamily="49" charset="-122"/>
            </a:endParaRPr>
          </a:p>
          <a:p>
            <a:pPr eaLnBrk="1" hangingPunct="1">
              <a:lnSpc>
                <a:spcPct val="120000"/>
              </a:lnSpc>
              <a:spcBef>
                <a:spcPts val="600"/>
              </a:spcBef>
              <a:spcAft>
                <a:spcPts val="600"/>
              </a:spcAft>
            </a:pPr>
            <a:r>
              <a:rPr lang="zh-CN" altLang="en-US" sz="2400" dirty="0" smtClean="0">
                <a:latin typeface="+mn-ea"/>
                <a:ea typeface="+mn-ea"/>
              </a:rPr>
              <a:t>    德国在生活垃圾分类方面，也经历了十年左右的摸索期，才逐步走上正轨。经历</a:t>
            </a:r>
            <a:r>
              <a:rPr lang="en-US" altLang="zh-CN" sz="2400" dirty="0" smtClean="0">
                <a:latin typeface="+mn-ea"/>
                <a:ea typeface="+mn-ea"/>
              </a:rPr>
              <a:t>30</a:t>
            </a:r>
            <a:r>
              <a:rPr lang="zh-CN" altLang="en-US" sz="2400" dirty="0" smtClean="0">
                <a:latin typeface="+mn-ea"/>
                <a:ea typeface="+mn-ea"/>
              </a:rPr>
              <a:t>多年的发展，德国已经拥有</a:t>
            </a:r>
            <a:r>
              <a:rPr lang="zh-CN" altLang="en-US" sz="2400" dirty="0">
                <a:latin typeface="+mn-ea"/>
                <a:ea typeface="+mn-ea"/>
              </a:rPr>
              <a:t>比其他国家更先进完备的政策和执行系统</a:t>
            </a:r>
            <a:r>
              <a:rPr lang="zh-CN" altLang="en-US" sz="2400" dirty="0" smtClean="0">
                <a:latin typeface="+mn-ea"/>
                <a:ea typeface="+mn-ea"/>
              </a:rPr>
              <a:t>。</a:t>
            </a:r>
            <a:endParaRPr lang="en-US" altLang="zh-CN" sz="2400" b="1" dirty="0" smtClean="0">
              <a:latin typeface="+mn-ea"/>
              <a:ea typeface="+mn-ea"/>
            </a:endParaRPr>
          </a:p>
          <a:p>
            <a:pPr eaLnBrk="1" hangingPunct="1">
              <a:lnSpc>
                <a:spcPct val="120000"/>
              </a:lnSpc>
              <a:spcBef>
                <a:spcPts val="1200"/>
              </a:spcBef>
              <a:spcAft>
                <a:spcPts val="1200"/>
              </a:spcAft>
            </a:pPr>
            <a:r>
              <a:rPr lang="zh-CN" altLang="en-US" sz="2400" dirty="0" smtClean="0">
                <a:latin typeface="+mn-ea"/>
                <a:ea typeface="+mn-ea"/>
              </a:rPr>
              <a:t>    德国生活垃圾管理法规</a:t>
            </a:r>
            <a:r>
              <a:rPr lang="zh-CN" altLang="en-US" sz="2400" dirty="0">
                <a:latin typeface="+mn-ea"/>
                <a:ea typeface="+mn-ea"/>
              </a:rPr>
              <a:t>体系主要由</a:t>
            </a:r>
            <a:r>
              <a:rPr lang="en-US" altLang="zh-CN" sz="2400" dirty="0">
                <a:latin typeface="+mn-ea"/>
                <a:ea typeface="+mn-ea"/>
              </a:rPr>
              <a:t>3</a:t>
            </a:r>
            <a:r>
              <a:rPr lang="zh-CN" altLang="en-US" sz="2400" dirty="0">
                <a:latin typeface="+mn-ea"/>
                <a:ea typeface="+mn-ea"/>
              </a:rPr>
              <a:t>部分组成：</a:t>
            </a:r>
            <a:r>
              <a:rPr lang="zh-CN" altLang="en-US" sz="2400" dirty="0">
                <a:solidFill>
                  <a:srgbClr val="FF0000"/>
                </a:solidFill>
                <a:latin typeface="+mn-ea"/>
                <a:ea typeface="+mn-ea"/>
              </a:rPr>
              <a:t>欧盟关于垃圾管理的相关法律、德国垃圾管理相关法律和地方的一些特殊法规</a:t>
            </a:r>
            <a:r>
              <a:rPr lang="zh-CN" altLang="en-US" sz="2400" dirty="0">
                <a:latin typeface="+mn-ea"/>
                <a:ea typeface="+mn-ea"/>
              </a:rPr>
              <a:t>。</a:t>
            </a:r>
            <a:endParaRPr lang="en-US" altLang="zh-CN" sz="2400" dirty="0">
              <a:latin typeface="+mn-ea"/>
              <a:ea typeface="+mn-ea"/>
            </a:endParaRPr>
          </a:p>
        </p:txBody>
      </p:sp>
    </p:spTree>
    <p:extLst>
      <p:ext uri="{BB962C8B-B14F-4D97-AF65-F5344CB8AC3E}">
        <p14:creationId xmlns:p14="http://schemas.microsoft.com/office/powerpoint/2010/main" val="167708926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1066800"/>
            <a:ext cx="9144000" cy="285750"/>
            <a:chOff x="0" y="0"/>
            <a:chExt cx="5760" cy="180"/>
          </a:xfrm>
        </p:grpSpPr>
        <p:grpSp>
          <p:nvGrpSpPr>
            <p:cNvPr id="3" name="Group 3"/>
            <p:cNvGrpSpPr>
              <a:grpSpLocks/>
            </p:cNvGrpSpPr>
            <p:nvPr/>
          </p:nvGrpSpPr>
          <p:grpSpPr bwMode="auto">
            <a:xfrm flipH="1">
              <a:off x="4896" y="0"/>
              <a:ext cx="864" cy="180"/>
              <a:chOff x="0" y="0"/>
              <a:chExt cx="1361" cy="311"/>
            </a:xfrm>
          </p:grpSpPr>
          <p:sp>
            <p:nvSpPr>
              <p:cNvPr id="70663" name="AutoShape 4"/>
              <p:cNvSpPr>
                <a:spLocks noChangeArrowheads="1"/>
              </p:cNvSpPr>
              <p:nvPr/>
            </p:nvSpPr>
            <p:spPr bwMode="auto">
              <a:xfrm>
                <a:off x="0" y="8"/>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70664" name="AutoShape 5"/>
              <p:cNvSpPr>
                <a:spLocks noChangeArrowheads="1"/>
              </p:cNvSpPr>
              <p:nvPr/>
            </p:nvSpPr>
            <p:spPr bwMode="auto">
              <a:xfrm>
                <a:off x="192" y="3"/>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70665" name="AutoShape 6"/>
              <p:cNvSpPr>
                <a:spLocks noChangeArrowheads="1"/>
              </p:cNvSpPr>
              <p:nvPr/>
            </p:nvSpPr>
            <p:spPr bwMode="auto">
              <a:xfrm>
                <a:off x="383" y="6"/>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70666" name="AutoShape 7"/>
              <p:cNvSpPr>
                <a:spLocks noChangeArrowheads="1"/>
              </p:cNvSpPr>
              <p:nvPr/>
            </p:nvSpPr>
            <p:spPr bwMode="auto">
              <a:xfrm>
                <a:off x="575" y="5"/>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70667" name="AutoShape 8"/>
              <p:cNvSpPr>
                <a:spLocks noChangeArrowheads="1"/>
              </p:cNvSpPr>
              <p:nvPr/>
            </p:nvSpPr>
            <p:spPr bwMode="auto">
              <a:xfrm>
                <a:off x="767" y="3"/>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70668" name="AutoShape 9"/>
              <p:cNvSpPr>
                <a:spLocks noChangeArrowheads="1"/>
              </p:cNvSpPr>
              <p:nvPr/>
            </p:nvSpPr>
            <p:spPr bwMode="auto">
              <a:xfrm>
                <a:off x="959" y="2"/>
                <a:ext cx="210"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sp>
            <p:nvSpPr>
              <p:cNvPr id="70669" name="AutoShape 10"/>
              <p:cNvSpPr>
                <a:spLocks noChangeArrowheads="1"/>
              </p:cNvSpPr>
              <p:nvPr/>
            </p:nvSpPr>
            <p:spPr bwMode="auto">
              <a:xfrm>
                <a:off x="1150" y="0"/>
                <a:ext cx="211" cy="303"/>
              </a:xfrm>
              <a:prstGeom prst="chevron">
                <a:avLst>
                  <a:gd name="adj" fmla="val 25000"/>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tLang="zh-CN"/>
              </a:p>
            </p:txBody>
          </p:sp>
        </p:grpSp>
        <p:sp>
          <p:nvSpPr>
            <p:cNvPr id="70662" name="Line 11"/>
            <p:cNvSpPr>
              <a:spLocks noChangeShapeType="1"/>
            </p:cNvSpPr>
            <p:nvPr/>
          </p:nvSpPr>
          <p:spPr bwMode="auto">
            <a:xfrm>
              <a:off x="0" y="96"/>
              <a:ext cx="5760" cy="0"/>
            </a:xfrm>
            <a:prstGeom prst="line">
              <a:avLst/>
            </a:prstGeom>
            <a:noFill/>
            <a:ln w="19050">
              <a:solidFill>
                <a:srgbClr val="FFFFFF">
                  <a:alpha val="50195"/>
                </a:srgbClr>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1205" name="Text Box 28"/>
          <p:cNvSpPr txBox="1">
            <a:spLocks noChangeArrowheads="1"/>
          </p:cNvSpPr>
          <p:nvPr/>
        </p:nvSpPr>
        <p:spPr bwMode="auto">
          <a:xfrm>
            <a:off x="571472" y="1285860"/>
            <a:ext cx="8001000" cy="4610749"/>
          </a:xfrm>
          <a:prstGeom prst="rect">
            <a:avLst/>
          </a:prstGeom>
          <a:noFill/>
          <a:ln w="9525">
            <a:noFill/>
            <a:miter lim="800000"/>
            <a:headEnd/>
            <a:tailEnd/>
          </a:ln>
        </p:spPr>
        <p:txBody>
          <a:bodyPr>
            <a:spAutoFit/>
          </a:bodyPr>
          <a:lstStyle/>
          <a:p>
            <a:pPr indent="444500" algn="just">
              <a:lnSpc>
                <a:spcPct val="120000"/>
              </a:lnSpc>
              <a:spcBef>
                <a:spcPct val="20000"/>
              </a:spcBef>
              <a:defRPr/>
            </a:pPr>
            <a:r>
              <a:rPr lang="zh-CN" altLang="en-US" sz="2000" dirty="0" smtClean="0">
                <a:latin typeface="+mn-ea"/>
              </a:rPr>
              <a:t>为了</a:t>
            </a:r>
            <a:r>
              <a:rPr lang="zh-CN" altLang="en-US" sz="2000" dirty="0">
                <a:latin typeface="+mn-ea"/>
              </a:rPr>
              <a:t>推动</a:t>
            </a:r>
            <a:r>
              <a:rPr lang="zh-CN" altLang="en-US" sz="2000" dirty="0">
                <a:solidFill>
                  <a:srgbClr val="FF0000"/>
                </a:solidFill>
                <a:latin typeface="+mn-ea"/>
              </a:rPr>
              <a:t>包装废弃物的回收</a:t>
            </a:r>
            <a:r>
              <a:rPr lang="zh-CN" altLang="en-US" sz="2000" dirty="0">
                <a:latin typeface="+mn-ea"/>
              </a:rPr>
              <a:t>，形成了独具特色的“二元回收系统”。德国双轨制系统股份制公司（</a:t>
            </a:r>
            <a:r>
              <a:rPr lang="en-US" altLang="en-US" sz="2000" dirty="0">
                <a:latin typeface="+mn-ea"/>
              </a:rPr>
              <a:t>DSD</a:t>
            </a:r>
            <a:r>
              <a:rPr lang="zh-CN" altLang="en-US" sz="2000" dirty="0">
                <a:latin typeface="+mn-ea"/>
              </a:rPr>
              <a:t>，也称为“绿点公司”）是整个德国“二元回收系统”的核心。</a:t>
            </a:r>
            <a:endParaRPr lang="en-US" altLang="zh-CN" sz="2000" dirty="0">
              <a:latin typeface="+mn-ea"/>
            </a:endParaRPr>
          </a:p>
          <a:p>
            <a:pPr indent="444500" algn="just">
              <a:lnSpc>
                <a:spcPct val="120000"/>
              </a:lnSpc>
              <a:spcBef>
                <a:spcPct val="20000"/>
              </a:spcBef>
              <a:defRPr/>
            </a:pPr>
            <a:r>
              <a:rPr lang="zh-CN" altLang="en-US" sz="2000" dirty="0">
                <a:latin typeface="+mn-ea"/>
              </a:rPr>
              <a:t>绿点公司通过将生产企业、经销商与专业化的回收企业紧密地联系起来</a:t>
            </a:r>
            <a:r>
              <a:rPr lang="en-US" altLang="en-US" sz="2000" dirty="0">
                <a:latin typeface="+mn-ea"/>
              </a:rPr>
              <a:t>,</a:t>
            </a:r>
            <a:r>
              <a:rPr lang="zh-CN" altLang="en-US" sz="2000" dirty="0">
                <a:latin typeface="+mn-ea"/>
              </a:rPr>
              <a:t>从而构成了由</a:t>
            </a:r>
            <a:r>
              <a:rPr lang="zh-CN" altLang="en-US" sz="2000" dirty="0">
                <a:solidFill>
                  <a:srgbClr val="FF0000"/>
                </a:solidFill>
                <a:latin typeface="+mn-ea"/>
              </a:rPr>
              <a:t>“生产企业</a:t>
            </a:r>
            <a:r>
              <a:rPr lang="en-US" altLang="zh-CN" sz="2000" dirty="0">
                <a:solidFill>
                  <a:srgbClr val="FF0000"/>
                </a:solidFill>
                <a:latin typeface="+mn-ea"/>
              </a:rPr>
              <a:t>—</a:t>
            </a:r>
            <a:r>
              <a:rPr lang="zh-CN" altLang="en-US" sz="2000" dirty="0">
                <a:solidFill>
                  <a:srgbClr val="FF0000"/>
                </a:solidFill>
                <a:latin typeface="+mn-ea"/>
              </a:rPr>
              <a:t>绿点公司</a:t>
            </a:r>
            <a:r>
              <a:rPr lang="en-US" altLang="zh-CN" sz="2000" dirty="0">
                <a:solidFill>
                  <a:srgbClr val="FF0000"/>
                </a:solidFill>
                <a:latin typeface="+mn-ea"/>
              </a:rPr>
              <a:t>—</a:t>
            </a:r>
            <a:r>
              <a:rPr lang="zh-CN" altLang="en-US" sz="2000" dirty="0">
                <a:solidFill>
                  <a:srgbClr val="FF0000"/>
                </a:solidFill>
                <a:latin typeface="+mn-ea"/>
              </a:rPr>
              <a:t>专业化回收企业”所组成的公共回收体系</a:t>
            </a:r>
            <a:r>
              <a:rPr lang="zh-CN" altLang="en-US" sz="2000" dirty="0">
                <a:latin typeface="+mn-ea"/>
              </a:rPr>
              <a:t>。“绿点”标志是绿点公司的商标</a:t>
            </a:r>
            <a:r>
              <a:rPr lang="en-US" altLang="en-US" sz="2000" dirty="0">
                <a:latin typeface="+mn-ea"/>
              </a:rPr>
              <a:t>,</a:t>
            </a:r>
            <a:r>
              <a:rPr lang="zh-CN" altLang="en-US" sz="2000" dirty="0">
                <a:latin typeface="+mn-ea"/>
              </a:rPr>
              <a:t>生产企业、销售商和进口商通过注册成为该公司的会员获得“绿点”商标的使用权后</a:t>
            </a:r>
            <a:r>
              <a:rPr lang="en-US" altLang="en-US" sz="2000" dirty="0">
                <a:latin typeface="+mn-ea"/>
              </a:rPr>
              <a:t>,</a:t>
            </a:r>
            <a:r>
              <a:rPr lang="zh-CN" altLang="en-US" sz="2000" dirty="0">
                <a:latin typeface="+mn-ea"/>
              </a:rPr>
              <a:t>就可以在其产品上印有“绿点”标志</a:t>
            </a:r>
            <a:r>
              <a:rPr lang="en-US" altLang="en-US" sz="2000" dirty="0">
                <a:latin typeface="+mn-ea"/>
              </a:rPr>
              <a:t>,</a:t>
            </a:r>
            <a:r>
              <a:rPr lang="zh-CN" altLang="en-US" sz="2000" dirty="0">
                <a:latin typeface="+mn-ea"/>
              </a:rPr>
              <a:t>而</a:t>
            </a:r>
            <a:r>
              <a:rPr lang="zh-CN" altLang="en-US" sz="2000" dirty="0">
                <a:solidFill>
                  <a:srgbClr val="FF0000"/>
                </a:solidFill>
                <a:latin typeface="+mn-ea"/>
              </a:rPr>
              <a:t>没有“绿点”标志的包装废弃物要由零售商负责回收处理。</a:t>
            </a:r>
            <a:endParaRPr lang="en-US" altLang="zh-CN" sz="2000" dirty="0">
              <a:solidFill>
                <a:srgbClr val="FF0000"/>
              </a:solidFill>
              <a:latin typeface="+mn-ea"/>
            </a:endParaRPr>
          </a:p>
          <a:p>
            <a:pPr indent="444500" algn="just">
              <a:lnSpc>
                <a:spcPct val="120000"/>
              </a:lnSpc>
              <a:spcBef>
                <a:spcPct val="20000"/>
              </a:spcBef>
              <a:defRPr/>
            </a:pPr>
            <a:r>
              <a:rPr lang="zh-CN" altLang="en-US" sz="2000" dirty="0">
                <a:latin typeface="+mn-ea"/>
              </a:rPr>
              <a:t>“二元回收系统”的存在使德国包装废弃物回收率持续增长，且</a:t>
            </a:r>
            <a:r>
              <a:rPr lang="en-US" altLang="en-US" sz="2000" dirty="0">
                <a:latin typeface="+mn-ea"/>
              </a:rPr>
              <a:t>5</a:t>
            </a:r>
            <a:r>
              <a:rPr lang="zh-CN" altLang="en-US" sz="2000" dirty="0">
                <a:latin typeface="+mn-ea"/>
              </a:rPr>
              <a:t>年来已经远超包装条例对包装废弃物综合回收率达到</a:t>
            </a:r>
            <a:r>
              <a:rPr lang="en-US" altLang="zh-CN" sz="2000" dirty="0">
                <a:latin typeface="+mn-ea"/>
              </a:rPr>
              <a:t>65%</a:t>
            </a:r>
            <a:r>
              <a:rPr lang="zh-CN" altLang="en-US" sz="2000" dirty="0">
                <a:latin typeface="+mn-ea"/>
              </a:rPr>
              <a:t>的目标，目前维持在</a:t>
            </a:r>
            <a:r>
              <a:rPr lang="en-US" altLang="en-US" sz="2000" dirty="0">
                <a:latin typeface="+mn-ea"/>
              </a:rPr>
              <a:t>75%</a:t>
            </a:r>
            <a:r>
              <a:rPr lang="zh-CN" altLang="en-US" sz="2000" dirty="0">
                <a:latin typeface="+mn-ea"/>
              </a:rPr>
              <a:t>以上。</a:t>
            </a:r>
            <a:endParaRPr lang="en-US" altLang="zh-CN" sz="2000" dirty="0">
              <a:latin typeface="+mn-ea"/>
            </a:endParaRPr>
          </a:p>
        </p:txBody>
      </p:sp>
    </p:spTree>
    <p:extLst>
      <p:ext uri="{BB962C8B-B14F-4D97-AF65-F5344CB8AC3E}">
        <p14:creationId xmlns:p14="http://schemas.microsoft.com/office/powerpoint/2010/main" val="310510423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43608" y="1844824"/>
            <a:ext cx="7211144" cy="2880320"/>
          </a:xfrm>
        </p:spPr>
        <p:txBody>
          <a:bodyPr>
            <a:noAutofit/>
          </a:bodyPr>
          <a:lstStyle/>
          <a:p>
            <a:pPr>
              <a:lnSpc>
                <a:spcPct val="150000"/>
              </a:lnSpc>
              <a:buFont typeface="Wingdings" panose="05000000000000000000" pitchFamily="2" charset="2"/>
              <a:buChar char="u"/>
            </a:pPr>
            <a:r>
              <a:rPr lang="zh-CN" altLang="en-US" sz="2800" b="1" dirty="0" smtClean="0">
                <a:solidFill>
                  <a:srgbClr val="0070C0"/>
                </a:solidFill>
              </a:rPr>
              <a:t>政府工</a:t>
            </a:r>
            <a:r>
              <a:rPr lang="zh-CN" altLang="en-US" sz="2800" b="1" dirty="0" smtClean="0">
                <a:solidFill>
                  <a:srgbClr val="0070C0"/>
                </a:solidFill>
                <a:latin typeface="宋体" pitchFamily="2" charset="-122"/>
                <a:ea typeface="宋体" pitchFamily="2" charset="-122"/>
              </a:rPr>
              <a:t>作报告</a:t>
            </a:r>
            <a:r>
              <a:rPr lang="en-US" altLang="zh-CN" sz="2800" b="1" dirty="0" smtClean="0">
                <a:solidFill>
                  <a:srgbClr val="0070C0"/>
                </a:solidFill>
                <a:latin typeface="宋体" pitchFamily="2" charset="-122"/>
                <a:ea typeface="宋体" pitchFamily="2" charset="-122"/>
              </a:rPr>
              <a:t>——2016</a:t>
            </a:r>
            <a:r>
              <a:rPr lang="zh-CN" altLang="en-US" sz="2800" b="1" dirty="0" smtClean="0">
                <a:solidFill>
                  <a:srgbClr val="0070C0"/>
                </a:solidFill>
                <a:latin typeface="宋体" pitchFamily="2" charset="-122"/>
                <a:ea typeface="宋体" pitchFamily="2" charset="-122"/>
              </a:rPr>
              <a:t>年</a:t>
            </a:r>
            <a:r>
              <a:rPr lang="en-US" altLang="zh-CN" sz="2800" b="1" dirty="0" smtClean="0">
                <a:solidFill>
                  <a:srgbClr val="0070C0"/>
                </a:solidFill>
                <a:latin typeface="宋体" pitchFamily="2" charset="-122"/>
                <a:ea typeface="宋体" pitchFamily="2" charset="-122"/>
              </a:rPr>
              <a:t>3</a:t>
            </a:r>
            <a:r>
              <a:rPr lang="zh-CN" altLang="en-US" sz="2800" b="1" dirty="0" smtClean="0">
                <a:solidFill>
                  <a:srgbClr val="0070C0"/>
                </a:solidFill>
                <a:latin typeface="宋体" pitchFamily="2" charset="-122"/>
                <a:ea typeface="宋体" pitchFamily="2" charset="-122"/>
              </a:rPr>
              <a:t>月</a:t>
            </a:r>
            <a:r>
              <a:rPr lang="en-US" altLang="zh-CN" sz="2800" b="1" dirty="0" smtClean="0">
                <a:solidFill>
                  <a:srgbClr val="0070C0"/>
                </a:solidFill>
                <a:latin typeface="宋体" pitchFamily="2" charset="-122"/>
                <a:ea typeface="宋体" pitchFamily="2" charset="-122"/>
              </a:rPr>
              <a:t>5</a:t>
            </a:r>
            <a:r>
              <a:rPr lang="zh-CN" altLang="en-US" sz="2800" b="1" dirty="0" smtClean="0">
                <a:solidFill>
                  <a:srgbClr val="0070C0"/>
                </a:solidFill>
                <a:latin typeface="宋体" pitchFamily="2" charset="-122"/>
                <a:ea typeface="宋体" pitchFamily="2" charset="-122"/>
              </a:rPr>
              <a:t>日</a:t>
            </a:r>
            <a:r>
              <a:rPr lang="zh-CN" altLang="en-US" sz="2800" b="1" dirty="0">
                <a:solidFill>
                  <a:srgbClr val="0070C0"/>
                </a:solidFill>
                <a:latin typeface="宋体" pitchFamily="2" charset="-122"/>
                <a:ea typeface="宋体" pitchFamily="2" charset="-122"/>
              </a:rPr>
              <a:t>：</a:t>
            </a:r>
            <a:endParaRPr lang="en-US" altLang="zh-CN" sz="2800" b="1" dirty="0">
              <a:solidFill>
                <a:srgbClr val="0070C0"/>
              </a:solidFill>
              <a:latin typeface="宋体" pitchFamily="2" charset="-122"/>
              <a:ea typeface="宋体" pitchFamily="2" charset="-122"/>
            </a:endParaRPr>
          </a:p>
          <a:p>
            <a:pPr marL="0" indent="0">
              <a:lnSpc>
                <a:spcPct val="150000"/>
              </a:lnSpc>
              <a:buNone/>
            </a:pPr>
            <a:r>
              <a:rPr lang="zh-CN" altLang="en-US" sz="2800" dirty="0" smtClean="0"/>
              <a:t>        开展</a:t>
            </a:r>
            <a:r>
              <a:rPr lang="zh-CN" altLang="en-US" sz="2800" dirty="0"/>
              <a:t>全民节能、节水行动，推进垃圾分类处理，健全再生资源回收利用网络，把节能环保产业培育成我国发展的一大支柱产业。</a:t>
            </a:r>
            <a:endParaRPr lang="zh-CN" altLang="en-US" sz="2800" dirty="0">
              <a:latin typeface="黑体" pitchFamily="49" charset="-122"/>
              <a:ea typeface="黑体" pitchFamily="49" charset="-122"/>
            </a:endParaRPr>
          </a:p>
        </p:txBody>
      </p:sp>
    </p:spTree>
    <p:extLst>
      <p:ext uri="{BB962C8B-B14F-4D97-AF65-F5344CB8AC3E}">
        <p14:creationId xmlns:p14="http://schemas.microsoft.com/office/powerpoint/2010/main" val="41536167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666" name="Group 2"/>
          <p:cNvGrpSpPr>
            <a:grpSpLocks/>
          </p:cNvGrpSpPr>
          <p:nvPr/>
        </p:nvGrpSpPr>
        <p:grpSpPr bwMode="auto">
          <a:xfrm>
            <a:off x="1428728" y="714356"/>
            <a:ext cx="6572296" cy="5286412"/>
            <a:chOff x="1957" y="8762"/>
            <a:chExt cx="7838" cy="5919"/>
          </a:xfrm>
        </p:grpSpPr>
        <p:pic>
          <p:nvPicPr>
            <p:cNvPr id="113667" name="Picture 10"/>
            <p:cNvPicPr>
              <a:picLocks noChangeAspect="1" noChangeArrowheads="1"/>
            </p:cNvPicPr>
            <p:nvPr/>
          </p:nvPicPr>
          <p:blipFill>
            <a:blip r:embed="rId2"/>
            <a:srcRect/>
            <a:stretch>
              <a:fillRect/>
            </a:stretch>
          </p:blipFill>
          <p:spPr bwMode="auto">
            <a:xfrm>
              <a:off x="2239" y="8831"/>
              <a:ext cx="2459" cy="2842"/>
            </a:xfrm>
            <a:prstGeom prst="rect">
              <a:avLst/>
            </a:prstGeom>
            <a:noFill/>
            <a:ln w="9525">
              <a:noFill/>
              <a:miter lim="800000"/>
              <a:headEnd/>
              <a:tailEnd/>
            </a:ln>
          </p:spPr>
        </p:pic>
        <p:grpSp>
          <p:nvGrpSpPr>
            <p:cNvPr id="113668" name="Group 4"/>
            <p:cNvGrpSpPr>
              <a:grpSpLocks/>
            </p:cNvGrpSpPr>
            <p:nvPr/>
          </p:nvGrpSpPr>
          <p:grpSpPr bwMode="auto">
            <a:xfrm>
              <a:off x="4941" y="8762"/>
              <a:ext cx="4772" cy="2881"/>
              <a:chOff x="0" y="0"/>
              <a:chExt cx="4890" cy="3223"/>
            </a:xfrm>
          </p:grpSpPr>
          <p:pic>
            <p:nvPicPr>
              <p:cNvPr id="113669" name="Picture 12"/>
              <p:cNvPicPr>
                <a:picLocks noChangeAspect="1" noChangeArrowheads="1"/>
              </p:cNvPicPr>
              <p:nvPr/>
            </p:nvPicPr>
            <p:blipFill>
              <a:blip r:embed="rId3"/>
              <a:srcRect l="6456" t="16869" r="4761" b="22902"/>
              <a:stretch>
                <a:fillRect/>
              </a:stretch>
            </p:blipFill>
            <p:spPr bwMode="auto">
              <a:xfrm>
                <a:off x="0" y="0"/>
                <a:ext cx="4890" cy="3038"/>
              </a:xfrm>
              <a:prstGeom prst="rect">
                <a:avLst/>
              </a:prstGeom>
              <a:noFill/>
              <a:ln w="9525">
                <a:noFill/>
                <a:miter lim="800000"/>
                <a:headEnd/>
                <a:tailEnd/>
              </a:ln>
            </p:spPr>
          </p:pic>
          <p:sp>
            <p:nvSpPr>
              <p:cNvPr id="113670" name="Quad Arrow 13"/>
              <p:cNvSpPr txBox="1">
                <a:spLocks noChangeArrowheads="1"/>
              </p:cNvSpPr>
              <p:nvPr/>
            </p:nvSpPr>
            <p:spPr bwMode="auto">
              <a:xfrm>
                <a:off x="0" y="2455"/>
                <a:ext cx="4890" cy="76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smtClean="0">
                    <a:ln>
                      <a:noFill/>
                    </a:ln>
                    <a:solidFill>
                      <a:schemeClr val="tx1"/>
                    </a:solidFill>
                    <a:effectLst/>
                    <a:latin typeface="Calibri" pitchFamily="34" charset="0"/>
                    <a:ea typeface="宋体" pitchFamily="2" charset="-122"/>
                  </a:rPr>
                  <a:t>有绿点标志的包装，消费者只需要将其投进相应的绿点标志桶即可，由</a:t>
                </a:r>
                <a:r>
                  <a:rPr kumimoji="0" lang="en-US" altLang="zh-CN" sz="1100" b="0" i="0" u="none" strike="noStrike" cap="none" normalizeH="0" baseline="0" dirty="0" smtClean="0">
                    <a:ln>
                      <a:noFill/>
                    </a:ln>
                    <a:solidFill>
                      <a:schemeClr val="tx1"/>
                    </a:solidFill>
                    <a:effectLst/>
                    <a:latin typeface="Calibri" pitchFamily="34" charset="0"/>
                    <a:ea typeface="宋体" pitchFamily="2" charset="-122"/>
                  </a:rPr>
                  <a:t>DSD</a:t>
                </a:r>
                <a:r>
                  <a:rPr kumimoji="0" lang="zh-CN" altLang="en-US" sz="1100" b="0" i="0" u="none" strike="noStrike" cap="none" normalizeH="0" baseline="0" dirty="0" smtClean="0">
                    <a:ln>
                      <a:noFill/>
                    </a:ln>
                    <a:solidFill>
                      <a:schemeClr val="tx1"/>
                    </a:solidFill>
                    <a:effectLst/>
                    <a:latin typeface="Calibri" pitchFamily="34" charset="0"/>
                    <a:ea typeface="宋体" pitchFamily="2" charset="-122"/>
                  </a:rPr>
                  <a:t>组织回收处理</a:t>
                </a:r>
                <a:endParaRPr kumimoji="0" lang="zh-CN" sz="2800" b="0" i="0" u="none" strike="noStrike" cap="none" normalizeH="0" baseline="0" dirty="0" smtClean="0">
                  <a:ln>
                    <a:noFill/>
                  </a:ln>
                  <a:solidFill>
                    <a:schemeClr val="tx1"/>
                  </a:solidFill>
                  <a:effectLst/>
                  <a:latin typeface="Arial" pitchFamily="34" charset="0"/>
                  <a:ea typeface="宋体" pitchFamily="2" charset="-122"/>
                </a:endParaRPr>
              </a:p>
            </p:txBody>
          </p:sp>
        </p:grpSp>
        <p:grpSp>
          <p:nvGrpSpPr>
            <p:cNvPr id="113671" name="Group 7"/>
            <p:cNvGrpSpPr>
              <a:grpSpLocks/>
            </p:cNvGrpSpPr>
            <p:nvPr/>
          </p:nvGrpSpPr>
          <p:grpSpPr bwMode="auto">
            <a:xfrm>
              <a:off x="5980" y="11702"/>
              <a:ext cx="3815" cy="2979"/>
              <a:chOff x="0" y="0"/>
              <a:chExt cx="4347" cy="3198"/>
            </a:xfrm>
          </p:grpSpPr>
          <p:pic>
            <p:nvPicPr>
              <p:cNvPr id="113672" name="Picture 15"/>
              <p:cNvPicPr>
                <a:picLocks noChangeAspect="1" noChangeArrowheads="1"/>
              </p:cNvPicPr>
              <p:nvPr/>
            </p:nvPicPr>
            <p:blipFill>
              <a:blip r:embed="rId4"/>
              <a:srcRect/>
              <a:stretch>
                <a:fillRect/>
              </a:stretch>
            </p:blipFill>
            <p:spPr bwMode="auto">
              <a:xfrm>
                <a:off x="0" y="0"/>
                <a:ext cx="4347" cy="3198"/>
              </a:xfrm>
              <a:prstGeom prst="rect">
                <a:avLst/>
              </a:prstGeom>
              <a:noFill/>
              <a:ln w="9525">
                <a:noFill/>
                <a:miter lim="800000"/>
                <a:headEnd/>
                <a:tailEnd/>
              </a:ln>
            </p:spPr>
          </p:pic>
          <p:sp>
            <p:nvSpPr>
              <p:cNvPr id="113673" name="Quad Arrow 16"/>
              <p:cNvSpPr txBox="1">
                <a:spLocks noChangeArrowheads="1"/>
              </p:cNvSpPr>
              <p:nvPr/>
            </p:nvSpPr>
            <p:spPr bwMode="auto">
              <a:xfrm>
                <a:off x="0" y="2430"/>
                <a:ext cx="4347" cy="76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smtClean="0">
                    <a:ln>
                      <a:noFill/>
                    </a:ln>
                    <a:solidFill>
                      <a:schemeClr val="tx1"/>
                    </a:solidFill>
                    <a:effectLst/>
                    <a:latin typeface="Calibri" pitchFamily="34" charset="0"/>
                    <a:ea typeface="宋体" pitchFamily="2" charset="-122"/>
                  </a:rPr>
                  <a:t>印有</a:t>
                </a:r>
                <a:r>
                  <a:rPr kumimoji="0" lang="en-US" altLang="zh-CN" sz="1100" b="0" i="0" u="none" strike="noStrike" cap="none" normalizeH="0" baseline="0" dirty="0" err="1" smtClean="0">
                    <a:ln>
                      <a:noFill/>
                    </a:ln>
                    <a:solidFill>
                      <a:schemeClr val="tx1"/>
                    </a:solidFill>
                    <a:effectLst/>
                    <a:latin typeface="Calibri" pitchFamily="34" charset="0"/>
                    <a:ea typeface="宋体" pitchFamily="2" charset="-122"/>
                  </a:rPr>
                  <a:t>Pfandfrei</a:t>
                </a:r>
                <a:r>
                  <a:rPr kumimoji="0" lang="zh-CN" altLang="en-US" sz="1100" b="0" i="0" u="none" strike="noStrike" cap="none" normalizeH="0" baseline="0" dirty="0" smtClean="0">
                    <a:ln>
                      <a:noFill/>
                    </a:ln>
                    <a:solidFill>
                      <a:schemeClr val="tx1"/>
                    </a:solidFill>
                    <a:effectLst/>
                    <a:latin typeface="Calibri" pitchFamily="34" charset="0"/>
                    <a:ea typeface="宋体" pitchFamily="2" charset="-122"/>
                  </a:rPr>
                  <a:t>标志的外包装瓶不能退押金，意味着消费者需要为它的处理费埋单</a:t>
                </a:r>
                <a:endParaRPr kumimoji="0" lang="zh-CN" sz="2800" b="0" i="0" u="none" strike="noStrike" cap="none" normalizeH="0" baseline="0" dirty="0" smtClean="0">
                  <a:ln>
                    <a:noFill/>
                  </a:ln>
                  <a:solidFill>
                    <a:schemeClr val="tx1"/>
                  </a:solidFill>
                  <a:effectLst/>
                  <a:latin typeface="Arial" pitchFamily="34" charset="0"/>
                  <a:ea typeface="宋体" pitchFamily="2" charset="-122"/>
                </a:endParaRPr>
              </a:p>
            </p:txBody>
          </p:sp>
        </p:grpSp>
        <p:grpSp>
          <p:nvGrpSpPr>
            <p:cNvPr id="113674" name="Group 10"/>
            <p:cNvGrpSpPr>
              <a:grpSpLocks/>
            </p:cNvGrpSpPr>
            <p:nvPr/>
          </p:nvGrpSpPr>
          <p:grpSpPr bwMode="auto">
            <a:xfrm>
              <a:off x="1957" y="11727"/>
              <a:ext cx="3876" cy="2954"/>
              <a:chOff x="0" y="0"/>
              <a:chExt cx="4442" cy="3198"/>
            </a:xfrm>
          </p:grpSpPr>
          <p:pic>
            <p:nvPicPr>
              <p:cNvPr id="113675" name="Picture 18"/>
              <p:cNvPicPr>
                <a:picLocks noChangeAspect="1" noChangeArrowheads="1"/>
              </p:cNvPicPr>
              <p:nvPr/>
            </p:nvPicPr>
            <p:blipFill>
              <a:blip r:embed="rId5"/>
              <a:srcRect/>
              <a:stretch>
                <a:fillRect/>
              </a:stretch>
            </p:blipFill>
            <p:spPr bwMode="auto">
              <a:xfrm>
                <a:off x="0" y="0"/>
                <a:ext cx="4442" cy="3198"/>
              </a:xfrm>
              <a:prstGeom prst="rect">
                <a:avLst/>
              </a:prstGeom>
              <a:noFill/>
              <a:ln w="9525">
                <a:noFill/>
                <a:miter lim="800000"/>
                <a:headEnd/>
                <a:tailEnd/>
              </a:ln>
            </p:spPr>
          </p:pic>
          <p:sp>
            <p:nvSpPr>
              <p:cNvPr id="113676" name="Quad Arrow 19"/>
              <p:cNvSpPr txBox="1">
                <a:spLocks noChangeArrowheads="1"/>
              </p:cNvSpPr>
              <p:nvPr/>
            </p:nvSpPr>
            <p:spPr bwMode="auto">
              <a:xfrm>
                <a:off x="0" y="2430"/>
                <a:ext cx="4442" cy="768"/>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100" b="0" i="0" u="none" strike="noStrike" cap="none" normalizeH="0" baseline="0" dirty="0" smtClean="0">
                    <a:ln>
                      <a:noFill/>
                    </a:ln>
                    <a:solidFill>
                      <a:schemeClr val="tx1"/>
                    </a:solidFill>
                    <a:effectLst/>
                    <a:latin typeface="Calibri" pitchFamily="34" charset="0"/>
                    <a:ea typeface="宋体" pitchFamily="2" charset="-122"/>
                  </a:rPr>
                  <a:t>标有这个标志的外包装（通常是饮料瓶），消费者可以拿回去给商家，退回押金</a:t>
                </a:r>
                <a:endParaRPr kumimoji="0" lang="zh-CN" sz="2800" b="0" i="0" u="none" strike="noStrike" cap="none" normalizeH="0" baseline="0" dirty="0" smtClean="0">
                  <a:ln>
                    <a:noFill/>
                  </a:ln>
                  <a:solidFill>
                    <a:schemeClr val="tx1"/>
                  </a:solidFill>
                  <a:effectLst/>
                  <a:latin typeface="Arial" pitchFamily="34" charset="0"/>
                  <a:ea typeface="宋体" pitchFamily="2" charset="-122"/>
                </a:endParaRPr>
              </a:p>
            </p:txBody>
          </p:sp>
        </p:grpSp>
      </p:grpSp>
      <p:sp>
        <p:nvSpPr>
          <p:cNvPr id="13" name="矩形 12"/>
          <p:cNvSpPr/>
          <p:nvPr/>
        </p:nvSpPr>
        <p:spPr>
          <a:xfrm>
            <a:off x="3357554" y="5786454"/>
            <a:ext cx="2262158" cy="369332"/>
          </a:xfrm>
          <a:prstGeom prst="rect">
            <a:avLst/>
          </a:prstGeom>
        </p:spPr>
        <p:txBody>
          <a:bodyPr wrap="none">
            <a:spAutoFit/>
          </a:bodyPr>
          <a:lstStyle/>
          <a:p>
            <a:r>
              <a:rPr lang="zh-CN" altLang="en-US" b="1" dirty="0" smtClean="0">
                <a:latin typeface="黑体" pitchFamily="2" charset="-122"/>
                <a:ea typeface="黑体" pitchFamily="2" charset="-122"/>
              </a:rPr>
              <a:t>不同包装标记的含义</a:t>
            </a:r>
            <a:endParaRPr lang="zh-CN" altLang="en-US" b="1" dirty="0">
              <a:latin typeface="黑体" pitchFamily="2" charset="-122"/>
              <a:ea typeface="黑体" pitchFamily="2" charset="-122"/>
            </a:endParaRPr>
          </a:p>
        </p:txBody>
      </p:sp>
    </p:spTree>
    <p:extLst>
      <p:ext uri="{BB962C8B-B14F-4D97-AF65-F5344CB8AC3E}">
        <p14:creationId xmlns:p14="http://schemas.microsoft.com/office/powerpoint/2010/main" val="263927899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971600" y="2204864"/>
            <a:ext cx="7344816" cy="208823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Font typeface="Wingdings 2"/>
              <a:buNone/>
            </a:pPr>
            <a:r>
              <a:rPr lang="zh-CN" altLang="en-US" sz="2800" dirty="0" smtClean="0">
                <a:latin typeface="宋体" pitchFamily="2" charset="-122"/>
                <a:ea typeface="宋体" pitchFamily="2" charset="-122"/>
              </a:rPr>
              <a:t>（三）</a:t>
            </a:r>
            <a:r>
              <a:rPr lang="zh-CN" altLang="en-US" sz="2800" dirty="0" smtClean="0">
                <a:latin typeface="+mn-ea"/>
                <a:cs typeface="Arial" pitchFamily="34" charset="0"/>
              </a:rPr>
              <a:t>统计指标和考核体系完整、细致，便于实施相应的经济刺激手段，共同</a:t>
            </a:r>
            <a:r>
              <a:rPr lang="zh-CN" altLang="en-US" sz="2800" dirty="0">
                <a:latin typeface="+mn-ea"/>
                <a:cs typeface="Arial" pitchFamily="34" charset="0"/>
              </a:rPr>
              <a:t>促进垃圾</a:t>
            </a:r>
            <a:r>
              <a:rPr lang="zh-CN" altLang="en-US" sz="2800" dirty="0" smtClean="0">
                <a:latin typeface="+mn-ea"/>
                <a:cs typeface="Arial" pitchFamily="34" charset="0"/>
              </a:rPr>
              <a:t>分类。</a:t>
            </a:r>
            <a:endParaRPr lang="en-US" altLang="zh-CN" sz="2800" dirty="0">
              <a:latin typeface="+mn-ea"/>
              <a:cs typeface="Arial" pitchFamily="34" charset="0"/>
            </a:endParaRPr>
          </a:p>
        </p:txBody>
      </p:sp>
    </p:spTree>
    <p:extLst>
      <p:ext uri="{BB962C8B-B14F-4D97-AF65-F5344CB8AC3E}">
        <p14:creationId xmlns:p14="http://schemas.microsoft.com/office/powerpoint/2010/main" val="33490636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9848" y="1196752"/>
            <a:ext cx="8568952" cy="5256584"/>
          </a:xfrm>
          <a:prstGeom prst="rect">
            <a:avLst/>
          </a:prstGeom>
          <a:noFill/>
        </p:spPr>
        <p:txBody>
          <a:bodyPr wrap="none" rtlCol="0">
            <a:noAutofit/>
          </a:bodyPr>
          <a:lstStyle/>
          <a:p>
            <a:pPr>
              <a:lnSpc>
                <a:spcPct val="150000"/>
              </a:lnSpc>
            </a:pPr>
            <a:r>
              <a:rPr lang="zh-CN" altLang="en-US" sz="2400" b="1" dirty="0" smtClean="0">
                <a:latin typeface="+mn-ea"/>
                <a:cs typeface="Arial" pitchFamily="34" charset="0"/>
              </a:rPr>
              <a:t>首先明确几个基本概念：</a:t>
            </a:r>
            <a:endParaRPr lang="en-US" altLang="zh-CN" sz="2400" b="1" dirty="0" smtClean="0">
              <a:latin typeface="+mn-ea"/>
              <a:cs typeface="Arial" pitchFamily="34" charset="0"/>
            </a:endParaRPr>
          </a:p>
          <a:p>
            <a:pPr>
              <a:lnSpc>
                <a:spcPct val="150000"/>
              </a:lnSpc>
            </a:pPr>
            <a:r>
              <a:rPr lang="zh-CN" altLang="en-US" sz="2000" b="1" dirty="0" smtClean="0">
                <a:solidFill>
                  <a:srgbClr val="0070C0"/>
                </a:solidFill>
                <a:latin typeface="+mn-ea"/>
                <a:cs typeface="Arial" pitchFamily="34" charset="0"/>
              </a:rPr>
              <a:t>生活垃圾分类：</a:t>
            </a:r>
            <a:r>
              <a:rPr lang="zh-CN" altLang="zh-CN" sz="2000" dirty="0">
                <a:latin typeface="+mn-ea"/>
              </a:rPr>
              <a:t>按照垃圾的物理组成、可利用价值，结合</a:t>
            </a:r>
            <a:r>
              <a:rPr lang="zh-CN" altLang="zh-CN" sz="2000" dirty="0" smtClean="0">
                <a:latin typeface="+mn-ea"/>
              </a:rPr>
              <a:t>处理方式</a:t>
            </a:r>
            <a:r>
              <a:rPr lang="zh-CN" altLang="zh-CN" sz="2000" dirty="0">
                <a:latin typeface="+mn-ea"/>
              </a:rPr>
              <a:t>的要求</a:t>
            </a:r>
            <a:r>
              <a:rPr lang="zh-CN" altLang="zh-CN" sz="2000" dirty="0" smtClean="0">
                <a:latin typeface="+mn-ea"/>
              </a:rPr>
              <a:t>，</a:t>
            </a:r>
            <a:endParaRPr lang="en-US" altLang="zh-CN" sz="2000" dirty="0" smtClean="0">
              <a:latin typeface="+mn-ea"/>
            </a:endParaRPr>
          </a:p>
          <a:p>
            <a:pPr>
              <a:lnSpc>
                <a:spcPct val="150000"/>
              </a:lnSpc>
            </a:pPr>
            <a:r>
              <a:rPr lang="zh-CN" altLang="zh-CN" sz="2000" dirty="0" smtClean="0">
                <a:latin typeface="+mn-ea"/>
              </a:rPr>
              <a:t>实施</a:t>
            </a:r>
            <a:r>
              <a:rPr lang="zh-CN" altLang="zh-CN" sz="2000" dirty="0">
                <a:latin typeface="+mn-ea"/>
              </a:rPr>
              <a:t>垃圾的</a:t>
            </a:r>
            <a:r>
              <a:rPr lang="zh-CN" altLang="zh-CN" sz="2000" dirty="0">
                <a:solidFill>
                  <a:srgbClr val="FF0000"/>
                </a:solidFill>
                <a:latin typeface="+mn-ea"/>
              </a:rPr>
              <a:t>分类别投放、收集、运输和处理处置</a:t>
            </a:r>
            <a:r>
              <a:rPr lang="zh-CN" altLang="zh-CN" sz="2000" dirty="0">
                <a:latin typeface="+mn-ea"/>
              </a:rPr>
              <a:t>的系列措施</a:t>
            </a:r>
            <a:r>
              <a:rPr lang="zh-CN" altLang="zh-CN" sz="2000" dirty="0" smtClean="0">
                <a:latin typeface="+mn-ea"/>
              </a:rPr>
              <a:t>。</a:t>
            </a:r>
            <a:endParaRPr lang="en-US" altLang="zh-CN" sz="2000" b="1" dirty="0" smtClean="0">
              <a:solidFill>
                <a:schemeClr val="tx2"/>
              </a:solidFill>
              <a:latin typeface="+mn-ea"/>
              <a:cs typeface="Arial" pitchFamily="34" charset="0"/>
            </a:endParaRPr>
          </a:p>
          <a:p>
            <a:pPr>
              <a:lnSpc>
                <a:spcPct val="150000"/>
              </a:lnSpc>
            </a:pPr>
            <a:r>
              <a:rPr lang="zh-CN" altLang="en-US" sz="2000" b="1" dirty="0">
                <a:solidFill>
                  <a:srgbClr val="0070C0"/>
                </a:solidFill>
                <a:latin typeface="+mn-ea"/>
                <a:cs typeface="Arial" pitchFamily="34" charset="0"/>
              </a:rPr>
              <a:t>减</a:t>
            </a:r>
            <a:r>
              <a:rPr lang="zh-CN" altLang="en-US" sz="2000" b="1" dirty="0" smtClean="0">
                <a:solidFill>
                  <a:srgbClr val="0070C0"/>
                </a:solidFill>
                <a:latin typeface="+mn-ea"/>
                <a:cs typeface="Arial" pitchFamily="34" charset="0"/>
              </a:rPr>
              <a:t>量化：</a:t>
            </a:r>
            <a:r>
              <a:rPr lang="zh-CN" altLang="zh-CN" sz="2000" dirty="0">
                <a:latin typeface="+mn-ea"/>
              </a:rPr>
              <a:t>特指在废物源头、收运和处理过程中（环卫部门管理领域）</a:t>
            </a:r>
            <a:r>
              <a:rPr lang="zh-CN" altLang="zh-CN" sz="2000" dirty="0" smtClean="0">
                <a:latin typeface="+mn-ea"/>
              </a:rPr>
              <a:t>减少</a:t>
            </a:r>
            <a:endParaRPr lang="en-US" altLang="zh-CN" sz="2000" dirty="0" smtClean="0">
              <a:latin typeface="+mn-ea"/>
            </a:endParaRPr>
          </a:p>
          <a:p>
            <a:pPr>
              <a:lnSpc>
                <a:spcPct val="150000"/>
              </a:lnSpc>
            </a:pPr>
            <a:r>
              <a:rPr lang="zh-CN" altLang="zh-CN" sz="2000" dirty="0" smtClean="0">
                <a:latin typeface="+mn-ea"/>
              </a:rPr>
              <a:t>废物</a:t>
            </a:r>
            <a:r>
              <a:rPr lang="zh-CN" altLang="zh-CN" sz="2000" dirty="0">
                <a:latin typeface="+mn-ea"/>
              </a:rPr>
              <a:t>的体积和重量的过程</a:t>
            </a:r>
            <a:r>
              <a:rPr lang="zh-CN" altLang="zh-CN" sz="2000" dirty="0" smtClean="0">
                <a:latin typeface="+mn-ea"/>
              </a:rPr>
              <a:t>。</a:t>
            </a:r>
            <a:r>
              <a:rPr lang="zh-CN" altLang="en-US" sz="2000" dirty="0" smtClean="0">
                <a:solidFill>
                  <a:srgbClr val="FF0000"/>
                </a:solidFill>
                <a:latin typeface="+mn-ea"/>
              </a:rPr>
              <a:t>（源头减量）</a:t>
            </a:r>
            <a:endParaRPr lang="en-US" altLang="zh-CN" sz="2000" b="1" dirty="0" smtClean="0">
              <a:solidFill>
                <a:srgbClr val="FF0000"/>
              </a:solidFill>
              <a:latin typeface="+mn-ea"/>
              <a:cs typeface="Arial" pitchFamily="34" charset="0"/>
            </a:endParaRPr>
          </a:p>
          <a:p>
            <a:pPr>
              <a:lnSpc>
                <a:spcPct val="150000"/>
              </a:lnSpc>
            </a:pPr>
            <a:r>
              <a:rPr lang="zh-CN" altLang="en-US" sz="2000" b="1" dirty="0" smtClean="0">
                <a:solidFill>
                  <a:srgbClr val="0070C0"/>
                </a:solidFill>
                <a:latin typeface="+mn-ea"/>
                <a:cs typeface="Arial" pitchFamily="34" charset="0"/>
              </a:rPr>
              <a:t>资源化：</a:t>
            </a:r>
            <a:r>
              <a:rPr lang="zh-CN" altLang="zh-CN" sz="2000" dirty="0">
                <a:latin typeface="+mn-ea"/>
              </a:rPr>
              <a:t>通过一定技术措施分拣回收废物中的可利用的物资或通过</a:t>
            </a:r>
            <a:r>
              <a:rPr lang="zh-CN" altLang="zh-CN" sz="2000" dirty="0" smtClean="0">
                <a:latin typeface="+mn-ea"/>
              </a:rPr>
              <a:t>特定</a:t>
            </a:r>
            <a:endParaRPr lang="en-US" altLang="zh-CN" sz="2000" dirty="0" smtClean="0">
              <a:latin typeface="+mn-ea"/>
            </a:endParaRPr>
          </a:p>
          <a:p>
            <a:pPr>
              <a:lnSpc>
                <a:spcPct val="150000"/>
              </a:lnSpc>
            </a:pPr>
            <a:r>
              <a:rPr lang="zh-CN" altLang="zh-CN" sz="2000" dirty="0" smtClean="0">
                <a:latin typeface="+mn-ea"/>
              </a:rPr>
              <a:t>（</a:t>
            </a:r>
            <a:r>
              <a:rPr lang="zh-CN" altLang="zh-CN" sz="2000" dirty="0">
                <a:latin typeface="+mn-ea"/>
              </a:rPr>
              <a:t>物理、化学、生物）方法将废物进行转换、加工、回收再利用的过程</a:t>
            </a:r>
            <a:r>
              <a:rPr lang="zh-CN" altLang="zh-CN" sz="2000" dirty="0" smtClean="0">
                <a:latin typeface="+mn-ea"/>
              </a:rPr>
              <a:t>。</a:t>
            </a:r>
            <a:endParaRPr lang="en-US" altLang="zh-CN" sz="2000" b="1" dirty="0" smtClean="0">
              <a:solidFill>
                <a:schemeClr val="tx2"/>
              </a:solidFill>
              <a:latin typeface="+mn-ea"/>
              <a:cs typeface="Arial" pitchFamily="34" charset="0"/>
            </a:endParaRPr>
          </a:p>
          <a:p>
            <a:pPr>
              <a:lnSpc>
                <a:spcPct val="150000"/>
              </a:lnSpc>
            </a:pPr>
            <a:r>
              <a:rPr lang="zh-CN" altLang="en-US" sz="2000" b="1" dirty="0" smtClean="0">
                <a:solidFill>
                  <a:srgbClr val="0070C0"/>
                </a:solidFill>
                <a:latin typeface="+mn-ea"/>
                <a:cs typeface="Arial" pitchFamily="34" charset="0"/>
              </a:rPr>
              <a:t>无害化：</a:t>
            </a:r>
            <a:r>
              <a:rPr lang="zh-CN" altLang="zh-CN" sz="2000" dirty="0">
                <a:latin typeface="+mn-ea"/>
              </a:rPr>
              <a:t>采用适当技术与工程措施，使废物中的有害物质（或在处理过程</a:t>
            </a:r>
            <a:r>
              <a:rPr lang="zh-CN" altLang="zh-CN" sz="2000" dirty="0" smtClean="0">
                <a:latin typeface="+mn-ea"/>
              </a:rPr>
              <a:t>中</a:t>
            </a:r>
            <a:endParaRPr lang="en-US" altLang="zh-CN" sz="2000" dirty="0" smtClean="0">
              <a:latin typeface="+mn-ea"/>
            </a:endParaRPr>
          </a:p>
          <a:p>
            <a:pPr>
              <a:lnSpc>
                <a:spcPct val="150000"/>
              </a:lnSpc>
            </a:pPr>
            <a:r>
              <a:rPr lang="zh-CN" altLang="zh-CN" sz="2000" dirty="0" smtClean="0">
                <a:latin typeface="+mn-ea"/>
              </a:rPr>
              <a:t>可能</a:t>
            </a:r>
            <a:r>
              <a:rPr lang="zh-CN" altLang="zh-CN" sz="2000" dirty="0">
                <a:latin typeface="+mn-ea"/>
              </a:rPr>
              <a:t>会成为有害的物质）达到国家（行业）现行污染物排放标准的过程</a:t>
            </a:r>
            <a:r>
              <a:rPr lang="zh-CN" altLang="zh-CN" sz="2000" dirty="0" smtClean="0">
                <a:latin typeface="+mn-ea"/>
              </a:rPr>
              <a:t>。</a:t>
            </a:r>
            <a:endParaRPr lang="en-US" altLang="zh-CN" sz="2000" b="1" dirty="0" smtClean="0">
              <a:solidFill>
                <a:schemeClr val="tx2"/>
              </a:solidFill>
              <a:latin typeface="+mn-ea"/>
              <a:cs typeface="Arial" pitchFamily="34" charset="0"/>
            </a:endParaRPr>
          </a:p>
          <a:p>
            <a:pPr>
              <a:lnSpc>
                <a:spcPct val="150000"/>
              </a:lnSpc>
            </a:pPr>
            <a:r>
              <a:rPr lang="en-US" altLang="zh-CN" sz="2000" b="1" dirty="0" smtClean="0">
                <a:solidFill>
                  <a:srgbClr val="0070C0"/>
                </a:solidFill>
                <a:latin typeface="+mn-ea"/>
                <a:cs typeface="Arial" pitchFamily="34" charset="0"/>
              </a:rPr>
              <a:t>3R</a:t>
            </a:r>
            <a:r>
              <a:rPr lang="zh-CN" altLang="en-US" sz="2000" b="1" dirty="0" smtClean="0">
                <a:solidFill>
                  <a:srgbClr val="0070C0"/>
                </a:solidFill>
                <a:latin typeface="+mn-ea"/>
                <a:cs typeface="Arial" pitchFamily="34" charset="0"/>
              </a:rPr>
              <a:t>：</a:t>
            </a:r>
            <a:r>
              <a:rPr lang="zh-CN" altLang="zh-CN" sz="2000" dirty="0">
                <a:latin typeface="+mn-ea"/>
              </a:rPr>
              <a:t>废物处理实现的减量化（</a:t>
            </a:r>
            <a:r>
              <a:rPr lang="en-US" altLang="zh-CN" sz="2000" dirty="0">
                <a:latin typeface="+mn-ea"/>
              </a:rPr>
              <a:t>reducing</a:t>
            </a:r>
            <a:r>
              <a:rPr lang="zh-CN" altLang="zh-CN" sz="2000" dirty="0">
                <a:latin typeface="+mn-ea"/>
              </a:rPr>
              <a:t>），再利用（</a:t>
            </a:r>
            <a:r>
              <a:rPr lang="en-US" altLang="zh-CN" sz="2000" dirty="0">
                <a:latin typeface="+mn-ea"/>
              </a:rPr>
              <a:t>reusing</a:t>
            </a:r>
            <a:r>
              <a:rPr lang="zh-CN" altLang="zh-CN" sz="2000" dirty="0">
                <a:latin typeface="+mn-ea"/>
              </a:rPr>
              <a:t>）和</a:t>
            </a:r>
            <a:r>
              <a:rPr lang="zh-CN" altLang="zh-CN" sz="2000" dirty="0" smtClean="0">
                <a:latin typeface="+mn-ea"/>
              </a:rPr>
              <a:t>再循环</a:t>
            </a:r>
            <a:endParaRPr lang="en-US" altLang="zh-CN" sz="2000" dirty="0" smtClean="0">
              <a:latin typeface="+mn-ea"/>
            </a:endParaRPr>
          </a:p>
          <a:p>
            <a:pPr>
              <a:lnSpc>
                <a:spcPct val="150000"/>
              </a:lnSpc>
            </a:pPr>
            <a:r>
              <a:rPr lang="zh-CN" altLang="zh-CN" sz="2000" dirty="0" smtClean="0">
                <a:latin typeface="+mn-ea"/>
              </a:rPr>
              <a:t>（</a:t>
            </a:r>
            <a:r>
              <a:rPr lang="en-US" altLang="zh-CN" sz="2000" dirty="0">
                <a:latin typeface="+mn-ea"/>
              </a:rPr>
              <a:t>recycling</a:t>
            </a:r>
            <a:r>
              <a:rPr lang="zh-CN" altLang="zh-CN" sz="2000" dirty="0">
                <a:latin typeface="+mn-ea"/>
              </a:rPr>
              <a:t>）三种原则的简称</a:t>
            </a:r>
            <a:r>
              <a:rPr lang="zh-CN" altLang="zh-CN" sz="2000" dirty="0" smtClean="0">
                <a:latin typeface="+mn-ea"/>
              </a:rPr>
              <a:t>。</a:t>
            </a:r>
            <a:r>
              <a:rPr lang="en-US" altLang="zh-CN" sz="2000" b="1" u="sng" dirty="0" smtClean="0">
                <a:solidFill>
                  <a:srgbClr val="0070C0"/>
                </a:solidFill>
                <a:latin typeface="+mn-ea"/>
                <a:cs typeface="Arial" pitchFamily="34" charset="0"/>
              </a:rPr>
              <a:t>4R</a:t>
            </a:r>
            <a:r>
              <a:rPr lang="zh-CN" altLang="en-US" sz="2000" dirty="0">
                <a:latin typeface="+mn-ea"/>
              </a:rPr>
              <a:t>再增加一</a:t>
            </a:r>
            <a:r>
              <a:rPr lang="zh-CN" altLang="en-US" sz="2000" dirty="0" smtClean="0">
                <a:latin typeface="+mn-ea"/>
              </a:rPr>
              <a:t>个</a:t>
            </a:r>
            <a:r>
              <a:rPr lang="zh-CN" altLang="en-US" sz="2000" dirty="0" smtClean="0">
                <a:solidFill>
                  <a:srgbClr val="FF0000"/>
                </a:solidFill>
                <a:latin typeface="+mn-ea"/>
              </a:rPr>
              <a:t>能源回收利用（</a:t>
            </a:r>
            <a:r>
              <a:rPr lang="en-US" altLang="zh-CN" sz="2000" dirty="0" smtClean="0">
                <a:solidFill>
                  <a:srgbClr val="FF0000"/>
                </a:solidFill>
                <a:latin typeface="+mn-ea"/>
              </a:rPr>
              <a:t>recovery</a:t>
            </a:r>
            <a:r>
              <a:rPr lang="zh-CN" altLang="en-US" sz="2000" dirty="0" smtClean="0">
                <a:solidFill>
                  <a:srgbClr val="FF0000"/>
                </a:solidFill>
                <a:latin typeface="+mn-ea"/>
              </a:rPr>
              <a:t>）</a:t>
            </a:r>
            <a:r>
              <a:rPr lang="zh-CN" altLang="en-US" sz="2000" dirty="0" smtClean="0">
                <a:latin typeface="+mn-ea"/>
              </a:rPr>
              <a:t>。</a:t>
            </a:r>
            <a:endParaRPr lang="en-US" altLang="zh-CN" sz="2000" b="1" dirty="0" smtClean="0">
              <a:solidFill>
                <a:schemeClr val="tx2"/>
              </a:solidFill>
              <a:latin typeface="+mn-ea"/>
              <a:cs typeface="Arial" pitchFamily="34" charset="0"/>
            </a:endParaRPr>
          </a:p>
        </p:txBody>
      </p:sp>
    </p:spTree>
    <p:extLst>
      <p:ext uri="{BB962C8B-B14F-4D97-AF65-F5344CB8AC3E}">
        <p14:creationId xmlns:p14="http://schemas.microsoft.com/office/powerpoint/2010/main" val="27909354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3308"/>
            <a:ext cx="9144000" cy="5007979"/>
          </a:xfrm>
          <a:prstGeom prst="rect">
            <a:avLst/>
          </a:prstGeom>
        </p:spPr>
      </p:pic>
    </p:spTree>
    <p:extLst>
      <p:ext uri="{BB962C8B-B14F-4D97-AF65-F5344CB8AC3E}">
        <p14:creationId xmlns:p14="http://schemas.microsoft.com/office/powerpoint/2010/main" val="15631823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2736"/>
            <a:ext cx="9144000" cy="5198914"/>
          </a:xfrm>
          <a:prstGeom prst="rect">
            <a:avLst/>
          </a:prstGeom>
        </p:spPr>
      </p:pic>
    </p:spTree>
    <p:extLst>
      <p:ext uri="{BB962C8B-B14F-4D97-AF65-F5344CB8AC3E}">
        <p14:creationId xmlns:p14="http://schemas.microsoft.com/office/powerpoint/2010/main" val="40837722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980728"/>
            <a:ext cx="8136904" cy="5472608"/>
          </a:xfrm>
          <a:prstGeom prst="rect">
            <a:avLst/>
          </a:prstGeom>
          <a:noFill/>
        </p:spPr>
        <p:txBody>
          <a:bodyPr wrap="square" rtlCol="0">
            <a:noAutofit/>
          </a:bodyPr>
          <a:lstStyle/>
          <a:p>
            <a:pPr>
              <a:lnSpc>
                <a:spcPct val="150000"/>
              </a:lnSpc>
            </a:pPr>
            <a:r>
              <a:rPr lang="zh-CN" altLang="en-US" sz="2000" b="1" dirty="0" smtClean="0">
                <a:solidFill>
                  <a:srgbClr val="0070C0"/>
                </a:solidFill>
                <a:latin typeface="+mn-ea"/>
                <a:cs typeface="Arial" pitchFamily="34" charset="0"/>
              </a:rPr>
              <a:t>生活垃圾回收利用率</a:t>
            </a:r>
            <a:r>
              <a:rPr lang="zh-CN" altLang="zh-CN" sz="2000" dirty="0" smtClean="0"/>
              <a:t>（</a:t>
            </a:r>
            <a:r>
              <a:rPr lang="en-US" altLang="zh-CN" sz="2000" dirty="0"/>
              <a:t>Recycling Rate</a:t>
            </a:r>
            <a:r>
              <a:rPr lang="zh-CN" altLang="zh-CN" sz="2000" dirty="0" smtClean="0"/>
              <a:t>）</a:t>
            </a:r>
            <a:r>
              <a:rPr lang="zh-CN" altLang="en-US" sz="2000" dirty="0" smtClean="0"/>
              <a:t>：</a:t>
            </a:r>
            <a:r>
              <a:rPr lang="zh-CN" altLang="zh-CN" sz="2000" dirty="0" smtClean="0"/>
              <a:t>是</a:t>
            </a:r>
            <a:r>
              <a:rPr lang="zh-CN" altLang="zh-CN" sz="2000" dirty="0"/>
              <a:t>国际通用的概念，指物质回收利用量</a:t>
            </a:r>
            <a:r>
              <a:rPr lang="zh-CN" altLang="zh-CN" sz="2000" dirty="0" smtClean="0"/>
              <a:t>占垃圾</a:t>
            </a:r>
            <a:r>
              <a:rPr lang="zh-CN" altLang="zh-CN" sz="2000" dirty="0"/>
              <a:t>总量的比例</a:t>
            </a:r>
            <a:r>
              <a:rPr lang="zh-CN" altLang="zh-CN" sz="2000" dirty="0" smtClean="0"/>
              <a:t>。参考</a:t>
            </a:r>
            <a:r>
              <a:rPr lang="zh-CN" altLang="zh-CN" sz="2000" dirty="0"/>
              <a:t>国际经验</a:t>
            </a:r>
            <a:r>
              <a:rPr lang="zh-CN" altLang="zh-CN" sz="2000" dirty="0" smtClean="0"/>
              <a:t>，根据我国实际情况，生活</a:t>
            </a:r>
            <a:r>
              <a:rPr lang="zh-CN" altLang="zh-CN" sz="2000" dirty="0"/>
              <a:t>垃圾回收利用率是</a:t>
            </a:r>
            <a:r>
              <a:rPr lang="zh-CN" altLang="zh-CN" sz="2000" dirty="0" smtClean="0"/>
              <a:t>指生活</a:t>
            </a:r>
            <a:r>
              <a:rPr lang="zh-CN" altLang="zh-CN" sz="2000" dirty="0"/>
              <a:t>垃圾产生后，进入焚烧和填埋设施之前，回收利用的垃圾量占总垃圾产生</a:t>
            </a:r>
            <a:r>
              <a:rPr lang="zh-CN" altLang="zh-CN" sz="2000" dirty="0" smtClean="0"/>
              <a:t>量的</a:t>
            </a:r>
            <a:r>
              <a:rPr lang="zh-CN" altLang="zh-CN" sz="2000" dirty="0"/>
              <a:t>比例。详细定义</a:t>
            </a:r>
            <a:r>
              <a:rPr lang="zh-CN" altLang="zh-CN" sz="2000" dirty="0" smtClean="0"/>
              <a:t>如下</a:t>
            </a:r>
            <a:r>
              <a:rPr lang="zh-CN" altLang="en-US" sz="2000" dirty="0" smtClean="0"/>
              <a:t>：</a:t>
            </a:r>
            <a:r>
              <a:rPr lang="zh-CN" altLang="zh-CN" sz="2000" dirty="0" smtClean="0"/>
              <a:t>（</a:t>
            </a:r>
            <a:r>
              <a:rPr lang="zh-CN" altLang="zh-CN" sz="2000" dirty="0"/>
              <a:t>生活垃圾中再生资源回收量</a:t>
            </a:r>
            <a:r>
              <a:rPr lang="en-US" altLang="zh-CN" sz="2000" dirty="0"/>
              <a:t>+</a:t>
            </a:r>
            <a:r>
              <a:rPr lang="zh-CN" altLang="zh-CN" sz="2000" dirty="0"/>
              <a:t>单独收集并资源化利用</a:t>
            </a:r>
            <a:r>
              <a:rPr lang="zh-CN" altLang="zh-CN" sz="2000" dirty="0" smtClean="0"/>
              <a:t>的有机</a:t>
            </a:r>
            <a:r>
              <a:rPr lang="zh-CN" altLang="zh-CN" sz="2000" dirty="0"/>
              <a:t>垃圾量（如厨余垃圾等））</a:t>
            </a:r>
            <a:r>
              <a:rPr lang="en-US" altLang="zh-CN" sz="2000" dirty="0"/>
              <a:t>*100%/</a:t>
            </a:r>
            <a:r>
              <a:rPr lang="zh-CN" altLang="zh-CN" sz="2000" dirty="0"/>
              <a:t>生活垃圾产生量</a:t>
            </a:r>
            <a:r>
              <a:rPr lang="zh-CN" altLang="zh-CN" sz="2000" dirty="0" smtClean="0"/>
              <a:t>。</a:t>
            </a:r>
            <a:endParaRPr lang="en-US" altLang="zh-CN" sz="2000" dirty="0" smtClean="0"/>
          </a:p>
          <a:p>
            <a:pPr>
              <a:lnSpc>
                <a:spcPct val="150000"/>
              </a:lnSpc>
            </a:pPr>
            <a:r>
              <a:rPr lang="zh-CN" altLang="zh-CN" sz="2000" dirty="0" smtClean="0"/>
              <a:t>其中</a:t>
            </a:r>
            <a:r>
              <a:rPr lang="zh-CN" altLang="zh-CN" sz="2000" dirty="0"/>
              <a:t>，生活垃圾产生量</a:t>
            </a:r>
            <a:r>
              <a:rPr lang="en-US" altLang="zh-CN" sz="2000" dirty="0"/>
              <a:t>=</a:t>
            </a:r>
            <a:r>
              <a:rPr lang="zh-CN" altLang="zh-CN" sz="2000" dirty="0"/>
              <a:t>生活垃圾清运量</a:t>
            </a:r>
            <a:r>
              <a:rPr lang="en-US" altLang="zh-CN" sz="2000" dirty="0"/>
              <a:t>+</a:t>
            </a:r>
            <a:r>
              <a:rPr lang="zh-CN" altLang="zh-CN" sz="2000" dirty="0"/>
              <a:t>生活垃圾中再生资源回收量（即废品回收量</a:t>
            </a:r>
            <a:r>
              <a:rPr lang="zh-CN" altLang="zh-CN" sz="2000" dirty="0" smtClean="0"/>
              <a:t>）</a:t>
            </a:r>
            <a:endParaRPr lang="zh-CN" altLang="zh-CN" sz="2000" dirty="0"/>
          </a:p>
          <a:p>
            <a:pPr>
              <a:lnSpc>
                <a:spcPct val="150000"/>
              </a:lnSpc>
            </a:pPr>
            <a:r>
              <a:rPr lang="zh-CN" altLang="en-US" sz="2000" b="1" dirty="0" smtClean="0">
                <a:solidFill>
                  <a:srgbClr val="0070C0"/>
                </a:solidFill>
                <a:latin typeface="+mn-ea"/>
                <a:cs typeface="Arial" pitchFamily="34" charset="0"/>
              </a:rPr>
              <a:t>生活垃圾能源利用率：</a:t>
            </a:r>
            <a:r>
              <a:rPr lang="zh-CN" altLang="zh-CN" sz="2000" dirty="0" smtClean="0"/>
              <a:t>生活</a:t>
            </a:r>
            <a:r>
              <a:rPr lang="zh-CN" altLang="zh-CN" sz="2000" dirty="0"/>
              <a:t>垃圾</a:t>
            </a:r>
            <a:r>
              <a:rPr lang="zh-CN" altLang="zh-CN" sz="2000" dirty="0" smtClean="0"/>
              <a:t>中</a:t>
            </a:r>
            <a:r>
              <a:rPr lang="zh-CN" altLang="en-US" sz="2000" dirty="0" smtClean="0"/>
              <a:t>有能源回收的热处理</a:t>
            </a:r>
            <a:r>
              <a:rPr lang="zh-CN" altLang="zh-CN" sz="2000" dirty="0" smtClean="0"/>
              <a:t>量</a:t>
            </a:r>
            <a:r>
              <a:rPr lang="en-US" altLang="zh-CN" sz="2000" dirty="0" smtClean="0"/>
              <a:t>/</a:t>
            </a:r>
            <a:r>
              <a:rPr lang="zh-CN" altLang="zh-CN" sz="2000" dirty="0"/>
              <a:t>生活垃圾产生</a:t>
            </a:r>
            <a:r>
              <a:rPr lang="zh-CN" altLang="zh-CN" sz="2000" dirty="0" smtClean="0"/>
              <a:t>量</a:t>
            </a:r>
            <a:r>
              <a:rPr lang="en-US" altLang="zh-CN" sz="2000" dirty="0"/>
              <a:t>*</a:t>
            </a:r>
            <a:r>
              <a:rPr lang="en-US" altLang="zh-CN" sz="2000" dirty="0" smtClean="0"/>
              <a:t>100</a:t>
            </a:r>
            <a:r>
              <a:rPr lang="en-US" altLang="zh-CN" sz="2000" dirty="0"/>
              <a:t>%</a:t>
            </a:r>
            <a:r>
              <a:rPr lang="zh-CN" altLang="zh-CN" sz="2000" dirty="0" smtClean="0"/>
              <a:t>。</a:t>
            </a:r>
            <a:endParaRPr lang="en-US" altLang="zh-CN" sz="2000" b="1" dirty="0">
              <a:solidFill>
                <a:schemeClr val="tx2"/>
              </a:solidFill>
              <a:latin typeface="黑体" pitchFamily="49" charset="-122"/>
              <a:ea typeface="黑体" pitchFamily="49" charset="-122"/>
              <a:cs typeface="Arial" pitchFamily="34" charset="0"/>
            </a:endParaRPr>
          </a:p>
          <a:p>
            <a:pPr>
              <a:lnSpc>
                <a:spcPct val="150000"/>
              </a:lnSpc>
            </a:pPr>
            <a:r>
              <a:rPr lang="zh-CN" altLang="en-US" sz="2000" b="1" dirty="0" smtClean="0">
                <a:solidFill>
                  <a:srgbClr val="0070C0"/>
                </a:solidFill>
                <a:latin typeface="+mn-ea"/>
                <a:cs typeface="Arial" pitchFamily="34" charset="0"/>
              </a:rPr>
              <a:t>生活垃圾资源回收率：</a:t>
            </a:r>
            <a:r>
              <a:rPr lang="zh-CN" altLang="en-US" sz="2000" dirty="0"/>
              <a:t>（生活垃圾中物质回收利用量</a:t>
            </a:r>
            <a:r>
              <a:rPr lang="en-US" altLang="zh-CN" sz="2000" dirty="0"/>
              <a:t>+</a:t>
            </a:r>
            <a:r>
              <a:rPr lang="zh-CN" altLang="en-US" sz="2000" dirty="0"/>
              <a:t>能源回收的处理量）</a:t>
            </a:r>
            <a:r>
              <a:rPr lang="en-US" altLang="zh-CN" sz="2000" dirty="0"/>
              <a:t> *100</a:t>
            </a:r>
            <a:r>
              <a:rPr lang="en-US" altLang="zh-CN" sz="2000" dirty="0" smtClean="0"/>
              <a:t>%</a:t>
            </a:r>
            <a:r>
              <a:rPr lang="en-US" altLang="zh-CN" sz="2000" dirty="0"/>
              <a:t> </a:t>
            </a:r>
            <a:r>
              <a:rPr lang="en-US" altLang="zh-CN" sz="2000" dirty="0" smtClean="0"/>
              <a:t>/</a:t>
            </a:r>
            <a:r>
              <a:rPr lang="zh-CN" altLang="zh-CN" sz="2000" dirty="0"/>
              <a:t>生活垃圾产生</a:t>
            </a:r>
            <a:r>
              <a:rPr lang="zh-CN" altLang="zh-CN" sz="2000" dirty="0" smtClean="0"/>
              <a:t>量</a:t>
            </a:r>
            <a:endParaRPr lang="en-US" altLang="zh-CN" sz="2000" dirty="0" smtClean="0"/>
          </a:p>
        </p:txBody>
      </p:sp>
    </p:spTree>
    <p:extLst>
      <p:ext uri="{BB962C8B-B14F-4D97-AF65-F5344CB8AC3E}">
        <p14:creationId xmlns:p14="http://schemas.microsoft.com/office/powerpoint/2010/main" val="124740455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2780928"/>
            <a:ext cx="7482966" cy="3528392"/>
          </a:xfrm>
          <a:prstGeom prst="rect">
            <a:avLst/>
          </a:prstGeom>
        </p:spPr>
      </p:pic>
      <p:sp>
        <p:nvSpPr>
          <p:cNvPr id="7" name="TextBox 6"/>
          <p:cNvSpPr txBox="1"/>
          <p:nvPr/>
        </p:nvSpPr>
        <p:spPr>
          <a:xfrm>
            <a:off x="1019264" y="1268760"/>
            <a:ext cx="7260921" cy="1584176"/>
          </a:xfrm>
          <a:prstGeom prst="rect">
            <a:avLst/>
          </a:prstGeom>
          <a:noFill/>
        </p:spPr>
        <p:txBody>
          <a:bodyPr wrap="square" rtlCol="0">
            <a:noAutofit/>
          </a:bodyPr>
          <a:lstStyle/>
          <a:p>
            <a:pPr indent="-285750">
              <a:lnSpc>
                <a:spcPct val="150000"/>
              </a:lnSpc>
            </a:pPr>
            <a:r>
              <a:rPr lang="zh-CN" altLang="en-US" sz="2000" b="1" dirty="0" smtClean="0">
                <a:solidFill>
                  <a:srgbClr val="0070C0"/>
                </a:solidFill>
                <a:latin typeface="+mn-ea"/>
              </a:rPr>
              <a:t>    强化生活垃圾“减量化、资源化、无害化”的理念，统筹考虑垃圾源头减量、分类回收、资源化利用和无害化处理，实施全过程分类管理。</a:t>
            </a:r>
            <a:endParaRPr lang="en-US" altLang="zh-CN" sz="2000" b="1" dirty="0">
              <a:solidFill>
                <a:srgbClr val="0070C0"/>
              </a:solidFill>
              <a:latin typeface="+mn-ea"/>
              <a:cs typeface="Arial" pitchFamily="34" charset="0"/>
            </a:endParaRPr>
          </a:p>
        </p:txBody>
      </p:sp>
    </p:spTree>
    <p:extLst>
      <p:ext uri="{BB962C8B-B14F-4D97-AF65-F5344CB8AC3E}">
        <p14:creationId xmlns:p14="http://schemas.microsoft.com/office/powerpoint/2010/main" val="321669119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683568" y="1988840"/>
            <a:ext cx="7704856" cy="2880320"/>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Font typeface="Wingdings 2"/>
              <a:buNone/>
            </a:pPr>
            <a:r>
              <a:rPr lang="zh-CN" altLang="en-US" sz="2800" dirty="0" smtClean="0">
                <a:latin typeface="+mn-ea"/>
              </a:rPr>
              <a:t>（四）</a:t>
            </a:r>
            <a:r>
              <a:rPr lang="zh-CN" altLang="en-US" sz="2800" dirty="0" smtClean="0">
                <a:latin typeface="+mn-ea"/>
                <a:cs typeface="Arial" pitchFamily="34" charset="0"/>
              </a:rPr>
              <a:t>多渠道</a:t>
            </a:r>
            <a:r>
              <a:rPr lang="zh-CN" altLang="en-US" sz="2800" dirty="0">
                <a:latin typeface="+mn-ea"/>
                <a:cs typeface="Arial" pitchFamily="34" charset="0"/>
              </a:rPr>
              <a:t>的宣传</a:t>
            </a:r>
            <a:r>
              <a:rPr lang="zh-CN" altLang="en-US" sz="2800" dirty="0" smtClean="0">
                <a:latin typeface="+mn-ea"/>
                <a:cs typeface="Arial" pitchFamily="34" charset="0"/>
              </a:rPr>
              <a:t>教育，简明、生动的垃圾分类小故事，便于每个家庭带着孩子共同学习，并乐于实践。</a:t>
            </a:r>
            <a:endParaRPr lang="en-US" altLang="zh-CN" sz="2800" dirty="0">
              <a:latin typeface="+mn-ea"/>
              <a:cs typeface="Arial" pitchFamily="34" charset="0"/>
            </a:endParaRPr>
          </a:p>
        </p:txBody>
      </p:sp>
    </p:spTree>
    <p:extLst>
      <p:ext uri="{BB962C8B-B14F-4D97-AF65-F5344CB8AC3E}">
        <p14:creationId xmlns:p14="http://schemas.microsoft.com/office/powerpoint/2010/main" val="23403529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13219"/>
            <a:ext cx="9144000" cy="5831562"/>
          </a:xfrm>
          <a:prstGeom prst="rect">
            <a:avLst/>
          </a:prstGeom>
        </p:spPr>
      </p:pic>
    </p:spTree>
    <p:extLst>
      <p:ext uri="{BB962C8B-B14F-4D97-AF65-F5344CB8AC3E}">
        <p14:creationId xmlns:p14="http://schemas.microsoft.com/office/powerpoint/2010/main" val="235764184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30959"/>
            <a:ext cx="9144000" cy="5796082"/>
          </a:xfrm>
          <a:prstGeom prst="rect">
            <a:avLst/>
          </a:prstGeom>
        </p:spPr>
      </p:pic>
    </p:spTree>
    <p:extLst>
      <p:ext uri="{BB962C8B-B14F-4D97-AF65-F5344CB8AC3E}">
        <p14:creationId xmlns:p14="http://schemas.microsoft.com/office/powerpoint/2010/main" val="1669530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836712"/>
            <a:ext cx="8064896" cy="3312368"/>
          </a:xfrm>
        </p:spPr>
        <p:txBody>
          <a:bodyPr>
            <a:normAutofit/>
          </a:bodyPr>
          <a:lstStyle/>
          <a:p>
            <a:pPr>
              <a:lnSpc>
                <a:spcPct val="150000"/>
              </a:lnSpc>
              <a:buFont typeface="Wingdings" panose="05000000000000000000" pitchFamily="2" charset="2"/>
              <a:buChar char="u"/>
            </a:pPr>
            <a:r>
              <a:rPr lang="zh-CN" altLang="en-US" sz="2400" b="1" dirty="0" smtClean="0">
                <a:solidFill>
                  <a:srgbClr val="0070C0"/>
                </a:solidFill>
                <a:latin typeface="黑体" panose="02010609060101010101" pitchFamily="49" charset="-122"/>
                <a:ea typeface="黑体" panose="02010609060101010101" pitchFamily="49" charset="-122"/>
                <a:cs typeface="Arial" pitchFamily="34" charset="0"/>
              </a:rPr>
              <a:t>中共中央</a:t>
            </a:r>
            <a:r>
              <a:rPr lang="zh-CN" altLang="en-US" sz="2400" b="1" dirty="0">
                <a:solidFill>
                  <a:srgbClr val="0070C0"/>
                </a:solidFill>
                <a:latin typeface="黑体" panose="02010609060101010101" pitchFamily="49" charset="-122"/>
                <a:ea typeface="黑体" panose="02010609060101010101" pitchFamily="49" charset="-122"/>
                <a:cs typeface="Arial" pitchFamily="34" charset="0"/>
              </a:rPr>
              <a:t>、国务院印发</a:t>
            </a:r>
            <a:r>
              <a:rPr lang="en-US" altLang="zh-CN" sz="2400" b="1" dirty="0">
                <a:solidFill>
                  <a:srgbClr val="0070C0"/>
                </a:solidFill>
                <a:latin typeface="黑体" panose="02010609060101010101" pitchFamily="49" charset="-122"/>
                <a:ea typeface="黑体" panose="02010609060101010101" pitchFamily="49" charset="-122"/>
                <a:cs typeface="Arial" pitchFamily="34" charset="0"/>
              </a:rPr>
              <a:t>《</a:t>
            </a:r>
            <a:r>
              <a:rPr lang="zh-CN" altLang="zh-CN" sz="2400" b="1" dirty="0">
                <a:solidFill>
                  <a:srgbClr val="0070C0"/>
                </a:solidFill>
                <a:latin typeface="黑体" panose="02010609060101010101" pitchFamily="49" charset="-122"/>
                <a:ea typeface="黑体" panose="02010609060101010101" pitchFamily="49" charset="-122"/>
                <a:cs typeface="Arial" pitchFamily="34" charset="0"/>
              </a:rPr>
              <a:t>生态文明体制改革总体方案</a:t>
            </a:r>
            <a:r>
              <a:rPr lang="en-US" altLang="zh-CN" sz="2400" b="1" dirty="0">
                <a:solidFill>
                  <a:srgbClr val="0070C0"/>
                </a:solidFill>
                <a:latin typeface="黑体" panose="02010609060101010101" pitchFamily="49" charset="-122"/>
                <a:ea typeface="黑体" panose="02010609060101010101" pitchFamily="49" charset="-122"/>
                <a:cs typeface="Arial" pitchFamily="34" charset="0"/>
              </a:rPr>
              <a:t>》</a:t>
            </a:r>
            <a:r>
              <a:rPr lang="zh-CN" altLang="en-US" sz="2400" b="1" dirty="0" smtClean="0">
                <a:solidFill>
                  <a:srgbClr val="0070C0"/>
                </a:solidFill>
                <a:latin typeface="黑体" panose="02010609060101010101" pitchFamily="49" charset="-122"/>
                <a:ea typeface="黑体" panose="02010609060101010101" pitchFamily="49" charset="-122"/>
                <a:cs typeface="Arial" pitchFamily="34" charset="0"/>
              </a:rPr>
              <a:t>：</a:t>
            </a:r>
            <a:endParaRPr lang="en-US" altLang="zh-CN" sz="2400" b="1" dirty="0" smtClean="0">
              <a:solidFill>
                <a:srgbClr val="0070C0"/>
              </a:solidFill>
              <a:latin typeface="黑体" panose="02010609060101010101" pitchFamily="49" charset="-122"/>
              <a:ea typeface="黑体" panose="02010609060101010101" pitchFamily="49" charset="-122"/>
              <a:cs typeface="Arial" pitchFamily="34" charset="0"/>
            </a:endParaRPr>
          </a:p>
          <a:p>
            <a:pPr marL="0" indent="0">
              <a:lnSpc>
                <a:spcPct val="150000"/>
              </a:lnSpc>
              <a:buNone/>
            </a:pPr>
            <a:r>
              <a:rPr lang="en-US" altLang="zh-CN" sz="2400" b="1" dirty="0">
                <a:solidFill>
                  <a:srgbClr val="0070C0"/>
                </a:solidFill>
                <a:latin typeface="黑体" panose="02010609060101010101" pitchFamily="49" charset="-122"/>
                <a:ea typeface="黑体" panose="02010609060101010101" pitchFamily="49" charset="-122"/>
                <a:cs typeface="Arial" pitchFamily="34" charset="0"/>
              </a:rPr>
              <a:t> </a:t>
            </a:r>
            <a:r>
              <a:rPr lang="en-US" altLang="zh-CN" sz="2400" b="1" dirty="0" smtClean="0">
                <a:solidFill>
                  <a:srgbClr val="0070C0"/>
                </a:solidFill>
                <a:latin typeface="黑体" panose="02010609060101010101" pitchFamily="49" charset="-122"/>
                <a:ea typeface="黑体" panose="02010609060101010101" pitchFamily="49" charset="-122"/>
                <a:cs typeface="Arial" pitchFamily="34" charset="0"/>
              </a:rPr>
              <a:t>   </a:t>
            </a:r>
            <a:r>
              <a:rPr lang="zh-CN" altLang="zh-CN" sz="2400" dirty="0" smtClean="0">
                <a:latin typeface="黑体" panose="02010609060101010101" pitchFamily="49" charset="-122"/>
                <a:ea typeface="黑体" panose="02010609060101010101" pitchFamily="49" charset="-122"/>
              </a:rPr>
              <a:t>实行</a:t>
            </a:r>
            <a:r>
              <a:rPr lang="zh-CN" altLang="zh-CN" sz="2400" dirty="0">
                <a:latin typeface="黑体" panose="02010609060101010101" pitchFamily="49" charset="-122"/>
                <a:ea typeface="黑体" panose="02010609060101010101" pitchFamily="49" charset="-122"/>
              </a:rPr>
              <a:t>生产者责任延伸制度，推动生产者落实废弃产品回收处理等责任。加快建立垃圾强制分类制度。制定再生资源回收目录，对复合包装物、电池、农膜等低值废弃物实行强制回收。加快制定资源分类回收利用标准</a:t>
            </a:r>
            <a:r>
              <a:rPr lang="zh-CN" altLang="zh-CN" sz="2400" dirty="0" smtClean="0">
                <a:latin typeface="黑体" panose="02010609060101010101" pitchFamily="49" charset="-122"/>
                <a:ea typeface="黑体" panose="02010609060101010101" pitchFamily="49" charset="-122"/>
              </a:rPr>
              <a:t>。</a:t>
            </a:r>
            <a:endParaRPr lang="en-US" altLang="zh-CN" sz="2400" b="1" dirty="0" smtClean="0">
              <a:solidFill>
                <a:srgbClr val="0070C0"/>
              </a:solidFill>
              <a:latin typeface="黑体" panose="02010609060101010101" pitchFamily="49" charset="-122"/>
              <a:ea typeface="黑体" panose="02010609060101010101" pitchFamily="49" charset="-122"/>
              <a:cs typeface="Arial" pitchFamily="34" charset="0"/>
            </a:endParaRPr>
          </a:p>
          <a:p>
            <a:pPr marL="0" indent="0">
              <a:lnSpc>
                <a:spcPct val="150000"/>
              </a:lnSpc>
              <a:buNone/>
            </a:pPr>
            <a:endParaRPr lang="en-US" altLang="zh-CN" sz="2400" dirty="0">
              <a:latin typeface="黑体" panose="02010609060101010101" pitchFamily="49" charset="-122"/>
              <a:ea typeface="黑体" panose="02010609060101010101" pitchFamily="49" charset="-122"/>
            </a:endParaRPr>
          </a:p>
          <a:p>
            <a:pPr marL="0" indent="0">
              <a:buNone/>
            </a:pPr>
            <a:endParaRPr lang="zh-CN" altLang="en-US" sz="2400" dirty="0">
              <a:latin typeface="黑体" pitchFamily="49" charset="-122"/>
              <a:ea typeface="黑体" pitchFamily="49" charset="-122"/>
            </a:endParaRPr>
          </a:p>
        </p:txBody>
      </p:sp>
      <p:sp>
        <p:nvSpPr>
          <p:cNvPr id="4" name="矩形 3"/>
          <p:cNvSpPr/>
          <p:nvPr/>
        </p:nvSpPr>
        <p:spPr>
          <a:xfrm>
            <a:off x="1545337" y="4070719"/>
            <a:ext cx="2954655" cy="369332"/>
          </a:xfrm>
          <a:prstGeom prst="rect">
            <a:avLst/>
          </a:prstGeom>
          <a:solidFill>
            <a:schemeClr val="accent2">
              <a:lumMod val="20000"/>
              <a:lumOff val="80000"/>
            </a:schemeClr>
          </a:solidFill>
        </p:spPr>
        <p:txBody>
          <a:bodyPr wrap="none">
            <a:spAutoFit/>
          </a:bodyPr>
          <a:lstStyle/>
          <a:p>
            <a:r>
              <a:rPr lang="zh-CN" altLang="zh-CN" b="1" dirty="0">
                <a:solidFill>
                  <a:srgbClr val="C00000"/>
                </a:solidFill>
                <a:latin typeface="黑体" panose="02010609060101010101" pitchFamily="49" charset="-122"/>
                <a:ea typeface="黑体" panose="02010609060101010101" pitchFamily="49" charset="-122"/>
              </a:rPr>
              <a:t>生态文明体制改革总体方案</a:t>
            </a:r>
            <a:endParaRPr lang="zh-CN" altLang="en-US" b="1" dirty="0">
              <a:solidFill>
                <a:srgbClr val="C00000"/>
              </a:solidFill>
              <a:latin typeface="黑体" panose="02010609060101010101" pitchFamily="49" charset="-122"/>
              <a:ea typeface="黑体" panose="02010609060101010101" pitchFamily="49" charset="-122"/>
            </a:endParaRPr>
          </a:p>
        </p:txBody>
      </p:sp>
      <p:sp>
        <p:nvSpPr>
          <p:cNvPr id="5" name="矩形 4"/>
          <p:cNvSpPr/>
          <p:nvPr/>
        </p:nvSpPr>
        <p:spPr>
          <a:xfrm>
            <a:off x="2481441" y="4668944"/>
            <a:ext cx="3185487" cy="369332"/>
          </a:xfrm>
          <a:prstGeom prst="rect">
            <a:avLst/>
          </a:prstGeom>
          <a:solidFill>
            <a:schemeClr val="accent2">
              <a:lumMod val="20000"/>
              <a:lumOff val="80000"/>
            </a:schemeClr>
          </a:solidFill>
        </p:spPr>
        <p:txBody>
          <a:bodyPr wrap="none">
            <a:spAutoFit/>
          </a:bodyPr>
          <a:lstStyle/>
          <a:p>
            <a:r>
              <a:rPr lang="zh-CN" altLang="zh-CN" b="1" dirty="0">
                <a:solidFill>
                  <a:srgbClr val="C00000"/>
                </a:solidFill>
                <a:latin typeface="黑体" panose="02010609060101010101" pitchFamily="49" charset="-122"/>
                <a:ea typeface="黑体" panose="02010609060101010101" pitchFamily="49" charset="-122"/>
              </a:rPr>
              <a:t>资源总量管理和全面节约制度</a:t>
            </a:r>
            <a:endParaRPr lang="zh-CN" altLang="en-US" b="1" dirty="0">
              <a:solidFill>
                <a:srgbClr val="C00000"/>
              </a:solidFill>
              <a:latin typeface="黑体" panose="02010609060101010101" pitchFamily="49" charset="-122"/>
              <a:ea typeface="黑体" panose="02010609060101010101" pitchFamily="49" charset="-122"/>
            </a:endParaRPr>
          </a:p>
        </p:txBody>
      </p:sp>
      <p:sp>
        <p:nvSpPr>
          <p:cNvPr id="6" name="直角上箭头 5"/>
          <p:cNvSpPr/>
          <p:nvPr/>
        </p:nvSpPr>
        <p:spPr>
          <a:xfrm rot="5400000">
            <a:off x="1932089" y="4480701"/>
            <a:ext cx="441340" cy="494764"/>
          </a:xfrm>
          <a:prstGeom prst="bentUpArrow">
            <a:avLst/>
          </a:prstGeom>
          <a:solidFill>
            <a:schemeClr val="accent2"/>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7" name="矩形 6"/>
          <p:cNvSpPr/>
          <p:nvPr/>
        </p:nvSpPr>
        <p:spPr>
          <a:xfrm>
            <a:off x="3417545" y="5267169"/>
            <a:ext cx="3024336" cy="369332"/>
          </a:xfrm>
          <a:prstGeom prst="rect">
            <a:avLst/>
          </a:prstGeom>
          <a:solidFill>
            <a:schemeClr val="accent2">
              <a:lumMod val="20000"/>
              <a:lumOff val="80000"/>
            </a:schemeClr>
          </a:solidFill>
        </p:spPr>
        <p:txBody>
          <a:bodyPr wrap="square">
            <a:spAutoFit/>
          </a:bodyPr>
          <a:lstStyle/>
          <a:p>
            <a:r>
              <a:rPr lang="zh-CN" altLang="en-US" b="1" dirty="0">
                <a:solidFill>
                  <a:srgbClr val="C00000"/>
                </a:solidFill>
                <a:latin typeface="黑体" panose="02010609060101010101" pitchFamily="49" charset="-122"/>
                <a:ea typeface="黑体" panose="02010609060101010101" pitchFamily="49" charset="-122"/>
              </a:rPr>
              <a:t>完善资源循环利用制度</a:t>
            </a:r>
          </a:p>
        </p:txBody>
      </p:sp>
      <p:sp>
        <p:nvSpPr>
          <p:cNvPr id="8" name="直角上箭头 7"/>
          <p:cNvSpPr/>
          <p:nvPr/>
        </p:nvSpPr>
        <p:spPr>
          <a:xfrm rot="5400000">
            <a:off x="2868193" y="5089211"/>
            <a:ext cx="441340" cy="494764"/>
          </a:xfrm>
          <a:prstGeom prst="bentUpArrow">
            <a:avLst/>
          </a:prstGeom>
          <a:solidFill>
            <a:schemeClr val="accent2"/>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9" name="矩形 8"/>
          <p:cNvSpPr/>
          <p:nvPr/>
        </p:nvSpPr>
        <p:spPr>
          <a:xfrm>
            <a:off x="4353649" y="5867980"/>
            <a:ext cx="2954655" cy="369332"/>
          </a:xfrm>
          <a:prstGeom prst="rect">
            <a:avLst/>
          </a:prstGeom>
          <a:solidFill>
            <a:schemeClr val="accent2">
              <a:lumMod val="20000"/>
              <a:lumOff val="80000"/>
            </a:schemeClr>
          </a:solidFill>
        </p:spPr>
        <p:txBody>
          <a:bodyPr wrap="none">
            <a:spAutoFit/>
          </a:bodyPr>
          <a:lstStyle/>
          <a:p>
            <a:r>
              <a:rPr lang="zh-CN" altLang="zh-CN" b="1" dirty="0">
                <a:solidFill>
                  <a:srgbClr val="C00000"/>
                </a:solidFill>
                <a:latin typeface="黑体" panose="02010609060101010101" pitchFamily="49" charset="-122"/>
                <a:ea typeface="黑体" panose="02010609060101010101" pitchFamily="49" charset="-122"/>
              </a:rPr>
              <a:t>加快建立垃圾强制分类制度</a:t>
            </a:r>
            <a:endParaRPr lang="zh-CN" altLang="en-US" b="1" dirty="0">
              <a:solidFill>
                <a:srgbClr val="C00000"/>
              </a:solidFill>
              <a:latin typeface="黑体" panose="02010609060101010101" pitchFamily="49" charset="-122"/>
              <a:ea typeface="黑体" panose="02010609060101010101" pitchFamily="49" charset="-122"/>
            </a:endParaRPr>
          </a:p>
        </p:txBody>
      </p:sp>
      <p:sp>
        <p:nvSpPr>
          <p:cNvPr id="10" name="直角上箭头 9"/>
          <p:cNvSpPr/>
          <p:nvPr/>
        </p:nvSpPr>
        <p:spPr>
          <a:xfrm rot="5400000">
            <a:off x="3853514" y="5700191"/>
            <a:ext cx="441340" cy="494764"/>
          </a:xfrm>
          <a:prstGeom prst="bentUpArrow">
            <a:avLst/>
          </a:prstGeom>
          <a:solidFill>
            <a:schemeClr val="accent2"/>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402714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048"/>
            <a:ext cx="9144000" cy="5741904"/>
          </a:xfrm>
          <a:prstGeom prst="rect">
            <a:avLst/>
          </a:prstGeom>
        </p:spPr>
      </p:pic>
    </p:spTree>
    <p:extLst>
      <p:ext uri="{BB962C8B-B14F-4D97-AF65-F5344CB8AC3E}">
        <p14:creationId xmlns:p14="http://schemas.microsoft.com/office/powerpoint/2010/main" val="6619745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7487"/>
            <a:ext cx="9144000" cy="5763025"/>
          </a:xfrm>
          <a:prstGeom prst="rect">
            <a:avLst/>
          </a:prstGeom>
        </p:spPr>
      </p:pic>
    </p:spTree>
    <p:extLst>
      <p:ext uri="{BB962C8B-B14F-4D97-AF65-F5344CB8AC3E}">
        <p14:creationId xmlns:p14="http://schemas.microsoft.com/office/powerpoint/2010/main" val="25397136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519008" y="1988840"/>
            <a:ext cx="8064896" cy="1872208"/>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Font typeface="Wingdings 2"/>
              <a:buNone/>
            </a:pPr>
            <a:r>
              <a:rPr lang="zh-CN" altLang="en-US" sz="2800" dirty="0" smtClean="0">
                <a:latin typeface="+mn-ea"/>
              </a:rPr>
              <a:t>（五）</a:t>
            </a:r>
            <a:r>
              <a:rPr lang="zh-CN" altLang="en-US" sz="2800" dirty="0" smtClean="0">
                <a:latin typeface="+mn-ea"/>
                <a:cs typeface="Arial" pitchFamily="34" charset="0"/>
              </a:rPr>
              <a:t>垃圾</a:t>
            </a:r>
            <a:r>
              <a:rPr lang="zh-CN" altLang="en-US" sz="2800" dirty="0">
                <a:latin typeface="+mn-ea"/>
                <a:cs typeface="Arial" pitchFamily="34" charset="0"/>
              </a:rPr>
              <a:t>分类不仅仅是突出数量或者重量，重点是要提高垃圾分类的品质</a:t>
            </a:r>
            <a:r>
              <a:rPr lang="zh-CN" altLang="en-US" sz="2800" dirty="0" smtClean="0">
                <a:latin typeface="+mn-ea"/>
                <a:cs typeface="Arial" pitchFamily="34" charset="0"/>
              </a:rPr>
              <a:t>，后续分类处理要跟上。</a:t>
            </a:r>
            <a:endParaRPr lang="en-US" altLang="zh-CN" sz="2800" dirty="0">
              <a:latin typeface="+mn-ea"/>
              <a:cs typeface="Arial" pitchFamily="34" charset="0"/>
            </a:endParaRPr>
          </a:p>
        </p:txBody>
      </p:sp>
    </p:spTree>
    <p:extLst>
      <p:ext uri="{BB962C8B-B14F-4D97-AF65-F5344CB8AC3E}">
        <p14:creationId xmlns:p14="http://schemas.microsoft.com/office/powerpoint/2010/main" val="19132592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8"/>
          <p:cNvSpPr txBox="1">
            <a:spLocks noChangeArrowheads="1"/>
          </p:cNvSpPr>
          <p:nvPr/>
        </p:nvSpPr>
        <p:spPr bwMode="auto">
          <a:xfrm>
            <a:off x="820042" y="1409353"/>
            <a:ext cx="7358063"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黑体" pitchFamily="49" charset="-122"/>
              </a:defRPr>
            </a:lvl1pPr>
            <a:lvl2pPr marL="742950" indent="-285750" eaLnBrk="0" hangingPunct="0">
              <a:defRPr>
                <a:solidFill>
                  <a:schemeClr val="tx1"/>
                </a:solidFill>
                <a:latin typeface="Arial" pitchFamily="34" charset="0"/>
                <a:ea typeface="黑体" pitchFamily="49" charset="-122"/>
              </a:defRPr>
            </a:lvl2pPr>
            <a:lvl3pPr marL="1143000" indent="-228600" eaLnBrk="0" hangingPunct="0">
              <a:defRPr>
                <a:solidFill>
                  <a:schemeClr val="tx1"/>
                </a:solidFill>
                <a:latin typeface="Arial" pitchFamily="34" charset="0"/>
                <a:ea typeface="黑体" pitchFamily="49" charset="-122"/>
              </a:defRPr>
            </a:lvl3pPr>
            <a:lvl4pPr marL="1600200" indent="-228600" eaLnBrk="0" hangingPunct="0">
              <a:defRPr>
                <a:solidFill>
                  <a:schemeClr val="tx1"/>
                </a:solidFill>
                <a:latin typeface="Arial" pitchFamily="34" charset="0"/>
                <a:ea typeface="黑体" pitchFamily="49" charset="-122"/>
              </a:defRPr>
            </a:lvl4pPr>
            <a:lvl5pPr marL="2057400" indent="-228600" eaLnBrk="0" hangingPunct="0">
              <a:defRPr>
                <a:solidFill>
                  <a:schemeClr val="tx1"/>
                </a:solidFill>
                <a:latin typeface="Arial" pitchFamily="34" charset="0"/>
                <a:ea typeface="黑体" pitchFamily="49" charset="-122"/>
              </a:defRPr>
            </a:lvl5pPr>
            <a:lvl6pPr marL="2514600" indent="-228600" eaLnBrk="0" fontAlgn="base" hangingPunct="0">
              <a:spcBef>
                <a:spcPct val="0"/>
              </a:spcBef>
              <a:spcAft>
                <a:spcPct val="0"/>
              </a:spcAft>
              <a:defRPr>
                <a:solidFill>
                  <a:schemeClr val="tx1"/>
                </a:solidFill>
                <a:latin typeface="Arial" pitchFamily="34" charset="0"/>
                <a:ea typeface="黑体" pitchFamily="49" charset="-122"/>
              </a:defRPr>
            </a:lvl6pPr>
            <a:lvl7pPr marL="2971800" indent="-228600" eaLnBrk="0" fontAlgn="base" hangingPunct="0">
              <a:spcBef>
                <a:spcPct val="0"/>
              </a:spcBef>
              <a:spcAft>
                <a:spcPct val="0"/>
              </a:spcAft>
              <a:defRPr>
                <a:solidFill>
                  <a:schemeClr val="tx1"/>
                </a:solidFill>
                <a:latin typeface="Arial" pitchFamily="34" charset="0"/>
                <a:ea typeface="黑体" pitchFamily="49" charset="-122"/>
              </a:defRPr>
            </a:lvl7pPr>
            <a:lvl8pPr marL="3429000" indent="-228600" eaLnBrk="0" fontAlgn="base" hangingPunct="0">
              <a:spcBef>
                <a:spcPct val="0"/>
              </a:spcBef>
              <a:spcAft>
                <a:spcPct val="0"/>
              </a:spcAft>
              <a:defRPr>
                <a:solidFill>
                  <a:schemeClr val="tx1"/>
                </a:solidFill>
                <a:latin typeface="Arial" pitchFamily="34" charset="0"/>
                <a:ea typeface="黑体" pitchFamily="49" charset="-122"/>
              </a:defRPr>
            </a:lvl8pPr>
            <a:lvl9pPr marL="3886200" indent="-228600" eaLnBrk="0" fontAlgn="base" hangingPunct="0">
              <a:spcBef>
                <a:spcPct val="0"/>
              </a:spcBef>
              <a:spcAft>
                <a:spcPct val="0"/>
              </a:spcAft>
              <a:defRPr>
                <a:solidFill>
                  <a:schemeClr val="tx1"/>
                </a:solidFill>
                <a:latin typeface="Arial" pitchFamily="34" charset="0"/>
                <a:ea typeface="黑体" pitchFamily="49" charset="-122"/>
              </a:defRPr>
            </a:lvl9pPr>
          </a:lstStyle>
          <a:p>
            <a:pPr eaLnBrk="1" hangingPunct="1">
              <a:lnSpc>
                <a:spcPct val="150000"/>
              </a:lnSpc>
              <a:spcBef>
                <a:spcPts val="1200"/>
              </a:spcBef>
              <a:spcAft>
                <a:spcPts val="1200"/>
              </a:spcAft>
            </a:pPr>
            <a:r>
              <a:rPr lang="en-US" altLang="zh-CN" sz="2400" b="1">
                <a:latin typeface="楷体_GB2312" pitchFamily="49" charset="-122"/>
                <a:ea typeface="楷体_GB2312" pitchFamily="49" charset="-122"/>
              </a:rPr>
              <a:t>2</a:t>
            </a:r>
            <a:r>
              <a:rPr lang="zh-CN" altLang="en-US" sz="2400" b="1">
                <a:latin typeface="楷体_GB2312" pitchFamily="49" charset="-122"/>
                <a:ea typeface="楷体_GB2312" pitchFamily="49" charset="-122"/>
              </a:rPr>
              <a:t>、日本</a:t>
            </a:r>
            <a:endParaRPr lang="en-US" altLang="zh-CN" sz="2400" b="1">
              <a:latin typeface="楷体_GB2312" pitchFamily="49" charset="-122"/>
              <a:ea typeface="楷体_GB2312" pitchFamily="49"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3996730844"/>
              </p:ext>
            </p:extLst>
          </p:nvPr>
        </p:nvGraphicFramePr>
        <p:xfrm>
          <a:off x="391417" y="980728"/>
          <a:ext cx="8501063" cy="5643563"/>
        </p:xfrm>
        <a:graphic>
          <a:graphicData uri="http://schemas.openxmlformats.org/drawingml/2006/table">
            <a:tbl>
              <a:tblPr/>
              <a:tblGrid>
                <a:gridCol w="1850274"/>
                <a:gridCol w="6650789"/>
              </a:tblGrid>
              <a:tr h="1061963">
                <a:tc>
                  <a:txBody>
                    <a:bodyPr/>
                    <a:lstStyle/>
                    <a:p>
                      <a:pPr algn="just">
                        <a:spcAft>
                          <a:spcPts val="0"/>
                        </a:spcAft>
                      </a:pPr>
                      <a:r>
                        <a:rPr lang="zh-CN" sz="1600" kern="100" dirty="0">
                          <a:solidFill>
                            <a:srgbClr val="000000"/>
                          </a:solidFill>
                          <a:latin typeface="Calibri"/>
                          <a:ea typeface="宋体"/>
                          <a:cs typeface="Times New Roman"/>
                        </a:rPr>
                        <a:t>报纸插页、广告</a:t>
                      </a:r>
                      <a:endParaRPr lang="zh-CN" sz="1600" kern="100" dirty="0">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kern="100" dirty="0">
                        <a:solidFill>
                          <a:srgbClr val="000000"/>
                        </a:solidFill>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3673">
                <a:tc>
                  <a:txBody>
                    <a:bodyPr/>
                    <a:lstStyle/>
                    <a:p>
                      <a:pPr algn="just">
                        <a:spcAft>
                          <a:spcPts val="0"/>
                        </a:spcAft>
                      </a:pPr>
                      <a:r>
                        <a:rPr lang="zh-CN" sz="1600" kern="100" dirty="0">
                          <a:solidFill>
                            <a:srgbClr val="000000"/>
                          </a:solidFill>
                          <a:latin typeface="Calibri"/>
                          <a:ea typeface="宋体"/>
                          <a:cs typeface="Times New Roman"/>
                        </a:rPr>
                        <a:t>纸箱、包装纸</a:t>
                      </a:r>
                      <a:endParaRPr lang="zh-CN" sz="1600" kern="100" dirty="0">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dirty="0">
                          <a:solidFill>
                            <a:srgbClr val="000000"/>
                          </a:solidFill>
                          <a:latin typeface="Calibri"/>
                          <a:ea typeface="宋体"/>
                          <a:cs typeface="Times New Roman"/>
                        </a:rPr>
                        <a:t>  </a:t>
                      </a:r>
                      <a:endParaRPr lang="zh-CN" sz="1600" kern="100" dirty="0">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45285">
                <a:tc>
                  <a:txBody>
                    <a:bodyPr/>
                    <a:lstStyle/>
                    <a:p>
                      <a:pPr algn="just">
                        <a:spcAft>
                          <a:spcPts val="0"/>
                        </a:spcAft>
                      </a:pPr>
                      <a:r>
                        <a:rPr lang="zh-CN" sz="1600" kern="100" dirty="0">
                          <a:solidFill>
                            <a:srgbClr val="000000"/>
                          </a:solidFill>
                          <a:latin typeface="Calibri"/>
                          <a:ea typeface="宋体"/>
                          <a:cs typeface="Times New Roman"/>
                        </a:rPr>
                        <a:t>杂志、书、杂纸</a:t>
                      </a:r>
                      <a:endParaRPr lang="zh-CN" sz="1600" kern="100" dirty="0">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dirty="0">
                          <a:solidFill>
                            <a:srgbClr val="000000"/>
                          </a:solidFill>
                          <a:latin typeface="Calibri"/>
                          <a:ea typeface="宋体"/>
                          <a:cs typeface="Times New Roman"/>
                        </a:rPr>
                        <a:t>  </a:t>
                      </a:r>
                      <a:endParaRPr lang="zh-CN" sz="1600" kern="100" dirty="0">
                        <a:latin typeface="Calibri"/>
                        <a:ea typeface="宋体"/>
                        <a:cs typeface="Times New Roman"/>
                      </a:endParaRPr>
                    </a:p>
                    <a:p>
                      <a:pPr algn="just">
                        <a:spcAft>
                          <a:spcPts val="0"/>
                        </a:spcAft>
                      </a:pPr>
                      <a:endParaRPr lang="en-US" altLang="zh-CN" sz="1600" kern="100" dirty="0" smtClean="0">
                        <a:solidFill>
                          <a:srgbClr val="000000"/>
                        </a:solidFill>
                        <a:latin typeface="Calibri"/>
                        <a:ea typeface="宋体"/>
                        <a:cs typeface="Times New Roman"/>
                      </a:endParaRPr>
                    </a:p>
                    <a:p>
                      <a:pPr algn="just">
                        <a:spcAft>
                          <a:spcPts val="0"/>
                        </a:spcAft>
                      </a:pPr>
                      <a:endParaRPr lang="en-US" altLang="zh-CN" sz="1600" kern="100" dirty="0" smtClean="0">
                        <a:solidFill>
                          <a:srgbClr val="000000"/>
                        </a:solidFill>
                        <a:latin typeface="Calibri"/>
                        <a:ea typeface="宋体"/>
                        <a:cs typeface="Times New Roman"/>
                      </a:endParaRPr>
                    </a:p>
                    <a:p>
                      <a:pPr algn="just">
                        <a:spcAft>
                          <a:spcPts val="0"/>
                        </a:spcAft>
                      </a:pPr>
                      <a:endParaRPr lang="en-US" altLang="zh-CN" sz="1600" kern="100" dirty="0" smtClean="0">
                        <a:solidFill>
                          <a:srgbClr val="000000"/>
                        </a:solidFill>
                        <a:latin typeface="Calibri"/>
                        <a:ea typeface="宋体"/>
                        <a:cs typeface="Times New Roman"/>
                      </a:endParaRPr>
                    </a:p>
                    <a:p>
                      <a:pPr algn="just">
                        <a:spcAft>
                          <a:spcPts val="0"/>
                        </a:spcAft>
                      </a:pPr>
                      <a:endParaRPr lang="en-US" altLang="zh-CN" sz="1600" kern="100" dirty="0" smtClean="0">
                        <a:solidFill>
                          <a:srgbClr val="000000"/>
                        </a:solidFill>
                        <a:latin typeface="Calibri"/>
                        <a:ea typeface="宋体"/>
                        <a:cs typeface="Times New Roman"/>
                      </a:endParaRPr>
                    </a:p>
                    <a:p>
                      <a:pPr algn="just">
                        <a:spcAft>
                          <a:spcPts val="0"/>
                        </a:spcAft>
                      </a:pPr>
                      <a:endParaRPr lang="en-US" altLang="zh-CN" sz="1600" kern="100" dirty="0" smtClean="0">
                        <a:solidFill>
                          <a:srgbClr val="000000"/>
                        </a:solidFill>
                        <a:latin typeface="Calibri"/>
                        <a:ea typeface="宋体"/>
                        <a:cs typeface="Times New Roman"/>
                      </a:endParaRPr>
                    </a:p>
                    <a:p>
                      <a:pPr algn="just">
                        <a:spcAft>
                          <a:spcPts val="0"/>
                        </a:spcAft>
                      </a:pPr>
                      <a:endParaRPr lang="en-US" altLang="zh-CN" sz="1600" kern="100" dirty="0" smtClean="0">
                        <a:solidFill>
                          <a:srgbClr val="000000"/>
                        </a:solidFill>
                        <a:latin typeface="Calibri"/>
                        <a:ea typeface="宋体"/>
                        <a:cs typeface="Times New Roman"/>
                      </a:endParaRPr>
                    </a:p>
                    <a:p>
                      <a:pPr algn="just">
                        <a:spcAft>
                          <a:spcPts val="0"/>
                        </a:spcAft>
                      </a:pPr>
                      <a:r>
                        <a:rPr lang="en-US" altLang="zh-CN" sz="1600" kern="100" dirty="0" smtClean="0">
                          <a:solidFill>
                            <a:srgbClr val="000000"/>
                          </a:solidFill>
                          <a:latin typeface="Calibri"/>
                          <a:ea typeface="宋体"/>
                          <a:cs typeface="Times New Roman"/>
                        </a:rPr>
                        <a:t>                                              </a:t>
                      </a:r>
                    </a:p>
                    <a:p>
                      <a:pPr algn="just">
                        <a:spcAft>
                          <a:spcPts val="0"/>
                        </a:spcAft>
                      </a:pPr>
                      <a:r>
                        <a:rPr lang="en-US" altLang="zh-CN" sz="1600" kern="100" dirty="0" smtClean="0">
                          <a:solidFill>
                            <a:srgbClr val="000000"/>
                          </a:solidFill>
                          <a:latin typeface="Calibri"/>
                          <a:ea typeface="宋体"/>
                          <a:cs typeface="Times New Roman"/>
                        </a:rPr>
                        <a:t>                                                 </a:t>
                      </a:r>
                      <a:r>
                        <a:rPr lang="zh-CN" sz="1600" kern="100" dirty="0" smtClean="0">
                          <a:solidFill>
                            <a:srgbClr val="000000"/>
                          </a:solidFill>
                          <a:latin typeface="Calibri"/>
                          <a:ea typeface="宋体"/>
                          <a:cs typeface="Times New Roman"/>
                        </a:rPr>
                        <a:t>粉碎机</a:t>
                      </a:r>
                      <a:r>
                        <a:rPr lang="zh-CN" sz="1600" kern="100" dirty="0">
                          <a:solidFill>
                            <a:srgbClr val="000000"/>
                          </a:solidFill>
                          <a:latin typeface="Calibri"/>
                          <a:ea typeface="宋体"/>
                          <a:cs typeface="Times New Roman"/>
                        </a:rPr>
                        <a:t>碎纸需单独放在袋子里</a:t>
                      </a:r>
                      <a:endParaRPr lang="zh-CN" sz="1600" kern="100" dirty="0">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2642">
                <a:tc>
                  <a:txBody>
                    <a:bodyPr/>
                    <a:lstStyle/>
                    <a:p>
                      <a:pPr algn="just">
                        <a:spcAft>
                          <a:spcPts val="0"/>
                        </a:spcAft>
                      </a:pPr>
                      <a:r>
                        <a:rPr lang="zh-CN" sz="1600" kern="100" dirty="0">
                          <a:solidFill>
                            <a:srgbClr val="000000"/>
                          </a:solidFill>
                          <a:latin typeface="Calibri"/>
                          <a:ea typeface="宋体"/>
                          <a:cs typeface="Times New Roman"/>
                        </a:rPr>
                        <a:t>牛奶盒</a:t>
                      </a:r>
                      <a:endParaRPr lang="zh-CN" sz="1600" kern="100" dirty="0">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600" kern="100" dirty="0">
                        <a:solidFill>
                          <a:srgbClr val="000000"/>
                        </a:solidFill>
                        <a:latin typeface="Calibri"/>
                        <a:ea typeface="宋体"/>
                        <a:cs typeface="Times New Roman"/>
                      </a:endParaRPr>
                    </a:p>
                  </a:txBody>
                  <a:tcPr marL="46449" marR="464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042" y="1266478"/>
            <a:ext cx="1071563"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8855" y="1052165"/>
            <a:ext cx="23574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730" y="2480915"/>
            <a:ext cx="135731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1667" y="2123728"/>
            <a:ext cx="300037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3542" y="2195165"/>
            <a:ext cx="2643188"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167" y="3981103"/>
            <a:ext cx="120967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77417" y="3338165"/>
            <a:ext cx="265906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63542" y="3373090"/>
            <a:ext cx="2357438"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83805" y="4481165"/>
            <a:ext cx="133667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62917" y="5871815"/>
            <a:ext cx="10953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
          <p:cNvPicPr>
            <a:picLocks noChangeAspect="1" noChangeArrowheads="1"/>
          </p:cNvPicPr>
          <p:nvPr/>
        </p:nvPicPr>
        <p:blipFill>
          <a:blip r:embed="rId12">
            <a:extLst>
              <a:ext uri="{28A0092B-C50C-407E-A947-70E740481C1C}">
                <a14:useLocalDpi xmlns:a14="http://schemas.microsoft.com/office/drawing/2010/main" val="0"/>
              </a:ext>
            </a:extLst>
          </a:blip>
          <a:srcRect t="4575"/>
          <a:stretch>
            <a:fillRect/>
          </a:stretch>
        </p:blipFill>
        <p:spPr bwMode="auto">
          <a:xfrm>
            <a:off x="2963167" y="5552728"/>
            <a:ext cx="43576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内容占位符 2"/>
          <p:cNvSpPr txBox="1">
            <a:spLocks/>
          </p:cNvSpPr>
          <p:nvPr/>
        </p:nvSpPr>
        <p:spPr>
          <a:xfrm>
            <a:off x="1886842" y="332656"/>
            <a:ext cx="2593207" cy="662564"/>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Font typeface="Wingdings 2"/>
              <a:buNone/>
            </a:pPr>
            <a:r>
              <a:rPr lang="zh-CN" altLang="en-US" sz="2400" b="1" dirty="0" smtClean="0">
                <a:latin typeface="+mn-ea"/>
                <a:cs typeface="Arial" pitchFamily="34" charset="0"/>
              </a:rPr>
              <a:t>日本</a:t>
            </a:r>
            <a:endParaRPr lang="en-US" altLang="zh-CN" sz="2400" b="1" dirty="0">
              <a:latin typeface="+mn-ea"/>
              <a:cs typeface="Arial" pitchFamily="34" charset="0"/>
            </a:endParaRPr>
          </a:p>
        </p:txBody>
      </p:sp>
    </p:spTree>
    <p:extLst>
      <p:ext uri="{BB962C8B-B14F-4D97-AF65-F5344CB8AC3E}">
        <p14:creationId xmlns:p14="http://schemas.microsoft.com/office/powerpoint/2010/main" val="417286080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14" descr="瑞典 丢垃圾的车排队.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7188" y="2071688"/>
            <a:ext cx="4786312" cy="319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15" descr="瑞典的垃圾分类收集站-废旧电池.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43563" y="1571625"/>
            <a:ext cx="3043237" cy="456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16"/>
          <p:cNvSpPr>
            <a:spLocks noChangeArrowheads="1"/>
          </p:cNvSpPr>
          <p:nvPr/>
        </p:nvSpPr>
        <p:spPr bwMode="auto">
          <a:xfrm>
            <a:off x="357188" y="535781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dirty="0"/>
              <a:t>在垃圾收集站等待丢垃圾的车辆在排队</a:t>
            </a:r>
          </a:p>
        </p:txBody>
      </p:sp>
      <p:sp>
        <p:nvSpPr>
          <p:cNvPr id="7" name="矩形 17"/>
          <p:cNvSpPr>
            <a:spLocks noChangeArrowheads="1"/>
          </p:cNvSpPr>
          <p:nvPr/>
        </p:nvSpPr>
        <p:spPr bwMode="auto">
          <a:xfrm>
            <a:off x="5857875" y="6215063"/>
            <a:ext cx="30718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t>投放电池的小型垃圾桶</a:t>
            </a:r>
          </a:p>
        </p:txBody>
      </p:sp>
      <p:sp>
        <p:nvSpPr>
          <p:cNvPr id="8" name="椭圆 7"/>
          <p:cNvSpPr/>
          <p:nvPr/>
        </p:nvSpPr>
        <p:spPr>
          <a:xfrm>
            <a:off x="6357938" y="4572000"/>
            <a:ext cx="1714500" cy="1357313"/>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zh-CN" altLang="en-US"/>
          </a:p>
        </p:txBody>
      </p:sp>
      <p:sp>
        <p:nvSpPr>
          <p:cNvPr id="9" name="矩形 16"/>
          <p:cNvSpPr>
            <a:spLocks noChangeArrowheads="1"/>
          </p:cNvSpPr>
          <p:nvPr/>
        </p:nvSpPr>
        <p:spPr bwMode="auto">
          <a:xfrm>
            <a:off x="1046459" y="1079025"/>
            <a:ext cx="4572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smtClean="0"/>
              <a:t>瑞典</a:t>
            </a:r>
            <a:endParaRPr lang="zh-CN" altLang="en-US" sz="2400" b="1" dirty="0"/>
          </a:p>
        </p:txBody>
      </p:sp>
    </p:spTree>
    <p:extLst>
      <p:ext uri="{BB962C8B-B14F-4D97-AF65-F5344CB8AC3E}">
        <p14:creationId xmlns:p14="http://schemas.microsoft.com/office/powerpoint/2010/main" val="137359757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4" descr="IMG_060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95736" y="1628800"/>
            <a:ext cx="5887699" cy="3929090"/>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3"/>
          <p:cNvSpPr txBox="1"/>
          <p:nvPr/>
        </p:nvSpPr>
        <p:spPr>
          <a:xfrm>
            <a:off x="865977" y="2345365"/>
            <a:ext cx="553998" cy="2495960"/>
          </a:xfrm>
          <a:prstGeom prst="rect">
            <a:avLst/>
          </a:prstGeom>
          <a:solidFill>
            <a:schemeClr val="tx2">
              <a:lumMod val="20000"/>
              <a:lumOff val="80000"/>
            </a:schemeClr>
          </a:solidFill>
        </p:spPr>
        <p:txBody>
          <a:bodyPr vert="eaVert" wrap="square" rtlCol="0">
            <a:spAutoFit/>
          </a:bodyPr>
          <a:lstStyle>
            <a:defPPr>
              <a:defRPr lang="zh-CN"/>
            </a:defPPr>
            <a:lvl1pPr>
              <a:defRPr sz="2400" b="1">
                <a:solidFill>
                  <a:schemeClr val="tx2"/>
                </a:solidFill>
                <a:latin typeface="黑体" panose="02010609060101010101" pitchFamily="49" charset="-122"/>
                <a:ea typeface="黑体" panose="02010609060101010101" pitchFamily="49" charset="-122"/>
              </a:defRPr>
            </a:lvl1pPr>
          </a:lstStyle>
          <a:p>
            <a:pPr algn="ctr"/>
            <a:r>
              <a:rPr lang="zh-CN" altLang="en-US" dirty="0" smtClean="0"/>
              <a:t> 瑞 士</a:t>
            </a:r>
            <a:r>
              <a:rPr lang="en-US" altLang="zh-CN" dirty="0" smtClean="0"/>
              <a:t>·</a:t>
            </a:r>
            <a:r>
              <a:rPr lang="zh-CN" altLang="en-US" dirty="0" smtClean="0"/>
              <a:t>洛 桑</a:t>
            </a:r>
            <a:endParaRPr lang="zh-CN" altLang="en-US" dirty="0"/>
          </a:p>
        </p:txBody>
      </p:sp>
    </p:spTree>
    <p:extLst>
      <p:ext uri="{BB962C8B-B14F-4D97-AF65-F5344CB8AC3E}">
        <p14:creationId xmlns:p14="http://schemas.microsoft.com/office/powerpoint/2010/main" val="250355493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6017" y="1085333"/>
            <a:ext cx="2808312" cy="2850862"/>
          </a:xfrm>
          <a:prstGeom prst="rect">
            <a:avLst/>
          </a:prstGeom>
        </p:spPr>
      </p:pic>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31840" y="1106645"/>
            <a:ext cx="1674316" cy="2850862"/>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2825" y="4109669"/>
            <a:ext cx="2791504" cy="1861003"/>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31840" y="4101075"/>
            <a:ext cx="2880320" cy="1920213"/>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09359" y="4101075"/>
            <a:ext cx="2880320" cy="1920213"/>
          </a:xfrm>
          <a:prstGeom prst="rect">
            <a:avLst/>
          </a:prstGeom>
        </p:spPr>
      </p:pic>
      <p:pic>
        <p:nvPicPr>
          <p:cNvPr id="7" name="图片 6"/>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916243" y="1085333"/>
            <a:ext cx="4048245" cy="2849141"/>
          </a:xfrm>
          <a:prstGeom prst="rect">
            <a:avLst/>
          </a:prstGeom>
        </p:spPr>
      </p:pic>
    </p:spTree>
    <p:extLst>
      <p:ext uri="{BB962C8B-B14F-4D97-AF65-F5344CB8AC3E}">
        <p14:creationId xmlns:p14="http://schemas.microsoft.com/office/powerpoint/2010/main" val="368053780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1268760"/>
            <a:ext cx="7488832" cy="4937890"/>
          </a:xfrm>
          <a:prstGeom prst="rect">
            <a:avLst/>
          </a:prstGeom>
          <a:noFill/>
        </p:spPr>
        <p:txBody>
          <a:bodyPr wrap="square" rtlCol="0">
            <a:spAutoFit/>
          </a:bodyPr>
          <a:lstStyle/>
          <a:p>
            <a:pPr>
              <a:lnSpc>
                <a:spcPct val="120000"/>
              </a:lnSpc>
            </a:pPr>
            <a:r>
              <a:rPr lang="zh-CN" altLang="en-US" sz="2400" b="1" dirty="0" smtClean="0"/>
              <a:t>经验启示：</a:t>
            </a:r>
            <a:endParaRPr lang="en-US" altLang="zh-CN" sz="2400" b="1" dirty="0" smtClean="0"/>
          </a:p>
          <a:p>
            <a:pPr>
              <a:lnSpc>
                <a:spcPct val="120000"/>
              </a:lnSpc>
            </a:pPr>
            <a:r>
              <a:rPr lang="zh-CN" altLang="en-US" sz="2000" b="1" dirty="0" smtClean="0"/>
              <a:t>一</a:t>
            </a:r>
            <a:r>
              <a:rPr lang="zh-CN" altLang="en-US" sz="2000" b="1" dirty="0"/>
              <a:t>是</a:t>
            </a:r>
            <a:r>
              <a:rPr lang="zh-CN" altLang="en-US" sz="2000" dirty="0"/>
              <a:t>，注重垃圾减量化和资源化</a:t>
            </a:r>
            <a:r>
              <a:rPr lang="zh-CN" altLang="en-US" sz="2000" dirty="0" smtClean="0"/>
              <a:t>，整体考虑垃圾问题对策，进行全口径统计判断，建立以</a:t>
            </a:r>
            <a:r>
              <a:rPr lang="zh-CN" altLang="en-US" sz="2000" dirty="0"/>
              <a:t>源头减量为导向的循环经济理念和垃圾管理战略，强调全过程管理</a:t>
            </a:r>
            <a:r>
              <a:rPr lang="zh-CN" altLang="en-US" sz="2000" dirty="0" smtClean="0"/>
              <a:t>；</a:t>
            </a:r>
            <a:endParaRPr lang="en-US" altLang="zh-CN" sz="2000" dirty="0" smtClean="0"/>
          </a:p>
          <a:p>
            <a:pPr>
              <a:lnSpc>
                <a:spcPct val="120000"/>
              </a:lnSpc>
            </a:pPr>
            <a:r>
              <a:rPr lang="zh-CN" altLang="en-US" sz="2000" b="1" dirty="0" smtClean="0"/>
              <a:t>二</a:t>
            </a:r>
            <a:r>
              <a:rPr lang="zh-CN" altLang="en-US" sz="2000" b="1" dirty="0"/>
              <a:t>是</a:t>
            </a:r>
            <a:r>
              <a:rPr lang="zh-CN" altLang="en-US" sz="2000" dirty="0"/>
              <a:t>，通过立法形式确立垃圾管理思路和目标要求，如要求生产厂商对产品包装履行回收处理责任，建立健全生产者延伸责任制等</a:t>
            </a:r>
            <a:r>
              <a:rPr lang="zh-CN" altLang="en-US" sz="2000" dirty="0" smtClean="0"/>
              <a:t>；</a:t>
            </a:r>
            <a:endParaRPr lang="en-US" altLang="zh-CN" sz="2000" dirty="0" smtClean="0"/>
          </a:p>
          <a:p>
            <a:pPr>
              <a:lnSpc>
                <a:spcPct val="120000"/>
              </a:lnSpc>
            </a:pPr>
            <a:r>
              <a:rPr lang="zh-CN" altLang="en-US" sz="2000" b="1" dirty="0" smtClean="0"/>
              <a:t>三</a:t>
            </a:r>
            <a:r>
              <a:rPr lang="zh-CN" altLang="en-US" sz="2000" b="1" dirty="0"/>
              <a:t>是</a:t>
            </a:r>
            <a:r>
              <a:rPr lang="zh-CN" altLang="en-US" sz="2000" dirty="0"/>
              <a:t>，综合采用行政、经济等手段，促进垃圾源头减量和回收利用，降低最终处置量，如押金、补贴制度、垃圾计量收费和征收</a:t>
            </a:r>
            <a:r>
              <a:rPr lang="zh-CN" altLang="en-US" sz="2000" dirty="0" smtClean="0"/>
              <a:t>垃圾填埋税</a:t>
            </a:r>
            <a:r>
              <a:rPr lang="zh-CN" altLang="en-US" sz="2000" dirty="0"/>
              <a:t>等</a:t>
            </a:r>
            <a:r>
              <a:rPr lang="zh-CN" altLang="en-US" sz="2000" dirty="0" smtClean="0"/>
              <a:t>；</a:t>
            </a:r>
            <a:endParaRPr lang="en-US" altLang="zh-CN" sz="2000" dirty="0" smtClean="0"/>
          </a:p>
          <a:p>
            <a:pPr>
              <a:lnSpc>
                <a:spcPct val="120000"/>
              </a:lnSpc>
            </a:pPr>
            <a:r>
              <a:rPr lang="zh-CN" altLang="en-US" sz="2000" b="1" dirty="0" smtClean="0"/>
              <a:t>四</a:t>
            </a:r>
            <a:r>
              <a:rPr lang="zh-CN" altLang="en-US" sz="2000" b="1" dirty="0"/>
              <a:t>是，</a:t>
            </a:r>
            <a:r>
              <a:rPr lang="zh-CN" altLang="en-US" sz="2000" dirty="0"/>
              <a:t>构建政府、企业、民众共同参与的垃圾分类回收处理体系，较为典型的如日本、德国等</a:t>
            </a:r>
            <a:r>
              <a:rPr lang="zh-CN" altLang="en-US" sz="2000" dirty="0" smtClean="0"/>
              <a:t>；</a:t>
            </a:r>
            <a:endParaRPr lang="en-US" altLang="zh-CN" sz="2000" dirty="0" smtClean="0"/>
          </a:p>
          <a:p>
            <a:pPr>
              <a:lnSpc>
                <a:spcPct val="120000"/>
              </a:lnSpc>
            </a:pPr>
            <a:r>
              <a:rPr lang="zh-CN" altLang="en-US" sz="2000" b="1" dirty="0" smtClean="0"/>
              <a:t>五</a:t>
            </a:r>
            <a:r>
              <a:rPr lang="zh-CN" altLang="en-US" sz="2000" b="1" dirty="0"/>
              <a:t>是</a:t>
            </a:r>
            <a:r>
              <a:rPr lang="zh-CN" altLang="en-US" sz="2000" dirty="0"/>
              <a:t>，提升技术水平，培育循环利用</a:t>
            </a:r>
            <a:r>
              <a:rPr lang="zh-CN" altLang="en-US" sz="2000" dirty="0" smtClean="0"/>
              <a:t>产业</a:t>
            </a:r>
            <a:r>
              <a:rPr lang="zh-CN" altLang="en-US" sz="2000" dirty="0"/>
              <a:t>。</a:t>
            </a:r>
          </a:p>
        </p:txBody>
      </p:sp>
    </p:spTree>
    <p:extLst>
      <p:ext uri="{BB962C8B-B14F-4D97-AF65-F5344CB8AC3E}">
        <p14:creationId xmlns:p14="http://schemas.microsoft.com/office/powerpoint/2010/main" val="421408107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1628800"/>
            <a:ext cx="8229600" cy="4389120"/>
          </a:xfrm>
        </p:spPr>
        <p:txBody>
          <a:bodyPr>
            <a:normAutofit fontScale="70000" lnSpcReduction="20000"/>
          </a:bodyPr>
          <a:lstStyle/>
          <a:p>
            <a:pPr marL="0" indent="0">
              <a:buNone/>
            </a:pPr>
            <a:r>
              <a:rPr lang="zh-CN" altLang="en-US" sz="3400" dirty="0" smtClean="0">
                <a:solidFill>
                  <a:srgbClr val="002060"/>
                </a:solidFill>
                <a:latin typeface="黑体" pitchFamily="49" charset="-122"/>
                <a:ea typeface="黑体" pitchFamily="49" charset="-122"/>
              </a:rPr>
              <a:t>我国垃圾产生量大，量级</a:t>
            </a:r>
            <a:r>
              <a:rPr lang="zh-CN" altLang="en-US" sz="3400" dirty="0" smtClean="0">
                <a:solidFill>
                  <a:srgbClr val="002060"/>
                </a:solidFill>
                <a:latin typeface="黑体" pitchFamily="49" charset="-122"/>
                <a:ea typeface="黑体" pitchFamily="49" charset="-122"/>
              </a:rPr>
              <a:t>变化性质发生变化：</a:t>
            </a:r>
            <a:endParaRPr lang="en-US" altLang="zh-CN" sz="3400" dirty="0" smtClean="0">
              <a:solidFill>
                <a:srgbClr val="002060"/>
              </a:solidFill>
              <a:latin typeface="黑体" pitchFamily="49" charset="-122"/>
              <a:ea typeface="黑体" pitchFamily="49" charset="-122"/>
            </a:endParaRPr>
          </a:p>
          <a:p>
            <a:pPr marL="0" indent="0">
              <a:lnSpc>
                <a:spcPct val="140000"/>
              </a:lnSpc>
              <a:buNone/>
            </a:pPr>
            <a:r>
              <a:rPr lang="zh-CN" altLang="en-US" sz="2800" dirty="0" smtClean="0">
                <a:latin typeface="+mn-ea"/>
              </a:rPr>
              <a:t> 生活</a:t>
            </a:r>
            <a:r>
              <a:rPr lang="zh-CN" altLang="en-US" sz="2800" dirty="0">
                <a:latin typeface="+mn-ea"/>
              </a:rPr>
              <a:t>垃圾的量级直接影响</a:t>
            </a:r>
            <a:r>
              <a:rPr lang="zh-CN" altLang="en-US" sz="2800" dirty="0" smtClean="0">
                <a:latin typeface="+mn-ea"/>
              </a:rPr>
              <a:t>着对策。</a:t>
            </a:r>
            <a:endParaRPr lang="en-US" altLang="zh-CN" sz="2800" dirty="0" smtClean="0">
              <a:latin typeface="+mn-ea"/>
            </a:endParaRPr>
          </a:p>
          <a:p>
            <a:pPr>
              <a:lnSpc>
                <a:spcPct val="140000"/>
              </a:lnSpc>
              <a:buFont typeface="Wingdings" panose="05000000000000000000" pitchFamily="2" charset="2"/>
              <a:buChar char="u"/>
            </a:pPr>
            <a:r>
              <a:rPr lang="zh-CN" altLang="en-US" sz="2800" dirty="0" smtClean="0">
                <a:latin typeface="+mn-ea"/>
              </a:rPr>
              <a:t>国外</a:t>
            </a:r>
            <a:r>
              <a:rPr lang="zh-CN" altLang="en-US" sz="2800" dirty="0">
                <a:latin typeface="+mn-ea"/>
              </a:rPr>
              <a:t>垃圾产生</a:t>
            </a:r>
            <a:r>
              <a:rPr lang="zh-CN" altLang="en-US" sz="2800" dirty="0" smtClean="0">
                <a:latin typeface="+mn-ea"/>
              </a:rPr>
              <a:t>量小，有时间、有地方、有资金；</a:t>
            </a:r>
            <a:endParaRPr lang="en-US" altLang="zh-CN" sz="2800" dirty="0" smtClean="0">
              <a:latin typeface="+mn-ea"/>
            </a:endParaRPr>
          </a:p>
          <a:p>
            <a:pPr>
              <a:lnSpc>
                <a:spcPct val="140000"/>
              </a:lnSpc>
              <a:buFont typeface="Wingdings" panose="05000000000000000000" pitchFamily="2" charset="2"/>
              <a:buChar char="u"/>
            </a:pPr>
            <a:r>
              <a:rPr lang="zh-CN" altLang="en-US" sz="2800" dirty="0" smtClean="0">
                <a:latin typeface="+mn-ea"/>
              </a:rPr>
              <a:t>国内垃圾量大，产生集中，首要</a:t>
            </a:r>
            <a:r>
              <a:rPr lang="zh-CN" altLang="en-US" sz="2800" dirty="0">
                <a:latin typeface="+mn-ea"/>
              </a:rPr>
              <a:t>任务</a:t>
            </a:r>
            <a:r>
              <a:rPr lang="zh-CN" altLang="en-US" sz="2800" dirty="0" smtClean="0">
                <a:latin typeface="+mn-ea"/>
              </a:rPr>
              <a:t>是无害</a:t>
            </a:r>
            <a:r>
              <a:rPr lang="zh-CN" altLang="en-US" sz="2800" dirty="0">
                <a:latin typeface="+mn-ea"/>
              </a:rPr>
              <a:t>化处理，避免产生环境污染和卫生</a:t>
            </a:r>
            <a:r>
              <a:rPr lang="zh-CN" altLang="en-US" sz="2800" dirty="0" smtClean="0">
                <a:latin typeface="+mn-ea"/>
              </a:rPr>
              <a:t>问题。</a:t>
            </a:r>
            <a:endParaRPr lang="en-US" altLang="zh-CN" sz="2800" dirty="0">
              <a:latin typeface="+mn-ea"/>
            </a:endParaRPr>
          </a:p>
          <a:p>
            <a:pPr marL="0" indent="0">
              <a:lnSpc>
                <a:spcPct val="150000"/>
              </a:lnSpc>
              <a:buNone/>
            </a:pPr>
            <a:r>
              <a:rPr lang="en-US" altLang="zh-CN" sz="2800" dirty="0">
                <a:latin typeface="+mn-ea"/>
              </a:rPr>
              <a:t>    </a:t>
            </a:r>
            <a:r>
              <a:rPr lang="zh-CN" altLang="en-US" sz="2800" dirty="0">
                <a:latin typeface="+mn-ea"/>
              </a:rPr>
              <a:t>德国的</a:t>
            </a:r>
            <a:r>
              <a:rPr lang="zh-CN" altLang="zh-CN" sz="2800" dirty="0">
                <a:latin typeface="+mn-ea"/>
              </a:rPr>
              <a:t>国土面积</a:t>
            </a:r>
            <a:r>
              <a:rPr lang="en-US" altLang="zh-CN" sz="2800" dirty="0">
                <a:latin typeface="+mn-ea"/>
              </a:rPr>
              <a:t>35.7</a:t>
            </a:r>
            <a:r>
              <a:rPr lang="zh-CN" altLang="zh-CN" sz="2800" dirty="0">
                <a:latin typeface="+mn-ea"/>
              </a:rPr>
              <a:t>万平方公里，</a:t>
            </a:r>
            <a:r>
              <a:rPr lang="zh-CN" altLang="en-US" sz="2800" dirty="0">
                <a:latin typeface="+mn-ea"/>
              </a:rPr>
              <a:t>总</a:t>
            </a:r>
            <a:r>
              <a:rPr lang="zh-CN" altLang="zh-CN" sz="2800" dirty="0">
                <a:latin typeface="+mn-ea"/>
              </a:rPr>
              <a:t>人口</a:t>
            </a:r>
            <a:r>
              <a:rPr lang="en-US" altLang="zh-CN" sz="2800" dirty="0">
                <a:latin typeface="+mn-ea"/>
              </a:rPr>
              <a:t>8076.75</a:t>
            </a:r>
            <a:r>
              <a:rPr lang="zh-CN" altLang="zh-CN" sz="2800" dirty="0">
                <a:latin typeface="+mn-ea"/>
              </a:rPr>
              <a:t>万人</a:t>
            </a:r>
            <a:r>
              <a:rPr lang="zh-CN" altLang="en-US" sz="2800" dirty="0">
                <a:latin typeface="+mn-ea"/>
              </a:rPr>
              <a:t>，年产垃圾量约</a:t>
            </a:r>
            <a:r>
              <a:rPr lang="en-US" altLang="zh-CN" sz="2800" dirty="0">
                <a:latin typeface="+mn-ea"/>
              </a:rPr>
              <a:t>5000</a:t>
            </a:r>
            <a:r>
              <a:rPr lang="zh-CN" altLang="en-US" sz="2800" dirty="0">
                <a:latin typeface="+mn-ea"/>
              </a:rPr>
              <a:t>万吨，</a:t>
            </a:r>
            <a:r>
              <a:rPr lang="zh-CN" altLang="en-US" sz="2800" dirty="0">
                <a:solidFill>
                  <a:srgbClr val="FF0000"/>
                </a:solidFill>
                <a:latin typeface="+mn-ea"/>
              </a:rPr>
              <a:t>约合</a:t>
            </a:r>
            <a:r>
              <a:rPr lang="en-US" altLang="zh-CN" sz="2800" dirty="0">
                <a:solidFill>
                  <a:srgbClr val="FF0000"/>
                </a:solidFill>
                <a:latin typeface="+mn-ea"/>
              </a:rPr>
              <a:t>140</a:t>
            </a:r>
            <a:r>
              <a:rPr lang="zh-CN" altLang="en-US" sz="2800" dirty="0">
                <a:solidFill>
                  <a:srgbClr val="FF0000"/>
                </a:solidFill>
                <a:latin typeface="+mn-ea"/>
              </a:rPr>
              <a:t>吨</a:t>
            </a:r>
            <a:r>
              <a:rPr lang="en-US" altLang="zh-CN" sz="2800" dirty="0">
                <a:solidFill>
                  <a:srgbClr val="FF0000"/>
                </a:solidFill>
                <a:latin typeface="+mn-ea"/>
              </a:rPr>
              <a:t>/</a:t>
            </a:r>
            <a:r>
              <a:rPr lang="zh-CN" altLang="en-US" sz="2800" dirty="0" smtClean="0">
                <a:solidFill>
                  <a:srgbClr val="FF0000"/>
                </a:solidFill>
                <a:latin typeface="+mn-ea"/>
              </a:rPr>
              <a:t>平方公里</a:t>
            </a:r>
            <a:r>
              <a:rPr lang="zh-CN" altLang="en-US" sz="2800" dirty="0" smtClean="0">
                <a:latin typeface="+mn-ea"/>
              </a:rPr>
              <a:t>。</a:t>
            </a:r>
            <a:endParaRPr lang="en-US" altLang="zh-CN" sz="2800" dirty="0">
              <a:latin typeface="+mn-ea"/>
            </a:endParaRPr>
          </a:p>
          <a:p>
            <a:pPr marL="0" indent="0">
              <a:lnSpc>
                <a:spcPct val="150000"/>
              </a:lnSpc>
              <a:buNone/>
            </a:pPr>
            <a:r>
              <a:rPr lang="zh-CN" altLang="en-US" sz="2800" dirty="0">
                <a:latin typeface="+mn-ea"/>
              </a:rPr>
              <a:t>    北京市总面积</a:t>
            </a:r>
            <a:r>
              <a:rPr lang="en-US" altLang="zh-CN" sz="2800" dirty="0">
                <a:latin typeface="+mn-ea"/>
              </a:rPr>
              <a:t>1.64</a:t>
            </a:r>
            <a:r>
              <a:rPr lang="zh-CN" altLang="en-US" sz="2800" dirty="0">
                <a:latin typeface="+mn-ea"/>
              </a:rPr>
              <a:t>万平方公里，总人口</a:t>
            </a:r>
            <a:r>
              <a:rPr lang="en-US" altLang="zh-CN" sz="2800" dirty="0">
                <a:latin typeface="+mn-ea"/>
              </a:rPr>
              <a:t>2151.6</a:t>
            </a:r>
            <a:r>
              <a:rPr lang="zh-CN" altLang="en-US" sz="2800" dirty="0">
                <a:latin typeface="+mn-ea"/>
              </a:rPr>
              <a:t>万人，年产垃圾量</a:t>
            </a:r>
            <a:r>
              <a:rPr lang="en-US" altLang="zh-CN" sz="2800" dirty="0">
                <a:latin typeface="+mn-ea"/>
              </a:rPr>
              <a:t>733.84</a:t>
            </a:r>
            <a:r>
              <a:rPr lang="zh-CN" altLang="en-US" sz="2800" dirty="0">
                <a:latin typeface="+mn-ea"/>
              </a:rPr>
              <a:t>万吨，</a:t>
            </a:r>
            <a:r>
              <a:rPr lang="zh-CN" altLang="en-US" sz="2800" dirty="0">
                <a:solidFill>
                  <a:srgbClr val="FF0000"/>
                </a:solidFill>
                <a:latin typeface="+mn-ea"/>
              </a:rPr>
              <a:t>约合</a:t>
            </a:r>
            <a:r>
              <a:rPr lang="en-US" altLang="zh-CN" sz="2800" dirty="0">
                <a:solidFill>
                  <a:srgbClr val="FF0000"/>
                </a:solidFill>
                <a:latin typeface="+mn-ea"/>
              </a:rPr>
              <a:t>447.5</a:t>
            </a:r>
            <a:r>
              <a:rPr lang="zh-CN" altLang="en-US" sz="2800" dirty="0">
                <a:solidFill>
                  <a:srgbClr val="FF0000"/>
                </a:solidFill>
                <a:latin typeface="+mn-ea"/>
              </a:rPr>
              <a:t>吨</a:t>
            </a:r>
            <a:r>
              <a:rPr lang="en-US" altLang="zh-CN" sz="2800" dirty="0">
                <a:solidFill>
                  <a:srgbClr val="FF0000"/>
                </a:solidFill>
                <a:latin typeface="+mn-ea"/>
              </a:rPr>
              <a:t>/</a:t>
            </a:r>
            <a:r>
              <a:rPr lang="zh-CN" altLang="en-US" sz="2800" dirty="0" smtClean="0">
                <a:solidFill>
                  <a:srgbClr val="FF0000"/>
                </a:solidFill>
                <a:latin typeface="+mn-ea"/>
              </a:rPr>
              <a:t>平方公里，</a:t>
            </a:r>
            <a:r>
              <a:rPr lang="zh-CN" altLang="en-US" sz="2800" dirty="0">
                <a:solidFill>
                  <a:srgbClr val="FF0000"/>
                </a:solidFill>
                <a:latin typeface="+mn-ea"/>
              </a:rPr>
              <a:t>按建成区计约合</a:t>
            </a:r>
            <a:r>
              <a:rPr lang="en-US" altLang="zh-CN" sz="2800" dirty="0">
                <a:solidFill>
                  <a:srgbClr val="FF0000"/>
                </a:solidFill>
                <a:latin typeface="+mn-ea"/>
              </a:rPr>
              <a:t>5296.3</a:t>
            </a:r>
            <a:r>
              <a:rPr lang="zh-CN" altLang="en-US" sz="2800" dirty="0">
                <a:solidFill>
                  <a:srgbClr val="FF0000"/>
                </a:solidFill>
                <a:latin typeface="+mn-ea"/>
              </a:rPr>
              <a:t>吨</a:t>
            </a:r>
            <a:r>
              <a:rPr lang="en-US" altLang="zh-CN" sz="2800" dirty="0">
                <a:solidFill>
                  <a:srgbClr val="FF0000"/>
                </a:solidFill>
                <a:latin typeface="+mn-ea"/>
              </a:rPr>
              <a:t>/</a:t>
            </a:r>
            <a:r>
              <a:rPr lang="zh-CN" altLang="en-US" sz="2800" dirty="0">
                <a:solidFill>
                  <a:srgbClr val="FF0000"/>
                </a:solidFill>
                <a:latin typeface="+mn-ea"/>
              </a:rPr>
              <a:t>平方米</a:t>
            </a:r>
            <a:r>
              <a:rPr lang="zh-CN" altLang="en-US" sz="2800" dirty="0">
                <a:latin typeface="+mn-ea"/>
              </a:rPr>
              <a:t>（建成区面积</a:t>
            </a:r>
            <a:r>
              <a:rPr lang="en-US" altLang="zh-CN" sz="2800" dirty="0">
                <a:latin typeface="+mn-ea"/>
              </a:rPr>
              <a:t>1385.58</a:t>
            </a:r>
            <a:r>
              <a:rPr lang="zh-CN" altLang="en-US" sz="2800" dirty="0">
                <a:latin typeface="+mn-ea"/>
              </a:rPr>
              <a:t>平方公里）。</a:t>
            </a:r>
            <a:endParaRPr lang="en-US" altLang="zh-CN" sz="2800" dirty="0">
              <a:latin typeface="+mn-ea"/>
            </a:endParaRPr>
          </a:p>
          <a:p>
            <a:endParaRPr lang="zh-CN" altLang="en-US" dirty="0"/>
          </a:p>
        </p:txBody>
      </p:sp>
      <p:sp>
        <p:nvSpPr>
          <p:cNvPr id="4" name="标题 1"/>
          <p:cNvSpPr>
            <a:spLocks noGrp="1"/>
          </p:cNvSpPr>
          <p:nvPr>
            <p:ph type="title"/>
          </p:nvPr>
        </p:nvSpPr>
        <p:spPr>
          <a:xfrm>
            <a:off x="457200" y="274638"/>
            <a:ext cx="8229600" cy="1143000"/>
          </a:xfrm>
        </p:spPr>
        <p:txBody>
          <a:bodyPr>
            <a:normAutofit/>
          </a:bodyPr>
          <a:lstStyle/>
          <a:p>
            <a:r>
              <a:rPr lang="zh-CN" altLang="en-US" sz="4000" dirty="0"/>
              <a:t>四</a:t>
            </a:r>
            <a:r>
              <a:rPr lang="zh-CN" altLang="en-US" sz="4000" dirty="0" smtClean="0"/>
              <a:t>、我国垃圾</a:t>
            </a:r>
            <a:r>
              <a:rPr lang="zh-CN" altLang="en-US" sz="4000" dirty="0"/>
              <a:t>分类</a:t>
            </a:r>
            <a:r>
              <a:rPr lang="zh-CN" altLang="en-US" sz="4000" dirty="0" smtClean="0"/>
              <a:t>的工作方向</a:t>
            </a:r>
            <a:endParaRPr lang="zh-CN" altLang="en-US" sz="4000" dirty="0"/>
          </a:p>
        </p:txBody>
      </p:sp>
    </p:spTree>
    <p:extLst>
      <p:ext uri="{BB962C8B-B14F-4D97-AF65-F5344CB8AC3E}">
        <p14:creationId xmlns:p14="http://schemas.microsoft.com/office/powerpoint/2010/main" val="425053903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1556792"/>
            <a:ext cx="8208912" cy="4389120"/>
          </a:xfrm>
        </p:spPr>
        <p:txBody>
          <a:bodyPr>
            <a:noAutofit/>
          </a:bodyPr>
          <a:lstStyle/>
          <a:p>
            <a:pPr>
              <a:buFont typeface="Wingdings" pitchFamily="2" charset="2"/>
              <a:buChar char="l"/>
            </a:pPr>
            <a:r>
              <a:rPr lang="zh-CN" altLang="en-US" sz="2200" dirty="0" smtClean="0">
                <a:solidFill>
                  <a:srgbClr val="002060"/>
                </a:solidFill>
              </a:rPr>
              <a:t>废品</a:t>
            </a:r>
            <a:r>
              <a:rPr lang="zh-CN" altLang="en-US" sz="2200" dirty="0" smtClean="0">
                <a:solidFill>
                  <a:srgbClr val="002060"/>
                </a:solidFill>
              </a:rPr>
              <a:t>回收系统</a:t>
            </a:r>
            <a:r>
              <a:rPr lang="zh-CN" altLang="en-US" sz="2200" dirty="0" smtClean="0"/>
              <a:t>的存在客观实现了资源类垃圾的分类和回收利用</a:t>
            </a:r>
            <a:r>
              <a:rPr lang="zh-CN" altLang="en-US" sz="2200" dirty="0" smtClean="0"/>
              <a:t>，缺点是源头</a:t>
            </a:r>
            <a:r>
              <a:rPr lang="zh-CN" altLang="en-US" sz="2200" dirty="0" smtClean="0"/>
              <a:t>分类不足，回收物品质不高、利用水平低、作业环境差，</a:t>
            </a:r>
            <a:r>
              <a:rPr lang="zh-CN" altLang="en-US" sz="2200" dirty="0" smtClean="0">
                <a:solidFill>
                  <a:srgbClr val="002060"/>
                </a:solidFill>
              </a:rPr>
              <a:t>需要进一步规范</a:t>
            </a:r>
            <a:r>
              <a:rPr lang="zh-CN" altLang="en-US" sz="2200" dirty="0" smtClean="0"/>
              <a:t>；</a:t>
            </a:r>
            <a:endParaRPr lang="en-US" altLang="zh-CN" sz="2200" dirty="0" smtClean="0"/>
          </a:p>
          <a:p>
            <a:pPr>
              <a:buFont typeface="Wingdings" pitchFamily="2" charset="2"/>
              <a:buChar char="l"/>
            </a:pPr>
            <a:r>
              <a:rPr lang="zh-CN" altLang="en-US" sz="2200" dirty="0">
                <a:solidFill>
                  <a:srgbClr val="002060"/>
                </a:solidFill>
              </a:rPr>
              <a:t>低价值可回收物</a:t>
            </a:r>
            <a:r>
              <a:rPr lang="zh-CN" altLang="en-US" sz="2200" dirty="0"/>
              <a:t>增多，为促进分类，</a:t>
            </a:r>
            <a:r>
              <a:rPr lang="zh-CN" altLang="en-US" sz="2200" dirty="0" smtClean="0">
                <a:solidFill>
                  <a:srgbClr val="002060"/>
                </a:solidFill>
              </a:rPr>
              <a:t>需要综合研究、适度引导</a:t>
            </a:r>
            <a:r>
              <a:rPr lang="zh-CN" altLang="en-US" sz="2200" dirty="0"/>
              <a:t>；</a:t>
            </a:r>
            <a:endParaRPr lang="en-US" altLang="zh-CN" sz="2200" dirty="0"/>
          </a:p>
          <a:p>
            <a:pPr>
              <a:buFont typeface="Wingdings" pitchFamily="2" charset="2"/>
              <a:buChar char="l"/>
            </a:pPr>
            <a:r>
              <a:rPr lang="zh-CN" altLang="en-US" sz="2200" dirty="0" smtClean="0"/>
              <a:t>非</a:t>
            </a:r>
            <a:r>
              <a:rPr lang="zh-CN" altLang="en-US" sz="2200" dirty="0" smtClean="0"/>
              <a:t>工业源的</a:t>
            </a:r>
            <a:r>
              <a:rPr lang="zh-CN" altLang="en-US" sz="2200" dirty="0" smtClean="0">
                <a:solidFill>
                  <a:srgbClr val="002060"/>
                </a:solidFill>
              </a:rPr>
              <a:t>有毒有害垃圾</a:t>
            </a:r>
            <a:r>
              <a:rPr lang="zh-CN" altLang="en-US" sz="2200" dirty="0" smtClean="0"/>
              <a:t>增多，回收处理系统严重滞后，安全隐患突出，</a:t>
            </a:r>
            <a:r>
              <a:rPr lang="zh-CN" altLang="en-US" sz="2200" dirty="0" smtClean="0">
                <a:solidFill>
                  <a:srgbClr val="002060"/>
                </a:solidFill>
              </a:rPr>
              <a:t>亟待建设</a:t>
            </a:r>
            <a:r>
              <a:rPr lang="zh-CN" altLang="en-US" sz="2200" dirty="0" smtClean="0">
                <a:solidFill>
                  <a:srgbClr val="002060"/>
                </a:solidFill>
              </a:rPr>
              <a:t>系统、形成</a:t>
            </a:r>
            <a:r>
              <a:rPr lang="zh-CN" altLang="en-US" sz="2200" dirty="0" smtClean="0">
                <a:solidFill>
                  <a:srgbClr val="002060"/>
                </a:solidFill>
              </a:rPr>
              <a:t>能力</a:t>
            </a:r>
            <a:r>
              <a:rPr lang="zh-CN" altLang="en-US" sz="2200" dirty="0" smtClean="0"/>
              <a:t>；</a:t>
            </a:r>
            <a:endParaRPr lang="en-US" altLang="zh-CN" sz="2200" dirty="0" smtClean="0"/>
          </a:p>
          <a:p>
            <a:pPr>
              <a:buFont typeface="Wingdings" pitchFamily="2" charset="2"/>
              <a:buChar char="l"/>
            </a:pPr>
            <a:r>
              <a:rPr lang="zh-CN" altLang="en-US" sz="2200" dirty="0" smtClean="0"/>
              <a:t>对</a:t>
            </a:r>
            <a:r>
              <a:rPr lang="zh-CN" altLang="en-US" sz="2200" dirty="0" smtClean="0"/>
              <a:t>生产商、销售商的源头管控</a:t>
            </a:r>
            <a:r>
              <a:rPr lang="zh-CN" altLang="en-US" sz="2200" dirty="0" smtClean="0"/>
              <a:t>不足，责任缺失；</a:t>
            </a:r>
            <a:endParaRPr lang="en-US" altLang="zh-CN" sz="2200" dirty="0" smtClean="0"/>
          </a:p>
          <a:p>
            <a:pPr>
              <a:buFont typeface="Wingdings" pitchFamily="2" charset="2"/>
              <a:buChar char="l"/>
            </a:pPr>
            <a:r>
              <a:rPr lang="zh-CN" altLang="en-US" sz="2200" dirty="0" smtClean="0"/>
              <a:t>垃圾</a:t>
            </a:r>
            <a:r>
              <a:rPr lang="zh-CN" altLang="en-US" sz="2200" dirty="0" smtClean="0"/>
              <a:t>分类需要政府加大投入</a:t>
            </a:r>
            <a:r>
              <a:rPr lang="zh-CN" altLang="en-US" sz="2200" dirty="0" smtClean="0"/>
              <a:t>，高位协调、网络衔接、全程管理，形成合力。</a:t>
            </a:r>
            <a:endParaRPr lang="en-US" altLang="zh-CN" sz="2200" dirty="0" smtClean="0"/>
          </a:p>
          <a:p>
            <a:pPr marL="0" indent="0">
              <a:buNone/>
            </a:pPr>
            <a:r>
              <a:rPr lang="zh-CN" altLang="en-US" sz="2400" dirty="0" smtClean="0"/>
              <a:t>尚有大量工作空间，需要</a:t>
            </a:r>
            <a:r>
              <a:rPr lang="zh-CN" altLang="en-US" sz="2400" dirty="0" smtClean="0"/>
              <a:t>继续推动，持续努力。</a:t>
            </a:r>
            <a:endParaRPr lang="zh-CN" altLang="en-US" sz="2400" dirty="0"/>
          </a:p>
        </p:txBody>
      </p:sp>
      <p:sp>
        <p:nvSpPr>
          <p:cNvPr id="4" name="标题 3"/>
          <p:cNvSpPr>
            <a:spLocks noGrp="1"/>
          </p:cNvSpPr>
          <p:nvPr>
            <p:ph type="title"/>
          </p:nvPr>
        </p:nvSpPr>
        <p:spPr/>
        <p:txBody>
          <a:bodyPr>
            <a:normAutofit/>
          </a:bodyPr>
          <a:lstStyle/>
          <a:p>
            <a:pPr algn="l"/>
            <a:r>
              <a:rPr lang="zh-CN" altLang="en-US" sz="3600" dirty="0">
                <a:latin typeface="黑体" pitchFamily="49" charset="-122"/>
                <a:ea typeface="黑体" pitchFamily="49" charset="-122"/>
              </a:rPr>
              <a:t>（一）基本</a:t>
            </a:r>
            <a:r>
              <a:rPr lang="zh-CN" altLang="en-US" sz="3600" dirty="0" smtClean="0">
                <a:latin typeface="黑体" pitchFamily="49" charset="-122"/>
                <a:ea typeface="黑体" pitchFamily="49" charset="-122"/>
              </a:rPr>
              <a:t>判断</a:t>
            </a:r>
            <a:endParaRPr lang="zh-CN" altLang="en-US" sz="3600" dirty="0"/>
          </a:p>
        </p:txBody>
      </p:sp>
    </p:spTree>
    <p:extLst>
      <p:ext uri="{BB962C8B-B14F-4D97-AF65-F5344CB8AC3E}">
        <p14:creationId xmlns:p14="http://schemas.microsoft.com/office/powerpoint/2010/main" val="10501006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836712"/>
            <a:ext cx="8460432" cy="5688632"/>
          </a:xfrm>
        </p:spPr>
        <p:txBody>
          <a:bodyPr>
            <a:noAutofit/>
          </a:bodyPr>
          <a:lstStyle/>
          <a:p>
            <a:pPr>
              <a:lnSpc>
                <a:spcPct val="150000"/>
              </a:lnSpc>
              <a:buFont typeface="Wingdings" panose="05000000000000000000" pitchFamily="2" charset="2"/>
              <a:buChar char="u"/>
            </a:pPr>
            <a:r>
              <a:rPr lang="zh-CN" altLang="en-US" sz="2400" b="1" dirty="0" smtClean="0">
                <a:solidFill>
                  <a:srgbClr val="0070C0"/>
                </a:solidFill>
                <a:latin typeface="宋体" pitchFamily="2" charset="-122"/>
                <a:ea typeface="宋体" pitchFamily="2" charset="-122"/>
                <a:cs typeface="Arial" pitchFamily="34" charset="0"/>
              </a:rPr>
              <a:t>中共中央国务院关于</a:t>
            </a:r>
            <a:r>
              <a:rPr lang="zh-CN" altLang="zh-CN" sz="2400" b="1" dirty="0">
                <a:solidFill>
                  <a:srgbClr val="0070C0"/>
                </a:solidFill>
                <a:latin typeface="宋体" pitchFamily="2" charset="-122"/>
                <a:ea typeface="宋体" pitchFamily="2" charset="-122"/>
                <a:cs typeface="Arial" pitchFamily="34" charset="0"/>
              </a:rPr>
              <a:t>进一步加强城市规划建设管理工作的若干意见</a:t>
            </a:r>
            <a:r>
              <a:rPr lang="zh-CN" altLang="en-US" sz="2400" b="1" dirty="0" smtClean="0">
                <a:solidFill>
                  <a:srgbClr val="0070C0"/>
                </a:solidFill>
                <a:latin typeface="宋体" pitchFamily="2" charset="-122"/>
                <a:ea typeface="宋体" pitchFamily="2" charset="-122"/>
                <a:cs typeface="Arial" pitchFamily="34" charset="0"/>
              </a:rPr>
              <a:t>：</a:t>
            </a:r>
            <a:endParaRPr lang="en-US" altLang="zh-CN" sz="2400" b="1" dirty="0" smtClean="0">
              <a:solidFill>
                <a:srgbClr val="0070C0"/>
              </a:solidFill>
              <a:latin typeface="宋体" pitchFamily="2" charset="-122"/>
              <a:ea typeface="宋体" pitchFamily="2" charset="-122"/>
              <a:cs typeface="Arial" pitchFamily="34" charset="0"/>
            </a:endParaRPr>
          </a:p>
          <a:p>
            <a:pPr marL="0" indent="0">
              <a:lnSpc>
                <a:spcPct val="150000"/>
              </a:lnSpc>
              <a:buNone/>
            </a:pPr>
            <a:r>
              <a:rPr lang="zh-CN" altLang="zh-CN" sz="2400" dirty="0" smtClean="0">
                <a:latin typeface="宋体" pitchFamily="2" charset="-122"/>
                <a:ea typeface="宋体" pitchFamily="2" charset="-122"/>
                <a:cs typeface="Arial" pitchFamily="34" charset="0"/>
              </a:rPr>
              <a:t>加强</a:t>
            </a:r>
            <a:r>
              <a:rPr lang="zh-CN" altLang="zh-CN" sz="2400" dirty="0">
                <a:latin typeface="宋体" pitchFamily="2" charset="-122"/>
                <a:ea typeface="宋体" pitchFamily="2" charset="-122"/>
                <a:cs typeface="Arial" pitchFamily="34" charset="0"/>
              </a:rPr>
              <a:t>垃圾</a:t>
            </a:r>
            <a:r>
              <a:rPr lang="zh-CN" altLang="zh-CN" sz="2400" dirty="0" smtClean="0">
                <a:latin typeface="宋体" pitchFamily="2" charset="-122"/>
                <a:ea typeface="宋体" pitchFamily="2" charset="-122"/>
                <a:cs typeface="Arial" pitchFamily="34" charset="0"/>
              </a:rPr>
              <a:t>综合治理</a:t>
            </a:r>
            <a:endParaRPr lang="en-US" altLang="zh-CN" sz="2400" dirty="0">
              <a:latin typeface="宋体" pitchFamily="2" charset="-122"/>
              <a:ea typeface="宋体" pitchFamily="2" charset="-122"/>
              <a:cs typeface="Arial" pitchFamily="34" charset="0"/>
            </a:endParaRPr>
          </a:p>
          <a:p>
            <a:pPr marL="0" indent="0">
              <a:spcBef>
                <a:spcPts val="600"/>
              </a:spcBef>
              <a:spcAft>
                <a:spcPts val="600"/>
              </a:spcAft>
              <a:buNone/>
            </a:pPr>
            <a:r>
              <a:rPr lang="en-US" altLang="zh-CN" sz="2200" dirty="0" smtClean="0">
                <a:latin typeface="宋体" pitchFamily="2" charset="-122"/>
                <a:ea typeface="宋体" pitchFamily="2" charset="-122"/>
                <a:cs typeface="Arial" pitchFamily="34" charset="0"/>
              </a:rPr>
              <a:t>    </a:t>
            </a:r>
            <a:r>
              <a:rPr lang="zh-CN" altLang="zh-CN" sz="2200" dirty="0" smtClean="0">
                <a:latin typeface="宋体" pitchFamily="2" charset="-122"/>
                <a:ea typeface="宋体" pitchFamily="2" charset="-122"/>
                <a:cs typeface="Arial" pitchFamily="34" charset="0"/>
              </a:rPr>
              <a:t>树立</a:t>
            </a:r>
            <a:r>
              <a:rPr lang="zh-CN" altLang="zh-CN" sz="2200" dirty="0">
                <a:latin typeface="宋体" pitchFamily="2" charset="-122"/>
                <a:ea typeface="宋体" pitchFamily="2" charset="-122"/>
                <a:cs typeface="Arial" pitchFamily="34" charset="0"/>
              </a:rPr>
              <a:t>垃圾是重要资源和矿产的观念，建立政府、社区、企业和居民协调机制，通过分类投放收集、综合循环利用，促进垃圾减量化、资源化、无害化。</a:t>
            </a:r>
            <a:r>
              <a:rPr lang="zh-CN" altLang="zh-CN" sz="2200" dirty="0">
                <a:solidFill>
                  <a:srgbClr val="FF0000"/>
                </a:solidFill>
                <a:latin typeface="宋体" pitchFamily="2" charset="-122"/>
                <a:ea typeface="宋体" pitchFamily="2" charset="-122"/>
                <a:cs typeface="Arial" pitchFamily="34" charset="0"/>
              </a:rPr>
              <a:t>到</a:t>
            </a:r>
            <a:r>
              <a:rPr lang="en-US" altLang="zh-CN" sz="2200" dirty="0">
                <a:solidFill>
                  <a:srgbClr val="FF0000"/>
                </a:solidFill>
                <a:latin typeface="宋体" pitchFamily="2" charset="-122"/>
                <a:ea typeface="宋体" pitchFamily="2" charset="-122"/>
                <a:cs typeface="Arial" pitchFamily="34" charset="0"/>
              </a:rPr>
              <a:t>2020</a:t>
            </a:r>
            <a:r>
              <a:rPr lang="zh-CN" altLang="zh-CN" sz="2200" dirty="0">
                <a:solidFill>
                  <a:srgbClr val="FF0000"/>
                </a:solidFill>
                <a:latin typeface="宋体" pitchFamily="2" charset="-122"/>
                <a:ea typeface="宋体" pitchFamily="2" charset="-122"/>
                <a:cs typeface="Arial" pitchFamily="34" charset="0"/>
              </a:rPr>
              <a:t>年，力争将垃圾回收利用率提高到</a:t>
            </a:r>
            <a:r>
              <a:rPr lang="en-US" altLang="zh-CN" sz="2200" dirty="0">
                <a:solidFill>
                  <a:srgbClr val="FF0000"/>
                </a:solidFill>
                <a:latin typeface="宋体" pitchFamily="2" charset="-122"/>
                <a:ea typeface="宋体" pitchFamily="2" charset="-122"/>
                <a:cs typeface="Arial" pitchFamily="34" charset="0"/>
              </a:rPr>
              <a:t>35%</a:t>
            </a:r>
            <a:r>
              <a:rPr lang="zh-CN" altLang="zh-CN" sz="2200" dirty="0">
                <a:solidFill>
                  <a:srgbClr val="FF0000"/>
                </a:solidFill>
                <a:latin typeface="宋体" pitchFamily="2" charset="-122"/>
                <a:ea typeface="宋体" pitchFamily="2" charset="-122"/>
                <a:cs typeface="Arial" pitchFamily="34" charset="0"/>
              </a:rPr>
              <a:t>以上。</a:t>
            </a:r>
            <a:endParaRPr lang="en-US" altLang="zh-CN" sz="2200" dirty="0">
              <a:solidFill>
                <a:srgbClr val="FF0000"/>
              </a:solidFill>
              <a:latin typeface="宋体" pitchFamily="2" charset="-122"/>
              <a:ea typeface="宋体" pitchFamily="2" charset="-122"/>
              <a:cs typeface="Arial" pitchFamily="34" charset="0"/>
            </a:endParaRPr>
          </a:p>
          <a:p>
            <a:pPr marL="0" indent="457200">
              <a:spcBef>
                <a:spcPts val="600"/>
              </a:spcBef>
              <a:spcAft>
                <a:spcPts val="600"/>
              </a:spcAft>
              <a:buNone/>
            </a:pPr>
            <a:r>
              <a:rPr lang="zh-CN" altLang="zh-CN" sz="2200" dirty="0" smtClean="0">
                <a:solidFill>
                  <a:srgbClr val="FF0000"/>
                </a:solidFill>
                <a:latin typeface="宋体" pitchFamily="2" charset="-122"/>
                <a:ea typeface="宋体" pitchFamily="2" charset="-122"/>
                <a:cs typeface="Arial" pitchFamily="34" charset="0"/>
              </a:rPr>
              <a:t>推进</a:t>
            </a:r>
            <a:r>
              <a:rPr lang="zh-CN" altLang="zh-CN" sz="2200" dirty="0">
                <a:solidFill>
                  <a:srgbClr val="FF0000"/>
                </a:solidFill>
                <a:latin typeface="宋体" pitchFamily="2" charset="-122"/>
                <a:ea typeface="宋体" pitchFamily="2" charset="-122"/>
                <a:cs typeface="Arial" pitchFamily="34" charset="0"/>
              </a:rPr>
              <a:t>垃圾收运处理企业化、市场化，促进垃圾清运体系与再生资源回收体系对接。</a:t>
            </a:r>
            <a:r>
              <a:rPr lang="zh-CN" altLang="zh-CN" sz="2200" dirty="0">
                <a:latin typeface="宋体" pitchFamily="2" charset="-122"/>
                <a:ea typeface="宋体" pitchFamily="2" charset="-122"/>
                <a:cs typeface="Arial" pitchFamily="34" charset="0"/>
              </a:rPr>
              <a:t>通过限制过度包装，减少一次性制品使用，推行净菜入城等措施，从源头上减少垃圾产生</a:t>
            </a:r>
            <a:r>
              <a:rPr lang="zh-CN" altLang="zh-CN" sz="2200" dirty="0" smtClean="0">
                <a:latin typeface="宋体" pitchFamily="2" charset="-122"/>
                <a:ea typeface="宋体" pitchFamily="2" charset="-122"/>
                <a:cs typeface="Arial" pitchFamily="34" charset="0"/>
              </a:rPr>
              <a:t>。</a:t>
            </a:r>
            <a:endParaRPr lang="en-US" altLang="zh-CN" sz="2200" dirty="0">
              <a:latin typeface="宋体" pitchFamily="2" charset="-122"/>
              <a:ea typeface="宋体" pitchFamily="2" charset="-122"/>
              <a:cs typeface="Arial" pitchFamily="34" charset="0"/>
            </a:endParaRPr>
          </a:p>
          <a:p>
            <a:pPr marL="0" indent="0">
              <a:spcBef>
                <a:spcPts val="600"/>
              </a:spcBef>
              <a:spcAft>
                <a:spcPts val="600"/>
              </a:spcAft>
              <a:buNone/>
            </a:pPr>
            <a:r>
              <a:rPr lang="en-US" altLang="zh-CN" sz="2200" dirty="0">
                <a:latin typeface="宋体" pitchFamily="2" charset="-122"/>
                <a:ea typeface="宋体" pitchFamily="2" charset="-122"/>
                <a:cs typeface="Arial" pitchFamily="34" charset="0"/>
              </a:rPr>
              <a:t>    </a:t>
            </a:r>
            <a:r>
              <a:rPr lang="zh-CN" altLang="zh-CN" sz="2200" dirty="0" smtClean="0">
                <a:latin typeface="宋体" pitchFamily="2" charset="-122"/>
                <a:ea typeface="宋体" pitchFamily="2" charset="-122"/>
                <a:cs typeface="Arial" pitchFamily="34" charset="0"/>
              </a:rPr>
              <a:t>完善</a:t>
            </a:r>
            <a:r>
              <a:rPr lang="zh-CN" altLang="zh-CN" sz="2200" dirty="0">
                <a:latin typeface="宋体" pitchFamily="2" charset="-122"/>
                <a:ea typeface="宋体" pitchFamily="2" charset="-122"/>
                <a:cs typeface="Arial" pitchFamily="34" charset="0"/>
              </a:rPr>
              <a:t>激励机制和政策，</a:t>
            </a:r>
            <a:r>
              <a:rPr lang="zh-CN" altLang="zh-CN" sz="2200" dirty="0">
                <a:solidFill>
                  <a:srgbClr val="FF0000"/>
                </a:solidFill>
                <a:latin typeface="宋体" pitchFamily="2" charset="-122"/>
                <a:ea typeface="宋体" pitchFamily="2" charset="-122"/>
                <a:cs typeface="Arial" pitchFamily="34" charset="0"/>
              </a:rPr>
              <a:t>力争用</a:t>
            </a:r>
            <a:r>
              <a:rPr lang="en-US" altLang="zh-CN" sz="2200" dirty="0">
                <a:solidFill>
                  <a:srgbClr val="FF0000"/>
                </a:solidFill>
                <a:latin typeface="宋体" pitchFamily="2" charset="-122"/>
                <a:ea typeface="宋体" pitchFamily="2" charset="-122"/>
                <a:cs typeface="Arial" pitchFamily="34" charset="0"/>
              </a:rPr>
              <a:t>5</a:t>
            </a:r>
            <a:r>
              <a:rPr lang="zh-CN" altLang="zh-CN" sz="2200" dirty="0">
                <a:solidFill>
                  <a:srgbClr val="FF0000"/>
                </a:solidFill>
                <a:latin typeface="宋体" pitchFamily="2" charset="-122"/>
                <a:ea typeface="宋体" pitchFamily="2" charset="-122"/>
                <a:cs typeface="Arial" pitchFamily="34" charset="0"/>
              </a:rPr>
              <a:t>年左右时间，基本建立餐厨废弃物和建筑垃圾回收和再生利用</a:t>
            </a:r>
            <a:r>
              <a:rPr lang="zh-CN" altLang="zh-CN" sz="2200" dirty="0" smtClean="0">
                <a:solidFill>
                  <a:srgbClr val="FF0000"/>
                </a:solidFill>
                <a:latin typeface="宋体" pitchFamily="2" charset="-122"/>
                <a:ea typeface="宋体" pitchFamily="2" charset="-122"/>
                <a:cs typeface="Arial" pitchFamily="34" charset="0"/>
              </a:rPr>
              <a:t>体系</a:t>
            </a:r>
            <a:r>
              <a:rPr lang="zh-CN" altLang="en-US" sz="2200" dirty="0" smtClean="0">
                <a:solidFill>
                  <a:srgbClr val="FF0000"/>
                </a:solidFill>
                <a:latin typeface="宋体" pitchFamily="2" charset="-122"/>
                <a:ea typeface="宋体" pitchFamily="2" charset="-122"/>
                <a:cs typeface="Arial" pitchFamily="34" charset="0"/>
              </a:rPr>
              <a:t>。</a:t>
            </a:r>
            <a:endParaRPr lang="en-US" altLang="zh-CN" sz="2200" dirty="0">
              <a:solidFill>
                <a:srgbClr val="FF0000"/>
              </a:solidFill>
              <a:latin typeface="宋体" pitchFamily="2" charset="-122"/>
              <a:ea typeface="宋体" pitchFamily="2" charset="-122"/>
              <a:cs typeface="Arial" pitchFamily="34" charset="0"/>
            </a:endParaRPr>
          </a:p>
          <a:p>
            <a:pPr marL="0" indent="0">
              <a:buNone/>
            </a:pPr>
            <a:endParaRPr lang="zh-CN" altLang="en-US" sz="2000" dirty="0">
              <a:latin typeface="黑体" pitchFamily="49" charset="-122"/>
              <a:ea typeface="黑体" pitchFamily="49" charset="-122"/>
            </a:endParaRPr>
          </a:p>
        </p:txBody>
      </p:sp>
    </p:spTree>
    <p:extLst>
      <p:ext uri="{BB962C8B-B14F-4D97-AF65-F5344CB8AC3E}">
        <p14:creationId xmlns:p14="http://schemas.microsoft.com/office/powerpoint/2010/main" val="191072314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475059" y="548680"/>
            <a:ext cx="8634499" cy="136815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nSpc>
                <a:spcPct val="150000"/>
              </a:lnSpc>
              <a:spcAft>
                <a:spcPts val="600"/>
              </a:spcAft>
              <a:buNone/>
            </a:pPr>
            <a:r>
              <a:rPr lang="zh-CN" altLang="en-US" sz="3600" dirty="0">
                <a:solidFill>
                  <a:schemeClr val="tx2"/>
                </a:solidFill>
                <a:latin typeface="黑体" pitchFamily="49" charset="-122"/>
                <a:ea typeface="黑体" pitchFamily="49" charset="-122"/>
                <a:cs typeface="+mj-cs"/>
              </a:rPr>
              <a:t>（二）基本</a:t>
            </a:r>
            <a:r>
              <a:rPr lang="zh-CN" altLang="en-US" sz="3600" dirty="0" smtClean="0">
                <a:solidFill>
                  <a:schemeClr val="tx2"/>
                </a:solidFill>
                <a:latin typeface="黑体" pitchFamily="49" charset="-122"/>
                <a:ea typeface="黑体" pitchFamily="49" charset="-122"/>
                <a:cs typeface="+mj-cs"/>
              </a:rPr>
              <a:t>思路</a:t>
            </a:r>
            <a:endParaRPr lang="en-US" altLang="zh-CN" sz="3600" dirty="0">
              <a:solidFill>
                <a:schemeClr val="tx2"/>
              </a:solidFill>
              <a:latin typeface="黑体" pitchFamily="49" charset="-122"/>
              <a:ea typeface="黑体" pitchFamily="49" charset="-122"/>
              <a:cs typeface="+mj-cs"/>
            </a:endParaRPr>
          </a:p>
          <a:p>
            <a:pPr marL="0" indent="0">
              <a:lnSpc>
                <a:spcPct val="150000"/>
              </a:lnSpc>
              <a:spcAft>
                <a:spcPts val="600"/>
              </a:spcAft>
              <a:buNone/>
            </a:pPr>
            <a:r>
              <a:rPr lang="zh-CN" altLang="en-US" sz="2800" dirty="0" smtClean="0">
                <a:latin typeface="黑体" pitchFamily="49" charset="-122"/>
                <a:ea typeface="黑体" pitchFamily="49" charset="-122"/>
              </a:rPr>
              <a:t>根据</a:t>
            </a:r>
            <a:r>
              <a:rPr lang="zh-CN" altLang="en-US" sz="2800" dirty="0" smtClean="0">
                <a:latin typeface="黑体" pitchFamily="49" charset="-122"/>
                <a:ea typeface="黑体" pitchFamily="49" charset="-122"/>
              </a:rPr>
              <a:t>外部性、经济性，合理确定分类方式</a:t>
            </a:r>
            <a:endParaRPr lang="en-US" altLang="zh-CN" sz="2800" dirty="0">
              <a:latin typeface="黑体" pitchFamily="49" charset="-122"/>
              <a:ea typeface="黑体" pitchFamily="49" charset="-122"/>
            </a:endParaRPr>
          </a:p>
          <a:p>
            <a:pPr marL="0" indent="0">
              <a:spcAft>
                <a:spcPts val="600"/>
              </a:spcAft>
              <a:buFont typeface="Wingdings 2"/>
              <a:buNone/>
            </a:pPr>
            <a:endParaRPr lang="en-US" altLang="zh-CN" sz="2800" dirty="0" smtClean="0">
              <a:latin typeface="黑体" pitchFamily="49" charset="-122"/>
              <a:ea typeface="黑体" pitchFamily="49" charset="-122"/>
            </a:endParaRPr>
          </a:p>
        </p:txBody>
      </p:sp>
      <p:sp>
        <p:nvSpPr>
          <p:cNvPr id="78" name="文本占位符 2"/>
          <p:cNvSpPr txBox="1">
            <a:spLocks/>
          </p:cNvSpPr>
          <p:nvPr/>
        </p:nvSpPr>
        <p:spPr>
          <a:xfrm>
            <a:off x="611560" y="2348880"/>
            <a:ext cx="7776848" cy="3537520"/>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a:lnSpc>
                <a:spcPct val="120000"/>
              </a:lnSpc>
              <a:buFont typeface="Wingdings" panose="05000000000000000000" pitchFamily="2" charset="2"/>
              <a:buChar char="n"/>
            </a:pPr>
            <a:r>
              <a:rPr lang="zh-CN" altLang="zh-CN" sz="2400" dirty="0">
                <a:latin typeface="+mn-ea"/>
              </a:rPr>
              <a:t>一些垃圾中的材料</a:t>
            </a:r>
            <a:r>
              <a:rPr lang="zh-CN" altLang="zh-CN" sz="2400" dirty="0" smtClean="0">
                <a:latin typeface="+mn-ea"/>
              </a:rPr>
              <a:t>具有</a:t>
            </a:r>
            <a:r>
              <a:rPr lang="zh-CN" altLang="en-US" sz="2400" dirty="0" smtClean="0">
                <a:latin typeface="+mn-ea"/>
              </a:rPr>
              <a:t>显著的负</a:t>
            </a:r>
            <a:r>
              <a:rPr lang="zh-CN" altLang="zh-CN" sz="2400" dirty="0" smtClean="0">
                <a:latin typeface="+mn-ea"/>
              </a:rPr>
              <a:t>外部性</a:t>
            </a:r>
            <a:r>
              <a:rPr lang="en-US" altLang="zh-CN" sz="2400" dirty="0" smtClean="0">
                <a:latin typeface="+mn-ea"/>
              </a:rPr>
              <a:t>--</a:t>
            </a:r>
            <a:r>
              <a:rPr lang="zh-CN" altLang="en-US" sz="2400" dirty="0" smtClean="0">
                <a:solidFill>
                  <a:srgbClr val="C00000"/>
                </a:solidFill>
                <a:latin typeface="+mn-ea"/>
              </a:rPr>
              <a:t>必须分类回收，安全处置</a:t>
            </a:r>
            <a:endParaRPr lang="en-US" altLang="zh-CN" sz="2400" dirty="0" smtClean="0">
              <a:solidFill>
                <a:srgbClr val="C00000"/>
              </a:solidFill>
              <a:latin typeface="+mn-ea"/>
            </a:endParaRPr>
          </a:p>
          <a:p>
            <a:pPr marL="0" indent="0">
              <a:lnSpc>
                <a:spcPct val="120000"/>
              </a:lnSpc>
              <a:buNone/>
            </a:pPr>
            <a:r>
              <a:rPr lang="en-US" altLang="zh-CN" sz="2400" dirty="0" smtClean="0">
                <a:solidFill>
                  <a:srgbClr val="C00000"/>
                </a:solidFill>
                <a:latin typeface="楷体_GB2312" panose="02010609030101010101" pitchFamily="49" charset="-122"/>
                <a:ea typeface="楷体_GB2312" panose="02010609030101010101" pitchFamily="49" charset="-122"/>
              </a:rPr>
              <a:t>    </a:t>
            </a:r>
            <a:r>
              <a:rPr lang="zh-CN" altLang="zh-CN" sz="2400" dirty="0" smtClean="0">
                <a:latin typeface="楷体_GB2312" panose="02010609030101010101" pitchFamily="49" charset="-122"/>
                <a:ea typeface="楷体_GB2312" panose="02010609030101010101" pitchFamily="49" charset="-122"/>
              </a:rPr>
              <a:t>高</a:t>
            </a:r>
            <a:r>
              <a:rPr lang="zh-CN" altLang="zh-CN" sz="2400" dirty="0">
                <a:latin typeface="楷体_GB2312" panose="02010609030101010101" pitchFamily="49" charset="-122"/>
                <a:ea typeface="楷体_GB2312" panose="02010609030101010101" pitchFamily="49" charset="-122"/>
              </a:rPr>
              <a:t>危害的品种，如电子垃圾</a:t>
            </a:r>
            <a:r>
              <a:rPr lang="zh-CN" altLang="zh-CN" sz="2400" dirty="0" smtClean="0">
                <a:latin typeface="楷体_GB2312" panose="02010609030101010101" pitchFamily="49" charset="-122"/>
                <a:ea typeface="楷体_GB2312" panose="02010609030101010101" pitchFamily="49" charset="-122"/>
              </a:rPr>
              <a:t>、</a:t>
            </a:r>
            <a:r>
              <a:rPr lang="zh-CN" altLang="en-US" sz="2400" dirty="0" smtClean="0">
                <a:latin typeface="楷体_GB2312" panose="02010609030101010101" pitchFamily="49" charset="-122"/>
                <a:ea typeface="楷体_GB2312" panose="02010609030101010101" pitchFamily="49" charset="-122"/>
              </a:rPr>
              <a:t>过期药品、</a:t>
            </a:r>
            <a:r>
              <a:rPr lang="zh-CN" altLang="zh-CN" sz="2400" dirty="0" smtClean="0">
                <a:latin typeface="楷体_GB2312" panose="02010609030101010101" pitchFamily="49" charset="-122"/>
                <a:ea typeface="楷体_GB2312" panose="02010609030101010101" pitchFamily="49" charset="-122"/>
              </a:rPr>
              <a:t>废</a:t>
            </a:r>
            <a:r>
              <a:rPr lang="zh-CN" altLang="en-US" sz="2400" dirty="0" smtClean="0">
                <a:latin typeface="楷体_GB2312" panose="02010609030101010101" pitchFamily="49" charset="-122"/>
                <a:ea typeface="楷体_GB2312" panose="02010609030101010101" pitchFamily="49" charset="-122"/>
              </a:rPr>
              <a:t>荧光</a:t>
            </a:r>
            <a:r>
              <a:rPr lang="zh-CN" altLang="zh-CN" sz="2400" dirty="0" smtClean="0">
                <a:latin typeface="楷体_GB2312" panose="02010609030101010101" pitchFamily="49" charset="-122"/>
                <a:ea typeface="楷体_GB2312" panose="02010609030101010101" pitchFamily="49" charset="-122"/>
              </a:rPr>
              <a:t>灯管</a:t>
            </a:r>
            <a:r>
              <a:rPr lang="zh-CN" altLang="en-US" sz="2400" dirty="0">
                <a:latin typeface="楷体_GB2312" panose="02010609030101010101" pitchFamily="49" charset="-122"/>
                <a:ea typeface="楷体_GB2312" panose="02010609030101010101" pitchFamily="49" charset="-122"/>
              </a:rPr>
              <a:t>、废石棉</a:t>
            </a:r>
            <a:r>
              <a:rPr lang="zh-CN" altLang="zh-CN" sz="2400" dirty="0">
                <a:latin typeface="楷体_GB2312" panose="02010609030101010101" pitchFamily="49" charset="-122"/>
                <a:ea typeface="楷体_GB2312" panose="02010609030101010101" pitchFamily="49" charset="-122"/>
              </a:rPr>
              <a:t>等。</a:t>
            </a:r>
            <a:endParaRPr lang="en-US" altLang="zh-CN" sz="2400" dirty="0">
              <a:latin typeface="楷体_GB2312" panose="02010609030101010101" pitchFamily="49" charset="-122"/>
              <a:ea typeface="楷体_GB2312" panose="02010609030101010101" pitchFamily="49" charset="-122"/>
            </a:endParaRPr>
          </a:p>
          <a:p>
            <a:pPr marL="285750" indent="-285750">
              <a:lnSpc>
                <a:spcPct val="120000"/>
              </a:lnSpc>
              <a:buFont typeface="Wingdings" panose="05000000000000000000" pitchFamily="2" charset="2"/>
              <a:buChar char="n"/>
            </a:pPr>
            <a:r>
              <a:rPr lang="zh-CN" altLang="zh-CN" sz="2400" dirty="0" smtClean="0">
                <a:latin typeface="+mn-ea"/>
              </a:rPr>
              <a:t>一些垃圾中的再生资源具有经济性</a:t>
            </a:r>
            <a:r>
              <a:rPr lang="en-US" altLang="zh-CN" sz="2400" dirty="0" smtClean="0">
                <a:latin typeface="+mn-ea"/>
              </a:rPr>
              <a:t>—</a:t>
            </a:r>
            <a:r>
              <a:rPr lang="zh-CN" altLang="en-US" sz="2400" dirty="0" smtClean="0">
                <a:solidFill>
                  <a:srgbClr val="C00000"/>
                </a:solidFill>
                <a:latin typeface="+mn-ea"/>
              </a:rPr>
              <a:t>宜引导回收利用</a:t>
            </a:r>
            <a:endParaRPr lang="en-US" altLang="zh-CN" sz="2400" dirty="0" smtClean="0">
              <a:solidFill>
                <a:srgbClr val="C00000"/>
              </a:solidFill>
              <a:latin typeface="+mn-ea"/>
            </a:endParaRPr>
          </a:p>
          <a:p>
            <a:pPr marL="22987" lvl="1" indent="0">
              <a:lnSpc>
                <a:spcPct val="120000"/>
              </a:lnSpc>
              <a:buNone/>
            </a:pPr>
            <a:r>
              <a:rPr lang="en-US" altLang="zh-CN" dirty="0" smtClean="0">
                <a:latin typeface="+mn-ea"/>
              </a:rPr>
              <a:t>  </a:t>
            </a:r>
            <a:r>
              <a:rPr lang="zh-CN" altLang="zh-CN" dirty="0" smtClean="0">
                <a:latin typeface="楷体_GB2312" panose="02010609030101010101" pitchFamily="49" charset="-122"/>
                <a:ea typeface="楷体_GB2312" panose="02010609030101010101" pitchFamily="49" charset="-122"/>
              </a:rPr>
              <a:t>以再生资源为主，可通过市场来完成，</a:t>
            </a:r>
            <a:r>
              <a:rPr lang="zh-CN" altLang="en-US" dirty="0" smtClean="0">
                <a:latin typeface="楷体_GB2312" panose="02010609030101010101" pitchFamily="49" charset="-122"/>
                <a:ea typeface="楷体_GB2312" panose="02010609030101010101" pitchFamily="49" charset="-122"/>
              </a:rPr>
              <a:t>政府可通过经济政策等加以引导。</a:t>
            </a:r>
            <a:endParaRPr lang="en-US" altLang="zh-CN" dirty="0" smtClean="0">
              <a:latin typeface="楷体_GB2312" panose="02010609030101010101" pitchFamily="49" charset="-122"/>
              <a:ea typeface="楷体_GB2312" panose="02010609030101010101" pitchFamily="49" charset="-122"/>
            </a:endParaRPr>
          </a:p>
          <a:p>
            <a:endParaRPr lang="zh-CN" altLang="en-US" sz="1800" dirty="0"/>
          </a:p>
        </p:txBody>
      </p:sp>
    </p:spTree>
    <p:extLst>
      <p:ext uri="{BB962C8B-B14F-4D97-AF65-F5344CB8AC3E}">
        <p14:creationId xmlns:p14="http://schemas.microsoft.com/office/powerpoint/2010/main" val="250765520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文本占位符 2"/>
          <p:cNvSpPr txBox="1">
            <a:spLocks/>
          </p:cNvSpPr>
          <p:nvPr/>
        </p:nvSpPr>
        <p:spPr>
          <a:xfrm>
            <a:off x="755576" y="1196752"/>
            <a:ext cx="7776863" cy="5120608"/>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nSpc>
                <a:spcPct val="150000"/>
              </a:lnSpc>
            </a:pPr>
            <a:endParaRPr lang="en-US" altLang="zh-CN" sz="2400" dirty="0"/>
          </a:p>
          <a:p>
            <a:pPr marL="285750" indent="-285750">
              <a:lnSpc>
                <a:spcPct val="150000"/>
              </a:lnSpc>
              <a:buFont typeface="Wingdings" panose="05000000000000000000" pitchFamily="2" charset="2"/>
              <a:buChar char="n"/>
            </a:pPr>
            <a:r>
              <a:rPr lang="zh-CN" altLang="zh-CN" sz="2400" dirty="0"/>
              <a:t>对于</a:t>
            </a:r>
            <a:r>
              <a:rPr lang="zh-CN" altLang="zh-CN" sz="2400" dirty="0">
                <a:solidFill>
                  <a:srgbClr val="C00000"/>
                </a:solidFill>
              </a:rPr>
              <a:t>经济性</a:t>
            </a:r>
            <a:r>
              <a:rPr lang="zh-CN" altLang="en-US" sz="2400" dirty="0">
                <a:solidFill>
                  <a:srgbClr val="C00000"/>
                </a:solidFill>
              </a:rPr>
              <a:t>差</a:t>
            </a:r>
            <a:r>
              <a:rPr lang="zh-CN" altLang="en-US" sz="2400" dirty="0" smtClean="0">
                <a:solidFill>
                  <a:srgbClr val="C00000"/>
                </a:solidFill>
              </a:rPr>
              <a:t>、负外部</a:t>
            </a:r>
            <a:r>
              <a:rPr lang="zh-CN" altLang="en-US" sz="2400" dirty="0">
                <a:solidFill>
                  <a:srgbClr val="C00000"/>
                </a:solidFill>
              </a:rPr>
              <a:t>性强</a:t>
            </a:r>
            <a:r>
              <a:rPr lang="zh-CN" altLang="en-US" sz="2400" dirty="0"/>
              <a:t>的品种：</a:t>
            </a:r>
            <a:endParaRPr lang="en-US" altLang="zh-CN" sz="2400" dirty="0"/>
          </a:p>
          <a:p>
            <a:pPr marL="539750" indent="-200025">
              <a:lnSpc>
                <a:spcPct val="150000"/>
              </a:lnSpc>
              <a:buFont typeface="Wingdings" panose="05000000000000000000" pitchFamily="2" charset="2"/>
              <a:buChar char="Ø"/>
            </a:pPr>
            <a:r>
              <a:rPr lang="zh-CN" altLang="en-US" sz="2400" dirty="0" smtClean="0"/>
              <a:t>提出强制分类要求，制定强制回收目录；</a:t>
            </a:r>
            <a:endParaRPr lang="en-US" altLang="zh-CN" sz="2400" dirty="0" smtClean="0"/>
          </a:p>
          <a:p>
            <a:pPr marL="539750" indent="-200025">
              <a:lnSpc>
                <a:spcPct val="150000"/>
              </a:lnSpc>
              <a:buFont typeface="Wingdings" panose="05000000000000000000" pitchFamily="2" charset="2"/>
              <a:buChar char="Ø"/>
            </a:pPr>
            <a:r>
              <a:rPr lang="zh-CN" altLang="en-US" sz="2400" dirty="0" smtClean="0"/>
              <a:t>建立与之配套的回收处理系统，做好各系统间衔接；</a:t>
            </a:r>
            <a:endParaRPr lang="en-US" altLang="zh-CN" sz="2400" dirty="0" smtClean="0"/>
          </a:p>
          <a:p>
            <a:pPr marL="539750" indent="-200025">
              <a:lnSpc>
                <a:spcPct val="150000"/>
              </a:lnSpc>
              <a:buFont typeface="Wingdings" panose="05000000000000000000" pitchFamily="2" charset="2"/>
              <a:buChar char="Ø"/>
            </a:pPr>
            <a:r>
              <a:rPr lang="zh-CN" altLang="en-US" sz="2400" dirty="0" smtClean="0"/>
              <a:t>加大宣传，引导分类投放；</a:t>
            </a:r>
            <a:endParaRPr lang="en-US" altLang="zh-CN" sz="2400" dirty="0" smtClean="0"/>
          </a:p>
          <a:p>
            <a:pPr marL="539750" indent="-200025">
              <a:lnSpc>
                <a:spcPct val="150000"/>
              </a:lnSpc>
              <a:buFont typeface="Wingdings" panose="05000000000000000000" pitchFamily="2" charset="2"/>
              <a:buChar char="Ø"/>
            </a:pPr>
            <a:r>
              <a:rPr lang="zh-CN" altLang="en-US" sz="2400" dirty="0" smtClean="0"/>
              <a:t>落实生产者</a:t>
            </a:r>
            <a:r>
              <a:rPr lang="zh-CN" altLang="en-US" sz="2400" dirty="0" smtClean="0"/>
              <a:t>责任；</a:t>
            </a:r>
            <a:endParaRPr lang="en-US" altLang="zh-CN" sz="2400" dirty="0" smtClean="0"/>
          </a:p>
          <a:p>
            <a:pPr marL="539750" indent="-200025">
              <a:lnSpc>
                <a:spcPct val="150000"/>
              </a:lnSpc>
              <a:buFont typeface="Wingdings" panose="05000000000000000000" pitchFamily="2" charset="2"/>
              <a:buChar char="Ø"/>
            </a:pPr>
            <a:r>
              <a:rPr lang="zh-CN" altLang="zh-CN" sz="2400" dirty="0" smtClean="0"/>
              <a:t>适当</a:t>
            </a:r>
            <a:r>
              <a:rPr lang="zh-CN" altLang="zh-CN" sz="2400" dirty="0" smtClean="0"/>
              <a:t>补贴，</a:t>
            </a:r>
            <a:r>
              <a:rPr lang="zh-CN" altLang="zh-CN" sz="2400" dirty="0"/>
              <a:t>提高</a:t>
            </a:r>
            <a:r>
              <a:rPr lang="zh-CN" altLang="zh-CN" sz="2400" dirty="0" smtClean="0"/>
              <a:t>回收经济性</a:t>
            </a:r>
            <a:r>
              <a:rPr lang="zh-CN" altLang="en-US" sz="2400" dirty="0" smtClean="0"/>
              <a:t>。</a:t>
            </a:r>
            <a:endParaRPr lang="en-US" altLang="zh-CN" sz="2400" dirty="0" smtClean="0"/>
          </a:p>
          <a:p>
            <a:pPr marL="539750" indent="-200025">
              <a:lnSpc>
                <a:spcPct val="150000"/>
              </a:lnSpc>
              <a:buFont typeface="Wingdings" panose="05000000000000000000" pitchFamily="2" charset="2"/>
              <a:buChar char="Ø"/>
            </a:pPr>
            <a:endParaRPr lang="en-US" altLang="zh-CN" sz="2400" dirty="0"/>
          </a:p>
          <a:p>
            <a:endParaRPr lang="en-US" altLang="zh-CN" sz="2400" dirty="0"/>
          </a:p>
          <a:p>
            <a:pPr marL="22987" lvl="1" indent="0">
              <a:lnSpc>
                <a:spcPct val="150000"/>
              </a:lnSpc>
              <a:buNone/>
            </a:pPr>
            <a:endParaRPr lang="zh-CN" altLang="zh-CN" dirty="0" smtClean="0">
              <a:latin typeface="+mn-ea"/>
            </a:endParaRPr>
          </a:p>
          <a:p>
            <a:endParaRPr lang="zh-CN" altLang="en-US" sz="1800" dirty="0"/>
          </a:p>
        </p:txBody>
      </p:sp>
    </p:spTree>
    <p:extLst>
      <p:ext uri="{BB962C8B-B14F-4D97-AF65-F5344CB8AC3E}">
        <p14:creationId xmlns:p14="http://schemas.microsoft.com/office/powerpoint/2010/main" val="62426240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611560" y="701701"/>
            <a:ext cx="8229600" cy="64807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Font typeface="Wingdings 2"/>
              <a:buNone/>
            </a:pPr>
            <a:r>
              <a:rPr lang="zh-CN" altLang="en-US" sz="2800" dirty="0" smtClean="0">
                <a:latin typeface="黑体" pitchFamily="49" charset="-122"/>
                <a:ea typeface="黑体" pitchFamily="49" charset="-122"/>
              </a:rPr>
              <a:t>找</a:t>
            </a:r>
            <a:r>
              <a:rPr lang="zh-CN" altLang="en-US" sz="2800" dirty="0" smtClean="0">
                <a:latin typeface="黑体" pitchFamily="49" charset="-122"/>
                <a:ea typeface="黑体" pitchFamily="49" charset="-122"/>
              </a:rPr>
              <a:t>准定位，各司其职</a:t>
            </a:r>
            <a:endParaRPr lang="en-US" altLang="zh-CN" sz="2800" dirty="0" smtClean="0">
              <a:latin typeface="黑体" pitchFamily="49" charset="-122"/>
              <a:ea typeface="黑体" pitchFamily="49" charset="-122"/>
            </a:endParaRPr>
          </a:p>
        </p:txBody>
      </p:sp>
      <p:sp>
        <p:nvSpPr>
          <p:cNvPr id="79" name="文本占位符 2"/>
          <p:cNvSpPr txBox="1">
            <a:spLocks/>
          </p:cNvSpPr>
          <p:nvPr/>
        </p:nvSpPr>
        <p:spPr>
          <a:xfrm>
            <a:off x="1486000" y="1680836"/>
            <a:ext cx="6480720" cy="4464496"/>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a:buFont typeface="Wingdings" panose="05000000000000000000" pitchFamily="2" charset="2"/>
              <a:buChar char="n"/>
            </a:pPr>
            <a:r>
              <a:rPr lang="zh-CN" altLang="en-US" sz="2400" dirty="0" smtClean="0">
                <a:solidFill>
                  <a:srgbClr val="C00000"/>
                </a:solidFill>
                <a:latin typeface="+mn-ea"/>
              </a:rPr>
              <a:t>政府</a:t>
            </a:r>
            <a:endParaRPr lang="en-US" altLang="zh-CN" sz="2400" dirty="0" smtClean="0">
              <a:solidFill>
                <a:srgbClr val="C00000"/>
              </a:solidFill>
              <a:latin typeface="+mn-ea"/>
            </a:endParaRPr>
          </a:p>
          <a:p>
            <a:pPr marL="22987" lvl="1" indent="0">
              <a:buNone/>
            </a:pPr>
            <a:r>
              <a:rPr lang="en-US" altLang="zh-CN" dirty="0" smtClean="0">
                <a:latin typeface="+mn-ea"/>
              </a:rPr>
              <a:t>    </a:t>
            </a:r>
            <a:r>
              <a:rPr lang="zh-CN" altLang="en-US" dirty="0" smtClean="0">
                <a:latin typeface="+mn-ea"/>
              </a:rPr>
              <a:t>有强制，有引导，有标准</a:t>
            </a:r>
            <a:endParaRPr lang="en-US" altLang="zh-CN" dirty="0" smtClean="0">
              <a:latin typeface="+mn-ea"/>
            </a:endParaRPr>
          </a:p>
          <a:p>
            <a:pPr marL="22987" lvl="1" indent="0">
              <a:buNone/>
            </a:pPr>
            <a:r>
              <a:rPr lang="en-US" altLang="zh-CN" dirty="0">
                <a:latin typeface="+mn-ea"/>
              </a:rPr>
              <a:t> </a:t>
            </a:r>
            <a:r>
              <a:rPr lang="en-US" altLang="zh-CN" dirty="0" smtClean="0">
                <a:latin typeface="+mn-ea"/>
              </a:rPr>
              <a:t>   </a:t>
            </a:r>
            <a:r>
              <a:rPr lang="zh-CN" altLang="en-US" dirty="0" smtClean="0">
                <a:latin typeface="+mn-ea"/>
              </a:rPr>
              <a:t>不仅两网衔接，而是多个部门协调配合</a:t>
            </a:r>
            <a:endParaRPr lang="en-US" altLang="zh-CN" dirty="0" smtClean="0">
              <a:latin typeface="+mn-ea"/>
            </a:endParaRPr>
          </a:p>
          <a:p>
            <a:pPr marL="22987" lvl="1" indent="0">
              <a:buNone/>
            </a:pPr>
            <a:r>
              <a:rPr lang="zh-CN" altLang="en-US" dirty="0" smtClean="0">
                <a:latin typeface="+mn-ea"/>
              </a:rPr>
              <a:t>生产者</a:t>
            </a:r>
            <a:endParaRPr lang="en-US" altLang="zh-CN" dirty="0" smtClean="0">
              <a:latin typeface="+mn-ea"/>
            </a:endParaRPr>
          </a:p>
          <a:p>
            <a:pPr marL="22987" lvl="1" indent="0">
              <a:buNone/>
            </a:pPr>
            <a:r>
              <a:rPr lang="zh-CN" altLang="en-US" dirty="0" smtClean="0">
                <a:latin typeface="+mn-ea"/>
              </a:rPr>
              <a:t>    责任延伸，基金、押金、逆向物流</a:t>
            </a:r>
            <a:endParaRPr lang="en-US" altLang="zh-CN" dirty="0" smtClean="0">
              <a:latin typeface="+mn-ea"/>
            </a:endParaRPr>
          </a:p>
          <a:p>
            <a:pPr marL="22987" lvl="1" indent="0">
              <a:buNone/>
            </a:pPr>
            <a:r>
              <a:rPr lang="zh-CN" altLang="en-US" dirty="0" smtClean="0">
                <a:solidFill>
                  <a:srgbClr val="C00000"/>
                </a:solidFill>
                <a:latin typeface="+mn-ea"/>
              </a:rPr>
              <a:t>社会</a:t>
            </a:r>
            <a:endParaRPr lang="en-US" altLang="zh-CN" dirty="0">
              <a:solidFill>
                <a:srgbClr val="C00000"/>
              </a:solidFill>
              <a:latin typeface="+mn-ea"/>
            </a:endParaRPr>
          </a:p>
          <a:p>
            <a:pPr marL="22987" lvl="1" indent="0">
              <a:buNone/>
            </a:pPr>
            <a:r>
              <a:rPr lang="en-US" altLang="zh-CN" dirty="0" smtClean="0">
                <a:latin typeface="+mn-ea"/>
              </a:rPr>
              <a:t>    </a:t>
            </a:r>
            <a:r>
              <a:rPr lang="zh-CN" altLang="en-US" dirty="0" smtClean="0">
                <a:latin typeface="+mn-ea"/>
              </a:rPr>
              <a:t>有市场，有自觉，有人才</a:t>
            </a:r>
            <a:endParaRPr lang="en-US" altLang="zh-CN" dirty="0" smtClean="0">
              <a:latin typeface="+mn-ea"/>
            </a:endParaRPr>
          </a:p>
          <a:p>
            <a:pPr marL="285750" lvl="1" indent="-285750">
              <a:buClr>
                <a:schemeClr val="accent3"/>
              </a:buClr>
              <a:buSzPct val="95000"/>
              <a:buFont typeface="Wingdings" panose="05000000000000000000" pitchFamily="2" charset="2"/>
              <a:buChar char="n"/>
            </a:pPr>
            <a:r>
              <a:rPr lang="zh-CN" altLang="en-US" dirty="0">
                <a:solidFill>
                  <a:srgbClr val="C00000"/>
                </a:solidFill>
                <a:latin typeface="+mn-ea"/>
              </a:rPr>
              <a:t>公众</a:t>
            </a:r>
            <a:endParaRPr lang="en-US" altLang="zh-CN" dirty="0">
              <a:solidFill>
                <a:srgbClr val="C00000"/>
              </a:solidFill>
              <a:latin typeface="+mn-ea"/>
            </a:endParaRPr>
          </a:p>
          <a:p>
            <a:pPr marL="22987" lvl="1" indent="0">
              <a:buNone/>
            </a:pPr>
            <a:r>
              <a:rPr lang="zh-CN" altLang="en-US" dirty="0" smtClean="0">
                <a:latin typeface="+mn-ea"/>
              </a:rPr>
              <a:t>    有</a:t>
            </a:r>
            <a:r>
              <a:rPr lang="zh-CN" altLang="en-US" dirty="0">
                <a:latin typeface="+mn-ea"/>
              </a:rPr>
              <a:t>主体，有负责，有监督</a:t>
            </a:r>
          </a:p>
        </p:txBody>
      </p:sp>
    </p:spTree>
    <p:extLst>
      <p:ext uri="{BB962C8B-B14F-4D97-AF65-F5344CB8AC3E}">
        <p14:creationId xmlns:p14="http://schemas.microsoft.com/office/powerpoint/2010/main" val="40119342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332656"/>
            <a:ext cx="5338936" cy="578328"/>
          </a:xfrm>
        </p:spPr>
        <p:txBody>
          <a:bodyPr>
            <a:normAutofit fontScale="90000"/>
          </a:bodyPr>
          <a:lstStyle/>
          <a:p>
            <a:pPr algn="l">
              <a:lnSpc>
                <a:spcPct val="150000"/>
              </a:lnSpc>
              <a:spcBef>
                <a:spcPct val="20000"/>
              </a:spcBef>
              <a:spcAft>
                <a:spcPts val="600"/>
              </a:spcAft>
              <a:buClr>
                <a:schemeClr val="accent3"/>
              </a:buClr>
              <a:buSzPct val="95000"/>
            </a:pPr>
            <a:r>
              <a:rPr lang="en-US" altLang="zh-CN" dirty="0"/>
              <a:t/>
            </a:r>
            <a:br>
              <a:rPr lang="en-US" altLang="zh-CN" dirty="0"/>
            </a:br>
            <a:r>
              <a:rPr lang="zh-CN" altLang="en-US" sz="4000" dirty="0" smtClean="0">
                <a:latin typeface="黑体" pitchFamily="49" charset="-122"/>
                <a:ea typeface="黑体" pitchFamily="49" charset="-122"/>
              </a:rPr>
              <a:t>（三）工作方向</a:t>
            </a:r>
            <a:endParaRPr lang="zh-CN" altLang="en-US" sz="4000" dirty="0">
              <a:latin typeface="黑体" pitchFamily="49" charset="-122"/>
              <a:ea typeface="黑体" pitchFamily="49" charset="-122"/>
            </a:endParaRPr>
          </a:p>
        </p:txBody>
      </p:sp>
      <p:sp>
        <p:nvSpPr>
          <p:cNvPr id="7" name="内容占位符 2"/>
          <p:cNvSpPr txBox="1">
            <a:spLocks/>
          </p:cNvSpPr>
          <p:nvPr/>
        </p:nvSpPr>
        <p:spPr>
          <a:xfrm>
            <a:off x="372010" y="1412776"/>
            <a:ext cx="8229600" cy="4389120"/>
          </a:xfrm>
          <a:prstGeom prst="rect">
            <a:avLst/>
          </a:prstGeom>
        </p:spPr>
        <p:txBody>
          <a:bodyPr vert="horz" rtlCol="0">
            <a:normAutofit/>
          </a:bodyPr>
          <a:lst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a:lstStyle>
          <a:p>
            <a:pPr marL="0" indent="0">
              <a:lnSpc>
                <a:spcPct val="150000"/>
              </a:lnSpc>
              <a:buFont typeface="Wingdings 2"/>
              <a:buNone/>
            </a:pPr>
            <a:r>
              <a:rPr lang="en-US" altLang="zh-CN" sz="2800" b="1" dirty="0" smtClean="0">
                <a:latin typeface="+mn-ea"/>
              </a:rPr>
              <a:t>1.</a:t>
            </a:r>
            <a:r>
              <a:rPr lang="zh-CN" altLang="en-US" sz="2800" b="1" dirty="0" smtClean="0">
                <a:latin typeface="+mn-ea"/>
              </a:rPr>
              <a:t>建立高位协调机制，城市人民政府牵头负责</a:t>
            </a:r>
            <a:endParaRPr lang="en-US" altLang="zh-CN" sz="2800" b="1" dirty="0" smtClean="0">
              <a:latin typeface="+mn-ea"/>
            </a:endParaRPr>
          </a:p>
          <a:p>
            <a:pPr>
              <a:lnSpc>
                <a:spcPct val="150000"/>
              </a:lnSpc>
            </a:pPr>
            <a:r>
              <a:rPr lang="zh-CN" altLang="en-US" sz="2400" dirty="0" smtClean="0">
                <a:latin typeface="+mn-ea"/>
              </a:rPr>
              <a:t>充分发挥发改、商务、环保等部门在经济政策、再生资源和有毒有害垃圾的回收处理系统建设中的重要作用，完善现有环卫系统，做好系统衔接，形成合力，实现垃圾分类回收、分类利用、分类处理处置的系统链条。</a:t>
            </a:r>
            <a:endParaRPr lang="en-US" altLang="zh-CN" sz="2400" dirty="0" smtClean="0">
              <a:latin typeface="+mn-ea"/>
            </a:endParaRPr>
          </a:p>
          <a:p>
            <a:pPr>
              <a:lnSpc>
                <a:spcPct val="150000"/>
              </a:lnSpc>
            </a:pPr>
            <a:r>
              <a:rPr lang="zh-CN" altLang="en-US" sz="2400" dirty="0" smtClean="0">
                <a:latin typeface="+mn-ea"/>
              </a:rPr>
              <a:t>建立和完善各系统的统计指标体系并进行对接，实现对生活垃圾分类情况的客观评价，为进一步工作决策提供支撑。</a:t>
            </a:r>
            <a:endParaRPr lang="en-US" altLang="zh-CN" sz="2400" dirty="0" smtClean="0">
              <a:latin typeface="+mn-ea"/>
            </a:endParaRPr>
          </a:p>
          <a:p>
            <a:pPr marL="0" indent="0">
              <a:buFont typeface="Wingdings 2"/>
              <a:buNone/>
            </a:pPr>
            <a:endParaRPr lang="zh-CN" altLang="en-US" dirty="0"/>
          </a:p>
        </p:txBody>
      </p:sp>
    </p:spTree>
    <p:extLst>
      <p:ext uri="{BB962C8B-B14F-4D97-AF65-F5344CB8AC3E}">
        <p14:creationId xmlns:p14="http://schemas.microsoft.com/office/powerpoint/2010/main" val="323208259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764704"/>
            <a:ext cx="8229600" cy="5685264"/>
          </a:xfrm>
        </p:spPr>
        <p:txBody>
          <a:bodyPr>
            <a:normAutofit/>
          </a:bodyPr>
          <a:lstStyle/>
          <a:p>
            <a:pPr marL="0" indent="0">
              <a:lnSpc>
                <a:spcPct val="150000"/>
              </a:lnSpc>
              <a:buNone/>
            </a:pPr>
            <a:r>
              <a:rPr lang="en-US" altLang="zh-CN" sz="2800" b="1" dirty="0" smtClean="0">
                <a:latin typeface="+mn-ea"/>
              </a:rPr>
              <a:t>2.</a:t>
            </a:r>
            <a:r>
              <a:rPr lang="zh-CN" altLang="en-US" sz="2800" b="1" dirty="0" smtClean="0">
                <a:latin typeface="+mn-ea"/>
              </a:rPr>
              <a:t>建立生产者延伸责任制</a:t>
            </a:r>
            <a:endParaRPr lang="en-US" altLang="zh-CN" sz="2800" b="1" dirty="0" smtClean="0">
              <a:latin typeface="+mn-ea"/>
            </a:endParaRPr>
          </a:p>
          <a:p>
            <a:pPr marL="0" indent="0">
              <a:lnSpc>
                <a:spcPct val="150000"/>
              </a:lnSpc>
              <a:buNone/>
            </a:pPr>
            <a:r>
              <a:rPr lang="zh-CN" altLang="en-US" sz="2400" dirty="0" smtClean="0">
                <a:latin typeface="+mn-ea"/>
              </a:rPr>
              <a:t>  通过立法明确生产商、销售商对废弃物的回收处理责任。</a:t>
            </a:r>
            <a:endParaRPr lang="en-US" altLang="zh-CN" sz="2400" dirty="0" smtClean="0">
              <a:latin typeface="+mn-ea"/>
            </a:endParaRPr>
          </a:p>
          <a:p>
            <a:pPr>
              <a:lnSpc>
                <a:spcPct val="150000"/>
              </a:lnSpc>
            </a:pPr>
            <a:r>
              <a:rPr lang="zh-CN" altLang="en-US" sz="2400" dirty="0" smtClean="0">
                <a:latin typeface="+mn-ea"/>
              </a:rPr>
              <a:t>源头减量</a:t>
            </a:r>
            <a:r>
              <a:rPr lang="en-US" altLang="zh-CN" sz="2400" dirty="0" smtClean="0">
                <a:latin typeface="+mn-ea"/>
              </a:rPr>
              <a:t>—</a:t>
            </a:r>
            <a:r>
              <a:rPr lang="zh-CN" altLang="en-US" sz="2400" dirty="0" smtClean="0">
                <a:latin typeface="+mn-ea"/>
              </a:rPr>
              <a:t>生产、销售环节即考虑回收处理成本，促进实施清洁生产、简易包装等；</a:t>
            </a:r>
            <a:endParaRPr lang="en-US" altLang="zh-CN" sz="2400" dirty="0" smtClean="0">
              <a:latin typeface="+mn-ea"/>
            </a:endParaRPr>
          </a:p>
          <a:p>
            <a:pPr>
              <a:lnSpc>
                <a:spcPct val="150000"/>
              </a:lnSpc>
            </a:pPr>
            <a:r>
              <a:rPr lang="zh-CN" altLang="en-US" sz="2400" dirty="0">
                <a:latin typeface="+mn-ea"/>
              </a:rPr>
              <a:t>押金</a:t>
            </a:r>
            <a:r>
              <a:rPr lang="zh-CN" altLang="en-US" sz="2400" dirty="0" smtClean="0">
                <a:latin typeface="+mn-ea"/>
              </a:rPr>
              <a:t>回收</a:t>
            </a:r>
            <a:r>
              <a:rPr lang="en-US" altLang="zh-CN" sz="2400" dirty="0" smtClean="0">
                <a:latin typeface="+mn-ea"/>
              </a:rPr>
              <a:t>—</a:t>
            </a:r>
            <a:r>
              <a:rPr lang="zh-CN" altLang="en-US" sz="2400" dirty="0" smtClean="0">
                <a:latin typeface="+mn-ea"/>
              </a:rPr>
              <a:t>通过押金赋予价值，促进回收和重复利用，</a:t>
            </a:r>
            <a:r>
              <a:rPr lang="zh-CN" altLang="en-US" sz="2400" dirty="0">
                <a:latin typeface="+mn-ea"/>
              </a:rPr>
              <a:t>充分利用逆向</a:t>
            </a:r>
            <a:r>
              <a:rPr lang="zh-CN" altLang="en-US" sz="2400" dirty="0" smtClean="0">
                <a:latin typeface="+mn-ea"/>
              </a:rPr>
              <a:t>物流，降低回收运输成本；</a:t>
            </a:r>
            <a:endParaRPr lang="en-US" altLang="zh-CN" sz="2400" dirty="0">
              <a:latin typeface="+mn-ea"/>
            </a:endParaRPr>
          </a:p>
          <a:p>
            <a:pPr>
              <a:lnSpc>
                <a:spcPct val="150000"/>
              </a:lnSpc>
            </a:pPr>
            <a:r>
              <a:rPr lang="zh-CN" altLang="en-US" sz="2400" dirty="0" smtClean="0">
                <a:latin typeface="+mn-ea"/>
              </a:rPr>
              <a:t>购买</a:t>
            </a:r>
            <a:r>
              <a:rPr lang="zh-CN" altLang="en-US" sz="2400" dirty="0" smtClean="0">
                <a:latin typeface="+mn-ea"/>
              </a:rPr>
              <a:t>服务、基金</a:t>
            </a:r>
            <a:r>
              <a:rPr lang="en-US" altLang="zh-CN" sz="2400" dirty="0" smtClean="0">
                <a:latin typeface="+mn-ea"/>
              </a:rPr>
              <a:t>—</a:t>
            </a:r>
            <a:r>
              <a:rPr lang="zh-CN" altLang="en-US" sz="2400" dirty="0" smtClean="0">
                <a:latin typeface="+mn-ea"/>
              </a:rPr>
              <a:t>自己不能回收处理的，委托第三方专业机构回收处理。</a:t>
            </a:r>
            <a:endParaRPr lang="en-US" altLang="zh-CN" sz="2400" dirty="0" smtClean="0">
              <a:latin typeface="+mn-ea"/>
            </a:endParaRPr>
          </a:p>
        </p:txBody>
      </p:sp>
    </p:spTree>
    <p:extLst>
      <p:ext uri="{BB962C8B-B14F-4D97-AF65-F5344CB8AC3E}">
        <p14:creationId xmlns:p14="http://schemas.microsoft.com/office/powerpoint/2010/main" val="172566954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836712"/>
            <a:ext cx="7571184" cy="4389120"/>
          </a:xfrm>
        </p:spPr>
        <p:txBody>
          <a:bodyPr>
            <a:noAutofit/>
          </a:bodyPr>
          <a:lstStyle/>
          <a:p>
            <a:pPr marL="0" indent="0">
              <a:lnSpc>
                <a:spcPct val="150000"/>
              </a:lnSpc>
              <a:buNone/>
            </a:pPr>
            <a:r>
              <a:rPr lang="en-US" altLang="zh-CN" sz="2800" b="1" dirty="0" smtClean="0">
                <a:latin typeface="+mn-ea"/>
              </a:rPr>
              <a:t>3.</a:t>
            </a:r>
            <a:r>
              <a:rPr lang="zh-CN" altLang="en-US" sz="2800" b="1" dirty="0" smtClean="0">
                <a:latin typeface="+mn-ea"/>
              </a:rPr>
              <a:t>促进废品回收、两网衔接</a:t>
            </a:r>
            <a:endParaRPr lang="en-US" altLang="zh-CN" sz="2800" b="1" dirty="0" smtClean="0">
              <a:latin typeface="+mn-ea"/>
            </a:endParaRPr>
          </a:p>
          <a:p>
            <a:pPr marL="0" indent="0">
              <a:lnSpc>
                <a:spcPct val="150000"/>
              </a:lnSpc>
              <a:buNone/>
            </a:pPr>
            <a:r>
              <a:rPr lang="zh-CN" altLang="en-US" sz="2400" dirty="0" smtClean="0"/>
              <a:t>网络</a:t>
            </a:r>
            <a:r>
              <a:rPr lang="zh-CN" altLang="en-US" sz="2400" dirty="0" smtClean="0"/>
              <a:t>；回收电话；跳蚤市场；设置集中资源回收日等，提供便利；</a:t>
            </a:r>
            <a:endParaRPr lang="en-US" altLang="zh-CN" sz="2400" dirty="0" smtClean="0"/>
          </a:p>
          <a:p>
            <a:pPr>
              <a:lnSpc>
                <a:spcPct val="150000"/>
              </a:lnSpc>
              <a:buFont typeface="Wingdings" pitchFamily="2" charset="2"/>
              <a:buChar char="l"/>
            </a:pPr>
            <a:r>
              <a:rPr lang="zh-CN" altLang="en-US" sz="2400" dirty="0" smtClean="0"/>
              <a:t>根据市场行情采取补贴政策；</a:t>
            </a:r>
            <a:endParaRPr lang="en-US" altLang="zh-CN" sz="2400" dirty="0" smtClean="0"/>
          </a:p>
          <a:p>
            <a:pPr>
              <a:lnSpc>
                <a:spcPct val="150000"/>
              </a:lnSpc>
              <a:buFont typeface="Wingdings" pitchFamily="2" charset="2"/>
              <a:buChar char="l"/>
            </a:pPr>
            <a:r>
              <a:rPr lang="zh-CN" altLang="en-US" sz="2400" dirty="0" smtClean="0"/>
              <a:t>调动物业积极性，发挥物业基础性作用；</a:t>
            </a:r>
            <a:endParaRPr lang="en-US" altLang="zh-CN" sz="2400" dirty="0" smtClean="0"/>
          </a:p>
          <a:p>
            <a:pPr>
              <a:lnSpc>
                <a:spcPct val="150000"/>
              </a:lnSpc>
              <a:buFont typeface="Wingdings" pitchFamily="2" charset="2"/>
              <a:buChar char="l"/>
            </a:pPr>
            <a:r>
              <a:rPr lang="zh-CN" altLang="en-US" sz="2400" dirty="0" smtClean="0"/>
              <a:t>对接上下游产业，打通产业链，提高回收经济性；</a:t>
            </a:r>
            <a:endParaRPr lang="en-US" altLang="zh-CN" sz="2400" dirty="0" smtClean="0"/>
          </a:p>
          <a:p>
            <a:pPr>
              <a:lnSpc>
                <a:spcPct val="150000"/>
              </a:lnSpc>
              <a:buFont typeface="Wingdings" pitchFamily="2" charset="2"/>
              <a:buChar char="l"/>
            </a:pPr>
            <a:r>
              <a:rPr lang="zh-CN" altLang="en-US" sz="2400" dirty="0" smtClean="0"/>
              <a:t>继续加大宣传：能卖拿去卖，废品回收也是垃圾分类。</a:t>
            </a:r>
            <a:endParaRPr lang="en-US" altLang="zh-CN" sz="2400" dirty="0" smtClean="0"/>
          </a:p>
          <a:p>
            <a:pPr marL="0" indent="0">
              <a:buNone/>
            </a:pPr>
            <a:endParaRPr lang="zh-CN" altLang="en-US" dirty="0"/>
          </a:p>
        </p:txBody>
      </p:sp>
    </p:spTree>
    <p:extLst>
      <p:ext uri="{BB962C8B-B14F-4D97-AF65-F5344CB8AC3E}">
        <p14:creationId xmlns:p14="http://schemas.microsoft.com/office/powerpoint/2010/main" val="227222985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55576" y="836712"/>
            <a:ext cx="7992888" cy="5112568"/>
          </a:xfrm>
        </p:spPr>
        <p:txBody>
          <a:bodyPr>
            <a:noAutofit/>
          </a:bodyPr>
          <a:lstStyle/>
          <a:p>
            <a:pPr marL="0" indent="0">
              <a:lnSpc>
                <a:spcPct val="120000"/>
              </a:lnSpc>
              <a:buNone/>
            </a:pPr>
            <a:r>
              <a:rPr lang="en-US" altLang="zh-CN" sz="2800" b="1" dirty="0" smtClean="0">
                <a:latin typeface="+mn-ea"/>
              </a:rPr>
              <a:t>4.</a:t>
            </a:r>
            <a:r>
              <a:rPr lang="zh-CN" altLang="en-US" sz="2800" b="1" dirty="0" smtClean="0">
                <a:latin typeface="+mn-ea"/>
              </a:rPr>
              <a:t>加强处理设施</a:t>
            </a:r>
            <a:r>
              <a:rPr lang="zh-CN" altLang="en-US" sz="2800" b="1" dirty="0" smtClean="0">
                <a:latin typeface="+mn-ea"/>
              </a:rPr>
              <a:t>建设</a:t>
            </a:r>
            <a:endParaRPr lang="en-US" altLang="zh-CN" sz="2800" b="1" dirty="0" smtClean="0">
              <a:latin typeface="+mn-ea"/>
            </a:endParaRPr>
          </a:p>
          <a:p>
            <a:pPr marL="0" indent="0">
              <a:lnSpc>
                <a:spcPct val="120000"/>
              </a:lnSpc>
              <a:buNone/>
            </a:pPr>
            <a:r>
              <a:rPr lang="zh-CN" altLang="en-US" sz="2400" dirty="0" smtClean="0">
                <a:solidFill>
                  <a:srgbClr val="0070C0"/>
                </a:solidFill>
                <a:latin typeface="+mn-ea"/>
              </a:rPr>
              <a:t>加快系统建设和完善：</a:t>
            </a:r>
            <a:endParaRPr lang="en-US" altLang="zh-CN" sz="2400" dirty="0" smtClean="0">
              <a:solidFill>
                <a:srgbClr val="0070C0"/>
              </a:solidFill>
              <a:latin typeface="+mn-ea"/>
            </a:endParaRPr>
          </a:p>
          <a:p>
            <a:pPr>
              <a:lnSpc>
                <a:spcPct val="120000"/>
              </a:lnSpc>
              <a:buFont typeface="Wingdings" panose="05000000000000000000" pitchFamily="2" charset="2"/>
              <a:buChar char="u"/>
            </a:pPr>
            <a:r>
              <a:rPr lang="zh-CN" altLang="en-US" sz="2400" dirty="0" smtClean="0">
                <a:latin typeface="+mn-ea"/>
              </a:rPr>
              <a:t>建设</a:t>
            </a:r>
            <a:r>
              <a:rPr lang="zh-CN" altLang="en-US" sz="2400" dirty="0" smtClean="0">
                <a:latin typeface="+mn-ea"/>
              </a:rPr>
              <a:t>非工业源有毒有害垃圾回收处理系统</a:t>
            </a:r>
            <a:r>
              <a:rPr lang="zh-CN" altLang="en-US" sz="2400" dirty="0" smtClean="0">
                <a:latin typeface="+mn-ea"/>
              </a:rPr>
              <a:t>；</a:t>
            </a:r>
            <a:endParaRPr lang="en-US" altLang="zh-CN" sz="2400" dirty="0" smtClean="0">
              <a:latin typeface="+mn-ea"/>
            </a:endParaRPr>
          </a:p>
          <a:p>
            <a:pPr>
              <a:lnSpc>
                <a:spcPct val="120000"/>
              </a:lnSpc>
              <a:buFont typeface="Wingdings" panose="05000000000000000000" pitchFamily="2" charset="2"/>
              <a:buChar char="u"/>
            </a:pPr>
            <a:r>
              <a:rPr lang="zh-CN" altLang="en-US" sz="2400" dirty="0" smtClean="0">
                <a:latin typeface="+mn-ea"/>
              </a:rPr>
              <a:t>规范和完善</a:t>
            </a:r>
            <a:r>
              <a:rPr lang="zh-CN" altLang="en-US" sz="2400" dirty="0" smtClean="0">
                <a:latin typeface="+mn-ea"/>
              </a:rPr>
              <a:t>再生资源回收利用</a:t>
            </a:r>
            <a:r>
              <a:rPr lang="zh-CN" altLang="en-US" sz="2400" dirty="0" smtClean="0">
                <a:latin typeface="+mn-ea"/>
              </a:rPr>
              <a:t>系统。</a:t>
            </a:r>
            <a:endParaRPr lang="en-US" altLang="zh-CN" sz="2400" dirty="0" smtClean="0">
              <a:latin typeface="+mn-ea"/>
            </a:endParaRPr>
          </a:p>
          <a:p>
            <a:pPr>
              <a:buFont typeface="Wingdings" panose="05000000000000000000" pitchFamily="2" charset="2"/>
              <a:buChar char="u"/>
            </a:pPr>
            <a:r>
              <a:rPr lang="zh-CN" altLang="en-US" sz="2400" dirty="0" smtClean="0">
                <a:latin typeface="+mn-ea"/>
              </a:rPr>
              <a:t>加强</a:t>
            </a:r>
            <a:r>
              <a:rPr lang="zh-CN" altLang="en-US" sz="2400" dirty="0">
                <a:latin typeface="+mn-ea"/>
              </a:rPr>
              <a:t>城乡、区域统筹协调，加大垃圾处理设施的建设，提升垃圾处理设施的运行和管理</a:t>
            </a:r>
            <a:r>
              <a:rPr lang="zh-CN" altLang="en-US" sz="2400" dirty="0" smtClean="0">
                <a:latin typeface="+mn-ea"/>
              </a:rPr>
              <a:t>水平。</a:t>
            </a:r>
            <a:r>
              <a:rPr lang="zh-CN" altLang="en-US" sz="2000" dirty="0" smtClean="0">
                <a:latin typeface="+mn-ea"/>
                <a:cs typeface="Arial" pitchFamily="34" charset="0"/>
              </a:rPr>
              <a:t>（</a:t>
            </a:r>
            <a:r>
              <a:rPr lang="zh-CN" altLang="en-US" sz="2000" dirty="0">
                <a:latin typeface="+mn-ea"/>
                <a:cs typeface="Arial" pitchFamily="34" charset="0"/>
              </a:rPr>
              <a:t>防止“低价中标”的恶性竞争，加强对烟气、渗滤液、飞灰等排放管理</a:t>
            </a:r>
            <a:r>
              <a:rPr lang="zh-CN" altLang="en-US" sz="2000" dirty="0" smtClean="0">
                <a:latin typeface="+mn-ea"/>
                <a:cs typeface="Arial" pitchFamily="34" charset="0"/>
              </a:rPr>
              <a:t>）</a:t>
            </a:r>
            <a:endParaRPr lang="en-US" altLang="zh-CN" sz="2000" dirty="0" smtClean="0">
              <a:latin typeface="+mn-ea"/>
              <a:cs typeface="Arial" pitchFamily="34" charset="0"/>
            </a:endParaRPr>
          </a:p>
          <a:p>
            <a:endParaRPr lang="en-US" altLang="zh-CN" sz="2000" dirty="0">
              <a:latin typeface="+mn-ea"/>
              <a:cs typeface="Arial" pitchFamily="34" charset="0"/>
            </a:endParaRPr>
          </a:p>
          <a:p>
            <a:pPr marL="0" indent="0">
              <a:buNone/>
            </a:pPr>
            <a:r>
              <a:rPr lang="zh-CN" altLang="en-US" sz="2400" dirty="0" smtClean="0">
                <a:solidFill>
                  <a:srgbClr val="0070C0"/>
                </a:solidFill>
                <a:latin typeface="+mn-ea"/>
              </a:rPr>
              <a:t>加强全</a:t>
            </a:r>
            <a:r>
              <a:rPr lang="zh-CN" altLang="en-US" sz="2400" dirty="0">
                <a:solidFill>
                  <a:srgbClr val="0070C0"/>
                </a:solidFill>
                <a:latin typeface="+mn-ea"/>
              </a:rPr>
              <a:t>过程管理：</a:t>
            </a:r>
            <a:r>
              <a:rPr lang="zh-CN" altLang="en-US" sz="2400" dirty="0">
                <a:latin typeface="+mn-ea"/>
              </a:rPr>
              <a:t>一方面，根据分类要求完善系统和设施建设；一方面，统筹考虑设施配套情况制定分类方案。避免为了分类而分类，以及分类后的垃圾无处可去，再次混装混运的尴尬。</a:t>
            </a:r>
            <a:endParaRPr lang="en-US" altLang="zh-CN" sz="2400" dirty="0">
              <a:latin typeface="+mn-ea"/>
            </a:endParaRPr>
          </a:p>
          <a:p>
            <a:endParaRPr lang="en-US" altLang="zh-CN" sz="2000" dirty="0">
              <a:latin typeface="+mn-ea"/>
              <a:cs typeface="Arial" pitchFamily="34" charset="0"/>
            </a:endParaRPr>
          </a:p>
          <a:p>
            <a:endParaRPr lang="zh-CN" altLang="en-US" sz="2400" dirty="0"/>
          </a:p>
        </p:txBody>
      </p:sp>
    </p:spTree>
    <p:extLst>
      <p:ext uri="{BB962C8B-B14F-4D97-AF65-F5344CB8AC3E}">
        <p14:creationId xmlns:p14="http://schemas.microsoft.com/office/powerpoint/2010/main" val="424771246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1560" y="764704"/>
            <a:ext cx="8085584" cy="4686320"/>
          </a:xfrm>
        </p:spPr>
        <p:txBody>
          <a:bodyPr/>
          <a:lstStyle/>
          <a:p>
            <a:pPr marL="0" indent="0">
              <a:lnSpc>
                <a:spcPct val="150000"/>
              </a:lnSpc>
              <a:buClr>
                <a:schemeClr val="accent3"/>
              </a:buClr>
              <a:buSzPct val="95000"/>
              <a:buNone/>
            </a:pPr>
            <a:r>
              <a:rPr lang="en-US" altLang="zh-CN" b="1" dirty="0" smtClean="0">
                <a:latin typeface="+mn-ea"/>
              </a:rPr>
              <a:t>5.</a:t>
            </a:r>
            <a:r>
              <a:rPr lang="zh-CN" altLang="en-US" b="1" dirty="0" smtClean="0">
                <a:latin typeface="+mn-ea"/>
              </a:rPr>
              <a:t>完善统计指标体系</a:t>
            </a:r>
            <a:endParaRPr lang="en-US" altLang="zh-CN" b="1" dirty="0" smtClean="0">
              <a:latin typeface="+mn-ea"/>
            </a:endParaRPr>
          </a:p>
          <a:p>
            <a:pPr marL="285750" indent="-285750">
              <a:lnSpc>
                <a:spcPct val="150000"/>
              </a:lnSpc>
              <a:buClr>
                <a:schemeClr val="accent3"/>
              </a:buClr>
              <a:buSzPct val="95000"/>
              <a:buFont typeface="Wingdings" panose="05000000000000000000" pitchFamily="2" charset="2"/>
              <a:buChar char="n"/>
            </a:pPr>
            <a:r>
              <a:rPr lang="zh-CN" altLang="en-US" sz="2800" dirty="0" smtClean="0">
                <a:latin typeface="+mn-ea"/>
                <a:cs typeface="Arial" pitchFamily="34" charset="0"/>
              </a:rPr>
              <a:t>建立</a:t>
            </a:r>
            <a:r>
              <a:rPr lang="zh-CN" altLang="en-US" sz="2800" dirty="0">
                <a:latin typeface="+mn-ea"/>
                <a:cs typeface="Arial" pitchFamily="34" charset="0"/>
              </a:rPr>
              <a:t>生活垃圾全口径统计的</a:t>
            </a:r>
            <a:r>
              <a:rPr lang="zh-CN" altLang="en-US" sz="2800" dirty="0" smtClean="0">
                <a:latin typeface="+mn-ea"/>
                <a:cs typeface="Arial" pitchFamily="34" charset="0"/>
              </a:rPr>
              <a:t>信息系统：环卫垃圾、废品、非工业源有毒</a:t>
            </a:r>
            <a:r>
              <a:rPr lang="zh-CN" altLang="en-US" sz="2800" dirty="0">
                <a:latin typeface="+mn-ea"/>
                <a:cs typeface="Arial" pitchFamily="34" charset="0"/>
              </a:rPr>
              <a:t>有害</a:t>
            </a:r>
            <a:r>
              <a:rPr lang="zh-CN" altLang="en-US" sz="2800" dirty="0" smtClean="0">
                <a:latin typeface="+mn-ea"/>
                <a:cs typeface="Arial" pitchFamily="34" charset="0"/>
              </a:rPr>
              <a:t>垃圾</a:t>
            </a:r>
            <a:endParaRPr lang="en-US" altLang="zh-CN" sz="2800" dirty="0" smtClean="0">
              <a:latin typeface="+mn-ea"/>
              <a:cs typeface="Arial" pitchFamily="34" charset="0"/>
            </a:endParaRPr>
          </a:p>
          <a:p>
            <a:pPr marL="285750" indent="-285750">
              <a:lnSpc>
                <a:spcPct val="150000"/>
              </a:lnSpc>
              <a:buClr>
                <a:schemeClr val="accent3"/>
              </a:buClr>
              <a:buSzPct val="95000"/>
              <a:buFont typeface="Wingdings" panose="05000000000000000000" pitchFamily="2" charset="2"/>
              <a:buChar char="n"/>
            </a:pPr>
            <a:r>
              <a:rPr lang="zh-CN" altLang="en-US" sz="2800" dirty="0" smtClean="0">
                <a:latin typeface="+mn-ea"/>
                <a:cs typeface="Arial" pitchFamily="34" charset="0"/>
              </a:rPr>
              <a:t>为客观评价垃圾分类回收情况、政策制定等提供数据支撑。</a:t>
            </a:r>
            <a:endParaRPr lang="en-US" altLang="zh-CN" sz="2800" dirty="0">
              <a:latin typeface="+mn-ea"/>
              <a:cs typeface="Arial" pitchFamily="34" charset="0"/>
            </a:endParaRPr>
          </a:p>
        </p:txBody>
      </p:sp>
    </p:spTree>
    <p:extLst>
      <p:ext uri="{BB962C8B-B14F-4D97-AF65-F5344CB8AC3E}">
        <p14:creationId xmlns:p14="http://schemas.microsoft.com/office/powerpoint/2010/main" val="28957234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83568" y="764704"/>
            <a:ext cx="8085584" cy="4686320"/>
          </a:xfrm>
        </p:spPr>
        <p:txBody>
          <a:bodyPr>
            <a:normAutofit fontScale="92500"/>
          </a:bodyPr>
          <a:lstStyle/>
          <a:p>
            <a:pPr marL="0" indent="0">
              <a:lnSpc>
                <a:spcPct val="150000"/>
              </a:lnSpc>
              <a:buClr>
                <a:schemeClr val="accent3"/>
              </a:buClr>
              <a:buSzPct val="95000"/>
              <a:buNone/>
            </a:pPr>
            <a:r>
              <a:rPr lang="en-US" altLang="zh-CN" b="1" dirty="0" smtClean="0">
                <a:latin typeface="+mn-ea"/>
              </a:rPr>
              <a:t>6.</a:t>
            </a:r>
            <a:r>
              <a:rPr lang="zh-CN" altLang="en-US" b="1" dirty="0" smtClean="0">
                <a:latin typeface="+mn-ea"/>
              </a:rPr>
              <a:t>合理制定目标计划</a:t>
            </a:r>
            <a:endParaRPr lang="en-US" altLang="zh-CN" b="1" dirty="0" smtClean="0">
              <a:latin typeface="+mn-ea"/>
            </a:endParaRPr>
          </a:p>
          <a:p>
            <a:pPr>
              <a:lnSpc>
                <a:spcPct val="160000"/>
              </a:lnSpc>
              <a:buClr>
                <a:schemeClr val="accent3"/>
              </a:buClr>
              <a:buSzPct val="95000"/>
            </a:pPr>
            <a:r>
              <a:rPr lang="zh-CN" altLang="en-US" sz="2600" dirty="0" smtClean="0">
                <a:latin typeface="+mn-ea"/>
                <a:cs typeface="Arial" pitchFamily="34" charset="0"/>
              </a:rPr>
              <a:t>欧盟仅有</a:t>
            </a:r>
            <a:r>
              <a:rPr lang="en-US" altLang="en-US" sz="2600" dirty="0">
                <a:latin typeface="+mn-ea"/>
                <a:cs typeface="Arial" pitchFamily="34" charset="0"/>
              </a:rPr>
              <a:t>4</a:t>
            </a:r>
            <a:r>
              <a:rPr lang="zh-CN" altLang="en-US" sz="2600" dirty="0">
                <a:latin typeface="+mn-ea"/>
                <a:cs typeface="Arial" pitchFamily="34" charset="0"/>
              </a:rPr>
              <a:t>个国家（德国、奥地利、比利时、瑞士</a:t>
            </a:r>
            <a:r>
              <a:rPr lang="zh-CN" altLang="en-US" sz="2600" dirty="0" smtClean="0">
                <a:latin typeface="+mn-ea"/>
                <a:cs typeface="Arial" pitchFamily="34" charset="0"/>
              </a:rPr>
              <a:t>）垃圾回收</a:t>
            </a:r>
            <a:r>
              <a:rPr lang="zh-CN" altLang="en-US" sz="2600" dirty="0">
                <a:latin typeface="+mn-ea"/>
                <a:cs typeface="Arial" pitchFamily="34" charset="0"/>
              </a:rPr>
              <a:t>利用率超过</a:t>
            </a:r>
            <a:r>
              <a:rPr lang="en-US" altLang="en-US" sz="2600" dirty="0">
                <a:latin typeface="+mn-ea"/>
                <a:cs typeface="Arial" pitchFamily="34" charset="0"/>
              </a:rPr>
              <a:t>50</a:t>
            </a:r>
            <a:r>
              <a:rPr lang="en-US" altLang="en-US" sz="2600" dirty="0" smtClean="0">
                <a:latin typeface="+mn-ea"/>
                <a:cs typeface="Arial" pitchFamily="34" charset="0"/>
              </a:rPr>
              <a:t>%</a:t>
            </a:r>
            <a:r>
              <a:rPr lang="zh-CN" altLang="en-US" sz="2600" dirty="0" smtClean="0">
                <a:latin typeface="+mn-ea"/>
                <a:cs typeface="Arial" pitchFamily="34" charset="0"/>
              </a:rPr>
              <a:t>，美国</a:t>
            </a:r>
            <a:r>
              <a:rPr lang="en-US" altLang="en-US" sz="2600" dirty="0">
                <a:latin typeface="+mn-ea"/>
                <a:cs typeface="Arial" pitchFamily="34" charset="0"/>
              </a:rPr>
              <a:t>34.5%</a:t>
            </a:r>
            <a:r>
              <a:rPr lang="zh-CN" altLang="en-US" sz="2600" dirty="0">
                <a:latin typeface="+mn-ea"/>
                <a:cs typeface="Arial" pitchFamily="34" charset="0"/>
              </a:rPr>
              <a:t>，日本</a:t>
            </a:r>
            <a:r>
              <a:rPr lang="en-US" altLang="en-US" sz="2600" dirty="0">
                <a:latin typeface="+mn-ea"/>
                <a:cs typeface="Arial" pitchFamily="34" charset="0"/>
              </a:rPr>
              <a:t>20.6%</a:t>
            </a:r>
            <a:r>
              <a:rPr lang="zh-CN" altLang="en-US" sz="2600" dirty="0">
                <a:latin typeface="+mn-ea"/>
                <a:cs typeface="Arial" pitchFamily="34" charset="0"/>
              </a:rPr>
              <a:t>。</a:t>
            </a:r>
            <a:endParaRPr lang="en-US" altLang="zh-CN" sz="2600" dirty="0">
              <a:latin typeface="+mn-ea"/>
              <a:cs typeface="Arial" pitchFamily="34" charset="0"/>
            </a:endParaRPr>
          </a:p>
          <a:p>
            <a:pPr>
              <a:lnSpc>
                <a:spcPct val="150000"/>
              </a:lnSpc>
              <a:buClr>
                <a:schemeClr val="accent3"/>
              </a:buClr>
              <a:buSzPct val="95000"/>
            </a:pPr>
            <a:r>
              <a:rPr lang="zh-CN" altLang="en-US" sz="2600" dirty="0" smtClean="0">
                <a:latin typeface="+mn-ea"/>
                <a:cs typeface="Arial" pitchFamily="34" charset="0"/>
              </a:rPr>
              <a:t>我国居民生活习惯、社会形态、垃圾产生量和成分均有自身特点，未来垃圾</a:t>
            </a:r>
            <a:r>
              <a:rPr lang="zh-CN" altLang="en-US" sz="2600" dirty="0">
                <a:latin typeface="+mn-ea"/>
                <a:cs typeface="Arial" pitchFamily="34" charset="0"/>
              </a:rPr>
              <a:t>分类工作推进过程中，会受到很多外部因素的影响</a:t>
            </a:r>
            <a:r>
              <a:rPr lang="zh-CN" altLang="en-US" sz="2600" dirty="0" smtClean="0">
                <a:latin typeface="+mn-ea"/>
                <a:cs typeface="Arial" pitchFamily="34" charset="0"/>
              </a:rPr>
              <a:t>，因此</a:t>
            </a:r>
            <a:r>
              <a:rPr lang="zh-CN" altLang="en-US" sz="2600" dirty="0">
                <a:latin typeface="+mn-ea"/>
                <a:cs typeface="Arial" pitchFamily="34" charset="0"/>
              </a:rPr>
              <a:t>我国的垃圾分类</a:t>
            </a:r>
            <a:r>
              <a:rPr lang="zh-CN" altLang="en-US" sz="2600" dirty="0" smtClean="0">
                <a:latin typeface="+mn-ea"/>
                <a:cs typeface="Arial" pitchFamily="34" charset="0"/>
              </a:rPr>
              <a:t>目标应立足实际，不宜过高</a:t>
            </a:r>
            <a:r>
              <a:rPr lang="zh-CN" altLang="en-US" sz="2600" dirty="0">
                <a:latin typeface="+mn-ea"/>
                <a:cs typeface="Arial" pitchFamily="34" charset="0"/>
              </a:rPr>
              <a:t>，不然</a:t>
            </a:r>
            <a:r>
              <a:rPr lang="zh-CN" altLang="en-US" sz="2600" dirty="0" smtClean="0">
                <a:latin typeface="+mn-ea"/>
                <a:cs typeface="Arial" pitchFamily="34" charset="0"/>
              </a:rPr>
              <a:t>适得其反（</a:t>
            </a:r>
            <a:r>
              <a:rPr lang="en-US" altLang="zh-CN" sz="2600" dirty="0" smtClean="0">
                <a:latin typeface="+mn-ea"/>
                <a:cs typeface="Arial" pitchFamily="34" charset="0"/>
              </a:rPr>
              <a:t>2020</a:t>
            </a:r>
            <a:r>
              <a:rPr lang="zh-CN" altLang="en-US" sz="2600" dirty="0" smtClean="0">
                <a:latin typeface="+mn-ea"/>
                <a:cs typeface="Arial" pitchFamily="34" charset="0"/>
              </a:rPr>
              <a:t>年</a:t>
            </a:r>
            <a:r>
              <a:rPr lang="en-US" altLang="zh-CN" sz="2600" dirty="0" smtClean="0">
                <a:latin typeface="+mn-ea"/>
                <a:cs typeface="Arial" pitchFamily="34" charset="0"/>
              </a:rPr>
              <a:t>35%</a:t>
            </a:r>
            <a:r>
              <a:rPr lang="zh-CN" altLang="en-US" sz="2600" dirty="0" smtClean="0">
                <a:latin typeface="+mn-ea"/>
                <a:cs typeface="Arial" pitchFamily="34" charset="0"/>
              </a:rPr>
              <a:t>）。</a:t>
            </a:r>
            <a:endParaRPr lang="zh-CN" altLang="en-US" sz="2600" dirty="0">
              <a:latin typeface="+mn-ea"/>
              <a:cs typeface="Arial" pitchFamily="34" charset="0"/>
            </a:endParaRPr>
          </a:p>
        </p:txBody>
      </p:sp>
    </p:spTree>
    <p:extLst>
      <p:ext uri="{BB962C8B-B14F-4D97-AF65-F5344CB8AC3E}">
        <p14:creationId xmlns:p14="http://schemas.microsoft.com/office/powerpoint/2010/main" val="19786961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538805" y="692696"/>
            <a:ext cx="8229600" cy="64807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Font typeface="Wingdings 2"/>
              <a:buNone/>
            </a:pPr>
            <a:r>
              <a:rPr lang="zh-CN" altLang="en-US" sz="3200" dirty="0" smtClean="0">
                <a:latin typeface="黑体" pitchFamily="49" charset="-122"/>
                <a:ea typeface="黑体" pitchFamily="49" charset="-122"/>
              </a:rPr>
              <a:t>（四）相关重点工作</a:t>
            </a:r>
            <a:endParaRPr lang="en-US" altLang="zh-CN" sz="3200" dirty="0" smtClean="0">
              <a:latin typeface="黑体" pitchFamily="49" charset="-122"/>
              <a:ea typeface="黑体" pitchFamily="49" charset="-122"/>
            </a:endParaRPr>
          </a:p>
          <a:p>
            <a:pPr marL="0" indent="0">
              <a:spcAft>
                <a:spcPts val="600"/>
              </a:spcAft>
              <a:buFont typeface="Wingdings 2"/>
              <a:buNone/>
            </a:pPr>
            <a:r>
              <a:rPr lang="en-US" altLang="zh-CN" sz="2800" dirty="0" smtClean="0">
                <a:latin typeface="黑体" pitchFamily="49" charset="-122"/>
                <a:ea typeface="黑体" pitchFamily="49" charset="-122"/>
              </a:rPr>
              <a:t>1.</a:t>
            </a:r>
            <a:r>
              <a:rPr lang="zh-CN" altLang="en-US" sz="2800" dirty="0" smtClean="0">
                <a:latin typeface="黑体" pitchFamily="49" charset="-122"/>
                <a:ea typeface="黑体" pitchFamily="49" charset="-122"/>
              </a:rPr>
              <a:t>加强</a:t>
            </a:r>
            <a:r>
              <a:rPr lang="zh-CN" altLang="en-US" sz="2800" dirty="0" smtClean="0">
                <a:latin typeface="黑体" pitchFamily="49" charset="-122"/>
                <a:ea typeface="黑体" pitchFamily="49" charset="-122"/>
              </a:rPr>
              <a:t>建筑</a:t>
            </a:r>
            <a:r>
              <a:rPr lang="zh-CN" altLang="en-US" sz="2800" dirty="0" smtClean="0">
                <a:latin typeface="黑体" pitchFamily="49" charset="-122"/>
                <a:ea typeface="黑体" pitchFamily="49" charset="-122"/>
              </a:rPr>
              <a:t>垃圾管理</a:t>
            </a:r>
            <a:endParaRPr lang="en-US" altLang="zh-CN" sz="2800" dirty="0" smtClean="0">
              <a:latin typeface="黑体" pitchFamily="49" charset="-122"/>
              <a:ea typeface="黑体" pitchFamily="49" charset="-122"/>
            </a:endParaRPr>
          </a:p>
        </p:txBody>
      </p:sp>
      <p:sp>
        <p:nvSpPr>
          <p:cNvPr id="79" name="文本占位符 2"/>
          <p:cNvSpPr txBox="1">
            <a:spLocks/>
          </p:cNvSpPr>
          <p:nvPr/>
        </p:nvSpPr>
        <p:spPr>
          <a:xfrm>
            <a:off x="538805" y="1904328"/>
            <a:ext cx="8061828" cy="4953672"/>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a:lnSpc>
                <a:spcPct val="120000"/>
              </a:lnSpc>
              <a:buFont typeface="Wingdings" panose="05000000000000000000" pitchFamily="2" charset="2"/>
              <a:buChar char="n"/>
            </a:pPr>
            <a:r>
              <a:rPr lang="zh-CN" altLang="zh-CN" sz="2200" dirty="0" smtClean="0"/>
              <a:t>安全</a:t>
            </a:r>
            <a:r>
              <a:rPr lang="zh-CN" altLang="zh-CN" sz="2200" dirty="0" smtClean="0"/>
              <a:t>隐患排</a:t>
            </a:r>
            <a:r>
              <a:rPr lang="zh-CN" altLang="zh-CN" sz="2200" dirty="0"/>
              <a:t>查</a:t>
            </a:r>
            <a:r>
              <a:rPr lang="zh-CN" altLang="zh-CN" sz="2200" dirty="0" smtClean="0"/>
              <a:t>，</a:t>
            </a:r>
            <a:r>
              <a:rPr lang="zh-CN" altLang="en-US" sz="2200" dirty="0">
                <a:sym typeface="Arial" charset="0"/>
              </a:rPr>
              <a:t>重点检查评估填埋堆体稳定性及滑坡风险，和应急预案、预警机制的</a:t>
            </a:r>
            <a:r>
              <a:rPr lang="zh-CN" altLang="en-US" sz="2200" dirty="0" smtClean="0">
                <a:sym typeface="Arial" charset="0"/>
              </a:rPr>
              <a:t>可靠性，</a:t>
            </a:r>
            <a:r>
              <a:rPr lang="zh-CN" altLang="zh-CN" sz="2200" dirty="0" smtClean="0"/>
              <a:t>建立</a:t>
            </a:r>
            <a:r>
              <a:rPr lang="zh-CN" altLang="en-US" sz="2200" dirty="0"/>
              <a:t>建筑垃圾处理设施的</a:t>
            </a:r>
            <a:r>
              <a:rPr lang="zh-CN" altLang="zh-CN" sz="2200" dirty="0"/>
              <a:t>台</a:t>
            </a:r>
            <a:r>
              <a:rPr lang="zh-CN" altLang="zh-CN" sz="2200" dirty="0" smtClean="0"/>
              <a:t>账</a:t>
            </a:r>
            <a:r>
              <a:rPr lang="zh-CN" altLang="en-US" sz="2200" dirty="0" smtClean="0">
                <a:sym typeface="Arial" charset="0"/>
              </a:rPr>
              <a:t>；</a:t>
            </a:r>
            <a:endParaRPr lang="en-US" altLang="zh-CN" sz="2200" dirty="0" smtClean="0">
              <a:sym typeface="Arial" charset="0"/>
            </a:endParaRPr>
          </a:p>
          <a:p>
            <a:pPr marL="285750" indent="-285750">
              <a:lnSpc>
                <a:spcPct val="120000"/>
              </a:lnSpc>
              <a:spcAft>
                <a:spcPts val="600"/>
              </a:spcAft>
              <a:buFont typeface="Wingdings" panose="05000000000000000000" pitchFamily="2" charset="2"/>
              <a:buChar char="n"/>
            </a:pPr>
            <a:r>
              <a:rPr lang="zh-CN" altLang="en-US" sz="2200" dirty="0" smtClean="0"/>
              <a:t>出台</a:t>
            </a:r>
            <a:r>
              <a:rPr lang="en-US" altLang="zh-CN" sz="2200" dirty="0" smtClean="0"/>
              <a:t>《</a:t>
            </a:r>
            <a:r>
              <a:rPr lang="zh-CN" altLang="en-US" sz="2200" dirty="0"/>
              <a:t>关于加强建筑垃圾管理  推进建筑垃圾资源化利用的指导意见</a:t>
            </a:r>
            <a:r>
              <a:rPr lang="en-US" altLang="zh-CN" sz="2200" dirty="0"/>
              <a:t>》</a:t>
            </a:r>
            <a:r>
              <a:rPr lang="zh-CN" altLang="en-US" sz="2200" dirty="0" smtClean="0"/>
              <a:t>，提升</a:t>
            </a:r>
            <a:r>
              <a:rPr lang="zh-CN" altLang="en-US" sz="2200" dirty="0"/>
              <a:t>建筑垃圾管理的整体</a:t>
            </a:r>
            <a:r>
              <a:rPr lang="zh-CN" altLang="en-US" sz="2200" dirty="0" smtClean="0"/>
              <a:t>水平；</a:t>
            </a:r>
            <a:endParaRPr lang="en-US" altLang="zh-CN" sz="2200" dirty="0" smtClean="0"/>
          </a:p>
          <a:p>
            <a:pPr marL="285750" indent="-285750">
              <a:lnSpc>
                <a:spcPct val="120000"/>
              </a:lnSpc>
              <a:spcAft>
                <a:spcPts val="600"/>
              </a:spcAft>
              <a:buFont typeface="Wingdings" panose="05000000000000000000" pitchFamily="2" charset="2"/>
              <a:buChar char="n"/>
            </a:pPr>
            <a:r>
              <a:rPr lang="zh-CN" altLang="en-US" sz="2200" dirty="0" smtClean="0"/>
              <a:t>采用相关政策，尽量减少工程渣土的产生量，提高建筑弃料的资源化利用水平；</a:t>
            </a:r>
            <a:endParaRPr lang="en-US" altLang="zh-CN" sz="2200" dirty="0" smtClean="0"/>
          </a:p>
          <a:p>
            <a:pPr marL="285750" indent="-285750">
              <a:lnSpc>
                <a:spcPct val="120000"/>
              </a:lnSpc>
              <a:spcAft>
                <a:spcPts val="600"/>
              </a:spcAft>
              <a:buFont typeface="Wingdings" panose="05000000000000000000" pitchFamily="2" charset="2"/>
              <a:buChar char="n"/>
            </a:pPr>
            <a:r>
              <a:rPr lang="en-US" altLang="zh-CN" sz="2200" dirty="0" smtClean="0"/>
              <a:t> </a:t>
            </a:r>
            <a:r>
              <a:rPr lang="zh-CN" altLang="en-US" sz="2200" dirty="0" smtClean="0"/>
              <a:t>在已有相关的规范、标准基础上，继续</a:t>
            </a:r>
            <a:r>
              <a:rPr lang="zh-CN" altLang="zh-CN" sz="2200" dirty="0" smtClean="0"/>
              <a:t>细化</a:t>
            </a:r>
            <a:r>
              <a:rPr lang="zh-CN" altLang="en-US" sz="2200" dirty="0" smtClean="0"/>
              <a:t>和完善</a:t>
            </a:r>
            <a:r>
              <a:rPr lang="zh-CN" altLang="zh-CN" sz="2200" dirty="0" smtClean="0"/>
              <a:t>建筑</a:t>
            </a:r>
            <a:r>
              <a:rPr lang="zh-CN" altLang="zh-CN" sz="2200" dirty="0"/>
              <a:t>垃圾处理和资源化利用的建设、产品标准以及设计、运营规范。</a:t>
            </a:r>
          </a:p>
          <a:p>
            <a:pPr marL="285750" indent="-285750">
              <a:lnSpc>
                <a:spcPct val="120000"/>
              </a:lnSpc>
              <a:spcAft>
                <a:spcPts val="600"/>
              </a:spcAft>
              <a:buFont typeface="Wingdings" panose="05000000000000000000" pitchFamily="2" charset="2"/>
              <a:buChar char="n"/>
            </a:pPr>
            <a:endParaRPr lang="en-US" altLang="zh-CN" sz="2400" dirty="0"/>
          </a:p>
          <a:p>
            <a:pPr marL="285750" indent="-285750">
              <a:lnSpc>
                <a:spcPct val="120000"/>
              </a:lnSpc>
              <a:buFont typeface="Wingdings" panose="05000000000000000000" pitchFamily="2" charset="2"/>
              <a:buChar char="n"/>
            </a:pPr>
            <a:endParaRPr lang="zh-CN" altLang="en-US" sz="2000" dirty="0">
              <a:latin typeface="+mn-ea"/>
            </a:endParaRPr>
          </a:p>
        </p:txBody>
      </p:sp>
    </p:spTree>
    <p:extLst>
      <p:ext uri="{BB962C8B-B14F-4D97-AF65-F5344CB8AC3E}">
        <p14:creationId xmlns:p14="http://schemas.microsoft.com/office/powerpoint/2010/main" val="14621163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836712"/>
            <a:ext cx="5698942" cy="3384376"/>
          </a:xfrm>
        </p:spPr>
        <p:txBody>
          <a:bodyPr>
            <a:noAutofit/>
          </a:bodyPr>
          <a:lstStyle/>
          <a:p>
            <a:pPr marL="0" indent="0">
              <a:spcAft>
                <a:spcPts val="600"/>
              </a:spcAft>
              <a:buNone/>
            </a:pPr>
            <a:r>
              <a:rPr lang="zh-CN" altLang="en-US" sz="2800" dirty="0" smtClean="0">
                <a:latin typeface="黑体" pitchFamily="49" charset="-122"/>
                <a:ea typeface="黑体" pitchFamily="49" charset="-122"/>
              </a:rPr>
              <a:t>（二）百姓有呼声，媒体很关注</a:t>
            </a:r>
            <a:endParaRPr lang="en-US" altLang="zh-CN" sz="2400" b="1" dirty="0" smtClean="0">
              <a:solidFill>
                <a:srgbClr val="0070C0"/>
              </a:solidFill>
              <a:latin typeface="黑体" pitchFamily="2" charset="-122"/>
              <a:ea typeface="黑体" pitchFamily="2" charset="-122"/>
              <a:cs typeface="Arial" pitchFamily="34" charset="0"/>
            </a:endParaRPr>
          </a:p>
          <a:p>
            <a:pPr marL="0" indent="0">
              <a:lnSpc>
                <a:spcPct val="120000"/>
              </a:lnSpc>
              <a:buNone/>
            </a:pPr>
            <a:r>
              <a:rPr lang="en-US" altLang="zh-CN" sz="2800" b="1" dirty="0">
                <a:solidFill>
                  <a:srgbClr val="0070C0"/>
                </a:solidFill>
                <a:latin typeface="黑体" pitchFamily="2" charset="-122"/>
                <a:ea typeface="黑体" pitchFamily="2" charset="-122"/>
                <a:cs typeface="Arial" pitchFamily="34" charset="0"/>
              </a:rPr>
              <a:t> </a:t>
            </a:r>
            <a:r>
              <a:rPr lang="en-US" altLang="zh-CN" sz="2800" b="1" dirty="0" smtClean="0">
                <a:solidFill>
                  <a:srgbClr val="0070C0"/>
                </a:solidFill>
                <a:latin typeface="黑体" pitchFamily="2" charset="-122"/>
                <a:ea typeface="黑体" pitchFamily="2" charset="-122"/>
                <a:cs typeface="Arial" pitchFamily="34" charset="0"/>
              </a:rPr>
              <a:t>   </a:t>
            </a:r>
            <a:r>
              <a:rPr lang="zh-CN" altLang="en-US" sz="2400" dirty="0" smtClean="0">
                <a:latin typeface="宋体" pitchFamily="2" charset="-122"/>
                <a:ea typeface="宋体" pitchFamily="2" charset="-122"/>
                <a:cs typeface="Arial" pitchFamily="34" charset="0"/>
              </a:rPr>
              <a:t>老百姓对于垃圾分类的呼声很高，媒体也非常关注。北京、上海、广州、杭州、天津、南京、成都等城市都在持续的开展垃圾分类试点工作。普遍开展了大量宣传活动，配套了分类垃圾桶，甚至分类垃圾车等。</a:t>
            </a:r>
            <a:r>
              <a:rPr lang="zh-CN" altLang="en-US" sz="2000" dirty="0" smtClean="0">
                <a:latin typeface="宋体" pitchFamily="2" charset="-122"/>
                <a:ea typeface="宋体" pitchFamily="2" charset="-122"/>
                <a:cs typeface="Arial" pitchFamily="34" charset="0"/>
              </a:rPr>
              <a:t>   </a:t>
            </a:r>
            <a:endParaRPr lang="en-US" altLang="zh-CN" sz="2000" dirty="0" smtClean="0">
              <a:latin typeface="宋体" pitchFamily="2" charset="-122"/>
              <a:ea typeface="宋体" pitchFamily="2" charset="-122"/>
              <a:cs typeface="Arial" pitchFamily="34" charset="0"/>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998" y="3498828"/>
            <a:ext cx="2708483" cy="1738301"/>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4504393"/>
            <a:ext cx="3583380" cy="2016224"/>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8891" y="4477261"/>
            <a:ext cx="2757514" cy="2070488"/>
          </a:xfrm>
          <a:prstGeom prst="rect">
            <a:avLst/>
          </a:prstGeom>
        </p:spPr>
      </p:pic>
      <p:pic>
        <p:nvPicPr>
          <p:cNvPr id="14" name="图片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65999" y="1700808"/>
            <a:ext cx="2708483" cy="1800200"/>
          </a:xfrm>
          <a:prstGeom prst="rect">
            <a:avLst/>
          </a:prstGeom>
        </p:spPr>
      </p:pic>
    </p:spTree>
    <p:extLst>
      <p:ext uri="{BB962C8B-B14F-4D97-AF65-F5344CB8AC3E}">
        <p14:creationId xmlns:p14="http://schemas.microsoft.com/office/powerpoint/2010/main" val="420159818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2"/>
          <p:cNvSpPr txBox="1">
            <a:spLocks/>
          </p:cNvSpPr>
          <p:nvPr/>
        </p:nvSpPr>
        <p:spPr>
          <a:xfrm>
            <a:off x="532696" y="800708"/>
            <a:ext cx="8229600" cy="648072"/>
          </a:xfrm>
          <a:prstGeom prst="rect">
            <a:avLst/>
          </a:prstGeom>
        </p:spPr>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Font typeface="Wingdings 2"/>
              <a:buNone/>
            </a:pPr>
            <a:r>
              <a:rPr lang="en-US" altLang="zh-CN" sz="2800" dirty="0" smtClean="0">
                <a:latin typeface="黑体" pitchFamily="49" charset="-122"/>
                <a:ea typeface="黑体" pitchFamily="49" charset="-122"/>
              </a:rPr>
              <a:t>2.</a:t>
            </a:r>
            <a:r>
              <a:rPr lang="zh-CN" altLang="en-US" sz="2800" dirty="0" smtClean="0">
                <a:latin typeface="黑体" pitchFamily="49" charset="-122"/>
                <a:ea typeface="黑体" pitchFamily="49" charset="-122"/>
              </a:rPr>
              <a:t>加强</a:t>
            </a:r>
            <a:r>
              <a:rPr lang="zh-CN" altLang="en-US" sz="2800" dirty="0" smtClean="0">
                <a:latin typeface="黑体" pitchFamily="49" charset="-122"/>
                <a:ea typeface="黑体" pitchFamily="49" charset="-122"/>
              </a:rPr>
              <a:t>餐厨垃圾管理</a:t>
            </a:r>
            <a:endParaRPr lang="en-US" altLang="zh-CN" sz="2800" dirty="0" smtClean="0">
              <a:latin typeface="黑体" pitchFamily="49" charset="-122"/>
              <a:ea typeface="黑体" pitchFamily="49" charset="-122"/>
            </a:endParaRPr>
          </a:p>
        </p:txBody>
      </p:sp>
      <p:sp>
        <p:nvSpPr>
          <p:cNvPr id="79" name="文本占位符 2"/>
          <p:cNvSpPr txBox="1">
            <a:spLocks/>
          </p:cNvSpPr>
          <p:nvPr/>
        </p:nvSpPr>
        <p:spPr>
          <a:xfrm>
            <a:off x="1006618" y="1700808"/>
            <a:ext cx="7704856" cy="3456384"/>
          </a:xfrm>
          <a:prstGeom prst="rect">
            <a:avLst/>
          </a:prstGeom>
        </p:spPr>
        <p:txBody>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85750" indent="-285750">
              <a:lnSpc>
                <a:spcPct val="150000"/>
              </a:lnSpc>
              <a:buFont typeface="Wingdings" panose="05000000000000000000" pitchFamily="2" charset="2"/>
              <a:buChar char="n"/>
            </a:pPr>
            <a:r>
              <a:rPr lang="zh-CN" altLang="en-US" sz="2400" dirty="0">
                <a:latin typeface="+mn-ea"/>
                <a:cs typeface="Arial" pitchFamily="34" charset="0"/>
              </a:rPr>
              <a:t>全国已有</a:t>
            </a:r>
            <a:r>
              <a:rPr lang="en-US" altLang="zh-CN" sz="2400" dirty="0">
                <a:latin typeface="+mn-ea"/>
                <a:cs typeface="Arial" pitchFamily="34" charset="0"/>
              </a:rPr>
              <a:t>100</a:t>
            </a:r>
            <a:r>
              <a:rPr lang="zh-CN" altLang="en-US" sz="2400" dirty="0">
                <a:latin typeface="+mn-ea"/>
                <a:cs typeface="Arial" pitchFamily="34" charset="0"/>
              </a:rPr>
              <a:t>个餐厨垃圾资源化利用</a:t>
            </a:r>
            <a:r>
              <a:rPr lang="zh-CN" altLang="en-US" sz="2400" dirty="0" smtClean="0">
                <a:latin typeface="+mn-ea"/>
                <a:cs typeface="Arial" pitchFamily="34" charset="0"/>
              </a:rPr>
              <a:t>试点，继续推进；</a:t>
            </a:r>
            <a:endParaRPr lang="en-US" altLang="zh-CN" sz="2400" dirty="0" smtClean="0">
              <a:latin typeface="+mn-ea"/>
              <a:cs typeface="Arial" pitchFamily="34" charset="0"/>
            </a:endParaRPr>
          </a:p>
          <a:p>
            <a:pPr marL="285750" indent="-285750">
              <a:lnSpc>
                <a:spcPct val="150000"/>
              </a:lnSpc>
              <a:buFont typeface="Wingdings" panose="05000000000000000000" pitchFamily="2" charset="2"/>
              <a:buChar char="n"/>
            </a:pPr>
            <a:r>
              <a:rPr lang="zh-CN" altLang="en-US" sz="2400" dirty="0" smtClean="0">
                <a:latin typeface="+mn-ea"/>
              </a:rPr>
              <a:t>调研现在已有运行的餐厨垃圾设施的城市，总结经验；</a:t>
            </a:r>
            <a:endParaRPr lang="en-US" altLang="zh-CN" sz="2400" dirty="0" smtClean="0">
              <a:latin typeface="+mn-ea"/>
            </a:endParaRPr>
          </a:p>
          <a:p>
            <a:pPr marL="285750" indent="-285750">
              <a:lnSpc>
                <a:spcPct val="150000"/>
              </a:lnSpc>
              <a:buFont typeface="Wingdings" panose="05000000000000000000" pitchFamily="2" charset="2"/>
              <a:buChar char="n"/>
            </a:pPr>
            <a:r>
              <a:rPr lang="zh-CN" altLang="en-US" sz="2400" dirty="0" smtClean="0">
                <a:latin typeface="+mn-ea"/>
              </a:rPr>
              <a:t>在全国城镇生活垃圾处理管理信息系统中，增加餐厨垃圾处理的上报界面，跟进了解试点情况；</a:t>
            </a:r>
            <a:endParaRPr lang="en-US" altLang="zh-CN" sz="2400" dirty="0" smtClean="0">
              <a:latin typeface="+mn-ea"/>
            </a:endParaRPr>
          </a:p>
          <a:p>
            <a:pPr marL="285750" indent="-285750">
              <a:lnSpc>
                <a:spcPct val="150000"/>
              </a:lnSpc>
              <a:buFont typeface="Wingdings" panose="05000000000000000000" pitchFamily="2" charset="2"/>
              <a:buChar char="n"/>
            </a:pPr>
            <a:r>
              <a:rPr lang="zh-CN" altLang="en-US" sz="2400" dirty="0" smtClean="0">
                <a:latin typeface="+mn-ea"/>
              </a:rPr>
              <a:t>加大资金投入和政策支持，提升餐厨垃圾处理的技术和管理水平。</a:t>
            </a:r>
            <a:endParaRPr lang="zh-CN" altLang="en-US" sz="2000" dirty="0">
              <a:latin typeface="+mn-ea"/>
            </a:endParaRPr>
          </a:p>
        </p:txBody>
      </p:sp>
    </p:spTree>
    <p:extLst>
      <p:ext uri="{BB962C8B-B14F-4D97-AF65-F5344CB8AC3E}">
        <p14:creationId xmlns:p14="http://schemas.microsoft.com/office/powerpoint/2010/main" val="393360469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827584" y="1196752"/>
            <a:ext cx="7992888" cy="1143000"/>
          </a:xfrm>
        </p:spPr>
        <p:txBody>
          <a:bodyPr>
            <a:normAutofit/>
          </a:bodyPr>
          <a:lstStyle/>
          <a:p>
            <a:pPr algn="ctr"/>
            <a:r>
              <a:rPr lang="zh-CN" altLang="en-US" sz="6600" dirty="0" smtClean="0">
                <a:latin typeface="华文隶书" pitchFamily="2" charset="-122"/>
                <a:ea typeface="华文隶书" pitchFamily="2" charset="-122"/>
              </a:rPr>
              <a:t>谢 谢！</a:t>
            </a:r>
            <a:endParaRPr lang="zh-CN" altLang="en-US" sz="6600" dirty="0">
              <a:latin typeface="华文隶书" pitchFamily="2" charset="-122"/>
              <a:ea typeface="华文隶书" pitchFamily="2" charset="-122"/>
            </a:endParaRPr>
          </a:p>
        </p:txBody>
      </p:sp>
      <p:pic>
        <p:nvPicPr>
          <p:cNvPr id="6" name="内容占位符 3" descr="照片.jpg"/>
          <p:cNvPicPr>
            <a:picLocks noChangeAspect="1"/>
          </p:cNvPicPr>
          <p:nvPr/>
        </p:nvPicPr>
        <p:blipFill>
          <a:blip r:embed="rId2" cstate="print"/>
          <a:srcRect l="3626" r="25500" b="10073"/>
          <a:stretch>
            <a:fillRect/>
          </a:stretch>
        </p:blipFill>
        <p:spPr>
          <a:xfrm>
            <a:off x="1547664" y="2636912"/>
            <a:ext cx="6048672" cy="4031587"/>
          </a:xfrm>
          <a:prstGeom prst="ellipse">
            <a:avLst/>
          </a:prstGeom>
          <a:ln>
            <a:noFill/>
          </a:ln>
          <a:effectLst>
            <a:softEdge rad="112500"/>
          </a:effectLst>
        </p:spPr>
      </p:pic>
    </p:spTree>
    <p:extLst>
      <p:ext uri="{BB962C8B-B14F-4D97-AF65-F5344CB8AC3E}">
        <p14:creationId xmlns:p14="http://schemas.microsoft.com/office/powerpoint/2010/main" val="502402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1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88640"/>
            <a:ext cx="5361418" cy="5400600"/>
          </a:xfrm>
        </p:spPr>
      </p:pic>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r="12538"/>
          <a:stretch/>
        </p:blipFill>
        <p:spPr>
          <a:xfrm>
            <a:off x="4211960" y="1052736"/>
            <a:ext cx="4783440" cy="5616624"/>
          </a:xfrm>
          <a:prstGeom prst="rect">
            <a:avLst/>
          </a:prstGeom>
        </p:spPr>
      </p:pic>
      <p:sp>
        <p:nvSpPr>
          <p:cNvPr id="4" name="内容占位符 2"/>
          <p:cNvSpPr txBox="1">
            <a:spLocks/>
          </p:cNvSpPr>
          <p:nvPr/>
        </p:nvSpPr>
        <p:spPr>
          <a:xfrm>
            <a:off x="179512" y="5589240"/>
            <a:ext cx="3888432" cy="1208720"/>
          </a:xfrm>
          <a:prstGeom prst="flowChartAlternateProcess">
            <a:avLst/>
          </a:prstGeom>
          <a:noFill/>
        </p:spPr>
        <p:style>
          <a:lnRef idx="2">
            <a:schemeClr val="accent2"/>
          </a:lnRef>
          <a:fillRef idx="1">
            <a:schemeClr val="lt1"/>
          </a:fillRef>
          <a:effectRef idx="0">
            <a:schemeClr val="accent2"/>
          </a:effectRef>
          <a:fontRef idx="minor">
            <a:schemeClr val="dk1"/>
          </a:fontRef>
        </p:style>
        <p:txBody>
          <a:bodyPr vert="horz">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Aft>
                <a:spcPts val="600"/>
              </a:spcAft>
              <a:buFont typeface="Wingdings 2"/>
              <a:buNone/>
            </a:pPr>
            <a:r>
              <a:rPr lang="zh-CN" altLang="en-US" sz="2400" b="1" dirty="0" smtClean="0">
                <a:solidFill>
                  <a:srgbClr val="FF0000"/>
                </a:solidFill>
                <a:latin typeface="宋体" pitchFamily="2" charset="-122"/>
                <a:ea typeface="宋体" pitchFamily="2" charset="-122"/>
                <a:cs typeface="Arial" pitchFamily="34" charset="0"/>
              </a:rPr>
              <a:t>搜索垃圾分类，百度轻松找到约</a:t>
            </a:r>
            <a:r>
              <a:rPr lang="en-US" altLang="zh-CN" sz="2400" b="1" dirty="0" smtClean="0">
                <a:solidFill>
                  <a:srgbClr val="FF0000"/>
                </a:solidFill>
                <a:latin typeface="宋体" pitchFamily="2" charset="-122"/>
                <a:ea typeface="宋体" pitchFamily="2" charset="-122"/>
                <a:cs typeface="Arial" pitchFamily="34" charset="0"/>
              </a:rPr>
              <a:t>8180000</a:t>
            </a:r>
            <a:r>
              <a:rPr lang="zh-CN" altLang="en-US" sz="2400" b="1" dirty="0" smtClean="0">
                <a:solidFill>
                  <a:srgbClr val="FF0000"/>
                </a:solidFill>
                <a:latin typeface="宋体" pitchFamily="2" charset="-122"/>
                <a:ea typeface="宋体" pitchFamily="2" charset="-122"/>
                <a:cs typeface="Arial" pitchFamily="34" charset="0"/>
              </a:rPr>
              <a:t>个结果，舆论热度可见一斑。</a:t>
            </a:r>
            <a:endParaRPr lang="en-US" altLang="zh-CN" sz="2400" b="1" dirty="0" smtClean="0">
              <a:solidFill>
                <a:srgbClr val="FF0000"/>
              </a:solidFill>
              <a:latin typeface="宋体" pitchFamily="2" charset="-122"/>
              <a:ea typeface="宋体" pitchFamily="2" charset="-122"/>
              <a:cs typeface="Arial" pitchFamily="34" charset="0"/>
            </a:endParaRPr>
          </a:p>
        </p:txBody>
      </p:sp>
      <p:sp>
        <p:nvSpPr>
          <p:cNvPr id="6" name="椭圆 5"/>
          <p:cNvSpPr/>
          <p:nvPr/>
        </p:nvSpPr>
        <p:spPr>
          <a:xfrm>
            <a:off x="1120" y="908720"/>
            <a:ext cx="2842688" cy="36004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0633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dirty="0">
                <a:solidFill>
                  <a:schemeClr val="tx1"/>
                </a:solidFill>
                <a:latin typeface="黑体" pitchFamily="49" charset="-122"/>
                <a:ea typeface="黑体" pitchFamily="49" charset="-122"/>
                <a:cs typeface="+mn-cs"/>
              </a:rPr>
              <a:t>三、</a:t>
            </a:r>
            <a:r>
              <a:rPr lang="zh-CN" altLang="en-US" sz="2800" dirty="0" smtClean="0">
                <a:solidFill>
                  <a:schemeClr val="tx1"/>
                </a:solidFill>
                <a:latin typeface="黑体" pitchFamily="49" charset="-122"/>
                <a:ea typeface="黑体" pitchFamily="49" charset="-122"/>
                <a:cs typeface="+mn-cs"/>
              </a:rPr>
              <a:t>效果不如意，</a:t>
            </a:r>
            <a:r>
              <a:rPr lang="zh-CN" altLang="en-US" sz="2800" dirty="0">
                <a:solidFill>
                  <a:schemeClr val="tx1"/>
                </a:solidFill>
                <a:latin typeface="黑体" pitchFamily="49" charset="-122"/>
                <a:ea typeface="黑体" pitchFamily="49" charset="-122"/>
                <a:cs typeface="+mn-cs"/>
              </a:rPr>
              <a:t>群众有意见</a:t>
            </a:r>
          </a:p>
        </p:txBody>
      </p:sp>
      <p:sp>
        <p:nvSpPr>
          <p:cNvPr id="3" name="内容占位符 2"/>
          <p:cNvSpPr>
            <a:spLocks noGrp="1"/>
          </p:cNvSpPr>
          <p:nvPr>
            <p:ph idx="1"/>
          </p:nvPr>
        </p:nvSpPr>
        <p:spPr>
          <a:xfrm>
            <a:off x="395536" y="1268760"/>
            <a:ext cx="8532440" cy="4686320"/>
          </a:xfrm>
        </p:spPr>
        <p:txBody>
          <a:bodyPr>
            <a:noAutofit/>
          </a:bodyPr>
          <a:lstStyle/>
          <a:p>
            <a:pPr marL="0" indent="457200">
              <a:lnSpc>
                <a:spcPct val="150000"/>
              </a:lnSpc>
              <a:buNone/>
            </a:pPr>
            <a:r>
              <a:rPr lang="en-US" altLang="zh-CN" sz="2400" dirty="0" smtClean="0">
                <a:solidFill>
                  <a:schemeClr val="tx1">
                    <a:lumMod val="95000"/>
                    <a:lumOff val="5000"/>
                  </a:schemeClr>
                </a:solidFill>
                <a:latin typeface="+mn-ea"/>
                <a:cs typeface="Arial" pitchFamily="34" charset="0"/>
              </a:rPr>
              <a:t> 2000</a:t>
            </a:r>
            <a:r>
              <a:rPr lang="zh-CN" altLang="zh-CN" sz="2400" dirty="0" smtClean="0">
                <a:solidFill>
                  <a:schemeClr val="tx1">
                    <a:lumMod val="95000"/>
                    <a:lumOff val="5000"/>
                  </a:schemeClr>
                </a:solidFill>
                <a:latin typeface="+mn-ea"/>
                <a:cs typeface="Arial" pitchFamily="34" charset="0"/>
              </a:rPr>
              <a:t>年</a:t>
            </a:r>
            <a:r>
              <a:rPr lang="zh-CN" altLang="en-US" sz="2400" dirty="0" smtClean="0">
                <a:solidFill>
                  <a:schemeClr val="tx1">
                    <a:lumMod val="95000"/>
                    <a:lumOff val="5000"/>
                  </a:schemeClr>
                </a:solidFill>
                <a:latin typeface="+mn-ea"/>
                <a:cs typeface="Arial" pitchFamily="34" charset="0"/>
              </a:rPr>
              <a:t>，我</a:t>
            </a:r>
            <a:r>
              <a:rPr lang="zh-CN" altLang="en-US" sz="2400" dirty="0" smtClean="0">
                <a:solidFill>
                  <a:schemeClr val="tx1">
                    <a:lumMod val="95000"/>
                    <a:lumOff val="5000"/>
                  </a:schemeClr>
                </a:solidFill>
                <a:latin typeface="+mn-ea"/>
                <a:cs typeface="Arial" pitchFamily="34" charset="0"/>
              </a:rPr>
              <a:t>部启动垃圾分类收集试点</a:t>
            </a:r>
            <a:r>
              <a:rPr lang="zh-CN" altLang="en-US" sz="2400" dirty="0" smtClean="0">
                <a:solidFill>
                  <a:schemeClr val="tx1">
                    <a:lumMod val="95000"/>
                    <a:lumOff val="5000"/>
                  </a:schemeClr>
                </a:solidFill>
                <a:latin typeface="+mn-ea"/>
                <a:cs typeface="Arial" pitchFamily="34" charset="0"/>
              </a:rPr>
              <a:t>工作，</a:t>
            </a:r>
            <a:r>
              <a:rPr lang="zh-CN" altLang="zh-CN" sz="2400" dirty="0" smtClean="0">
                <a:latin typeface="+mn-ea"/>
                <a:cs typeface="Arial" pitchFamily="34" charset="0"/>
              </a:rPr>
              <a:t>确定北京、上海、广州、深圳、杭州、南京、厦门、桂林等八</a:t>
            </a:r>
            <a:r>
              <a:rPr lang="zh-CN" altLang="zh-CN" sz="2400" dirty="0" smtClean="0">
                <a:latin typeface="+mn-ea"/>
                <a:cs typeface="Arial" pitchFamily="34" charset="0"/>
              </a:rPr>
              <a:t>个</a:t>
            </a:r>
            <a:r>
              <a:rPr lang="zh-CN" altLang="en-US" sz="2400" dirty="0" smtClean="0">
                <a:latin typeface="+mn-ea"/>
                <a:cs typeface="Arial" pitchFamily="34" charset="0"/>
              </a:rPr>
              <a:t>试点</a:t>
            </a:r>
            <a:r>
              <a:rPr lang="zh-CN" altLang="zh-CN" sz="2400" dirty="0" smtClean="0">
                <a:latin typeface="+mn-ea"/>
                <a:cs typeface="Arial" pitchFamily="34" charset="0"/>
              </a:rPr>
              <a:t>城市。</a:t>
            </a:r>
            <a:endParaRPr lang="en-US" altLang="zh-CN" sz="2400" dirty="0" smtClean="0">
              <a:latin typeface="+mn-ea"/>
              <a:cs typeface="Arial" pitchFamily="34" charset="0"/>
            </a:endParaRPr>
          </a:p>
          <a:p>
            <a:pPr marL="0" indent="457200">
              <a:lnSpc>
                <a:spcPct val="150000"/>
              </a:lnSpc>
              <a:buNone/>
            </a:pPr>
            <a:r>
              <a:rPr lang="zh-CN" altLang="en-US" sz="2400" dirty="0" smtClean="0">
                <a:latin typeface="+mn-ea"/>
                <a:cs typeface="Arial" pitchFamily="34" charset="0"/>
              </a:rPr>
              <a:t>十余年，政府</a:t>
            </a:r>
            <a:r>
              <a:rPr lang="zh-CN" altLang="en-US" sz="2400" dirty="0" smtClean="0">
                <a:latin typeface="+mn-ea"/>
                <a:cs typeface="Arial" pitchFamily="34" charset="0"/>
              </a:rPr>
              <a:t>投入大量人力物力财力，</a:t>
            </a:r>
            <a:r>
              <a:rPr lang="zh-CN" altLang="en-US" sz="2400" dirty="0" smtClean="0">
                <a:latin typeface="+mn-ea"/>
                <a:cs typeface="Arial" pitchFamily="34" charset="0"/>
              </a:rPr>
              <a:t>开展大量宣传</a:t>
            </a:r>
            <a:r>
              <a:rPr lang="zh-CN" altLang="en-US" sz="2400" dirty="0" smtClean="0">
                <a:latin typeface="+mn-ea"/>
                <a:cs typeface="Arial" pitchFamily="34" charset="0"/>
              </a:rPr>
              <a:t>，</a:t>
            </a:r>
            <a:r>
              <a:rPr lang="zh-CN" altLang="en-US" sz="2400" dirty="0" smtClean="0">
                <a:latin typeface="+mn-ea"/>
                <a:cs typeface="Arial" pitchFamily="34" charset="0"/>
              </a:rPr>
              <a:t>居民逐步</a:t>
            </a:r>
            <a:r>
              <a:rPr lang="zh-CN" altLang="en-US" sz="2400" dirty="0" smtClean="0">
                <a:latin typeface="+mn-ea"/>
                <a:cs typeface="Arial" pitchFamily="34" charset="0"/>
              </a:rPr>
              <a:t>建立了垃圾分类</a:t>
            </a:r>
            <a:r>
              <a:rPr lang="zh-CN" altLang="en-US" sz="2400" dirty="0" smtClean="0">
                <a:latin typeface="+mn-ea"/>
                <a:cs typeface="Arial" pitchFamily="34" charset="0"/>
              </a:rPr>
              <a:t>意识；</a:t>
            </a:r>
            <a:endParaRPr lang="en-US" altLang="zh-CN" sz="2400" dirty="0" smtClean="0">
              <a:latin typeface="+mn-ea"/>
              <a:cs typeface="Arial" pitchFamily="34" charset="0"/>
            </a:endParaRPr>
          </a:p>
          <a:p>
            <a:pPr marL="0" indent="457200">
              <a:lnSpc>
                <a:spcPct val="150000"/>
              </a:lnSpc>
              <a:buNone/>
            </a:pPr>
            <a:r>
              <a:rPr lang="zh-CN" altLang="en-US" sz="2400" dirty="0" smtClean="0">
                <a:latin typeface="+mn-ea"/>
                <a:cs typeface="Arial" pitchFamily="34" charset="0"/>
              </a:rPr>
              <a:t>整体而言</a:t>
            </a:r>
            <a:r>
              <a:rPr lang="zh-CN" altLang="en-US" sz="2400" dirty="0" smtClean="0">
                <a:latin typeface="+mn-ea"/>
                <a:cs typeface="Arial" pitchFamily="34" charset="0"/>
              </a:rPr>
              <a:t>，垃圾分类仍停留在分类垃圾桶等设施设备的配备上，没有取得实质效果</a:t>
            </a:r>
            <a:r>
              <a:rPr lang="zh-CN" altLang="en-US" sz="2400" dirty="0" smtClean="0">
                <a:latin typeface="+mn-ea"/>
                <a:cs typeface="Arial" pitchFamily="34" charset="0"/>
              </a:rPr>
              <a:t>。</a:t>
            </a:r>
            <a:endParaRPr lang="en-US" altLang="zh-CN" sz="2400" dirty="0" smtClean="0">
              <a:latin typeface="+mn-ea"/>
              <a:cs typeface="Arial" pitchFamily="34" charset="0"/>
            </a:endParaRPr>
          </a:p>
          <a:p>
            <a:pPr marL="0" indent="457200">
              <a:lnSpc>
                <a:spcPct val="150000"/>
              </a:lnSpc>
              <a:buNone/>
            </a:pPr>
            <a:r>
              <a:rPr lang="zh-CN" altLang="en-US" sz="2400" dirty="0" smtClean="0">
                <a:latin typeface="+mn-ea"/>
                <a:cs typeface="Arial" pitchFamily="34" charset="0"/>
              </a:rPr>
              <a:t>有</a:t>
            </a:r>
            <a:r>
              <a:rPr lang="zh-CN" altLang="en-US" sz="2400" dirty="0" smtClean="0">
                <a:latin typeface="+mn-ea"/>
                <a:cs typeface="Arial" pitchFamily="34" charset="0"/>
              </a:rPr>
              <a:t>媒体批评“</a:t>
            </a:r>
            <a:r>
              <a:rPr lang="zh-CN" altLang="en-US" sz="2400" b="1" dirty="0" smtClean="0">
                <a:latin typeface="+mn-ea"/>
              </a:rPr>
              <a:t>垃圾</a:t>
            </a:r>
            <a:r>
              <a:rPr lang="zh-CN" altLang="en-US" sz="2400" b="1" dirty="0">
                <a:latin typeface="+mn-ea"/>
              </a:rPr>
              <a:t>分类试点</a:t>
            </a:r>
            <a:r>
              <a:rPr lang="en-US" altLang="zh-CN" sz="2400" b="1" dirty="0">
                <a:latin typeface="+mn-ea"/>
              </a:rPr>
              <a:t>14</a:t>
            </a:r>
            <a:r>
              <a:rPr lang="zh-CN" altLang="en-US" sz="2400" b="1" dirty="0">
                <a:latin typeface="+mn-ea"/>
              </a:rPr>
              <a:t>年还在</a:t>
            </a:r>
            <a:r>
              <a:rPr lang="zh-CN" altLang="en-US" sz="2400" b="1" dirty="0" smtClean="0">
                <a:latin typeface="+mn-ea"/>
              </a:rPr>
              <a:t>“原地打转”。</a:t>
            </a:r>
            <a:endParaRPr lang="en-US" altLang="zh-CN" sz="2400" b="1" dirty="0" smtClean="0">
              <a:latin typeface="+mn-ea"/>
            </a:endParaRPr>
          </a:p>
          <a:p>
            <a:pPr marL="0" indent="457200">
              <a:lnSpc>
                <a:spcPct val="150000"/>
              </a:lnSpc>
              <a:buNone/>
            </a:pPr>
            <a:r>
              <a:rPr lang="zh-CN" altLang="en-US" sz="2400" dirty="0" smtClean="0">
                <a:latin typeface="+mn-ea"/>
                <a:cs typeface="Arial" pitchFamily="34" charset="0"/>
              </a:rPr>
              <a:t>群众</a:t>
            </a:r>
            <a:r>
              <a:rPr lang="zh-CN" altLang="en-US" sz="2400" dirty="0" smtClean="0">
                <a:latin typeface="+mn-ea"/>
                <a:cs typeface="Arial" pitchFamily="34" charset="0"/>
              </a:rPr>
              <a:t>对此</a:t>
            </a:r>
            <a:r>
              <a:rPr lang="zh-CN" altLang="en-US" sz="2400" dirty="0">
                <a:latin typeface="+mn-ea"/>
                <a:cs typeface="Arial" pitchFamily="34" charset="0"/>
              </a:rPr>
              <a:t>多</a:t>
            </a:r>
            <a:r>
              <a:rPr lang="zh-CN" altLang="en-US" sz="2400" dirty="0" smtClean="0">
                <a:latin typeface="+mn-ea"/>
                <a:cs typeface="Arial" pitchFamily="34" charset="0"/>
              </a:rPr>
              <a:t>有不满，质疑声不断，必须</a:t>
            </a:r>
            <a:r>
              <a:rPr lang="zh-CN" altLang="en-US" sz="2400" dirty="0">
                <a:latin typeface="+mn-ea"/>
                <a:cs typeface="Arial" pitchFamily="34" charset="0"/>
              </a:rPr>
              <a:t>有回应，有</a:t>
            </a:r>
            <a:r>
              <a:rPr lang="zh-CN" altLang="en-US" sz="2400" dirty="0" smtClean="0">
                <a:latin typeface="+mn-ea"/>
                <a:cs typeface="Arial" pitchFamily="34" charset="0"/>
              </a:rPr>
              <a:t>交代</a:t>
            </a:r>
            <a:r>
              <a:rPr lang="zh-CN" altLang="en-US" sz="2400" dirty="0" smtClean="0">
                <a:latin typeface="+mn-ea"/>
                <a:cs typeface="Arial" pitchFamily="34" charset="0"/>
              </a:rPr>
              <a:t>。</a:t>
            </a:r>
            <a:endParaRPr lang="zh-CN" altLang="en-US" sz="2400" dirty="0"/>
          </a:p>
        </p:txBody>
      </p:sp>
    </p:spTree>
    <p:extLst>
      <p:ext uri="{BB962C8B-B14F-4D97-AF65-F5344CB8AC3E}">
        <p14:creationId xmlns:p14="http://schemas.microsoft.com/office/powerpoint/2010/main" val="32853252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2253</TotalTime>
  <Words>5164</Words>
  <Application>Microsoft Office PowerPoint</Application>
  <PresentationFormat>全屏显示(4:3)</PresentationFormat>
  <Paragraphs>351</Paragraphs>
  <Slides>71</Slides>
  <Notes>8</Notes>
  <HiddenSlides>0</HiddenSlides>
  <MMClips>0</MMClips>
  <ScaleCrop>false</ScaleCrop>
  <HeadingPairs>
    <vt:vector size="4" baseType="variant">
      <vt:variant>
        <vt:lpstr>主题</vt:lpstr>
      </vt:variant>
      <vt:variant>
        <vt:i4>1</vt:i4>
      </vt:variant>
      <vt:variant>
        <vt:lpstr>幻灯片标题</vt:lpstr>
      </vt:variant>
      <vt:variant>
        <vt:i4>71</vt:i4>
      </vt:variant>
    </vt:vector>
  </HeadingPairs>
  <TitlesOfParts>
    <vt:vector size="72" baseType="lpstr">
      <vt:lpstr>暗香扑面</vt:lpstr>
      <vt:lpstr>城市生活垃圾源头控制 分类收集及资源化</vt:lpstr>
      <vt:lpstr>主要内容</vt:lpstr>
      <vt:lpstr>一、当前形势</vt:lpstr>
      <vt:lpstr>PowerPoint 演示文稿</vt:lpstr>
      <vt:lpstr>PowerPoint 演示文稿</vt:lpstr>
      <vt:lpstr>PowerPoint 演示文稿</vt:lpstr>
      <vt:lpstr>PowerPoint 演示文稿</vt:lpstr>
      <vt:lpstr>PowerPoint 演示文稿</vt:lpstr>
      <vt:lpstr>三、效果不如意，群众有意见</vt:lpstr>
      <vt:lpstr>二、我国垃圾分类的实践和误区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1.我国没有垃圾分类？</vt:lpstr>
      <vt:lpstr>PowerPoint 演示文稿</vt:lpstr>
      <vt:lpstr>PowerPoint 演示文稿</vt:lpstr>
      <vt:lpstr>PowerPoint 演示文稿</vt:lpstr>
      <vt:lpstr>2.分类可以大幅实现垃圾减量，甚至取代设施建设？</vt:lpstr>
      <vt:lpstr>PowerPoint 演示文稿</vt:lpstr>
      <vt:lpstr>4.开展垃圾分类可以回收资源，省钱？</vt:lpstr>
      <vt:lpstr>（三）几多尴尬</vt:lpstr>
      <vt:lpstr>1.分好的垃圾又被混装混运！</vt:lpstr>
      <vt:lpstr>PowerPoint 演示文稿</vt:lpstr>
      <vt:lpstr>PowerPoint 演示文稿</vt:lpstr>
      <vt:lpstr>3.过期药品怎么办？</vt:lpstr>
      <vt:lpstr>三、国外垃圾分类的启示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四、我国垃圾分类的工作方向</vt:lpstr>
      <vt:lpstr>（一）基本判断</vt:lpstr>
      <vt:lpstr>PowerPoint 演示文稿</vt:lpstr>
      <vt:lpstr>PowerPoint 演示文稿</vt:lpstr>
      <vt:lpstr>PowerPoint 演示文稿</vt:lpstr>
      <vt:lpstr> （三）工作方向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我国生活垃圾分类 的进展</dc:title>
  <dc:creator>zl</dc:creator>
  <cp:lastModifiedBy>lenovo</cp:lastModifiedBy>
  <cp:revision>185</cp:revision>
  <dcterms:created xsi:type="dcterms:W3CDTF">2016-04-07T05:58:39Z</dcterms:created>
  <dcterms:modified xsi:type="dcterms:W3CDTF">2016-04-15T09:05:31Z</dcterms:modified>
</cp:coreProperties>
</file>