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9"/>
  </p:notesMasterIdLst>
  <p:sldIdLst>
    <p:sldId id="483" r:id="rId2"/>
    <p:sldId id="373" r:id="rId3"/>
    <p:sldId id="374" r:id="rId4"/>
    <p:sldId id="375" r:id="rId5"/>
    <p:sldId id="457" r:id="rId6"/>
    <p:sldId id="443" r:id="rId7"/>
    <p:sldId id="445" r:id="rId8"/>
    <p:sldId id="446" r:id="rId9"/>
    <p:sldId id="477" r:id="rId10"/>
    <p:sldId id="447" r:id="rId11"/>
    <p:sldId id="479" r:id="rId12"/>
    <p:sldId id="480" r:id="rId13"/>
    <p:sldId id="474" r:id="rId14"/>
    <p:sldId id="472" r:id="rId15"/>
    <p:sldId id="475" r:id="rId16"/>
    <p:sldId id="476" r:id="rId17"/>
    <p:sldId id="459" r:id="rId18"/>
    <p:sldId id="460" r:id="rId19"/>
    <p:sldId id="461" r:id="rId20"/>
    <p:sldId id="462" r:id="rId21"/>
    <p:sldId id="463" r:id="rId22"/>
    <p:sldId id="464" r:id="rId23"/>
    <p:sldId id="465" r:id="rId24"/>
    <p:sldId id="466" r:id="rId25"/>
    <p:sldId id="467" r:id="rId26"/>
    <p:sldId id="468" r:id="rId27"/>
    <p:sldId id="473" r:id="rId28"/>
    <p:sldId id="469" r:id="rId29"/>
    <p:sldId id="481" r:id="rId30"/>
    <p:sldId id="482" r:id="rId31"/>
    <p:sldId id="449" r:id="rId32"/>
    <p:sldId id="470" r:id="rId33"/>
    <p:sldId id="444" r:id="rId34"/>
    <p:sldId id="419" r:id="rId35"/>
    <p:sldId id="420" r:id="rId36"/>
    <p:sldId id="421" r:id="rId37"/>
    <p:sldId id="422" r:id="rId38"/>
    <p:sldId id="423" r:id="rId39"/>
    <p:sldId id="424" r:id="rId40"/>
    <p:sldId id="425" r:id="rId41"/>
    <p:sldId id="426" r:id="rId42"/>
    <p:sldId id="427" r:id="rId43"/>
    <p:sldId id="428" r:id="rId44"/>
    <p:sldId id="429" r:id="rId45"/>
    <p:sldId id="430" r:id="rId46"/>
    <p:sldId id="431" r:id="rId47"/>
    <p:sldId id="432" r:id="rId48"/>
    <p:sldId id="433" r:id="rId49"/>
    <p:sldId id="434" r:id="rId50"/>
    <p:sldId id="435" r:id="rId51"/>
    <p:sldId id="436" r:id="rId52"/>
    <p:sldId id="437" r:id="rId53"/>
    <p:sldId id="438" r:id="rId54"/>
    <p:sldId id="439" r:id="rId55"/>
    <p:sldId id="440" r:id="rId56"/>
    <p:sldId id="441" r:id="rId57"/>
    <p:sldId id="471" r:id="rId5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5513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544BA-B819-412A-9020-7065665082E4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ACB62-66A2-4F99-94FA-E004C1551D7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926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5" name="副标题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1" name="日期占位符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18" name="页脚占位符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标题占位符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1" name="文本占位符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7" name="日期占位符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pPr/>
              <a:t>2016-5-5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366868" y="1124744"/>
            <a:ext cx="5105400" cy="1988792"/>
          </a:xfrm>
        </p:spPr>
        <p:txBody>
          <a:bodyPr/>
          <a:lstStyle/>
          <a:p>
            <a:pPr algn="ctr"/>
            <a:r>
              <a:rPr lang="zh-CN" altLang="en-US" sz="5400" dirty="0" smtClean="0">
                <a:solidFill>
                  <a:schemeClr val="accent4">
                    <a:lumMod val="20000"/>
                    <a:lumOff val="80000"/>
                  </a:schemeClr>
                </a:solidFill>
                <a:ea typeface="华文隶书" pitchFamily="2" charset="-122"/>
              </a:rPr>
              <a:t>德国城市精细化规制与专家决策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354442" y="3789040"/>
            <a:ext cx="5114778" cy="2160240"/>
          </a:xfrm>
        </p:spPr>
        <p:txBody>
          <a:bodyPr>
            <a:norm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200" b="1" dirty="0">
                <a:solidFill>
                  <a:srgbClr val="FFFF00"/>
                </a:solidFill>
                <a:latin typeface="华文楷体" pitchFamily="2" charset="-122"/>
                <a:ea typeface="华文楷体" pitchFamily="2" charset="-122"/>
              </a:rPr>
              <a:t>殷成志</a:t>
            </a:r>
            <a:endParaRPr lang="en-US" altLang="zh-CN" sz="3200" b="1" dirty="0">
              <a:solidFill>
                <a:srgbClr val="FFFF00"/>
              </a:solidFill>
              <a:latin typeface="华文楷体" pitchFamily="2" charset="-122"/>
              <a:ea typeface="华文楷体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itchFamily="2" charset="-122"/>
                <a:ea typeface="华文楷体" pitchFamily="2" charset="-122"/>
              </a:rPr>
              <a:t>全国市长研修学院</a:t>
            </a:r>
            <a:endParaRPr lang="en-US" altLang="zh-CN" sz="3600" b="1" dirty="0" smtClean="0">
              <a:solidFill>
                <a:schemeClr val="accent4">
                  <a:lumMod val="20000"/>
                  <a:lumOff val="80000"/>
                </a:schemeClr>
              </a:solidFill>
              <a:latin typeface="华文楷体" pitchFamily="2" charset="-122"/>
              <a:ea typeface="华文楷体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itchFamily="2" charset="-122"/>
                <a:ea typeface="华文楷体" pitchFamily="2" charset="-122"/>
              </a:rPr>
              <a:t>2016</a:t>
            </a:r>
            <a:r>
              <a:rPr lang="zh-CN" altLang="en-US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itchFamily="2" charset="-122"/>
                <a:ea typeface="华文楷体" pitchFamily="2" charset="-122"/>
              </a:rPr>
              <a:t>年</a:t>
            </a:r>
            <a:r>
              <a:rPr lang="en-US" altLang="zh-CN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itchFamily="2" charset="-122"/>
                <a:ea typeface="华文楷体" pitchFamily="2" charset="-122"/>
              </a:rPr>
              <a:t>5</a:t>
            </a:r>
            <a:r>
              <a:rPr lang="zh-CN" altLang="en-US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itchFamily="2" charset="-122"/>
                <a:ea typeface="华文楷体" pitchFamily="2" charset="-122"/>
              </a:rPr>
              <a:t>月</a:t>
            </a:r>
            <a:r>
              <a:rPr lang="en-US" altLang="zh-CN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itchFamily="2" charset="-122"/>
                <a:ea typeface="华文楷体" pitchFamily="2" charset="-122"/>
              </a:rPr>
              <a:t>16</a:t>
            </a:r>
            <a:r>
              <a:rPr lang="zh-CN" altLang="en-US" sz="2400" b="1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华文楷体" pitchFamily="2" charset="-122"/>
                <a:ea typeface="华文楷体" pitchFamily="2" charset="-122"/>
              </a:rPr>
              <a:t>日</a:t>
            </a:r>
            <a:endParaRPr lang="zh-CN" altLang="en-US" sz="2400" b="1" dirty="0">
              <a:solidFill>
                <a:schemeClr val="accent4">
                  <a:lumMod val="20000"/>
                  <a:lumOff val="80000"/>
                </a:schemeClr>
              </a:solidFill>
              <a:latin typeface="华文楷体" pitchFamily="2" charset="-122"/>
              <a:ea typeface="华文楷体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249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src.baidu.com/forum/w%3D580/sign=013879728518367aad897fd51e728b68/0df7d8c451da81cb88b237965166d016082431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93" y="0"/>
            <a:ext cx="8211295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29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src.baidu.com/forum/w%3D580/sign=9375a0c981025aafd3327ec3cbecab8d/49361e338744ebf8582a8236daf9d72a6059a7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056"/>
            <a:ext cx="7596336" cy="684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963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ic.niubb.net/huo/2015/06/04/1357424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53347" cy="382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171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767008"/>
          </a:xfrm>
        </p:spPr>
        <p:txBody>
          <a:bodyPr>
            <a:noAutofit/>
          </a:bodyPr>
          <a:lstStyle/>
          <a:p>
            <a:pPr algn="l"/>
            <a:r>
              <a:rPr lang="en-US" altLang="zh-CN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800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强有力</a:t>
            </a:r>
            <a:r>
              <a:rPr lang="zh-CN" altLang="en-US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的政府管理</a:t>
            </a:r>
            <a:endParaRPr lang="zh-CN" altLang="en-US" sz="48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628800"/>
            <a:ext cx="7384334" cy="475252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4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公元</a:t>
            </a:r>
            <a:r>
              <a:rPr lang="en-US" altLang="zh-CN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800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年，法兰克王国国王查理在罗马的圣彼得大教堂接受教皇的</a:t>
            </a:r>
            <a:r>
              <a:rPr lang="zh-CN" altLang="en-US" sz="24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加冕，教权和皇权结合；</a:t>
            </a:r>
            <a:endParaRPr lang="en-US" altLang="zh-CN" sz="2400" b="1" dirty="0" smtClean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en-US" altLang="zh-CN" sz="24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843</a:t>
            </a:r>
            <a:r>
              <a:rPr lang="zh-CN" altLang="en-US" sz="24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年，查理曼帝国分裂，莱茵河以东为东法兰克王国；</a:t>
            </a:r>
            <a:endParaRPr lang="zh-CN" altLang="en-US" sz="2400" b="1" dirty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公元</a:t>
            </a:r>
            <a:r>
              <a:rPr lang="en-US" altLang="zh-CN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962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年。</a:t>
            </a:r>
            <a:r>
              <a:rPr lang="zh-CN" altLang="en-US" sz="24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德意志（原东法兰克）国王奥托一世在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罗马由</a:t>
            </a:r>
            <a:r>
              <a:rPr lang="zh-CN" altLang="en-US" sz="24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教皇约翰十二世加冕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称帝（</a:t>
            </a:r>
            <a:r>
              <a:rPr lang="en-US" altLang="zh-CN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962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～</a:t>
            </a:r>
            <a:r>
              <a:rPr lang="en-US" altLang="zh-CN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973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在位</a:t>
            </a:r>
            <a:r>
              <a:rPr lang="zh-CN" altLang="en-US" sz="24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），建立所谓“神圣罗马帝国”（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Sacrum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Romanorum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Imperium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nationis</a:t>
            </a:r>
            <a:r>
              <a:rPr lang="en-US" altLang="zh-CN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err="1">
                <a:latin typeface="Times New Roman" pitchFamily="18" charset="0"/>
                <a:cs typeface="Times New Roman" pitchFamily="18" charset="0"/>
              </a:rPr>
              <a:t>Germanicae</a:t>
            </a:r>
            <a:r>
              <a:rPr lang="zh-CN" altLang="en-US" sz="24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），成为</a:t>
            </a:r>
            <a:r>
              <a:rPr lang="zh-CN" altLang="en-US" sz="24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罗马的监护人和罗马天主教世界的最高统治者</a:t>
            </a:r>
            <a:r>
              <a:rPr lang="zh-CN" altLang="en-US" sz="24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。</a:t>
            </a:r>
            <a:endParaRPr lang="en-US" altLang="zh-CN" sz="2400" b="1" dirty="0" smtClean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45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0.att.hudong.com/85/77/01300000327389123242776191576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50000"/>
                    </a14:imgEffect>
                    <a14:imgEffect>
                      <a14:brightnessContrast brigh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52524"/>
            <a:ext cx="6734175" cy="5705476"/>
          </a:xfrm>
          <a:prstGeom prst="rect">
            <a:avLst/>
          </a:prstGeom>
          <a:noFill/>
          <a:effectLst>
            <a:glow rad="127000">
              <a:schemeClr val="accent1">
                <a:alpha val="70000"/>
              </a:schemeClr>
            </a:glow>
            <a:outerShdw blurRad="50800" dist="50800" dir="5400000" algn="ctr" rotWithShape="0">
              <a:schemeClr val="bg1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767008"/>
          </a:xfrm>
        </p:spPr>
        <p:txBody>
          <a:bodyPr>
            <a:noAutofit/>
          </a:bodyPr>
          <a:lstStyle/>
          <a:p>
            <a:pPr algn="l"/>
            <a:r>
              <a:rPr lang="en-US" altLang="zh-CN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800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强有力</a:t>
            </a:r>
            <a:r>
              <a:rPr lang="zh-CN" altLang="en-US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的政府管理</a:t>
            </a:r>
            <a:endParaRPr lang="zh-CN" altLang="en-US" sz="48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628800"/>
            <a:ext cx="7384334" cy="475252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罗马梵蒂冈</a:t>
            </a:r>
            <a:r>
              <a:rPr lang="zh-CN" altLang="en-US" sz="28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承认神圣罗马帝国是西罗马帝国的合法继承者，东方的“正统”、建都于君士坦丁堡的拜占庭帝国（东罗马帝国）后来也对此予以承认；</a:t>
            </a:r>
            <a:endParaRPr lang="en-US" altLang="zh-CN" sz="2800" b="1" dirty="0" smtClean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en-US" altLang="zh-CN" sz="28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1806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年神圣罗马帝国被拿破仑一世推翻，宣告</a:t>
            </a:r>
            <a:r>
              <a:rPr lang="zh-CN" altLang="en-US" sz="28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解体。</a:t>
            </a:r>
            <a:endParaRPr lang="en-US" altLang="zh-CN" sz="2800" b="1" dirty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皇帝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国王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选帝侯（</a:t>
            </a:r>
            <a:r>
              <a:rPr lang="en-US" altLang="zh-CN" sz="2800" b="1" dirty="0" err="1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Kurfürst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）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亲王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大公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公爵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侯爵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自由伯爵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伯爵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子爵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男爵</a:t>
            </a:r>
            <a:r>
              <a:rPr lang="en-US" altLang="zh-CN" sz="28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/</a:t>
            </a:r>
            <a:r>
              <a:rPr lang="zh-CN" altLang="en-US" sz="28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骑士。</a:t>
            </a:r>
            <a:endParaRPr lang="zh-CN" altLang="en-US" sz="2800" b="1" dirty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endParaRPr lang="en-US" altLang="zh-CN" sz="24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07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eg-maps.uni-mainz.de/gif/p648d_a3_m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222" y="0"/>
            <a:ext cx="8337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05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.hiphotos.baidu.com/baike/c0%3Dbaike180%2C5%2C5%2C180%2C60/sign=acbc69c8a2ec08fa320d1bf538875608/d52a2834349b033b000a31ad17ce36d3d439bd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5308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8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thg.fr.bw.schule.de/silkeamberg/stadtbild/stadt_mittelalter_sw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928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src.baidu.com/forum/pic/item/96b5e51190ef76c6c3227ffd9f16fdfaad5167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72400" cy="6962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9141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src.baidu.com/forum/pic/item/e38774c6a7efce1bfbdb4c1cad51f3deb68f65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525000" cy="693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451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543956" cy="764704"/>
          </a:xfrm>
        </p:spPr>
        <p:txBody>
          <a:bodyPr>
            <a:noAutofit/>
          </a:bodyPr>
          <a:lstStyle/>
          <a:p>
            <a:pPr algn="l"/>
            <a:r>
              <a:rPr lang="en-US" altLang="zh-CN" sz="36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36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“新公共管理”</a:t>
            </a:r>
            <a:endParaRPr lang="zh-CN" altLang="en-US" sz="36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052736"/>
            <a:ext cx="7456342" cy="561662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400" b="1" dirty="0" smtClean="0">
                <a:ea typeface="仿宋_GB2312" pitchFamily="49" charset="-122"/>
              </a:rPr>
              <a:t>各国</a:t>
            </a:r>
            <a:r>
              <a:rPr lang="zh-CN" altLang="en-US" sz="2400" b="1" dirty="0">
                <a:ea typeface="仿宋_GB2312" pitchFamily="49" charset="-122"/>
              </a:rPr>
              <a:t>政府关注经济自由化和国有企业私有化</a:t>
            </a:r>
            <a:r>
              <a:rPr lang="en-US" altLang="zh-CN" sz="2400" b="1" dirty="0">
                <a:ea typeface="仿宋_GB2312" pitchFamily="49" charset="-122"/>
              </a:rPr>
              <a:t>——</a:t>
            </a:r>
            <a:r>
              <a:rPr lang="zh-CN" altLang="en-US" sz="2400" b="1" dirty="0">
                <a:ea typeface="仿宋_GB2312" pitchFamily="49" charset="-122"/>
              </a:rPr>
              <a:t>关注重点是通过权力下放、私有化和缩减来进行自由化和私有化；</a:t>
            </a: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400" b="1" dirty="0">
                <a:ea typeface="仿宋_GB2312" pitchFamily="49" charset="-122"/>
              </a:rPr>
              <a:t>关注国家的核心职能，并对其进行行政改革。在此，政府已经试图削减政府官僚机构的规模，同时试图让政府在响应公民需求方面变得更高效、更现代化、更负责任。</a:t>
            </a:r>
            <a:endParaRPr lang="en-US" altLang="zh-CN" sz="2400" b="1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400" b="1" dirty="0" smtClean="0">
                <a:ea typeface="仿宋_GB2312" pitchFamily="49" charset="-122"/>
              </a:rPr>
              <a:t>即使</a:t>
            </a:r>
            <a:r>
              <a:rPr lang="zh-CN" altLang="en-US" sz="2400" b="1" dirty="0">
                <a:ea typeface="仿宋_GB2312" pitchFamily="49" charset="-122"/>
              </a:rPr>
              <a:t>在最市场化的经济体里，政府仍是至关重要的。问题的关键在于如何使政府机构变得更为高效。</a:t>
            </a:r>
            <a:endParaRPr lang="en-US" altLang="zh-CN" sz="2400" b="1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400" b="1" dirty="0">
                <a:ea typeface="仿宋_GB2312" pitchFamily="49" charset="-122"/>
              </a:rPr>
              <a:t>政府的职能从亲自划桨驾船过河变成</a:t>
            </a:r>
            <a:r>
              <a:rPr lang="zh-CN" altLang="en-US" sz="2400" b="1" dirty="0" smtClean="0">
                <a:ea typeface="仿宋_GB2312" pitchFamily="49" charset="-122"/>
              </a:rPr>
              <a:t>掌舵。</a:t>
            </a:r>
            <a:endParaRPr lang="zh-CN" altLang="en-US" sz="24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366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src.baidu.com/forum/pic/item/05aea5efce1b9d169a371eb7f1deb48f8e5464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7" y="-34627"/>
            <a:ext cx="9177932" cy="6892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448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src.baidu.com/forum/pic/item/d487cc1b9d16fdfac79c4238b68f8c5496ee7b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700"/>
            <a:ext cx="8398165" cy="686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772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src.baidu.com/forum/pic/item/ee7efffaaf51f3dede423db296eef01f382979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142" y="548680"/>
            <a:ext cx="9187989" cy="5889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229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src.baidu.com/forum/pic/item/8e92ad51f3deb48fe7992508f21f3a292ff578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09" y="332656"/>
            <a:ext cx="9124850" cy="622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333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src.baidu.com/forum/pic/item/c7e78e5494eef01f54e49c13e2fe9925be317d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1" y="332656"/>
            <a:ext cx="9108166" cy="629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7031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gsrc.baidu.com/forum/pic/item/e786f21f3a292df5903328c3be315c6036a873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67" y="188640"/>
            <a:ext cx="9153240" cy="656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345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gsrc.baidu.com/forum/pic/item/93969b25bc315c604065ef398fb1cb134b5477d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1"/>
            <a:ext cx="8151513" cy="688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835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767008"/>
          </a:xfrm>
        </p:spPr>
        <p:txBody>
          <a:bodyPr>
            <a:noAutofit/>
          </a:bodyPr>
          <a:lstStyle/>
          <a:p>
            <a:pPr algn="l"/>
            <a:r>
              <a:rPr lang="en-US" altLang="zh-CN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800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强有力</a:t>
            </a:r>
            <a:r>
              <a:rPr lang="zh-CN" altLang="en-US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的政府管理</a:t>
            </a:r>
            <a:endParaRPr lang="zh-CN" altLang="en-US" sz="48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628800"/>
            <a:ext cx="7384334" cy="475252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   </a:t>
            </a:r>
            <a:r>
              <a:rPr lang="zh-CN" altLang="en-US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德国</a:t>
            </a:r>
            <a:r>
              <a:rPr lang="zh-CN" altLang="en-US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行政的浓厚大陆属性；</a:t>
            </a:r>
            <a:endParaRPr lang="en-US" altLang="zh-CN" sz="3200" b="1" dirty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en-US" altLang="zh-CN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 </a:t>
            </a:r>
            <a:r>
              <a:rPr lang="zh-CN" altLang="en-US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“君臣关系”：“礼”与</a:t>
            </a:r>
            <a:r>
              <a:rPr lang="zh-CN" altLang="en-US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“忠”；</a:t>
            </a:r>
            <a:endParaRPr lang="en-US" altLang="zh-CN" sz="3200" b="1" dirty="0" smtClean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en-US" altLang="zh-CN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  </a:t>
            </a:r>
            <a:r>
              <a:rPr lang="zh-CN" altLang="en-US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文艺复兴，启蒙运动：君权挑战神权，民权挑战封建制度和</a:t>
            </a:r>
            <a:r>
              <a:rPr lang="zh-CN" altLang="en-US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神权；</a:t>
            </a:r>
            <a:endParaRPr lang="en-US" altLang="zh-CN" sz="3200" b="1" dirty="0" smtClean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en-US" altLang="zh-CN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  </a:t>
            </a:r>
            <a:r>
              <a:rPr lang="zh-CN" altLang="en-US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德国的社会主义；</a:t>
            </a:r>
            <a:endParaRPr lang="en-US" altLang="zh-CN" sz="3200" b="1" dirty="0" smtClean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en-US" altLang="zh-CN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</a:t>
            </a:r>
            <a:r>
              <a:rPr lang="en-US" altLang="zh-CN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  </a:t>
            </a:r>
            <a:r>
              <a:rPr lang="zh-CN" altLang="en-US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战后的民主化改革和环保运动。</a:t>
            </a:r>
            <a:endParaRPr lang="zh-CN" altLang="en-US" sz="3200" b="1" dirty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19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767008"/>
          </a:xfrm>
        </p:spPr>
        <p:txBody>
          <a:bodyPr>
            <a:noAutofit/>
          </a:bodyPr>
          <a:lstStyle/>
          <a:p>
            <a:pPr algn="l"/>
            <a:r>
              <a:rPr lang="en-US" altLang="zh-CN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清晰的风险界定</a:t>
            </a:r>
            <a:endParaRPr lang="zh-CN" altLang="en-US" sz="48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340768"/>
            <a:ext cx="7384334" cy="5328592"/>
          </a:xfrm>
        </p:spPr>
        <p:txBody>
          <a:bodyPr>
            <a:noAutofit/>
          </a:bodyPr>
          <a:lstStyle/>
          <a:p>
            <a:pPr marL="609600" indent="-609600">
              <a:lnSpc>
                <a:spcPts val="45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3200" b="1" dirty="0" smtClean="0">
                <a:ea typeface="仿宋_GB2312" pitchFamily="49" charset="-122"/>
              </a:rPr>
              <a:t>城市规划</a:t>
            </a:r>
            <a:r>
              <a:rPr lang="zh-CN" altLang="en-US" sz="3200" b="1" dirty="0">
                <a:ea typeface="仿宋_GB2312" pitchFamily="49" charset="-122"/>
              </a:rPr>
              <a:t>法定图则是建设审批的依据，是城市开发调控的主要政策工具；</a:t>
            </a:r>
            <a:endParaRPr lang="en-US" altLang="zh-CN" sz="3200" b="1" dirty="0">
              <a:ea typeface="仿宋_GB2312" pitchFamily="49" charset="-122"/>
            </a:endParaRPr>
          </a:p>
          <a:p>
            <a:pPr marL="609600" indent="-609600">
              <a:lnSpc>
                <a:spcPts val="45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3200" b="1" dirty="0">
                <a:ea typeface="仿宋_GB2312" pitchFamily="49" charset="-122"/>
              </a:rPr>
              <a:t>法定图则依据</a:t>
            </a:r>
            <a:r>
              <a:rPr lang="zh-CN" altLang="zh-CN" sz="3200" b="1" dirty="0">
                <a:ea typeface="仿宋_GB2312" pitchFamily="49" charset="-122"/>
              </a:rPr>
              <a:t>集成原理</a:t>
            </a:r>
            <a:r>
              <a:rPr lang="zh-CN" altLang="en-US" sz="3200" b="1" dirty="0">
                <a:ea typeface="仿宋_GB2312" pitchFamily="49" charset="-122"/>
              </a:rPr>
              <a:t>编制，</a:t>
            </a:r>
            <a:r>
              <a:rPr lang="zh-CN" altLang="zh-CN" sz="3200" b="1" dirty="0">
                <a:ea typeface="仿宋_GB2312" pitchFamily="49" charset="-122"/>
              </a:rPr>
              <a:t>主要流程是：目标设立</a:t>
            </a:r>
            <a:r>
              <a:rPr lang="en-US" altLang="zh-CN" sz="3200" b="1" dirty="0">
                <a:ea typeface="仿宋_GB2312" pitchFamily="49" charset="-122"/>
                <a:sym typeface="Wingdings"/>
              </a:rPr>
              <a:t></a:t>
            </a:r>
            <a:r>
              <a:rPr lang="zh-CN" altLang="zh-CN" sz="3200" b="1" dirty="0">
                <a:solidFill>
                  <a:srgbClr val="C00000"/>
                </a:solidFill>
                <a:ea typeface="仿宋_GB2312" pitchFamily="49" charset="-122"/>
              </a:rPr>
              <a:t>专家咨询</a:t>
            </a:r>
            <a:r>
              <a:rPr lang="en-US" altLang="zh-CN" sz="3200" b="1" dirty="0">
                <a:ea typeface="仿宋_GB2312" pitchFamily="49" charset="-122"/>
                <a:sym typeface="Wingdings"/>
              </a:rPr>
              <a:t></a:t>
            </a:r>
            <a:r>
              <a:rPr lang="zh-CN" altLang="zh-CN" sz="3200" b="1" dirty="0">
                <a:ea typeface="仿宋_GB2312" pitchFamily="49" charset="-122"/>
              </a:rPr>
              <a:t>措施评估</a:t>
            </a:r>
            <a:r>
              <a:rPr lang="en-US" altLang="zh-CN" sz="3200" b="1" dirty="0">
                <a:ea typeface="仿宋_GB2312" pitchFamily="49" charset="-122"/>
                <a:sym typeface="Wingdings"/>
              </a:rPr>
              <a:t></a:t>
            </a:r>
            <a:r>
              <a:rPr lang="zh-CN" altLang="zh-CN" sz="3200" b="1" dirty="0">
                <a:ea typeface="仿宋_GB2312" pitchFamily="49" charset="-122"/>
              </a:rPr>
              <a:t>空间集成</a:t>
            </a:r>
            <a:r>
              <a:rPr lang="zh-CN" altLang="zh-CN" sz="3200" b="1" dirty="0" smtClean="0">
                <a:ea typeface="仿宋_GB2312" pitchFamily="49" charset="-122"/>
              </a:rPr>
              <a:t>。</a:t>
            </a:r>
            <a:endParaRPr lang="en-US" altLang="zh-CN" sz="3200" b="1" dirty="0" smtClean="0">
              <a:ea typeface="仿宋_GB2312" pitchFamily="49" charset="-122"/>
            </a:endParaRPr>
          </a:p>
          <a:p>
            <a:pPr marL="609600" indent="-609600">
              <a:lnSpc>
                <a:spcPts val="45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3200" b="1" dirty="0" smtClean="0">
                <a:ea typeface="仿宋_GB2312" pitchFamily="49" charset="-122"/>
              </a:rPr>
              <a:t>“参谋作业”：专家咨询是界定风险的根本手段。</a:t>
            </a:r>
            <a:endParaRPr lang="en-US" altLang="zh-CN" sz="32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23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767008"/>
          </a:xfrm>
        </p:spPr>
        <p:txBody>
          <a:bodyPr>
            <a:noAutofit/>
          </a:bodyPr>
          <a:lstStyle/>
          <a:p>
            <a:pPr algn="l"/>
            <a:r>
              <a:rPr lang="en-US" altLang="zh-CN" sz="40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0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小专题：总参谋部（参谋本部）</a:t>
            </a:r>
            <a:endParaRPr lang="zh-CN" altLang="en-US" sz="40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340768"/>
            <a:ext cx="7776864" cy="5328592"/>
          </a:xfrm>
        </p:spPr>
        <p:txBody>
          <a:bodyPr>
            <a:noAutofit/>
          </a:bodyPr>
          <a:lstStyle/>
          <a:p>
            <a:pPr marL="609600" indent="-609600">
              <a:lnSpc>
                <a:spcPts val="45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2400" b="1" dirty="0">
                <a:ea typeface="仿宋_GB2312" pitchFamily="49" charset="-122"/>
              </a:rPr>
              <a:t>德国总参谋部（德语：</a:t>
            </a:r>
            <a:r>
              <a:rPr lang="en-US" altLang="zh-CN" sz="2400" b="1" dirty="0" err="1">
                <a:ea typeface="仿宋_GB2312" pitchFamily="49" charset="-122"/>
              </a:rPr>
              <a:t>Großer</a:t>
            </a:r>
            <a:r>
              <a:rPr lang="en-US" altLang="zh-CN" sz="2400" b="1" dirty="0">
                <a:ea typeface="仿宋_GB2312" pitchFamily="49" charset="-122"/>
              </a:rPr>
              <a:t> </a:t>
            </a:r>
            <a:r>
              <a:rPr lang="en-US" altLang="zh-CN" sz="2400" b="1" dirty="0" err="1">
                <a:ea typeface="仿宋_GB2312" pitchFamily="49" charset="-122"/>
              </a:rPr>
              <a:t>Generalstab</a:t>
            </a:r>
            <a:r>
              <a:rPr lang="zh-CN" altLang="en-US" sz="2400" b="1" dirty="0">
                <a:ea typeface="仿宋_GB2312" pitchFamily="49" charset="-122"/>
              </a:rPr>
              <a:t>）是德国军队中对战争进行规划和决策的高级军事机构，由原普鲁士军队总参谋部发展而来，是现当代绝大多数军队总参谋部的样板；</a:t>
            </a:r>
            <a:endParaRPr lang="en-US" altLang="zh-CN" sz="2400" b="1" dirty="0">
              <a:ea typeface="仿宋_GB2312" pitchFamily="49" charset="-122"/>
            </a:endParaRPr>
          </a:p>
          <a:p>
            <a:pPr marL="609600" indent="-609600">
              <a:lnSpc>
                <a:spcPts val="45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2400" b="1" dirty="0">
                <a:ea typeface="仿宋_GB2312" pitchFamily="49" charset="-122"/>
              </a:rPr>
              <a:t>主要任务是在总参谋长领导</a:t>
            </a:r>
            <a:r>
              <a:rPr lang="zh-CN" altLang="en-US" sz="2400" b="1" dirty="0" smtClean="0">
                <a:ea typeface="仿宋_GB2312" pitchFamily="49" charset="-122"/>
              </a:rPr>
              <a:t>下，贯彻执行</a:t>
            </a:r>
            <a:r>
              <a:rPr lang="zh-CN" altLang="en-US" sz="2400" b="1" dirty="0">
                <a:ea typeface="仿宋_GB2312" pitchFamily="49" charset="-122"/>
              </a:rPr>
              <a:t>最高统帅和国防部长的命令、</a:t>
            </a:r>
            <a:r>
              <a:rPr lang="zh-CN" altLang="en-US" sz="2400" b="1" dirty="0" smtClean="0">
                <a:ea typeface="仿宋_GB2312" pitchFamily="49" charset="-122"/>
              </a:rPr>
              <a:t>指示，搜集</a:t>
            </a:r>
            <a:r>
              <a:rPr lang="zh-CN" altLang="en-US" sz="2400" b="1" dirty="0">
                <a:ea typeface="仿宋_GB2312" pitchFamily="49" charset="-122"/>
              </a:rPr>
              <a:t>和提供</a:t>
            </a:r>
            <a:r>
              <a:rPr lang="zh-CN" altLang="en-US" sz="2400" b="1" dirty="0" smtClean="0">
                <a:ea typeface="仿宋_GB2312" pitchFamily="49" charset="-122"/>
              </a:rPr>
              <a:t>情报，拟定</a:t>
            </a:r>
            <a:r>
              <a:rPr lang="zh-CN" altLang="en-US" sz="2400" b="1" dirty="0">
                <a:ea typeface="仿宋_GB2312" pitchFamily="49" charset="-122"/>
              </a:rPr>
              <a:t>和组织实施战略战役计划和动员</a:t>
            </a:r>
            <a:r>
              <a:rPr lang="zh-CN" altLang="en-US" sz="2400" b="1" dirty="0" smtClean="0">
                <a:ea typeface="仿宋_GB2312" pitchFamily="49" charset="-122"/>
              </a:rPr>
              <a:t>计划，指挥</a:t>
            </a:r>
            <a:r>
              <a:rPr lang="zh-CN" altLang="en-US" sz="2400" b="1" dirty="0">
                <a:ea typeface="仿宋_GB2312" pitchFamily="49" charset="-122"/>
              </a:rPr>
              <a:t>并协调各军种、备战区及各种武装组织的作战行动。</a:t>
            </a:r>
            <a:endParaRPr lang="en-US" altLang="zh-CN" sz="24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90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939784"/>
          </a:xfrm>
        </p:spPr>
        <p:txBody>
          <a:bodyPr>
            <a:noAutofit/>
          </a:bodyPr>
          <a:lstStyle/>
          <a:p>
            <a:pPr algn="l"/>
            <a:r>
              <a:rPr lang="en-US" altLang="zh-CN" sz="36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36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“新公共管理”</a:t>
            </a:r>
            <a:endParaRPr lang="zh-CN" altLang="en-US" sz="36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412776"/>
            <a:ext cx="7240318" cy="5256584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>
                <a:ea typeface="仿宋_GB2312" pitchFamily="49" charset="-122"/>
              </a:rPr>
              <a:t>政府应该决定哪些风险是由政府来管理，哪些风险留给其他机构来</a:t>
            </a:r>
            <a:r>
              <a:rPr lang="zh-CN" altLang="en-US" sz="2800" b="1" dirty="0" smtClean="0">
                <a:ea typeface="仿宋_GB2312" pitchFamily="49" charset="-122"/>
              </a:rPr>
              <a:t>管理</a:t>
            </a:r>
            <a:r>
              <a:rPr lang="en-US" altLang="zh-CN" sz="2800" b="1" dirty="0">
                <a:ea typeface="仿宋_GB2312" pitchFamily="49" charset="-122"/>
              </a:rPr>
              <a:t>——</a:t>
            </a:r>
            <a:r>
              <a:rPr lang="zh-CN" altLang="en-US" sz="2800" b="1" dirty="0">
                <a:ea typeface="仿宋_GB2312" pitchFamily="49" charset="-122"/>
              </a:rPr>
              <a:t>这些决定会随时间和空间的变化而</a:t>
            </a:r>
            <a:r>
              <a:rPr lang="zh-CN" altLang="en-US" sz="2800" b="1" dirty="0" smtClean="0">
                <a:ea typeface="仿宋_GB2312" pitchFamily="49" charset="-122"/>
              </a:rPr>
              <a:t>改变；</a:t>
            </a:r>
            <a:endParaRPr lang="en-US" altLang="zh-CN" sz="2800" b="1" dirty="0" smtClean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 smtClean="0">
                <a:ea typeface="仿宋_GB2312" pitchFamily="49" charset="-122"/>
              </a:rPr>
              <a:t>政治</a:t>
            </a:r>
            <a:r>
              <a:rPr lang="zh-CN" altLang="en-US" sz="2800" b="1" dirty="0">
                <a:ea typeface="仿宋_GB2312" pitchFamily="49" charset="-122"/>
              </a:rPr>
              <a:t>精英的优先考虑因素和主导的社会价值</a:t>
            </a:r>
            <a:r>
              <a:rPr lang="zh-CN" altLang="en-US" sz="2800" b="1" dirty="0" smtClean="0">
                <a:ea typeface="仿宋_GB2312" pitchFamily="49" charset="-122"/>
              </a:rPr>
              <a:t>观；</a:t>
            </a:r>
            <a:endParaRPr lang="zh-CN" altLang="en-US" sz="2800" b="1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 smtClean="0">
                <a:ea typeface="仿宋_GB2312" pitchFamily="49" charset="-122"/>
              </a:rPr>
              <a:t>政府</a:t>
            </a:r>
            <a:r>
              <a:rPr lang="zh-CN" altLang="en-US" sz="2800" b="1" dirty="0">
                <a:ea typeface="仿宋_GB2312" pitchFamily="49" charset="-122"/>
              </a:rPr>
              <a:t>在风险管理中起到重要作用</a:t>
            </a:r>
            <a:r>
              <a:rPr lang="en-US" altLang="zh-CN" sz="2800" b="1" dirty="0">
                <a:ea typeface="仿宋_GB2312" pitchFamily="49" charset="-122"/>
              </a:rPr>
              <a:t>——</a:t>
            </a:r>
            <a:r>
              <a:rPr lang="zh-CN" altLang="en-US" sz="2800" b="1" dirty="0">
                <a:ea typeface="仿宋_GB2312" pitchFamily="49" charset="-122"/>
              </a:rPr>
              <a:t>减少和重新分配</a:t>
            </a:r>
            <a:r>
              <a:rPr lang="zh-CN" altLang="en-US" sz="2800" b="1" dirty="0" smtClean="0">
                <a:ea typeface="仿宋_GB2312" pitchFamily="49" charset="-122"/>
              </a:rPr>
              <a:t>风险；</a:t>
            </a:r>
            <a:endParaRPr lang="zh-CN" altLang="en-US" sz="2800" b="1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 smtClean="0">
                <a:ea typeface="仿宋_GB2312" pitchFamily="49" charset="-122"/>
              </a:rPr>
              <a:t>风险</a:t>
            </a:r>
            <a:r>
              <a:rPr lang="zh-CN" altLang="en-US" sz="2800" b="1" dirty="0">
                <a:ea typeface="仿宋_GB2312" pitchFamily="49" charset="-122"/>
              </a:rPr>
              <a:t>管理政策可能是政府最重要的</a:t>
            </a:r>
            <a:r>
              <a:rPr lang="zh-CN" altLang="en-US" sz="2800" b="1" dirty="0" smtClean="0">
                <a:ea typeface="仿宋_GB2312" pitchFamily="49" charset="-122"/>
              </a:rPr>
              <a:t>职责。</a:t>
            </a:r>
            <a:endParaRPr lang="zh-CN" altLang="en-US" sz="28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188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767008"/>
          </a:xfrm>
        </p:spPr>
        <p:txBody>
          <a:bodyPr>
            <a:noAutofit/>
          </a:bodyPr>
          <a:lstStyle/>
          <a:p>
            <a:pPr algn="l"/>
            <a:r>
              <a:rPr lang="en-US" altLang="zh-CN" sz="40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0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小专题：总参谋部（参谋本部）</a:t>
            </a:r>
            <a:endParaRPr lang="zh-CN" altLang="en-US" sz="40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pic>
        <p:nvPicPr>
          <p:cNvPr id="5122" name="Picture 2" descr="http://www.qulishi.com/UploadFile/2014923930341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12776"/>
            <a:ext cx="3600400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805264"/>
            <a:ext cx="70349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沙恩霍斯特</a:t>
            </a:r>
            <a:r>
              <a:rPr lang="zh-CN" altLang="en-US" dirty="0"/>
              <a:t>（</a:t>
            </a:r>
            <a:r>
              <a:rPr lang="en-US" altLang="zh-CN" dirty="0"/>
              <a:t>Gerhard Johan David von Scharnhorst</a:t>
            </a:r>
            <a:r>
              <a:rPr lang="zh-CN" altLang="en-US" dirty="0"/>
              <a:t>，</a:t>
            </a:r>
            <a:r>
              <a:rPr lang="en-US" altLang="zh-CN" dirty="0"/>
              <a:t>1755.11.12 </a:t>
            </a:r>
            <a:r>
              <a:rPr lang="zh-CN" altLang="en-US" dirty="0"/>
              <a:t>～</a:t>
            </a:r>
            <a:r>
              <a:rPr lang="en-US" altLang="zh-CN" dirty="0"/>
              <a:t>1813.6.28</a:t>
            </a:r>
            <a:r>
              <a:rPr lang="zh-CN" altLang="en-US" dirty="0" smtClean="0"/>
              <a:t>）将军</a:t>
            </a:r>
            <a:r>
              <a:rPr lang="zh-CN" altLang="en-US" dirty="0"/>
              <a:t>，伯爵，军事改革家。普鲁士总参谋部的奠基人。</a:t>
            </a:r>
          </a:p>
        </p:txBody>
      </p:sp>
    </p:spTree>
    <p:extLst>
      <p:ext uri="{BB962C8B-B14F-4D97-AF65-F5344CB8AC3E}">
        <p14:creationId xmlns:p14="http://schemas.microsoft.com/office/powerpoint/2010/main" val="9986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839016"/>
          </a:xfrm>
        </p:spPr>
        <p:txBody>
          <a:bodyPr>
            <a:noAutofit/>
          </a:bodyPr>
          <a:lstStyle/>
          <a:p>
            <a:r>
              <a:rPr lang="en-US" altLang="zh-CN" sz="4800" dirty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800" dirty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明确的调控措施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800"/>
            <a:ext cx="7776864" cy="4896544"/>
          </a:xfrm>
        </p:spPr>
        <p:txBody>
          <a:bodyPr>
            <a:noAutofit/>
          </a:bodyPr>
          <a:lstStyle/>
          <a:p>
            <a:pPr marL="609600" indent="-609600">
              <a:lnSpc>
                <a:spcPts val="2800"/>
              </a:lnSpc>
              <a:spcBef>
                <a:spcPts val="30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zh-CN" sz="2800" b="1" dirty="0">
                <a:ea typeface="仿宋_GB2312" pitchFamily="49" charset="-122"/>
              </a:rPr>
              <a:t>目标设立</a:t>
            </a:r>
            <a:r>
              <a:rPr lang="en-US" altLang="zh-CN" sz="2800" b="1" dirty="0">
                <a:ea typeface="仿宋_GB2312" pitchFamily="49" charset="-122"/>
                <a:sym typeface="Wingdings"/>
              </a:rPr>
              <a:t></a:t>
            </a:r>
            <a:r>
              <a:rPr lang="zh-CN" altLang="zh-CN" sz="2800" b="1" dirty="0">
                <a:ea typeface="仿宋_GB2312" pitchFamily="49" charset="-122"/>
              </a:rPr>
              <a:t>专家咨询</a:t>
            </a:r>
            <a:r>
              <a:rPr lang="en-US" altLang="zh-CN" sz="2800" b="1" dirty="0">
                <a:ea typeface="仿宋_GB2312" pitchFamily="49" charset="-122"/>
                <a:sym typeface="Wingdings"/>
              </a:rPr>
              <a:t></a:t>
            </a:r>
            <a:r>
              <a:rPr lang="zh-CN" altLang="zh-CN" sz="2800" b="1" dirty="0">
                <a:solidFill>
                  <a:srgbClr val="C00000"/>
                </a:solidFill>
                <a:ea typeface="仿宋_GB2312" pitchFamily="49" charset="-122"/>
              </a:rPr>
              <a:t>措施评估</a:t>
            </a:r>
            <a:r>
              <a:rPr lang="en-US" altLang="zh-CN" sz="2800" b="1" dirty="0">
                <a:ea typeface="仿宋_GB2312" pitchFamily="49" charset="-122"/>
                <a:sym typeface="Wingdings"/>
              </a:rPr>
              <a:t></a:t>
            </a:r>
            <a:r>
              <a:rPr lang="zh-CN" altLang="zh-CN" sz="2800" b="1" dirty="0">
                <a:solidFill>
                  <a:srgbClr val="C00000"/>
                </a:solidFill>
                <a:ea typeface="仿宋_GB2312" pitchFamily="49" charset="-122"/>
              </a:rPr>
              <a:t>空间集成</a:t>
            </a:r>
            <a:r>
              <a:rPr lang="zh-CN" altLang="zh-CN" sz="2800" b="1" dirty="0" smtClean="0">
                <a:ea typeface="仿宋_GB2312" pitchFamily="49" charset="-122"/>
              </a:rPr>
              <a:t>。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ts val="28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调控措施要“稳”、“准”、“狠”；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ts val="28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“稳”：面面俱到，不留死角；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ts val="28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“准”：战略上有所侧重，集中优势兵力；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ts val="28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“狠”：对于侧重领域，要精细严格地规制。</a:t>
            </a:r>
            <a:endParaRPr lang="en-US" altLang="zh-CN" sz="28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575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767008"/>
          </a:xfrm>
        </p:spPr>
        <p:txBody>
          <a:bodyPr>
            <a:noAutofit/>
          </a:bodyPr>
          <a:lstStyle/>
          <a:p>
            <a:pPr algn="l"/>
            <a:r>
              <a:rPr lang="en-US" altLang="zh-CN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广泛的公众参与</a:t>
            </a:r>
            <a:endParaRPr lang="zh-CN" altLang="en-US" sz="48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340768"/>
            <a:ext cx="7384334" cy="5328592"/>
          </a:xfrm>
        </p:spPr>
        <p:txBody>
          <a:bodyPr>
            <a:noAutofit/>
          </a:bodyPr>
          <a:lstStyle/>
          <a:p>
            <a:pPr marL="609600" indent="-609600">
              <a:lnSpc>
                <a:spcPts val="45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3200" b="1" dirty="0" smtClean="0">
                <a:ea typeface="仿宋_GB2312" pitchFamily="49" charset="-122"/>
              </a:rPr>
              <a:t>立足公共利益，争取最广大公众的支持；</a:t>
            </a:r>
            <a:endParaRPr lang="en-US" altLang="zh-CN" sz="3200" b="1" dirty="0">
              <a:ea typeface="仿宋_GB2312" pitchFamily="49" charset="-122"/>
            </a:endParaRPr>
          </a:p>
          <a:p>
            <a:pPr marL="609600" indent="-609600">
              <a:lnSpc>
                <a:spcPts val="45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3200" b="1" dirty="0" smtClean="0">
                <a:ea typeface="仿宋_GB2312" pitchFamily="49" charset="-122"/>
              </a:rPr>
              <a:t>以数据为依据（环境报告）；</a:t>
            </a:r>
            <a:endParaRPr lang="en-US" altLang="zh-CN" sz="3200" b="1" dirty="0" smtClean="0">
              <a:ea typeface="仿宋_GB2312" pitchFamily="49" charset="-122"/>
            </a:endParaRPr>
          </a:p>
          <a:p>
            <a:pPr marL="609600" indent="-609600">
              <a:lnSpc>
                <a:spcPts val="45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3200" b="1" dirty="0" smtClean="0">
                <a:ea typeface="仿宋_GB2312" pitchFamily="49" charset="-122"/>
              </a:rPr>
              <a:t>公众参与的“尽早”与“利益相关”原则；</a:t>
            </a:r>
            <a:endParaRPr lang="en-US" altLang="zh-CN" sz="3200" b="1" dirty="0" smtClean="0">
              <a:ea typeface="仿宋_GB2312" pitchFamily="49" charset="-122"/>
            </a:endParaRPr>
          </a:p>
          <a:p>
            <a:pPr marL="609600" indent="-609600">
              <a:lnSpc>
                <a:spcPts val="4500"/>
              </a:lnSpc>
              <a:spcBef>
                <a:spcPts val="1800"/>
              </a:spcBef>
              <a:spcAft>
                <a:spcPts val="1800"/>
              </a:spcAft>
              <a:buSzPct val="50000"/>
              <a:buFont typeface="Wingdings" pitchFamily="2" charset="2"/>
              <a:buChar char="u"/>
              <a:defRPr/>
            </a:pPr>
            <a:r>
              <a:rPr lang="zh-CN" altLang="en-US" sz="3200" b="1" dirty="0" smtClean="0">
                <a:ea typeface="仿宋_GB2312" pitchFamily="49" charset="-122"/>
              </a:rPr>
              <a:t>必要时行事法定权力。</a:t>
            </a:r>
            <a:endParaRPr lang="en-US" altLang="zh-CN" sz="32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606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鹰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595437"/>
            <a:ext cx="8172400" cy="5262563"/>
          </a:xfrm>
          <a:prstGeom prst="rect">
            <a:avLst/>
          </a:prstGeom>
        </p:spPr>
      </p:pic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576808" y="0"/>
            <a:ext cx="7018784" cy="1340768"/>
          </a:xfrm>
        </p:spPr>
        <p:txBody>
          <a:bodyPr>
            <a:normAutofit/>
          </a:bodyPr>
          <a:lstStyle/>
          <a:p>
            <a:pPr algn="ctr" eaLnBrk="1" hangingPunct="1"/>
            <a:r>
              <a:rPr lang="zh-CN" altLang="en-US" b="1" dirty="0" smtClean="0">
                <a:solidFill>
                  <a:srgbClr val="0000CC"/>
                </a:solidFill>
                <a:ea typeface="华文新魏" pitchFamily="2" charset="-122"/>
              </a:rPr>
              <a:t>案例：德国斯图加特               掷弹兵兵营改建案例</a:t>
            </a:r>
          </a:p>
        </p:txBody>
      </p:sp>
    </p:spTree>
    <p:extLst>
      <p:ext uri="{BB962C8B-B14F-4D97-AF65-F5344CB8AC3E}">
        <p14:creationId xmlns:p14="http://schemas.microsoft.com/office/powerpoint/2010/main" val="249734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7239000" cy="980728"/>
          </a:xfrm>
        </p:spPr>
        <p:txBody>
          <a:bodyPr>
            <a:normAutofit/>
          </a:bodyPr>
          <a:lstStyle/>
          <a:p>
            <a:r>
              <a:rPr lang="en-US" altLang="zh-CN" sz="4800" dirty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800" dirty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案例背景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7803976" cy="5029200"/>
          </a:xfrm>
        </p:spPr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 smtClean="0">
                <a:ea typeface="仿宋_GB2312" pitchFamily="49" charset="-122"/>
              </a:rPr>
              <a:t>规划区域位于斯图加特北部的祖芬豪森（</a:t>
            </a:r>
            <a:r>
              <a:rPr lang="en-US" altLang="zh-CN" sz="2800" b="1" dirty="0" err="1" smtClean="0">
                <a:ea typeface="仿宋_GB2312" pitchFamily="49" charset="-122"/>
              </a:rPr>
              <a:t>Zuffenhausen</a:t>
            </a:r>
            <a:r>
              <a:rPr lang="zh-CN" altLang="en-US" sz="2800" b="1" dirty="0" smtClean="0">
                <a:ea typeface="仿宋_GB2312" pitchFamily="49" charset="-122"/>
              </a:rPr>
              <a:t>），</a:t>
            </a:r>
            <a:r>
              <a:rPr lang="en-US" altLang="zh-CN" sz="2800" b="1" dirty="0" smtClean="0">
                <a:ea typeface="仿宋_GB2312" pitchFamily="49" charset="-122"/>
              </a:rPr>
              <a:t>1936</a:t>
            </a:r>
            <a:r>
              <a:rPr lang="zh-CN" altLang="en-US" sz="2800" b="1" dirty="0" smtClean="0">
                <a:ea typeface="仿宋_GB2312" pitchFamily="49" charset="-122"/>
              </a:rPr>
              <a:t>年至</a:t>
            </a:r>
            <a:r>
              <a:rPr lang="en-US" altLang="zh-CN" sz="2800" b="1" dirty="0" smtClean="0">
                <a:ea typeface="仿宋_GB2312" pitchFamily="49" charset="-122"/>
              </a:rPr>
              <a:t>1945</a:t>
            </a:r>
            <a:r>
              <a:rPr lang="zh-CN" altLang="en-US" sz="2800" b="1" dirty="0" smtClean="0">
                <a:ea typeface="仿宋_GB2312" pitchFamily="49" charset="-122"/>
              </a:rPr>
              <a:t>年，这一地区曾经是旧德国国防军掷弹兵部队的兵营。第二次世界大战结束以后，</a:t>
            </a:r>
            <a:r>
              <a:rPr lang="en-US" altLang="zh-CN" sz="2800" b="1" dirty="0" smtClean="0">
                <a:ea typeface="仿宋_GB2312" pitchFamily="49" charset="-122"/>
              </a:rPr>
              <a:t>1945</a:t>
            </a:r>
            <a:r>
              <a:rPr lang="zh-CN" altLang="en-US" sz="2800" b="1" dirty="0" smtClean="0">
                <a:ea typeface="仿宋_GB2312" pitchFamily="49" charset="-122"/>
              </a:rPr>
              <a:t>年至</a:t>
            </a:r>
            <a:r>
              <a:rPr lang="en-US" altLang="zh-CN" sz="2800" b="1" dirty="0" smtClean="0">
                <a:ea typeface="仿宋_GB2312" pitchFamily="49" charset="-122"/>
              </a:rPr>
              <a:t>1993</a:t>
            </a:r>
            <a:r>
              <a:rPr lang="zh-CN" altLang="en-US" sz="2800" b="1" dirty="0" smtClean="0">
                <a:ea typeface="仿宋_GB2312" pitchFamily="49" charset="-122"/>
              </a:rPr>
              <a:t>年期间，该兵营成为美国武装部队的驻地。随着美军的撤退，该地区被交还给德意志联邦共和国。</a:t>
            </a:r>
            <a:r>
              <a:rPr lang="en-US" altLang="zh-CN" sz="2800" b="1" dirty="0" smtClean="0">
                <a:ea typeface="仿宋_GB2312" pitchFamily="49" charset="-122"/>
              </a:rPr>
              <a:t>1993</a:t>
            </a:r>
            <a:r>
              <a:rPr lang="zh-CN" altLang="en-US" sz="2800" b="1" dirty="0" smtClean="0">
                <a:ea typeface="仿宋_GB2312" pitchFamily="49" charset="-122"/>
              </a:rPr>
              <a:t>年，斯图加特市政府启动从联邦政府手中接受了该用地用以城市建设。</a:t>
            </a:r>
          </a:p>
        </p:txBody>
      </p:sp>
    </p:spTree>
    <p:extLst>
      <p:ext uri="{BB962C8B-B14F-4D97-AF65-F5344CB8AC3E}">
        <p14:creationId xmlns:p14="http://schemas.microsoft.com/office/powerpoint/2010/main" val="375876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4" descr="居住用地鸟瞰小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60864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786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7239000" cy="980728"/>
          </a:xfrm>
        </p:spPr>
        <p:txBody>
          <a:bodyPr>
            <a:normAutofit/>
          </a:bodyPr>
          <a:lstStyle/>
          <a:p>
            <a:r>
              <a:rPr lang="en-US" altLang="zh-CN" sz="4800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800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项目开发目标</a:t>
            </a:r>
            <a:endParaRPr lang="zh-CN" altLang="en-US" sz="4800" dirty="0">
              <a:solidFill>
                <a:srgbClr val="990033"/>
              </a:solidFill>
              <a:latin typeface="Book Antiqua" pitchFamily="18" charset="0"/>
              <a:ea typeface="华文新魏" pitchFamily="2" charset="-122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844824"/>
            <a:ext cx="7488832" cy="4680520"/>
          </a:xfrm>
        </p:spPr>
        <p:txBody>
          <a:bodyPr>
            <a:noAutofit/>
          </a:bodyPr>
          <a:lstStyle/>
          <a:p>
            <a:pPr marL="609600" indent="-609600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zh-CN" sz="2800" b="1" dirty="0" smtClean="0">
                <a:ea typeface="仿宋_GB2312" pitchFamily="49" charset="-122"/>
              </a:rPr>
              <a:t>创造</a:t>
            </a:r>
            <a:r>
              <a:rPr lang="zh-CN" altLang="zh-CN" sz="2800" b="1" dirty="0">
                <a:ea typeface="仿宋_GB2312" pitchFamily="49" charset="-122"/>
              </a:rPr>
              <a:t>适合于家庭使用的，特别是多子女年轻夫妇家庭使用的居住区</a:t>
            </a:r>
            <a:r>
              <a:rPr lang="zh-CN" altLang="zh-CN" sz="2800" b="1" dirty="0" smtClean="0">
                <a:ea typeface="仿宋_GB2312" pitchFamily="49" charset="-122"/>
              </a:rPr>
              <a:t>。应在</a:t>
            </a:r>
            <a:r>
              <a:rPr lang="zh-CN" altLang="en-US" sz="2800" b="1" dirty="0" smtClean="0">
                <a:ea typeface="仿宋_GB2312" pitchFamily="49" charset="-122"/>
              </a:rPr>
              <a:t>确保</a:t>
            </a:r>
            <a:r>
              <a:rPr lang="zh-CN" altLang="zh-CN" sz="2800" b="1" dirty="0" smtClean="0">
                <a:ea typeface="仿宋_GB2312" pitchFamily="49" charset="-122"/>
              </a:rPr>
              <a:t>规划</a:t>
            </a:r>
            <a:r>
              <a:rPr lang="zh-CN" altLang="zh-CN" sz="2800" b="1" dirty="0">
                <a:ea typeface="仿宋_GB2312" pitchFamily="49" charset="-122"/>
              </a:rPr>
              <a:t>设计质量的前提下</a:t>
            </a:r>
            <a:r>
              <a:rPr lang="zh-CN" altLang="zh-CN" sz="2800" b="1" dirty="0" smtClean="0">
                <a:ea typeface="仿宋_GB2312" pitchFamily="49" charset="-122"/>
              </a:rPr>
              <a:t>，</a:t>
            </a:r>
            <a:r>
              <a:rPr lang="zh-CN" altLang="en-US" sz="2800" b="1" dirty="0" smtClean="0">
                <a:ea typeface="仿宋_GB2312" pitchFamily="49" charset="-122"/>
              </a:rPr>
              <a:t>实现</a:t>
            </a:r>
            <a:r>
              <a:rPr lang="zh-CN" altLang="zh-CN" sz="2800" b="1" dirty="0" smtClean="0">
                <a:ea typeface="仿宋_GB2312" pitchFamily="49" charset="-122"/>
              </a:rPr>
              <a:t>节约</a:t>
            </a:r>
            <a:r>
              <a:rPr lang="zh-CN" altLang="zh-CN" sz="2800" b="1" dirty="0">
                <a:ea typeface="仿宋_GB2312" pitchFamily="49" charset="-122"/>
              </a:rPr>
              <a:t>用地</a:t>
            </a:r>
            <a:r>
              <a:rPr lang="zh-CN" altLang="zh-CN" sz="2800" b="1" dirty="0" smtClean="0">
                <a:ea typeface="仿宋_GB2312" pitchFamily="49" charset="-122"/>
              </a:rPr>
              <a:t>、</a:t>
            </a:r>
            <a:r>
              <a:rPr lang="zh-CN" altLang="en-US" sz="2800" b="1" dirty="0" smtClean="0">
                <a:ea typeface="仿宋_GB2312" pitchFamily="49" charset="-122"/>
              </a:rPr>
              <a:t>节约能源、</a:t>
            </a:r>
            <a:r>
              <a:rPr lang="zh-CN" altLang="zh-CN" sz="2800" b="1" dirty="0" smtClean="0">
                <a:ea typeface="仿宋_GB2312" pitchFamily="49" charset="-122"/>
              </a:rPr>
              <a:t>低成本、</a:t>
            </a:r>
            <a:r>
              <a:rPr lang="zh-CN" altLang="en-US" sz="2800" b="1" dirty="0" smtClean="0">
                <a:ea typeface="仿宋_GB2312" pitchFamily="49" charset="-122"/>
              </a:rPr>
              <a:t>保护生态环境</a:t>
            </a:r>
            <a:r>
              <a:rPr lang="zh-CN" altLang="zh-CN" sz="2800" b="1" dirty="0" smtClean="0">
                <a:ea typeface="仿宋_GB2312" pitchFamily="49" charset="-122"/>
              </a:rPr>
              <a:t>、建筑</a:t>
            </a:r>
            <a:r>
              <a:rPr lang="zh-CN" altLang="en-US" sz="2800" b="1" dirty="0" smtClean="0">
                <a:ea typeface="仿宋_GB2312" pitchFamily="49" charset="-122"/>
              </a:rPr>
              <a:t>宜居的目标</a:t>
            </a:r>
            <a:r>
              <a:rPr lang="zh-CN" altLang="zh-CN" sz="2800" b="1" dirty="0" smtClean="0">
                <a:ea typeface="仿宋_GB2312" pitchFamily="49" charset="-122"/>
              </a:rPr>
              <a:t>。</a:t>
            </a:r>
            <a:endParaRPr lang="zh-CN" altLang="en-US" sz="28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33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6632"/>
            <a:ext cx="7239000" cy="1143000"/>
          </a:xfrm>
        </p:spPr>
        <p:txBody>
          <a:bodyPr>
            <a:noAutofit/>
          </a:bodyPr>
          <a:lstStyle/>
          <a:p>
            <a:r>
              <a:rPr lang="en-US" altLang="zh-CN" sz="4000" dirty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zh-CN" sz="4000" dirty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地方政府组织编制法定图则</a:t>
            </a:r>
            <a:endParaRPr lang="zh-CN" altLang="en-US" sz="4000" dirty="0">
              <a:solidFill>
                <a:srgbClr val="990033"/>
              </a:solidFill>
              <a:latin typeface="Book Antiqua" pitchFamily="18" charset="0"/>
              <a:ea typeface="华文新魏" pitchFamily="2" charset="-122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28800"/>
            <a:ext cx="7599759" cy="4680372"/>
          </a:xfrm>
        </p:spPr>
        <p:txBody>
          <a:bodyPr>
            <a:noAutofit/>
          </a:bodyPr>
          <a:lstStyle/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r>
              <a:rPr lang="zh-CN" altLang="zh-CN" sz="2800" b="1" dirty="0">
                <a:ea typeface="仿宋_GB2312" pitchFamily="49" charset="-122"/>
              </a:rPr>
              <a:t>德国建造规划（法定图则）的成果由建造规划图纸、建造规划文本和论证书组成</a:t>
            </a:r>
            <a:r>
              <a:rPr lang="zh-CN" altLang="zh-CN" sz="2800" b="1" dirty="0" smtClean="0">
                <a:ea typeface="仿宋_GB2312" pitchFamily="49" charset="-122"/>
              </a:rPr>
              <a:t>。建造</a:t>
            </a:r>
            <a:r>
              <a:rPr lang="zh-CN" altLang="zh-CN" sz="2800" b="1" dirty="0">
                <a:ea typeface="仿宋_GB2312" pitchFamily="49" charset="-122"/>
              </a:rPr>
              <a:t>规划图纸、建造规划文本共同构成法定图则，具有法律约束力</a:t>
            </a:r>
            <a:r>
              <a:rPr lang="zh-CN" altLang="zh-CN" sz="2800" b="1" dirty="0" smtClean="0">
                <a:ea typeface="仿宋_GB2312" pitchFamily="49" charset="-122"/>
              </a:rPr>
              <a:t>。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在</a:t>
            </a:r>
            <a:r>
              <a:rPr lang="zh-CN" altLang="en-US" sz="2800" b="1" dirty="0">
                <a:ea typeface="仿宋_GB2312" pitchFamily="49" charset="-122"/>
              </a:rPr>
              <a:t>本案例中，</a:t>
            </a:r>
            <a:r>
              <a:rPr lang="zh-CN" altLang="zh-CN" sz="2800" b="1" dirty="0">
                <a:ea typeface="仿宋_GB2312" pitchFamily="49" charset="-122"/>
              </a:rPr>
              <a:t>根据生态环境目标设立专家研究项目：景观、自然、气候、物种和生物群落生境保护、噪声、遗留的工业废料。</a:t>
            </a:r>
            <a:endParaRPr lang="zh-CN" altLang="en-US" sz="2800" b="1" dirty="0">
              <a:ea typeface="仿宋_GB2312" pitchFamily="49" charset="-122"/>
            </a:endParaRPr>
          </a:p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endParaRPr lang="zh-CN" altLang="zh-CN" sz="28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8473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>
            <a:noAutofit/>
          </a:bodyPr>
          <a:lstStyle/>
          <a:p>
            <a:pPr algn="l"/>
            <a:r>
              <a:rPr lang="en-US" altLang="zh-CN" sz="4000" b="1" dirty="0" smtClean="0">
                <a:solidFill>
                  <a:srgbClr val="990033"/>
                </a:solidFill>
                <a:ea typeface="华文新魏" pitchFamily="2" charset="-122"/>
              </a:rPr>
              <a:t>——</a:t>
            </a:r>
            <a:r>
              <a:rPr lang="zh-CN" altLang="zh-CN" sz="4000" b="1" dirty="0" smtClean="0">
                <a:solidFill>
                  <a:srgbClr val="990033"/>
                </a:solidFill>
                <a:ea typeface="华文新魏" pitchFamily="2" charset="-122"/>
              </a:rPr>
              <a:t>高度</a:t>
            </a:r>
            <a:r>
              <a:rPr lang="zh-CN" altLang="zh-CN" sz="4000" b="1" dirty="0">
                <a:solidFill>
                  <a:srgbClr val="990033"/>
                </a:solidFill>
                <a:ea typeface="华文新魏" pitchFamily="2" charset="-122"/>
              </a:rPr>
              <a:t>规范化便于评估和比较</a:t>
            </a:r>
            <a:endParaRPr lang="zh-CN" altLang="en-US" sz="4000" b="1" dirty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844824"/>
            <a:ext cx="7311727" cy="4608364"/>
          </a:xfrm>
        </p:spPr>
        <p:txBody>
          <a:bodyPr>
            <a:noAutofit/>
          </a:bodyPr>
          <a:lstStyle/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全国统一的图示；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专业化的法条库；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图则高度规范化便于同行评议；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法定公众参与与公示机制；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地方议会审议机制。</a:t>
            </a:r>
            <a:endParaRPr lang="en-US" altLang="zh-CN" sz="2800" b="1" dirty="0" smtClean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26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pPr algn="l"/>
            <a:r>
              <a:rPr lang="en-US" altLang="zh-CN" sz="4000" b="1" dirty="0" smtClean="0">
                <a:solidFill>
                  <a:srgbClr val="990033"/>
                </a:solidFill>
                <a:ea typeface="华文新魏" pitchFamily="2" charset="-122"/>
              </a:rPr>
              <a:t>——</a:t>
            </a:r>
            <a:r>
              <a:rPr lang="zh-CN" altLang="en-US" sz="4000" b="1" dirty="0" smtClean="0">
                <a:solidFill>
                  <a:srgbClr val="990033"/>
                </a:solidFill>
                <a:ea typeface="华文新魏" pitchFamily="2" charset="-122"/>
              </a:rPr>
              <a:t>突出规制重点</a:t>
            </a:r>
            <a:endParaRPr lang="zh-CN" altLang="en-US" sz="4000" b="1" dirty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484784"/>
            <a:ext cx="7455743" cy="5112568"/>
          </a:xfrm>
        </p:spPr>
        <p:txBody>
          <a:bodyPr>
            <a:noAutofit/>
          </a:bodyPr>
          <a:lstStyle/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r>
              <a:rPr lang="zh-CN" altLang="zh-CN" sz="2800" b="1" dirty="0">
                <a:ea typeface="仿宋_GB2312" pitchFamily="49" charset="-122"/>
              </a:rPr>
              <a:t>进入</a:t>
            </a:r>
            <a:r>
              <a:rPr lang="en-US" altLang="zh-CN" sz="2800" b="1" dirty="0">
                <a:ea typeface="仿宋_GB2312" pitchFamily="49" charset="-122"/>
              </a:rPr>
              <a:t>21</a:t>
            </a:r>
            <a:r>
              <a:rPr lang="zh-CN" altLang="zh-CN" sz="2800" b="1" dirty="0">
                <a:ea typeface="仿宋_GB2312" pitchFamily="49" charset="-122"/>
              </a:rPr>
              <a:t>世纪以来，德国城市规划法定图则中关于生态环境调控的措施不断进化，从</a:t>
            </a:r>
            <a:r>
              <a:rPr lang="zh-CN" altLang="zh-CN" sz="2800" b="1" dirty="0">
                <a:solidFill>
                  <a:srgbClr val="FF0000"/>
                </a:solidFill>
                <a:ea typeface="仿宋_GB2312" pitchFamily="49" charset="-122"/>
              </a:rPr>
              <a:t>附属于建筑物调控的法条</a:t>
            </a:r>
            <a:r>
              <a:rPr lang="zh-CN" altLang="zh-CN" sz="2800" b="1" dirty="0">
                <a:ea typeface="仿宋_GB2312" pitchFamily="49" charset="-122"/>
              </a:rPr>
              <a:t>逐步演化为</a:t>
            </a:r>
            <a:r>
              <a:rPr lang="zh-CN" altLang="zh-CN" sz="2800" b="1" dirty="0">
                <a:solidFill>
                  <a:srgbClr val="FF0000"/>
                </a:solidFill>
                <a:ea typeface="仿宋_GB2312" pitchFamily="49" charset="-122"/>
              </a:rPr>
              <a:t>独立法条</a:t>
            </a:r>
            <a:r>
              <a:rPr lang="zh-CN" altLang="zh-CN" sz="2800" b="1" dirty="0">
                <a:ea typeface="仿宋_GB2312" pitchFamily="49" charset="-122"/>
              </a:rPr>
              <a:t>，</a:t>
            </a:r>
            <a:r>
              <a:rPr lang="zh-CN" altLang="zh-CN" sz="2800" b="1" dirty="0" smtClean="0">
                <a:ea typeface="仿宋_GB2312" pitchFamily="49" charset="-122"/>
              </a:rPr>
              <a:t>从</a:t>
            </a:r>
            <a:r>
              <a:rPr lang="zh-CN" altLang="en-US" sz="2800" b="1" dirty="0" smtClean="0">
                <a:ea typeface="仿宋_GB2312" pitchFamily="49" charset="-122"/>
              </a:rPr>
              <a:t>单一的</a:t>
            </a:r>
            <a:r>
              <a:rPr lang="zh-CN" altLang="zh-CN" sz="2800" b="1" dirty="0" smtClean="0">
                <a:solidFill>
                  <a:srgbClr val="FF0000"/>
                </a:solidFill>
                <a:ea typeface="仿宋_GB2312" pitchFamily="49" charset="-122"/>
              </a:rPr>
              <a:t>绿地</a:t>
            </a:r>
            <a:r>
              <a:rPr lang="zh-CN" altLang="en-US" sz="2800" b="1" dirty="0" smtClean="0">
                <a:solidFill>
                  <a:srgbClr val="FF0000"/>
                </a:solidFill>
                <a:ea typeface="仿宋_GB2312" pitchFamily="49" charset="-122"/>
              </a:rPr>
              <a:t>调控</a:t>
            </a:r>
            <a:r>
              <a:rPr lang="zh-CN" altLang="zh-CN" sz="2800" b="1" dirty="0" smtClean="0">
                <a:ea typeface="仿宋_GB2312" pitchFamily="49" charset="-122"/>
              </a:rPr>
              <a:t>逐步</a:t>
            </a:r>
            <a:r>
              <a:rPr lang="zh-CN" altLang="zh-CN" sz="2800" b="1" dirty="0">
                <a:ea typeface="仿宋_GB2312" pitchFamily="49" charset="-122"/>
              </a:rPr>
              <a:t>扩大</a:t>
            </a:r>
            <a:r>
              <a:rPr lang="zh-CN" altLang="zh-CN" sz="2800" b="1" dirty="0" smtClean="0">
                <a:ea typeface="仿宋_GB2312" pitchFamily="49" charset="-122"/>
              </a:rPr>
              <a:t>到</a:t>
            </a:r>
            <a:r>
              <a:rPr lang="zh-CN" altLang="en-US" sz="2800" b="1" dirty="0" smtClean="0">
                <a:solidFill>
                  <a:srgbClr val="FF0000"/>
                </a:solidFill>
                <a:ea typeface="仿宋_GB2312" pitchFamily="49" charset="-122"/>
              </a:rPr>
              <a:t>生物</a:t>
            </a:r>
            <a:r>
              <a:rPr lang="zh-CN" altLang="en-US" sz="2800" b="1" dirty="0" smtClean="0">
                <a:ea typeface="仿宋_GB2312" pitchFamily="49" charset="-122"/>
              </a:rPr>
              <a:t>、</a:t>
            </a:r>
            <a:r>
              <a:rPr lang="zh-CN" altLang="zh-CN" sz="2800" b="1" dirty="0" smtClean="0">
                <a:solidFill>
                  <a:srgbClr val="FF0000"/>
                </a:solidFill>
                <a:ea typeface="仿宋_GB2312" pitchFamily="49" charset="-122"/>
              </a:rPr>
              <a:t>能源</a:t>
            </a:r>
            <a:r>
              <a:rPr lang="zh-CN" altLang="en-US" sz="2800" b="1" dirty="0">
                <a:ea typeface="仿宋_GB2312" pitchFamily="49" charset="-122"/>
              </a:rPr>
              <a:t>和</a:t>
            </a:r>
            <a:r>
              <a:rPr lang="zh-CN" altLang="zh-CN" sz="2800" b="1" dirty="0" smtClean="0">
                <a:solidFill>
                  <a:srgbClr val="FF0000"/>
                </a:solidFill>
                <a:ea typeface="仿宋_GB2312" pitchFamily="49" charset="-122"/>
              </a:rPr>
              <a:t>气候变化</a:t>
            </a:r>
            <a:r>
              <a:rPr lang="zh-CN" altLang="zh-CN" sz="2800" b="1" dirty="0">
                <a:solidFill>
                  <a:srgbClr val="FF0000"/>
                </a:solidFill>
                <a:ea typeface="仿宋_GB2312" pitchFamily="49" charset="-122"/>
              </a:rPr>
              <a:t>适应措施</a:t>
            </a:r>
            <a:r>
              <a:rPr lang="zh-CN" altLang="zh-CN" sz="2800" b="1" dirty="0" smtClean="0">
                <a:ea typeface="仿宋_GB2312" pitchFamily="49" charset="-122"/>
              </a:rPr>
              <a:t>。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r>
              <a:rPr lang="zh-CN" altLang="en-US" sz="2800" b="1" dirty="0" smtClean="0">
                <a:ea typeface="仿宋_GB2312" pitchFamily="49" charset="-122"/>
              </a:rPr>
              <a:t>这种重塑既包括目标的重塑，也包括相应的调控方式的更新。</a:t>
            </a:r>
            <a:endParaRPr lang="en-US" altLang="zh-CN" sz="3000" b="1" dirty="0" smtClean="0">
              <a:ea typeface="仿宋_GB2312" pitchFamily="49" charset="-122"/>
            </a:endParaRPr>
          </a:p>
          <a:p>
            <a:pPr marL="609600" indent="-609600">
              <a:lnSpc>
                <a:spcPct val="15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  <a:defRPr/>
            </a:pPr>
            <a:endParaRPr lang="zh-CN" altLang="en-US" sz="28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474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839016"/>
          </a:xfrm>
        </p:spPr>
        <p:txBody>
          <a:bodyPr>
            <a:noAutofit/>
          </a:bodyPr>
          <a:lstStyle/>
          <a:p>
            <a:pPr algn="l"/>
            <a:r>
              <a:rPr lang="en-US" altLang="zh-CN" sz="44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4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“城市治理”讨论</a:t>
            </a:r>
            <a:endParaRPr lang="zh-CN" altLang="en-US" sz="44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628800"/>
            <a:ext cx="8229600" cy="475252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3600" b="1" dirty="0" smtClean="0">
                <a:ea typeface="仿宋_GB2312" pitchFamily="49" charset="-122"/>
              </a:rPr>
              <a:t>  高效的政府管理；</a:t>
            </a:r>
            <a:endParaRPr lang="en-US" altLang="zh-CN" sz="3600" b="1" dirty="0" smtClean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3600" b="1" dirty="0" smtClean="0">
                <a:ea typeface="仿宋_GB2312" pitchFamily="49" charset="-122"/>
              </a:rPr>
              <a:t>  清晰的风险界定；</a:t>
            </a:r>
            <a:endParaRPr lang="zh-CN" altLang="en-US" sz="3600" b="1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3600" b="1" dirty="0" smtClean="0">
                <a:ea typeface="仿宋_GB2312" pitchFamily="49" charset="-122"/>
              </a:rPr>
              <a:t>  明确的调控措施；</a:t>
            </a:r>
            <a:endParaRPr lang="zh-CN" altLang="en-US" sz="3600" b="1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3600" b="1" dirty="0" smtClean="0">
                <a:ea typeface="仿宋_GB2312" pitchFamily="49" charset="-122"/>
              </a:rPr>
              <a:t>  广泛的公众参与。</a:t>
            </a:r>
            <a:endParaRPr lang="zh-CN" altLang="en-US" sz="36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237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/>
          <a:lstStyle/>
          <a:p>
            <a:pPr algn="l"/>
            <a:r>
              <a:rPr lang="en-US" altLang="zh-CN" b="1" dirty="0" smtClean="0">
                <a:solidFill>
                  <a:srgbClr val="990033"/>
                </a:solidFill>
                <a:ea typeface="华文新魏" pitchFamily="2" charset="-122"/>
              </a:rPr>
              <a:t>——</a:t>
            </a:r>
            <a:r>
              <a:rPr lang="zh-CN" altLang="en-US" b="1" dirty="0" smtClean="0">
                <a:solidFill>
                  <a:srgbClr val="990033"/>
                </a:solidFill>
                <a:ea typeface="华文新魏" pitchFamily="2" charset="-122"/>
              </a:rPr>
              <a:t>专家咨询（</a:t>
            </a:r>
            <a:r>
              <a:rPr lang="zh-CN" altLang="en-US" b="1" dirty="0">
                <a:solidFill>
                  <a:srgbClr val="990033"/>
                </a:solidFill>
                <a:ea typeface="华文新魏" pitchFamily="2" charset="-122"/>
              </a:rPr>
              <a:t>参谋作业）</a:t>
            </a:r>
            <a:endParaRPr lang="zh-CN" altLang="en-US" dirty="0" smtClean="0">
              <a:ea typeface="华文新魏" pitchFamily="2" charset="-122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844824"/>
            <a:ext cx="7455743" cy="4608364"/>
          </a:xfrm>
        </p:spPr>
        <p:txBody>
          <a:bodyPr/>
          <a:lstStyle/>
          <a:p>
            <a:pPr marL="609600" indent="-609600">
              <a:lnSpc>
                <a:spcPct val="14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en-US" altLang="zh-CN" b="1" dirty="0" err="1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Wehrstein</a:t>
            </a:r>
            <a:r>
              <a:rPr lang="en-US" altLang="zh-CN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</a:t>
            </a:r>
            <a:r>
              <a:rPr lang="en-US" altLang="zh-CN" b="1" dirty="0" err="1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Geotechnik</a:t>
            </a:r>
            <a:r>
              <a:rPr lang="zh-CN" altLang="en-US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事务所研究了规划用地内的工业废料问题。结果显示过去</a:t>
            </a:r>
            <a:r>
              <a:rPr lang="en-US" altLang="zh-CN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70</a:t>
            </a:r>
            <a:r>
              <a:rPr lang="zh-CN" altLang="en-US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年间的军事使用对环境具有明显的负面影响，特别是对于生物群落生境的影响尤为显著。军用车辆修理所产生的工业废弃物仍然残留在规划区域的土壤中。</a:t>
            </a:r>
          </a:p>
        </p:txBody>
      </p:sp>
    </p:spTree>
    <p:extLst>
      <p:ext uri="{BB962C8B-B14F-4D97-AF65-F5344CB8AC3E}">
        <p14:creationId xmlns:p14="http://schemas.microsoft.com/office/powerpoint/2010/main" val="247246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/>
          <a:lstStyle/>
          <a:p>
            <a:pPr algn="l"/>
            <a:r>
              <a:rPr lang="en-US" altLang="zh-CN" b="1" dirty="0" smtClean="0">
                <a:solidFill>
                  <a:srgbClr val="990033"/>
                </a:solidFill>
                <a:ea typeface="华文新魏" pitchFamily="2" charset="-122"/>
              </a:rPr>
              <a:t>——</a:t>
            </a:r>
            <a:r>
              <a:rPr lang="zh-CN" altLang="en-US" b="1" dirty="0" smtClean="0">
                <a:solidFill>
                  <a:srgbClr val="990033"/>
                </a:solidFill>
                <a:ea typeface="华文新魏" pitchFamily="2" charset="-122"/>
              </a:rPr>
              <a:t>专家咨询（</a:t>
            </a:r>
            <a:r>
              <a:rPr lang="zh-CN" altLang="en-US" b="1" dirty="0">
                <a:solidFill>
                  <a:srgbClr val="990033"/>
                </a:solidFill>
                <a:ea typeface="华文新魏" pitchFamily="2" charset="-122"/>
              </a:rPr>
              <a:t>参谋作业）</a:t>
            </a:r>
            <a:endParaRPr lang="zh-CN" altLang="en-US" dirty="0" smtClean="0">
              <a:ea typeface="华文新魏" pitchFamily="2" charset="-122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628800"/>
            <a:ext cx="7311727" cy="4824388"/>
          </a:xfrm>
        </p:spPr>
        <p:txBody>
          <a:bodyPr>
            <a:normAutofit/>
          </a:bodyPr>
          <a:lstStyle/>
          <a:p>
            <a:pPr marL="609600" indent="-609600">
              <a:lnSpc>
                <a:spcPct val="14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en-US" altLang="zh-CN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Bender and the Stahl</a:t>
            </a:r>
            <a:r>
              <a:rPr lang="zh-CN" altLang="en-US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公司检测了噪声污染。结果显示规划区域内沿</a:t>
            </a:r>
            <a:r>
              <a:rPr lang="en-US" altLang="zh-CN" sz="3200" b="1" dirty="0" err="1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Schozacher</a:t>
            </a:r>
            <a:r>
              <a:rPr lang="zh-CN" altLang="en-US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大街的建筑物将会受到强烈的噪声干扰。噪声干扰会影响正常生活。</a:t>
            </a:r>
            <a:r>
              <a:rPr lang="en-US" altLang="zh-CN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</a:t>
            </a:r>
            <a:r>
              <a:rPr lang="en-US" altLang="zh-CN" sz="3200" b="1" dirty="0" err="1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Roter</a:t>
            </a:r>
            <a:r>
              <a:rPr lang="en-US" altLang="zh-CN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 Stich </a:t>
            </a:r>
            <a:r>
              <a:rPr lang="zh-CN" altLang="en-US" sz="3200" b="1" dirty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大街上的交通也会产生出能影响规划区域的噪声。</a:t>
            </a:r>
            <a:endParaRPr lang="en-US" altLang="zh-CN" sz="3200" b="1" dirty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82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b="1" dirty="0" smtClean="0">
                <a:solidFill>
                  <a:srgbClr val="990033"/>
                </a:solidFill>
                <a:ea typeface="华文新魏" pitchFamily="2" charset="-122"/>
              </a:rPr>
              <a:t>——</a:t>
            </a:r>
            <a:r>
              <a:rPr lang="zh-CN" altLang="en-US" b="1" dirty="0" smtClean="0">
                <a:solidFill>
                  <a:srgbClr val="990033"/>
                </a:solidFill>
                <a:ea typeface="华文新魏" pitchFamily="2" charset="-122"/>
              </a:rPr>
              <a:t>专家咨询（</a:t>
            </a:r>
            <a:r>
              <a:rPr lang="zh-CN" altLang="en-US" b="1" dirty="0">
                <a:solidFill>
                  <a:srgbClr val="990033"/>
                </a:solidFill>
                <a:ea typeface="华文新魏" pitchFamily="2" charset="-122"/>
              </a:rPr>
              <a:t>参谋作业）</a:t>
            </a:r>
            <a:endParaRPr lang="zh-CN" altLang="en-US" dirty="0" smtClean="0">
              <a:ea typeface="华文新魏" pitchFamily="2" charset="-122"/>
            </a:endParaRP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2000250"/>
            <a:ext cx="7383735" cy="4452938"/>
          </a:xfrm>
        </p:spPr>
        <p:txBody>
          <a:bodyPr>
            <a:normAutofit/>
          </a:bodyPr>
          <a:lstStyle/>
          <a:p>
            <a:pPr marL="609600" indent="-609600">
              <a:lnSpc>
                <a:spcPct val="14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对于本地的鸟类</a:t>
            </a:r>
            <a:r>
              <a:rPr lang="en-US" altLang="zh-CN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——</a:t>
            </a:r>
            <a:r>
              <a:rPr lang="zh-CN" altLang="en-US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楼燕的习性研究；</a:t>
            </a:r>
            <a:endParaRPr lang="en-US" altLang="zh-CN" sz="3200" b="1" dirty="0" smtClean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 marL="609600" indent="-609600">
              <a:lnSpc>
                <a:spcPct val="14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对于规划区域内外的现有绿地的研究；</a:t>
            </a:r>
            <a:endParaRPr lang="en-US" altLang="zh-CN" sz="3200" b="1" dirty="0" smtClean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  <a:p>
            <a:pPr marL="609600" indent="-609600">
              <a:lnSpc>
                <a:spcPct val="14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3200" b="1" dirty="0" smtClean="0">
                <a:latin typeface="Times New Roman" pitchFamily="18" charset="0"/>
                <a:ea typeface="仿宋_GB2312" pitchFamily="49" charset="-122"/>
                <a:cs typeface="Times New Roman" pitchFamily="18" charset="0"/>
              </a:rPr>
              <a:t>对于原有兵营围墙的生态研究。</a:t>
            </a:r>
            <a:endParaRPr lang="en-US" altLang="zh-CN" sz="3200" b="1" dirty="0" smtClean="0">
              <a:latin typeface="Times New Roman" pitchFamily="18" charset="0"/>
              <a:ea typeface="仿宋_GB2312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2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5" descr="原掷弹兵兵营小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0"/>
            <a:ext cx="82296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1681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/>
          </a:bodyPr>
          <a:lstStyle/>
          <a:p>
            <a:pPr algn="l"/>
            <a:r>
              <a:rPr lang="en-US" altLang="zh-CN" sz="4400" b="1" dirty="0" smtClean="0">
                <a:solidFill>
                  <a:srgbClr val="990033"/>
                </a:solidFill>
                <a:ea typeface="华文新魏" pitchFamily="2" charset="-122"/>
              </a:rPr>
              <a:t>——</a:t>
            </a:r>
            <a:r>
              <a:rPr lang="zh-CN" altLang="en-US" sz="4400" b="1" dirty="0" smtClean="0">
                <a:solidFill>
                  <a:srgbClr val="990033"/>
                </a:solidFill>
                <a:ea typeface="华文新魏" pitchFamily="2" charset="-122"/>
              </a:rPr>
              <a:t>专家意见</a:t>
            </a:r>
            <a:endParaRPr lang="zh-CN" altLang="en-US" sz="4400" dirty="0" smtClean="0">
              <a:ea typeface="华文新魏" pitchFamily="2" charset="-122"/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7355160" cy="4953000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3200" b="1" dirty="0" smtClean="0">
                <a:ea typeface="仿宋_GB2312" pitchFamily="49" charset="-122"/>
              </a:rPr>
              <a:t>利用环境友好的供暖热源，改进建筑保温措施，利用太阳能和其他对环境无害的能源；</a:t>
            </a:r>
          </a:p>
          <a:p>
            <a:pPr marL="609600" indent="-609600" eaLnBrk="1" hangingPunct="1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3200" b="1" dirty="0" smtClean="0">
                <a:ea typeface="仿宋_GB2312" pitchFamily="49" charset="-122"/>
              </a:rPr>
              <a:t>实施屋顶绿化，建设透水的停车场；</a:t>
            </a:r>
          </a:p>
          <a:p>
            <a:pPr marL="609600" indent="-609600" eaLnBrk="1" hangingPunct="1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3200" b="1" dirty="0" smtClean="0">
                <a:ea typeface="仿宋_GB2312" pitchFamily="49" charset="-122"/>
              </a:rPr>
              <a:t>保存位于用地外围的具有保护价值的绿色空间，并规定为公共绿地；</a:t>
            </a:r>
          </a:p>
        </p:txBody>
      </p:sp>
    </p:spTree>
    <p:extLst>
      <p:ext uri="{BB962C8B-B14F-4D97-AF65-F5344CB8AC3E}">
        <p14:creationId xmlns:p14="http://schemas.microsoft.com/office/powerpoint/2010/main" val="220986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4" descr="SV4000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9722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2" descr="H:\继续革命(第二年)\博士论文\德国实例研究\居住用地建造规划Im Raiser\SV4000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611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H:\继续革命(第二年)\博士论文\德国实例研究\居住用地建造规划Im Raiser\SV40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5433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H:\继续革命(第二年)\博士论文\德国实例研究\居住用地建造规划Im Raiser\SV400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99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3" descr="I:\继续革命(第二年)\博士论文\德国实例研究\居住用地建造规划Im Raiser\SV400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045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15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0"/>
            <a:ext cx="7242048" cy="836712"/>
          </a:xfrm>
        </p:spPr>
        <p:txBody>
          <a:bodyPr/>
          <a:lstStyle/>
          <a:p>
            <a:r>
              <a:rPr lang="zh-CN" altLang="en-US" dirty="0" smtClean="0"/>
              <a:t>解读德国城市开发规制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058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r>
              <a:rPr lang="en-US" altLang="zh-CN" sz="4000" dirty="0">
                <a:solidFill>
                  <a:srgbClr val="990033"/>
                </a:solidFill>
                <a:ea typeface="华文新魏" pitchFamily="2" charset="-122"/>
              </a:rPr>
              <a:t>——</a:t>
            </a:r>
            <a:r>
              <a:rPr lang="zh-CN" altLang="en-US" sz="4000" dirty="0">
                <a:solidFill>
                  <a:srgbClr val="990033"/>
                </a:solidFill>
                <a:ea typeface="华文新魏" pitchFamily="2" charset="-122"/>
              </a:rPr>
              <a:t>专家意见</a:t>
            </a:r>
            <a:endParaRPr lang="zh-CN" altLang="en-US" dirty="0" smtClean="0">
              <a:ea typeface="华文新魏" pitchFamily="2" charset="-122"/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784"/>
            <a:ext cx="7283152" cy="4763616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3200" b="1" dirty="0" smtClean="0">
                <a:ea typeface="仿宋_GB2312" pitchFamily="49" charset="-122"/>
              </a:rPr>
              <a:t>保存现有的天然石墙（已经成为植物生长的依托；</a:t>
            </a:r>
          </a:p>
          <a:p>
            <a:pPr marL="609600" indent="-609600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3200" b="1" dirty="0" smtClean="0">
                <a:ea typeface="仿宋_GB2312" pitchFamily="49" charset="-122"/>
              </a:rPr>
              <a:t>在沿</a:t>
            </a:r>
            <a:r>
              <a:rPr lang="en-US" altLang="zh-CN" sz="3200" b="1" dirty="0" err="1" smtClean="0"/>
              <a:t>Schozach</a:t>
            </a:r>
            <a:r>
              <a:rPr lang="zh-CN" altLang="en-US" sz="3200" b="1" dirty="0" smtClean="0">
                <a:ea typeface="仿宋_GB2312" pitchFamily="49" charset="-122"/>
              </a:rPr>
              <a:t>大街的较高建筑物上为楼燕创造筑巢的可能性；</a:t>
            </a:r>
          </a:p>
          <a:p>
            <a:pPr marL="609600" indent="-609600" eaLnBrk="1" hangingPunct="1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3200" b="1" dirty="0" smtClean="0">
                <a:ea typeface="仿宋_GB2312" pitchFamily="49" charset="-122"/>
              </a:rPr>
              <a:t>通过剥离、土壤置换或者其他合适的方法清除土壤中的工业废料；</a:t>
            </a:r>
          </a:p>
        </p:txBody>
      </p:sp>
    </p:spTree>
    <p:extLst>
      <p:ext uri="{BB962C8B-B14F-4D97-AF65-F5344CB8AC3E}">
        <p14:creationId xmlns:p14="http://schemas.microsoft.com/office/powerpoint/2010/main" val="417770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 descr="H:\继续革命(第二年)\博士论文\德国实例研究\居住用地建造规划Im Raiser\SV40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232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4" descr="IMG_41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683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标题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>
            <a:normAutofit/>
          </a:bodyPr>
          <a:lstStyle/>
          <a:p>
            <a:r>
              <a:rPr lang="en-US" altLang="zh-CN" sz="4400" dirty="0">
                <a:solidFill>
                  <a:srgbClr val="990033"/>
                </a:solidFill>
                <a:ea typeface="华文新魏" pitchFamily="2" charset="-122"/>
              </a:rPr>
              <a:t>——</a:t>
            </a:r>
            <a:r>
              <a:rPr lang="zh-CN" altLang="en-US" sz="4400" dirty="0">
                <a:solidFill>
                  <a:srgbClr val="990033"/>
                </a:solidFill>
                <a:ea typeface="华文新魏" pitchFamily="2" charset="-122"/>
              </a:rPr>
              <a:t>专家意见</a:t>
            </a:r>
            <a:endParaRPr lang="zh-CN" altLang="en-US" sz="4400" dirty="0" smtClean="0"/>
          </a:p>
        </p:txBody>
      </p:sp>
      <p:sp>
        <p:nvSpPr>
          <p:cNvPr id="109571" name="内容占位符 2"/>
          <p:cNvSpPr>
            <a:spLocks noGrp="1"/>
          </p:cNvSpPr>
          <p:nvPr>
            <p:ph idx="1"/>
          </p:nvPr>
        </p:nvSpPr>
        <p:spPr>
          <a:xfrm>
            <a:off x="428625" y="1428750"/>
            <a:ext cx="7383735" cy="514350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 smtClean="0">
                <a:ea typeface="仿宋_GB2312" pitchFamily="49" charset="-122"/>
              </a:rPr>
              <a:t>从东南方场地边缘延长至</a:t>
            </a:r>
            <a:r>
              <a:rPr lang="en-US" altLang="zh-CN" sz="2800" b="1" dirty="0" err="1" smtClean="0">
                <a:ea typeface="仿宋_GB2312" pitchFamily="49" charset="-122"/>
              </a:rPr>
              <a:t>Schozach</a:t>
            </a:r>
            <a:r>
              <a:rPr lang="zh-CN" altLang="en-US" sz="2800" b="1" dirty="0" smtClean="0">
                <a:ea typeface="仿宋_GB2312" pitchFamily="49" charset="-122"/>
              </a:rPr>
              <a:t>大街的地方，建立一道最低高度为</a:t>
            </a:r>
            <a:r>
              <a:rPr lang="en-US" altLang="zh-CN" sz="2800" b="1" dirty="0" smtClean="0">
                <a:ea typeface="仿宋_GB2312" pitchFamily="49" charset="-122"/>
              </a:rPr>
              <a:t>2.5</a:t>
            </a:r>
            <a:r>
              <a:rPr lang="zh-CN" altLang="en-US" sz="2800" b="1" dirty="0" smtClean="0">
                <a:ea typeface="仿宋_GB2312" pitchFamily="49" charset="-122"/>
              </a:rPr>
              <a:t>米（相对场地的高度）的噪声防护设施。</a:t>
            </a:r>
            <a:endParaRPr lang="en-US" altLang="zh-CN" sz="2800" b="1" dirty="0" smtClean="0">
              <a:ea typeface="仿宋_GB2312" pitchFamily="49" charset="-122"/>
            </a:endParaRPr>
          </a:p>
          <a:p>
            <a:pPr marL="609600" indent="-609600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 smtClean="0">
                <a:ea typeface="仿宋_GB2312" pitchFamily="49" charset="-122"/>
              </a:rPr>
              <a:t>沿</a:t>
            </a:r>
            <a:r>
              <a:rPr lang="en-US" altLang="zh-CN" sz="2800" b="1" dirty="0" err="1" smtClean="0">
                <a:ea typeface="仿宋_GB2312" pitchFamily="49" charset="-122"/>
              </a:rPr>
              <a:t>Schozach</a:t>
            </a:r>
            <a:r>
              <a:rPr lang="zh-CN" altLang="en-US" sz="2800" b="1" dirty="0" smtClean="0">
                <a:ea typeface="仿宋_GB2312" pitchFamily="49" charset="-122"/>
              </a:rPr>
              <a:t>大街建筑物中的需要防护噪声的房间（儿童房、起居室、卧室），应配置在避开噪声的另一面。如果不能实现，就必须采取“被动声绝缘”措施，如：安装隔音窗。 </a:t>
            </a:r>
          </a:p>
        </p:txBody>
      </p:sp>
    </p:spTree>
    <p:extLst>
      <p:ext uri="{BB962C8B-B14F-4D97-AF65-F5344CB8AC3E}">
        <p14:creationId xmlns:p14="http://schemas.microsoft.com/office/powerpoint/2010/main" val="257074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2" descr="SV400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396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5" descr="IMG_41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724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786842" cy="839016"/>
          </a:xfrm>
        </p:spPr>
        <p:txBody>
          <a:bodyPr>
            <a:noAutofit/>
          </a:bodyPr>
          <a:lstStyle/>
          <a:p>
            <a:r>
              <a:rPr lang="en-US" altLang="zh-CN" sz="4400" dirty="0">
                <a:solidFill>
                  <a:srgbClr val="990033"/>
                </a:solidFill>
                <a:ea typeface="华文新魏" pitchFamily="2" charset="-122"/>
              </a:rPr>
              <a:t>——</a:t>
            </a:r>
            <a:r>
              <a:rPr lang="zh-CN" altLang="en-US" sz="4400" dirty="0">
                <a:solidFill>
                  <a:srgbClr val="990033"/>
                </a:solidFill>
                <a:ea typeface="华文新魏" pitchFamily="2" charset="-122"/>
              </a:rPr>
              <a:t>案例小结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484784"/>
            <a:ext cx="7240318" cy="5184576"/>
          </a:xfrm>
        </p:spPr>
        <p:txBody>
          <a:bodyPr>
            <a:noAutofit/>
          </a:bodyPr>
          <a:lstStyle/>
          <a:p>
            <a:pPr marL="609600" lvl="0" indent="-609600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zh-CN" sz="3200" b="1" dirty="0" smtClean="0">
                <a:ea typeface="仿宋_GB2312" pitchFamily="49" charset="-122"/>
              </a:rPr>
              <a:t>一切城市</a:t>
            </a:r>
            <a:r>
              <a:rPr lang="zh-CN" altLang="en-US" sz="3200" b="1" dirty="0" smtClean="0">
                <a:ea typeface="仿宋_GB2312" pitchFamily="49" charset="-122"/>
              </a:rPr>
              <a:t>管理</a:t>
            </a:r>
            <a:r>
              <a:rPr lang="zh-CN" altLang="zh-CN" sz="3200" b="1" dirty="0" smtClean="0">
                <a:ea typeface="仿宋_GB2312" pitchFamily="49" charset="-122"/>
              </a:rPr>
              <a:t>的</a:t>
            </a:r>
            <a:r>
              <a:rPr lang="zh-CN" altLang="zh-CN" sz="3200" b="1" dirty="0">
                <a:ea typeface="仿宋_GB2312" pitchFamily="49" charset="-122"/>
              </a:rPr>
              <a:t>思想必须在空间上加以落实；</a:t>
            </a:r>
          </a:p>
          <a:p>
            <a:pPr marL="609600" lvl="0" indent="-609600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zh-CN" sz="3200" b="1" dirty="0" smtClean="0">
                <a:ea typeface="仿宋_GB2312" pitchFamily="49" charset="-122"/>
              </a:rPr>
              <a:t>城市</a:t>
            </a:r>
            <a:r>
              <a:rPr lang="zh-CN" altLang="en-US" sz="3200" b="1" dirty="0" smtClean="0">
                <a:ea typeface="仿宋_GB2312" pitchFamily="49" charset="-122"/>
              </a:rPr>
              <a:t>开发规制</a:t>
            </a:r>
            <a:r>
              <a:rPr lang="zh-CN" altLang="zh-CN" sz="3200" b="1" dirty="0" smtClean="0">
                <a:ea typeface="仿宋_GB2312" pitchFamily="49" charset="-122"/>
              </a:rPr>
              <a:t>目标</a:t>
            </a:r>
            <a:r>
              <a:rPr lang="zh-CN" altLang="zh-CN" sz="3200" b="1" dirty="0">
                <a:ea typeface="仿宋_GB2312" pitchFamily="49" charset="-122"/>
              </a:rPr>
              <a:t>与措施是相互作用，不断演化进步的；</a:t>
            </a:r>
          </a:p>
          <a:p>
            <a:pPr marL="609600" indent="-609600">
              <a:lnSpc>
                <a:spcPct val="130000"/>
              </a:lnSpc>
              <a:spcBef>
                <a:spcPct val="30000"/>
              </a:spcBef>
              <a:buSzPct val="50000"/>
              <a:buFont typeface="Wingdings" pitchFamily="2" charset="2"/>
              <a:buChar char="u"/>
            </a:pPr>
            <a:r>
              <a:rPr lang="zh-CN" altLang="zh-CN" sz="3200" b="1" dirty="0">
                <a:ea typeface="仿宋_GB2312" pitchFamily="49" charset="-122"/>
              </a:rPr>
              <a:t>有效</a:t>
            </a:r>
            <a:r>
              <a:rPr lang="zh-CN" altLang="zh-CN" sz="3200" b="1" dirty="0" smtClean="0">
                <a:ea typeface="仿宋_GB2312" pitchFamily="49" charset="-122"/>
              </a:rPr>
              <a:t>实施</a:t>
            </a:r>
            <a:r>
              <a:rPr lang="zh-CN" altLang="en-US" sz="3200" b="1" dirty="0" smtClean="0">
                <a:ea typeface="仿宋_GB2312" pitchFamily="49" charset="-122"/>
              </a:rPr>
              <a:t>规制</a:t>
            </a:r>
            <a:r>
              <a:rPr lang="zh-CN" altLang="zh-CN" sz="3200" b="1" dirty="0" smtClean="0">
                <a:ea typeface="仿宋_GB2312" pitchFamily="49" charset="-122"/>
              </a:rPr>
              <a:t>的</a:t>
            </a:r>
            <a:r>
              <a:rPr lang="zh-CN" altLang="zh-CN" sz="3200" b="1" dirty="0">
                <a:ea typeface="仿宋_GB2312" pitchFamily="49" charset="-122"/>
              </a:rPr>
              <a:t>关键在于专业化的专家咨询和相关对策的空间集成。</a:t>
            </a:r>
            <a:endParaRPr lang="en-US" altLang="zh-CN" sz="32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98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旅欧广记\斯图加特\Esslingen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86935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44408" y="1844823"/>
            <a:ext cx="864096" cy="2131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谢谢</a:t>
            </a:r>
            <a:r>
              <a:rPr lang="en-US" altLang="zh-CN" sz="36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!</a:t>
            </a:r>
            <a:endParaRPr lang="zh-CN" altLang="en-US" sz="36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6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543956" cy="767008"/>
          </a:xfrm>
        </p:spPr>
        <p:txBody>
          <a:bodyPr>
            <a:noAutofit/>
          </a:bodyPr>
          <a:lstStyle/>
          <a:p>
            <a:pPr algn="l"/>
            <a:r>
              <a:rPr lang="en-US" altLang="zh-CN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——</a:t>
            </a:r>
            <a:r>
              <a:rPr lang="zh-CN" altLang="en-US" sz="4800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强有力</a:t>
            </a:r>
            <a:r>
              <a:rPr lang="zh-CN" altLang="en-US" sz="4800" b="1" dirty="0" smtClean="0">
                <a:solidFill>
                  <a:srgbClr val="990033"/>
                </a:solidFill>
                <a:latin typeface="Book Antiqua" pitchFamily="18" charset="0"/>
                <a:ea typeface="华文新魏" pitchFamily="2" charset="-122"/>
              </a:rPr>
              <a:t>的政府管理</a:t>
            </a:r>
            <a:endParaRPr lang="zh-CN" altLang="en-US" sz="4800" b="1" dirty="0" smtClean="0">
              <a:solidFill>
                <a:srgbClr val="990033"/>
              </a:solidFill>
              <a:ea typeface="华文新魏" pitchFamily="2" charset="-122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628800"/>
            <a:ext cx="7384334" cy="475252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>
                <a:ea typeface="仿宋_GB2312" pitchFamily="49" charset="-122"/>
              </a:rPr>
              <a:t>“罗马和平”</a:t>
            </a:r>
            <a:r>
              <a:rPr lang="zh-CN" altLang="en-US" sz="2800" b="1" dirty="0" smtClean="0">
                <a:ea typeface="仿宋_GB2312" pitchFamily="49" charset="-122"/>
              </a:rPr>
              <a:t>；</a:t>
            </a:r>
            <a:endParaRPr lang="en-US" altLang="zh-CN" sz="2800" b="1" dirty="0" smtClean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 smtClean="0">
                <a:ea typeface="仿宋_GB2312" pitchFamily="49" charset="-122"/>
              </a:rPr>
              <a:t>“东国”和“西国”；</a:t>
            </a:r>
            <a:endParaRPr lang="en-US" altLang="zh-CN" sz="2800" b="1" dirty="0">
              <a:ea typeface="仿宋_GB2312" pitchFamily="49" charset="-122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buSzPct val="50000"/>
              <a:buFont typeface="Wingdings" pitchFamily="2" charset="2"/>
              <a:buChar char="u"/>
            </a:pPr>
            <a:r>
              <a:rPr lang="zh-CN" altLang="en-US" sz="2800" b="1" dirty="0" smtClean="0">
                <a:ea typeface="仿宋_GB2312" pitchFamily="49" charset="-122"/>
              </a:rPr>
              <a:t> 东</a:t>
            </a:r>
            <a:r>
              <a:rPr lang="zh-CN" altLang="en-US" sz="2800" b="1" dirty="0">
                <a:ea typeface="仿宋_GB2312" pitchFamily="49" charset="-122"/>
              </a:rPr>
              <a:t>罗马帝国（拜占庭帝国）在查士丁尼皇帝的统治下</a:t>
            </a:r>
            <a:r>
              <a:rPr lang="zh-CN" altLang="en-US" sz="2800" b="1" dirty="0" smtClean="0">
                <a:ea typeface="仿宋_GB2312" pitchFamily="49" charset="-122"/>
              </a:rPr>
              <a:t>，开始</a:t>
            </a:r>
            <a:r>
              <a:rPr lang="zh-CN" altLang="en-US" sz="2800" b="1" dirty="0">
                <a:ea typeface="仿宋_GB2312" pitchFamily="49" charset="-122"/>
              </a:rPr>
              <a:t>了封建化的进程</a:t>
            </a:r>
            <a:r>
              <a:rPr lang="zh-CN" altLang="en-US" sz="2800" b="1" dirty="0" smtClean="0">
                <a:ea typeface="仿宋_GB2312" pitchFamily="49" charset="-122"/>
              </a:rPr>
              <a:t>。</a:t>
            </a:r>
            <a:r>
              <a:rPr lang="en-US" altLang="zh-CN" sz="2800" b="1" dirty="0" smtClean="0">
                <a:ea typeface="仿宋_GB2312" pitchFamily="49" charset="-122"/>
              </a:rPr>
              <a:t>1453</a:t>
            </a:r>
            <a:r>
              <a:rPr lang="zh-CN" altLang="en-US" sz="2800" b="1" dirty="0">
                <a:ea typeface="仿宋_GB2312" pitchFamily="49" charset="-122"/>
              </a:rPr>
              <a:t>年，奥斯曼帝国军队攻陷君士坦丁堡，延续了</a:t>
            </a:r>
            <a:r>
              <a:rPr lang="zh-CN" altLang="en-US" sz="2800" b="1" dirty="0" smtClean="0">
                <a:ea typeface="仿宋_GB2312" pitchFamily="49" charset="-122"/>
              </a:rPr>
              <a:t>千年的东</a:t>
            </a:r>
            <a:r>
              <a:rPr lang="zh-CN" altLang="en-US" sz="2800" b="1" dirty="0">
                <a:ea typeface="仿宋_GB2312" pitchFamily="49" charset="-122"/>
              </a:rPr>
              <a:t>罗马帝国寿终正寝，罗马帝国的</a:t>
            </a:r>
            <a:r>
              <a:rPr lang="zh-CN" altLang="en-US" sz="2800" b="1" dirty="0" smtClean="0">
                <a:ea typeface="仿宋_GB2312" pitchFamily="49" charset="-122"/>
              </a:rPr>
              <a:t>历史终结。</a:t>
            </a:r>
            <a:endParaRPr lang="zh-CN" altLang="en-US" sz="2800" b="1" dirty="0">
              <a:ea typeface="仿宋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77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4q.duitang.com/uploads/item/201207/26/20120726090927_4zKU2.thumb.700_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220534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17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oeasy360.com/sites/default/files/u38/201407141617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00" y="404664"/>
            <a:ext cx="9157000" cy="612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93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照片汇总\2015年希腊\Garius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0"/>
            <a:ext cx="6804248" cy="688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f.hiphotos.baidu.com/zhidao/wh%3D600%2C800/sign=cdcd8c3e513d26972e86005b65cb9ec3/72f082025aafa40f26da7f29ab64034f78f019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" y="332656"/>
            <a:ext cx="2333625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90380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华丽">
  <a:themeElements>
    <a:clrScheme name="华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华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华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1501</Words>
  <Application>Microsoft Office PowerPoint</Application>
  <PresentationFormat>全屏显示(4:3)</PresentationFormat>
  <Paragraphs>99</Paragraphs>
  <Slides>57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57</vt:i4>
      </vt:variant>
    </vt:vector>
  </HeadingPairs>
  <TitlesOfParts>
    <vt:vector size="58" baseType="lpstr">
      <vt:lpstr>华丽</vt:lpstr>
      <vt:lpstr>德国城市精细化规制与专家决策</vt:lpstr>
      <vt:lpstr>——“新公共管理”</vt:lpstr>
      <vt:lpstr>——“新公共管理”</vt:lpstr>
      <vt:lpstr>——“城市治理”讨论</vt:lpstr>
      <vt:lpstr>解读德国城市开发规制</vt:lpstr>
      <vt:lpstr>——强有力的政府管理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——强有力的政府管理</vt:lpstr>
      <vt:lpstr>——强有力的政府管理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——强有力的政府管理</vt:lpstr>
      <vt:lpstr>——清晰的风险界定</vt:lpstr>
      <vt:lpstr>——小专题：总参谋部（参谋本部）</vt:lpstr>
      <vt:lpstr>——小专题：总参谋部（参谋本部）</vt:lpstr>
      <vt:lpstr>——明确的调控措施</vt:lpstr>
      <vt:lpstr>——广泛的公众参与</vt:lpstr>
      <vt:lpstr>案例：德国斯图加特               掷弹兵兵营改建案例</vt:lpstr>
      <vt:lpstr>——案例背景</vt:lpstr>
      <vt:lpstr>PowerPoint 演示文稿</vt:lpstr>
      <vt:lpstr>——项目开发目标</vt:lpstr>
      <vt:lpstr>——地方政府组织编制法定图则</vt:lpstr>
      <vt:lpstr>——高度规范化便于评估和比较</vt:lpstr>
      <vt:lpstr>——突出规制重点</vt:lpstr>
      <vt:lpstr>——专家咨询（参谋作业）</vt:lpstr>
      <vt:lpstr>——专家咨询（参谋作业）</vt:lpstr>
      <vt:lpstr>——专家咨询（参谋作业）</vt:lpstr>
      <vt:lpstr>PowerPoint 演示文稿</vt:lpstr>
      <vt:lpstr>——专家意见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——专家意见</vt:lpstr>
      <vt:lpstr>PowerPoint 演示文稿</vt:lpstr>
      <vt:lpstr>PowerPoint 演示文稿</vt:lpstr>
      <vt:lpstr>——专家意见</vt:lpstr>
      <vt:lpstr>PowerPoint 演示文稿</vt:lpstr>
      <vt:lpstr>PowerPoint 演示文稿</vt:lpstr>
      <vt:lpstr>——案例小结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城市规划与社会发展</dc:title>
  <cp:lastModifiedBy>Koenigstiger</cp:lastModifiedBy>
  <cp:revision>59</cp:revision>
  <dcterms:modified xsi:type="dcterms:W3CDTF">2016-05-05T04:19:06Z</dcterms:modified>
</cp:coreProperties>
</file>