
<file path=[Content_Types].xml><?xml version="1.0" encoding="utf-8"?>
<Types xmlns="http://schemas.openxmlformats.org/package/2006/content-types">
  <Default Extension="vml" ContentType="application/vnd.openxmlformats-officedocument.vmlDrawing"/>
  <Default Extension="xlsx" ContentType="application/vnd.openxmlformats-officedocument.spreadsheetml.sheet"/>
  <Default Extension="xls" ContentType="application/vnd.ms-excel"/>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colors4.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drawing4.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4.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diagrams/quickStyle4.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5"/>
  </p:notesMasterIdLst>
  <p:sldIdLst>
    <p:sldId id="1797" r:id="rId3"/>
    <p:sldId id="1616" r:id="rId4"/>
    <p:sldId id="1614" r:id="rId6"/>
    <p:sldId id="1621" r:id="rId7"/>
    <p:sldId id="1622" r:id="rId8"/>
    <p:sldId id="1623" r:id="rId9"/>
    <p:sldId id="1787" r:id="rId10"/>
    <p:sldId id="1796" r:id="rId11"/>
    <p:sldId id="1627" r:id="rId12"/>
    <p:sldId id="1615" r:id="rId13"/>
    <p:sldId id="1617" r:id="rId14"/>
    <p:sldId id="1740" r:id="rId15"/>
    <p:sldId id="1641" r:id="rId16"/>
    <p:sldId id="1642" r:id="rId17"/>
    <p:sldId id="1643" r:id="rId18"/>
    <p:sldId id="1800" r:id="rId19"/>
    <p:sldId id="1801" r:id="rId20"/>
    <p:sldId id="1646" r:id="rId21"/>
    <p:sldId id="1647" r:id="rId22"/>
    <p:sldId id="1648" r:id="rId23"/>
    <p:sldId id="1649" r:id="rId24"/>
    <p:sldId id="1651" r:id="rId25"/>
    <p:sldId id="1653" r:id="rId26"/>
    <p:sldId id="1655" r:id="rId27"/>
    <p:sldId id="1657" r:id="rId28"/>
    <p:sldId id="1659" r:id="rId29"/>
    <p:sldId id="1661" r:id="rId30"/>
    <p:sldId id="1662" r:id="rId31"/>
    <p:sldId id="1767" r:id="rId32"/>
    <p:sldId id="1768" r:id="rId33"/>
    <p:sldId id="1769" r:id="rId34"/>
    <p:sldId id="1802" r:id="rId35"/>
    <p:sldId id="1771" r:id="rId36"/>
    <p:sldId id="1772" r:id="rId37"/>
    <p:sldId id="1773" r:id="rId38"/>
    <p:sldId id="1775" r:id="rId39"/>
    <p:sldId id="1776" r:id="rId40"/>
    <p:sldId id="1777" r:id="rId41"/>
    <p:sldId id="1778" r:id="rId42"/>
    <p:sldId id="1320" r:id="rId43"/>
    <p:sldId id="1569" r:id="rId44"/>
    <p:sldId id="1712" r:id="rId45"/>
    <p:sldId id="1668" r:id="rId46"/>
    <p:sldId id="1669" r:id="rId47"/>
    <p:sldId id="1670" r:id="rId48"/>
    <p:sldId id="1671" r:id="rId49"/>
    <p:sldId id="1677" r:id="rId50"/>
    <p:sldId id="1679" r:id="rId51"/>
    <p:sldId id="1490" r:id="rId52"/>
    <p:sldId id="1492" r:id="rId53"/>
    <p:sldId id="1493" r:id="rId54"/>
    <p:sldId id="1494" r:id="rId55"/>
    <p:sldId id="1495" r:id="rId56"/>
    <p:sldId id="1496" r:id="rId57"/>
    <p:sldId id="1500" r:id="rId58"/>
    <p:sldId id="1503" r:id="rId59"/>
    <p:sldId id="1507" r:id="rId60"/>
    <p:sldId id="1506" r:id="rId61"/>
    <p:sldId id="1511" r:id="rId62"/>
    <p:sldId id="1512" r:id="rId63"/>
    <p:sldId id="1513" r:id="rId64"/>
    <p:sldId id="1585" r:id="rId65"/>
    <p:sldId id="1515" r:id="rId66"/>
    <p:sldId id="1517" r:id="rId67"/>
    <p:sldId id="1716" r:id="rId68"/>
    <p:sldId id="1717" r:id="rId69"/>
    <p:sldId id="1803" r:id="rId70"/>
    <p:sldId id="1719" r:id="rId71"/>
    <p:sldId id="1735" r:id="rId72"/>
    <p:sldId id="1804" r:id="rId73"/>
    <p:sldId id="1577" r:id="rId74"/>
    <p:sldId id="1762" r:id="rId75"/>
    <p:sldId id="1578" r:id="rId76"/>
    <p:sldId id="1579" r:id="rId77"/>
    <p:sldId id="1582" r:id="rId78"/>
    <p:sldId id="1753" r:id="rId79"/>
    <p:sldId id="1805" r:id="rId80"/>
    <p:sldId id="1755" r:id="rId81"/>
    <p:sldId id="1756" r:id="rId82"/>
    <p:sldId id="1757" r:id="rId83"/>
    <p:sldId id="1759" r:id="rId84"/>
    <p:sldId id="1742" r:id="rId85"/>
    <p:sldId id="1743" r:id="rId86"/>
    <p:sldId id="1745" r:id="rId87"/>
    <p:sldId id="1746" r:id="rId88"/>
    <p:sldId id="1806" r:id="rId89"/>
    <p:sldId id="1751" r:id="rId90"/>
    <p:sldId id="1785" r:id="rId91"/>
    <p:sldId id="1798" r:id="rId92"/>
    <p:sldId id="1799" r:id="rId93"/>
    <p:sldId id="1786" r:id="rId94"/>
    <p:sldId id="1790" r:id="rId95"/>
    <p:sldId id="1489" r:id="rId96"/>
  </p:sldIdLst>
  <p:sldSz cx="9906000" cy="6858000" type="A4"/>
  <p:notesSz cx="6797675" cy="9928225"/>
  <p:defaultTextStyle>
    <a:defPPr>
      <a:defRPr lang="zh-CN"/>
    </a:defPPr>
    <a:lvl1pPr algn="l" rtl="0" eaLnBrk="0" fontAlgn="base" hangingPunct="0">
      <a:spcBef>
        <a:spcPct val="0"/>
      </a:spcBef>
      <a:spcAft>
        <a:spcPct val="0"/>
      </a:spcAft>
      <a:defRPr sz="16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6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6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6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600"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00"/>
    <a:srgbClr val="669900"/>
    <a:srgbClr val="CCECFF"/>
    <a:srgbClr val="99CCFF"/>
    <a:srgbClr val="9933FF"/>
    <a:srgbClr val="33CCCC"/>
    <a:srgbClr val="99CC00"/>
    <a:srgbClr val="FFFF00"/>
    <a:srgbClr val="2502F8"/>
    <a:srgbClr val="FA1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8501" autoAdjust="0"/>
    <p:restoredTop sz="90663" autoAdjust="0"/>
  </p:normalViewPr>
  <p:slideViewPr>
    <p:cSldViewPr>
      <p:cViewPr>
        <p:scale>
          <a:sx n="60" d="100"/>
          <a:sy n="60" d="100"/>
        </p:scale>
        <p:origin x="-1810" y="-475"/>
      </p:cViewPr>
      <p:guideLst>
        <p:guide orient="horz" pos="2160"/>
        <p:guide orient="horz" pos="1888"/>
        <p:guide orient="horz" pos="2840"/>
        <p:guide orient="horz" pos="1616"/>
        <p:guide orient="horz" pos="618"/>
        <p:guide pos="3123"/>
        <p:guide pos="5887"/>
        <p:guide pos="353"/>
      </p:guideLst>
    </p:cSldViewPr>
  </p:slideViewPr>
  <p:outlineViewPr>
    <p:cViewPr>
      <p:scale>
        <a:sx n="33" d="100"/>
        <a:sy n="33" d="100"/>
      </p:scale>
      <p:origin x="0" y="20382"/>
    </p:cViewPr>
  </p:outlineViewPr>
  <p:notesTextViewPr>
    <p:cViewPr>
      <p:scale>
        <a:sx n="66" d="100"/>
        <a:sy n="66" d="100"/>
      </p:scale>
      <p:origin x="0" y="0"/>
    </p:cViewPr>
  </p:notesTextViewPr>
  <p:sorterViewPr>
    <p:cViewPr>
      <p:scale>
        <a:sx n="75" d="100"/>
        <a:sy n="75" d="100"/>
      </p:scale>
      <p:origin x="0" y="5160"/>
    </p:cViewPr>
  </p:sorterViewPr>
  <p:notesViewPr>
    <p:cSldViewPr showGuides="1">
      <p:cViewPr varScale="1">
        <p:scale>
          <a:sx n="83" d="100"/>
          <a:sy n="83" d="100"/>
        </p:scale>
        <p:origin x="-2238" y="-78"/>
      </p:cViewPr>
      <p:guideLst>
        <p:guide orient="horz" pos="2880"/>
        <p:guide orient="horz" pos="3127"/>
        <p:guide pos="2143"/>
        <p:guide pos="2143"/>
      </p:guideLst>
    </p:cSldViewPr>
  </p:notes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tableStyles" Target="tableStyles.xml"/><Relationship Id="rId98" Type="http://schemas.openxmlformats.org/officeDocument/2006/relationships/viewProps" Target="viewProps.xml"/><Relationship Id="rId97" Type="http://schemas.openxmlformats.org/officeDocument/2006/relationships/presProps" Target="presProps.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notesMaster" Target="notesMasters/notesMaster1.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Workbook5.xlsx"/></Relationships>
</file>

<file path=ppt/charts/_rels/chart11.xml.rels><?xml version="1.0" encoding="UTF-8" standalone="yes"?>
<Relationships xmlns="http://schemas.openxmlformats.org/package/2006/relationships"><Relationship Id="rId1" Type="http://schemas.openxmlformats.org/officeDocument/2006/relationships/oleObject" Target="file:///H:\&#23567;&#22478;&#38215;&#29305;&#33394;&#35268;&#21010;&#32534;&#21046;&#25351;&#21335;\&#21608;&#20025;\GX&#26696;&#20363;&#24405;&#20837;1203.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H:\&#23567;&#22478;&#38215;&#29305;&#33394;&#35268;&#21010;&#32534;&#21046;&#25351;&#21335;\&#21608;&#20025;\GX&#26696;&#20363;&#24405;&#20837;1203.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Book1"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H:\&#23433;&#24509;&#26395;&#27743;&#21439;\&#25991;&#29486;\&#26395;&#27743;&#25968;&#25454;&#20998;&#26512;.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H:\&#23567;&#22478;&#38215;&#29305;&#33394;&#35268;&#21010;&#32534;&#21046;&#25351;&#21335;\&#21608;&#20025;\GX&#26696;&#20363;&#24405;&#20837;1203.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H:\&#23567;&#22478;&#38215;&#29305;&#33394;&#35268;&#21010;&#32534;&#21046;&#25351;&#21335;\&#21608;&#20025;\&#24405;&#20837;160107-4.xls"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H:\&#23567;&#22478;&#38215;&#29305;&#33394;&#35268;&#21010;&#32534;&#21046;&#25351;&#21335;\&#21608;&#20025;\&#24405;&#20837;160107-4.xls"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Book1"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ghy-wangd\Desktop\2014&#24314;&#21046;&#38215;&#22522;&#26412;&#24773;&#20917;&#32508;&#21512;&#34920;.xlsx"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H:\&#23567;&#22478;&#38215;&#29305;&#33394;&#35268;&#21010;&#32534;&#21046;&#25351;&#21335;\&#21608;&#20025;\&#35843;&#30740;&#25552;&#32434;\&#23567;&#22478;&#38215;&#29305;&#33394;&#35268;&#21010;&#32534;&#21046;&#25351;&#21335;-&#27743;&#27993;&#35843;&#30740;&#36164;&#26009;2016.2.17&#32456;\&#27743;&#33487;&#23567;&#22478;&#38215;&#38382;&#21367;&#27719;&#24635;.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Microsoft PowerPoint &#20013;&#30340;&#22270;&#34920;" TargetMode="External"/></Relationships>
</file>

<file path=ppt/charts/_rels/chart22.xml.rels><?xml version="1.0" encoding="UTF-8" standalone="yes"?>
<Relationships xmlns="http://schemas.openxmlformats.org/package/2006/relationships"><Relationship Id="rId1" Type="http://schemas.openxmlformats.org/officeDocument/2006/relationships/package" Target="../embeddings/Workbook6.xlsx"/></Relationships>
</file>

<file path=ppt/charts/_rels/chart23.xml.rels><?xml version="1.0" encoding="UTF-8" standalone="yes"?>
<Relationships xmlns="http://schemas.openxmlformats.org/package/2006/relationships"><Relationship Id="rId1" Type="http://schemas.openxmlformats.org/officeDocument/2006/relationships/package" Target="../embeddings/Workbook7.xlsx"/></Relationships>
</file>

<file path=ppt/charts/_rels/chart24.xml.rels><?xml version="1.0" encoding="UTF-8" standalone="yes"?>
<Relationships xmlns="http://schemas.openxmlformats.org/package/2006/relationships"><Relationship Id="rId1" Type="http://schemas.openxmlformats.org/officeDocument/2006/relationships/oleObject" Target="file:///H:\&#23567;&#22478;&#38215;&#29305;&#33394;&#35268;&#21010;&#32534;&#21046;&#25351;&#21335;\&#21608;&#20025;\&#35843;&#30740;&#25552;&#32434;\&#23567;&#22478;&#38215;&#29305;&#33394;&#35268;&#21010;&#32534;&#21046;&#25351;&#21335;-&#27743;&#27993;&#35843;&#30740;&#36164;&#26009;2016.2.17&#32456;\&#27743;&#33487;&#23567;&#22478;&#38215;&#38382;&#21367;&#27719;&#24635;.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H:\&#23567;&#22478;&#38215;&#29305;&#33394;&#35268;&#21010;&#32534;&#21046;&#25351;&#21335;\&#21608;&#20025;\&#24405;&#20837;160107-3.xls" TargetMode="External"/></Relationships>
</file>

<file path=ppt/charts/_rels/chart4.xml.rels><?xml version="1.0" encoding="UTF-8" standalone="yes"?>
<Relationships xmlns="http://schemas.openxmlformats.org/package/2006/relationships"><Relationship Id="rId1" Type="http://schemas.openxmlformats.org/officeDocument/2006/relationships/package" Target="../embeddings/Workbook3.xlsx"/></Relationships>
</file>

<file path=ppt/charts/_rels/chart5.xml.rels><?xml version="1.0" encoding="UTF-8" standalone="yes"?>
<Relationships xmlns="http://schemas.openxmlformats.org/package/2006/relationships"><Relationship Id="rId1" Type="http://schemas.openxmlformats.org/officeDocument/2006/relationships/package" Target="../embeddings/Workbook4.xlsx"/></Relationships>
</file>

<file path=ppt/charts/_rels/chart6.xml.rels><?xml version="1.0" encoding="UTF-8" standalone="yes"?>
<Relationships xmlns="http://schemas.openxmlformats.org/package/2006/relationships"><Relationship Id="rId1" Type="http://schemas.openxmlformats.org/officeDocument/2006/relationships/oleObject" Target="file:///Microsoft Office PowerPoint &#20013;&#30340;&#22270;&#34920;"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Microsoft Office PowerPoint &#20013;&#30340;&#22270;&#34920;"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Microsoft PowerPoint &#20013;&#30340;&#22270;&#34920;"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8698732164424"/>
          <c:y val="0.0476483023927893"/>
          <c:w val="0.597615798292077"/>
          <c:h val="0.653236118658136"/>
        </c:manualLayout>
      </c:layout>
      <c:barChart>
        <c:barDir val="col"/>
        <c:grouping val="clustered"/>
        <c:varyColors val="0"/>
        <c:ser>
          <c:idx val="0"/>
          <c:order val="0"/>
          <c:tx>
            <c:strRef>
              <c:f>Sheet1!$H$1</c:f>
              <c:strCache>
                <c:ptCount val="1"/>
                <c:pt idx="0">
                  <c:v>占总数量比例</c:v>
                </c:pt>
              </c:strCache>
            </c:strRef>
          </c:tx>
          <c:invertIfNegative val="0"/>
          <c:dLbls>
            <c:dLbl>
              <c:idx val="1"/>
              <c:layout/>
              <c:txPr>
                <a:bodyPr rot="0" spcFirstLastPara="0" vertOverflow="ellipsis" vert="horz" wrap="square" lIns="38100" tIns="19050" rIns="38100" bIns="19050" anchor="ctr" anchorCtr="1"/>
                <a:lstStyle/>
                <a:p>
                  <a:pPr>
                    <a:defRPr lang="zh-CN" sz="1000" b="1" i="0" u="none" strike="noStrike" kern="1200" baseline="0">
                      <a:solidFill>
                        <a:srgbClr val="FF0000"/>
                      </a:solidFill>
                      <a:latin typeface="+mn-lt"/>
                      <a:ea typeface="+mn-ea"/>
                      <a:cs typeface="+mn-cs"/>
                    </a:defRPr>
                  </a:pPr>
                </a:p>
              </c:txPr>
              <c:dLblPos val="outEnd"/>
              <c:showLegendKey val="0"/>
              <c:showVal val="1"/>
              <c:showCatName val="0"/>
              <c:showSerName val="0"/>
              <c:showPercent val="0"/>
              <c:showBubbleSize val="0"/>
              <c:extLst>
                <c:ext xmlns:c15="http://schemas.microsoft.com/office/drawing/2012/chart" uri="{CE6537A1-D6FC-4f65-9D91-7224C49458BB}"/>
              </c:extLst>
            </c:dLbl>
            <c:dLbl>
              <c:idx val="2"/>
              <c:layout/>
              <c:txPr>
                <a:bodyPr rot="0" spcFirstLastPara="0" vertOverflow="ellipsis" vert="horz" wrap="square" lIns="38100" tIns="19050" rIns="38100" bIns="19050" anchor="ctr" anchorCtr="1"/>
                <a:lstStyle/>
                <a:p>
                  <a:pPr>
                    <a:defRPr lang="zh-CN" sz="1000" b="1" i="0" u="none" strike="noStrike" kern="1200" baseline="0">
                      <a:solidFill>
                        <a:srgbClr val="FF0000"/>
                      </a:solidFill>
                      <a:latin typeface="+mn-lt"/>
                      <a:ea typeface="+mn-ea"/>
                      <a:cs typeface="+mn-cs"/>
                    </a:defRPr>
                  </a:pPr>
                </a:p>
              </c:txPr>
              <c:dLblPos val="outEnd"/>
              <c:showLegendKey val="0"/>
              <c:showVal val="1"/>
              <c:showCatName val="0"/>
              <c:showSerName val="0"/>
              <c:showPercent val="0"/>
              <c:showBubbleSize val="0"/>
              <c:extLst>
                <c:ext xmlns:c15="http://schemas.microsoft.com/office/drawing/2012/chart" uri="{CE6537A1-D6FC-4f65-9D91-7224C49458BB}"/>
              </c:extLst>
            </c:dLbl>
            <c:dLbl>
              <c:idx val="3"/>
              <c:layout/>
              <c:txPr>
                <a:bodyPr rot="0" spcFirstLastPara="0" vertOverflow="ellipsis" vert="horz" wrap="square" lIns="38100" tIns="19050" rIns="38100" bIns="19050" anchor="ctr" anchorCtr="1"/>
                <a:lstStyle/>
                <a:p>
                  <a:pPr>
                    <a:defRPr lang="zh-CN" sz="1000" b="1" i="0" u="none" strike="noStrike" kern="1200" baseline="0">
                      <a:solidFill>
                        <a:srgbClr val="FF0000"/>
                      </a:solidFill>
                      <a:latin typeface="+mn-lt"/>
                      <a:ea typeface="+mn-ea"/>
                      <a:cs typeface="+mn-cs"/>
                    </a:defRPr>
                  </a:pPr>
                </a:p>
              </c:txPr>
              <c:dLblPos val="outEnd"/>
              <c:showLegendKey val="0"/>
              <c:showVal val="1"/>
              <c:showCatName val="0"/>
              <c:showSerName val="0"/>
              <c:showPercent val="0"/>
              <c:showBubbleSize val="0"/>
              <c:extLst>
                <c:ext xmlns:c15="http://schemas.microsoft.com/office/drawing/2012/chart" uri="{CE6537A1-D6FC-4f65-9D91-7224C49458BB}"/>
              </c:extLst>
            </c:dLbl>
            <c:dLbl>
              <c:idx val="4"/>
              <c:layout/>
              <c:txPr>
                <a:bodyPr rot="0" spcFirstLastPara="0" vertOverflow="ellipsis" vert="horz" wrap="square" lIns="38100" tIns="19050" rIns="38100" bIns="19050" anchor="ctr" anchorCtr="1"/>
                <a:lstStyle/>
                <a:p>
                  <a:pPr>
                    <a:defRPr lang="zh-CN" sz="1000" b="1" i="0" u="none" strike="noStrike" kern="1200" baseline="0">
                      <a:solidFill>
                        <a:srgbClr val="FF0000"/>
                      </a:solidFill>
                      <a:latin typeface="+mn-lt"/>
                      <a:ea typeface="+mn-ea"/>
                      <a:cs typeface="+mn-cs"/>
                    </a:defRPr>
                  </a:pPr>
                </a:p>
              </c:txPr>
              <c:dLblPos val="outEnd"/>
              <c:showLegendKey val="0"/>
              <c:showVal val="1"/>
              <c:showCatName val="0"/>
              <c:showSerName val="0"/>
              <c:showPercent val="0"/>
              <c:showBubbleSize val="0"/>
              <c:extLst>
                <c:ext xmlns:c15="http://schemas.microsoft.com/office/drawing/2012/chart" uri="{CE6537A1-D6FC-4f65-9D91-7224C49458BB}"/>
              </c:extLst>
            </c:dLbl>
            <c:dLbl>
              <c:idx val="5"/>
              <c:layout/>
              <c:txPr>
                <a:bodyPr rot="0" spcFirstLastPara="0" vertOverflow="ellipsis" vert="horz" wrap="square" lIns="38100" tIns="19050" rIns="38100" bIns="19050" anchor="ctr" anchorCtr="1"/>
                <a:lstStyle/>
                <a:p>
                  <a:pPr>
                    <a:defRPr lang="zh-CN" sz="1000" b="1" i="0" u="none" strike="noStrike" kern="1200" baseline="0">
                      <a:solidFill>
                        <a:srgbClr val="FF0000"/>
                      </a:solidFill>
                      <a:latin typeface="+mn-lt"/>
                      <a:ea typeface="+mn-ea"/>
                      <a:cs typeface="+mn-cs"/>
                    </a:defRPr>
                  </a:pPr>
                </a:p>
              </c:txPr>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Sheet1!$G$2:$G$13</c:f>
              <c:strCache>
                <c:ptCount val="12"/>
                <c:pt idx="0">
                  <c:v>≤1万</c:v>
                </c:pt>
                <c:pt idx="1">
                  <c:v>1-2万</c:v>
                </c:pt>
                <c:pt idx="2">
                  <c:v>2-3万</c:v>
                </c:pt>
                <c:pt idx="3">
                  <c:v>3-4万</c:v>
                </c:pt>
                <c:pt idx="4">
                  <c:v>4-5万</c:v>
                </c:pt>
                <c:pt idx="5">
                  <c:v>5-6万</c:v>
                </c:pt>
                <c:pt idx="6">
                  <c:v>6-7万</c:v>
                </c:pt>
                <c:pt idx="7">
                  <c:v>7-8万</c:v>
                </c:pt>
                <c:pt idx="8">
                  <c:v>8-9万</c:v>
                </c:pt>
                <c:pt idx="9">
                  <c:v>9-10万</c:v>
                </c:pt>
                <c:pt idx="10">
                  <c:v>10-20万</c:v>
                </c:pt>
                <c:pt idx="11">
                  <c:v>＞20万</c:v>
                </c:pt>
              </c:strCache>
            </c:strRef>
          </c:cat>
          <c:val>
            <c:numRef>
              <c:f>Sheet1!$H$2:$H$13</c:f>
              <c:numCache>
                <c:formatCode>0.00%</c:formatCode>
                <c:ptCount val="12"/>
                <c:pt idx="0">
                  <c:v>0.0452</c:v>
                </c:pt>
                <c:pt idx="1">
                  <c:v>0.178900000000002</c:v>
                </c:pt>
                <c:pt idx="2">
                  <c:v>0.219400000000003</c:v>
                </c:pt>
                <c:pt idx="3">
                  <c:v>0.183900000000002</c:v>
                </c:pt>
                <c:pt idx="4">
                  <c:v>0.1292</c:v>
                </c:pt>
                <c:pt idx="5">
                  <c:v>0.0909000000000001</c:v>
                </c:pt>
                <c:pt idx="6">
                  <c:v>0.0579000000000002</c:v>
                </c:pt>
                <c:pt idx="7">
                  <c:v>0.0379000000000002</c:v>
                </c:pt>
                <c:pt idx="8">
                  <c:v>0.0232</c:v>
                </c:pt>
                <c:pt idx="9">
                  <c:v>0.0116</c:v>
                </c:pt>
                <c:pt idx="10">
                  <c:v>0.0208</c:v>
                </c:pt>
                <c:pt idx="11">
                  <c:v>0.00090000000000001</c:v>
                </c:pt>
              </c:numCache>
            </c:numRef>
          </c:val>
        </c:ser>
        <c:dLbls>
          <c:showLegendKey val="0"/>
          <c:showVal val="1"/>
          <c:showCatName val="0"/>
          <c:showSerName val="0"/>
          <c:showPercent val="0"/>
          <c:showBubbleSize val="0"/>
        </c:dLbls>
        <c:gapWidth val="75"/>
        <c:axId val="193707008"/>
        <c:axId val="193716992"/>
      </c:barChart>
      <c:catAx>
        <c:axId val="193707008"/>
        <c:scaling>
          <c:orientation val="minMax"/>
        </c:scaling>
        <c:delete val="0"/>
        <c:axPos val="b"/>
        <c:numFmt formatCode="General" sourceLinked="0"/>
        <c:majorTickMark val="none"/>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193716992"/>
        <c:crosses val="autoZero"/>
        <c:auto val="1"/>
        <c:lblAlgn val="ctr"/>
        <c:lblOffset val="100"/>
        <c:noMultiLvlLbl val="0"/>
      </c:catAx>
      <c:valAx>
        <c:axId val="193716992"/>
        <c:scaling>
          <c:orientation val="minMax"/>
        </c:scaling>
        <c:delete val="0"/>
        <c:axPos val="l"/>
        <c:numFmt formatCode="0.00%" sourceLinked="1"/>
        <c:majorTickMark val="none"/>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193707008"/>
        <c:crosses val="autoZero"/>
        <c:crossBetween val="between"/>
      </c:valAx>
    </c:plotArea>
    <c:legend>
      <c:legendPos val="b"/>
      <c:layout/>
      <c:overlay val="0"/>
      <c:txPr>
        <a:bodyPr rot="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legend>
    <c:plotVisOnly val="1"/>
    <c:dispBlanksAs val="gap"/>
    <c:showDLblsOverMax val="0"/>
  </c:chart>
  <c:txPr>
    <a:bodyPr/>
    <a:lstStyle/>
    <a:p>
      <a:pPr>
        <a:defRPr lang="zh-CN"/>
      </a:pPr>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explosion val="0"/>
          <c:dPt>
            <c:idx val="0"/>
            <c:bubble3D val="0"/>
            <c:spPr>
              <a:solidFill>
                <a:schemeClr val="accent1"/>
              </a:solidFill>
              <a:ln w="25400">
                <a:solidFill>
                  <a:schemeClr val="lt1"/>
                </a:solidFill>
              </a:ln>
              <a:effectLst/>
              <a:sp3d contourW="25400">
                <a:contourClr>
                  <a:schemeClr val="lt1"/>
                </a:contourClr>
              </a:sp3d>
            </c:spPr>
          </c:dPt>
          <c:dPt>
            <c:idx val="1"/>
            <c:bubble3D val="0"/>
            <c:spPr>
              <a:solidFill>
                <a:schemeClr val="accent2"/>
              </a:solidFill>
              <a:ln w="25400">
                <a:solidFill>
                  <a:schemeClr val="lt1"/>
                </a:solidFill>
              </a:ln>
              <a:effectLst/>
              <a:sp3d contourW="25400">
                <a:contourClr>
                  <a:schemeClr val="lt1"/>
                </a:contourClr>
              </a:sp3d>
            </c:spPr>
          </c:dPt>
          <c:dPt>
            <c:idx val="2"/>
            <c:bubble3D val="0"/>
            <c:spPr>
              <a:solidFill>
                <a:schemeClr val="accent3"/>
              </a:solidFill>
              <a:ln w="25400">
                <a:solidFill>
                  <a:schemeClr val="lt1"/>
                </a:solidFill>
              </a:ln>
              <a:effectLst/>
              <a:sp3d contourW="25400">
                <a:contourClr>
                  <a:schemeClr val="lt1"/>
                </a:contourClr>
              </a:sp3d>
            </c:spPr>
          </c:dPt>
          <c:dLbls>
            <c:dLbl>
              <c:idx val="2"/>
              <c:layout>
                <c:manualLayout>
                  <c:x val="0.194481328639093"/>
                  <c:y val="0.114013349119387"/>
                </c:manualLayout>
              </c:layout>
              <c:tx>
                <c:rich>
                  <a:bodyPr rot="0" spcFirstLastPara="1" vertOverflow="ellipsis" vert="horz" wrap="square" lIns="38100" tIns="19050" rIns="38100" bIns="19050" anchor="ctr" anchorCtr="1">
                    <a:spAutoFit/>
                  </a:bodyPr>
                  <a:lstStyle/>
                  <a:p>
                    <a:pPr>
                      <a:defRPr lang="zh-CN" sz="1400" b="1" i="0" u="none" strike="noStrike" kern="1200" baseline="0">
                        <a:solidFill>
                          <a:srgbClr val="FFFF00"/>
                        </a:solidFill>
                        <a:latin typeface="微软雅黑" panose="020B0503020204020204" pitchFamily="34" charset="-122"/>
                        <a:ea typeface="微软雅黑" panose="020B0503020204020204" pitchFamily="34" charset="-122"/>
                        <a:cs typeface="+mn-cs"/>
                      </a:defRPr>
                    </a:pPr>
                    <a:r>
                      <a:rPr lang="zh-CN" altLang="en-US" sz="1200" b="0" dirty="0" smtClean="0"/>
                      <a:t>大于</a:t>
                    </a:r>
                    <a:r>
                      <a:rPr lang="en-US" altLang="zh-CN" sz="1200" b="0" dirty="0" smtClean="0"/>
                      <a:t>2</a:t>
                    </a:r>
                    <a:r>
                      <a:rPr lang="zh-CN" altLang="en-US" sz="1200" b="0" dirty="0" smtClean="0"/>
                      <a:t>公顷</a:t>
                    </a:r>
                    <a:r>
                      <a:rPr lang="en-US" altLang="zh-CN" dirty="0" smtClean="0"/>
                      <a:t>28</a:t>
                    </a:r>
                    <a:r>
                      <a:rPr lang="en-US" altLang="zh-CN" dirty="0"/>
                      <a:t>%</a:t>
                    </a:r>
                    <a:endParaRPr lang="en-US" altLang="zh-CN" dirty="0"/>
                  </a:p>
                </c:rich>
              </c:tx>
              <c:spPr>
                <a:noFill/>
                <a:ln>
                  <a:noFill/>
                </a:ln>
                <a:effectLst/>
              </c:spPr>
              <c:txPr>
                <a:bodyPr rot="0" spcFirstLastPara="1" vertOverflow="ellipsis" vert="horz" wrap="square" lIns="38100" tIns="19050" rIns="38100" bIns="19050" anchor="ctr" anchorCtr="1">
                  <a:spAutoFit/>
                </a:bodyPr>
                <a:lstStyle/>
                <a:p>
                  <a:pPr>
                    <a:defRPr lang="zh-CN" sz="1400" b="1" i="0" u="none" strike="noStrike" kern="1200" baseline="0">
                      <a:solidFill>
                        <a:srgbClr val="FFFF00"/>
                      </a:solidFill>
                      <a:latin typeface="微软雅黑" panose="020B0503020204020204" pitchFamily="34" charset="-122"/>
                      <a:ea typeface="微软雅黑" panose="020B0503020204020204" pitchFamily="34" charset="-122"/>
                      <a:cs typeface="+mn-cs"/>
                    </a:defRPr>
                  </a:pPr>
                </a:p>
              </c:txPr>
              <c:dLblPos val="bestFit"/>
              <c:showLegendKey val="0"/>
              <c:showVal val="0"/>
              <c:showCatName val="0"/>
              <c:showSerName val="0"/>
              <c:showPercent val="1"/>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lang="zh-CN" sz="14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mn-cs"/>
                  </a:defRPr>
                </a:pPr>
              </a:p>
            </c:txPr>
            <c:dLblPos val="bestFit"/>
            <c:showLegendKey val="0"/>
            <c:showVal val="0"/>
            <c:showCatName val="0"/>
            <c:showSerName val="0"/>
            <c:showPercent val="1"/>
            <c:showBubbleSize val="0"/>
            <c:showLeaderLines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prstDash val="solid"/>
                      <a:round/>
                    </a:ln>
                    <a:effectLst/>
                  </c:spPr>
                </c15:leaderLines>
              </c:ext>
            </c:extLst>
          </c:dLbls>
          <c:cat>
            <c:strRef>
              <c:f>Sheet1!$IW$38:$IW$40</c:f>
              <c:strCache>
                <c:ptCount val="3"/>
                <c:pt idx="0">
                  <c:v>1公顷及以下</c:v>
                </c:pt>
                <c:pt idx="1">
                  <c:v>1-2公顷</c:v>
                </c:pt>
                <c:pt idx="2">
                  <c:v>2公顷以上</c:v>
                </c:pt>
              </c:strCache>
            </c:strRef>
          </c:cat>
          <c:val>
            <c:numRef>
              <c:f>Sheet1!$IX$38:$IX$40</c:f>
              <c:numCache>
                <c:formatCode>0.00_);[Red]\(0.00\)</c:formatCode>
                <c:ptCount val="3"/>
                <c:pt idx="0" c:formatCode="0.00_);[Red]\(0.00\)">
                  <c:v>8</c:v>
                </c:pt>
                <c:pt idx="1" c:formatCode="0.00_);[Red]\(0.00\)">
                  <c:v>5</c:v>
                </c:pt>
                <c:pt idx="2" c:formatCode="0.00_);[Red]\(0.00\)">
                  <c:v>5</c:v>
                </c:pt>
              </c:numCache>
            </c:numRef>
          </c:val>
        </c:ser>
        <c:dLbls>
          <c:showLegendKey val="0"/>
          <c:showVal val="1"/>
          <c:showCatName val="0"/>
          <c:showSerName val="0"/>
          <c:showPercent val="0"/>
          <c:showBubbleSize val="0"/>
          <c:showLeaderLines val="1"/>
        </c:dLbls>
        <c:firstSliceAng val="15"/>
      </c:pieChart>
      <c:spPr>
        <a:noFill/>
        <a:ln>
          <a:noFill/>
        </a:ln>
        <a:effectLst/>
      </c:spPr>
    </c:plotArea>
    <c:legend>
      <c:legendPos val="b"/>
      <c:layout>
        <c:manualLayout>
          <c:xMode val="edge"/>
          <c:yMode val="edge"/>
          <c:x val="0.0976879821517907"/>
          <c:y val="0.766881190112093"/>
          <c:w val="0.899999826693985"/>
          <c:h val="0.1131067470527"/>
        </c:manualLayout>
      </c:layout>
      <c:overlay val="0"/>
      <c:spPr>
        <a:noFill/>
        <a:ln>
          <a:noFill/>
        </a:ln>
        <a:effectLst/>
      </c:spPr>
      <c:txPr>
        <a:bodyPr rot="0" spcFirstLastPara="1" vertOverflow="ellipsis" vert="horz" wrap="square" anchor="ctr" anchorCtr="1"/>
        <a:lstStyle/>
        <a:p>
          <a:pPr>
            <a:defRPr lang="zh-CN" sz="12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p>
      </c:txPr>
    </c:legend>
    <c:plotVisOnly val="1"/>
    <c:dispBlanksAs val="zero"/>
    <c:showDLblsOverMax val="0"/>
  </c:chart>
  <c:spPr>
    <a:solidFill>
      <a:schemeClr val="bg1"/>
    </a:solidFill>
    <a:ln w="9525" cap="flat" cmpd="sng" algn="ctr">
      <a:noFill/>
      <a:round/>
    </a:ln>
    <a:effectLst/>
  </c:spPr>
  <c:txPr>
    <a:bodyPr/>
    <a:lstStyle/>
    <a:p>
      <a:pPr>
        <a:defRPr lang="zh-CN"/>
      </a:pPr>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explosion val="0"/>
          <c:dPt>
            <c:idx val="0"/>
            <c:bubble3D val="0"/>
          </c:dPt>
          <c:dPt>
            <c:idx val="1"/>
            <c:bubble3D val="0"/>
          </c:dPt>
          <c:dPt>
            <c:idx val="2"/>
            <c:bubble3D val="0"/>
          </c:dPt>
          <c:dPt>
            <c:idx val="3"/>
            <c:bubble3D val="0"/>
          </c:dPt>
          <c:dLbls>
            <c:dLbl>
              <c:idx val="0"/>
              <c:layout>
                <c:manualLayout>
                  <c:x val="-0.116542157150332"/>
                  <c:y val="0.157329425518378"/>
                </c:manualLayout>
              </c:layout>
              <c:dLblPos val="bestFit"/>
              <c:showLegendKey val="0"/>
              <c:showVal val="0"/>
              <c:showCatName val="1"/>
              <c:showSerName val="0"/>
              <c:showPercent val="1"/>
              <c:showBubbleSize val="0"/>
              <c:extLst>
                <c:ext xmlns:c15="http://schemas.microsoft.com/office/drawing/2012/chart" uri="{CE6537A1-D6FC-4f65-9D91-7224C49458BB}">
                  <c15:layout/>
                </c:ext>
              </c:extLst>
            </c:dLbl>
            <c:dLbl>
              <c:idx val="3"/>
              <c:layout/>
              <c:tx>
                <c:rich>
                  <a:bodyPr rot="0" spcFirstLastPara="0" vertOverflow="ellipsis" vert="horz" wrap="square" lIns="38100" tIns="19050" rIns="38100" bIns="19050" anchor="ctr" anchorCtr="1"/>
                  <a:lstStyle/>
                  <a:p>
                    <a:pPr>
                      <a:defRPr lang="zh-CN" sz="1200" b="0"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en-US" altLang="zh-CN" sz="1200" dirty="0">
                        <a:solidFill>
                          <a:srgbClr val="FFFF00"/>
                        </a:solidFill>
                      </a:rPr>
                      <a:t>40</a:t>
                    </a:r>
                    <a:r>
                      <a:rPr lang="zh-CN" altLang="en-US" sz="1200" dirty="0">
                        <a:solidFill>
                          <a:srgbClr val="FFFF00"/>
                        </a:solidFill>
                      </a:rPr>
                      <a:t>米以上</a:t>
                    </a:r>
                    <a:r>
                      <a:rPr lang="zh-CN" altLang="en-US" sz="1200" dirty="0"/>
                      <a:t>
</a:t>
                    </a:r>
                    <a:r>
                      <a:rPr lang="en-US" altLang="zh-CN" sz="1200" b="1" dirty="0">
                        <a:solidFill>
                          <a:srgbClr val="FFFF00"/>
                        </a:solidFill>
                      </a:rPr>
                      <a:t>40%</a:t>
                    </a:r>
                    <a:endParaRPr lang="zh-CN" altLang="en-US" b="1" dirty="0">
                      <a:solidFill>
                        <a:srgbClr val="FFFF00"/>
                      </a:solidFill>
                    </a:endParaRPr>
                  </a:p>
                </c:rich>
              </c:tx>
              <c:dLblPos val="bestFit"/>
              <c:showLegendKey val="0"/>
              <c:showVal val="0"/>
              <c:showCatName val="1"/>
              <c:showSerName val="0"/>
              <c:showPercent val="1"/>
              <c:showBubbleSize val="0"/>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1200" b="0" i="0" u="none" strike="noStrike" kern="1200" baseline="0">
                    <a:solidFill>
                      <a:schemeClr val="tx1"/>
                    </a:solidFill>
                    <a:latin typeface="微软雅黑" panose="020B0503020204020204" pitchFamily="34" charset="-122"/>
                    <a:ea typeface="微软雅黑" panose="020B0503020204020204" pitchFamily="34" charset="-122"/>
                    <a:cs typeface="+mn-cs"/>
                  </a:defRPr>
                </a:pPr>
              </a:p>
            </c:txPr>
            <c:dLblPos val="bestFit"/>
            <c:showLegendKey val="0"/>
            <c:showVal val="0"/>
            <c:showCatName val="1"/>
            <c:showSerName val="0"/>
            <c:showPercent val="1"/>
            <c:showBubbleSize val="0"/>
            <c:separator>
</c:separator>
            <c:showLeaderLines val="1"/>
            <c:extLst>
              <c:ext xmlns:c15="http://schemas.microsoft.com/office/drawing/2012/chart" uri="{CE6537A1-D6FC-4f65-9D91-7224C49458BB}">
                <c15:layout/>
                <c15:showLeaderLines val="1"/>
                <c15:leaderLines/>
              </c:ext>
            </c:extLst>
          </c:dLbls>
          <c:cat>
            <c:strRef>
              <c:f>Sheet1!$EK$35:$EK$38</c:f>
              <c:strCache>
                <c:ptCount val="4"/>
                <c:pt idx="0">
                  <c:v>20米及以下</c:v>
                </c:pt>
                <c:pt idx="1">
                  <c:v>20-30米</c:v>
                </c:pt>
                <c:pt idx="2">
                  <c:v>30-40米</c:v>
                </c:pt>
                <c:pt idx="3">
                  <c:v>40米以上</c:v>
                </c:pt>
              </c:strCache>
            </c:strRef>
          </c:cat>
          <c:val>
            <c:numRef>
              <c:f>Sheet1!$EL$35:$EL$38</c:f>
              <c:numCache>
                <c:formatCode>0%</c:formatCode>
                <c:ptCount val="4"/>
                <c:pt idx="0">
                  <c:v>0.166666666666667</c:v>
                </c:pt>
                <c:pt idx="1">
                  <c:v>0.233333333333335</c:v>
                </c:pt>
                <c:pt idx="2">
                  <c:v>0.2</c:v>
                </c:pt>
                <c:pt idx="3">
                  <c:v>0.4</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lang="zh-CN"/>
      </a:pPr>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explosion val="0"/>
          <c:dPt>
            <c:idx val="0"/>
            <c:bubble3D val="0"/>
          </c:dPt>
          <c:dPt>
            <c:idx val="1"/>
            <c:bubble3D val="0"/>
          </c:dPt>
          <c:dPt>
            <c:idx val="2"/>
            <c:bubble3D val="0"/>
          </c:dPt>
          <c:dPt>
            <c:idx val="3"/>
            <c:bubble3D val="0"/>
          </c:dPt>
          <c:dLbls>
            <c:dLbl>
              <c:idx val="0"/>
              <c:layout/>
              <c:tx>
                <c:rich>
                  <a:bodyPr rot="0" spcFirstLastPara="0" vertOverflow="ellipsis" vert="horz" wrap="square" lIns="38100" tIns="19050" rIns="38100" bIns="19050" anchor="ctr" anchorCtr="1"/>
                  <a:lstStyle/>
                  <a:p>
                    <a:pPr>
                      <a:defRPr lang="zh-CN" altLang="en-US" sz="1200" b="0" i="0" u="none" strike="noStrike" kern="1200" baseline="0" dirty="0" smtClean="0">
                        <a:solidFill>
                          <a:srgbClr val="C00000"/>
                        </a:solidFill>
                        <a:latin typeface="微软雅黑" panose="020B0503020204020204" pitchFamily="34" charset="-122"/>
                        <a:ea typeface="微软雅黑" panose="020B0503020204020204" pitchFamily="34" charset="-122"/>
                        <a:cs typeface="+mn-cs"/>
                      </a:defRPr>
                    </a:pPr>
                    <a:r>
                      <a:rPr lang="zh-CN" altLang="en-US" sz="1100" dirty="0">
                        <a:solidFill>
                          <a:srgbClr val="FFFF00"/>
                        </a:solidFill>
                      </a:rPr>
                      <a:t>独门独院
</a:t>
                    </a:r>
                    <a:r>
                      <a:rPr lang="en-US" altLang="zh-CN" sz="1100" dirty="0">
                        <a:solidFill>
                          <a:srgbClr val="FFFF00"/>
                        </a:solidFill>
                      </a:rPr>
                      <a:t>44%</a:t>
                    </a:r>
                    <a:endParaRPr lang="zh-CN" altLang="en-US" dirty="0">
                      <a:solidFill>
                        <a:srgbClr val="FFFF00"/>
                      </a:solidFill>
                    </a:endParaRPr>
                  </a:p>
                </c:rich>
              </c:tx>
              <c:dLblPos val="bestFit"/>
              <c:showLegendKey val="0"/>
              <c:showVal val="0"/>
              <c:showCatName val="1"/>
              <c:showSerName val="0"/>
              <c:showPercent val="1"/>
              <c:showBubbleSize val="0"/>
              <c:extLst>
                <c:ext xmlns:c15="http://schemas.microsoft.com/office/drawing/2012/chart" uri="{CE6537A1-D6FC-4f65-9D91-7224C49458BB}"/>
              </c:extLst>
            </c:dLbl>
            <c:dLbl>
              <c:idx val="1"/>
              <c:layout/>
              <c:txPr>
                <a:bodyPr rot="0" spcFirstLastPara="0" vertOverflow="ellipsis" vert="horz" wrap="square" lIns="38100" tIns="19050" rIns="38100" bIns="19050" anchor="ctr" anchorCtr="1"/>
                <a:lstStyle/>
                <a:p>
                  <a:pPr>
                    <a:defRPr lang="zh-CN" altLang="en-US" sz="1100" b="0" i="0" u="none" strike="noStrike" kern="1200" baseline="0" dirty="0" smtClean="0">
                      <a:solidFill>
                        <a:schemeClr val="tx1"/>
                      </a:solidFill>
                      <a:latin typeface="微软雅黑" panose="020B0503020204020204" pitchFamily="34" charset="-122"/>
                      <a:ea typeface="微软雅黑" panose="020B0503020204020204" pitchFamily="34" charset="-122"/>
                      <a:cs typeface="+mn-cs"/>
                    </a:defRPr>
                  </a:pPr>
                </a:p>
              </c:txPr>
              <c:dLblPos val="bestFit"/>
              <c:showLegendKey val="0"/>
              <c:showVal val="0"/>
              <c:showCatName val="1"/>
              <c:showSerName val="1"/>
              <c:showPercent val="1"/>
              <c:showBubbleSize val="0"/>
              <c:extLst>
                <c:ext xmlns:c15="http://schemas.microsoft.com/office/drawing/2012/chart" uri="{CE6537A1-D6FC-4f65-9D91-7224C49458BB}"/>
              </c:extLst>
            </c:dLbl>
            <c:dLbl>
              <c:idx val="2"/>
              <c:layout/>
              <c:tx>
                <c:rich>
                  <a:bodyPr rot="0" spcFirstLastPara="0" vertOverflow="ellipsis" vert="horz" wrap="square" lIns="38100" tIns="19050" rIns="38100" bIns="19050" anchor="ctr" anchorCtr="1"/>
                  <a:lstStyle/>
                  <a:p>
                    <a:pPr>
                      <a:defRPr lang="zh-CN" altLang="en-US" sz="1200" b="0" i="0" u="none" strike="noStrike" kern="1200" baseline="0" dirty="0" smtClean="0">
                        <a:solidFill>
                          <a:srgbClr val="C00000"/>
                        </a:solidFill>
                        <a:latin typeface="微软雅黑" panose="020B0503020204020204" pitchFamily="34" charset="-122"/>
                        <a:ea typeface="微软雅黑" panose="020B0503020204020204" pitchFamily="34" charset="-122"/>
                        <a:cs typeface="+mn-cs"/>
                      </a:defRPr>
                    </a:pPr>
                    <a:r>
                      <a:rPr lang="zh-CN" altLang="en-US" sz="1100" dirty="0">
                        <a:solidFill>
                          <a:srgbClr val="FFFF00"/>
                        </a:solidFill>
                      </a:rPr>
                      <a:t>多层楼房
</a:t>
                    </a:r>
                    <a:r>
                      <a:rPr lang="en-US" altLang="zh-CN" sz="1100" dirty="0">
                        <a:solidFill>
                          <a:srgbClr val="FFFF00"/>
                        </a:solidFill>
                      </a:rPr>
                      <a:t>28%</a:t>
                    </a:r>
                    <a:endParaRPr lang="zh-CN" altLang="en-US" dirty="0">
                      <a:solidFill>
                        <a:srgbClr val="FFFF00"/>
                      </a:solidFill>
                    </a:endParaRPr>
                  </a:p>
                </c:rich>
              </c:tx>
              <c:dLblPos val="bestFit"/>
              <c:showLegendKey val="0"/>
              <c:showVal val="0"/>
              <c:showCatName val="1"/>
              <c:showSerName val="0"/>
              <c:showPercent val="1"/>
              <c:showBubbleSize val="0"/>
              <c:extLst>
                <c:ext xmlns:c15="http://schemas.microsoft.com/office/drawing/2012/chart" uri="{CE6537A1-D6FC-4f65-9D91-7224C49458BB}"/>
              </c:extLst>
            </c:dLbl>
            <c:dLbl>
              <c:idx val="3"/>
              <c:layout>
                <c:manualLayout>
                  <c:x val="0.101184126577494"/>
                  <c:y val="0.150122366037274"/>
                </c:manualLayout>
              </c:layout>
              <c:tx>
                <c:rich>
                  <a:bodyPr rot="0" spcFirstLastPara="0" vertOverflow="ellipsis" vert="horz" wrap="square" lIns="38100" tIns="19050" rIns="38100" bIns="19050" anchor="ctr" anchorCtr="1"/>
                  <a:lstStyle/>
                  <a:p>
                    <a:pPr>
                      <a:defRPr lang="zh-CN" altLang="en-US" sz="1200" b="0" i="0" u="none" strike="noStrike" kern="1200" baseline="0" dirty="0" smtClean="0">
                        <a:solidFill>
                          <a:srgbClr val="C00000"/>
                        </a:solidFill>
                        <a:latin typeface="微软雅黑" panose="020B0503020204020204" pitchFamily="34" charset="-122"/>
                        <a:ea typeface="微软雅黑" panose="020B0503020204020204" pitchFamily="34" charset="-122"/>
                        <a:cs typeface="+mn-cs"/>
                      </a:defRPr>
                    </a:pPr>
                    <a:r>
                      <a:rPr lang="zh-CN" altLang="en-US" sz="1100" b="1" dirty="0">
                        <a:solidFill>
                          <a:srgbClr val="FFFF00"/>
                        </a:solidFill>
                      </a:rPr>
                      <a:t>高层楼房
</a:t>
                    </a:r>
                    <a:r>
                      <a:rPr lang="en-US" altLang="zh-CN" sz="1100" b="1" dirty="0">
                        <a:solidFill>
                          <a:srgbClr val="FFFF00"/>
                        </a:solidFill>
                      </a:rPr>
                      <a:t>11%</a:t>
                    </a:r>
                    <a:endParaRPr lang="zh-CN" altLang="en-US" sz="1400" b="1" dirty="0">
                      <a:solidFill>
                        <a:srgbClr val="FFFF00"/>
                      </a:solidFill>
                    </a:endParaRPr>
                  </a:p>
                </c:rich>
              </c:tx>
              <c:dLblPos val="bestFit"/>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txPr>
              <a:bodyPr rot="0" spcFirstLastPara="0" vertOverflow="ellipsis" vert="horz" wrap="square" lIns="38100" tIns="19050" rIns="38100" bIns="19050" anchor="ctr" anchorCtr="1"/>
              <a:lstStyle/>
              <a:p>
                <a:pPr>
                  <a:defRPr lang="zh-CN" altLang="en-US" sz="1100" b="0" i="0" u="none" strike="noStrike" kern="1200" baseline="0" dirty="0" smtClean="0">
                    <a:solidFill>
                      <a:srgbClr val="FFFF00"/>
                    </a:solidFill>
                    <a:latin typeface="微软雅黑" panose="020B0503020204020204" pitchFamily="34" charset="-122"/>
                    <a:ea typeface="微软雅黑" panose="020B0503020204020204" pitchFamily="34" charset="-122"/>
                    <a:cs typeface="+mn-cs"/>
                  </a:defRPr>
                </a:pPr>
              </a:p>
            </c:txPr>
            <c:dLblPos val="bestFit"/>
            <c:showLegendKey val="0"/>
            <c:showVal val="0"/>
            <c:showCatName val="1"/>
            <c:showSerName val="0"/>
            <c:showPercent val="1"/>
            <c:showBubbleSize val="0"/>
            <c:separator>
</c:separator>
            <c:showLeaderLines val="1"/>
            <c:extLst>
              <c:ext xmlns:c15="http://schemas.microsoft.com/office/drawing/2012/chart" uri="{CE6537A1-D6FC-4f65-9D91-7224C49458BB}">
                <c15:layout/>
                <c15:showLeaderLines val="1"/>
                <c15:leaderLines/>
              </c:ext>
            </c:extLst>
          </c:dLbls>
          <c:cat>
            <c:strRef>
              <c:f>Sheet3!$D$7:$D$10</c:f>
              <c:strCache>
                <c:ptCount val="4"/>
                <c:pt idx="0">
                  <c:v>独门独院</c:v>
                </c:pt>
                <c:pt idx="1">
                  <c:v>平房</c:v>
                </c:pt>
                <c:pt idx="2">
                  <c:v>多层楼房</c:v>
                </c:pt>
                <c:pt idx="3">
                  <c:v>高层楼房</c:v>
                </c:pt>
              </c:strCache>
            </c:strRef>
          </c:cat>
          <c:val>
            <c:numRef>
              <c:f>Sheet3!$E$7:$E$10</c:f>
              <c:numCache>
                <c:formatCode>0%</c:formatCode>
                <c:ptCount val="4"/>
                <c:pt idx="0">
                  <c:v>0.44</c:v>
                </c:pt>
                <c:pt idx="1">
                  <c:v>0.17</c:v>
                </c:pt>
                <c:pt idx="2">
                  <c:v>0.28</c:v>
                </c:pt>
                <c:pt idx="3">
                  <c:v>0.11</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lang="zh-CN" altLang="en-US" sz="1200" kern="1200" dirty="0" smtClean="0">
          <a:solidFill>
            <a:srgbClr val="C00000"/>
          </a:solidFill>
          <a:latin typeface="微软雅黑" panose="020B0503020204020204" pitchFamily="34" charset="-122"/>
          <a:ea typeface="微软雅黑" panose="020B0503020204020204" pitchFamily="34" charset="-122"/>
          <a:cs typeface="+mn-cs"/>
        </a:defRPr>
      </a:pPr>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15"/>
    </mc:Choice>
    <mc:Fallback>
      <c:style val="15"/>
    </mc:Fallback>
  </mc:AlternateContent>
  <c:chart>
    <c:autoTitleDeleted val="1"/>
    <c:plotArea>
      <c:layout>
        <c:manualLayout>
          <c:layoutTarget val="inner"/>
          <c:xMode val="edge"/>
          <c:yMode val="edge"/>
          <c:x val="0.121321043693558"/>
          <c:y val="0.0522987490229081"/>
          <c:w val="0.729004316980653"/>
          <c:h val="0.642742266373967"/>
        </c:manualLayout>
      </c:layout>
      <c:barChart>
        <c:barDir val="col"/>
        <c:grouping val="clustered"/>
        <c:varyColors val="0"/>
        <c:ser>
          <c:idx val="0"/>
          <c:order val="0"/>
          <c:tx>
            <c:strRef>
              <c:f>Sheet1!$E$6</c:f>
              <c:strCache>
                <c:ptCount val="1"/>
                <c:pt idx="0">
                  <c:v>总人数 </c:v>
                </c:pt>
              </c:strCache>
            </c:strRef>
          </c:tx>
          <c:invertIfNegative val="0"/>
          <c:dLbls>
            <c:delete val="1"/>
          </c:dLbls>
          <c:cat>
            <c:strRef>
              <c:f>Sheet1!$D$7:$D$16</c:f>
              <c:strCache>
                <c:ptCount val="10"/>
                <c:pt idx="0">
                  <c:v>长岭镇 </c:v>
                </c:pt>
                <c:pt idx="1">
                  <c:v>高士镇 </c:v>
                </c:pt>
                <c:pt idx="2">
                  <c:v>鸦滩镇 </c:v>
                </c:pt>
                <c:pt idx="3">
                  <c:v>雷池镇 </c:v>
                </c:pt>
                <c:pt idx="4">
                  <c:v>太慈镇 </c:v>
                </c:pt>
                <c:pt idx="5">
                  <c:v>华阳镇 </c:v>
                </c:pt>
                <c:pt idx="6">
                  <c:v>凉泉镇 </c:v>
                </c:pt>
                <c:pt idx="7">
                  <c:v>杨湾镇 </c:v>
                </c:pt>
                <c:pt idx="8">
                  <c:v>漳湖镇 </c:v>
                </c:pt>
                <c:pt idx="9">
                  <c:v>赛口镇 </c:v>
                </c:pt>
              </c:strCache>
            </c:strRef>
          </c:cat>
          <c:val>
            <c:numRef>
              <c:f>Sheet1!$E$7:$E$16</c:f>
              <c:numCache>
                <c:formatCode>General</c:formatCode>
                <c:ptCount val="10"/>
                <c:pt idx="0" c:formatCode="General">
                  <c:v>77475</c:v>
                </c:pt>
                <c:pt idx="1" c:formatCode="General">
                  <c:v>82661</c:v>
                </c:pt>
                <c:pt idx="2" c:formatCode="General">
                  <c:v>78916</c:v>
                </c:pt>
                <c:pt idx="3" c:formatCode="General">
                  <c:v>53239</c:v>
                </c:pt>
                <c:pt idx="4" c:formatCode="General">
                  <c:v>76146</c:v>
                </c:pt>
                <c:pt idx="5" c:formatCode="General">
                  <c:v>119584</c:v>
                </c:pt>
                <c:pt idx="6" c:formatCode="General">
                  <c:v>44678</c:v>
                </c:pt>
                <c:pt idx="7" c:formatCode="General">
                  <c:v>33274</c:v>
                </c:pt>
                <c:pt idx="8" c:formatCode="General">
                  <c:v>28595</c:v>
                </c:pt>
                <c:pt idx="9" c:formatCode="General">
                  <c:v>40876</c:v>
                </c:pt>
              </c:numCache>
            </c:numRef>
          </c:val>
        </c:ser>
        <c:ser>
          <c:idx val="1"/>
          <c:order val="1"/>
          <c:tx>
            <c:strRef>
              <c:f>Sheet1!$F$6</c:f>
              <c:strCache>
                <c:ptCount val="1"/>
                <c:pt idx="0">
                  <c:v>外出人口数 </c:v>
                </c:pt>
              </c:strCache>
            </c:strRef>
          </c:tx>
          <c:invertIfNegative val="0"/>
          <c:dLbls>
            <c:delete val="1"/>
          </c:dLbls>
          <c:cat>
            <c:strRef>
              <c:f>Sheet1!$D$7:$D$16</c:f>
              <c:strCache>
                <c:ptCount val="10"/>
                <c:pt idx="0">
                  <c:v>长岭镇 </c:v>
                </c:pt>
                <c:pt idx="1">
                  <c:v>高士镇 </c:v>
                </c:pt>
                <c:pt idx="2">
                  <c:v>鸦滩镇 </c:v>
                </c:pt>
                <c:pt idx="3">
                  <c:v>雷池镇 </c:v>
                </c:pt>
                <c:pt idx="4">
                  <c:v>太慈镇 </c:v>
                </c:pt>
                <c:pt idx="5">
                  <c:v>华阳镇 </c:v>
                </c:pt>
                <c:pt idx="6">
                  <c:v>凉泉镇 </c:v>
                </c:pt>
                <c:pt idx="7">
                  <c:v>杨湾镇 </c:v>
                </c:pt>
                <c:pt idx="8">
                  <c:v>漳湖镇 </c:v>
                </c:pt>
                <c:pt idx="9">
                  <c:v>赛口镇 </c:v>
                </c:pt>
              </c:strCache>
            </c:strRef>
          </c:cat>
          <c:val>
            <c:numRef>
              <c:f>Sheet1!$F$7:$F$16</c:f>
              <c:numCache>
                <c:formatCode>General</c:formatCode>
                <c:ptCount val="10"/>
                <c:pt idx="0" c:formatCode="General">
                  <c:v>26713</c:v>
                </c:pt>
                <c:pt idx="1" c:formatCode="General">
                  <c:v>16408</c:v>
                </c:pt>
                <c:pt idx="2" c:formatCode="General">
                  <c:v>27383</c:v>
                </c:pt>
                <c:pt idx="3" c:formatCode="General">
                  <c:v>10219</c:v>
                </c:pt>
                <c:pt idx="4" c:formatCode="General">
                  <c:v>19528</c:v>
                </c:pt>
                <c:pt idx="5" c:formatCode="General">
                  <c:v>24024</c:v>
                </c:pt>
                <c:pt idx="6" c:formatCode="General">
                  <c:v>12973</c:v>
                </c:pt>
                <c:pt idx="7" c:formatCode="General">
                  <c:v>13588</c:v>
                </c:pt>
                <c:pt idx="8" c:formatCode="General">
                  <c:v>6218</c:v>
                </c:pt>
                <c:pt idx="9" c:formatCode="General">
                  <c:v>7973</c:v>
                </c:pt>
              </c:numCache>
            </c:numRef>
          </c:val>
        </c:ser>
        <c:dLbls>
          <c:showLegendKey val="0"/>
          <c:showVal val="0"/>
          <c:showCatName val="0"/>
          <c:showSerName val="0"/>
          <c:showPercent val="0"/>
          <c:showBubbleSize val="0"/>
        </c:dLbls>
        <c:gapWidth val="150"/>
        <c:axId val="252312192"/>
        <c:axId val="185737600"/>
      </c:barChart>
      <c:catAx>
        <c:axId val="252312192"/>
        <c:scaling>
          <c:orientation val="minMax"/>
        </c:scaling>
        <c:delete val="0"/>
        <c:axPos val="b"/>
        <c:numFmt formatCode="General" sourceLinked="0"/>
        <c:majorTickMark val="out"/>
        <c:minorTickMark val="none"/>
        <c:tickLblPos val="nextTo"/>
        <c:txPr>
          <a:bodyPr rot="-60000000" spcFirstLastPara="0" vertOverflow="ellipsis" vert="horz" wrap="square" anchor="ctr" anchorCtr="1"/>
          <a:lstStyle/>
          <a:p>
            <a:pPr>
              <a:defRPr lang="zh-CN" sz="1100" b="0" i="0" u="none" strike="noStrike" kern="1200" baseline="0">
                <a:solidFill>
                  <a:schemeClr val="tx1"/>
                </a:solidFill>
                <a:latin typeface="黑体" panose="02010600030101010101" pitchFamily="2" charset="-122"/>
                <a:ea typeface="黑体" panose="02010600030101010101" pitchFamily="2" charset="-122"/>
                <a:cs typeface="+mn-cs"/>
              </a:defRPr>
            </a:pPr>
          </a:p>
        </c:txPr>
        <c:crossAx val="185737600"/>
        <c:crosses val="autoZero"/>
        <c:auto val="1"/>
        <c:lblAlgn val="ctr"/>
        <c:lblOffset val="100"/>
        <c:noMultiLvlLbl val="0"/>
      </c:catAx>
      <c:valAx>
        <c:axId val="185737600"/>
        <c:scaling>
          <c:orientation val="minMax"/>
        </c:scaling>
        <c:delete val="0"/>
        <c:axPos val="l"/>
        <c:majorGridlines/>
        <c:numFmt formatCode="General" sourceLinked="1"/>
        <c:majorTickMark val="out"/>
        <c:minorTickMark val="none"/>
        <c:tickLblPos val="nextTo"/>
        <c:txPr>
          <a:bodyPr rot="-60000000" spcFirstLastPara="0" vertOverflow="ellipsis" vert="horz" wrap="square" anchor="ctr" anchorCtr="1"/>
          <a:lstStyle/>
          <a:p>
            <a:pPr>
              <a:defRPr lang="zh-CN" sz="1100" b="0" i="0" u="none" strike="noStrike" kern="1200" baseline="0">
                <a:solidFill>
                  <a:schemeClr val="tx1"/>
                </a:solidFill>
                <a:latin typeface="黑体" panose="02010600030101010101" pitchFamily="2" charset="-122"/>
                <a:ea typeface="黑体" panose="02010600030101010101" pitchFamily="2" charset="-122"/>
                <a:cs typeface="+mn-cs"/>
              </a:defRPr>
            </a:pPr>
          </a:p>
        </c:txPr>
        <c:crossAx val="252312192"/>
        <c:crosses val="autoZero"/>
        <c:crossBetween val="between"/>
      </c:valAx>
    </c:plotArea>
    <c:legend>
      <c:legendPos val="r"/>
      <c:layout>
        <c:manualLayout>
          <c:xMode val="edge"/>
          <c:yMode val="edge"/>
          <c:x val="0.328788864729319"/>
          <c:y val="0.909404116214786"/>
          <c:w val="0.38398114495215"/>
          <c:h val="0.0892882278772922"/>
        </c:manualLayout>
      </c:layout>
      <c:overlay val="0"/>
      <c:txPr>
        <a:bodyPr rot="0" spcFirstLastPara="0" vertOverflow="ellipsis" vert="horz" wrap="square" anchor="ctr" anchorCtr="1"/>
        <a:lstStyle/>
        <a:p>
          <a:pPr>
            <a:defRPr lang="zh-CN" sz="1100" b="0" i="0" u="none" strike="noStrike" kern="1200" baseline="0">
              <a:solidFill>
                <a:schemeClr val="tx1"/>
              </a:solidFill>
              <a:latin typeface="黑体" panose="02010600030101010101" pitchFamily="2" charset="-122"/>
              <a:ea typeface="黑体" panose="02010600030101010101" pitchFamily="2" charset="-122"/>
              <a:cs typeface="+mn-cs"/>
            </a:defRPr>
          </a:pPr>
        </a:p>
      </c:txPr>
    </c:legend>
    <c:plotVisOnly val="1"/>
    <c:dispBlanksAs val="gap"/>
    <c:showDLblsOverMax val="0"/>
  </c:chart>
  <c:txPr>
    <a:bodyPr/>
    <a:lstStyle/>
    <a:p>
      <a:pPr>
        <a:defRPr lang="zh-CN" sz="1100">
          <a:solidFill>
            <a:schemeClr val="bg1"/>
          </a:solidFill>
          <a:latin typeface="黑体" panose="02010600030101010101" pitchFamily="2" charset="-122"/>
          <a:ea typeface="黑体" panose="02010600030101010101" pitchFamily="2" charset="-122"/>
        </a:defRPr>
      </a:pPr>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col"/>
        <c:grouping val="clustered"/>
        <c:varyColors val="0"/>
        <c:ser>
          <c:idx val="0"/>
          <c:order val="0"/>
          <c:tx>
            <c:strRef>
              <c:f>2006</c:f>
              <c:strCache>
                <c:ptCount val="1"/>
                <c:pt idx="0">
                  <c:v>2006</c:v>
                </c:pt>
              </c:strCache>
            </c:strRef>
          </c:tx>
          <c:invertIfNegative val="0"/>
          <c:dLbls>
            <c:delete val="1"/>
          </c:dLbls>
          <c:cat>
            <c:strRef>
              <c:f>Sheet1!$M$104:$U$104</c:f>
              <c:strCache>
                <c:ptCount val="9"/>
                <c:pt idx="0">
                  <c:v>省内</c:v>
                </c:pt>
                <c:pt idx="1">
                  <c:v>北京</c:v>
                </c:pt>
                <c:pt idx="2">
                  <c:v>天津</c:v>
                </c:pt>
                <c:pt idx="3">
                  <c:v>上海</c:v>
                </c:pt>
                <c:pt idx="4">
                  <c:v>广东</c:v>
                </c:pt>
                <c:pt idx="5">
                  <c:v>福建</c:v>
                </c:pt>
                <c:pt idx="6">
                  <c:v>江苏</c:v>
                </c:pt>
                <c:pt idx="7">
                  <c:v>浙江</c:v>
                </c:pt>
                <c:pt idx="8">
                  <c:v>其他</c:v>
                </c:pt>
              </c:strCache>
            </c:strRef>
          </c:cat>
          <c:val>
            <c:numRef>
              <c:f>Sheet1!$M$105:$U$105</c:f>
              <c:numCache>
                <c:formatCode>General</c:formatCode>
                <c:ptCount val="9"/>
                <c:pt idx="0" c:formatCode="General">
                  <c:v>15983</c:v>
                </c:pt>
                <c:pt idx="1" c:formatCode="General">
                  <c:v>11556</c:v>
                </c:pt>
                <c:pt idx="2" c:formatCode="General">
                  <c:v>7496</c:v>
                </c:pt>
                <c:pt idx="3" c:formatCode="General">
                  <c:v>37155</c:v>
                </c:pt>
                <c:pt idx="4" c:formatCode="General">
                  <c:v>11933</c:v>
                </c:pt>
                <c:pt idx="5" c:formatCode="General">
                  <c:v>16908</c:v>
                </c:pt>
                <c:pt idx="6" c:formatCode="General">
                  <c:v>15366</c:v>
                </c:pt>
                <c:pt idx="7" c:formatCode="General">
                  <c:v>27298</c:v>
                </c:pt>
                <c:pt idx="8" c:formatCode="General">
                  <c:v>19879</c:v>
                </c:pt>
              </c:numCache>
            </c:numRef>
          </c:val>
        </c:ser>
        <c:ser>
          <c:idx val="1"/>
          <c:order val="1"/>
          <c:tx>
            <c:strRef>
              <c:f>2007</c:f>
              <c:strCache>
                <c:ptCount val="1"/>
                <c:pt idx="0">
                  <c:v>2007</c:v>
                </c:pt>
              </c:strCache>
            </c:strRef>
          </c:tx>
          <c:invertIfNegative val="0"/>
          <c:dLbls>
            <c:delete val="1"/>
          </c:dLbls>
          <c:cat>
            <c:strRef>
              <c:f>Sheet1!$M$104:$U$104</c:f>
              <c:strCache>
                <c:ptCount val="9"/>
                <c:pt idx="0">
                  <c:v>省内</c:v>
                </c:pt>
                <c:pt idx="1">
                  <c:v>北京</c:v>
                </c:pt>
                <c:pt idx="2">
                  <c:v>天津</c:v>
                </c:pt>
                <c:pt idx="3">
                  <c:v>上海</c:v>
                </c:pt>
                <c:pt idx="4">
                  <c:v>广东</c:v>
                </c:pt>
                <c:pt idx="5">
                  <c:v>福建</c:v>
                </c:pt>
                <c:pt idx="6">
                  <c:v>江苏</c:v>
                </c:pt>
                <c:pt idx="7">
                  <c:v>浙江</c:v>
                </c:pt>
                <c:pt idx="8">
                  <c:v>其他</c:v>
                </c:pt>
              </c:strCache>
            </c:strRef>
          </c:cat>
          <c:val>
            <c:numRef>
              <c:f>Sheet1!$M$106:$U$106</c:f>
              <c:numCache>
                <c:formatCode>General</c:formatCode>
                <c:ptCount val="9"/>
                <c:pt idx="0" c:formatCode="General">
                  <c:v>13037</c:v>
                </c:pt>
                <c:pt idx="1" c:formatCode="General">
                  <c:v>7700</c:v>
                </c:pt>
                <c:pt idx="2" c:formatCode="General">
                  <c:v>5491</c:v>
                </c:pt>
                <c:pt idx="3" c:formatCode="General">
                  <c:v>28205</c:v>
                </c:pt>
                <c:pt idx="4" c:formatCode="General">
                  <c:v>11459</c:v>
                </c:pt>
                <c:pt idx="5" c:formatCode="General">
                  <c:v>11532</c:v>
                </c:pt>
                <c:pt idx="6" c:formatCode="General">
                  <c:v>15123</c:v>
                </c:pt>
                <c:pt idx="7" c:formatCode="General">
                  <c:v>24746</c:v>
                </c:pt>
                <c:pt idx="8" c:formatCode="General">
                  <c:v>15777</c:v>
                </c:pt>
              </c:numCache>
            </c:numRef>
          </c:val>
        </c:ser>
        <c:ser>
          <c:idx val="2"/>
          <c:order val="2"/>
          <c:tx>
            <c:strRef>
              <c:f>2008</c:f>
              <c:strCache>
                <c:ptCount val="1"/>
                <c:pt idx="0">
                  <c:v>2008</c:v>
                </c:pt>
              </c:strCache>
            </c:strRef>
          </c:tx>
          <c:invertIfNegative val="0"/>
          <c:dLbls>
            <c:delete val="1"/>
          </c:dLbls>
          <c:cat>
            <c:strRef>
              <c:f>Sheet1!$M$104:$U$104</c:f>
              <c:strCache>
                <c:ptCount val="9"/>
                <c:pt idx="0">
                  <c:v>省内</c:v>
                </c:pt>
                <c:pt idx="1">
                  <c:v>北京</c:v>
                </c:pt>
                <c:pt idx="2">
                  <c:v>天津</c:v>
                </c:pt>
                <c:pt idx="3">
                  <c:v>上海</c:v>
                </c:pt>
                <c:pt idx="4">
                  <c:v>广东</c:v>
                </c:pt>
                <c:pt idx="5">
                  <c:v>福建</c:v>
                </c:pt>
                <c:pt idx="6">
                  <c:v>江苏</c:v>
                </c:pt>
                <c:pt idx="7">
                  <c:v>浙江</c:v>
                </c:pt>
                <c:pt idx="8">
                  <c:v>其他</c:v>
                </c:pt>
              </c:strCache>
            </c:strRef>
          </c:cat>
          <c:val>
            <c:numRef>
              <c:f>Sheet1!$M$107:$U$107</c:f>
              <c:numCache>
                <c:formatCode>General</c:formatCode>
                <c:ptCount val="9"/>
                <c:pt idx="0" c:formatCode="General">
                  <c:v>16581</c:v>
                </c:pt>
                <c:pt idx="1" c:formatCode="General">
                  <c:v>9066</c:v>
                </c:pt>
                <c:pt idx="2" c:formatCode="General">
                  <c:v>6944</c:v>
                </c:pt>
                <c:pt idx="3" c:formatCode="General">
                  <c:v>42758</c:v>
                </c:pt>
                <c:pt idx="4" c:formatCode="General">
                  <c:v>17966</c:v>
                </c:pt>
                <c:pt idx="5" c:formatCode="General">
                  <c:v>14696</c:v>
                </c:pt>
                <c:pt idx="6" c:formatCode="General">
                  <c:v>17148</c:v>
                </c:pt>
                <c:pt idx="7" c:formatCode="General">
                  <c:v>29309</c:v>
                </c:pt>
                <c:pt idx="8" c:formatCode="General">
                  <c:v>17775</c:v>
                </c:pt>
              </c:numCache>
            </c:numRef>
          </c:val>
        </c:ser>
        <c:ser>
          <c:idx val="3"/>
          <c:order val="3"/>
          <c:tx>
            <c:strRef>
              <c:f>2010</c:f>
              <c:strCache>
                <c:ptCount val="1"/>
                <c:pt idx="0">
                  <c:v>2010</c:v>
                </c:pt>
              </c:strCache>
            </c:strRef>
          </c:tx>
          <c:invertIfNegative val="0"/>
          <c:dLbls>
            <c:delete val="1"/>
          </c:dLbls>
          <c:cat>
            <c:strRef>
              <c:f>Sheet1!$M$104:$U$104</c:f>
              <c:strCache>
                <c:ptCount val="9"/>
                <c:pt idx="0">
                  <c:v>省内</c:v>
                </c:pt>
                <c:pt idx="1">
                  <c:v>北京</c:v>
                </c:pt>
                <c:pt idx="2">
                  <c:v>天津</c:v>
                </c:pt>
                <c:pt idx="3">
                  <c:v>上海</c:v>
                </c:pt>
                <c:pt idx="4">
                  <c:v>广东</c:v>
                </c:pt>
                <c:pt idx="5">
                  <c:v>福建</c:v>
                </c:pt>
                <c:pt idx="6">
                  <c:v>江苏</c:v>
                </c:pt>
                <c:pt idx="7">
                  <c:v>浙江</c:v>
                </c:pt>
                <c:pt idx="8">
                  <c:v>其他</c:v>
                </c:pt>
              </c:strCache>
            </c:strRef>
          </c:cat>
          <c:val>
            <c:numRef>
              <c:f>Sheet1!$M$108:$U$108</c:f>
              <c:numCache>
                <c:formatCode>General</c:formatCode>
                <c:ptCount val="9"/>
                <c:pt idx="0" c:formatCode="General">
                  <c:v>20588</c:v>
                </c:pt>
                <c:pt idx="1" c:formatCode="General">
                  <c:v>8190</c:v>
                </c:pt>
                <c:pt idx="2" c:formatCode="General">
                  <c:v>6722</c:v>
                </c:pt>
                <c:pt idx="3" c:formatCode="General">
                  <c:v>38048</c:v>
                </c:pt>
                <c:pt idx="4" c:formatCode="General">
                  <c:v>13607</c:v>
                </c:pt>
                <c:pt idx="5" c:formatCode="General">
                  <c:v>13708</c:v>
                </c:pt>
                <c:pt idx="6" c:formatCode="General">
                  <c:v>19826</c:v>
                </c:pt>
                <c:pt idx="7" c:formatCode="General">
                  <c:v>33374</c:v>
                </c:pt>
                <c:pt idx="8" c:formatCode="General">
                  <c:v>16734</c:v>
                </c:pt>
              </c:numCache>
            </c:numRef>
          </c:val>
        </c:ser>
        <c:ser>
          <c:idx val="4"/>
          <c:order val="4"/>
          <c:tx>
            <c:strRef>
              <c:f>2011</c:f>
              <c:strCache>
                <c:ptCount val="1"/>
                <c:pt idx="0">
                  <c:v>2011</c:v>
                </c:pt>
              </c:strCache>
            </c:strRef>
          </c:tx>
          <c:invertIfNegative val="0"/>
          <c:dLbls>
            <c:delete val="1"/>
          </c:dLbls>
          <c:cat>
            <c:strRef>
              <c:f>Sheet1!$M$104:$U$104</c:f>
              <c:strCache>
                <c:ptCount val="9"/>
                <c:pt idx="0">
                  <c:v>省内</c:v>
                </c:pt>
                <c:pt idx="1">
                  <c:v>北京</c:v>
                </c:pt>
                <c:pt idx="2">
                  <c:v>天津</c:v>
                </c:pt>
                <c:pt idx="3">
                  <c:v>上海</c:v>
                </c:pt>
                <c:pt idx="4">
                  <c:v>广东</c:v>
                </c:pt>
                <c:pt idx="5">
                  <c:v>福建</c:v>
                </c:pt>
                <c:pt idx="6">
                  <c:v>江苏</c:v>
                </c:pt>
                <c:pt idx="7">
                  <c:v>浙江</c:v>
                </c:pt>
                <c:pt idx="8">
                  <c:v>其他</c:v>
                </c:pt>
              </c:strCache>
            </c:strRef>
          </c:cat>
          <c:val>
            <c:numRef>
              <c:f>Sheet1!$M$109:$U$109</c:f>
              <c:numCache>
                <c:formatCode>General</c:formatCode>
                <c:ptCount val="9"/>
                <c:pt idx="0" c:formatCode="General">
                  <c:v>23270</c:v>
                </c:pt>
                <c:pt idx="1" c:formatCode="General">
                  <c:v>8914</c:v>
                </c:pt>
                <c:pt idx="2" c:formatCode="General">
                  <c:v>5745</c:v>
                </c:pt>
                <c:pt idx="3" c:formatCode="General">
                  <c:v>34856</c:v>
                </c:pt>
                <c:pt idx="4" c:formatCode="General">
                  <c:v>12632</c:v>
                </c:pt>
                <c:pt idx="5" c:formatCode="General">
                  <c:v>10294</c:v>
                </c:pt>
                <c:pt idx="6" c:formatCode="General">
                  <c:v>19017</c:v>
                </c:pt>
                <c:pt idx="7" c:formatCode="General">
                  <c:v>27326</c:v>
                </c:pt>
                <c:pt idx="8" c:formatCode="General">
                  <c:v>25761</c:v>
                </c:pt>
              </c:numCache>
            </c:numRef>
          </c:val>
        </c:ser>
        <c:ser>
          <c:idx val="5"/>
          <c:order val="5"/>
          <c:tx>
            <c:strRef>
              <c:f>2012</c:f>
              <c:strCache>
                <c:ptCount val="1"/>
                <c:pt idx="0">
                  <c:v>2012</c:v>
                </c:pt>
              </c:strCache>
            </c:strRef>
          </c:tx>
          <c:invertIfNegative val="0"/>
          <c:dLbls>
            <c:delete val="1"/>
          </c:dLbls>
          <c:cat>
            <c:strRef>
              <c:f>Sheet1!$M$104:$U$104</c:f>
              <c:strCache>
                <c:ptCount val="9"/>
                <c:pt idx="0">
                  <c:v>省内</c:v>
                </c:pt>
                <c:pt idx="1">
                  <c:v>北京</c:v>
                </c:pt>
                <c:pt idx="2">
                  <c:v>天津</c:v>
                </c:pt>
                <c:pt idx="3">
                  <c:v>上海</c:v>
                </c:pt>
                <c:pt idx="4">
                  <c:v>广东</c:v>
                </c:pt>
                <c:pt idx="5">
                  <c:v>福建</c:v>
                </c:pt>
                <c:pt idx="6">
                  <c:v>江苏</c:v>
                </c:pt>
                <c:pt idx="7">
                  <c:v>浙江</c:v>
                </c:pt>
                <c:pt idx="8">
                  <c:v>其他</c:v>
                </c:pt>
              </c:strCache>
            </c:strRef>
          </c:cat>
          <c:val>
            <c:numRef>
              <c:f>Sheet1!$M$110:$U$110</c:f>
              <c:numCache>
                <c:formatCode>General</c:formatCode>
                <c:ptCount val="9"/>
                <c:pt idx="0" c:formatCode="General">
                  <c:v>21366</c:v>
                </c:pt>
                <c:pt idx="1" c:formatCode="General">
                  <c:v>10735</c:v>
                </c:pt>
                <c:pt idx="2" c:formatCode="General">
                  <c:v>6707</c:v>
                </c:pt>
                <c:pt idx="3" c:formatCode="General">
                  <c:v>33009</c:v>
                </c:pt>
                <c:pt idx="4" c:formatCode="General">
                  <c:v>12056</c:v>
                </c:pt>
                <c:pt idx="5" c:formatCode="General">
                  <c:v>12659</c:v>
                </c:pt>
                <c:pt idx="6" c:formatCode="General">
                  <c:v>19745</c:v>
                </c:pt>
                <c:pt idx="7" c:formatCode="General">
                  <c:v>31924</c:v>
                </c:pt>
                <c:pt idx="8" c:formatCode="General">
                  <c:v>16826</c:v>
                </c:pt>
              </c:numCache>
            </c:numRef>
          </c:val>
        </c:ser>
        <c:dLbls>
          <c:showLegendKey val="0"/>
          <c:showVal val="0"/>
          <c:showCatName val="0"/>
          <c:showSerName val="0"/>
          <c:showPercent val="0"/>
          <c:showBubbleSize val="0"/>
        </c:dLbls>
        <c:gapWidth val="150"/>
        <c:axId val="185761152"/>
        <c:axId val="185779328"/>
      </c:barChart>
      <c:catAx>
        <c:axId val="185761152"/>
        <c:scaling>
          <c:orientation val="minMax"/>
        </c:scaling>
        <c:delete val="0"/>
        <c:axPos val="b"/>
        <c:numFmt formatCode="General" sourceLinked="0"/>
        <c:majorTickMark val="out"/>
        <c:minorTickMark val="none"/>
        <c:tickLblPos val="nextTo"/>
        <c:txPr>
          <a:bodyPr rot="-60000000" spcFirstLastPara="0" vertOverflow="ellipsis" vert="horz" wrap="square" anchor="ctr" anchorCtr="1"/>
          <a:lstStyle/>
          <a:p>
            <a:pPr>
              <a:defRPr lang="zh-CN" sz="1200" b="0" i="0" u="none" strike="noStrike" kern="1200" baseline="0">
                <a:solidFill>
                  <a:schemeClr val="tx1"/>
                </a:solidFill>
                <a:latin typeface="微软雅黑" panose="020B0503020204020204" pitchFamily="34" charset="-122"/>
                <a:ea typeface="微软雅黑" panose="020B0503020204020204" pitchFamily="34" charset="-122"/>
                <a:cs typeface="+mn-cs"/>
              </a:defRPr>
            </a:pPr>
          </a:p>
        </c:txPr>
        <c:crossAx val="185779328"/>
        <c:crosses val="autoZero"/>
        <c:auto val="1"/>
        <c:lblAlgn val="ctr"/>
        <c:lblOffset val="100"/>
        <c:noMultiLvlLbl val="0"/>
      </c:catAx>
      <c:valAx>
        <c:axId val="185779328"/>
        <c:scaling>
          <c:orientation val="minMax"/>
        </c:scaling>
        <c:delete val="0"/>
        <c:axPos val="l"/>
        <c:majorGridlines/>
        <c:numFmt formatCode="General" sourceLinked="1"/>
        <c:majorTickMark val="out"/>
        <c:minorTickMark val="none"/>
        <c:tickLblPos val="nextTo"/>
        <c:txPr>
          <a:bodyPr rot="-60000000" spcFirstLastPara="0" vertOverflow="ellipsis" vert="horz" wrap="square" anchor="ctr" anchorCtr="1"/>
          <a:lstStyle/>
          <a:p>
            <a:pPr>
              <a:defRPr lang="zh-CN" sz="1200" b="0" i="0" u="none" strike="noStrike" kern="1200" baseline="0">
                <a:solidFill>
                  <a:schemeClr val="tx1"/>
                </a:solidFill>
                <a:latin typeface="+mn-lt"/>
                <a:ea typeface="+mn-ea"/>
                <a:cs typeface="+mn-cs"/>
              </a:defRPr>
            </a:pPr>
          </a:p>
        </c:txPr>
        <c:crossAx val="185761152"/>
        <c:crosses val="autoZero"/>
        <c:crossBetween val="between"/>
      </c:valAx>
    </c:plotArea>
    <c:legend>
      <c:legendPos val="r"/>
      <c:layout/>
      <c:overlay val="0"/>
      <c:txPr>
        <a:bodyPr rot="0" spcFirstLastPara="0" vertOverflow="ellipsis" vert="horz" wrap="square" anchor="ctr" anchorCtr="1"/>
        <a:lstStyle/>
        <a:p>
          <a:pPr>
            <a:defRPr lang="zh-CN" sz="1200" b="0" i="0" u="none" strike="noStrike" kern="1200" baseline="0">
              <a:solidFill>
                <a:schemeClr val="tx1"/>
              </a:solidFill>
              <a:latin typeface="+mn-lt"/>
              <a:ea typeface="+mn-ea"/>
              <a:cs typeface="+mn-cs"/>
            </a:defRPr>
          </a:pPr>
        </a:p>
      </c:txPr>
    </c:legend>
    <c:plotVisOnly val="1"/>
    <c:dispBlanksAs val="gap"/>
    <c:showDLblsOverMax val="0"/>
  </c:chart>
  <c:txPr>
    <a:bodyPr/>
    <a:lstStyle/>
    <a:p>
      <a:pPr>
        <a:defRPr lang="zh-CN" sz="1200">
          <a:solidFill>
            <a:schemeClr val="tx1"/>
          </a:solidFill>
        </a:defRPr>
      </a:pPr>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explosion val="0"/>
          <c:dPt>
            <c:idx val="0"/>
            <c:bubble3D val="0"/>
          </c:dPt>
          <c:dPt>
            <c:idx val="1"/>
            <c:bubble3D val="0"/>
          </c:dPt>
          <c:dPt>
            <c:idx val="2"/>
            <c:bubble3D val="0"/>
          </c:dPt>
          <c:dPt>
            <c:idx val="3"/>
            <c:bubble3D val="0"/>
          </c:dPt>
          <c:dLbls>
            <c:dLbl>
              <c:idx val="0"/>
              <c:layout/>
              <c:spPr>
                <a:noFill/>
                <a:ln>
                  <a:noFill/>
                </a:ln>
                <a:effectLst/>
              </c:spPr>
              <c:txPr>
                <a:bodyPr rot="0" spcFirstLastPara="0" vertOverflow="ellipsis" vert="horz" wrap="square" lIns="38100" tIns="19050" rIns="38100" bIns="19050" anchor="ctr" anchorCtr="1"/>
                <a:lstStyle/>
                <a:p>
                  <a:pPr>
                    <a:defRPr lang="zh-CN" sz="1600" b="1" i="0" u="none" strike="noStrike" kern="1200" baseline="0">
                      <a:solidFill>
                        <a:srgbClr val="FFFF00"/>
                      </a:solidFill>
                      <a:latin typeface="+mn-lt"/>
                      <a:ea typeface="+mn-ea"/>
                      <a:cs typeface="+mn-cs"/>
                    </a:defRPr>
                  </a:pPr>
                </a:p>
              </c:txPr>
              <c:dLblPos val="bestFit"/>
              <c:showLegendKey val="0"/>
              <c:showVal val="1"/>
              <c:showCatName val="0"/>
              <c:showSerName val="0"/>
              <c:showPercent val="0"/>
              <c:showBubbleSize val="0"/>
              <c:extLst>
                <c:ext xmlns:c15="http://schemas.microsoft.com/office/drawing/2012/chart" uri="{CE6537A1-D6FC-4f65-9D91-7224C49458BB}"/>
              </c:extLst>
            </c:dLbl>
            <c:dLbl>
              <c:idx val="2"/>
              <c:layout>
                <c:manualLayout>
                  <c:x val="0.070987113630433"/>
                  <c:y val="-0.127604046704838"/>
                </c:manualLayout>
              </c:layout>
              <c:dLblPos val="bestFit"/>
              <c:showLegendKey val="0"/>
              <c:showVal val="1"/>
              <c:showCatName val="0"/>
              <c:showSerName val="0"/>
              <c:showPercent val="0"/>
              <c:showBubbleSize val="0"/>
              <c:extLst>
                <c:ext xmlns:c15="http://schemas.microsoft.com/office/drawing/2012/chart" uri="{CE6537A1-D6FC-4f65-9D91-7224C49458BB}">
                  <c15:layout/>
                </c:ext>
              </c:extLst>
            </c:dLbl>
            <c:dLbl>
              <c:idx val="3"/>
              <c:layout/>
              <c:spPr>
                <a:noFill/>
                <a:ln>
                  <a:noFill/>
                </a:ln>
                <a:effectLst/>
              </c:spPr>
              <c:txPr>
                <a:bodyPr rot="0" spcFirstLastPara="0" vertOverflow="ellipsis" vert="horz" wrap="square" lIns="38100" tIns="19050" rIns="38100" bIns="19050" anchor="ctr" anchorCtr="1"/>
                <a:lstStyle/>
                <a:p>
                  <a:pPr>
                    <a:defRPr lang="zh-CN" sz="1600" b="1" i="0" u="none" strike="noStrike" kern="1200" baseline="0">
                      <a:solidFill>
                        <a:srgbClr val="FFFF00"/>
                      </a:solidFill>
                      <a:latin typeface="+mn-lt"/>
                      <a:ea typeface="+mn-ea"/>
                      <a:cs typeface="+mn-cs"/>
                    </a:defRPr>
                  </a:pPr>
                </a:p>
              </c:txPr>
              <c:dLblPos val="bestFi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1600" b="0" i="0" u="none" strike="noStrike" kern="1200" baseline="0">
                    <a:solidFill>
                      <a:schemeClr val="tx1"/>
                    </a:solidFill>
                    <a:latin typeface="+mn-lt"/>
                    <a:ea typeface="+mn-ea"/>
                    <a:cs typeface="+mn-cs"/>
                  </a:defRPr>
                </a:pPr>
              </a:p>
            </c:txPr>
            <c:dLblPos val="bestFit"/>
            <c:showLegendKey val="0"/>
            <c:showVal val="1"/>
            <c:showCatName val="0"/>
            <c:showSerName val="0"/>
            <c:showPercent val="0"/>
            <c:showBubbleSize val="0"/>
            <c:showLeaderLines val="1"/>
            <c:extLst>
              <c:ext xmlns:c15="http://schemas.microsoft.com/office/drawing/2012/chart" uri="{CE6537A1-D6FC-4f65-9D91-7224C49458BB}">
                <c15:layout/>
                <c15:showLeaderLines val="1"/>
                <c15:leaderLines/>
              </c:ext>
            </c:extLst>
          </c:dLbls>
          <c:cat>
            <c:strRef>
              <c:f>Sheet1!$AH$60:$AH$63</c:f>
              <c:strCache>
                <c:ptCount val="4"/>
                <c:pt idx="0">
                  <c:v>简单的、原则性的规划要求，缺乏针对性</c:v>
                </c:pt>
                <c:pt idx="1">
                  <c:v>对建筑高度、密度、体量、色彩的控制要求</c:v>
                </c:pt>
                <c:pt idx="2">
                  <c:v>详细的研究定位，并提出整体控制引导的具体措施</c:v>
                </c:pt>
                <c:pt idx="3">
                  <c:v>无相关研究内容</c:v>
                </c:pt>
              </c:strCache>
            </c:strRef>
          </c:cat>
          <c:val>
            <c:numRef>
              <c:f>Sheet1!$AG$60:$AG$63</c:f>
              <c:numCache>
                <c:formatCode>0%</c:formatCode>
                <c:ptCount val="4"/>
                <c:pt idx="0">
                  <c:v>0.3696</c:v>
                </c:pt>
                <c:pt idx="1">
                  <c:v>0.198</c:v>
                </c:pt>
                <c:pt idx="2">
                  <c:v>0.0528</c:v>
                </c:pt>
                <c:pt idx="3">
                  <c:v>0.380000000000003</c:v>
                </c:pt>
              </c:numCache>
            </c:numRef>
          </c:val>
        </c:ser>
        <c:dLbls>
          <c:showLegendKey val="0"/>
          <c:showVal val="1"/>
          <c:showCatName val="0"/>
          <c:showSerName val="0"/>
          <c:showPercent val="0"/>
          <c:showBubbleSize val="0"/>
          <c:showLeaderLines val="1"/>
        </c:dLbls>
        <c:firstSliceAng val="0"/>
      </c:pieChart>
    </c:plotArea>
    <c:legend>
      <c:legendPos val="r"/>
      <c:legendEntry>
        <c:idx val="0"/>
        <c:txPr>
          <a:bodyPr rot="0" spcFirstLastPara="0" vertOverflow="ellipsis" vert="horz" wrap="square" anchor="ctr" anchorCtr="1"/>
          <a:lstStyle/>
          <a:p>
            <a:pPr>
              <a:defRPr lang="zh-CN" sz="1200" b="1" i="0" u="none" strike="noStrike" kern="1200" baseline="0">
                <a:solidFill>
                  <a:srgbClr val="C00000"/>
                </a:solidFill>
                <a:latin typeface="微软雅黑" panose="020B0503020204020204" pitchFamily="34" charset="-122"/>
                <a:ea typeface="微软雅黑" panose="020B0503020204020204" pitchFamily="34" charset="-122"/>
                <a:cs typeface="+mn-cs"/>
              </a:defRPr>
            </a:pPr>
          </a:p>
        </c:txPr>
      </c:legendEntry>
      <c:legendEntry>
        <c:idx val="3"/>
        <c:txPr>
          <a:bodyPr rot="0" spcFirstLastPara="0" vertOverflow="ellipsis" vert="horz" wrap="square" anchor="ctr" anchorCtr="1"/>
          <a:lstStyle/>
          <a:p>
            <a:pPr>
              <a:defRPr lang="zh-CN" sz="1200" b="1" i="0" u="none" strike="noStrike" kern="1200" baseline="0">
                <a:solidFill>
                  <a:srgbClr val="C00000"/>
                </a:solidFill>
                <a:latin typeface="微软雅黑" panose="020B0503020204020204" pitchFamily="34" charset="-122"/>
                <a:ea typeface="微软雅黑" panose="020B0503020204020204" pitchFamily="34" charset="-122"/>
                <a:cs typeface="+mn-cs"/>
              </a:defRPr>
            </a:pPr>
          </a:p>
        </c:txPr>
      </c:legendEntry>
      <c:layout>
        <c:manualLayout>
          <c:xMode val="edge"/>
          <c:yMode val="edge"/>
          <c:x val="0.56996241053143"/>
          <c:y val="0.152801581789234"/>
          <c:w val="0.402165119332457"/>
          <c:h val="0.671272965879259"/>
        </c:manualLayout>
      </c:layout>
      <c:overlay val="0"/>
      <c:txPr>
        <a:bodyPr rot="0" spcFirstLastPara="0" vertOverflow="ellipsis" vert="horz" wrap="square" anchor="ctr" anchorCtr="1"/>
        <a:lstStyle/>
        <a:p>
          <a:pPr>
            <a:defRPr lang="zh-CN" sz="1200" b="0" i="0" u="none" strike="noStrike" kern="1200" baseline="0">
              <a:solidFill>
                <a:schemeClr val="tx1"/>
              </a:solidFill>
              <a:latin typeface="微软雅黑" panose="020B0503020204020204" pitchFamily="34" charset="-122"/>
              <a:ea typeface="微软雅黑" panose="020B0503020204020204" pitchFamily="34" charset="-122"/>
              <a:cs typeface="+mn-cs"/>
            </a:defRPr>
          </a:pPr>
        </a:p>
      </c:txPr>
    </c:legend>
    <c:plotVisOnly val="1"/>
    <c:dispBlanksAs val="zero"/>
    <c:showDLblsOverMax val="0"/>
  </c:chart>
  <c:txPr>
    <a:bodyPr/>
    <a:lstStyle/>
    <a:p>
      <a:pPr>
        <a:defRPr lang="zh-CN"/>
      </a:pPr>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zh-CN" altLang="zh-CN" sz="1200" b="1" i="0" u="none" strike="noStrike" kern="1200" baseline="0" dirty="0">
                <a:solidFill>
                  <a:schemeClr val="tx1"/>
                </a:solidFill>
                <a:latin typeface="微软雅黑" panose="020B0503020204020204" pitchFamily="34" charset="-122"/>
                <a:ea typeface="微软雅黑" panose="020B0503020204020204" pitchFamily="34" charset="-122"/>
                <a:cs typeface="+mn-cs"/>
              </a:defRPr>
            </a:pPr>
            <a:r>
              <a:rPr lang="zh-CN" altLang="en-US" sz="1200" b="0" kern="1200" dirty="0" smtClean="0">
                <a:solidFill>
                  <a:schemeClr val="tx1"/>
                </a:solidFill>
                <a:latin typeface="微软雅黑" panose="020B0503020204020204" pitchFamily="34" charset="-122"/>
                <a:ea typeface="微软雅黑" panose="020B0503020204020204" pitchFamily="34" charset="-122"/>
                <a:cs typeface="+mn-cs"/>
              </a:rPr>
              <a:t>居民自建住宅</a:t>
            </a:r>
            <a:r>
              <a:rPr lang="zh-CN" altLang="zh-CN" sz="1200" b="0" kern="1200" dirty="0" smtClean="0">
                <a:solidFill>
                  <a:schemeClr val="tx1"/>
                </a:solidFill>
                <a:latin typeface="微软雅黑" panose="020B0503020204020204" pitchFamily="34" charset="-122"/>
                <a:ea typeface="微软雅黑" panose="020B0503020204020204" pitchFamily="34" charset="-122"/>
                <a:cs typeface="+mn-cs"/>
              </a:rPr>
              <a:t>引导</a:t>
            </a:r>
            <a:r>
              <a:rPr lang="zh-CN" altLang="en-US" sz="1200" b="0" kern="1200" dirty="0" smtClean="0">
                <a:solidFill>
                  <a:schemeClr val="tx1"/>
                </a:solidFill>
                <a:latin typeface="微软雅黑" panose="020B0503020204020204" pitchFamily="34" charset="-122"/>
                <a:ea typeface="微软雅黑" panose="020B0503020204020204" pitchFamily="34" charset="-122"/>
                <a:cs typeface="+mn-cs"/>
              </a:rPr>
              <a:t>与管控</a:t>
            </a:r>
            <a:r>
              <a:rPr lang="zh-CN" altLang="zh-CN" sz="1200" b="0" kern="1200" dirty="0" smtClean="0">
                <a:solidFill>
                  <a:schemeClr val="tx1"/>
                </a:solidFill>
                <a:latin typeface="微软雅黑" panose="020B0503020204020204" pitchFamily="34" charset="-122"/>
                <a:ea typeface="微软雅黑" panose="020B0503020204020204" pitchFamily="34" charset="-122"/>
                <a:cs typeface="+mn-cs"/>
              </a:rPr>
              <a:t>情况</a:t>
            </a:r>
            <a:r>
              <a:rPr lang="zh-CN" altLang="zh-CN" sz="1200" b="0" kern="1200" dirty="0">
                <a:solidFill>
                  <a:schemeClr val="tx1"/>
                </a:solidFill>
                <a:latin typeface="微软雅黑" panose="020B0503020204020204" pitchFamily="34" charset="-122"/>
                <a:ea typeface="微软雅黑" panose="020B0503020204020204" pitchFamily="34" charset="-122"/>
                <a:cs typeface="+mn-cs"/>
              </a:rPr>
              <a:t>统计</a:t>
            </a:r>
            <a:endParaRPr lang="zh-CN" altLang="zh-CN" sz="1200" b="0" kern="1200" dirty="0">
              <a:solidFill>
                <a:schemeClr val="tx1"/>
              </a:solidFill>
              <a:latin typeface="微软雅黑" panose="020B0503020204020204" pitchFamily="34" charset="-122"/>
              <a:ea typeface="微软雅黑" panose="020B0503020204020204" pitchFamily="34" charset="-122"/>
              <a:cs typeface="+mn-cs"/>
            </a:endParaRPr>
          </a:p>
        </c:rich>
      </c:tx>
      <c:layout>
        <c:manualLayout>
          <c:xMode val="edge"/>
          <c:yMode val="edge"/>
          <c:x val="0.314626319299266"/>
          <c:y val="0.906789395926813"/>
        </c:manualLayout>
      </c:layout>
      <c:overlay val="0"/>
      <c:spPr>
        <a:noFill/>
        <a:ln>
          <a:noFill/>
        </a:ln>
        <a:effectLst/>
      </c:spPr>
    </c:title>
    <c:autoTitleDeleted val="0"/>
    <c:plotArea>
      <c:layout/>
      <c:pieChart>
        <c:varyColors val="1"/>
        <c:ser>
          <c:idx val="0"/>
          <c:order val="0"/>
          <c:explosion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Lbls>
            <c:dLbl>
              <c:idx val="0"/>
              <c:layout>
                <c:manualLayout>
                  <c:x val="-0.0580507502877064"/>
                  <c:y val="0.145150972798793"/>
                </c:manualLayout>
              </c:layout>
              <c:tx>
                <c:rich>
                  <a:bodyPr rot="0" spcFirstLastPara="1" vertOverflow="ellipsis" vert="horz" wrap="square" lIns="38100" tIns="19050" rIns="38100" bIns="19050" anchor="ctr" anchorCtr="1"/>
                  <a:lstStyle/>
                  <a:p>
                    <a:pPr>
                      <a:defRPr lang="zh-CN" sz="1200" b="0"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zh-CN" altLang="en-US" sz="1200" dirty="0" smtClean="0">
                        <a:solidFill>
                          <a:schemeClr val="tx1"/>
                        </a:solidFill>
                        <a:latin typeface="微软雅黑" panose="020B0503020204020204" pitchFamily="34" charset="-122"/>
                        <a:ea typeface="微软雅黑" panose="020B0503020204020204" pitchFamily="34" charset="-122"/>
                      </a:rPr>
                      <a:t>对居民自建住宅提出建设引导与管控，但无具体措施，</a:t>
                    </a:r>
                    <a:r>
                      <a:rPr lang="en-US" altLang="zh-CN" sz="1400" b="1" dirty="0" smtClean="0">
                        <a:solidFill>
                          <a:srgbClr val="FFFF00"/>
                        </a:solidFill>
                        <a:latin typeface="微软雅黑" panose="020B0503020204020204" pitchFamily="34" charset="-122"/>
                        <a:ea typeface="微软雅黑" panose="020B0503020204020204" pitchFamily="34" charset="-122"/>
                      </a:rPr>
                      <a:t>11%</a:t>
                    </a:r>
                    <a:endParaRPr lang="zh-CN" altLang="en-US" sz="1200" b="1" dirty="0" smtClean="0">
                      <a:solidFill>
                        <a:srgbClr val="FFFF00"/>
                      </a:solidFill>
                    </a:endParaRPr>
                  </a:p>
                </c:rich>
              </c:tx>
              <c:spPr>
                <a:noFill/>
                <a:ln>
                  <a:noFill/>
                </a:ln>
                <a:effectLst/>
              </c:spPr>
              <c:txPr>
                <a:bodyPr rot="0" spcFirstLastPara="1" vertOverflow="ellipsis" vert="horz" wrap="square" lIns="38100" tIns="19050" rIns="38100" bIns="19050" anchor="ctr" anchorCtr="1"/>
                <a:lstStyle/>
                <a:p>
                  <a:pPr>
                    <a:defRPr lang="zh-CN" sz="1200" b="0" i="0" u="none" strike="noStrike" kern="1200" baseline="0">
                      <a:solidFill>
                        <a:schemeClr val="tx1"/>
                      </a:solidFill>
                      <a:latin typeface="微软雅黑" panose="020B0503020204020204" pitchFamily="34" charset="-122"/>
                      <a:ea typeface="微软雅黑" panose="020B0503020204020204" pitchFamily="34" charset="-122"/>
                      <a:cs typeface="+mn-cs"/>
                    </a:defRPr>
                  </a:pPr>
                </a:p>
              </c:txPr>
              <c:dLblPos val="bestFi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155659023570825"/>
                  <c:y val="-0.170174529830441"/>
                </c:manualLayout>
              </c:layout>
              <c:tx>
                <c:rich>
                  <a:bodyPr rot="0" spcFirstLastPara="1" vertOverflow="ellipsis" vert="horz" wrap="square" lIns="38100" tIns="19050" rIns="38100" bIns="19050" anchor="ctr" anchorCtr="1"/>
                  <a:lstStyle/>
                  <a:p>
                    <a:pPr>
                      <a:defRPr lang="zh-CN" sz="1200" b="0"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zh-CN" altLang="en-US" sz="1200" b="0" i="0" u="none" strike="noStrike" baseline="0" dirty="0" smtClean="0">
                        <a:solidFill>
                          <a:schemeClr val="tx1"/>
                        </a:solidFill>
                        <a:latin typeface="微软雅黑" panose="020B0503020204020204" pitchFamily="34" charset="-122"/>
                        <a:ea typeface="微软雅黑" panose="020B0503020204020204" pitchFamily="34" charset="-122"/>
                      </a:rPr>
                      <a:t>居民自建住宅</a:t>
                    </a:r>
                    <a:r>
                      <a:rPr lang="zh-CN" altLang="en-US" sz="1200" b="0" i="0" u="none" strike="noStrike" baseline="0" dirty="0" smtClean="0">
                        <a:solidFill>
                          <a:srgbClr val="FFFF00"/>
                        </a:solidFill>
                        <a:latin typeface="微软雅黑" panose="020B0503020204020204" pitchFamily="34" charset="-122"/>
                        <a:ea typeface="微软雅黑" panose="020B0503020204020204" pitchFamily="34" charset="-122"/>
                      </a:rPr>
                      <a:t>无建设引导与管控，</a:t>
                    </a:r>
                    <a:r>
                      <a:rPr lang="en-US" altLang="zh-CN" sz="1400" b="1" i="0" u="none" strike="noStrike" baseline="0" dirty="0" smtClean="0">
                        <a:solidFill>
                          <a:srgbClr val="FFFF00"/>
                        </a:solidFill>
                        <a:latin typeface="微软雅黑" panose="020B0503020204020204" pitchFamily="34" charset="-122"/>
                        <a:ea typeface="微软雅黑" panose="020B0503020204020204" pitchFamily="34" charset="-122"/>
                      </a:rPr>
                      <a:t>89%</a:t>
                    </a:r>
                    <a:endParaRPr lang="zh-CN" altLang="en-US" sz="1200" b="1" dirty="0">
                      <a:solidFill>
                        <a:srgbClr val="FFFF00"/>
                      </a:solidFill>
                      <a:latin typeface="+mn-ea"/>
                      <a:ea typeface="+mn-ea"/>
                    </a:endParaRPr>
                  </a:p>
                </c:rich>
              </c:tx>
              <c:spPr>
                <a:noFill/>
                <a:ln>
                  <a:noFill/>
                </a:ln>
                <a:effectLst/>
              </c:spPr>
              <c:txPr>
                <a:bodyPr rot="0" spcFirstLastPara="1" vertOverflow="ellipsis" vert="horz" wrap="square" lIns="38100" tIns="19050" rIns="38100" bIns="19050" anchor="ctr" anchorCtr="1"/>
                <a:lstStyle/>
                <a:p>
                  <a:pPr>
                    <a:defRPr lang="zh-CN" sz="1200" b="0" i="0" u="none" strike="noStrike" kern="1200" baseline="0">
                      <a:solidFill>
                        <a:schemeClr val="tx1"/>
                      </a:solidFill>
                      <a:latin typeface="微软雅黑" panose="020B0503020204020204" pitchFamily="34" charset="-122"/>
                      <a:ea typeface="微软雅黑" panose="020B0503020204020204" pitchFamily="34" charset="-122"/>
                      <a:cs typeface="+mn-cs"/>
                    </a:defRPr>
                  </a:pPr>
                </a:p>
              </c:txPr>
              <c:dLblPos val="bestFi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lstStyle/>
              <a:p>
                <a:pPr>
                  <a:defRPr lang="zh-CN" sz="1400" b="0" i="0" u="none" strike="noStrike" kern="1200" baseline="0">
                    <a:solidFill>
                      <a:schemeClr val="tx1"/>
                    </a:solidFill>
                    <a:latin typeface="微软雅黑" panose="020B0503020204020204" pitchFamily="34" charset="-122"/>
                    <a:ea typeface="微软雅黑" panose="020B0503020204020204" pitchFamily="34" charset="-122"/>
                    <a:cs typeface="+mn-cs"/>
                  </a:defRPr>
                </a:pPr>
              </a:p>
            </c:txPr>
            <c:dLblPos val="bestFit"/>
            <c:showLegendKey val="0"/>
            <c:showVal val="1"/>
            <c:showCatName val="0"/>
            <c:showSerName val="0"/>
            <c:showPercent val="0"/>
            <c:showBubbleSize val="0"/>
            <c:showLeaderLines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prstDash val="solid"/>
                      <a:round/>
                    </a:ln>
                    <a:effectLst/>
                  </c:spPr>
                </c15:leaderLines>
              </c:ext>
            </c:extLst>
          </c:dLbls>
          <c:cat>
            <c:strRef>
              <c:f>Sheet3!$P$103:$Q$103</c:f>
              <c:strCache>
                <c:ptCount val="2"/>
                <c:pt idx="0">
                  <c:v>街</c:v>
                </c:pt>
                <c:pt idx="1">
                  <c:v>独立</c:v>
                </c:pt>
              </c:strCache>
            </c:strRef>
          </c:cat>
          <c:val>
            <c:numRef>
              <c:f>Sheet3!$P$104:$Q$104</c:f>
              <c:numCache>
                <c:formatCode>0%</c:formatCode>
                <c:ptCount val="2"/>
                <c:pt idx="0">
                  <c:v>0.11</c:v>
                </c:pt>
                <c:pt idx="1">
                  <c:v>0.89</c:v>
                </c:pt>
              </c:numCache>
            </c:numRef>
          </c:val>
        </c:ser>
        <c:dLbls>
          <c:showLegendKey val="0"/>
          <c:showVal val="1"/>
          <c:showCatName val="0"/>
          <c:showSerName val="0"/>
          <c:showPercent val="0"/>
          <c:showBubbleSize val="0"/>
          <c:showLeaderLines val="1"/>
        </c:dLbls>
        <c:firstSliceAng val="0"/>
      </c:pieChart>
      <c:spPr>
        <a:noFill/>
        <a:ln w="25400">
          <a:noFill/>
        </a:ln>
      </c:spPr>
    </c:plotArea>
    <c:plotVisOnly val="1"/>
    <c:dispBlanksAs val="zero"/>
    <c:showDLblsOverMax val="0"/>
  </c:chart>
  <c:spPr>
    <a:noFill/>
    <a:ln w="9525" cap="flat" cmpd="sng" algn="ctr">
      <a:noFill/>
      <a:round/>
    </a:ln>
    <a:effectLst/>
  </c:spPr>
  <c:txPr>
    <a:bodyPr/>
    <a:lstStyle/>
    <a:p>
      <a:pPr>
        <a:defRPr lang="zh-CN" sz="1400"/>
      </a:pPr>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zh-CN" sz="1400" b="0" i="0" u="none" strike="noStrike" kern="1200" spc="0" baseline="0">
                <a:solidFill>
                  <a:schemeClr val="tx1"/>
                </a:solidFill>
                <a:latin typeface="微软雅黑" panose="020B0503020204020204" pitchFamily="34" charset="-122"/>
                <a:ea typeface="微软雅黑" panose="020B0503020204020204" pitchFamily="34" charset="-122"/>
                <a:cs typeface="+mn-cs"/>
              </a:defRPr>
            </a:pPr>
            <a:r>
              <a:rPr lang="zh-CN" altLang="en-US" sz="1200" dirty="0" smtClean="0">
                <a:solidFill>
                  <a:schemeClr val="tx1"/>
                </a:solidFill>
                <a:latin typeface="微软雅黑" panose="020B0503020204020204" pitchFamily="34" charset="-122"/>
                <a:ea typeface="微软雅黑" panose="020B0503020204020204" pitchFamily="34" charset="-122"/>
              </a:rPr>
              <a:t>实地调研案例新建</a:t>
            </a:r>
            <a:r>
              <a:rPr lang="zh-CN" altLang="en-US" sz="1200" dirty="0">
                <a:solidFill>
                  <a:schemeClr val="tx1"/>
                </a:solidFill>
                <a:latin typeface="微软雅黑" panose="020B0503020204020204" pitchFamily="34" charset="-122"/>
                <a:ea typeface="微软雅黑" panose="020B0503020204020204" pitchFamily="34" charset="-122"/>
              </a:rPr>
              <a:t>居住区对城镇风貌的影响</a:t>
            </a:r>
            <a:endParaRPr lang="zh-CN" sz="1200" dirty="0">
              <a:solidFill>
                <a:schemeClr val="tx1"/>
              </a:solidFill>
              <a:latin typeface="微软雅黑" panose="020B0503020204020204" pitchFamily="34" charset="-122"/>
              <a:ea typeface="微软雅黑" panose="020B0503020204020204" pitchFamily="34" charset="-122"/>
            </a:endParaRPr>
          </a:p>
        </c:rich>
      </c:tx>
      <c:layout>
        <c:manualLayout>
          <c:xMode val="edge"/>
          <c:yMode val="edge"/>
          <c:x val="0.255434581342816"/>
          <c:y val="0.0194209617321418"/>
        </c:manualLayout>
      </c:layout>
      <c:overlay val="0"/>
      <c:spPr>
        <a:noFill/>
        <a:ln w="25400">
          <a:noFill/>
        </a:ln>
      </c:spPr>
    </c:title>
    <c:autoTitleDeleted val="0"/>
    <c:plotArea>
      <c:layout>
        <c:manualLayout>
          <c:layoutTarget val="inner"/>
          <c:xMode val="edge"/>
          <c:yMode val="edge"/>
          <c:x val="0.326133577750625"/>
          <c:y val="0.144311814397998"/>
          <c:w val="0.425335333111136"/>
          <c:h val="0.702539069011088"/>
        </c:manualLayout>
      </c:layout>
      <c:pieChart>
        <c:varyColors val="1"/>
        <c:ser>
          <c:idx val="0"/>
          <c:order val="0"/>
          <c:explosion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Lbls>
            <c:dLbl>
              <c:idx val="0"/>
              <c:layout>
                <c:manualLayout>
                  <c:x val="-0.1678020960634"/>
                  <c:y val="-0.182661332375846"/>
                </c:manualLayout>
              </c:layout>
              <c:tx>
                <c:rich>
                  <a:bodyPr rot="0" spcFirstLastPara="1" vertOverflow="ellipsis" vert="horz" wrap="square" lIns="38100" tIns="19050" rIns="38100" bIns="19050" anchor="ctr" anchorCtr="1"/>
                  <a:lstStyle/>
                  <a:p>
                    <a:pPr>
                      <a:defRPr lang="zh-CN" sz="1400" b="0"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zh-CN" altLang="en-US" sz="1300" dirty="0">
                        <a:latin typeface="微软雅黑" panose="020B0503020204020204" pitchFamily="34" charset="-122"/>
                        <a:ea typeface="微软雅黑" panose="020B0503020204020204" pitchFamily="34" charset="-122"/>
                      </a:rPr>
                      <a:t>严重影响</a:t>
                    </a:r>
                    <a:endParaRPr lang="zh-CN" altLang="en-US" sz="1300" dirty="0">
                      <a:latin typeface="微软雅黑" panose="020B0503020204020204" pitchFamily="34" charset="-122"/>
                      <a:ea typeface="微软雅黑" panose="020B0503020204020204" pitchFamily="34" charset="-122"/>
                    </a:endParaRPr>
                  </a:p>
                  <a:p>
                    <a:pPr>
                      <a:defRPr lang="zh-CN" sz="1400" b="0"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en-US" altLang="zh-CN" sz="1400" b="1" dirty="0">
                        <a:solidFill>
                          <a:srgbClr val="FFFF00"/>
                        </a:solidFill>
                        <a:latin typeface="微软雅黑" panose="020B0503020204020204" pitchFamily="34" charset="-122"/>
                        <a:ea typeface="微软雅黑" panose="020B0503020204020204" pitchFamily="34" charset="-122"/>
                      </a:rPr>
                      <a:t>72%</a:t>
                    </a:r>
                    <a:endParaRPr lang="zh-CN" altLang="en-US" sz="1400" b="1" dirty="0">
                      <a:solidFill>
                        <a:srgbClr val="FFFF00"/>
                      </a:solidFill>
                    </a:endParaRPr>
                  </a:p>
                </c:rich>
              </c:tx>
              <c:dLblPos val="bestFi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139955930822504"/>
                  <c:y val="0.129295893797008"/>
                </c:manualLayout>
              </c:layout>
              <c:tx>
                <c:rich>
                  <a:bodyPr rot="0" spcFirstLastPara="1" vertOverflow="ellipsis" vert="horz" wrap="square" lIns="38100" tIns="19050" rIns="38100" bIns="19050" anchor="ctr" anchorCtr="1"/>
                  <a:lstStyle/>
                  <a:p>
                    <a:pPr>
                      <a:defRPr lang="zh-CN" sz="1400" b="0"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zh-CN" altLang="en-US" sz="1300" dirty="0">
                        <a:latin typeface="微软雅黑" panose="020B0503020204020204" pitchFamily="34" charset="-122"/>
                        <a:ea typeface="微软雅黑" panose="020B0503020204020204" pitchFamily="34" charset="-122"/>
                      </a:rPr>
                      <a:t>影响较小</a:t>
                    </a:r>
                    <a:endParaRPr lang="zh-CN" altLang="en-US" sz="1300" dirty="0">
                      <a:latin typeface="微软雅黑" panose="020B0503020204020204" pitchFamily="34" charset="-122"/>
                      <a:ea typeface="微软雅黑" panose="020B0503020204020204" pitchFamily="34" charset="-122"/>
                    </a:endParaRPr>
                  </a:p>
                  <a:p>
                    <a:pPr>
                      <a:defRPr lang="zh-CN" sz="1400" b="0"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en-US" altLang="zh-CN" sz="1400" dirty="0">
                        <a:latin typeface="微软雅黑" panose="020B0503020204020204" pitchFamily="34" charset="-122"/>
                        <a:ea typeface="微软雅黑" panose="020B0503020204020204" pitchFamily="34" charset="-122"/>
                      </a:rPr>
                      <a:t>23%</a:t>
                    </a:r>
                    <a:endParaRPr lang="zh-CN" altLang="en-US" sz="1400" dirty="0"/>
                  </a:p>
                </c:rich>
              </c:tx>
              <c:dLblPos val="bestFi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0517768396104137"/>
                  <c:y val="0.147017597838066"/>
                </c:manualLayout>
              </c:layout>
              <c:tx>
                <c:rich>
                  <a:bodyPr rot="0" spcFirstLastPara="1" vertOverflow="ellipsis" vert="horz" wrap="square" lIns="38100" tIns="19050" rIns="38100" bIns="19050" anchor="ctr" anchorCtr="1"/>
                  <a:lstStyle/>
                  <a:p>
                    <a:pPr>
                      <a:defRPr lang="zh-CN" sz="1400" b="0"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zh-CN" altLang="en-US" sz="1300" dirty="0">
                        <a:latin typeface="微软雅黑" panose="020B0503020204020204" pitchFamily="34" charset="-122"/>
                        <a:ea typeface="微软雅黑" panose="020B0503020204020204" pitchFamily="34" charset="-122"/>
                      </a:rPr>
                      <a:t>没有影响</a:t>
                    </a:r>
                    <a:endParaRPr lang="zh-CN" altLang="en-US" sz="1300" dirty="0">
                      <a:latin typeface="微软雅黑" panose="020B0503020204020204" pitchFamily="34" charset="-122"/>
                      <a:ea typeface="微软雅黑" panose="020B0503020204020204" pitchFamily="34" charset="-122"/>
                    </a:endParaRPr>
                  </a:p>
                  <a:p>
                    <a:pPr>
                      <a:defRPr lang="zh-CN" sz="1400" b="0"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en-US" altLang="zh-CN" sz="1400" dirty="0">
                        <a:latin typeface="微软雅黑" panose="020B0503020204020204" pitchFamily="34" charset="-122"/>
                        <a:ea typeface="微软雅黑" panose="020B0503020204020204" pitchFamily="34" charset="-122"/>
                      </a:rPr>
                      <a:t>5%</a:t>
                    </a:r>
                    <a:endParaRPr lang="zh-CN" altLang="en-US" sz="1400" dirty="0"/>
                  </a:p>
                </c:rich>
              </c:tx>
              <c:dLblPos val="bestFit"/>
              <c:showLegendKey val="0"/>
              <c:showVal val="1"/>
              <c:showCatName val="0"/>
              <c:showSerName val="0"/>
              <c:showPercent val="0"/>
              <c:showBubbleSize val="0"/>
              <c:extLst>
                <c:ext xmlns:c15="http://schemas.microsoft.com/office/drawing/2012/chart" uri="{CE6537A1-D6FC-4f65-9D91-7224C49458BB}">
                  <c15:layout/>
                </c:ext>
              </c:extLst>
            </c:dLbl>
            <c:spPr>
              <a:noFill/>
              <a:ln w="25400">
                <a:noFill/>
              </a:ln>
            </c:spPr>
            <c:txPr>
              <a:bodyPr rot="0" spcFirstLastPara="1" vertOverflow="ellipsis" vert="horz" wrap="square" lIns="38100" tIns="19050" rIns="38100" bIns="19050" anchor="ctr" anchorCtr="1"/>
              <a:lstStyle/>
              <a:p>
                <a:pPr>
                  <a:defRPr lang="zh-CN" sz="1300" b="0" i="0" u="none" strike="noStrike" kern="1200" baseline="0">
                    <a:solidFill>
                      <a:schemeClr val="tx1"/>
                    </a:solidFill>
                    <a:latin typeface="微软雅黑" panose="020B0503020204020204" pitchFamily="34" charset="-122"/>
                    <a:ea typeface="微软雅黑" panose="020B0503020204020204" pitchFamily="34" charset="-122"/>
                    <a:cs typeface="+mn-cs"/>
                  </a:defRPr>
                </a:pPr>
              </a:p>
            </c:txPr>
            <c:dLblPos val="bestFit"/>
            <c:showLegendKey val="0"/>
            <c:showVal val="1"/>
            <c:showCatName val="0"/>
            <c:showSerName val="0"/>
            <c:showPercent val="0"/>
            <c:showBubbleSize val="0"/>
            <c:showLeaderLines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prstDash val="solid"/>
                      <a:round/>
                    </a:ln>
                    <a:effectLst/>
                  </c:spPr>
                </c15:leaderLines>
              </c:ext>
            </c:extLst>
          </c:dLbls>
          <c:cat>
            <c:strRef>
              <c:f>Sheet2!$E$15:$G$15</c:f>
              <c:strCache>
                <c:ptCount val="3"/>
                <c:pt idx="0">
                  <c:v>严重影响</c:v>
                </c:pt>
                <c:pt idx="1">
                  <c:v>影响较小</c:v>
                </c:pt>
                <c:pt idx="2">
                  <c:v>没有影响</c:v>
                </c:pt>
              </c:strCache>
            </c:strRef>
          </c:cat>
          <c:val>
            <c:numRef>
              <c:f>Sheet2!$E$16:$G$16</c:f>
              <c:numCache>
                <c:formatCode>0%</c:formatCode>
                <c:ptCount val="3"/>
                <c:pt idx="0">
                  <c:v>0.720000000000001</c:v>
                </c:pt>
                <c:pt idx="1">
                  <c:v>0.23</c:v>
                </c:pt>
                <c:pt idx="2">
                  <c:v>0.05</c:v>
                </c:pt>
              </c:numCache>
            </c:numRef>
          </c:val>
        </c:ser>
        <c:dLbls>
          <c:showLegendKey val="0"/>
          <c:showVal val="1"/>
          <c:showCatName val="0"/>
          <c:showSerName val="0"/>
          <c:showPercent val="0"/>
          <c:showBubbleSize val="0"/>
          <c:showLeaderLines val="1"/>
        </c:dLbls>
        <c:firstSliceAng val="0"/>
      </c:pieChart>
      <c:spPr>
        <a:noFill/>
        <a:ln w="25400">
          <a:noFill/>
        </a:ln>
      </c:spPr>
    </c:plotArea>
    <c:plotVisOnly val="1"/>
    <c:dispBlanksAs val="zero"/>
    <c:showDLblsOverMax val="0"/>
  </c:chart>
  <c:spPr>
    <a:solidFill>
      <a:schemeClr val="bg1"/>
    </a:solidFill>
    <a:ln w="9525" cap="flat" cmpd="sng" algn="ctr">
      <a:noFill/>
      <a:round/>
    </a:ln>
    <a:effectLst/>
  </c:spPr>
  <c:txPr>
    <a:bodyPr/>
    <a:lstStyle/>
    <a:p>
      <a:pPr>
        <a:defRPr lang="zh-CN" sz="1400"/>
      </a:pPr>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plotArea>
      <c:layout/>
      <c:pieChart>
        <c:varyColors val="1"/>
        <c:ser>
          <c:idx val="0"/>
          <c:order val="0"/>
          <c:explosion val="0"/>
          <c:dPt>
            <c:idx val="0"/>
            <c:bubble3D val="0"/>
          </c:dPt>
          <c:dPt>
            <c:idx val="1"/>
            <c:bubble3D val="0"/>
          </c:dPt>
          <c:dPt>
            <c:idx val="2"/>
            <c:bubble3D val="0"/>
          </c:dPt>
          <c:dPt>
            <c:idx val="3"/>
            <c:bubble3D val="0"/>
          </c:dPt>
          <c:dPt>
            <c:idx val="4"/>
            <c:bubble3D val="0"/>
          </c:dPt>
          <c:dLbls>
            <c:dLbl>
              <c:idx val="0"/>
              <c:layout/>
              <c:tx>
                <c:rich>
                  <a:bodyPr rot="0" spcFirstLastPara="0" vertOverflow="ellipsis" vert="horz" wrap="square" lIns="38100" tIns="19050" rIns="38100" bIns="19050" anchor="ctr" anchorCtr="1"/>
                  <a:lstStyle/>
                  <a:p>
                    <a:pPr>
                      <a:defRPr lang="zh-CN" sz="1400" b="0" i="0" u="none" strike="noStrike" kern="1200" baseline="0">
                        <a:solidFill>
                          <a:schemeClr val="tx1"/>
                        </a:solidFill>
                        <a:latin typeface="+mn-lt"/>
                        <a:ea typeface="+mn-ea"/>
                        <a:cs typeface="+mn-cs"/>
                      </a:defRPr>
                    </a:pPr>
                    <a:r>
                      <a:rPr lang="zh-CN" altLang="en-US" sz="1400" b="1" dirty="0"/>
                      <a:t>步行</a:t>
                    </a:r>
                    <a:r>
                      <a:rPr lang="zh-CN" altLang="en-US" sz="1400" dirty="0"/>
                      <a:t>
</a:t>
                    </a:r>
                    <a:r>
                      <a:rPr lang="en-US" altLang="zh-CN" sz="1400" b="1" dirty="0">
                        <a:solidFill>
                          <a:srgbClr val="FFFF00"/>
                        </a:solidFill>
                      </a:rPr>
                      <a:t>32%</a:t>
                    </a:r>
                    <a:endParaRPr lang="en-US" altLang="zh-CN" sz="1400" b="1" dirty="0">
                      <a:solidFill>
                        <a:srgbClr val="FFFF00"/>
                      </a:solidFill>
                    </a:endParaRPr>
                  </a:p>
                </c:rich>
              </c:tx>
              <c:dLblPos val="bestFit"/>
              <c:showLegendKey val="0"/>
              <c:showVal val="0"/>
              <c:showCatName val="1"/>
              <c:showSerName val="0"/>
              <c:showPercent val="1"/>
              <c:showBubbleSize val="0"/>
              <c:extLst>
                <c:ext xmlns:c15="http://schemas.microsoft.com/office/drawing/2012/chart" uri="{CE6537A1-D6FC-4f65-9D91-7224C49458BB}"/>
              </c:extLst>
            </c:dLbl>
            <c:dLbl>
              <c:idx val="2"/>
              <c:layout>
                <c:manualLayout>
                  <c:x val="0.0347760426124932"/>
                  <c:y val="-0.119039487244571"/>
                </c:manualLayout>
              </c:layout>
              <c:tx>
                <c:rich>
                  <a:bodyPr rot="0" spcFirstLastPara="0" vertOverflow="ellipsis" vert="horz" wrap="square" lIns="38100" tIns="19050" rIns="38100" bIns="19050" anchor="ctr" anchorCtr="1"/>
                  <a:lstStyle/>
                  <a:p>
                    <a:pPr>
                      <a:defRPr lang="zh-CN" sz="1400" b="0" i="0" u="none" strike="noStrike" kern="1200" baseline="0">
                        <a:solidFill>
                          <a:schemeClr val="tx1"/>
                        </a:solidFill>
                        <a:latin typeface="+mn-lt"/>
                        <a:ea typeface="+mn-ea"/>
                        <a:cs typeface="+mn-cs"/>
                      </a:defRPr>
                    </a:pPr>
                    <a:r>
                      <a:rPr lang="zh-CN" altLang="en-US" sz="1400" dirty="0"/>
                      <a:t>小汽车
</a:t>
                    </a:r>
                    <a:r>
                      <a:rPr lang="en-US" altLang="zh-CN" sz="1400" b="1" dirty="0">
                        <a:solidFill>
                          <a:schemeClr val="tx1"/>
                        </a:solidFill>
                      </a:rPr>
                      <a:t>11%</a:t>
                    </a:r>
                    <a:endParaRPr lang="en-US" altLang="zh-CN" sz="1400" b="1" dirty="0">
                      <a:solidFill>
                        <a:schemeClr val="tx1"/>
                      </a:solidFill>
                    </a:endParaRPr>
                  </a:p>
                </c:rich>
              </c:tx>
              <c:dLblPos val="bestFit"/>
              <c:showLegendKey val="0"/>
              <c:showVal val="0"/>
              <c:showCatName val="1"/>
              <c:showSerName val="0"/>
              <c:showPercent val="1"/>
              <c:showBubbleSize val="0"/>
              <c:extLst>
                <c:ext xmlns:c15="http://schemas.microsoft.com/office/drawing/2012/chart" uri="{CE6537A1-D6FC-4f65-9D91-7224C49458BB}">
                  <c15:layout/>
                </c:ext>
              </c:extLst>
            </c:dLbl>
            <c:dLbl>
              <c:idx val="3"/>
              <c:layout/>
              <c:tx>
                <c:rich>
                  <a:bodyPr rot="0" spcFirstLastPara="0" vertOverflow="ellipsis" vert="horz" wrap="square" lIns="38100" tIns="19050" rIns="38100" bIns="19050" anchor="ctr" anchorCtr="1"/>
                  <a:lstStyle/>
                  <a:p>
                    <a:pPr>
                      <a:defRPr lang="zh-CN" altLang="en-US" sz="1400" b="1" i="0" u="none" strike="noStrike" kern="1200" baseline="0" dirty="0">
                        <a:solidFill>
                          <a:srgbClr val="FFFF00"/>
                        </a:solidFill>
                        <a:latin typeface="+mn-lt"/>
                        <a:ea typeface="+mn-ea"/>
                        <a:cs typeface="+mn-cs"/>
                      </a:defRPr>
                    </a:pPr>
                    <a:r>
                      <a:rPr lang="zh-CN" altLang="en-US" sz="1400" b="0" i="0" u="none" strike="noStrike" kern="1200" baseline="0" dirty="0">
                        <a:solidFill>
                          <a:schemeClr val="tx1"/>
                        </a:solidFill>
                        <a:latin typeface="+mn-lt"/>
                        <a:ea typeface="+mn-ea"/>
                        <a:cs typeface="+mn-cs"/>
                      </a:rPr>
                      <a:t>电动车</a:t>
                    </a:r>
                    <a:r>
                      <a:rPr lang="en-US" altLang="zh-CN" sz="1400" b="0" i="0" u="none" strike="noStrike" kern="1200" baseline="0" dirty="0">
                        <a:solidFill>
                          <a:schemeClr val="tx1"/>
                        </a:solidFill>
                        <a:latin typeface="+mn-lt"/>
                        <a:ea typeface="+mn-ea"/>
                        <a:cs typeface="+mn-cs"/>
                      </a:rPr>
                      <a:t>/</a:t>
                    </a:r>
                    <a:r>
                      <a:rPr lang="zh-CN" altLang="en-US" sz="1400" b="0" i="0" u="none" strike="noStrike" kern="1200" baseline="0" dirty="0">
                        <a:solidFill>
                          <a:schemeClr val="tx1"/>
                        </a:solidFill>
                        <a:latin typeface="+mn-lt"/>
                        <a:ea typeface="+mn-ea"/>
                        <a:cs typeface="+mn-cs"/>
                      </a:rPr>
                      <a:t>摩托车</a:t>
                    </a:r>
                    <a:r>
                      <a:rPr lang="zh-CN" altLang="en-US" sz="1400" b="1" i="0" u="none" strike="noStrike" kern="1200" baseline="0" dirty="0">
                        <a:solidFill>
                          <a:srgbClr val="FFFF00"/>
                        </a:solidFill>
                        <a:latin typeface="+mn-lt"/>
                        <a:ea typeface="+mn-ea"/>
                        <a:cs typeface="+mn-cs"/>
                      </a:rPr>
                      <a:t>
</a:t>
                    </a:r>
                    <a:r>
                      <a:rPr lang="en-US" altLang="zh-CN" sz="1400" b="1" i="0" u="none" strike="noStrike" kern="1200" baseline="0" dirty="0">
                        <a:solidFill>
                          <a:srgbClr val="FFFF00"/>
                        </a:solidFill>
                        <a:latin typeface="+mn-lt"/>
                        <a:ea typeface="+mn-ea"/>
                        <a:cs typeface="+mn-cs"/>
                      </a:rPr>
                      <a:t>34%</a:t>
                    </a:r>
                    <a:endParaRPr lang="en-US" altLang="zh-CN" sz="1400" b="1" i="0" u="none" strike="noStrike" kern="1200" baseline="0" dirty="0">
                      <a:solidFill>
                        <a:srgbClr val="FFFF00"/>
                      </a:solidFill>
                      <a:latin typeface="+mn-lt"/>
                      <a:ea typeface="+mn-ea"/>
                      <a:cs typeface="+mn-cs"/>
                    </a:endParaRPr>
                  </a:p>
                </c:rich>
              </c:tx>
              <c:txPr>
                <a:bodyPr rot="0" spcFirstLastPara="0" vertOverflow="ellipsis" vert="horz" wrap="square" lIns="38100" tIns="19050" rIns="38100" bIns="19050" anchor="ctr" anchorCtr="1"/>
                <a:lstStyle/>
                <a:p>
                  <a:pPr>
                    <a:defRPr lang="zh-CN" altLang="en-US" sz="1400" b="1" i="0" u="none" strike="noStrike" kern="1200" baseline="0" dirty="0">
                      <a:solidFill>
                        <a:srgbClr val="FFFF00"/>
                      </a:solidFill>
                      <a:latin typeface="+mn-lt"/>
                      <a:ea typeface="+mn-ea"/>
                      <a:cs typeface="+mn-cs"/>
                    </a:defRPr>
                  </a:pPr>
                </a:p>
              </c:txPr>
              <c:dLblPos val="bestFit"/>
              <c:showLegendKey val="0"/>
              <c:showVal val="0"/>
              <c:showCatName val="1"/>
              <c:showSerName val="0"/>
              <c:showPercent val="1"/>
              <c:showBubbleSize val="0"/>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1400" b="0" i="0" u="none" strike="noStrike" kern="1200" baseline="0">
                    <a:solidFill>
                      <a:schemeClr val="tx1"/>
                    </a:solidFill>
                    <a:latin typeface="+mn-lt"/>
                    <a:ea typeface="+mn-ea"/>
                    <a:cs typeface="+mn-cs"/>
                  </a:defRPr>
                </a:pPr>
              </a:p>
            </c:txPr>
            <c:dLblPos val="bestFit"/>
            <c:showLegendKey val="0"/>
            <c:showVal val="0"/>
            <c:showCatName val="1"/>
            <c:showSerName val="0"/>
            <c:showPercent val="1"/>
            <c:showBubbleSize val="0"/>
            <c:separator>
</c:separator>
            <c:showLeaderLines val="1"/>
            <c:extLst>
              <c:ext xmlns:c15="http://schemas.microsoft.com/office/drawing/2012/chart" uri="{CE6537A1-D6FC-4f65-9D91-7224C49458BB}">
                <c15:layout/>
                <c15:showLeaderLines val="1"/>
                <c15:leaderLines/>
              </c:ext>
            </c:extLst>
          </c:dLbls>
          <c:cat>
            <c:strRef>
              <c:f>Sheet1!$B$2:$B$6</c:f>
              <c:strCache>
                <c:ptCount val="5"/>
                <c:pt idx="0">
                  <c:v>步行</c:v>
                </c:pt>
                <c:pt idx="1">
                  <c:v>自行车</c:v>
                </c:pt>
                <c:pt idx="2">
                  <c:v>小汽车</c:v>
                </c:pt>
                <c:pt idx="3">
                  <c:v>电动车/摩托车</c:v>
                </c:pt>
                <c:pt idx="4">
                  <c:v>公交</c:v>
                </c:pt>
              </c:strCache>
            </c:strRef>
          </c:cat>
          <c:val>
            <c:numRef>
              <c:f>Sheet1!$C$2:$C$6</c:f>
              <c:numCache>
                <c:formatCode>0_ </c:formatCode>
                <c:ptCount val="5"/>
                <c:pt idx="0">
                  <c:v>32</c:v>
                </c:pt>
                <c:pt idx="1">
                  <c:v>15.46</c:v>
                </c:pt>
                <c:pt idx="2">
                  <c:v>10.52</c:v>
                </c:pt>
                <c:pt idx="3">
                  <c:v>34.02</c:v>
                </c:pt>
                <c:pt idx="4">
                  <c:v>8</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lang="zh-CN"/>
      </a:pPr>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plotArea>
      <c:layout/>
      <c:pieChart>
        <c:varyColors val="1"/>
        <c:ser>
          <c:idx val="0"/>
          <c:order val="0"/>
          <c:explosion val="0"/>
          <c:dPt>
            <c:idx val="0"/>
            <c:bubble3D val="0"/>
          </c:dPt>
          <c:dPt>
            <c:idx val="1"/>
            <c:bubble3D val="0"/>
          </c:dPt>
          <c:dPt>
            <c:idx val="2"/>
            <c:bubble3D val="0"/>
          </c:dPt>
          <c:dPt>
            <c:idx val="3"/>
            <c:bubble3D val="0"/>
          </c:dPt>
          <c:dPt>
            <c:idx val="4"/>
            <c:bubble3D val="0"/>
          </c:dPt>
          <c:dLbls>
            <c:dLbl>
              <c:idx val="2"/>
              <c:layout>
                <c:manualLayout>
                  <c:x val="0.124353951015973"/>
                  <c:y val="0.093481431483492"/>
                </c:manualLayout>
              </c:layout>
              <c:dLblPos val="bestFit"/>
              <c:showLegendKey val="0"/>
              <c:showVal val="0"/>
              <c:showCatName val="1"/>
              <c:showSerName val="0"/>
              <c:showPercent val="1"/>
              <c:showBubbleSize val="0"/>
              <c:extLst>
                <c:ext xmlns:c15="http://schemas.microsoft.com/office/drawing/2012/chart" uri="{CE6537A1-D6FC-4f65-9D91-7224C49458BB}">
                  <c15:layout/>
                </c:ext>
              </c:extLst>
            </c:dLbl>
            <c:dLbl>
              <c:idx val="3"/>
              <c:layout/>
              <c:tx>
                <c:rich>
                  <a:bodyPr rot="0" spcFirstLastPara="0" vertOverflow="ellipsis" vert="horz" wrap="square" lIns="38100" tIns="19050" rIns="38100" bIns="19050" anchor="ctr" anchorCtr="1"/>
                  <a:lstStyle/>
                  <a:p>
                    <a:pPr>
                      <a:defRPr lang="zh-CN" sz="1200" b="0" i="0" u="none" strike="noStrike" kern="1200" baseline="0">
                        <a:solidFill>
                          <a:schemeClr val="tx1"/>
                        </a:solidFill>
                        <a:latin typeface="+mn-lt"/>
                        <a:ea typeface="+mn-ea"/>
                        <a:cs typeface="+mn-cs"/>
                      </a:defRPr>
                    </a:pPr>
                    <a:r>
                      <a:rPr lang="zh-CN" altLang="en-US" dirty="0"/>
                      <a:t>自行车
</a:t>
                    </a:r>
                    <a:r>
                      <a:rPr lang="en-US" altLang="zh-CN" sz="1400" b="1" dirty="0">
                        <a:solidFill>
                          <a:srgbClr val="FFFF00"/>
                        </a:solidFill>
                      </a:rPr>
                      <a:t>12%</a:t>
                    </a:r>
                    <a:endParaRPr lang="zh-CN" altLang="en-US" b="1" dirty="0">
                      <a:solidFill>
                        <a:srgbClr val="FFFF00"/>
                      </a:solidFill>
                    </a:endParaRPr>
                  </a:p>
                </c:rich>
              </c:tx>
              <c:dLblPos val="bestFit"/>
              <c:showLegendKey val="0"/>
              <c:showVal val="0"/>
              <c:showCatName val="1"/>
              <c:showSerName val="0"/>
              <c:showPercent val="1"/>
              <c:showBubbleSize val="0"/>
              <c:extLst>
                <c:ext xmlns:c15="http://schemas.microsoft.com/office/drawing/2012/chart" uri="{CE6537A1-D6FC-4f65-9D91-7224C49458BB}"/>
              </c:extLst>
            </c:dLbl>
            <c:dLbl>
              <c:idx val="4"/>
              <c:layout>
                <c:manualLayout>
                  <c:x val="0.0148129820439405"/>
                  <c:y val="0.0712251417162587"/>
                </c:manualLayout>
              </c:layout>
              <c:tx>
                <c:rich>
                  <a:bodyPr rot="0" spcFirstLastPara="0" vertOverflow="ellipsis" vert="horz" wrap="square" lIns="38100" tIns="19050" rIns="38100" bIns="19050" anchor="ctr" anchorCtr="1"/>
                  <a:lstStyle/>
                  <a:p>
                    <a:pPr>
                      <a:defRPr lang="zh-CN" altLang="en-US" sz="1400" b="1" i="0" u="none" strike="noStrike" kern="1200" baseline="0" dirty="0">
                        <a:solidFill>
                          <a:srgbClr val="FFFF00"/>
                        </a:solidFill>
                        <a:latin typeface="+mn-lt"/>
                        <a:ea typeface="+mn-ea"/>
                        <a:cs typeface="+mn-cs"/>
                      </a:defRPr>
                    </a:pPr>
                    <a:r>
                      <a:rPr lang="zh-CN" altLang="en-US" sz="1200" b="0" i="0" u="none" strike="noStrike" kern="1200" baseline="0" dirty="0">
                        <a:solidFill>
                          <a:schemeClr val="tx1"/>
                        </a:solidFill>
                        <a:latin typeface="+mn-lt"/>
                        <a:ea typeface="+mn-ea"/>
                        <a:cs typeface="+mn-cs"/>
                      </a:rPr>
                      <a:t>步行</a:t>
                    </a:r>
                    <a:r>
                      <a:rPr lang="zh-CN" altLang="en-US" sz="1400" b="1" i="0" u="none" strike="noStrike" kern="1200" baseline="0" dirty="0">
                        <a:solidFill>
                          <a:srgbClr val="FFFF00"/>
                        </a:solidFill>
                        <a:latin typeface="+mn-lt"/>
                        <a:ea typeface="+mn-ea"/>
                        <a:cs typeface="+mn-cs"/>
                      </a:rPr>
                      <a:t>
</a:t>
                    </a:r>
                    <a:r>
                      <a:rPr lang="en-US" altLang="zh-CN" sz="1400" b="1" i="0" u="none" strike="noStrike" kern="1200" baseline="0" dirty="0">
                        <a:solidFill>
                          <a:srgbClr val="FFFF00"/>
                        </a:solidFill>
                        <a:latin typeface="+mn-lt"/>
                        <a:ea typeface="+mn-ea"/>
                        <a:cs typeface="+mn-cs"/>
                      </a:rPr>
                      <a:t>2%</a:t>
                    </a:r>
                    <a:endParaRPr lang="en-US" altLang="zh-CN" sz="1400" b="1" i="0" u="none" strike="noStrike" kern="1200" baseline="0" dirty="0">
                      <a:solidFill>
                        <a:srgbClr val="FFFF00"/>
                      </a:solidFill>
                      <a:latin typeface="+mn-lt"/>
                      <a:ea typeface="+mn-ea"/>
                      <a:cs typeface="+mn-cs"/>
                    </a:endParaRPr>
                  </a:p>
                </c:rich>
              </c:tx>
              <c:txPr>
                <a:bodyPr rot="0" spcFirstLastPara="0" vertOverflow="ellipsis" vert="horz" wrap="square" lIns="38100" tIns="19050" rIns="38100" bIns="19050" anchor="ctr" anchorCtr="1"/>
                <a:lstStyle/>
                <a:p>
                  <a:pPr>
                    <a:defRPr lang="zh-CN" altLang="en-US" sz="1400" b="1" i="0" u="none" strike="noStrike" kern="1200" baseline="0" dirty="0">
                      <a:solidFill>
                        <a:srgbClr val="FFFF00"/>
                      </a:solidFill>
                      <a:latin typeface="+mn-lt"/>
                      <a:ea typeface="+mn-ea"/>
                      <a:cs typeface="+mn-cs"/>
                    </a:defRPr>
                  </a:pPr>
                </a:p>
              </c:txPr>
              <c:dLblPos val="bestFit"/>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txPr>
              <a:bodyPr rot="0" spcFirstLastPara="0" vertOverflow="ellipsis" vert="horz" wrap="square" lIns="38100" tIns="19050" rIns="38100" bIns="19050" anchor="ctr" anchorCtr="1"/>
              <a:lstStyle/>
              <a:p>
                <a:pPr>
                  <a:defRPr lang="zh-CN" sz="1200" b="0" i="0" u="none" strike="noStrike" kern="1200" baseline="0">
                    <a:solidFill>
                      <a:schemeClr val="tx1"/>
                    </a:solidFill>
                    <a:latin typeface="+mn-lt"/>
                    <a:ea typeface="+mn-ea"/>
                    <a:cs typeface="+mn-cs"/>
                  </a:defRPr>
                </a:pPr>
              </a:p>
            </c:txPr>
            <c:dLblPos val="bestFit"/>
            <c:showLegendKey val="0"/>
            <c:showVal val="0"/>
            <c:showCatName val="1"/>
            <c:showSerName val="0"/>
            <c:showPercent val="1"/>
            <c:showBubbleSize val="0"/>
            <c:separator>
</c:separator>
            <c:showLeaderLines val="1"/>
            <c:extLst>
              <c:ext xmlns:c15="http://schemas.microsoft.com/office/drawing/2012/chart" uri="{CE6537A1-D6FC-4f65-9D91-7224C49458BB}">
                <c15:layout/>
                <c15:showLeaderLines val="1"/>
                <c15:leaderLines/>
              </c:ext>
            </c:extLst>
          </c:dLbls>
          <c:cat>
            <c:strRef>
              <c:f>Sheet1!$B$3:$B$7</c:f>
              <c:strCache>
                <c:ptCount val="5"/>
                <c:pt idx="0">
                  <c:v>公共交通</c:v>
                </c:pt>
                <c:pt idx="1">
                  <c:v>小汽车</c:v>
                </c:pt>
                <c:pt idx="2">
                  <c:v>出租车</c:v>
                </c:pt>
                <c:pt idx="3">
                  <c:v>自行车</c:v>
                </c:pt>
                <c:pt idx="4">
                  <c:v>步行</c:v>
                </c:pt>
              </c:strCache>
            </c:strRef>
          </c:cat>
          <c:val>
            <c:numRef>
              <c:f>Sheet1!$C$3:$C$7</c:f>
              <c:numCache>
                <c:formatCode>0%</c:formatCode>
                <c:ptCount val="5"/>
                <c:pt idx="0">
                  <c:v>0.46</c:v>
                </c:pt>
                <c:pt idx="1">
                  <c:v>0.330000000000003</c:v>
                </c:pt>
                <c:pt idx="2">
                  <c:v>0.07</c:v>
                </c:pt>
                <c:pt idx="3">
                  <c:v>0.121</c:v>
                </c:pt>
                <c:pt idx="4">
                  <c:v>0.02</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Sheet2!$H$1</c:f>
              <c:strCache>
                <c:ptCount val="1"/>
                <c:pt idx="0">
                  <c:v>建制镇个数</c:v>
                </c:pt>
              </c:strCache>
            </c:strRef>
          </c:tx>
          <c:invertIfNegative val="0"/>
          <c:dLbls>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Sheet2!$G$2:$G$16</c:f>
              <c:strCache>
                <c:ptCount val="15"/>
                <c:pt idx="0">
                  <c:v>≤100</c:v>
                </c:pt>
                <c:pt idx="1">
                  <c:v>100—200</c:v>
                </c:pt>
                <c:pt idx="2">
                  <c:v>200—300</c:v>
                </c:pt>
                <c:pt idx="3">
                  <c:v>300—400</c:v>
                </c:pt>
                <c:pt idx="4">
                  <c:v>400—500</c:v>
                </c:pt>
                <c:pt idx="5">
                  <c:v>500—600</c:v>
                </c:pt>
                <c:pt idx="6">
                  <c:v>600—700</c:v>
                </c:pt>
                <c:pt idx="7">
                  <c:v>700—800</c:v>
                </c:pt>
                <c:pt idx="8">
                  <c:v>800—900</c:v>
                </c:pt>
                <c:pt idx="9">
                  <c:v>900—1000</c:v>
                </c:pt>
                <c:pt idx="10">
                  <c:v>1000—2000</c:v>
                </c:pt>
                <c:pt idx="11">
                  <c:v>2000—3000</c:v>
                </c:pt>
                <c:pt idx="12">
                  <c:v>3000—4000</c:v>
                </c:pt>
                <c:pt idx="13">
                  <c:v>4000—5000</c:v>
                </c:pt>
                <c:pt idx="14">
                  <c:v>＞5000</c:v>
                </c:pt>
              </c:strCache>
            </c:strRef>
          </c:cat>
          <c:val>
            <c:numRef>
              <c:f>Sheet2!$H$2:$H$16</c:f>
              <c:numCache>
                <c:formatCode>General</c:formatCode>
                <c:ptCount val="15"/>
                <c:pt idx="0" c:formatCode="General">
                  <c:v>6399</c:v>
                </c:pt>
                <c:pt idx="1" c:formatCode="General">
                  <c:v>5012</c:v>
                </c:pt>
                <c:pt idx="2" c:formatCode="General">
                  <c:v>2350</c:v>
                </c:pt>
                <c:pt idx="3" c:formatCode="General">
                  <c:v>1238</c:v>
                </c:pt>
                <c:pt idx="4" c:formatCode="General">
                  <c:v>693</c:v>
                </c:pt>
                <c:pt idx="5" c:formatCode="General">
                  <c:v>388</c:v>
                </c:pt>
                <c:pt idx="6" c:formatCode="General">
                  <c:v>246</c:v>
                </c:pt>
                <c:pt idx="7" c:formatCode="General">
                  <c:v>162</c:v>
                </c:pt>
                <c:pt idx="8" c:formatCode="General">
                  <c:v>110</c:v>
                </c:pt>
                <c:pt idx="9" c:formatCode="General">
                  <c:v>91</c:v>
                </c:pt>
                <c:pt idx="10" c:formatCode="General">
                  <c:v>243</c:v>
                </c:pt>
                <c:pt idx="11" c:formatCode="General">
                  <c:v>45</c:v>
                </c:pt>
                <c:pt idx="12" c:formatCode="General">
                  <c:v>18</c:v>
                </c:pt>
                <c:pt idx="13" c:formatCode="General">
                  <c:v>5</c:v>
                </c:pt>
                <c:pt idx="14" c:formatCode="General">
                  <c:v>4</c:v>
                </c:pt>
              </c:numCache>
            </c:numRef>
          </c:val>
        </c:ser>
        <c:dLbls>
          <c:showLegendKey val="0"/>
          <c:showVal val="1"/>
          <c:showCatName val="0"/>
          <c:showSerName val="0"/>
          <c:showPercent val="0"/>
          <c:showBubbleSize val="0"/>
        </c:dLbls>
        <c:gapWidth val="75"/>
        <c:axId val="216743936"/>
        <c:axId val="216745472"/>
      </c:barChart>
      <c:catAx>
        <c:axId val="216743936"/>
        <c:scaling>
          <c:orientation val="minMax"/>
        </c:scaling>
        <c:delete val="0"/>
        <c:axPos val="b"/>
        <c:numFmt formatCode="General" sourceLinked="0"/>
        <c:majorTickMark val="none"/>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216745472"/>
        <c:crosses val="autoZero"/>
        <c:auto val="1"/>
        <c:lblAlgn val="ctr"/>
        <c:lblOffset val="100"/>
        <c:noMultiLvlLbl val="0"/>
      </c:catAx>
      <c:valAx>
        <c:axId val="216745472"/>
        <c:scaling>
          <c:orientation val="minMax"/>
        </c:scaling>
        <c:delete val="0"/>
        <c:axPos val="l"/>
        <c:numFmt formatCode="General" sourceLinked="1"/>
        <c:majorTickMark val="none"/>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216743936"/>
        <c:crosses val="autoZero"/>
        <c:crossBetween val="between"/>
      </c:valAx>
    </c:plotArea>
    <c:plotVisOnly val="1"/>
    <c:dispBlanksAs val="gap"/>
    <c:showDLblsOverMax val="0"/>
  </c:chart>
  <c:txPr>
    <a:bodyPr/>
    <a:lstStyle/>
    <a:p>
      <a:pPr>
        <a:defRPr lang="zh-CN"/>
      </a:pPr>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plotArea>
      <c:layout/>
      <c:pieChart>
        <c:varyColors val="1"/>
        <c:ser>
          <c:idx val="0"/>
          <c:order val="0"/>
          <c:explosion val="0"/>
          <c:dPt>
            <c:idx val="0"/>
            <c:bubble3D val="0"/>
          </c:dPt>
          <c:dPt>
            <c:idx val="1"/>
            <c:bubble3D val="0"/>
          </c:dPt>
          <c:dPt>
            <c:idx val="2"/>
            <c:bubble3D val="0"/>
          </c:dPt>
          <c:dPt>
            <c:idx val="3"/>
            <c:bubble3D val="0"/>
          </c:dPt>
          <c:dPt>
            <c:idx val="4"/>
            <c:bubble3D val="0"/>
          </c:dPt>
          <c:dLbls>
            <c:dLbl>
              <c:idx val="0"/>
              <c:layout/>
              <c:tx>
                <c:rich>
                  <a:bodyPr rot="0" spcFirstLastPara="0" vertOverflow="ellipsis" vert="horz" wrap="square" lIns="38100" tIns="19050" rIns="38100" bIns="19050" anchor="ctr" anchorCtr="1"/>
                  <a:lstStyle/>
                  <a:p>
                    <a:pPr>
                      <a:defRPr lang="zh-CN" sz="1800" b="0" i="0" u="none" strike="noStrike" kern="1200" baseline="0">
                        <a:solidFill>
                          <a:schemeClr val="tx1"/>
                        </a:solidFill>
                        <a:latin typeface="+mn-lt"/>
                        <a:ea typeface="+mn-ea"/>
                        <a:cs typeface="+mn-cs"/>
                      </a:defRPr>
                    </a:pPr>
                    <a:r>
                      <a:rPr lang="zh-CN" altLang="en-US" dirty="0"/>
                      <a:t>步行
</a:t>
                    </a:r>
                    <a:r>
                      <a:rPr lang="en-US" altLang="zh-CN" b="1" dirty="0">
                        <a:solidFill>
                          <a:srgbClr val="FFFF00"/>
                        </a:solidFill>
                      </a:rPr>
                      <a:t>22%</a:t>
                    </a:r>
                    <a:endParaRPr lang="en-US" altLang="zh-CN" b="1" dirty="0">
                      <a:solidFill>
                        <a:srgbClr val="FFFF00"/>
                      </a:solidFill>
                    </a:endParaRPr>
                  </a:p>
                </c:rich>
              </c:tx>
              <c:dLblPos val="bestFit"/>
              <c:showLegendKey val="0"/>
              <c:showVal val="0"/>
              <c:showCatName val="1"/>
              <c:showSerName val="0"/>
              <c:showPercent val="1"/>
              <c:showBubbleSize val="0"/>
              <c:extLst>
                <c:ext xmlns:c15="http://schemas.microsoft.com/office/drawing/2012/chart" uri="{CE6537A1-D6FC-4f65-9D91-7224C49458BB}"/>
              </c:extLst>
            </c:dLbl>
            <c:dLbl>
              <c:idx val="1"/>
              <c:layout>
                <c:manualLayout>
                  <c:x val="-0.140075398508147"/>
                  <c:y val="-0.00461426160576695"/>
                </c:manualLayout>
              </c:layout>
              <c:dLblPos val="bestFit"/>
              <c:showLegendKey val="0"/>
              <c:showVal val="0"/>
              <c:showCatName val="1"/>
              <c:showSerName val="0"/>
              <c:showPercent val="1"/>
              <c:showBubbleSize val="0"/>
              <c:extLst>
                <c:ext xmlns:c15="http://schemas.microsoft.com/office/drawing/2012/chart" uri="{CE6537A1-D6FC-4f65-9D91-7224C49458BB}">
                  <c15:layout/>
                </c:ext>
              </c:extLst>
            </c:dLbl>
            <c:dLbl>
              <c:idx val="2"/>
              <c:layout/>
              <c:tx>
                <c:rich>
                  <a:bodyPr rot="0" spcFirstLastPara="0" vertOverflow="ellipsis" vert="horz" wrap="square" lIns="38100" tIns="19050" rIns="38100" bIns="19050" anchor="ctr" anchorCtr="1"/>
                  <a:lstStyle/>
                  <a:p>
                    <a:pPr>
                      <a:defRPr lang="zh-CN" sz="1800" b="0" i="0" u="none" strike="noStrike" kern="1200" baseline="0">
                        <a:solidFill>
                          <a:schemeClr val="tx1"/>
                        </a:solidFill>
                        <a:latin typeface="+mn-lt"/>
                        <a:ea typeface="+mn-ea"/>
                        <a:cs typeface="+mn-cs"/>
                      </a:defRPr>
                    </a:pPr>
                    <a:r>
                      <a:rPr lang="zh-CN" altLang="en-US" dirty="0"/>
                      <a:t>电动车</a:t>
                    </a:r>
                    <a:r>
                      <a:rPr lang="en-US" altLang="zh-CN" dirty="0"/>
                      <a:t>/</a:t>
                    </a:r>
                    <a:r>
                      <a:rPr lang="zh-CN" altLang="en-US" dirty="0"/>
                      <a:t>摩托车
</a:t>
                    </a:r>
                    <a:r>
                      <a:rPr lang="en-US" altLang="zh-CN" b="1" dirty="0">
                        <a:solidFill>
                          <a:srgbClr val="FFFF00"/>
                        </a:solidFill>
                      </a:rPr>
                      <a:t>42%</a:t>
                    </a:r>
                    <a:endParaRPr lang="en-US" altLang="zh-CN" b="1" dirty="0">
                      <a:solidFill>
                        <a:srgbClr val="FFFF00"/>
                      </a:solidFill>
                    </a:endParaRPr>
                  </a:p>
                </c:rich>
              </c:tx>
              <c:dLblPos val="bestFit"/>
              <c:showLegendKey val="0"/>
              <c:showVal val="0"/>
              <c:showCatName val="1"/>
              <c:showSerName val="0"/>
              <c:showPercent val="1"/>
              <c:showBubbleSize val="0"/>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1400" b="0" i="0" u="none" strike="noStrike" kern="1200" baseline="0">
                    <a:solidFill>
                      <a:schemeClr val="tx1"/>
                    </a:solidFill>
                    <a:latin typeface="+mn-lt"/>
                    <a:ea typeface="+mn-ea"/>
                    <a:cs typeface="+mn-cs"/>
                  </a:defRPr>
                </a:pPr>
              </a:p>
            </c:txPr>
            <c:dLblPos val="bestFit"/>
            <c:showLegendKey val="0"/>
            <c:showVal val="0"/>
            <c:showCatName val="1"/>
            <c:showSerName val="0"/>
            <c:showPercent val="1"/>
            <c:showBubbleSize val="0"/>
            <c:separator>
</c:separator>
            <c:showLeaderLines val="1"/>
            <c:extLst>
              <c:ext xmlns:c15="http://schemas.microsoft.com/office/drawing/2012/chart" uri="{CE6537A1-D6FC-4f65-9D91-7224C49458BB}">
                <c15:layout/>
                <c15:showLeaderLines val="1"/>
                <c15:leaderLines/>
              </c:ext>
            </c:extLst>
          </c:dLbls>
          <c:cat>
            <c:strRef>
              <c:f>Sheet1!$AS$31:$AW$31</c:f>
              <c:strCache>
                <c:ptCount val="5"/>
                <c:pt idx="0">
                  <c:v>步行</c:v>
                </c:pt>
                <c:pt idx="1">
                  <c:v>自行车</c:v>
                </c:pt>
                <c:pt idx="2">
                  <c:v>电动车/摩托车</c:v>
                </c:pt>
                <c:pt idx="3">
                  <c:v>小汽车</c:v>
                </c:pt>
                <c:pt idx="4">
                  <c:v>公交</c:v>
                </c:pt>
              </c:strCache>
            </c:strRef>
          </c:cat>
          <c:val>
            <c:numRef>
              <c:f>Sheet1!$AS$32:$AW$32</c:f>
              <c:numCache>
                <c:formatCode>0%</c:formatCode>
                <c:ptCount val="5"/>
                <c:pt idx="0">
                  <c:v>0.22</c:v>
                </c:pt>
                <c:pt idx="1">
                  <c:v>0.08</c:v>
                </c:pt>
                <c:pt idx="2">
                  <c:v>0.42</c:v>
                </c:pt>
                <c:pt idx="3">
                  <c:v>0.19</c:v>
                </c:pt>
                <c:pt idx="4">
                  <c:v>0.09</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lang="zh-CN" sz="1800"/>
      </a:pPr>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0351060354711"/>
          <c:y val="0.01313128040998"/>
          <c:w val="0.717919065888667"/>
          <c:h val="0.968252034890627"/>
        </c:manualLayout>
      </c:layout>
      <c:pieChart>
        <c:varyColors val="1"/>
        <c:ser>
          <c:idx val="0"/>
          <c:order val="0"/>
          <c:explosion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Lbls>
            <c:dLbl>
              <c:idx val="0"/>
              <c:layout/>
              <c:numFmt formatCode="General" sourceLinked="1"/>
              <c:spPr>
                <a:noFill/>
                <a:ln>
                  <a:noFill/>
                </a:ln>
              </c:spPr>
              <c:txPr>
                <a:bodyPr rot="0" spcFirstLastPara="1" vertOverflow="ellipsis" vert="horz" wrap="square" lIns="38100" tIns="19050" rIns="38100" bIns="19050" anchor="ctr" anchorCtr="1"/>
                <a:lstStyle/>
                <a:p>
                  <a:pPr>
                    <a:defRPr lang="zh-CN" sz="105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mn-cs"/>
                    </a:defRPr>
                  </a:pPr>
                </a:p>
              </c:txPr>
              <c:dLblPos val="bestFit"/>
              <c:showLegendKey val="0"/>
              <c:showVal val="0"/>
              <c:showCatName val="1"/>
              <c:showSerName val="0"/>
              <c:showPercent val="1"/>
              <c:showBubbleSize val="0"/>
              <c:separator>, </c:separator>
              <c:extLst>
                <c:ext xmlns:c15="http://schemas.microsoft.com/office/drawing/2012/chart" uri="{CE6537A1-D6FC-4f65-9D91-7224C49458BB}"/>
              </c:extLst>
            </c:dLbl>
            <c:dLbl>
              <c:idx val="1"/>
              <c:layout>
                <c:manualLayout>
                  <c:x val="-0.0256910073806669"/>
                  <c:y val="-0.0656631266314865"/>
                </c:manualLayout>
              </c:layout>
              <c:tx>
                <c:rich>
                  <a:bodyPr rot="0" spcFirstLastPara="1" vertOverflow="ellipsis" vert="horz" wrap="square" lIns="38100" tIns="19050" rIns="38100" bIns="19050" anchor="ctr" anchorCtr="1"/>
                  <a:lstStyle/>
                  <a:p>
                    <a:pPr>
                      <a:defRPr lang="zh-CN" sz="105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mn-cs"/>
                      </a:defRPr>
                    </a:pPr>
                    <a:r>
                      <a:rPr lang="en-US" altLang="zh-CN" b="1" dirty="0"/>
                      <a:t>3</a:t>
                    </a:r>
                    <a:r>
                      <a:rPr lang="zh-CN" altLang="en-US" b="1" dirty="0"/>
                      <a:t>层及以下的楼房</a:t>
                    </a:r>
                    <a:r>
                      <a:rPr lang="en-US" altLang="zh-CN" b="1" dirty="0"/>
                      <a:t>, </a:t>
                    </a:r>
                    <a:r>
                      <a:rPr lang="en-US" altLang="zh-CN" b="1" dirty="0">
                        <a:solidFill>
                          <a:srgbClr val="FFFF00"/>
                        </a:solidFill>
                      </a:rPr>
                      <a:t>50%</a:t>
                    </a:r>
                    <a:endParaRPr lang="en-US" altLang="zh-CN" b="1" dirty="0">
                      <a:solidFill>
                        <a:srgbClr val="FFFF00"/>
                      </a:solidFill>
                    </a:endParaRPr>
                  </a:p>
                </c:rich>
              </c:tx>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409588433760407"/>
                      <c:h val="0.388885576100217"/>
                    </c:manualLayout>
                  </c15:layout>
                </c:ext>
              </c:extLst>
            </c:dLbl>
            <c:dLbl>
              <c:idx val="2"/>
              <c:layout/>
              <c:numFmt formatCode="General" sourceLinked="1"/>
              <c:spPr>
                <a:noFill/>
                <a:ln>
                  <a:noFill/>
                </a:ln>
              </c:spPr>
              <c:txPr>
                <a:bodyPr rot="0" spcFirstLastPara="1" vertOverflow="ellipsis" vert="horz" wrap="square" lIns="38100" tIns="19050" rIns="38100" bIns="19050" anchor="ctr" anchorCtr="1"/>
                <a:lstStyle/>
                <a:p>
                  <a:pPr>
                    <a:defRPr lang="zh-CN" sz="105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mn-cs"/>
                    </a:defRPr>
                  </a:pPr>
                </a:p>
              </c:txPr>
              <c:dLblPos val="bestFit"/>
              <c:showLegendKey val="0"/>
              <c:showVal val="0"/>
              <c:showCatName val="1"/>
              <c:showSerName val="0"/>
              <c:showPercent val="1"/>
              <c:showBubbleSize val="0"/>
              <c:separator>, </c:separator>
              <c:extLst>
                <c:ext xmlns:c15="http://schemas.microsoft.com/office/drawing/2012/chart" uri="{CE6537A1-D6FC-4f65-9D91-7224C49458BB}"/>
              </c:extLst>
            </c:dLbl>
            <c:dLbl>
              <c:idx val="3"/>
              <c:layout/>
              <c:numFmt formatCode="General" sourceLinked="1"/>
              <c:spPr>
                <a:noFill/>
                <a:ln>
                  <a:noFill/>
                </a:ln>
              </c:spPr>
              <c:txPr>
                <a:bodyPr rot="0" spcFirstLastPara="1" vertOverflow="ellipsis" vert="horz" wrap="square" lIns="38100" tIns="19050" rIns="38100" bIns="19050" anchor="ctr" anchorCtr="1"/>
                <a:lstStyle/>
                <a:p>
                  <a:pPr>
                    <a:defRPr lang="zh-CN" sz="105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mn-cs"/>
                    </a:defRPr>
                  </a:pPr>
                </a:p>
              </c:txPr>
              <c:dLblPos val="bestFit"/>
              <c:showLegendKey val="0"/>
              <c:showVal val="0"/>
              <c:showCatName val="1"/>
              <c:showSerName val="0"/>
              <c:showPercent val="1"/>
              <c:showBubbleSize val="0"/>
              <c:separator>, </c:separator>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zh-CN" sz="105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mn-cs"/>
                  </a:defRPr>
                </a:pPr>
              </a:p>
            </c:txPr>
            <c:dLblPos val="bestFit"/>
            <c:showLegendKey val="0"/>
            <c:showVal val="0"/>
            <c:showCatName val="1"/>
            <c:showSerName val="0"/>
            <c:showPercent val="1"/>
            <c:showBubbleSize val="0"/>
            <c:separator>, </c:separator>
            <c:showLeaderLines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prstDash val="solid"/>
                      <a:round/>
                    </a:ln>
                    <a:effectLst/>
                  </c:spPr>
                </c15:leaderLines>
              </c:ext>
            </c:extLst>
          </c:dLbls>
          <c:cat>
            <c:strRef>
              <c:f>'[Microsoft PowerPoint 中的图表]Sheet1'!$AJ$31:$AM$31</c:f>
              <c:strCache>
                <c:ptCount val="4"/>
                <c:pt idx="0">
                  <c:v>平房</c:v>
                </c:pt>
                <c:pt idx="1">
                  <c:v>3层及以下的楼房</c:v>
                </c:pt>
                <c:pt idx="2">
                  <c:v>4-6层的楼房</c:v>
                </c:pt>
                <c:pt idx="3">
                  <c:v>6层以上的楼房</c:v>
                </c:pt>
              </c:strCache>
            </c:strRef>
          </c:cat>
          <c:val>
            <c:numRef>
              <c:f>'[Microsoft PowerPoint 中的图表]Sheet1'!$AJ$32:$AM$32</c:f>
              <c:numCache>
                <c:formatCode>General</c:formatCode>
                <c:ptCount val="4"/>
                <c:pt idx="0" c:formatCode="General">
                  <c:v>5</c:v>
                </c:pt>
                <c:pt idx="1" c:formatCode="General">
                  <c:v>10</c:v>
                </c:pt>
                <c:pt idx="2" c:formatCode="General">
                  <c:v>3</c:v>
                </c:pt>
                <c:pt idx="3" c:formatCode="General">
                  <c:v>2</c:v>
                </c:pt>
              </c:numCache>
            </c:numRef>
          </c:val>
        </c:ser>
        <c:dLbls>
          <c:showLegendKey val="0"/>
          <c:showVal val="1"/>
          <c:showCatName val="0"/>
          <c:showSerName val="0"/>
          <c:showPercent val="0"/>
          <c:showBubbleSize val="0"/>
          <c:showLeaderLines val="1"/>
        </c:dLbls>
        <c:firstSliceAng val="0"/>
      </c:pieChart>
      <c:spPr>
        <a:noFill/>
        <a:ln>
          <a:noFill/>
        </a:ln>
        <a:effectLst/>
      </c:spPr>
    </c:plotArea>
    <c:plotVisOnly val="1"/>
    <c:dispBlanksAs val="zero"/>
    <c:showDLblsOverMax val="0"/>
  </c:chart>
  <c:spPr>
    <a:noFill/>
    <a:ln w="9525" cap="flat" cmpd="sng" algn="ctr">
      <a:noFill/>
      <a:round/>
    </a:ln>
    <a:effectLst/>
  </c:spPr>
  <c:txPr>
    <a:bodyPr/>
    <a:lstStyle/>
    <a:p>
      <a:pPr>
        <a:defRPr lang="zh-CN"/>
      </a:pPr>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Sheet1!$C$57</c:f>
              <c:strCache>
                <c:ptCount val="1"/>
                <c:pt idx="0">
                  <c:v>现状</c:v>
                </c:pt>
              </c:strCache>
            </c:strRef>
          </c:tx>
          <c:spPr>
            <a:solidFill>
              <a:schemeClr val="accent1"/>
            </a:solidFill>
            <a:ln>
              <a:noFill/>
            </a:ln>
            <a:effectLst/>
          </c:spPr>
          <c:invertIfNegative val="0"/>
          <c:dLbls>
            <c:spPr>
              <a:noFill/>
              <a:ln>
                <a:noFill/>
              </a:ln>
              <a:effectLst/>
            </c:spPr>
            <c:txPr>
              <a:bodyPr rot="0" spcFirstLastPara="0" vertOverflow="ellipsis" vert="horz" wrap="square" lIns="38100" tIns="19050" rIns="38100" bIns="19050" anchor="ctr" anchorCtr="1"/>
              <a:lstStyle/>
              <a:p>
                <a:pPr>
                  <a:defRPr lang="zh-CN" sz="1200" b="1" i="0" u="none" strike="noStrike" kern="1200" baseline="0">
                    <a:solidFill>
                      <a:srgbClr val="C00000"/>
                    </a:solidFill>
                    <a:latin typeface="微软雅黑" panose="020B0503020204020204" pitchFamily="34" charset="-122"/>
                    <a:ea typeface="微软雅黑" panose="020B0503020204020204" pitchFamily="34" charset="-122"/>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Sheet1!$D$56:$F$56</c:f>
              <c:strCache>
                <c:ptCount val="3"/>
                <c:pt idx="0">
                  <c:v>生活服务型</c:v>
                </c:pt>
                <c:pt idx="1">
                  <c:v>工贸型</c:v>
                </c:pt>
                <c:pt idx="2">
                  <c:v>旅游型</c:v>
                </c:pt>
              </c:strCache>
            </c:strRef>
          </c:cat>
          <c:val>
            <c:numRef>
              <c:f>Sheet1!$D$57:$F$57</c:f>
              <c:numCache>
                <c:formatCode>0%</c:formatCode>
                <c:ptCount val="3"/>
                <c:pt idx="0">
                  <c:v>0.53</c:v>
                </c:pt>
                <c:pt idx="1">
                  <c:v>0.43</c:v>
                </c:pt>
                <c:pt idx="2">
                  <c:v>0.42</c:v>
                </c:pt>
              </c:numCache>
            </c:numRef>
          </c:val>
        </c:ser>
        <c:ser>
          <c:idx val="1"/>
          <c:order val="1"/>
          <c:tx>
            <c:strRef>
              <c:f>Sheet1!$C$58</c:f>
              <c:strCache>
                <c:ptCount val="1"/>
                <c:pt idx="0">
                  <c:v>规划</c:v>
                </c:pt>
              </c:strCache>
            </c:strRef>
          </c:tx>
          <c:spPr>
            <a:solidFill>
              <a:schemeClr val="accent2"/>
            </a:solidFill>
            <a:ln>
              <a:noFill/>
            </a:ln>
            <a:effectLst/>
          </c:spPr>
          <c:invertIfNegative val="0"/>
          <c:dLbls>
            <c:spPr>
              <a:noFill/>
              <a:ln>
                <a:noFill/>
              </a:ln>
              <a:effectLst/>
            </c:spPr>
            <c:txPr>
              <a:bodyPr rot="0" spcFirstLastPara="0" vertOverflow="ellipsis" vert="horz" wrap="square" lIns="38100" tIns="19050" rIns="38100" bIns="19050" anchor="ctr" anchorCtr="1"/>
              <a:lstStyle/>
              <a:p>
                <a:pPr>
                  <a:defRPr lang="zh-CN" sz="1200" b="0" i="0" u="none" strike="noStrike" kern="1200" baseline="0">
                    <a:solidFill>
                      <a:schemeClr val="tx1"/>
                    </a:solidFill>
                    <a:latin typeface="微软雅黑" panose="020B0503020204020204" pitchFamily="34" charset="-122"/>
                    <a:ea typeface="微软雅黑" panose="020B0503020204020204" pitchFamily="34" charset="-122"/>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Sheet1!$D$56:$F$56</c:f>
              <c:strCache>
                <c:ptCount val="3"/>
                <c:pt idx="0">
                  <c:v>生活服务型</c:v>
                </c:pt>
                <c:pt idx="1">
                  <c:v>工贸型</c:v>
                </c:pt>
                <c:pt idx="2">
                  <c:v>旅游型</c:v>
                </c:pt>
              </c:strCache>
            </c:strRef>
          </c:cat>
          <c:val>
            <c:numRef>
              <c:f>Sheet1!$D$58:$F$58</c:f>
              <c:numCache>
                <c:formatCode>0%</c:formatCode>
                <c:ptCount val="3"/>
                <c:pt idx="0">
                  <c:v>0.34</c:v>
                </c:pt>
                <c:pt idx="1">
                  <c:v>0.330000000000002</c:v>
                </c:pt>
                <c:pt idx="2">
                  <c:v>0.330000000000002</c:v>
                </c:pt>
              </c:numCache>
            </c:numRef>
          </c:val>
        </c:ser>
        <c:dLbls>
          <c:showLegendKey val="0"/>
          <c:showVal val="1"/>
          <c:showCatName val="0"/>
          <c:showSerName val="0"/>
          <c:showPercent val="0"/>
          <c:showBubbleSize val="0"/>
        </c:dLbls>
        <c:gapWidth val="219"/>
        <c:overlap val="-27"/>
        <c:axId val="398461952"/>
        <c:axId val="315442304"/>
      </c:barChart>
      <c:catAx>
        <c:axId val="3984619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lang="zh-CN" sz="12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p>
        </c:txPr>
        <c:crossAx val="315442304"/>
        <c:crosses val="autoZero"/>
        <c:auto val="1"/>
        <c:lblAlgn val="ctr"/>
        <c:lblOffset val="100"/>
        <c:noMultiLvlLbl val="0"/>
      </c:catAx>
      <c:valAx>
        <c:axId val="315442304"/>
        <c:scaling>
          <c:orientation val="minMax"/>
        </c:scaling>
        <c:delete val="1"/>
        <c:axPos val="l"/>
        <c:numFmt formatCode="0%" sourceLinked="1"/>
        <c:majorTickMark val="none"/>
        <c:minorTickMark val="none"/>
        <c:tickLblPos val="nextTo"/>
        <c:txPr>
          <a:bodyPr rot="-60000000" spcFirstLastPara="0" vertOverflow="ellipsis" vert="horz" wrap="square" anchor="ctr" anchorCtr="1"/>
          <a:lstStyle/>
          <a:p>
            <a:pPr>
              <a:defRPr lang="zh-CN" sz="1200" b="0" i="0" u="none" strike="noStrike" kern="1200" baseline="0">
                <a:solidFill>
                  <a:schemeClr val="tx1"/>
                </a:solidFill>
                <a:latin typeface="微软雅黑" panose="020B0503020204020204" pitchFamily="34" charset="-122"/>
                <a:ea typeface="微软雅黑" panose="020B0503020204020204" pitchFamily="34" charset="-122"/>
                <a:cs typeface="+mn-cs"/>
              </a:defRPr>
            </a:pPr>
          </a:p>
        </c:txPr>
        <c:crossAx val="398461952"/>
        <c:crosses val="autoZero"/>
        <c:crossBetween val="between"/>
      </c:valAx>
      <c:spPr>
        <a:noFill/>
        <a:ln>
          <a:noFill/>
        </a:ln>
        <a:effectLst/>
      </c:spPr>
    </c:plotArea>
    <c:plotVisOnly val="1"/>
    <c:dispBlanksAs val="gap"/>
    <c:showDLblsOverMax val="0"/>
  </c:chart>
  <c:spPr>
    <a:noFill/>
    <a:ln>
      <a:noFill/>
    </a:ln>
    <a:effectLst/>
  </c:spPr>
  <c:txPr>
    <a:bodyPr/>
    <a:lstStyle/>
    <a:p>
      <a:pPr>
        <a:defRPr lang="zh-CN" sz="1200">
          <a:latin typeface="微软雅黑" panose="020B0503020204020204" pitchFamily="34" charset="-122"/>
          <a:ea typeface="微软雅黑" panose="020B0503020204020204" pitchFamily="34" charset="-122"/>
        </a:defRPr>
      </a:pPr>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Sheet1!$C$53</c:f>
              <c:strCache>
                <c:ptCount val="1"/>
                <c:pt idx="0">
                  <c:v>现状</c:v>
                </c:pt>
              </c:strCache>
            </c:strRef>
          </c:tx>
          <c:spPr>
            <a:solidFill>
              <a:schemeClr val="accent1"/>
            </a:solidFill>
            <a:ln>
              <a:noFill/>
            </a:ln>
            <a:effectLst/>
          </c:spPr>
          <c:invertIfNegative val="0"/>
          <c:dLbls>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rgbClr val="C00000"/>
                    </a:solidFill>
                    <a:latin typeface="微软雅黑" panose="020B0503020204020204" pitchFamily="34" charset="-122"/>
                    <a:ea typeface="微软雅黑" panose="020B0503020204020204" pitchFamily="34" charset="-122"/>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Sheet1!$D$52:$F$52</c:f>
              <c:strCache>
                <c:ptCount val="3"/>
                <c:pt idx="0">
                  <c:v>生活服务型</c:v>
                </c:pt>
                <c:pt idx="1">
                  <c:v>工贸型</c:v>
                </c:pt>
                <c:pt idx="2">
                  <c:v>旅游型</c:v>
                </c:pt>
              </c:strCache>
            </c:strRef>
          </c:cat>
          <c:val>
            <c:numRef>
              <c:f>Sheet1!$D$53:$F$53</c:f>
              <c:numCache>
                <c:formatCode>General</c:formatCode>
                <c:ptCount val="3"/>
                <c:pt idx="0" c:formatCode="General">
                  <c:v>80</c:v>
                </c:pt>
                <c:pt idx="1" c:formatCode="General">
                  <c:v>60</c:v>
                </c:pt>
                <c:pt idx="2" c:formatCode="General">
                  <c:v>56</c:v>
                </c:pt>
              </c:numCache>
            </c:numRef>
          </c:val>
        </c:ser>
        <c:ser>
          <c:idx val="1"/>
          <c:order val="1"/>
          <c:tx>
            <c:strRef>
              <c:f>Sheet1!$C$54</c:f>
              <c:strCache>
                <c:ptCount val="1"/>
                <c:pt idx="0">
                  <c:v>规划</c:v>
                </c:pt>
              </c:strCache>
            </c:strRef>
          </c:tx>
          <c:spPr>
            <a:solidFill>
              <a:schemeClr val="accent2"/>
            </a:solidFill>
            <a:ln>
              <a:noFill/>
            </a:ln>
            <a:effectLst/>
          </c:spPr>
          <c:invertIfNegative val="0"/>
          <c:dLbls>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solidFill>
                    <a:latin typeface="微软雅黑" panose="020B0503020204020204" pitchFamily="34" charset="-122"/>
                    <a:ea typeface="微软雅黑" panose="020B0503020204020204" pitchFamily="34" charset="-122"/>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Sheet1!$D$52:$F$52</c:f>
              <c:strCache>
                <c:ptCount val="3"/>
                <c:pt idx="0">
                  <c:v>生活服务型</c:v>
                </c:pt>
                <c:pt idx="1">
                  <c:v>工贸型</c:v>
                </c:pt>
                <c:pt idx="2">
                  <c:v>旅游型</c:v>
                </c:pt>
              </c:strCache>
            </c:strRef>
          </c:cat>
          <c:val>
            <c:numRef>
              <c:f>Sheet1!$D$54:$F$54</c:f>
              <c:numCache>
                <c:formatCode>General</c:formatCode>
                <c:ptCount val="3"/>
                <c:pt idx="0" c:formatCode="General">
                  <c:v>38</c:v>
                </c:pt>
                <c:pt idx="1" c:formatCode="General">
                  <c:v>37</c:v>
                </c:pt>
                <c:pt idx="2" c:formatCode="General">
                  <c:v>36</c:v>
                </c:pt>
              </c:numCache>
            </c:numRef>
          </c:val>
        </c:ser>
        <c:dLbls>
          <c:showLegendKey val="0"/>
          <c:showVal val="1"/>
          <c:showCatName val="0"/>
          <c:showSerName val="0"/>
          <c:showPercent val="0"/>
          <c:showBubbleSize val="0"/>
        </c:dLbls>
        <c:gapWidth val="219"/>
        <c:overlap val="-27"/>
        <c:axId val="315688448"/>
        <c:axId val="315689984"/>
      </c:barChart>
      <c:catAx>
        <c:axId val="3156884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lang="zh-CN" sz="10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p>
        </c:txPr>
        <c:crossAx val="315689984"/>
        <c:crosses val="autoZero"/>
        <c:auto val="1"/>
        <c:lblAlgn val="ctr"/>
        <c:lblOffset val="100"/>
        <c:noMultiLvlLbl val="0"/>
      </c:catAx>
      <c:valAx>
        <c:axId val="315689984"/>
        <c:scaling>
          <c:orientation val="minMax"/>
        </c:scaling>
        <c:delete val="1"/>
        <c:axPos val="l"/>
        <c:numFmt formatCode="General" sourceLinked="1"/>
        <c:majorTickMark val="none"/>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微软雅黑" panose="020B0503020204020204" pitchFamily="34" charset="-122"/>
                <a:ea typeface="微软雅黑" panose="020B0503020204020204" pitchFamily="34" charset="-122"/>
                <a:cs typeface="+mn-cs"/>
              </a:defRPr>
            </a:pPr>
          </a:p>
        </c:txPr>
        <c:crossAx val="315688448"/>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微软雅黑" panose="020B0503020204020204" pitchFamily="34" charset="-122"/>
          <a:ea typeface="微软雅黑" panose="020B0503020204020204" pitchFamily="34" charset="-122"/>
        </a:defRPr>
      </a:pPr>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plotArea>
      <c:layout>
        <c:manualLayout>
          <c:layoutTarget val="inner"/>
          <c:xMode val="edge"/>
          <c:yMode val="edge"/>
          <c:x val="0.222155667364539"/>
          <c:y val="0.117930150618185"/>
          <c:w val="0.56779219826168"/>
          <c:h val="0.807175219013608"/>
        </c:manualLayout>
      </c:layout>
      <c:pieChart>
        <c:varyColors val="1"/>
        <c:ser>
          <c:idx val="0"/>
          <c:order val="0"/>
          <c:explosion val="0"/>
          <c:dPt>
            <c:idx val="0"/>
            <c:bubble3D val="0"/>
          </c:dPt>
          <c:dPt>
            <c:idx val="1"/>
            <c:bubble3D val="0"/>
          </c:dPt>
          <c:dLbls>
            <c:dLbl>
              <c:idx val="0"/>
              <c:layout>
                <c:manualLayout>
                  <c:x val="-0.113863793176176"/>
                  <c:y val="0.113506470292163"/>
                </c:manualLayout>
              </c:layout>
              <c:dLblPos val="bestFit"/>
              <c:showLegendKey val="0"/>
              <c:showVal val="0"/>
              <c:showCatName val="1"/>
              <c:showSerName val="0"/>
              <c:showPercent val="1"/>
              <c:showBubbleSize val="0"/>
              <c:extLst>
                <c:ext xmlns:c15="http://schemas.microsoft.com/office/drawing/2012/chart" uri="{CE6537A1-D6FC-4f65-9D91-7224C49458BB}">
                  <c15:layout/>
                </c:ext>
              </c:extLst>
            </c:dLbl>
            <c:dLbl>
              <c:idx val="1"/>
              <c:layout>
                <c:manualLayout>
                  <c:x val="0.0854595346862395"/>
                  <c:y val="-0.222670496928912"/>
                </c:manualLayout>
              </c:layout>
              <c:tx>
                <c:rich>
                  <a:bodyPr rot="0" spcFirstLastPara="0" vertOverflow="ellipsis" vert="horz" wrap="square" lIns="38100" tIns="19050" rIns="38100" bIns="19050" anchor="ctr" anchorCtr="1"/>
                  <a:lstStyle/>
                  <a:p>
                    <a:pPr>
                      <a:defRPr lang="zh-CN" sz="1300" b="0"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zh-CN" altLang="en-US" sz="1200" dirty="0">
                        <a:latin typeface="微软雅黑" panose="020B0503020204020204" pitchFamily="34" charset="-122"/>
                        <a:ea typeface="微软雅黑" panose="020B0503020204020204" pitchFamily="34" charset="-122"/>
                      </a:rPr>
                      <a:t>商业与居住分离的安静街区
</a:t>
                    </a:r>
                    <a:r>
                      <a:rPr lang="en-US" altLang="zh-CN" sz="1200" b="1" dirty="0">
                        <a:solidFill>
                          <a:srgbClr val="FFFF00"/>
                        </a:solidFill>
                        <a:latin typeface="微软雅黑" panose="020B0503020204020204" pitchFamily="34" charset="-122"/>
                        <a:ea typeface="微软雅黑" panose="020B0503020204020204" pitchFamily="34" charset="-122"/>
                      </a:rPr>
                      <a:t>85%</a:t>
                    </a:r>
                    <a:endParaRPr lang="zh-CN" altLang="en-US" b="1" dirty="0">
                      <a:solidFill>
                        <a:srgbClr val="FFFF00"/>
                      </a:solidFill>
                    </a:endParaRPr>
                  </a:p>
                </c:rich>
              </c:tx>
              <c:dLblPos val="bestFit"/>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txPr>
              <a:bodyPr rot="0" spcFirstLastPara="0" vertOverflow="ellipsis" vert="horz" wrap="square" lIns="38100" tIns="19050" rIns="38100" bIns="19050" anchor="ctr" anchorCtr="1"/>
              <a:lstStyle/>
              <a:p>
                <a:pPr>
                  <a:defRPr lang="zh-CN" sz="1200" b="0" i="0" u="none" strike="noStrike" kern="1200" baseline="0">
                    <a:solidFill>
                      <a:schemeClr val="tx1"/>
                    </a:solidFill>
                    <a:latin typeface="微软雅黑" panose="020B0503020204020204" pitchFamily="34" charset="-122"/>
                    <a:ea typeface="微软雅黑" panose="020B0503020204020204" pitchFamily="34" charset="-122"/>
                    <a:cs typeface="+mn-cs"/>
                  </a:defRPr>
                </a:pPr>
              </a:p>
            </c:txPr>
            <c:dLblPos val="bestFit"/>
            <c:showLegendKey val="0"/>
            <c:showVal val="0"/>
            <c:showCatName val="1"/>
            <c:showSerName val="0"/>
            <c:showPercent val="1"/>
            <c:showBubbleSize val="0"/>
            <c:separator>
</c:separator>
            <c:showLeaderLines val="1"/>
            <c:extLst>
              <c:ext xmlns:c15="http://schemas.microsoft.com/office/drawing/2012/chart" uri="{CE6537A1-D6FC-4f65-9D91-7224C49458BB}">
                <c15:layout/>
                <c15:showLeaderLines val="1"/>
                <c15:leaderLines/>
              </c:ext>
            </c:extLst>
          </c:dLbls>
          <c:cat>
            <c:strRef>
              <c:f>Sheet1!$AQ$37:$AR$37</c:f>
              <c:strCache>
                <c:ptCount val="2"/>
                <c:pt idx="0">
                  <c:v>商业和居住混合的热闹街区</c:v>
                </c:pt>
                <c:pt idx="1">
                  <c:v>商业与居住分离的安静街区</c:v>
                </c:pt>
              </c:strCache>
            </c:strRef>
          </c:cat>
          <c:val>
            <c:numRef>
              <c:f>Sheet1!$AQ$38:$AR$38</c:f>
              <c:numCache>
                <c:formatCode>General</c:formatCode>
                <c:ptCount val="2"/>
                <c:pt idx="0" c:formatCode="General">
                  <c:v>3</c:v>
                </c:pt>
                <c:pt idx="1" c:formatCode="General">
                  <c:v>17</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lang="zh-CN" sz="1300"/>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zh-CN" sz="1400" b="0" i="0" u="none" strike="noStrike" kern="1200" spc="0" baseline="0">
                <a:solidFill>
                  <a:schemeClr val="tx1"/>
                </a:solidFill>
                <a:latin typeface="微软雅黑" panose="020B0503020204020204" pitchFamily="34" charset="-122"/>
                <a:ea typeface="微软雅黑" panose="020B0503020204020204" pitchFamily="34" charset="-122"/>
                <a:cs typeface="+mn-cs"/>
              </a:defRPr>
            </a:pPr>
            <a:r>
              <a:rPr lang="zh-CN" altLang="en-US" sz="1200" b="0" dirty="0" smtClean="0">
                <a:solidFill>
                  <a:schemeClr val="tx1"/>
                </a:solidFill>
                <a:latin typeface="微软雅黑" panose="020B0503020204020204" pitchFamily="34" charset="-122"/>
                <a:ea typeface="微软雅黑" panose="020B0503020204020204" pitchFamily="34" charset="-122"/>
              </a:rPr>
              <a:t>实地调研生态</a:t>
            </a:r>
            <a:r>
              <a:rPr lang="zh-CN" altLang="en-US" sz="1200" b="0" dirty="0">
                <a:solidFill>
                  <a:schemeClr val="tx1"/>
                </a:solidFill>
                <a:latin typeface="微软雅黑" panose="020B0503020204020204" pitchFamily="34" charset="-122"/>
                <a:ea typeface="微软雅黑" panose="020B0503020204020204" pitchFamily="34" charset="-122"/>
              </a:rPr>
              <a:t>空间遭</a:t>
            </a:r>
            <a:r>
              <a:rPr lang="zh-CN" altLang="en-US" sz="1200" b="0" dirty="0" smtClean="0">
                <a:solidFill>
                  <a:schemeClr val="tx1"/>
                </a:solidFill>
                <a:latin typeface="微软雅黑" panose="020B0503020204020204" pitchFamily="34" charset="-122"/>
                <a:ea typeface="微软雅黑" panose="020B0503020204020204" pitchFamily="34" charset="-122"/>
              </a:rPr>
              <a:t>侵占情况统计表</a:t>
            </a:r>
            <a:endParaRPr lang="zh-CN" sz="1200" b="0" dirty="0">
              <a:solidFill>
                <a:schemeClr val="tx1"/>
              </a:solidFill>
              <a:latin typeface="微软雅黑" panose="020B0503020204020204" pitchFamily="34" charset="-122"/>
              <a:ea typeface="微软雅黑" panose="020B0503020204020204" pitchFamily="34" charset="-122"/>
            </a:endParaRPr>
          </a:p>
        </c:rich>
      </c:tx>
      <c:layout>
        <c:manualLayout>
          <c:xMode val="edge"/>
          <c:yMode val="edge"/>
          <c:x val="0.236200832831355"/>
          <c:y val="0.0181245616924403"/>
        </c:manualLayout>
      </c:layout>
      <c:overlay val="0"/>
      <c:spPr>
        <a:noFill/>
        <a:ln w="25400">
          <a:noFill/>
        </a:ln>
      </c:spPr>
    </c:title>
    <c:autoTitleDeleted val="0"/>
    <c:plotArea>
      <c:layout/>
      <c:pieChart>
        <c:varyColors val="1"/>
        <c:ser>
          <c:idx val="0"/>
          <c:order val="0"/>
          <c:explosion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Lbls>
            <c:dLbl>
              <c:idx val="0"/>
              <c:layout>
                <c:manualLayout>
                  <c:x val="-0.150194250788866"/>
                  <c:y val="0.211081002573788"/>
                </c:manualLayout>
              </c:layout>
              <c:tx>
                <c:rich>
                  <a:bodyPr rot="0" spcFirstLastPara="1" vertOverflow="ellipsis" vert="horz" wrap="square" lIns="38100" tIns="19050" rIns="38100" bIns="19050" anchor="ctr" anchorCtr="1"/>
                  <a:lstStyle/>
                  <a:p>
                    <a:pPr>
                      <a:defRPr lang="zh-CN" sz="1400" b="0"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zh-CN" altLang="en-US" sz="1200" dirty="0">
                        <a:latin typeface="微软雅黑" panose="020B0503020204020204" pitchFamily="34" charset="-122"/>
                        <a:ea typeface="微软雅黑" panose="020B0503020204020204" pitchFamily="34" charset="-122"/>
                      </a:rPr>
                      <a:t>开山采石，损毁山林</a:t>
                    </a:r>
                    <a:endParaRPr lang="zh-CN" altLang="en-US" sz="1200" dirty="0">
                      <a:latin typeface="微软雅黑" panose="020B0503020204020204" pitchFamily="34" charset="-122"/>
                      <a:ea typeface="微软雅黑" panose="020B0503020204020204" pitchFamily="34" charset="-122"/>
                    </a:endParaRPr>
                  </a:p>
                  <a:p>
                    <a:pPr>
                      <a:defRPr lang="zh-CN" sz="1400" b="0"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en-US" altLang="zh-CN" sz="1200" b="1" dirty="0">
                        <a:solidFill>
                          <a:srgbClr val="FFFF00"/>
                        </a:solidFill>
                        <a:latin typeface="微软雅黑" panose="020B0503020204020204" pitchFamily="34" charset="-122"/>
                        <a:ea typeface="微软雅黑" panose="020B0503020204020204" pitchFamily="34" charset="-122"/>
                      </a:rPr>
                      <a:t>27%</a:t>
                    </a:r>
                    <a:endParaRPr lang="zh-CN" altLang="en-US" sz="1400" b="1" dirty="0">
                      <a:solidFill>
                        <a:srgbClr val="FFFF00"/>
                      </a:solidFill>
                    </a:endParaRPr>
                  </a:p>
                </c:rich>
              </c:tx>
              <c:dLblPos val="bestFi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12724365036243"/>
                  <c:y val="-0.246408674499131"/>
                </c:manualLayout>
              </c:layout>
              <c:tx>
                <c:rich>
                  <a:bodyPr rot="0" spcFirstLastPara="1" vertOverflow="ellipsis" vert="horz" wrap="square" lIns="38100" tIns="19050" rIns="38100" bIns="19050" anchor="ctr" anchorCtr="1"/>
                  <a:lstStyle/>
                  <a:p>
                    <a:pPr>
                      <a:defRPr lang="zh-CN" sz="1400" b="0"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zh-CN" altLang="en-US" sz="1200" dirty="0">
                        <a:latin typeface="微软雅黑" panose="020B0503020204020204" pitchFamily="34" charset="-122"/>
                        <a:ea typeface="微软雅黑" panose="020B0503020204020204" pitchFamily="34" charset="-122"/>
                      </a:rPr>
                      <a:t>环境污染</a:t>
                    </a:r>
                    <a:endParaRPr lang="zh-CN" altLang="en-US" sz="1200" dirty="0">
                      <a:latin typeface="微软雅黑" panose="020B0503020204020204" pitchFamily="34" charset="-122"/>
                      <a:ea typeface="微软雅黑" panose="020B0503020204020204" pitchFamily="34" charset="-122"/>
                    </a:endParaRPr>
                  </a:p>
                  <a:p>
                    <a:pPr>
                      <a:defRPr lang="zh-CN" sz="1400" b="0"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en-US" altLang="zh-CN" sz="1200" b="1" dirty="0">
                        <a:solidFill>
                          <a:srgbClr val="FFFF00"/>
                        </a:solidFill>
                        <a:latin typeface="微软雅黑" panose="020B0503020204020204" pitchFamily="34" charset="-122"/>
                        <a:ea typeface="微软雅黑" panose="020B0503020204020204" pitchFamily="34" charset="-122"/>
                      </a:rPr>
                      <a:t>68%</a:t>
                    </a:r>
                    <a:endParaRPr lang="zh-CN" altLang="en-US" sz="1400" b="1" dirty="0">
                      <a:solidFill>
                        <a:srgbClr val="FFFF00"/>
                      </a:solidFill>
                    </a:endParaRPr>
                  </a:p>
                </c:rich>
              </c:tx>
              <c:dLblPos val="bestFi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0306309861803347"/>
                  <c:y val="0.151758311576496"/>
                </c:manualLayout>
              </c:layout>
              <c:tx>
                <c:rich>
                  <a:bodyPr rot="0" spcFirstLastPara="1" vertOverflow="ellipsis" vert="horz" wrap="square" lIns="38100" tIns="19050" rIns="38100" bIns="19050" anchor="ctr" anchorCtr="1"/>
                  <a:lstStyle/>
                  <a:p>
                    <a:pPr>
                      <a:defRPr lang="zh-CN" sz="1400" b="0"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zh-CN" altLang="en-US" sz="1200" dirty="0">
                        <a:latin typeface="微软雅黑" panose="020B0503020204020204" pitchFamily="34" charset="-122"/>
                        <a:ea typeface="微软雅黑" panose="020B0503020204020204" pitchFamily="34" charset="-122"/>
                      </a:rPr>
                      <a:t>侵占耕地</a:t>
                    </a:r>
                    <a:endParaRPr lang="zh-CN" altLang="en-US" sz="1200" dirty="0">
                      <a:latin typeface="微软雅黑" panose="020B0503020204020204" pitchFamily="34" charset="-122"/>
                      <a:ea typeface="微软雅黑" panose="020B0503020204020204" pitchFamily="34" charset="-122"/>
                    </a:endParaRPr>
                  </a:p>
                  <a:p>
                    <a:pPr>
                      <a:defRPr lang="zh-CN" sz="1400" b="0"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en-US" altLang="zh-CN" sz="1200" dirty="0">
                        <a:latin typeface="微软雅黑" panose="020B0503020204020204" pitchFamily="34" charset="-122"/>
                        <a:ea typeface="微软雅黑" panose="020B0503020204020204" pitchFamily="34" charset="-122"/>
                      </a:rPr>
                      <a:t>5%</a:t>
                    </a:r>
                    <a:endParaRPr lang="zh-CN" altLang="en-US" sz="1400" dirty="0"/>
                  </a:p>
                </c:rich>
              </c:tx>
              <c:dLblPos val="bestFit"/>
              <c:showLegendKey val="0"/>
              <c:showVal val="1"/>
              <c:showCatName val="0"/>
              <c:showSerName val="0"/>
              <c:showPercent val="0"/>
              <c:showBubbleSize val="0"/>
              <c:extLst>
                <c:ext xmlns:c15="http://schemas.microsoft.com/office/drawing/2012/chart" uri="{CE6537A1-D6FC-4f65-9D91-7224C49458BB}">
                  <c15:layout/>
                </c:ext>
              </c:extLst>
            </c:dLbl>
            <c:spPr>
              <a:noFill/>
              <a:ln w="25400">
                <a:noFill/>
              </a:ln>
            </c:spPr>
            <c:txPr>
              <a:bodyPr rot="0" spcFirstLastPara="1" vertOverflow="ellipsis" vert="horz" wrap="square" lIns="38100" tIns="19050" rIns="38100" bIns="19050" anchor="ctr" anchorCtr="1">
                <a:spAutoFit/>
              </a:bodyPr>
              <a:lstStyle/>
              <a:p>
                <a:pPr>
                  <a:defRPr lang="zh-CN" sz="1200" b="0" i="0" u="none" strike="noStrike" kern="1200" baseline="0">
                    <a:solidFill>
                      <a:schemeClr val="tx1"/>
                    </a:solidFill>
                    <a:latin typeface="微软雅黑" panose="020B0503020204020204" pitchFamily="34" charset="-122"/>
                    <a:ea typeface="微软雅黑" panose="020B0503020204020204" pitchFamily="34" charset="-122"/>
                    <a:cs typeface="+mn-cs"/>
                  </a:defRPr>
                </a:pPr>
              </a:p>
            </c:txPr>
            <c:dLblPos val="bestFit"/>
            <c:showLegendKey val="0"/>
            <c:showVal val="1"/>
            <c:showCatName val="0"/>
            <c:showSerName val="0"/>
            <c:showPercent val="0"/>
            <c:showBubbleSize val="0"/>
            <c:showLeaderLines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prstDash val="solid"/>
                      <a:round/>
                    </a:ln>
                    <a:effectLst/>
                  </c:spPr>
                </c15:leaderLines>
              </c:ext>
            </c:extLst>
          </c:dLbls>
          <c:cat>
            <c:strRef>
              <c:f>Sheet3!$B$39:$D$39</c:f>
              <c:strCache>
                <c:ptCount val="3"/>
                <c:pt idx="0">
                  <c:v>山石</c:v>
                </c:pt>
                <c:pt idx="1">
                  <c:v>污染</c:v>
                </c:pt>
                <c:pt idx="2">
                  <c:v>耕地</c:v>
                </c:pt>
              </c:strCache>
            </c:strRef>
          </c:cat>
          <c:val>
            <c:numRef>
              <c:f>Sheet3!$B$40:$D$40</c:f>
              <c:numCache>
                <c:formatCode>0%</c:formatCode>
                <c:ptCount val="3"/>
                <c:pt idx="0">
                  <c:v>0.27</c:v>
                </c:pt>
                <c:pt idx="1">
                  <c:v>0.68</c:v>
                </c:pt>
                <c:pt idx="2">
                  <c:v>0.05</c:v>
                </c:pt>
              </c:numCache>
            </c:numRef>
          </c:val>
        </c:ser>
        <c:dLbls>
          <c:showLegendKey val="0"/>
          <c:showVal val="1"/>
          <c:showCatName val="0"/>
          <c:showSerName val="0"/>
          <c:showPercent val="0"/>
          <c:showBubbleSize val="0"/>
          <c:showLeaderLines val="1"/>
        </c:dLbls>
        <c:firstSliceAng val="0"/>
      </c:pieChart>
      <c:spPr>
        <a:noFill/>
        <a:ln w="25400">
          <a:noFill/>
        </a:ln>
      </c:spPr>
    </c:plotArea>
    <c:plotVisOnly val="1"/>
    <c:dispBlanksAs val="zero"/>
    <c:showDLblsOverMax val="0"/>
  </c:chart>
  <c:spPr>
    <a:noFill/>
    <a:ln w="9525" cap="flat" cmpd="sng" algn="ctr">
      <a:noFill/>
      <a:round/>
    </a:ln>
    <a:effectLst/>
  </c:spPr>
  <c:txPr>
    <a:bodyPr/>
    <a:lstStyle/>
    <a:p>
      <a:pPr>
        <a:defRPr lang="zh-CN" sz="1400"/>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plotArea>
      <c:layout>
        <c:manualLayout>
          <c:layoutTarget val="inner"/>
          <c:xMode val="edge"/>
          <c:yMode val="edge"/>
          <c:x val="0.134191315467063"/>
          <c:y val="0.144038660042777"/>
          <c:w val="0.6940255995376"/>
          <c:h val="0.752692110254318"/>
        </c:manualLayout>
      </c:layout>
      <c:pieChart>
        <c:varyColors val="1"/>
        <c:ser>
          <c:idx val="0"/>
          <c:order val="0"/>
          <c:tx>
            <c:strRef>
              <c:f>Sheet1!$B$1</c:f>
              <c:strCache>
                <c:ptCount val="1"/>
                <c:pt idx="0">
                  <c:v>建制镇编制总体规划情况统计表</c:v>
                </c:pt>
              </c:strCache>
            </c:strRef>
          </c:tx>
          <c:explosion val="0"/>
          <c:dPt>
            <c:idx val="0"/>
            <c:bubble3D val="0"/>
          </c:dPt>
          <c:dPt>
            <c:idx val="1"/>
            <c:bubble3D val="0"/>
          </c:dPt>
          <c:dLbls>
            <c:dLbl>
              <c:idx val="0"/>
              <c:layout>
                <c:manualLayout>
                  <c:x val="-0.232385484356633"/>
                  <c:y val="-0.230940291316114"/>
                </c:manualLayout>
              </c:layout>
              <c:tx>
                <c:rich>
                  <a:bodyPr rot="0" spcFirstLastPara="0" vertOverflow="ellipsis" vert="horz" wrap="square" lIns="38100" tIns="19050" rIns="38100" bIns="19050" anchor="ctr" anchorCtr="1"/>
                  <a:lstStyle/>
                  <a:p>
                    <a:pPr>
                      <a:defRPr lang="zh-CN" sz="1300" b="0"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zh-CN" altLang="en-US" sz="1300" dirty="0">
                        <a:solidFill>
                          <a:srgbClr val="FFFF00"/>
                        </a:solidFill>
                      </a:rPr>
                      <a:t>功能分离</a:t>
                    </a:r>
                    <a:r>
                      <a:rPr lang="zh-CN" altLang="en-US" sz="1300" dirty="0"/>
                      <a:t>
</a:t>
                    </a:r>
                    <a:r>
                      <a:rPr lang="en-US" altLang="zh-CN" sz="1400" b="1" dirty="0">
                        <a:solidFill>
                          <a:srgbClr val="FFFF00"/>
                        </a:solidFill>
                      </a:rPr>
                      <a:t>73%</a:t>
                    </a:r>
                    <a:endParaRPr lang="en-US" altLang="zh-CN" sz="1400" b="1" dirty="0">
                      <a:solidFill>
                        <a:srgbClr val="FFFF00"/>
                      </a:solidFill>
                    </a:endParaRPr>
                  </a:p>
                </c:rich>
              </c:tx>
              <c:spPr>
                <a:noFill/>
                <a:ln>
                  <a:noFill/>
                </a:ln>
                <a:effectLst/>
              </c:spPr>
              <c:txPr>
                <a:bodyPr rot="0" spcFirstLastPara="0" vertOverflow="ellipsis" vert="horz" wrap="square" lIns="38100" tIns="19050" rIns="38100" bIns="19050" anchor="ctr" anchorCtr="1"/>
                <a:lstStyle/>
                <a:p>
                  <a:pPr>
                    <a:defRPr lang="zh-CN" sz="1300" b="0" i="0" u="none" strike="noStrike" kern="1200" baseline="0">
                      <a:solidFill>
                        <a:schemeClr val="tx1"/>
                      </a:solidFill>
                      <a:latin typeface="微软雅黑" panose="020B0503020204020204" pitchFamily="34" charset="-122"/>
                      <a:ea typeface="微软雅黑" panose="020B0503020204020204" pitchFamily="34" charset="-122"/>
                      <a:cs typeface="+mn-cs"/>
                    </a:defRPr>
                  </a:pPr>
                </a:p>
              </c:txPr>
              <c:dLblPos val="bestFit"/>
              <c:showLegendKey val="0"/>
              <c:showVal val="0"/>
              <c:showCatName val="1"/>
              <c:showSerName val="0"/>
              <c:showPercent val="1"/>
              <c:showBubbleSize val="0"/>
              <c:extLst>
                <c:ext xmlns:c15="http://schemas.microsoft.com/office/drawing/2012/chart" uri="{CE6537A1-D6FC-4f65-9D91-7224C49458BB}">
                  <c15:layout>
                    <c:manualLayout>
                      <c:w val="0.331491058567546"/>
                      <c:h val="0.277973388680924"/>
                    </c:manualLayout>
                  </c15:layout>
                </c:ext>
              </c:extLst>
            </c:dLbl>
            <c:dLbl>
              <c:idx val="1"/>
              <c:layout>
                <c:manualLayout>
                  <c:x val="0.201628582015312"/>
                  <c:y val="0.21959926889351"/>
                </c:manualLayout>
              </c:layout>
              <c:tx>
                <c:rich>
                  <a:bodyPr rot="0" spcFirstLastPara="0" vertOverflow="ellipsis" vert="horz" wrap="square" lIns="38100" tIns="19050" rIns="38100" bIns="19050" anchor="ctr" anchorCtr="1"/>
                  <a:lstStyle/>
                  <a:p>
                    <a:pPr>
                      <a:defRPr lang="zh-CN" sz="1300" b="0"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zh-CN" altLang="en-US" dirty="0"/>
                      <a:t>功能混合
</a:t>
                    </a:r>
                    <a:r>
                      <a:rPr lang="en-US" altLang="zh-CN" sz="1400" dirty="0"/>
                      <a:t>27%</a:t>
                    </a:r>
                    <a:endParaRPr lang="en-US" altLang="zh-CN" sz="1400" dirty="0"/>
                  </a:p>
                </c:rich>
              </c:tx>
              <c:spPr>
                <a:noFill/>
                <a:ln>
                  <a:noFill/>
                </a:ln>
                <a:effectLst/>
              </c:spPr>
              <c:txPr>
                <a:bodyPr rot="0" spcFirstLastPara="0" vertOverflow="ellipsis" vert="horz" wrap="square" lIns="38100" tIns="19050" rIns="38100" bIns="19050" anchor="ctr" anchorCtr="1"/>
                <a:lstStyle/>
                <a:p>
                  <a:pPr>
                    <a:defRPr lang="zh-CN" sz="1300" b="0" i="0" u="none" strike="noStrike" kern="1200" baseline="0">
                      <a:solidFill>
                        <a:schemeClr val="tx1"/>
                      </a:solidFill>
                      <a:latin typeface="微软雅黑" panose="020B0503020204020204" pitchFamily="34" charset="-122"/>
                      <a:ea typeface="微软雅黑" panose="020B0503020204020204" pitchFamily="34" charset="-122"/>
                      <a:cs typeface="+mn-cs"/>
                    </a:defRPr>
                  </a:pPr>
                </a:p>
              </c:txPr>
              <c:dLblPos val="bestFit"/>
              <c:showLegendKey val="0"/>
              <c:showVal val="0"/>
              <c:showCatName val="1"/>
              <c:showSerName val="0"/>
              <c:showPercent val="1"/>
              <c:showBubbleSize val="0"/>
              <c:extLst>
                <c:ext xmlns:c15="http://schemas.microsoft.com/office/drawing/2012/chart" uri="{CE6537A1-D6FC-4f65-9D91-7224C49458BB}">
                  <c15:layout>
                    <c:manualLayout>
                      <c:w val="0.276812121071869"/>
                      <c:h val="0.280753122567733"/>
                    </c:manualLayout>
                  </c15:layout>
                </c:ext>
              </c:extLst>
            </c:dLbl>
            <c:spPr>
              <a:noFill/>
              <a:ln>
                <a:noFill/>
              </a:ln>
              <a:effectLst/>
            </c:spPr>
            <c:txPr>
              <a:bodyPr rot="0" spcFirstLastPara="0" vertOverflow="ellipsis" vert="horz" wrap="square" lIns="38100" tIns="19050" rIns="38100" bIns="19050" anchor="ctr" anchorCtr="1"/>
              <a:lstStyle/>
              <a:p>
                <a:pPr>
                  <a:defRPr lang="zh-CN" sz="1400" b="0" i="0" u="none" strike="noStrike" kern="1200" baseline="0">
                    <a:solidFill>
                      <a:schemeClr val="tx1"/>
                    </a:solidFill>
                    <a:latin typeface="微软雅黑" panose="020B0503020204020204" pitchFamily="34" charset="-122"/>
                    <a:ea typeface="微软雅黑" panose="020B0503020204020204" pitchFamily="34" charset="-122"/>
                    <a:cs typeface="+mn-cs"/>
                  </a:defRPr>
                </a:pPr>
              </a:p>
            </c:txPr>
            <c:dLblPos val="bestFit"/>
            <c:showLegendKey val="0"/>
            <c:showVal val="0"/>
            <c:showCatName val="1"/>
            <c:showSerName val="0"/>
            <c:showPercent val="1"/>
            <c:showBubbleSize val="0"/>
            <c:separator>
</c:separator>
            <c:showLeaderLines val="1"/>
            <c:extLst>
              <c:ext xmlns:c15="http://schemas.microsoft.com/office/drawing/2012/chart" uri="{CE6537A1-D6FC-4f65-9D91-7224C49458BB}">
                <c15:layout/>
                <c15:showLeaderLines val="1"/>
                <c15:leaderLines/>
              </c:ext>
            </c:extLst>
          </c:dLbls>
          <c:cat>
            <c:strRef>
              <c:f>Sheet1!$A$2:$A$3</c:f>
              <c:strCache>
                <c:ptCount val="2"/>
                <c:pt idx="0">
                  <c:v>功能分离</c:v>
                </c:pt>
                <c:pt idx="1">
                  <c:v>功能混合</c:v>
                </c:pt>
              </c:strCache>
            </c:strRef>
          </c:cat>
          <c:val>
            <c:numRef>
              <c:f>Sheet1!$B$2:$B$3</c:f>
              <c:numCache>
                <c:formatCode>General</c:formatCode>
                <c:ptCount val="2"/>
                <c:pt idx="0" c:formatCode="General">
                  <c:v>73</c:v>
                </c:pt>
                <c:pt idx="1" c:formatCode="General">
                  <c:v>27</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lang="zh-CN" sz="1800"/>
      </a:pP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rot="0" spcFirstLastPara="0" vertOverflow="ellipsis" vert="horz" wrap="square" anchor="ctr" anchorCtr="1"/>
          <a:lstStyle/>
          <a:p>
            <a:pPr>
              <a:defRPr lang="zh-CN" sz="1400" b="0"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zh-CN" altLang="en-US" sz="1200" b="0" dirty="0">
                <a:latin typeface="微软雅黑" panose="020B0503020204020204" pitchFamily="34" charset="-122"/>
                <a:ea typeface="微软雅黑" panose="020B0503020204020204" pitchFamily="34" charset="-122"/>
              </a:rPr>
              <a:t>巷路情况统计表</a:t>
            </a:r>
            <a:endParaRPr lang="zh-CN" sz="1200" b="0" dirty="0">
              <a:latin typeface="微软雅黑" panose="020B0503020204020204" pitchFamily="34" charset="-122"/>
              <a:ea typeface="微软雅黑" panose="020B0503020204020204" pitchFamily="34" charset="-122"/>
            </a:endParaRPr>
          </a:p>
        </c:rich>
      </c:tx>
      <c:layout>
        <c:manualLayout>
          <c:xMode val="edge"/>
          <c:yMode val="edge"/>
          <c:x val="0.396659528266213"/>
          <c:y val="0.0663693119780917"/>
        </c:manualLayout>
      </c:layout>
      <c:overlay val="0"/>
    </c:title>
    <c:autoTitleDeleted val="0"/>
    <c:plotArea>
      <c:layout/>
      <c:pieChart>
        <c:varyColors val="1"/>
        <c:ser>
          <c:idx val="0"/>
          <c:order val="0"/>
          <c:explosion val="1"/>
          <c:dPt>
            <c:idx val="0"/>
            <c:bubble3D val="0"/>
          </c:dPt>
          <c:dPt>
            <c:idx val="1"/>
            <c:bubble3D val="0"/>
            <c:explosion val="0"/>
          </c:dPt>
          <c:dLbls>
            <c:dLbl>
              <c:idx val="0"/>
              <c:layout/>
              <c:tx>
                <c:rich>
                  <a:bodyPr rot="0" spcFirstLastPara="0" vertOverflow="ellipsis" vert="horz" wrap="square" lIns="38100" tIns="19050" rIns="38100" bIns="19050" anchor="ctr" anchorCtr="1"/>
                  <a:lstStyle/>
                  <a:p>
                    <a:pPr>
                      <a:defRPr lang="zh-CN" sz="1400" b="0"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zh-CN" altLang="en-US" sz="1400" dirty="0">
                        <a:latin typeface="微软雅黑" panose="020B0503020204020204" pitchFamily="34" charset="-122"/>
                        <a:ea typeface="微软雅黑" panose="020B0503020204020204" pitchFamily="34" charset="-122"/>
                      </a:rPr>
                      <a:t>有巷路
</a:t>
                    </a:r>
                    <a:r>
                      <a:rPr lang="en-US" altLang="zh-CN" sz="1400" dirty="0">
                        <a:latin typeface="微软雅黑" panose="020B0503020204020204" pitchFamily="34" charset="-122"/>
                        <a:ea typeface="微软雅黑" panose="020B0503020204020204" pitchFamily="34" charset="-122"/>
                      </a:rPr>
                      <a:t>26%</a:t>
                    </a:r>
                    <a:endParaRPr lang="zh-CN" altLang="en-US" sz="1600" dirty="0"/>
                  </a:p>
                </c:rich>
              </c:tx>
              <c:dLblPos val="bestFit"/>
              <c:showLegendKey val="0"/>
              <c:showVal val="0"/>
              <c:showCatName val="1"/>
              <c:showSerName val="0"/>
              <c:showPercent val="1"/>
              <c:showBubbleSize val="0"/>
              <c:extLst>
                <c:ext xmlns:c15="http://schemas.microsoft.com/office/drawing/2012/chart" uri="{CE6537A1-D6FC-4f65-9D91-7224C49458BB}"/>
              </c:extLst>
            </c:dLbl>
            <c:dLbl>
              <c:idx val="1"/>
              <c:layout>
                <c:manualLayout>
                  <c:x val="0.192113985203014"/>
                  <c:y val="-0.232889107694388"/>
                </c:manualLayout>
              </c:layout>
              <c:tx>
                <c:rich>
                  <a:bodyPr rot="0" spcFirstLastPara="0" vertOverflow="ellipsis" vert="horz" wrap="square" lIns="38100" tIns="19050" rIns="38100" bIns="19050" anchor="ctr" anchorCtr="1"/>
                  <a:lstStyle/>
                  <a:p>
                    <a:pPr>
                      <a:defRPr lang="zh-CN" sz="1400" b="0"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zh-CN" altLang="en-US" sz="1400" dirty="0">
                        <a:solidFill>
                          <a:srgbClr val="FFFF00"/>
                        </a:solidFill>
                        <a:latin typeface="微软雅黑" panose="020B0503020204020204" pitchFamily="34" charset="-122"/>
                        <a:ea typeface="微软雅黑" panose="020B0503020204020204" pitchFamily="34" charset="-122"/>
                      </a:rPr>
                      <a:t>无巷路</a:t>
                    </a:r>
                    <a:r>
                      <a:rPr lang="zh-CN" altLang="en-US" sz="1400" dirty="0">
                        <a:latin typeface="微软雅黑" panose="020B0503020204020204" pitchFamily="34" charset="-122"/>
                        <a:ea typeface="微软雅黑" panose="020B0503020204020204" pitchFamily="34" charset="-122"/>
                      </a:rPr>
                      <a:t>
</a:t>
                    </a:r>
                    <a:r>
                      <a:rPr lang="en-US" altLang="zh-CN" sz="1400" b="1" dirty="0">
                        <a:solidFill>
                          <a:srgbClr val="FFFF00"/>
                        </a:solidFill>
                        <a:latin typeface="微软雅黑" panose="020B0503020204020204" pitchFamily="34" charset="-122"/>
                        <a:ea typeface="微软雅黑" panose="020B0503020204020204" pitchFamily="34" charset="-122"/>
                      </a:rPr>
                      <a:t>74%</a:t>
                    </a:r>
                    <a:endParaRPr lang="zh-CN" altLang="en-US" sz="1800" b="1" dirty="0">
                      <a:solidFill>
                        <a:srgbClr val="FFFF00"/>
                      </a:solidFill>
                    </a:endParaRPr>
                  </a:p>
                </c:rich>
              </c:tx>
              <c:dLblPos val="bestFit"/>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txPr>
              <a:bodyPr rot="0" spcFirstLastPara="0" vertOverflow="ellipsis" vert="horz" wrap="square" lIns="38100" tIns="19050" rIns="38100" bIns="19050" anchor="ctr" anchorCtr="1"/>
              <a:lstStyle/>
              <a:p>
                <a:pPr>
                  <a:defRPr lang="zh-CN" sz="1400" b="0" i="0" u="none" strike="noStrike" kern="1200" baseline="0">
                    <a:solidFill>
                      <a:schemeClr val="tx1"/>
                    </a:solidFill>
                    <a:latin typeface="微软雅黑" panose="020B0503020204020204" pitchFamily="34" charset="-122"/>
                    <a:ea typeface="微软雅黑" panose="020B0503020204020204" pitchFamily="34" charset="-122"/>
                    <a:cs typeface="+mn-cs"/>
                  </a:defRPr>
                </a:pPr>
              </a:p>
            </c:txPr>
            <c:dLblPos val="bestFit"/>
            <c:showLegendKey val="0"/>
            <c:showVal val="0"/>
            <c:showCatName val="1"/>
            <c:showSerName val="0"/>
            <c:showPercent val="1"/>
            <c:showBubbleSize val="0"/>
            <c:separator>
</c:separator>
            <c:showLeaderLines val="1"/>
            <c:extLst>
              <c:ext xmlns:c15="http://schemas.microsoft.com/office/drawing/2012/chart" uri="{CE6537A1-D6FC-4f65-9D91-7224C49458BB}">
                <c15:layout/>
                <c15:showLeaderLines val="1"/>
                <c15:leaderLines/>
              </c:ext>
            </c:extLst>
          </c:dLbls>
          <c:val>
            <c:numRef>
              <c:f>Sheet1!$AI$30:$AJ$30</c:f>
              <c:numCache>
                <c:formatCode>General</c:formatCode>
                <c:ptCount val="2"/>
                <c:pt idx="0" c:formatCode="General">
                  <c:v>7</c:v>
                </c:pt>
                <c:pt idx="1" c:formatCode="General">
                  <c:v>20</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lang="zh-CN"/>
      </a:pP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plotArea>
      <c:layout/>
      <c:pieChart>
        <c:varyColors val="1"/>
        <c:ser>
          <c:idx val="0"/>
          <c:order val="0"/>
          <c:explosion val="0"/>
          <c:dPt>
            <c:idx val="0"/>
            <c:bubble3D val="0"/>
          </c:dPt>
          <c:dPt>
            <c:idx val="1"/>
            <c:bubble3D val="0"/>
          </c:dPt>
          <c:dPt>
            <c:idx val="2"/>
            <c:bubble3D val="0"/>
          </c:dPt>
          <c:dPt>
            <c:idx val="3"/>
            <c:bubble3D val="0"/>
          </c:dPt>
          <c:dLbls>
            <c:dLbl>
              <c:idx val="0"/>
              <c:layout>
                <c:manualLayout>
                  <c:x val="-0.128855299508589"/>
                  <c:y val="0.0853090598629138"/>
                </c:manualLayout>
              </c:layout>
              <c:dLblPos val="bestFit"/>
              <c:showLegendKey val="0"/>
              <c:showVal val="0"/>
              <c:showCatName val="1"/>
              <c:showSerName val="0"/>
              <c:showPercent val="1"/>
              <c:showBubbleSize val="0"/>
              <c:extLst>
                <c:ext xmlns:c15="http://schemas.microsoft.com/office/drawing/2012/chart" uri="{CE6537A1-D6FC-4f65-9D91-7224C49458BB}">
                  <c15:layout/>
                </c:ext>
              </c:extLst>
            </c:dLbl>
            <c:dLbl>
              <c:idx val="1"/>
              <c:layout>
                <c:manualLayout>
                  <c:x val="-0.136418377315706"/>
                  <c:y val="0.138161581080363"/>
                </c:manualLayout>
              </c:layout>
              <c:dLblPos val="bestFit"/>
              <c:showLegendKey val="0"/>
              <c:showVal val="0"/>
              <c:showCatName val="1"/>
              <c:showSerName val="0"/>
              <c:showPercent val="1"/>
              <c:showBubbleSize val="0"/>
              <c:extLst>
                <c:ext xmlns:c15="http://schemas.microsoft.com/office/drawing/2012/chart" uri="{CE6537A1-D6FC-4f65-9D91-7224C49458BB}">
                  <c15:layout/>
                </c:ext>
              </c:extLst>
            </c:dLbl>
            <c:dLbl>
              <c:idx val="3"/>
              <c:layout/>
              <c:tx>
                <c:rich>
                  <a:bodyPr rot="0" spcFirstLastPara="0" vertOverflow="ellipsis" vert="horz" wrap="square" lIns="38100" tIns="19050" rIns="38100" bIns="19050" anchor="ctr" anchorCtr="1"/>
                  <a:lstStyle/>
                  <a:p>
                    <a:pPr>
                      <a:defRPr lang="zh-CN" sz="1600" b="0"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en-US" altLang="zh-CN" sz="1200" dirty="0">
                        <a:solidFill>
                          <a:srgbClr val="FFFF00"/>
                        </a:solidFill>
                        <a:latin typeface="微软雅黑" panose="020B0503020204020204" pitchFamily="34" charset="-122"/>
                        <a:ea typeface="微软雅黑" panose="020B0503020204020204" pitchFamily="34" charset="-122"/>
                      </a:rPr>
                      <a:t>500</a:t>
                    </a:r>
                    <a:r>
                      <a:rPr lang="zh-CN" altLang="en-US" sz="1200" dirty="0">
                        <a:solidFill>
                          <a:srgbClr val="FFFF00"/>
                        </a:solidFill>
                        <a:latin typeface="微软雅黑" panose="020B0503020204020204" pitchFamily="34" charset="-122"/>
                        <a:ea typeface="微软雅黑" panose="020B0503020204020204" pitchFamily="34" charset="-122"/>
                      </a:rPr>
                      <a:t>米以上</a:t>
                    </a:r>
                    <a:r>
                      <a:rPr lang="zh-CN" altLang="en-US" sz="1200" dirty="0">
                        <a:latin typeface="微软雅黑" panose="020B0503020204020204" pitchFamily="34" charset="-122"/>
                        <a:ea typeface="微软雅黑" panose="020B0503020204020204" pitchFamily="34" charset="-122"/>
                      </a:rPr>
                      <a:t>
</a:t>
                    </a:r>
                    <a:r>
                      <a:rPr lang="en-US" altLang="zh-CN" sz="1200" b="1" dirty="0">
                        <a:solidFill>
                          <a:srgbClr val="FFFF00"/>
                        </a:solidFill>
                        <a:latin typeface="微软雅黑" panose="020B0503020204020204" pitchFamily="34" charset="-122"/>
                        <a:ea typeface="微软雅黑" panose="020B0503020204020204" pitchFamily="34" charset="-122"/>
                      </a:rPr>
                      <a:t>41%</a:t>
                    </a:r>
                    <a:endParaRPr lang="zh-CN" altLang="en-US" b="1" dirty="0">
                      <a:solidFill>
                        <a:srgbClr val="FFFF00"/>
                      </a:solidFill>
                    </a:endParaRPr>
                  </a:p>
                </c:rich>
              </c:tx>
              <c:dLblPos val="bestFit"/>
              <c:showLegendKey val="0"/>
              <c:showVal val="0"/>
              <c:showCatName val="1"/>
              <c:showSerName val="0"/>
              <c:showPercent val="1"/>
              <c:showBubbleSize val="0"/>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1200" b="0" i="0" u="none" strike="noStrike" kern="1200" baseline="0">
                    <a:solidFill>
                      <a:schemeClr val="tx1"/>
                    </a:solidFill>
                    <a:latin typeface="微软雅黑" panose="020B0503020204020204" pitchFamily="34" charset="-122"/>
                    <a:ea typeface="微软雅黑" panose="020B0503020204020204" pitchFamily="34" charset="-122"/>
                    <a:cs typeface="+mn-cs"/>
                  </a:defRPr>
                </a:pPr>
              </a:p>
            </c:txPr>
            <c:dLblPos val="bestFit"/>
            <c:showLegendKey val="0"/>
            <c:showVal val="0"/>
            <c:showCatName val="1"/>
            <c:showSerName val="0"/>
            <c:showPercent val="1"/>
            <c:showBubbleSize val="0"/>
            <c:separator>
</c:separator>
            <c:showLeaderLines val="1"/>
            <c:extLst>
              <c:ext xmlns:c15="http://schemas.microsoft.com/office/drawing/2012/chart" uri="{CE6537A1-D6FC-4f65-9D91-7224C49458BB}">
                <c15:layout/>
                <c15:showLeaderLines val="1"/>
                <c15:leaderLines/>
              </c:ext>
            </c:extLst>
          </c:dLbls>
          <c:cat>
            <c:strRef>
              <c:f>'[Microsoft Office PowerPoint 中的图表]Sheet3'!$J$41:$J$44</c:f>
              <c:strCache>
                <c:ptCount val="4"/>
                <c:pt idx="0">
                  <c:v>150-250米</c:v>
                </c:pt>
                <c:pt idx="1">
                  <c:v>250-350米</c:v>
                </c:pt>
                <c:pt idx="2">
                  <c:v>350-500米</c:v>
                </c:pt>
                <c:pt idx="3">
                  <c:v>500米以上</c:v>
                </c:pt>
              </c:strCache>
            </c:strRef>
          </c:cat>
          <c:val>
            <c:numRef>
              <c:f>'[Microsoft Office PowerPoint 中的图表]Sheet3'!$K$41:$K$44</c:f>
              <c:numCache>
                <c:formatCode>0%</c:formatCode>
                <c:ptCount val="4"/>
                <c:pt idx="0">
                  <c:v>0.11</c:v>
                </c:pt>
                <c:pt idx="1">
                  <c:v>0.07</c:v>
                </c:pt>
                <c:pt idx="2">
                  <c:v>0.41</c:v>
                </c:pt>
                <c:pt idx="3">
                  <c:v>0.41</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lang="zh-CN" sz="1600"/>
      </a:pPr>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rot="0" spcFirstLastPara="0" vertOverflow="ellipsis" vert="horz" wrap="square" anchor="ctr" anchorCtr="1"/>
          <a:lstStyle/>
          <a:p>
            <a:pPr>
              <a:defRPr lang="zh-CN" altLang="en-US" sz="1400" b="0" i="0" u="none" strike="noStrike" kern="1200" baseline="0" dirty="0" smtClean="0">
                <a:solidFill>
                  <a:schemeClr val="tx1"/>
                </a:solidFill>
                <a:latin typeface="微软雅黑" panose="020B0503020204020204" pitchFamily="34" charset="-122"/>
                <a:ea typeface="微软雅黑" panose="020B0503020204020204" pitchFamily="34" charset="-122"/>
                <a:cs typeface="+mn-cs"/>
              </a:defRPr>
            </a:pPr>
            <a:r>
              <a:rPr lang="zh-CN" altLang="en-US" sz="1200" b="0" kern="1200" dirty="0" smtClean="0">
                <a:solidFill>
                  <a:schemeClr val="tx1"/>
                </a:solidFill>
                <a:latin typeface="微软雅黑" panose="020B0503020204020204" pitchFamily="34" charset="-122"/>
                <a:ea typeface="微软雅黑" panose="020B0503020204020204" pitchFamily="34" charset="-122"/>
                <a:cs typeface="+mn-cs"/>
              </a:rPr>
              <a:t>支路间距情况统计表</a:t>
            </a:r>
            <a:endParaRPr lang="zh-CN" altLang="en-US" sz="1200" b="0" kern="1200" dirty="0" smtClean="0">
              <a:solidFill>
                <a:schemeClr val="tx1"/>
              </a:solidFill>
              <a:latin typeface="微软雅黑" panose="020B0503020204020204" pitchFamily="34" charset="-122"/>
              <a:ea typeface="微软雅黑" panose="020B0503020204020204" pitchFamily="34" charset="-122"/>
              <a:cs typeface="+mn-cs"/>
            </a:endParaRPr>
          </a:p>
        </c:rich>
      </c:tx>
      <c:layout>
        <c:manualLayout>
          <c:xMode val="edge"/>
          <c:yMode val="edge"/>
          <c:x val="0.367210660803772"/>
          <c:y val="0.0623903037933521"/>
        </c:manualLayout>
      </c:layout>
      <c:overlay val="0"/>
    </c:title>
    <c:autoTitleDeleted val="0"/>
    <c:plotArea>
      <c:layout/>
      <c:pieChart>
        <c:varyColors val="1"/>
        <c:ser>
          <c:idx val="0"/>
          <c:order val="0"/>
          <c:explosion val="0"/>
          <c:dPt>
            <c:idx val="0"/>
            <c:bubble3D val="0"/>
          </c:dPt>
          <c:dPt>
            <c:idx val="1"/>
            <c:bubble3D val="0"/>
          </c:dPt>
          <c:dPt>
            <c:idx val="2"/>
            <c:bubble3D val="0"/>
          </c:dPt>
          <c:dLbls>
            <c:dLbl>
              <c:idx val="2"/>
              <c:layout/>
              <c:tx>
                <c:rich>
                  <a:bodyPr rot="0" spcFirstLastPara="0" vertOverflow="ellipsis" vert="horz" wrap="square" lIns="38100" tIns="19050" rIns="38100" bIns="19050" anchor="ctr" anchorCtr="1"/>
                  <a:lstStyle/>
                  <a:p>
                    <a:pPr>
                      <a:defRPr lang="zh-CN" sz="1600" b="0"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en-US" altLang="zh-CN" sz="1200" dirty="0">
                        <a:solidFill>
                          <a:srgbClr val="FFFF00"/>
                        </a:solidFill>
                        <a:latin typeface="微软雅黑" panose="020B0503020204020204" pitchFamily="34" charset="-122"/>
                        <a:ea typeface="微软雅黑" panose="020B0503020204020204" pitchFamily="34" charset="-122"/>
                      </a:rPr>
                      <a:t>250</a:t>
                    </a:r>
                    <a:r>
                      <a:rPr lang="zh-CN" altLang="en-US" sz="1200" dirty="0">
                        <a:solidFill>
                          <a:srgbClr val="FFFF00"/>
                        </a:solidFill>
                        <a:latin typeface="微软雅黑" panose="020B0503020204020204" pitchFamily="34" charset="-122"/>
                        <a:ea typeface="微软雅黑" panose="020B0503020204020204" pitchFamily="34" charset="-122"/>
                      </a:rPr>
                      <a:t>米以上</a:t>
                    </a:r>
                    <a:r>
                      <a:rPr lang="zh-CN" altLang="en-US" sz="1200" dirty="0">
                        <a:latin typeface="微软雅黑" panose="020B0503020204020204" pitchFamily="34" charset="-122"/>
                        <a:ea typeface="微软雅黑" panose="020B0503020204020204" pitchFamily="34" charset="-122"/>
                      </a:rPr>
                      <a:t>
</a:t>
                    </a:r>
                    <a:r>
                      <a:rPr lang="en-US" altLang="zh-CN" sz="1200" b="1" dirty="0">
                        <a:solidFill>
                          <a:srgbClr val="FFFF00"/>
                        </a:solidFill>
                        <a:latin typeface="微软雅黑" panose="020B0503020204020204" pitchFamily="34" charset="-122"/>
                        <a:ea typeface="微软雅黑" panose="020B0503020204020204" pitchFamily="34" charset="-122"/>
                      </a:rPr>
                      <a:t>52%</a:t>
                    </a:r>
                    <a:endParaRPr lang="zh-CN" altLang="en-US" b="1" dirty="0">
                      <a:solidFill>
                        <a:srgbClr val="FFFF00"/>
                      </a:solidFill>
                    </a:endParaRPr>
                  </a:p>
                </c:rich>
              </c:tx>
              <c:dLblPos val="bestFit"/>
              <c:showLegendKey val="0"/>
              <c:showVal val="0"/>
              <c:showCatName val="1"/>
              <c:showSerName val="0"/>
              <c:showPercent val="1"/>
              <c:showBubbleSize val="0"/>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1200" b="0" i="0" u="none" strike="noStrike" kern="1200" baseline="0">
                    <a:solidFill>
                      <a:schemeClr val="tx1"/>
                    </a:solidFill>
                    <a:latin typeface="微软雅黑" panose="020B0503020204020204" pitchFamily="34" charset="-122"/>
                    <a:ea typeface="微软雅黑" panose="020B0503020204020204" pitchFamily="34" charset="-122"/>
                    <a:cs typeface="+mn-cs"/>
                  </a:defRPr>
                </a:pPr>
              </a:p>
            </c:txPr>
            <c:dLblPos val="bestFit"/>
            <c:showLegendKey val="0"/>
            <c:showVal val="0"/>
            <c:showCatName val="1"/>
            <c:showSerName val="0"/>
            <c:showPercent val="1"/>
            <c:showBubbleSize val="0"/>
            <c:separator>
</c:separator>
            <c:showLeaderLines val="1"/>
            <c:extLst>
              <c:ext xmlns:c15="http://schemas.microsoft.com/office/drawing/2012/chart" uri="{CE6537A1-D6FC-4f65-9D91-7224C49458BB}">
                <c15:layout/>
                <c15:showLeaderLines val="1"/>
                <c15:leaderLines/>
              </c:ext>
            </c:extLst>
          </c:dLbls>
          <c:cat>
            <c:strRef>
              <c:f>'[Microsoft Office PowerPoint 中的图表]Sheet3'!$D$29:$D$31</c:f>
              <c:strCache>
                <c:ptCount val="3"/>
                <c:pt idx="0">
                  <c:v>≤150米</c:v>
                </c:pt>
                <c:pt idx="1">
                  <c:v>150-250米</c:v>
                </c:pt>
                <c:pt idx="2">
                  <c:v>250米以上</c:v>
                </c:pt>
              </c:strCache>
            </c:strRef>
          </c:cat>
          <c:val>
            <c:numRef>
              <c:f>'[Microsoft Office PowerPoint 中的图表]Sheet3'!$E$29:$E$31</c:f>
              <c:numCache>
                <c:formatCode>0%</c:formatCode>
                <c:ptCount val="3"/>
                <c:pt idx="0">
                  <c:v>0.15</c:v>
                </c:pt>
                <c:pt idx="1">
                  <c:v>0.330000000000004</c:v>
                </c:pt>
                <c:pt idx="2">
                  <c:v>0.52</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lang="zh-CN" sz="1600"/>
      </a:pPr>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explosion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Lbls>
            <c:dLbl>
              <c:idx val="0"/>
              <c:layout>
                <c:manualLayout>
                  <c:x val="-0.103777958253491"/>
                  <c:y val="0.162290640813753"/>
                </c:manualLayout>
              </c:layout>
              <c:tx>
                <c:rich>
                  <a:bodyPr rot="0" spcFirstLastPara="1" vertOverflow="ellipsis" vert="horz" wrap="square" lIns="38100" tIns="19050" rIns="38100" bIns="19050" anchor="t" anchorCtr="0">
                    <a:spAutoFit/>
                  </a:bodyPr>
                  <a:lstStyle/>
                  <a:p>
                    <a:pPr>
                      <a:defRPr lang="zh-CN" sz="11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mn-cs"/>
                      </a:defRPr>
                    </a:pPr>
                    <a:r>
                      <a:rPr lang="zh-CN" altLang="en-US" sz="1050" dirty="0"/>
                      <a:t>新建筑与镇区
风格不协调
</a:t>
                    </a:r>
                    <a:r>
                      <a:rPr lang="en-US" altLang="zh-CN" sz="1050" dirty="0"/>
                      <a:t>, </a:t>
                    </a:r>
                    <a:r>
                      <a:rPr lang="en-US" altLang="zh-CN" sz="1050" b="1" dirty="0">
                        <a:solidFill>
                          <a:srgbClr val="FFFF00"/>
                        </a:solidFill>
                      </a:rPr>
                      <a:t>24%</a:t>
                    </a:r>
                    <a:endParaRPr lang="en-US" altLang="zh-CN" sz="1050" b="1" dirty="0">
                      <a:solidFill>
                        <a:srgbClr val="FFFF00"/>
                      </a:solidFill>
                    </a:endParaRPr>
                  </a:p>
                </c:rich>
              </c:tx>
              <c:spPr>
                <a:noFill/>
                <a:ln>
                  <a:noFill/>
                </a:ln>
                <a:effectLst/>
              </c:spPr>
              <c:txPr>
                <a:bodyPr rot="0" spcFirstLastPara="1" vertOverflow="ellipsis" vert="horz" wrap="square" lIns="38100" tIns="19050" rIns="38100" bIns="19050" anchor="t" anchorCtr="0">
                  <a:spAutoFit/>
                </a:bodyPr>
                <a:lstStyle/>
                <a:p>
                  <a:pPr>
                    <a:defRPr lang="zh-CN" sz="11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mn-cs"/>
                    </a:defRPr>
                  </a:pPr>
                </a:p>
              </c:txPr>
              <c:dLblPos val="bestFit"/>
              <c:showLegendKey val="0"/>
              <c:showVal val="1"/>
              <c:showCatName val="1"/>
              <c:showSerName val="0"/>
              <c:showPercent val="0"/>
              <c:showBubbleSize val="0"/>
              <c:extLst>
                <c:ext xmlns:c15="http://schemas.microsoft.com/office/drawing/2012/chart" uri="{CE6537A1-D6FC-4f65-9D91-7224C49458BB}">
                  <c15:layout/>
                </c:ext>
              </c:extLst>
            </c:dLbl>
            <c:dLbl>
              <c:idx val="1"/>
              <c:layout/>
              <c:tx>
                <c:rich>
                  <a:bodyPr rot="0" spcFirstLastPara="1" vertOverflow="ellipsis" vert="horz" wrap="square" lIns="38100" tIns="19050" rIns="38100" bIns="19050" anchor="t" anchorCtr="0"/>
                  <a:lstStyle/>
                  <a:p>
                    <a:pPr>
                      <a:defRPr lang="zh-CN" sz="12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mn-cs"/>
                      </a:defRPr>
                    </a:pPr>
                    <a:r>
                      <a:rPr lang="zh-CN" altLang="en-US" dirty="0"/>
                      <a:t>逐渐荒废
</a:t>
                    </a:r>
                    <a:r>
                      <a:rPr lang="en-US" altLang="zh-CN" dirty="0"/>
                      <a:t>, </a:t>
                    </a:r>
                    <a:r>
                      <a:rPr lang="en-US" altLang="zh-CN" b="1" dirty="0">
                        <a:solidFill>
                          <a:srgbClr val="FFFF00"/>
                        </a:solidFill>
                      </a:rPr>
                      <a:t>41%</a:t>
                    </a:r>
                    <a:endParaRPr lang="en-US" altLang="zh-CN" b="1" dirty="0">
                      <a:solidFill>
                        <a:srgbClr val="FFFF00"/>
                      </a:solidFill>
                    </a:endParaRPr>
                  </a:p>
                </c:rich>
              </c:tx>
              <c:dLblPos val="bestFit"/>
              <c:showLegendKey val="0"/>
              <c:showVal val="1"/>
              <c:showCatName val="1"/>
              <c:showSerName val="0"/>
              <c:showPercent val="0"/>
              <c:showBubbleSize val="0"/>
              <c:extLst>
                <c:ext xmlns:c15="http://schemas.microsoft.com/office/drawing/2012/chart" uri="{CE6537A1-D6FC-4f65-9D91-7224C49458BB}"/>
              </c:extLst>
            </c:dLbl>
            <c:dLbl>
              <c:idx val="2"/>
              <c:layout/>
              <c:tx>
                <c:rich>
                  <a:bodyPr rot="0" spcFirstLastPara="1" vertOverflow="ellipsis" vert="horz" wrap="square" lIns="38100" tIns="19050" rIns="38100" bIns="19050" anchor="t" anchorCtr="0"/>
                  <a:lstStyle/>
                  <a:p>
                    <a:pPr>
                      <a:defRPr lang="zh-CN" sz="12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mn-cs"/>
                      </a:defRPr>
                    </a:pPr>
                    <a:r>
                      <a:rPr lang="zh-CN" altLang="en-US" dirty="0"/>
                      <a:t>被拆除
</a:t>
                    </a:r>
                    <a:r>
                      <a:rPr lang="en-US" altLang="zh-CN" dirty="0"/>
                      <a:t>, </a:t>
                    </a:r>
                    <a:r>
                      <a:rPr lang="en-US" altLang="zh-CN" b="1" dirty="0">
                        <a:solidFill>
                          <a:srgbClr val="FFFF00"/>
                        </a:solidFill>
                      </a:rPr>
                      <a:t>29%</a:t>
                    </a:r>
                    <a:endParaRPr lang="en-US" altLang="zh-CN" b="1" dirty="0">
                      <a:solidFill>
                        <a:srgbClr val="FFFF00"/>
                      </a:solidFill>
                    </a:endParaRPr>
                  </a:p>
                </c:rich>
              </c:tx>
              <c:dLblPos val="bestFit"/>
              <c:showLegendKey val="0"/>
              <c:showVal val="1"/>
              <c:showCatName val="1"/>
              <c:showSerName val="0"/>
              <c:showPercent val="0"/>
              <c:showBubbleSize val="0"/>
              <c:extLst>
                <c:ext xmlns:c15="http://schemas.microsoft.com/office/drawing/2012/chart" uri="{CE6537A1-D6FC-4f65-9D91-7224C49458BB}"/>
              </c:extLst>
            </c:dLbl>
            <c:dLbl>
              <c:idx val="3"/>
              <c:layout>
                <c:manualLayout>
                  <c:x val="-0.219936970626694"/>
                  <c:y val="0.0651621512358255"/>
                </c:manualLayout>
              </c:layout>
              <c:dLblPos val="bestFit"/>
              <c:showLegendKey val="0"/>
              <c:showVal val="1"/>
              <c:showCatName val="1"/>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t" anchorCtr="0">
                <a:spAutoFit/>
              </a:bodyPr>
              <a:lstStyle/>
              <a:p>
                <a:pPr>
                  <a:defRPr lang="zh-CN" sz="12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mn-cs"/>
                  </a:defRPr>
                </a:pPr>
              </a:p>
            </c:txPr>
            <c:dLblPos val="bestFit"/>
            <c:showLegendKey val="0"/>
            <c:showVal val="1"/>
            <c:showCatName val="1"/>
            <c:showSerName val="0"/>
            <c:showPercent val="0"/>
            <c:showBubbleSize val="0"/>
            <c:showLeaderLines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prstDash val="solid"/>
                      <a:round/>
                    </a:ln>
                    <a:effectLst/>
                  </c:spPr>
                </c15:leaderLines>
              </c:ext>
            </c:extLst>
          </c:dLbls>
          <c:cat>
            <c:strRef>
              <c:f>'[Microsoft PowerPoint 中的图表]2016.1.18'!$B$6:$E$6</c:f>
              <c:strCache>
                <c:ptCount val="4"/>
                <c:pt idx="0">
                  <c:v>新建筑与镇区
风格不协调
</c:v>
                </c:pt>
                <c:pt idx="1">
                  <c:v>逐渐荒废
</c:v>
                </c:pt>
                <c:pt idx="2">
                  <c:v>被拆除
</c:v>
                </c:pt>
                <c:pt idx="3">
                  <c:v>风格协调，但过度开发</c:v>
                </c:pt>
              </c:strCache>
            </c:strRef>
          </c:cat>
          <c:val>
            <c:numRef>
              <c:f>'[Microsoft PowerPoint 中的图表]2016.1.18'!$B$7:$E$7</c:f>
              <c:numCache>
                <c:formatCode>0%</c:formatCode>
                <c:ptCount val="4"/>
                <c:pt idx="0">
                  <c:v>0.24</c:v>
                </c:pt>
                <c:pt idx="1">
                  <c:v>0.41</c:v>
                </c:pt>
                <c:pt idx="2">
                  <c:v>0.29</c:v>
                </c:pt>
                <c:pt idx="3">
                  <c:v>0.06</c:v>
                </c:pt>
              </c:numCache>
            </c:numRef>
          </c:val>
        </c:ser>
        <c:dLbls>
          <c:showLegendKey val="0"/>
          <c:showVal val="1"/>
          <c:showCatName val="0"/>
          <c:showSerName val="0"/>
          <c:showPercent val="0"/>
          <c:showBubbleSize val="0"/>
          <c:showLeaderLines val="1"/>
        </c:dLbls>
        <c:firstSliceAng val="0"/>
      </c:pieChart>
      <c:spPr>
        <a:noFill/>
        <a:ln>
          <a:noFill/>
        </a:ln>
        <a:effectLst/>
      </c:spPr>
    </c:plotArea>
    <c:plotVisOnly val="1"/>
    <c:dispBlanksAs val="zero"/>
    <c:showDLblsOverMax val="0"/>
  </c:chart>
  <c:spPr>
    <a:solidFill>
      <a:schemeClr val="bg1"/>
    </a:solidFill>
    <a:ln w="9525" cap="flat" cmpd="sng" algn="ctr">
      <a:noFill/>
      <a:round/>
    </a:ln>
    <a:effectLst/>
  </c:spPr>
  <c:txPr>
    <a:bodyPr/>
    <a:lstStyle/>
    <a:p>
      <a:pPr>
        <a:defRPr lang="zh-CN"/>
      </a:pPr>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11"/>
    </mc:Choice>
    <mc:Fallback>
      <c:style val="11"/>
    </mc:Fallback>
  </mc:AlternateContent>
  <c:chart>
    <c:autoTitleDeleted val="1"/>
    <c:plotArea>
      <c:layout>
        <c:manualLayout>
          <c:layoutTarget val="inner"/>
          <c:xMode val="edge"/>
          <c:yMode val="edge"/>
          <c:x val="0.290514806974084"/>
          <c:y val="0.191581758523051"/>
          <c:w val="0.392420315368235"/>
          <c:h val="0.70013598091152"/>
        </c:manualLayout>
      </c:layout>
      <c:pieChart>
        <c:varyColors val="1"/>
        <c:ser>
          <c:idx val="0"/>
          <c:order val="0"/>
          <c:explosion val="0"/>
          <c:dPt>
            <c:idx val="0"/>
            <c:bubble3D val="0"/>
          </c:dPt>
          <c:dPt>
            <c:idx val="1"/>
            <c:bubble3D val="0"/>
          </c:dPt>
          <c:dLbls>
            <c:dLbl>
              <c:idx val="0"/>
              <c:layout>
                <c:manualLayout>
                  <c:x val="-0.196922145586298"/>
                  <c:y val="-0.213146615343464"/>
                </c:manualLayout>
              </c:layout>
              <c:tx>
                <c:rich>
                  <a:bodyPr rot="0" spcFirstLastPara="0" vertOverflow="ellipsis" vert="horz" wrap="square" lIns="38100" tIns="19050" rIns="38100" bIns="19050" anchor="ctr" anchorCtr="1"/>
                  <a:lstStyle/>
                  <a:p>
                    <a:pPr>
                      <a:defRPr lang="zh-CN" sz="1200" b="1" i="0" u="none" strike="noStrike" kern="1200" baseline="0">
                        <a:solidFill>
                          <a:srgbClr val="FFFF00"/>
                        </a:solidFill>
                        <a:latin typeface="微软雅黑" panose="020B0503020204020204" pitchFamily="34" charset="-122"/>
                        <a:ea typeface="微软雅黑" panose="020B0503020204020204" pitchFamily="34" charset="-122"/>
                        <a:cs typeface="+mn-cs"/>
                      </a:defRPr>
                    </a:pPr>
                    <a:r>
                      <a:rPr lang="zh-CN" altLang="en-US" sz="1200" b="0" dirty="0" smtClean="0">
                        <a:solidFill>
                          <a:srgbClr val="FFFF00"/>
                        </a:solidFill>
                        <a:latin typeface="微软雅黑" panose="020B0503020204020204" pitchFamily="34" charset="-122"/>
                        <a:ea typeface="微软雅黑" panose="020B0503020204020204" pitchFamily="34" charset="-122"/>
                      </a:rPr>
                      <a:t>新建区域未考虑特色传承</a:t>
                    </a:r>
                    <a:r>
                      <a:rPr lang="zh-CN" altLang="en-US" sz="1200" b="0" dirty="0">
                        <a:solidFill>
                          <a:srgbClr val="FFFF00"/>
                        </a:solidFill>
                        <a:latin typeface="微软雅黑" panose="020B0503020204020204" pitchFamily="34" charset="-122"/>
                        <a:ea typeface="微软雅黑" panose="020B0503020204020204" pitchFamily="34" charset="-122"/>
                      </a:rPr>
                      <a:t>的</a:t>
                    </a:r>
                    <a:r>
                      <a:rPr lang="zh-CN" altLang="en-US" sz="1200" b="0" dirty="0" smtClean="0">
                        <a:solidFill>
                          <a:srgbClr val="FFFF00"/>
                        </a:solidFill>
                        <a:latin typeface="微软雅黑" panose="020B0503020204020204" pitchFamily="34" charset="-122"/>
                        <a:ea typeface="微软雅黑" panose="020B0503020204020204" pitchFamily="34" charset="-122"/>
                      </a:rPr>
                      <a:t>比例</a:t>
                    </a:r>
                    <a:endParaRPr lang="zh-CN" altLang="en-US" sz="1200" b="0" dirty="0" smtClean="0">
                      <a:solidFill>
                        <a:srgbClr val="FFFF00"/>
                      </a:solidFill>
                      <a:latin typeface="微软雅黑" panose="020B0503020204020204" pitchFamily="34" charset="-122"/>
                      <a:ea typeface="微软雅黑" panose="020B0503020204020204" pitchFamily="34" charset="-122"/>
                    </a:endParaRPr>
                  </a:p>
                  <a:p>
                    <a:pPr>
                      <a:defRPr lang="zh-CN" sz="1200" b="1" i="0" u="none" strike="noStrike" kern="1200" baseline="0">
                        <a:solidFill>
                          <a:srgbClr val="FFFF00"/>
                        </a:solidFill>
                        <a:latin typeface="微软雅黑" panose="020B0503020204020204" pitchFamily="34" charset="-122"/>
                        <a:ea typeface="微软雅黑" panose="020B0503020204020204" pitchFamily="34" charset="-122"/>
                        <a:cs typeface="+mn-cs"/>
                      </a:defRPr>
                    </a:pPr>
                    <a:r>
                      <a:rPr lang="zh-CN" altLang="en-US" sz="1200" b="0" dirty="0" smtClean="0">
                        <a:solidFill>
                          <a:srgbClr val="FFFF00"/>
                        </a:solidFill>
                        <a:latin typeface="微软雅黑" panose="020B0503020204020204" pitchFamily="34" charset="-122"/>
                        <a:ea typeface="微软雅黑" panose="020B0503020204020204" pitchFamily="34" charset="-122"/>
                      </a:rPr>
                      <a:t> </a:t>
                    </a:r>
                    <a:r>
                      <a:rPr lang="en-US" altLang="zh-CN" sz="1200" b="1" dirty="0" smtClean="0">
                        <a:solidFill>
                          <a:srgbClr val="FFFF00"/>
                        </a:solidFill>
                        <a:latin typeface="微软雅黑" panose="020B0503020204020204" pitchFamily="34" charset="-122"/>
                        <a:ea typeface="微软雅黑" panose="020B0503020204020204" pitchFamily="34" charset="-122"/>
                      </a:rPr>
                      <a:t>63%</a:t>
                    </a:r>
                    <a:endParaRPr lang="zh-CN" altLang="en-US" sz="1600" b="1" dirty="0">
                      <a:solidFill>
                        <a:srgbClr val="FFFF00"/>
                      </a:solidFill>
                    </a:endParaRPr>
                  </a:p>
                </c:rich>
              </c:tx>
              <c:spPr>
                <a:noFill/>
                <a:ln>
                  <a:noFill/>
                </a:ln>
                <a:effectLst/>
              </c:spPr>
              <c:txPr>
                <a:bodyPr rot="0" spcFirstLastPara="0" vertOverflow="ellipsis" vert="horz" wrap="square" lIns="38100" tIns="19050" rIns="38100" bIns="19050" anchor="ctr" anchorCtr="1"/>
                <a:lstStyle/>
                <a:p>
                  <a:pPr>
                    <a:defRPr lang="zh-CN" sz="1200" b="1" i="0" u="none" strike="noStrike" kern="1200" baseline="0">
                      <a:solidFill>
                        <a:srgbClr val="FFFF00"/>
                      </a:solidFill>
                      <a:latin typeface="微软雅黑" panose="020B0503020204020204" pitchFamily="34" charset="-122"/>
                      <a:ea typeface="微软雅黑" panose="020B0503020204020204" pitchFamily="34" charset="-122"/>
                      <a:cs typeface="+mn-cs"/>
                    </a:defRPr>
                  </a:pPr>
                </a:p>
              </c:txPr>
              <c:dLblPos val="bestFit"/>
              <c:showLegendKey val="0"/>
              <c:showVal val="1"/>
              <c:showCatName val="1"/>
              <c:showSerName val="0"/>
              <c:showPercent val="0"/>
              <c:showBubbleSize val="0"/>
              <c:extLst>
                <c:ext xmlns:c15="http://schemas.microsoft.com/office/drawing/2012/chart" uri="{CE6537A1-D6FC-4f65-9D91-7224C49458BB}">
                  <c15:layout>
                    <c:manualLayout>
                      <c:w val="0.183955095783129"/>
                      <c:h val="0.335240902546658"/>
                    </c:manualLayout>
                  </c15:layout>
                </c:ext>
              </c:extLst>
            </c:dLbl>
            <c:dLbl>
              <c:idx val="1"/>
              <c:layout>
                <c:manualLayout>
                  <c:x val="0.209830360818685"/>
                  <c:y val="0.13152956146156"/>
                </c:manualLayout>
              </c:layout>
              <c:tx>
                <c:rich>
                  <a:bodyPr rot="0" spcFirstLastPara="0" vertOverflow="ellipsis" vert="horz" wrap="square" lIns="38100" tIns="19050" rIns="38100" bIns="19050" anchor="ctr" anchorCtr="1"/>
                  <a:lstStyle/>
                  <a:p>
                    <a:pPr>
                      <a:defRPr lang="zh-CN" sz="900" b="0" i="0" u="none" strike="noStrike" kern="1200" baseline="0">
                        <a:solidFill>
                          <a:schemeClr val="tx1"/>
                        </a:solidFill>
                        <a:latin typeface="幼圆" panose="02010509060101010101" pitchFamily="49" charset="-122"/>
                        <a:ea typeface="幼圆" panose="02010509060101010101" pitchFamily="49" charset="-122"/>
                        <a:cs typeface="+mn-cs"/>
                      </a:defRPr>
                    </a:pPr>
                    <a:r>
                      <a:rPr lang="zh-CN" altLang="en-US" sz="1200" dirty="0">
                        <a:latin typeface="微软雅黑" panose="020B0503020204020204" pitchFamily="34" charset="-122"/>
                        <a:ea typeface="微软雅黑" panose="020B0503020204020204" pitchFamily="34" charset="-122"/>
                      </a:rPr>
                      <a:t>新</a:t>
                    </a:r>
                    <a:r>
                      <a:rPr lang="zh-CN" altLang="en-US" sz="1200" dirty="0" smtClean="0">
                        <a:latin typeface="微软雅黑" panose="020B0503020204020204" pitchFamily="34" charset="-122"/>
                        <a:ea typeface="微软雅黑" panose="020B0503020204020204" pitchFamily="34" charset="-122"/>
                      </a:rPr>
                      <a:t>建设区考虑特色传承</a:t>
                    </a:r>
                    <a:r>
                      <a:rPr lang="zh-CN" altLang="en-US" sz="1200" dirty="0">
                        <a:latin typeface="微软雅黑" panose="020B0503020204020204" pitchFamily="34" charset="-122"/>
                        <a:ea typeface="微软雅黑" panose="020B0503020204020204" pitchFamily="34" charset="-122"/>
                      </a:rPr>
                      <a:t>的</a:t>
                    </a:r>
                    <a:r>
                      <a:rPr lang="zh-CN" altLang="en-US" sz="1200" dirty="0" smtClean="0">
                        <a:latin typeface="微软雅黑" panose="020B0503020204020204" pitchFamily="34" charset="-122"/>
                        <a:ea typeface="微软雅黑" panose="020B0503020204020204" pitchFamily="34" charset="-122"/>
                      </a:rPr>
                      <a:t>比例</a:t>
                    </a:r>
                    <a:endParaRPr lang="zh-CN" altLang="en-US" sz="1200" dirty="0" smtClean="0">
                      <a:latin typeface="微软雅黑" panose="020B0503020204020204" pitchFamily="34" charset="-122"/>
                      <a:ea typeface="微软雅黑" panose="020B0503020204020204" pitchFamily="34" charset="-122"/>
                    </a:endParaRPr>
                  </a:p>
                  <a:p>
                    <a:pPr>
                      <a:defRPr lang="zh-CN" sz="900" b="0" i="0" u="none" strike="noStrike" kern="1200" baseline="0">
                        <a:solidFill>
                          <a:schemeClr val="tx1"/>
                        </a:solidFill>
                        <a:latin typeface="幼圆" panose="02010509060101010101" pitchFamily="49" charset="-122"/>
                        <a:ea typeface="幼圆" panose="02010509060101010101" pitchFamily="49" charset="-122"/>
                        <a:cs typeface="+mn-cs"/>
                      </a:defRPr>
                    </a:pPr>
                    <a:r>
                      <a:rPr lang="en-US" altLang="zh-CN" sz="1200" dirty="0" smtClean="0">
                        <a:latin typeface="微软雅黑" panose="020B0503020204020204" pitchFamily="34" charset="-122"/>
                        <a:ea typeface="微软雅黑" panose="020B0503020204020204" pitchFamily="34" charset="-122"/>
                      </a:rPr>
                      <a:t>37%</a:t>
                    </a:r>
                    <a:endParaRPr lang="zh-CN" altLang="en-US" sz="1600" dirty="0"/>
                  </a:p>
                </c:rich>
              </c:tx>
              <c:dLblPos val="bestFit"/>
              <c:showLegendKey val="0"/>
              <c:showVal val="1"/>
              <c:showCatName val="1"/>
              <c:showSerName val="0"/>
              <c:showPercent val="0"/>
              <c:showBubbleSize val="0"/>
              <c:extLst>
                <c:ext xmlns:c15="http://schemas.microsoft.com/office/drawing/2012/chart" uri="{CE6537A1-D6FC-4f65-9D91-7224C49458BB}">
                  <c15:layout/>
                </c:ext>
              </c:extLst>
            </c:dLbl>
            <c:spPr>
              <a:noFill/>
              <a:ln>
                <a:noFill/>
              </a:ln>
              <a:effectLst/>
            </c:spPr>
            <c:txPr>
              <a:bodyPr rot="0" spcFirstLastPara="0" vertOverflow="ellipsis" vert="horz" wrap="square" lIns="38100" tIns="19050" rIns="38100" bIns="19050" anchor="ctr" anchorCtr="1"/>
              <a:lstStyle/>
              <a:p>
                <a:pPr>
                  <a:defRPr lang="zh-CN" sz="1200" b="0" i="0" u="none" strike="noStrike" kern="1200" baseline="0">
                    <a:solidFill>
                      <a:schemeClr val="tx1"/>
                    </a:solidFill>
                    <a:latin typeface="微软雅黑" panose="020B0503020204020204" pitchFamily="34" charset="-122"/>
                    <a:ea typeface="微软雅黑" panose="020B0503020204020204" pitchFamily="34" charset="-122"/>
                    <a:cs typeface="+mn-cs"/>
                  </a:defRPr>
                </a:pPr>
              </a:p>
            </c:txPr>
            <c:dLblPos val="bestFit"/>
            <c:showLegendKey val="0"/>
            <c:showVal val="1"/>
            <c:showCatName val="1"/>
            <c:showSerName val="0"/>
            <c:showPercent val="0"/>
            <c:showBubbleSize val="0"/>
            <c:showLeaderLines val="1"/>
            <c:extLst>
              <c:ext xmlns:c15="http://schemas.microsoft.com/office/drawing/2012/chart" uri="{CE6537A1-D6FC-4f65-9D91-7224C49458BB}">
                <c15:layout/>
                <c15:showLeaderLines val="1"/>
                <c15:leaderLines/>
              </c:ext>
            </c:extLst>
          </c:dLbls>
          <c:cat>
            <c:strRef>
              <c:f>Sheet1!$A$3:$A$4</c:f>
              <c:strCache>
                <c:ptCount val="2"/>
                <c:pt idx="0">
                  <c:v>新建设规划中未考虑文脉传承的比例</c:v>
                </c:pt>
                <c:pt idx="1">
                  <c:v>新建设规划中考虑文脉传承的比例</c:v>
                </c:pt>
              </c:strCache>
            </c:strRef>
          </c:cat>
          <c:val>
            <c:numRef>
              <c:f>Sheet1!$B$3:$B$4</c:f>
              <c:numCache>
                <c:formatCode>General</c:formatCode>
                <c:ptCount val="2"/>
                <c:pt idx="0" c:formatCode="General">
                  <c:v>63</c:v>
                </c:pt>
                <c:pt idx="1" c:formatCode="General">
                  <c:v>37</c:v>
                </c:pt>
              </c:numCache>
            </c:numRef>
          </c:val>
        </c:ser>
        <c:dLbls>
          <c:showLegendKey val="0"/>
          <c:showVal val="1"/>
          <c:showCatName val="1"/>
          <c:showSerName val="0"/>
          <c:showPercent val="0"/>
          <c:showBubbleSize val="0"/>
          <c:showLeaderLines val="1"/>
        </c:dLbls>
        <c:firstSliceAng val="0"/>
      </c:pieChart>
    </c:plotArea>
    <c:plotVisOnly val="1"/>
    <c:dispBlanksAs val="zero"/>
    <c:showDLblsOverMax val="0"/>
  </c:chart>
  <c:txPr>
    <a:bodyPr/>
    <a:lstStyle/>
    <a:p>
      <a:pPr>
        <a:defRPr lang="zh-CN" sz="900">
          <a:solidFill>
            <a:schemeClr val="tx1"/>
          </a:solidFill>
          <a:latin typeface="幼圆" panose="02010509060101010101" pitchFamily="49" charset="-122"/>
          <a:ea typeface="幼圆" panose="02010509060101010101" pitchFamily="49" charset="-122"/>
        </a:defRPr>
      </a:pPr>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05C23E4F-FBA3-4792-9460-F3390D9EF2D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3230A27E-C805-41B0-AD03-1E7CFCC0C2AA}">
      <dgm:prSet phldrT="[文本]" custT="1"/>
      <dgm:spPr/>
      <dgm: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  </a:t>
          </a:r>
          <a:r>
            <a:rPr lang="zh-CN" altLang="en-US" sz="2000" b="1" dirty="0" smtClean="0">
              <a:solidFill>
                <a:srgbClr val="FFC000"/>
              </a:solidFill>
              <a:latin typeface="微软雅黑" panose="020B0503020204020204" pitchFamily="34" charset="-122"/>
              <a:ea typeface="微软雅黑" panose="020B0503020204020204" pitchFamily="34" charset="-122"/>
            </a:rPr>
            <a:t>共性特征：区别于城市的特征</a:t>
          </a:r>
          <a:endParaRPr lang="zh-CN" altLang="en-US" sz="2000" b="1" dirty="0">
            <a:solidFill>
              <a:srgbClr val="FFC000"/>
            </a:solidFill>
            <a:latin typeface="微软雅黑" panose="020B0503020204020204" pitchFamily="34" charset="-122"/>
            <a:ea typeface="微软雅黑" panose="020B0503020204020204" pitchFamily="34" charset="-122"/>
          </a:endParaRPr>
        </a:p>
      </dgm:t>
    </dgm:pt>
    <dgm:pt modelId="{DCFA122F-CF7A-4497-A9C9-1C496B2C3245}" cxnId="{0410CE7F-889E-481A-A6C3-9E6A8E328463}" type="parTrans">
      <dgm:prSet/>
      <dgm:spPr/>
      <dgm:t>
        <a:bodyPr/>
        <a:lstStyle/>
        <a:p>
          <a:endParaRPr lang="zh-CN" altLang="en-US" sz="1400">
            <a:solidFill>
              <a:schemeClr val="bg1"/>
            </a:solidFill>
          </a:endParaRPr>
        </a:p>
      </dgm:t>
    </dgm:pt>
    <dgm:pt modelId="{5F8D2870-8657-4906-B39E-CBE89410D1AA}" cxnId="{0410CE7F-889E-481A-A6C3-9E6A8E328463}" type="sibTrans">
      <dgm:prSet/>
      <dgm:spPr/>
      <dgm:t>
        <a:bodyPr/>
        <a:lstStyle/>
        <a:p>
          <a:endParaRPr lang="zh-CN" altLang="en-US" sz="1400">
            <a:solidFill>
              <a:schemeClr val="bg1"/>
            </a:solidFill>
          </a:endParaRPr>
        </a:p>
      </dgm:t>
    </dgm:pt>
    <dgm:pt modelId="{5CC8C576-1634-42CC-B10E-F62BD1E3AD62}">
      <dgm:prSet phldrT="[文本]" custT="1"/>
      <dgm:spPr/>
      <dgm:t>
        <a:bodyPr/>
        <a:lstStyle/>
        <a:p>
          <a:pPr marL="0" marR="0" indent="0" defTabSz="914400" eaLnBrk="1" fontAlgn="auto" latinLnBrk="0" hangingPunct="1">
            <a:lnSpc>
              <a:spcPct val="100000"/>
            </a:lnSpc>
            <a:spcBef>
              <a:spcPts val="0"/>
            </a:spcBef>
            <a:spcAft>
              <a:spcPts val="0"/>
            </a:spcAft>
            <a:buClrTx/>
            <a:buSzTx/>
            <a:buFontTx/>
            <a:buNone/>
          </a:pPr>
          <a:r>
            <a:rPr lang="zh-CN" altLang="en-US" sz="1400" b="1" dirty="0" smtClean="0">
              <a:solidFill>
                <a:schemeClr val="tx1"/>
              </a:solidFill>
              <a:latin typeface="微软雅黑" panose="020B0503020204020204" pitchFamily="34" charset="-122"/>
              <a:ea typeface="微软雅黑" panose="020B0503020204020204" pitchFamily="34" charset="-122"/>
            </a:rPr>
            <a:t> 特有的自然环境</a:t>
          </a:r>
          <a:endParaRPr lang="zh-CN" altLang="en-US" sz="1400" b="1" dirty="0">
            <a:solidFill>
              <a:schemeClr val="tx1"/>
            </a:solidFill>
            <a:latin typeface="微软雅黑" panose="020B0503020204020204" pitchFamily="34" charset="-122"/>
            <a:ea typeface="微软雅黑" panose="020B0503020204020204" pitchFamily="34" charset="-122"/>
          </a:endParaRPr>
        </a:p>
      </dgm:t>
    </dgm:pt>
    <dgm:pt modelId="{6A409926-84E2-4124-8800-05BF0A3838EF}" cxnId="{100012D3-2E78-4B79-9DA4-EADB8E5EA2C2}" type="parTrans">
      <dgm:prSet/>
      <dgm:spPr/>
      <dgm:t>
        <a:bodyPr/>
        <a:lstStyle/>
        <a:p>
          <a:endParaRPr lang="zh-CN" altLang="en-US" sz="1400">
            <a:solidFill>
              <a:schemeClr val="bg1"/>
            </a:solidFill>
          </a:endParaRPr>
        </a:p>
      </dgm:t>
    </dgm:pt>
    <dgm:pt modelId="{1F00C782-9312-49C2-9028-9972178F1F14}" cxnId="{100012D3-2E78-4B79-9DA4-EADB8E5EA2C2}" type="sibTrans">
      <dgm:prSet/>
      <dgm:spPr/>
      <dgm:t>
        <a:bodyPr/>
        <a:lstStyle/>
        <a:p>
          <a:endParaRPr lang="zh-CN" altLang="en-US" sz="1400">
            <a:solidFill>
              <a:schemeClr val="bg1"/>
            </a:solidFill>
          </a:endParaRPr>
        </a:p>
      </dgm:t>
    </dgm:pt>
    <dgm:pt modelId="{A96DD0E3-15AD-4425-B032-83D9DFC4C27B}">
      <dgm:prSet phldrT="[文本]" custT="1"/>
      <dgm:spPr/>
      <dgm:t>
        <a:bodyPr/>
        <a:lstStyle/>
        <a:p>
          <a:r>
            <a:rPr lang="zh-CN" altLang="en-US" sz="2000" b="1" dirty="0" smtClean="0">
              <a:solidFill>
                <a:srgbClr val="FFC000"/>
              </a:solidFill>
              <a:latin typeface="微软雅黑" panose="020B0503020204020204" pitchFamily="34" charset="-122"/>
              <a:ea typeface="微软雅黑" panose="020B0503020204020204" pitchFamily="34" charset="-122"/>
            </a:rPr>
            <a:t>  个性特征：区别于其他小城镇的特征</a:t>
          </a:r>
          <a:endParaRPr lang="zh-CN" altLang="en-US" sz="2000" b="1" dirty="0">
            <a:solidFill>
              <a:srgbClr val="FFC000"/>
            </a:solidFill>
            <a:latin typeface="微软雅黑" panose="020B0503020204020204" pitchFamily="34" charset="-122"/>
            <a:ea typeface="微软雅黑" panose="020B0503020204020204" pitchFamily="34" charset="-122"/>
          </a:endParaRPr>
        </a:p>
      </dgm:t>
    </dgm:pt>
    <dgm:pt modelId="{13AE8035-79D2-4491-9799-CEC71EC2ED3A}" cxnId="{581E5858-0D81-491F-A020-B30D62412F12}" type="parTrans">
      <dgm:prSet/>
      <dgm:spPr/>
      <dgm:t>
        <a:bodyPr/>
        <a:lstStyle/>
        <a:p>
          <a:endParaRPr lang="zh-CN" altLang="en-US" sz="1400">
            <a:solidFill>
              <a:schemeClr val="bg1"/>
            </a:solidFill>
          </a:endParaRPr>
        </a:p>
      </dgm:t>
    </dgm:pt>
    <dgm:pt modelId="{785B6031-FA1D-4F06-9001-A5604E48973E}" cxnId="{581E5858-0D81-491F-A020-B30D62412F12}" type="sibTrans">
      <dgm:prSet/>
      <dgm:spPr/>
      <dgm:t>
        <a:bodyPr/>
        <a:lstStyle/>
        <a:p>
          <a:endParaRPr lang="zh-CN" altLang="en-US" sz="1400">
            <a:solidFill>
              <a:schemeClr val="bg1"/>
            </a:solidFill>
          </a:endParaRPr>
        </a:p>
      </dgm:t>
    </dgm:pt>
    <dgm:pt modelId="{EB134088-646F-412C-B7B9-C83BEB4749BE}">
      <dgm:prSet phldrT="[文本]" custT="1"/>
      <dgm:spPr/>
      <dgm:t>
        <a:bodyPr/>
        <a:lstStyle/>
        <a:p>
          <a:pPr>
            <a:lnSpc>
              <a:spcPct val="100000"/>
            </a:lnSpc>
          </a:pPr>
          <a:r>
            <a:rPr lang="zh-CN" altLang="en-US" sz="1400" b="1" dirty="0" smtClean="0">
              <a:solidFill>
                <a:schemeClr val="tx1"/>
              </a:solidFill>
              <a:latin typeface="微软雅黑" panose="020B0503020204020204" pitchFamily="34" charset="-122"/>
              <a:ea typeface="微软雅黑" panose="020B0503020204020204" pitchFamily="34" charset="-122"/>
            </a:rPr>
            <a:t>以慢行和慢速交通为主导    （区别于城市交通以机动车，快速交通为主导）</a:t>
          </a:r>
          <a:endParaRPr lang="zh-CN" altLang="en-US" sz="1400" b="1" dirty="0">
            <a:solidFill>
              <a:schemeClr val="tx1"/>
            </a:solidFill>
            <a:latin typeface="微软雅黑" panose="020B0503020204020204" pitchFamily="34" charset="-122"/>
            <a:ea typeface="微软雅黑" panose="020B0503020204020204" pitchFamily="34" charset="-122"/>
          </a:endParaRPr>
        </a:p>
      </dgm:t>
    </dgm:pt>
    <dgm:pt modelId="{AD4207B5-405E-470E-8F88-701A054DFFC8}" cxnId="{BCAD73D3-23B6-4ACD-867B-B4FD611F63DE}" type="parTrans">
      <dgm:prSet/>
      <dgm:spPr/>
      <dgm:t>
        <a:bodyPr/>
        <a:lstStyle/>
        <a:p>
          <a:endParaRPr lang="zh-CN" altLang="en-US" sz="1400">
            <a:solidFill>
              <a:schemeClr val="bg1"/>
            </a:solidFill>
          </a:endParaRPr>
        </a:p>
      </dgm:t>
    </dgm:pt>
    <dgm:pt modelId="{1892D9FA-B369-464C-BC26-D8C62CA3A610}" cxnId="{BCAD73D3-23B6-4ACD-867B-B4FD611F63DE}" type="sibTrans">
      <dgm:prSet/>
      <dgm:spPr/>
      <dgm:t>
        <a:bodyPr/>
        <a:lstStyle/>
        <a:p>
          <a:endParaRPr lang="zh-CN" altLang="en-US" sz="1400">
            <a:solidFill>
              <a:schemeClr val="bg1"/>
            </a:solidFill>
          </a:endParaRPr>
        </a:p>
      </dgm:t>
    </dgm:pt>
    <dgm:pt modelId="{7217D046-1F01-49B7-AD84-925E03F31494}">
      <dgm:prSet phldrT="[文本]" custT="1"/>
      <dgm:spPr/>
      <dgm:t>
        <a:bodyPr/>
        <a:lstStyle/>
        <a:p>
          <a:pPr>
            <a:lnSpc>
              <a:spcPct val="100000"/>
            </a:lnSpc>
          </a:pPr>
          <a:r>
            <a:rPr lang="zh-CN" altLang="en-US" sz="1400" b="1" dirty="0" smtClean="0">
              <a:solidFill>
                <a:schemeClr val="tx1"/>
              </a:solidFill>
              <a:latin typeface="微软雅黑" panose="020B0503020204020204" pitchFamily="34" charset="-122"/>
              <a:ea typeface="微软雅黑" panose="020B0503020204020204" pitchFamily="34" charset="-122"/>
            </a:rPr>
            <a:t>工居混合、便捷宜居           （区别于城市工居分离，集约高效）</a:t>
          </a:r>
          <a:endParaRPr lang="zh-CN" altLang="en-US" sz="1400" b="1" dirty="0">
            <a:solidFill>
              <a:schemeClr val="tx1"/>
            </a:solidFill>
            <a:latin typeface="微软雅黑" panose="020B0503020204020204" pitchFamily="34" charset="-122"/>
            <a:ea typeface="微软雅黑" panose="020B0503020204020204" pitchFamily="34" charset="-122"/>
          </a:endParaRPr>
        </a:p>
      </dgm:t>
    </dgm:pt>
    <dgm:pt modelId="{E0918EC2-FBB8-4A3C-8364-4A43E00598E0}" cxnId="{5AA632FB-C8B5-4232-97AA-0C95F170097C}" type="parTrans">
      <dgm:prSet/>
      <dgm:spPr/>
      <dgm:t>
        <a:bodyPr/>
        <a:lstStyle/>
        <a:p>
          <a:endParaRPr lang="zh-CN" altLang="en-US" sz="1800"/>
        </a:p>
      </dgm:t>
    </dgm:pt>
    <dgm:pt modelId="{4391204A-1CBB-4158-B02D-009F66E08C10}" cxnId="{5AA632FB-C8B5-4232-97AA-0C95F170097C}" type="sibTrans">
      <dgm:prSet/>
      <dgm:spPr/>
      <dgm:t>
        <a:bodyPr/>
        <a:lstStyle/>
        <a:p>
          <a:endParaRPr lang="zh-CN" altLang="en-US" sz="1800"/>
        </a:p>
      </dgm:t>
    </dgm:pt>
    <dgm:pt modelId="{882062B9-6A81-400C-809B-86AB6337C202}">
      <dgm:prSet phldrT="[文本]" custT="1"/>
      <dgm:spPr/>
      <dgm:t>
        <a:bodyPr/>
        <a:lstStyle/>
        <a:p>
          <a:pPr>
            <a:lnSpc>
              <a:spcPct val="100000"/>
            </a:lnSpc>
          </a:pPr>
          <a:r>
            <a:rPr lang="zh-CN" altLang="en-US" sz="1400" b="1" dirty="0" smtClean="0">
              <a:solidFill>
                <a:schemeClr val="tx1"/>
              </a:solidFill>
              <a:latin typeface="微软雅黑" panose="020B0503020204020204" pitchFamily="34" charset="-122"/>
              <a:ea typeface="微软雅黑" panose="020B0503020204020204" pitchFamily="34" charset="-122"/>
            </a:rPr>
            <a:t>尺度较小、布局灵活           （区别于城市尺度较大，规模经济）</a:t>
          </a:r>
          <a:endParaRPr lang="zh-CN" altLang="en-US" sz="1400" b="1" dirty="0">
            <a:solidFill>
              <a:schemeClr val="tx1"/>
            </a:solidFill>
            <a:latin typeface="微软雅黑" panose="020B0503020204020204" pitchFamily="34" charset="-122"/>
            <a:ea typeface="微软雅黑" panose="020B0503020204020204" pitchFamily="34" charset="-122"/>
          </a:endParaRPr>
        </a:p>
      </dgm:t>
    </dgm:pt>
    <dgm:pt modelId="{4601542C-E7AC-4389-BDE1-AACDE49DD834}" cxnId="{570BFC09-83BF-4CDE-92EB-B97A35FB6F35}" type="parTrans">
      <dgm:prSet/>
      <dgm:spPr/>
      <dgm:t>
        <a:bodyPr/>
        <a:lstStyle/>
        <a:p>
          <a:endParaRPr lang="zh-CN" altLang="en-US" sz="1800"/>
        </a:p>
      </dgm:t>
    </dgm:pt>
    <dgm:pt modelId="{28AF7DAB-8148-4B7C-8CB0-2F3AE7D53F87}" cxnId="{570BFC09-83BF-4CDE-92EB-B97A35FB6F35}" type="sibTrans">
      <dgm:prSet/>
      <dgm:spPr/>
      <dgm:t>
        <a:bodyPr/>
        <a:lstStyle/>
        <a:p>
          <a:endParaRPr lang="zh-CN" altLang="en-US" sz="1800"/>
        </a:p>
      </dgm:t>
    </dgm:pt>
    <dgm:pt modelId="{FB99B881-41F7-4C90-B213-B39D528398FF}">
      <dgm:prSet phldrT="[文本]" custT="1"/>
      <dgm:spPr/>
      <dgm:t>
        <a:bodyPr/>
        <a:lstStyle/>
        <a:p>
          <a:pPr marL="114300" indent="0" defTabSz="622300">
            <a:lnSpc>
              <a:spcPct val="100000"/>
            </a:lnSpc>
            <a:spcBef>
              <a:spcPct val="0"/>
            </a:spcBef>
            <a:spcAft>
              <a:spcPct val="20000"/>
            </a:spcAft>
            <a:buNone/>
          </a:pPr>
          <a:endParaRPr lang="zh-CN" altLang="en-US" sz="1400" b="1" dirty="0">
            <a:solidFill>
              <a:schemeClr val="tx1"/>
            </a:solidFill>
            <a:latin typeface="微软雅黑" panose="020B0503020204020204" pitchFamily="34" charset="-122"/>
            <a:ea typeface="微软雅黑" panose="020B0503020204020204" pitchFamily="34" charset="-122"/>
          </a:endParaRPr>
        </a:p>
      </dgm:t>
    </dgm:pt>
    <dgm:pt modelId="{776BDB1E-A8F4-4F6F-8659-41A89926959F}" cxnId="{69685DE2-DDC1-46BE-85FF-3C79CC333EC4}" type="parTrans">
      <dgm:prSet/>
      <dgm:spPr/>
      <dgm:t>
        <a:bodyPr/>
        <a:lstStyle/>
        <a:p>
          <a:endParaRPr lang="zh-CN" altLang="en-US" sz="1800"/>
        </a:p>
      </dgm:t>
    </dgm:pt>
    <dgm:pt modelId="{3D68AE7C-3C70-4A7D-B63E-DFAA77251153}" cxnId="{69685DE2-DDC1-46BE-85FF-3C79CC333EC4}" type="sibTrans">
      <dgm:prSet/>
      <dgm:spPr/>
      <dgm:t>
        <a:bodyPr/>
        <a:lstStyle/>
        <a:p>
          <a:endParaRPr lang="zh-CN" altLang="en-US" sz="1800"/>
        </a:p>
      </dgm:t>
    </dgm:pt>
    <dgm:pt modelId="{EC7953DB-17A9-4E32-9CBE-78837126C316}">
      <dgm:prSet phldrT="[文本]" custT="1"/>
      <dgm:spPr/>
      <dgm:t>
        <a:bodyPr/>
        <a:lstStyle/>
        <a:p>
          <a:pPr>
            <a:lnSpc>
              <a:spcPct val="100000"/>
            </a:lnSpc>
          </a:pPr>
          <a:r>
            <a:rPr lang="zh-CN" altLang="en-US" sz="1400" b="1" dirty="0" smtClean="0">
              <a:solidFill>
                <a:schemeClr val="tx1"/>
              </a:solidFill>
              <a:latin typeface="微软雅黑" panose="020B0503020204020204" pitchFamily="34" charset="-122"/>
              <a:ea typeface="微软雅黑" panose="020B0503020204020204" pitchFamily="34" charset="-122"/>
            </a:rPr>
            <a:t>更亲近自然、更敬畏传统    （区别于城市远离自然，改造自然，崇尚现代）</a:t>
          </a:r>
          <a:endParaRPr lang="zh-CN" altLang="en-US" sz="1400" b="1" dirty="0">
            <a:solidFill>
              <a:schemeClr val="tx1"/>
            </a:solidFill>
            <a:latin typeface="微软雅黑" panose="020B0503020204020204" pitchFamily="34" charset="-122"/>
            <a:ea typeface="微软雅黑" panose="020B0503020204020204" pitchFamily="34" charset="-122"/>
          </a:endParaRPr>
        </a:p>
      </dgm:t>
    </dgm:pt>
    <dgm:pt modelId="{FCC9E30E-55C7-405C-978C-662441D6EA1B}" cxnId="{473A50EF-7C73-496D-BE3E-ED1A75BB0E2D}" type="parTrans">
      <dgm:prSet/>
      <dgm:spPr/>
      <dgm:t>
        <a:bodyPr/>
        <a:lstStyle/>
        <a:p>
          <a:endParaRPr lang="zh-CN" altLang="en-US" sz="1800"/>
        </a:p>
      </dgm:t>
    </dgm:pt>
    <dgm:pt modelId="{87251AB5-CB3C-4469-9065-5ABBF18334A8}" cxnId="{473A50EF-7C73-496D-BE3E-ED1A75BB0E2D}" type="sibTrans">
      <dgm:prSet/>
      <dgm:spPr/>
      <dgm:t>
        <a:bodyPr/>
        <a:lstStyle/>
        <a:p>
          <a:endParaRPr lang="zh-CN" altLang="en-US" sz="1800"/>
        </a:p>
      </dgm:t>
    </dgm:pt>
    <dgm:pt modelId="{C396C364-4B8F-4C6B-8E9A-C54E4FD39C2F}">
      <dgm:prSet phldrT="[文本]" custT="1"/>
      <dgm:spPr/>
      <dgm:t>
        <a:bodyPr/>
        <a:lstStyle/>
        <a:p>
          <a:pPr>
            <a:lnSpc>
              <a:spcPct val="100000"/>
            </a:lnSpc>
          </a:pPr>
          <a:r>
            <a:rPr lang="zh-CN" altLang="en-US" sz="1400" b="1" dirty="0" smtClean="0">
              <a:solidFill>
                <a:schemeClr val="tx1"/>
              </a:solidFill>
              <a:latin typeface="微软雅黑" panose="020B0503020204020204" pitchFamily="34" charset="-122"/>
              <a:ea typeface="微软雅黑" panose="020B0503020204020204" pitchFamily="34" charset="-122"/>
            </a:rPr>
            <a:t>慢节奏、慢生活                 （区别于城市快节奏、紧张生活方式）</a:t>
          </a:r>
          <a:endParaRPr lang="zh-CN" altLang="en-US" sz="1400" b="1" dirty="0">
            <a:solidFill>
              <a:schemeClr val="tx1"/>
            </a:solidFill>
            <a:latin typeface="微软雅黑" panose="020B0503020204020204" pitchFamily="34" charset="-122"/>
            <a:ea typeface="微软雅黑" panose="020B0503020204020204" pitchFamily="34" charset="-122"/>
          </a:endParaRPr>
        </a:p>
      </dgm:t>
    </dgm:pt>
    <dgm:pt modelId="{03AE99FD-AC38-4844-AC0A-A8DBA0112A32}" cxnId="{D78B8973-E521-4B41-B6CC-49646BFA5EAC}" type="parTrans">
      <dgm:prSet/>
      <dgm:spPr/>
      <dgm:t>
        <a:bodyPr/>
        <a:lstStyle/>
        <a:p>
          <a:endParaRPr lang="zh-CN" altLang="en-US" sz="1800"/>
        </a:p>
      </dgm:t>
    </dgm:pt>
    <dgm:pt modelId="{6157A231-A3F3-40D8-983D-6331656C16C1}" cxnId="{D78B8973-E521-4B41-B6CC-49646BFA5EAC}" type="sibTrans">
      <dgm:prSet/>
      <dgm:spPr/>
      <dgm:t>
        <a:bodyPr/>
        <a:lstStyle/>
        <a:p>
          <a:endParaRPr lang="zh-CN" altLang="en-US" sz="1800"/>
        </a:p>
      </dgm:t>
    </dgm:pt>
    <dgm:pt modelId="{E837246A-B69A-42CE-B47A-DF101EA25FD3}">
      <dgm:prSet phldrT="[文本]" custT="1"/>
      <dgm:spPr/>
      <dgm:t>
        <a:bodyPr/>
        <a:lstStyle/>
        <a:p>
          <a:pPr>
            <a:lnSpc>
              <a:spcPct val="80000"/>
            </a:lnSpc>
          </a:pPr>
          <a:endParaRPr lang="zh-CN" altLang="en-US" sz="1600" b="1" dirty="0">
            <a:solidFill>
              <a:schemeClr val="tx1"/>
            </a:solidFill>
            <a:latin typeface="黑体" panose="02010600030101010101" pitchFamily="2" charset="-122"/>
            <a:ea typeface="黑体" panose="02010600030101010101" pitchFamily="2" charset="-122"/>
          </a:endParaRPr>
        </a:p>
      </dgm:t>
    </dgm:pt>
    <dgm:pt modelId="{7B51BEB6-EE27-4095-B7A1-F8B22B0D0359}" cxnId="{27974860-679D-4701-9C27-BA52AE996B14}" type="sibTrans">
      <dgm:prSet/>
      <dgm:spPr/>
      <dgm:t>
        <a:bodyPr/>
        <a:lstStyle/>
        <a:p>
          <a:endParaRPr lang="zh-CN" altLang="en-US" sz="1800"/>
        </a:p>
      </dgm:t>
    </dgm:pt>
    <dgm:pt modelId="{B0995248-EC00-4C73-8301-70E27B2C2FC3}" cxnId="{27974860-679D-4701-9C27-BA52AE996B14}" type="parTrans">
      <dgm:prSet/>
      <dgm:spPr/>
      <dgm:t>
        <a:bodyPr/>
        <a:lstStyle/>
        <a:p>
          <a:endParaRPr lang="zh-CN" altLang="en-US" sz="1800"/>
        </a:p>
      </dgm:t>
    </dgm:pt>
    <dgm:pt modelId="{895F3B78-DE5F-4049-BCD9-7BE1AE332350}">
      <dgm:prSet phldrT="[文本]" custT="1"/>
      <dgm:spPr/>
      <dgm:t>
        <a:bodyPr/>
        <a:lstStyle/>
        <a:p>
          <a:pPr>
            <a:lnSpc>
              <a:spcPct val="100000"/>
            </a:lnSpc>
          </a:pPr>
          <a:r>
            <a:rPr lang="zh-CN" altLang="en-US" sz="1400" b="1" dirty="0" smtClean="0">
              <a:solidFill>
                <a:schemeClr val="tx1"/>
              </a:solidFill>
              <a:latin typeface="微软雅黑" panose="020B0503020204020204" pitchFamily="34" charset="-122"/>
              <a:ea typeface="微软雅黑" panose="020B0503020204020204" pitchFamily="34" charset="-122"/>
            </a:rPr>
            <a:t>“小而特”的产业特色       （区别于城市“大而全”的产业体系）</a:t>
          </a:r>
          <a:endParaRPr lang="zh-CN" altLang="en-US" sz="1400" b="1" dirty="0">
            <a:solidFill>
              <a:schemeClr val="tx1"/>
            </a:solidFill>
            <a:latin typeface="微软雅黑" panose="020B0503020204020204" pitchFamily="34" charset="-122"/>
            <a:ea typeface="微软雅黑" panose="020B0503020204020204" pitchFamily="34" charset="-122"/>
          </a:endParaRPr>
        </a:p>
      </dgm:t>
    </dgm:pt>
    <dgm:pt modelId="{039BFDA6-E4CF-4B0A-96F8-67E141F9C93C}" cxnId="{2E4BF7BA-983F-46AA-8AF8-CAA3294E46B8}" type="parTrans">
      <dgm:prSet/>
      <dgm:spPr/>
      <dgm:t>
        <a:bodyPr/>
        <a:lstStyle/>
        <a:p>
          <a:endParaRPr lang="zh-CN" altLang="en-US"/>
        </a:p>
      </dgm:t>
    </dgm:pt>
    <dgm:pt modelId="{D7E75B12-1368-4E4A-83AF-B5759D6D6696}" cxnId="{2E4BF7BA-983F-46AA-8AF8-CAA3294E46B8}" type="sibTrans">
      <dgm:prSet/>
      <dgm:spPr/>
      <dgm:t>
        <a:bodyPr/>
        <a:lstStyle/>
        <a:p>
          <a:endParaRPr lang="zh-CN" altLang="en-US"/>
        </a:p>
      </dgm:t>
    </dgm:pt>
    <dgm:pt modelId="{E2834C4E-3AFB-4433-B6B3-8970C2AAE8A9}">
      <dgm:prSet phldrT="[文本]" custT="1"/>
      <dgm:spPr/>
      <dgm:t>
        <a:bodyPr/>
        <a:lstStyle/>
        <a:p>
          <a:pPr marL="0" marR="0" indent="0" defTabSz="914400" eaLnBrk="1" fontAlgn="auto" latinLnBrk="0" hangingPunct="1">
            <a:lnSpc>
              <a:spcPct val="100000"/>
            </a:lnSpc>
            <a:spcBef>
              <a:spcPts val="0"/>
            </a:spcBef>
            <a:spcAft>
              <a:spcPts val="0"/>
            </a:spcAft>
            <a:buClrTx/>
            <a:buSzTx/>
            <a:buFontTx/>
            <a:buNone/>
          </a:pPr>
          <a:r>
            <a:rPr lang="zh-CN" altLang="en-US" sz="1400" b="1" dirty="0" smtClean="0">
              <a:solidFill>
                <a:schemeClr val="tx1"/>
              </a:solidFill>
              <a:latin typeface="微软雅黑" panose="020B0503020204020204" pitchFamily="34" charset="-122"/>
              <a:ea typeface="微软雅黑" panose="020B0503020204020204" pitchFamily="34" charset="-122"/>
            </a:rPr>
            <a:t> 特有的风土人情、地域或民族文化</a:t>
          </a:r>
          <a:endParaRPr lang="zh-CN" altLang="en-US" sz="1400" b="1" dirty="0">
            <a:solidFill>
              <a:schemeClr val="tx1"/>
            </a:solidFill>
            <a:latin typeface="微软雅黑" panose="020B0503020204020204" pitchFamily="34" charset="-122"/>
            <a:ea typeface="微软雅黑" panose="020B0503020204020204" pitchFamily="34" charset="-122"/>
          </a:endParaRPr>
        </a:p>
      </dgm:t>
    </dgm:pt>
    <dgm:pt modelId="{F01CF0CA-865A-40FA-8962-8B5BFBDEE2A4}" cxnId="{D125FE12-3E3E-41C2-AF4A-4C7468C2CFE9}" type="parTrans">
      <dgm:prSet/>
      <dgm:spPr/>
      <dgm:t>
        <a:bodyPr/>
        <a:lstStyle/>
        <a:p>
          <a:endParaRPr lang="zh-CN" altLang="en-US"/>
        </a:p>
      </dgm:t>
    </dgm:pt>
    <dgm:pt modelId="{5DF1FD9A-8D80-4D76-B2EB-71F7F20E9423}" cxnId="{D125FE12-3E3E-41C2-AF4A-4C7468C2CFE9}" type="sibTrans">
      <dgm:prSet/>
      <dgm:spPr/>
      <dgm:t>
        <a:bodyPr/>
        <a:lstStyle/>
        <a:p>
          <a:endParaRPr lang="zh-CN" altLang="en-US"/>
        </a:p>
      </dgm:t>
    </dgm:pt>
    <dgm:pt modelId="{AE7C4F1A-01AC-4026-8098-8542F9C6C62A}">
      <dgm:prSet phldrT="[文本]" custT="1"/>
      <dgm:spPr/>
      <dgm:t>
        <a:bodyPr/>
        <a:lstStyle/>
        <a:p>
          <a:pPr marL="0" marR="0" indent="0" defTabSz="914400" eaLnBrk="1" fontAlgn="auto" latinLnBrk="0" hangingPunct="1">
            <a:lnSpc>
              <a:spcPct val="100000"/>
            </a:lnSpc>
            <a:spcBef>
              <a:spcPts val="0"/>
            </a:spcBef>
            <a:spcAft>
              <a:spcPts val="0"/>
            </a:spcAft>
            <a:buClrTx/>
            <a:buSzTx/>
            <a:buFontTx/>
            <a:buNone/>
          </a:pPr>
          <a:r>
            <a:rPr lang="zh-CN" altLang="en-US" sz="1400" b="1" dirty="0" smtClean="0">
              <a:solidFill>
                <a:schemeClr val="tx1"/>
              </a:solidFill>
              <a:latin typeface="微软雅黑" panose="020B0503020204020204" pitchFamily="34" charset="-122"/>
              <a:ea typeface="微软雅黑" panose="020B0503020204020204" pitchFamily="34" charset="-122"/>
            </a:rPr>
            <a:t> 特有的建设风貌</a:t>
          </a:r>
          <a:endParaRPr lang="zh-CN" altLang="en-US" sz="1400" b="1" dirty="0">
            <a:solidFill>
              <a:schemeClr val="tx1"/>
            </a:solidFill>
            <a:latin typeface="微软雅黑" panose="020B0503020204020204" pitchFamily="34" charset="-122"/>
            <a:ea typeface="微软雅黑" panose="020B0503020204020204" pitchFamily="34" charset="-122"/>
          </a:endParaRPr>
        </a:p>
      </dgm:t>
    </dgm:pt>
    <dgm:pt modelId="{6F83C332-0AEB-4BC8-85E3-A7FAAFB7C52F}" cxnId="{CE16E057-982C-428E-A859-4F15DEFBA5E0}" type="parTrans">
      <dgm:prSet/>
      <dgm:spPr/>
      <dgm:t>
        <a:bodyPr/>
        <a:lstStyle/>
        <a:p>
          <a:endParaRPr lang="zh-CN" altLang="en-US"/>
        </a:p>
      </dgm:t>
    </dgm:pt>
    <dgm:pt modelId="{3B4FAD7D-3A86-4F40-BCE4-90EDB7DB86F8}" cxnId="{CE16E057-982C-428E-A859-4F15DEFBA5E0}" type="sibTrans">
      <dgm:prSet/>
      <dgm:spPr/>
      <dgm:t>
        <a:bodyPr/>
        <a:lstStyle/>
        <a:p>
          <a:endParaRPr lang="zh-CN" altLang="en-US"/>
        </a:p>
      </dgm:t>
    </dgm:pt>
    <dgm:pt modelId="{B1C6F604-DBC8-41D4-A970-4E6FEE69084D}">
      <dgm:prSet phldrT="[文本]" custT="1"/>
      <dgm:spPr/>
      <dgm:t>
        <a:bodyPr/>
        <a:lstStyle/>
        <a:p>
          <a:pPr marL="0" marR="0" indent="0" defTabSz="914400" eaLnBrk="1" fontAlgn="auto" latinLnBrk="0" hangingPunct="1">
            <a:lnSpc>
              <a:spcPct val="100000"/>
            </a:lnSpc>
            <a:spcBef>
              <a:spcPts val="0"/>
            </a:spcBef>
            <a:spcAft>
              <a:spcPts val="0"/>
            </a:spcAft>
            <a:buClrTx/>
            <a:buSzTx/>
            <a:buFontTx/>
            <a:buNone/>
          </a:pPr>
          <a:r>
            <a:rPr lang="zh-CN" altLang="en-US" sz="1400" b="1" dirty="0" smtClean="0">
              <a:solidFill>
                <a:schemeClr val="tx1"/>
              </a:solidFill>
              <a:latin typeface="微软雅黑" panose="020B0503020204020204" pitchFamily="34" charset="-122"/>
              <a:ea typeface="微软雅黑" panose="020B0503020204020204" pitchFamily="34" charset="-122"/>
            </a:rPr>
            <a:t> 特色产业</a:t>
          </a:r>
          <a:endParaRPr lang="zh-CN" altLang="en-US" sz="1400" b="1" dirty="0">
            <a:solidFill>
              <a:schemeClr val="tx1"/>
            </a:solidFill>
            <a:latin typeface="微软雅黑" panose="020B0503020204020204" pitchFamily="34" charset="-122"/>
            <a:ea typeface="微软雅黑" panose="020B0503020204020204" pitchFamily="34" charset="-122"/>
          </a:endParaRPr>
        </a:p>
      </dgm:t>
    </dgm:pt>
    <dgm:pt modelId="{5DD0D028-9ACD-432C-BD95-76872E61D26F}" cxnId="{1A8CD6EE-B45C-40FF-B414-A1BB797E4BE2}" type="parTrans">
      <dgm:prSet/>
      <dgm:spPr/>
      <dgm:t>
        <a:bodyPr/>
        <a:lstStyle/>
        <a:p>
          <a:endParaRPr lang="zh-CN" altLang="en-US"/>
        </a:p>
      </dgm:t>
    </dgm:pt>
    <dgm:pt modelId="{5EB5F4F8-8EE2-483C-83E1-0054374D26AF}" cxnId="{1A8CD6EE-B45C-40FF-B414-A1BB797E4BE2}" type="sibTrans">
      <dgm:prSet/>
      <dgm:spPr/>
      <dgm:t>
        <a:bodyPr/>
        <a:lstStyle/>
        <a:p>
          <a:endParaRPr lang="zh-CN" altLang="en-US"/>
        </a:p>
      </dgm:t>
    </dgm:pt>
    <dgm:pt modelId="{E9EAA6E8-B689-431C-AEBA-6B59525F65EF}" type="pres">
      <dgm:prSet presAssocID="{05C23E4F-FBA3-4792-9460-F3390D9EF2D7}" presName="linear" presStyleCnt="0">
        <dgm:presLayoutVars>
          <dgm:animLvl val="lvl"/>
          <dgm:resizeHandles val="exact"/>
        </dgm:presLayoutVars>
      </dgm:prSet>
      <dgm:spPr/>
      <dgm:t>
        <a:bodyPr/>
        <a:lstStyle/>
        <a:p>
          <a:endParaRPr lang="zh-CN" altLang="en-US"/>
        </a:p>
      </dgm:t>
    </dgm:pt>
    <dgm:pt modelId="{DC341B90-9201-4C4F-BC79-4D1BD8F4C4F8}" type="pres">
      <dgm:prSet presAssocID="{3230A27E-C805-41B0-AD03-1E7CFCC0C2AA}" presName="parentText" presStyleLbl="node1" presStyleIdx="0" presStyleCnt="2" custScaleX="92251" custScaleY="67866" custLinFactNeighborX="-1937">
        <dgm:presLayoutVars>
          <dgm:chMax val="0"/>
          <dgm:bulletEnabled val="1"/>
        </dgm:presLayoutVars>
      </dgm:prSet>
      <dgm:spPr/>
      <dgm:t>
        <a:bodyPr/>
        <a:lstStyle/>
        <a:p>
          <a:endParaRPr lang="zh-CN" altLang="en-US"/>
        </a:p>
      </dgm:t>
    </dgm:pt>
    <dgm:pt modelId="{3C6CE6AA-D547-4A52-9FF6-DBC2F117A352}" type="pres">
      <dgm:prSet presAssocID="{3230A27E-C805-41B0-AD03-1E7CFCC0C2AA}" presName="childText" presStyleLbl="revTx" presStyleIdx="0" presStyleCnt="2" custLinFactNeighborY="6183">
        <dgm:presLayoutVars>
          <dgm:bulletEnabled val="1"/>
        </dgm:presLayoutVars>
      </dgm:prSet>
      <dgm:spPr/>
      <dgm:t>
        <a:bodyPr/>
        <a:lstStyle/>
        <a:p>
          <a:endParaRPr lang="zh-CN" altLang="en-US"/>
        </a:p>
      </dgm:t>
    </dgm:pt>
    <dgm:pt modelId="{8D4A3BCC-6686-4BE7-823C-0F0A7F0F6387}" type="pres">
      <dgm:prSet presAssocID="{A96DD0E3-15AD-4425-B032-83D9DFC4C27B}" presName="parentText" presStyleLbl="node1" presStyleIdx="1" presStyleCnt="2" custScaleX="92906" custScaleY="58560" custLinFactNeighborX="-2265" custLinFactNeighborY="-14312">
        <dgm:presLayoutVars>
          <dgm:chMax val="0"/>
          <dgm:bulletEnabled val="1"/>
        </dgm:presLayoutVars>
      </dgm:prSet>
      <dgm:spPr/>
      <dgm:t>
        <a:bodyPr/>
        <a:lstStyle/>
        <a:p>
          <a:endParaRPr lang="zh-CN" altLang="en-US"/>
        </a:p>
      </dgm:t>
    </dgm:pt>
    <dgm:pt modelId="{DC935D6E-E5C9-4EC5-B8E5-51772AA3C500}" type="pres">
      <dgm:prSet presAssocID="{A96DD0E3-15AD-4425-B032-83D9DFC4C27B}" presName="childText" presStyleLbl="revTx" presStyleIdx="1" presStyleCnt="2" custLinFactNeighborY="-13043">
        <dgm:presLayoutVars>
          <dgm:bulletEnabled val="1"/>
        </dgm:presLayoutVars>
      </dgm:prSet>
      <dgm:spPr/>
      <dgm:t>
        <a:bodyPr/>
        <a:lstStyle/>
        <a:p>
          <a:endParaRPr lang="zh-CN" altLang="en-US"/>
        </a:p>
      </dgm:t>
    </dgm:pt>
  </dgm:ptLst>
  <dgm:cxnLst>
    <dgm:cxn modelId="{214C9F53-799A-4CA7-BE58-D6E8C755D832}" type="presOf" srcId="{882062B9-6A81-400C-809B-86AB6337C202}" destId="{3C6CE6AA-D547-4A52-9FF6-DBC2F117A352}" srcOrd="0" destOrd="1" presId="urn:microsoft.com/office/officeart/2005/8/layout/vList2"/>
    <dgm:cxn modelId="{44898C85-1768-4475-BD76-5C99BA2AA789}" type="presOf" srcId="{AE7C4F1A-01AC-4026-8098-8542F9C6C62A}" destId="{DC935D6E-E5C9-4EC5-B8E5-51772AA3C500}" srcOrd="0" destOrd="2" presId="urn:microsoft.com/office/officeart/2005/8/layout/vList2"/>
    <dgm:cxn modelId="{4AA848C8-EE53-4EF4-8B97-FED1CDE41CA2}" type="presOf" srcId="{5CC8C576-1634-42CC-B10E-F62BD1E3AD62}" destId="{DC935D6E-E5C9-4EC5-B8E5-51772AA3C500}" srcOrd="0" destOrd="0" presId="urn:microsoft.com/office/officeart/2005/8/layout/vList2"/>
    <dgm:cxn modelId="{581E5858-0D81-491F-A020-B30D62412F12}" srcId="{05C23E4F-FBA3-4792-9460-F3390D9EF2D7}" destId="{A96DD0E3-15AD-4425-B032-83D9DFC4C27B}" srcOrd="1" destOrd="0" parTransId="{13AE8035-79D2-4491-9799-CEC71EC2ED3A}" sibTransId="{785B6031-FA1D-4F06-9001-A5604E48973E}"/>
    <dgm:cxn modelId="{D78B8973-E521-4B41-B6CC-49646BFA5EAC}" srcId="{3230A27E-C805-41B0-AD03-1E7CFCC0C2AA}" destId="{C396C364-4B8F-4C6B-8E9A-C54E4FD39C2F}" srcOrd="4" destOrd="0" parTransId="{03AE99FD-AC38-4844-AC0A-A8DBA0112A32}" sibTransId="{6157A231-A3F3-40D8-983D-6331656C16C1}"/>
    <dgm:cxn modelId="{2B31C976-D468-4A97-B14B-583385D69180}" type="presOf" srcId="{7217D046-1F01-49B7-AD84-925E03F31494}" destId="{3C6CE6AA-D547-4A52-9FF6-DBC2F117A352}" srcOrd="0" destOrd="2" presId="urn:microsoft.com/office/officeart/2005/8/layout/vList2"/>
    <dgm:cxn modelId="{D125FE12-3E3E-41C2-AF4A-4C7468C2CFE9}" srcId="{A96DD0E3-15AD-4425-B032-83D9DFC4C27B}" destId="{E2834C4E-3AFB-4433-B6B3-8970C2AAE8A9}" srcOrd="1" destOrd="0" parTransId="{F01CF0CA-865A-40FA-8962-8B5BFBDEE2A4}" sibTransId="{5DF1FD9A-8D80-4D76-B2EB-71F7F20E9423}"/>
    <dgm:cxn modelId="{866AFBD5-C112-4003-8DA2-496A5A2859CD}" type="presOf" srcId="{3230A27E-C805-41B0-AD03-1E7CFCC0C2AA}" destId="{DC341B90-9201-4C4F-BC79-4D1BD8F4C4F8}" srcOrd="0" destOrd="0" presId="urn:microsoft.com/office/officeart/2005/8/layout/vList2"/>
    <dgm:cxn modelId="{5AA632FB-C8B5-4232-97AA-0C95F170097C}" srcId="{3230A27E-C805-41B0-AD03-1E7CFCC0C2AA}" destId="{7217D046-1F01-49B7-AD84-925E03F31494}" srcOrd="2" destOrd="0" parTransId="{E0918EC2-FBB8-4A3C-8364-4A43E00598E0}" sibTransId="{4391204A-1CBB-4158-B02D-009F66E08C10}"/>
    <dgm:cxn modelId="{240E9D75-F690-4DB6-94B7-D70411FFF150}" type="presOf" srcId="{FB99B881-41F7-4C90-B213-B39D528398FF}" destId="{DC935D6E-E5C9-4EC5-B8E5-51772AA3C500}" srcOrd="0" destOrd="4" presId="urn:microsoft.com/office/officeart/2005/8/layout/vList2"/>
    <dgm:cxn modelId="{D95F36EF-B93B-4994-AFC2-595A3B3A367F}" type="presOf" srcId="{E2834C4E-3AFB-4433-B6B3-8970C2AAE8A9}" destId="{DC935D6E-E5C9-4EC5-B8E5-51772AA3C500}" srcOrd="0" destOrd="1" presId="urn:microsoft.com/office/officeart/2005/8/layout/vList2"/>
    <dgm:cxn modelId="{6AA8E1B5-AC00-49E2-BF6D-C5E1A731400F}" type="presOf" srcId="{C396C364-4B8F-4C6B-8E9A-C54E4FD39C2F}" destId="{3C6CE6AA-D547-4A52-9FF6-DBC2F117A352}" srcOrd="0" destOrd="4" presId="urn:microsoft.com/office/officeart/2005/8/layout/vList2"/>
    <dgm:cxn modelId="{27974860-679D-4701-9C27-BA52AE996B14}" srcId="{3230A27E-C805-41B0-AD03-1E7CFCC0C2AA}" destId="{E837246A-B69A-42CE-B47A-DF101EA25FD3}" srcOrd="6" destOrd="0" parTransId="{B0995248-EC00-4C73-8301-70E27B2C2FC3}" sibTransId="{7B51BEB6-EE27-4095-B7A1-F8B22B0D0359}"/>
    <dgm:cxn modelId="{570BFC09-83BF-4CDE-92EB-B97A35FB6F35}" srcId="{3230A27E-C805-41B0-AD03-1E7CFCC0C2AA}" destId="{882062B9-6A81-400C-809B-86AB6337C202}" srcOrd="1" destOrd="0" parTransId="{4601542C-E7AC-4389-BDE1-AACDE49DD834}" sibTransId="{28AF7DAB-8148-4B7C-8CB0-2F3AE7D53F87}"/>
    <dgm:cxn modelId="{BCAD73D3-23B6-4ACD-867B-B4FD611F63DE}" srcId="{3230A27E-C805-41B0-AD03-1E7CFCC0C2AA}" destId="{EB134088-646F-412C-B7B9-C83BEB4749BE}" srcOrd="3" destOrd="0" parTransId="{AD4207B5-405E-470E-8F88-701A054DFFC8}" sibTransId="{1892D9FA-B369-464C-BC26-D8C62CA3A610}"/>
    <dgm:cxn modelId="{473A50EF-7C73-496D-BE3E-ED1A75BB0E2D}" srcId="{3230A27E-C805-41B0-AD03-1E7CFCC0C2AA}" destId="{EC7953DB-17A9-4E32-9CBE-78837126C316}" srcOrd="0" destOrd="0" parTransId="{FCC9E30E-55C7-405C-978C-662441D6EA1B}" sibTransId="{87251AB5-CB3C-4469-9065-5ABBF18334A8}"/>
    <dgm:cxn modelId="{4EADA030-C242-4B6C-A549-C57CD07914E1}" type="presOf" srcId="{EC7953DB-17A9-4E32-9CBE-78837126C316}" destId="{3C6CE6AA-D547-4A52-9FF6-DBC2F117A352}" srcOrd="0" destOrd="0" presId="urn:microsoft.com/office/officeart/2005/8/layout/vList2"/>
    <dgm:cxn modelId="{38175831-2963-42E7-A6A5-49EAF3C001DA}" type="presOf" srcId="{A96DD0E3-15AD-4425-B032-83D9DFC4C27B}" destId="{8D4A3BCC-6686-4BE7-823C-0F0A7F0F6387}" srcOrd="0" destOrd="0" presId="urn:microsoft.com/office/officeart/2005/8/layout/vList2"/>
    <dgm:cxn modelId="{1A8CD6EE-B45C-40FF-B414-A1BB797E4BE2}" srcId="{A96DD0E3-15AD-4425-B032-83D9DFC4C27B}" destId="{B1C6F604-DBC8-41D4-A970-4E6FEE69084D}" srcOrd="3" destOrd="0" parTransId="{5DD0D028-9ACD-432C-BD95-76872E61D26F}" sibTransId="{5EB5F4F8-8EE2-483C-83E1-0054374D26AF}"/>
    <dgm:cxn modelId="{2E4BF7BA-983F-46AA-8AF8-CAA3294E46B8}" srcId="{3230A27E-C805-41B0-AD03-1E7CFCC0C2AA}" destId="{895F3B78-DE5F-4049-BCD9-7BE1AE332350}" srcOrd="5" destOrd="0" parTransId="{039BFDA6-E4CF-4B0A-96F8-67E141F9C93C}" sibTransId="{D7E75B12-1368-4E4A-83AF-B5759D6D6696}"/>
    <dgm:cxn modelId="{60929CF9-6E6C-4973-AE8A-8A3A7FCBF4B4}" type="presOf" srcId="{895F3B78-DE5F-4049-BCD9-7BE1AE332350}" destId="{3C6CE6AA-D547-4A52-9FF6-DBC2F117A352}" srcOrd="0" destOrd="5" presId="urn:microsoft.com/office/officeart/2005/8/layout/vList2"/>
    <dgm:cxn modelId="{2D6AD6B6-45A0-45C5-BFD6-64E525C5C590}" type="presOf" srcId="{B1C6F604-DBC8-41D4-A970-4E6FEE69084D}" destId="{DC935D6E-E5C9-4EC5-B8E5-51772AA3C500}" srcOrd="0" destOrd="3" presId="urn:microsoft.com/office/officeart/2005/8/layout/vList2"/>
    <dgm:cxn modelId="{6EA029E5-BD2E-4849-B163-9A64536E9A0A}" type="presOf" srcId="{E837246A-B69A-42CE-B47A-DF101EA25FD3}" destId="{3C6CE6AA-D547-4A52-9FF6-DBC2F117A352}" srcOrd="0" destOrd="6" presId="urn:microsoft.com/office/officeart/2005/8/layout/vList2"/>
    <dgm:cxn modelId="{100012D3-2E78-4B79-9DA4-EADB8E5EA2C2}" srcId="{A96DD0E3-15AD-4425-B032-83D9DFC4C27B}" destId="{5CC8C576-1634-42CC-B10E-F62BD1E3AD62}" srcOrd="0" destOrd="0" parTransId="{6A409926-84E2-4124-8800-05BF0A3838EF}" sibTransId="{1F00C782-9312-49C2-9028-9972178F1F14}"/>
    <dgm:cxn modelId="{CE16E057-982C-428E-A859-4F15DEFBA5E0}" srcId="{A96DD0E3-15AD-4425-B032-83D9DFC4C27B}" destId="{AE7C4F1A-01AC-4026-8098-8542F9C6C62A}" srcOrd="2" destOrd="0" parTransId="{6F83C332-0AEB-4BC8-85E3-A7FAAFB7C52F}" sibTransId="{3B4FAD7D-3A86-4F40-BCE4-90EDB7DB86F8}"/>
    <dgm:cxn modelId="{C9A7D623-8E96-4CA3-BFE5-A310884636A0}" type="presOf" srcId="{EB134088-646F-412C-B7B9-C83BEB4749BE}" destId="{3C6CE6AA-D547-4A52-9FF6-DBC2F117A352}" srcOrd="0" destOrd="3" presId="urn:microsoft.com/office/officeart/2005/8/layout/vList2"/>
    <dgm:cxn modelId="{69685DE2-DDC1-46BE-85FF-3C79CC333EC4}" srcId="{A96DD0E3-15AD-4425-B032-83D9DFC4C27B}" destId="{FB99B881-41F7-4C90-B213-B39D528398FF}" srcOrd="4" destOrd="0" parTransId="{776BDB1E-A8F4-4F6F-8659-41A89926959F}" sibTransId="{3D68AE7C-3C70-4A7D-B63E-DFAA77251153}"/>
    <dgm:cxn modelId="{0410CE7F-889E-481A-A6C3-9E6A8E328463}" srcId="{05C23E4F-FBA3-4792-9460-F3390D9EF2D7}" destId="{3230A27E-C805-41B0-AD03-1E7CFCC0C2AA}" srcOrd="0" destOrd="0" parTransId="{DCFA122F-CF7A-4497-A9C9-1C496B2C3245}" sibTransId="{5F8D2870-8657-4906-B39E-CBE89410D1AA}"/>
    <dgm:cxn modelId="{564C3E9F-F532-4AB1-AAE4-DF493D983037}" type="presOf" srcId="{05C23E4F-FBA3-4792-9460-F3390D9EF2D7}" destId="{E9EAA6E8-B689-431C-AEBA-6B59525F65EF}" srcOrd="0" destOrd="0" presId="urn:microsoft.com/office/officeart/2005/8/layout/vList2"/>
    <dgm:cxn modelId="{20AA4C35-38E1-4CCC-8350-D1011DC6BBBF}" type="presParOf" srcId="{E9EAA6E8-B689-431C-AEBA-6B59525F65EF}" destId="{DC341B90-9201-4C4F-BC79-4D1BD8F4C4F8}" srcOrd="0" destOrd="0" presId="urn:microsoft.com/office/officeart/2005/8/layout/vList2"/>
    <dgm:cxn modelId="{F036F727-87D6-4FB5-A2E6-3863416CF827}" type="presParOf" srcId="{E9EAA6E8-B689-431C-AEBA-6B59525F65EF}" destId="{3C6CE6AA-D547-4A52-9FF6-DBC2F117A352}" srcOrd="1" destOrd="0" presId="urn:microsoft.com/office/officeart/2005/8/layout/vList2"/>
    <dgm:cxn modelId="{3365E132-83A7-4FD2-B1BF-F3F914858486}" type="presParOf" srcId="{E9EAA6E8-B689-431C-AEBA-6B59525F65EF}" destId="{8D4A3BCC-6686-4BE7-823C-0F0A7F0F6387}" srcOrd="2" destOrd="0" presId="urn:microsoft.com/office/officeart/2005/8/layout/vList2"/>
    <dgm:cxn modelId="{7B8240AD-6A32-44DE-8FAD-73FC4E970097}" type="presParOf" srcId="{E9EAA6E8-B689-431C-AEBA-6B59525F65EF}" destId="{DC935D6E-E5C9-4EC5-B8E5-51772AA3C500}" srcOrd="3" destOrd="0" presId="urn:microsoft.com/office/officeart/2005/8/layout/vList2"/>
  </dgm:cxnLst>
  <dgm:bg/>
  <dgm:whole/>
</dgm:dataModel>
</file>

<file path=ppt/diagrams/data2.xml><?xml version="1.0" encoding="utf-8"?>
<dgm:dataModel xmlns:dgm="http://schemas.openxmlformats.org/drawingml/2006/diagram" xmlns:a="http://schemas.openxmlformats.org/drawingml/2006/main">
  <dgm:ptLst>
    <dgm:pt modelId="{24945D2F-9140-47CB-AE9C-8C79AFF21799}"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zh-CN" altLang="en-US"/>
        </a:p>
      </dgm:t>
    </dgm:pt>
    <dgm:pt modelId="{EB397A64-AA90-44A7-BE19-0E3AD3BF9BA4}">
      <dgm:prSet phldrT="[文本]" custT="1"/>
      <dgm:spPr/>
      <dgm:t>
        <a:bodyPr/>
        <a:lstStyle/>
        <a:p>
          <a:pPr algn="l"/>
          <a:r>
            <a:rPr lang="en-US" altLang="en-US" sz="1100" dirty="0" smtClean="0">
              <a:solidFill>
                <a:schemeClr val="bg1"/>
              </a:solidFill>
              <a:latin typeface="微软雅黑" panose="020B0503020204020204" pitchFamily="34" charset="-122"/>
              <a:ea typeface="微软雅黑" panose="020B0503020204020204" pitchFamily="34" charset="-122"/>
            </a:rPr>
            <a:t>1</a:t>
          </a:r>
          <a:r>
            <a:rPr lang="zh-CN" altLang="en-US" sz="1100" dirty="0" smtClean="0">
              <a:solidFill>
                <a:schemeClr val="bg1"/>
              </a:solidFill>
              <a:latin typeface="微软雅黑" panose="020B0503020204020204" pitchFamily="34" charset="-122"/>
              <a:ea typeface="微软雅黑" panose="020B0503020204020204" pitchFamily="34" charset="-122"/>
            </a:rPr>
            <a:t>、</a:t>
          </a:r>
          <a:r>
            <a:rPr lang="x-none" sz="1100" b="0" dirty="0" smtClean="0">
              <a:latin typeface="微软雅黑" panose="020B0503020204020204" pitchFamily="34" charset="-122"/>
              <a:ea typeface="微软雅黑" panose="020B0503020204020204" pitchFamily="34" charset="-122"/>
            </a:rPr>
            <a:t>绿地广场重形象轻功能，利用率低，实用性差</a:t>
          </a:r>
          <a:endParaRPr lang="zh-CN" altLang="en-US" sz="1100" dirty="0">
            <a:solidFill>
              <a:schemeClr val="bg1"/>
            </a:solidFill>
            <a:latin typeface="微软雅黑" panose="020B0503020204020204" pitchFamily="34" charset="-122"/>
            <a:ea typeface="微软雅黑" panose="020B0503020204020204" pitchFamily="34" charset="-122"/>
          </a:endParaRPr>
        </a:p>
      </dgm:t>
    </dgm:pt>
    <dgm:pt modelId="{433376DB-DB0E-4591-A7C6-030806A7C575}" cxnId="{C2C64FF1-0618-41ED-92D6-B4CF42EFEE3B}" type="parTrans">
      <dgm:prSet custT="1"/>
      <dgm:spPr/>
      <dgm:t>
        <a:bodyPr/>
        <a:lstStyle/>
        <a:p>
          <a:endParaRPr lang="zh-CN" altLang="en-US" sz="700">
            <a:latin typeface="Adobe 黑体 Std R" panose="020B0400000000000000" pitchFamily="34" charset="-122"/>
            <a:ea typeface="Adobe 黑体 Std R" panose="020B0400000000000000" pitchFamily="34" charset="-122"/>
          </a:endParaRPr>
        </a:p>
      </dgm:t>
    </dgm:pt>
    <dgm:pt modelId="{2CE94C69-F2C6-4AA5-A94F-6643431C8AF1}" cxnId="{C2C64FF1-0618-41ED-92D6-B4CF42EFEE3B}" type="sibTrans">
      <dgm:prSet/>
      <dgm:spPr/>
      <dgm:t>
        <a:bodyPr/>
        <a:lstStyle/>
        <a:p>
          <a:endParaRPr lang="zh-CN" altLang="en-US" sz="2400">
            <a:latin typeface="Adobe 黑体 Std R" panose="020B0400000000000000" pitchFamily="34" charset="-122"/>
            <a:ea typeface="Adobe 黑体 Std R" panose="020B0400000000000000" pitchFamily="34" charset="-122"/>
          </a:endParaRPr>
        </a:p>
      </dgm:t>
    </dgm:pt>
    <dgm:pt modelId="{78F3D543-C262-45B1-9214-891CC4580493}">
      <dgm:prSet phldrT="[文本]" custT="1"/>
      <dgm:spPr/>
      <dgm:t>
        <a:bodyPr/>
        <a:lstStyle/>
        <a:p>
          <a:pPr algn="ctr">
            <a:lnSpc>
              <a:spcPct val="100000"/>
            </a:lnSpc>
            <a:spcAft>
              <a:spcPts val="0"/>
            </a:spcAft>
          </a:pPr>
          <a:r>
            <a:rPr lang="zh-CN" altLang="en-US" sz="1400" b="1" dirty="0" smtClean="0">
              <a:latin typeface="微软雅黑" panose="020B0503020204020204" pitchFamily="34" charset="-122"/>
              <a:ea typeface="微软雅黑" panose="020B0503020204020204" pitchFamily="34" charset="-122"/>
            </a:rPr>
            <a:t>忽视地域特色、历史文化传承</a:t>
          </a:r>
          <a:endParaRPr lang="zh-CN" altLang="en-US" sz="1400" b="1" dirty="0">
            <a:latin typeface="微软雅黑" panose="020B0503020204020204" pitchFamily="34" charset="-122"/>
            <a:ea typeface="微软雅黑" panose="020B0503020204020204" pitchFamily="34" charset="-122"/>
          </a:endParaRPr>
        </a:p>
      </dgm:t>
    </dgm:pt>
    <dgm:pt modelId="{BC0768FC-47E9-47C7-9A51-9F3B4BFEF577}" cxnId="{4997EF8C-4E16-4ED4-A3D6-45EF23E084B9}" type="parTrans">
      <dgm:prSet custT="1"/>
      <dgm:spPr/>
      <dgm:t>
        <a:bodyPr/>
        <a:lstStyle/>
        <a:p>
          <a:endParaRPr lang="zh-CN" altLang="en-US" sz="700">
            <a:latin typeface="Adobe 黑体 Std R" panose="020B0400000000000000" pitchFamily="34" charset="-122"/>
            <a:ea typeface="Adobe 黑体 Std R" panose="020B0400000000000000" pitchFamily="34" charset="-122"/>
          </a:endParaRPr>
        </a:p>
      </dgm:t>
    </dgm:pt>
    <dgm:pt modelId="{666A3786-DE9B-4932-8746-DC1450FB6B07}" cxnId="{4997EF8C-4E16-4ED4-A3D6-45EF23E084B9}" type="sibTrans">
      <dgm:prSet/>
      <dgm:spPr/>
      <dgm:t>
        <a:bodyPr/>
        <a:lstStyle/>
        <a:p>
          <a:endParaRPr lang="zh-CN" altLang="en-US" sz="2400">
            <a:latin typeface="Adobe 黑体 Std R" panose="020B0400000000000000" pitchFamily="34" charset="-122"/>
            <a:ea typeface="Adobe 黑体 Std R" panose="020B0400000000000000" pitchFamily="34" charset="-122"/>
          </a:endParaRPr>
        </a:p>
      </dgm:t>
    </dgm:pt>
    <dgm:pt modelId="{D05C66F9-D749-4F45-BDCC-AF758CFBC2A9}">
      <dgm:prSet phldrT="[文本]" custT="1"/>
      <dgm:spPr/>
      <dgm:t>
        <a:bodyPr/>
        <a:lstStyle/>
        <a:p>
          <a:pPr algn="ctr">
            <a:lnSpc>
              <a:spcPct val="100000"/>
            </a:lnSpc>
            <a:spcAft>
              <a:spcPts val="0"/>
            </a:spcAft>
          </a:pPr>
          <a:r>
            <a:rPr lang="zh-CN" altLang="en-US" sz="1400" b="1" dirty="0" smtClean="0">
              <a:latin typeface="微软雅黑" panose="020B0503020204020204" pitchFamily="34" charset="-122"/>
              <a:ea typeface="微软雅黑" panose="020B0503020204020204" pitchFamily="34" charset="-122"/>
            </a:rPr>
            <a:t>缺乏以人为本的城镇建设</a:t>
          </a:r>
          <a:endParaRPr lang="zh-CN" altLang="en-US" sz="1400" b="1" dirty="0">
            <a:latin typeface="微软雅黑" panose="020B0503020204020204" pitchFamily="34" charset="-122"/>
            <a:ea typeface="微软雅黑" panose="020B0503020204020204" pitchFamily="34" charset="-122"/>
          </a:endParaRPr>
        </a:p>
      </dgm:t>
    </dgm:pt>
    <dgm:pt modelId="{4CF1B637-5612-490E-8964-B280520CD813}" cxnId="{DF87DA72-4934-46C7-A13E-7CC053B2648B}" type="parTrans">
      <dgm:prSet custT="1"/>
      <dgm:spPr/>
      <dgm:t>
        <a:bodyPr/>
        <a:lstStyle/>
        <a:p>
          <a:endParaRPr lang="zh-CN" altLang="en-US" sz="700">
            <a:latin typeface="Adobe 黑体 Std R" panose="020B0400000000000000" pitchFamily="34" charset="-122"/>
            <a:ea typeface="Adobe 黑体 Std R" panose="020B0400000000000000" pitchFamily="34" charset="-122"/>
          </a:endParaRPr>
        </a:p>
      </dgm:t>
    </dgm:pt>
    <dgm:pt modelId="{722623C8-A9A3-4585-9841-8497AB72A0E0}" cxnId="{DF87DA72-4934-46C7-A13E-7CC053B2648B}" type="sibTrans">
      <dgm:prSet/>
      <dgm:spPr/>
      <dgm:t>
        <a:bodyPr/>
        <a:lstStyle/>
        <a:p>
          <a:endParaRPr lang="zh-CN" altLang="en-US" sz="2400">
            <a:latin typeface="Adobe 黑体 Std R" panose="020B0400000000000000" pitchFamily="34" charset="-122"/>
            <a:ea typeface="Adobe 黑体 Std R" panose="020B0400000000000000" pitchFamily="34" charset="-122"/>
          </a:endParaRPr>
        </a:p>
      </dgm:t>
    </dgm:pt>
    <dgm:pt modelId="{2A310B42-2651-493E-99EC-61AB89184657}">
      <dgm:prSet phldrT="[文本]" custT="1"/>
      <dgm:spPr/>
      <dgm:t>
        <a:bodyPr/>
        <a:lstStyle/>
        <a:p>
          <a:pPr algn="l"/>
          <a:r>
            <a:rPr lang="en-US" altLang="en-US" sz="1100" b="0" dirty="0" smtClean="0">
              <a:solidFill>
                <a:schemeClr val="bg1"/>
              </a:solidFill>
              <a:latin typeface="微软雅黑" panose="020B0503020204020204" pitchFamily="34" charset="-122"/>
              <a:ea typeface="微软雅黑" panose="020B0503020204020204" pitchFamily="34" charset="-122"/>
            </a:rPr>
            <a:t>1</a:t>
          </a:r>
          <a:r>
            <a:rPr lang="zh-CN" altLang="en-US" sz="1100" b="0" dirty="0" smtClean="0">
              <a:solidFill>
                <a:schemeClr val="bg1"/>
              </a:solidFill>
              <a:latin typeface="微软雅黑" panose="020B0503020204020204" pitchFamily="34" charset="-122"/>
              <a:ea typeface="微软雅黑" panose="020B0503020204020204" pitchFamily="34" charset="-122"/>
            </a:rPr>
            <a:t>、</a:t>
          </a:r>
          <a:r>
            <a:rPr lang="x-none" sz="1100" b="0" dirty="0" smtClean="0">
              <a:latin typeface="微软雅黑" panose="020B0503020204020204" pitchFamily="34" charset="-122"/>
              <a:ea typeface="微软雅黑" panose="020B0503020204020204" pitchFamily="34" charset="-122"/>
            </a:rPr>
            <a:t>生态空间遭侵占或破坏</a:t>
          </a:r>
          <a:r>
            <a:rPr lang="zh-CN" sz="1100" b="0" dirty="0" smtClean="0">
              <a:latin typeface="微软雅黑" panose="020B0503020204020204" pitchFamily="34" charset="-122"/>
              <a:ea typeface="微软雅黑" panose="020B0503020204020204" pitchFamily="34" charset="-122"/>
            </a:rPr>
            <a:t>，自然本底特色流失</a:t>
          </a:r>
          <a:endParaRPr lang="zh-CN" altLang="en-US" sz="1100" b="0" dirty="0">
            <a:solidFill>
              <a:schemeClr val="bg1"/>
            </a:solidFill>
            <a:latin typeface="微软雅黑" panose="020B0503020204020204" pitchFamily="34" charset="-122"/>
            <a:ea typeface="微软雅黑" panose="020B0503020204020204" pitchFamily="34" charset="-122"/>
          </a:endParaRPr>
        </a:p>
      </dgm:t>
    </dgm:pt>
    <dgm:pt modelId="{3DB9A10B-3CCF-45D2-9236-834A01E66DCD}" cxnId="{2E25B76D-20D4-46F2-BFB1-BAAB6A8C3A11}" type="parTrans">
      <dgm:prSet custT="1"/>
      <dgm:spPr/>
      <dgm:t>
        <a:bodyPr/>
        <a:lstStyle/>
        <a:p>
          <a:endParaRPr lang="zh-CN" altLang="en-US" sz="700">
            <a:latin typeface="Adobe 黑体 Std R" panose="020B0400000000000000" pitchFamily="34" charset="-122"/>
            <a:ea typeface="Adobe 黑体 Std R" panose="020B0400000000000000" pitchFamily="34" charset="-122"/>
          </a:endParaRPr>
        </a:p>
      </dgm:t>
    </dgm:pt>
    <dgm:pt modelId="{7C883108-79B0-422F-8FA8-49BB0CB2DC38}" cxnId="{2E25B76D-20D4-46F2-BFB1-BAAB6A8C3A11}" type="sibTrans">
      <dgm:prSet/>
      <dgm:spPr/>
      <dgm:t>
        <a:bodyPr/>
        <a:lstStyle/>
        <a:p>
          <a:endParaRPr lang="zh-CN" altLang="en-US" sz="2400">
            <a:latin typeface="Adobe 黑体 Std R" panose="020B0400000000000000" pitchFamily="34" charset="-122"/>
            <a:ea typeface="Adobe 黑体 Std R" panose="020B0400000000000000" pitchFamily="34" charset="-122"/>
          </a:endParaRPr>
        </a:p>
      </dgm:t>
    </dgm:pt>
    <dgm:pt modelId="{84A351B6-B5A6-4C18-A423-30423BD7B28C}">
      <dgm:prSet custT="1"/>
      <dgm:spPr/>
      <dgm:t>
        <a:bodyPr/>
        <a:lstStyle/>
        <a:p>
          <a:pPr algn="l"/>
          <a:r>
            <a:rPr lang="en-US" altLang="en-US" sz="1100" b="0" dirty="0" smtClean="0">
              <a:solidFill>
                <a:schemeClr val="bg1"/>
              </a:solidFill>
              <a:latin typeface="微软雅黑" panose="020B0503020204020204" pitchFamily="34" charset="-122"/>
              <a:ea typeface="微软雅黑" panose="020B0503020204020204" pitchFamily="34" charset="-122"/>
            </a:rPr>
            <a:t>2</a:t>
          </a:r>
          <a:r>
            <a:rPr lang="zh-CN" altLang="en-US" sz="1100" b="0" dirty="0" smtClean="0">
              <a:solidFill>
                <a:schemeClr val="bg1"/>
              </a:solidFill>
              <a:latin typeface="微软雅黑" panose="020B0503020204020204" pitchFamily="34" charset="-122"/>
              <a:ea typeface="微软雅黑" panose="020B0503020204020204" pitchFamily="34" charset="-122"/>
            </a:rPr>
            <a:t>、</a:t>
          </a:r>
          <a:r>
            <a:rPr lang="x-none" sz="1100" b="0" dirty="0" smtClean="0">
              <a:latin typeface="微软雅黑" panose="020B0503020204020204" pitchFamily="34" charset="-122"/>
              <a:ea typeface="微软雅黑" panose="020B0503020204020204" pitchFamily="34" charset="-122"/>
            </a:rPr>
            <a:t>生态环境未被感知与利用</a:t>
          </a:r>
          <a:r>
            <a:rPr lang="zh-CN" sz="1100" b="0" dirty="0" smtClean="0">
              <a:latin typeface="微软雅黑" panose="020B0503020204020204" pitchFamily="34" charset="-122"/>
              <a:ea typeface="微软雅黑" panose="020B0503020204020204" pitchFamily="34" charset="-122"/>
            </a:rPr>
            <a:t>，城景交融难以实现</a:t>
          </a:r>
          <a:endParaRPr lang="zh-CN" altLang="en-US" sz="1100" b="0" dirty="0">
            <a:solidFill>
              <a:srgbClr val="FFC000"/>
            </a:solidFill>
            <a:latin typeface="微软雅黑" panose="020B0503020204020204" pitchFamily="34" charset="-122"/>
            <a:ea typeface="微软雅黑" panose="020B0503020204020204" pitchFamily="34" charset="-122"/>
          </a:endParaRPr>
        </a:p>
      </dgm:t>
    </dgm:pt>
    <dgm:pt modelId="{54EB02BC-C09C-4043-B398-4593172D3419}" cxnId="{CB1774E1-DBEF-4027-B799-8303232AC3DE}" type="parTrans">
      <dgm:prSet custT="1"/>
      <dgm:spPr/>
      <dgm:t>
        <a:bodyPr/>
        <a:lstStyle/>
        <a:p>
          <a:endParaRPr lang="zh-CN" altLang="en-US" sz="700">
            <a:latin typeface="Adobe 黑体 Std R" panose="020B0400000000000000" pitchFamily="34" charset="-122"/>
            <a:ea typeface="Adobe 黑体 Std R" panose="020B0400000000000000" pitchFamily="34" charset="-122"/>
          </a:endParaRPr>
        </a:p>
      </dgm:t>
    </dgm:pt>
    <dgm:pt modelId="{6A3B8828-B38F-4824-998F-BD173B4FFEF9}" cxnId="{CB1774E1-DBEF-4027-B799-8303232AC3DE}" type="sibTrans">
      <dgm:prSet/>
      <dgm:spPr/>
      <dgm:t>
        <a:bodyPr/>
        <a:lstStyle/>
        <a:p>
          <a:endParaRPr lang="zh-CN" altLang="en-US" sz="2400">
            <a:latin typeface="Adobe 黑体 Std R" panose="020B0400000000000000" pitchFamily="34" charset="-122"/>
            <a:ea typeface="Adobe 黑体 Std R" panose="020B0400000000000000" pitchFamily="34" charset="-122"/>
          </a:endParaRPr>
        </a:p>
      </dgm:t>
    </dgm:pt>
    <dgm:pt modelId="{B8FED8E3-39DC-4169-A587-70AA3590E1CE}">
      <dgm:prSet phldrT="[文本]" custT="1"/>
      <dgm:spPr/>
      <dgm:t>
        <a:bodyPr/>
        <a:lstStyle/>
        <a:p>
          <a:pPr algn="l"/>
          <a:r>
            <a:rPr lang="en-US" altLang="zh-CN" sz="1100" b="0" dirty="0" smtClean="0">
              <a:solidFill>
                <a:schemeClr val="bg1"/>
              </a:solidFill>
              <a:latin typeface="微软雅黑" panose="020B0503020204020204" pitchFamily="34" charset="-122"/>
              <a:ea typeface="微软雅黑" panose="020B0503020204020204" pitchFamily="34" charset="-122"/>
            </a:rPr>
            <a:t>3</a:t>
          </a:r>
          <a:r>
            <a:rPr lang="zh-CN" altLang="en-US" sz="1100" b="0" dirty="0" smtClean="0">
              <a:solidFill>
                <a:schemeClr val="bg1"/>
              </a:solidFill>
              <a:latin typeface="微软雅黑" panose="020B0503020204020204" pitchFamily="34" charset="-122"/>
              <a:ea typeface="微软雅黑" panose="020B0503020204020204" pitchFamily="34" charset="-122"/>
            </a:rPr>
            <a:t>、</a:t>
          </a:r>
          <a:r>
            <a:rPr lang="x-none" sz="1100" b="0" dirty="0" smtClean="0">
              <a:latin typeface="微软雅黑" panose="020B0503020204020204" pitchFamily="34" charset="-122"/>
              <a:ea typeface="微软雅黑" panose="020B0503020204020204" pitchFamily="34" charset="-122"/>
            </a:rPr>
            <a:t>新建区</a:t>
          </a:r>
          <a:r>
            <a:rPr lang="zh-CN" sz="1100" b="0" dirty="0" smtClean="0">
              <a:latin typeface="微软雅黑" panose="020B0503020204020204" pitchFamily="34" charset="-122"/>
              <a:ea typeface="微软雅黑" panose="020B0503020204020204" pitchFamily="34" charset="-122"/>
            </a:rPr>
            <a:t>盲目扩张，土地利用粗放，资源浪费严重</a:t>
          </a:r>
          <a:endParaRPr lang="zh-CN" altLang="en-US" sz="1100" b="0" dirty="0">
            <a:solidFill>
              <a:schemeClr val="bg1"/>
            </a:solidFill>
            <a:latin typeface="微软雅黑" panose="020B0503020204020204" pitchFamily="34" charset="-122"/>
            <a:ea typeface="微软雅黑" panose="020B0503020204020204" pitchFamily="34" charset="-122"/>
          </a:endParaRPr>
        </a:p>
      </dgm:t>
    </dgm:pt>
    <dgm:pt modelId="{0AFBF8B6-C575-4102-8800-8CE475616BF6}" cxnId="{A423E5AA-332D-4694-8D53-B61DD89CB6D0}" type="parTrans">
      <dgm:prSet custT="1"/>
      <dgm:spPr/>
      <dgm:t>
        <a:bodyPr/>
        <a:lstStyle/>
        <a:p>
          <a:endParaRPr lang="zh-CN" altLang="en-US" sz="700">
            <a:latin typeface="Adobe 黑体 Std R" panose="020B0400000000000000" pitchFamily="34" charset="-122"/>
            <a:ea typeface="Adobe 黑体 Std R" panose="020B0400000000000000" pitchFamily="34" charset="-122"/>
          </a:endParaRPr>
        </a:p>
      </dgm:t>
    </dgm:pt>
    <dgm:pt modelId="{C576E71C-24C3-485F-A288-1ADC104173AF}" cxnId="{A423E5AA-332D-4694-8D53-B61DD89CB6D0}" type="sibTrans">
      <dgm:prSet/>
      <dgm:spPr/>
      <dgm:t>
        <a:bodyPr/>
        <a:lstStyle/>
        <a:p>
          <a:endParaRPr lang="zh-CN" altLang="en-US" sz="2400">
            <a:latin typeface="Adobe 黑体 Std R" panose="020B0400000000000000" pitchFamily="34" charset="-122"/>
            <a:ea typeface="Adobe 黑体 Std R" panose="020B0400000000000000" pitchFamily="34" charset="-122"/>
          </a:endParaRPr>
        </a:p>
      </dgm:t>
    </dgm:pt>
    <dgm:pt modelId="{DDA099A3-68F5-4E56-BEF6-9950EF047883}">
      <dgm:prSet custT="1"/>
      <dgm:spPr/>
      <dgm:t>
        <a:bodyPr/>
        <a:lstStyle/>
        <a:p>
          <a:pPr algn="l"/>
          <a:r>
            <a:rPr lang="en-US" altLang="zh-CN" sz="1100" b="0" dirty="0" smtClean="0">
              <a:solidFill>
                <a:schemeClr val="bg1"/>
              </a:solidFill>
              <a:latin typeface="微软雅黑" panose="020B0503020204020204" pitchFamily="34" charset="-122"/>
              <a:ea typeface="微软雅黑" panose="020B0503020204020204" pitchFamily="34" charset="-122"/>
            </a:rPr>
            <a:t>1</a:t>
          </a:r>
          <a:r>
            <a:rPr lang="zh-CN" altLang="en-US" sz="1100" b="0" dirty="0" smtClean="0">
              <a:solidFill>
                <a:schemeClr val="bg1"/>
              </a:solidFill>
              <a:latin typeface="微软雅黑" panose="020B0503020204020204" pitchFamily="34" charset="-122"/>
              <a:ea typeface="微软雅黑" panose="020B0503020204020204" pitchFamily="34" charset="-122"/>
            </a:rPr>
            <a:t>、</a:t>
          </a:r>
          <a:r>
            <a:rPr lang="zh-CN" sz="1100" b="0" dirty="0" smtClean="0">
              <a:latin typeface="微软雅黑" panose="020B0503020204020204" pitchFamily="34" charset="-122"/>
              <a:ea typeface="微软雅黑" panose="020B0503020204020204" pitchFamily="34" charset="-122"/>
            </a:rPr>
            <a:t>传统风貌片区和</a:t>
          </a:r>
          <a:r>
            <a:rPr lang="zh-CN" altLang="en-US" sz="1100" b="0" dirty="0" smtClean="0">
              <a:latin typeface="微软雅黑" panose="020B0503020204020204" pitchFamily="34" charset="-122"/>
              <a:ea typeface="微软雅黑" panose="020B0503020204020204" pitchFamily="34" charset="-122"/>
            </a:rPr>
            <a:t>传统</a:t>
          </a:r>
          <a:r>
            <a:rPr lang="zh-CN" sz="1100" b="0" dirty="0" smtClean="0">
              <a:latin typeface="微软雅黑" panose="020B0503020204020204" pitchFamily="34" charset="-122"/>
              <a:ea typeface="微软雅黑" panose="020B0503020204020204" pitchFamily="34" charset="-122"/>
            </a:rPr>
            <a:t>建筑疏于保护与利用，破坏严重</a:t>
          </a:r>
          <a:endParaRPr lang="zh-CN" altLang="en-US" sz="1100" b="0" dirty="0" smtClean="0">
            <a:solidFill>
              <a:schemeClr val="bg1"/>
            </a:solidFill>
            <a:latin typeface="微软雅黑" panose="020B0503020204020204" pitchFamily="34" charset="-122"/>
            <a:ea typeface="微软雅黑" panose="020B0503020204020204" pitchFamily="34" charset="-122"/>
          </a:endParaRPr>
        </a:p>
      </dgm:t>
    </dgm:pt>
    <dgm:pt modelId="{FA3FB128-756C-4D5D-9289-BB5ED7142342}" cxnId="{7FFB675B-C7BE-4784-AADC-601157BCD859}" type="parTrans">
      <dgm:prSet custT="1"/>
      <dgm:spPr/>
      <dgm:t>
        <a:bodyPr/>
        <a:lstStyle/>
        <a:p>
          <a:endParaRPr lang="zh-CN" altLang="en-US" sz="700">
            <a:latin typeface="Adobe 黑体 Std R" panose="020B0400000000000000" pitchFamily="34" charset="-122"/>
            <a:ea typeface="Adobe 黑体 Std R" panose="020B0400000000000000" pitchFamily="34" charset="-122"/>
          </a:endParaRPr>
        </a:p>
      </dgm:t>
    </dgm:pt>
    <dgm:pt modelId="{E7AEAB44-01B4-4A49-B39E-198FD778232B}" cxnId="{7FFB675B-C7BE-4784-AADC-601157BCD859}" type="sibTrans">
      <dgm:prSet/>
      <dgm:spPr/>
      <dgm:t>
        <a:bodyPr/>
        <a:lstStyle/>
        <a:p>
          <a:endParaRPr lang="zh-CN" altLang="en-US" sz="2400">
            <a:latin typeface="Adobe 黑体 Std R" panose="020B0400000000000000" pitchFamily="34" charset="-122"/>
            <a:ea typeface="Adobe 黑体 Std R" panose="020B0400000000000000" pitchFamily="34" charset="-122"/>
          </a:endParaRPr>
        </a:p>
      </dgm:t>
    </dgm:pt>
    <dgm:pt modelId="{B797C1CC-469D-45EB-8195-304C49ABE99D}">
      <dgm:prSet custT="1"/>
      <dgm:spPr/>
      <dgm:t>
        <a:bodyPr/>
        <a:lstStyle/>
        <a:p>
          <a:pPr algn="l"/>
          <a:r>
            <a:rPr lang="en-US" altLang="en-US" sz="1100" b="0" dirty="0" smtClean="0">
              <a:solidFill>
                <a:schemeClr val="bg1"/>
              </a:solidFill>
              <a:latin typeface="微软雅黑" panose="020B0503020204020204" pitchFamily="34" charset="-122"/>
              <a:ea typeface="微软雅黑" panose="020B0503020204020204" pitchFamily="34" charset="-122"/>
            </a:rPr>
            <a:t>2</a:t>
          </a:r>
          <a:r>
            <a:rPr lang="zh-CN" altLang="en-US" sz="1100" b="0" dirty="0" smtClean="0">
              <a:solidFill>
                <a:schemeClr val="bg1"/>
              </a:solidFill>
              <a:latin typeface="微软雅黑" panose="020B0503020204020204" pitchFamily="34" charset="-122"/>
              <a:ea typeface="微软雅黑" panose="020B0503020204020204" pitchFamily="34" charset="-122"/>
            </a:rPr>
            <a:t>、</a:t>
          </a:r>
          <a:r>
            <a:rPr lang="zh-CN" sz="1100" b="0" dirty="0" smtClean="0">
              <a:latin typeface="微软雅黑" panose="020B0503020204020204" pitchFamily="34" charset="-122"/>
              <a:ea typeface="微软雅黑" panose="020B0503020204020204" pitchFamily="34" charset="-122"/>
            </a:rPr>
            <a:t>街道过宽，使用不便，亲和感缺失</a:t>
          </a:r>
          <a:endParaRPr lang="zh-CN" altLang="en-US" sz="1100" b="0" dirty="0">
            <a:solidFill>
              <a:schemeClr val="bg1"/>
            </a:solidFill>
            <a:latin typeface="微软雅黑" panose="020B0503020204020204" pitchFamily="34" charset="-122"/>
            <a:ea typeface="微软雅黑" panose="020B0503020204020204" pitchFamily="34" charset="-122"/>
          </a:endParaRPr>
        </a:p>
      </dgm:t>
    </dgm:pt>
    <dgm:pt modelId="{18FCDDC7-E7CC-4169-B80A-9DEF005B4414}" cxnId="{C17BD14E-9875-4D62-B06E-6244C3CF4119}" type="parTrans">
      <dgm:prSet custT="1"/>
      <dgm:spPr/>
      <dgm:t>
        <a:bodyPr/>
        <a:lstStyle/>
        <a:p>
          <a:endParaRPr lang="zh-CN" altLang="en-US" sz="400">
            <a:latin typeface="Adobe 黑体 Std R" panose="020B0400000000000000" pitchFamily="34" charset="-122"/>
            <a:ea typeface="Adobe 黑体 Std R" panose="020B0400000000000000" pitchFamily="34" charset="-122"/>
          </a:endParaRPr>
        </a:p>
      </dgm:t>
    </dgm:pt>
    <dgm:pt modelId="{065525A1-0D24-4C4D-A72F-D945B4FCCE04}" cxnId="{C17BD14E-9875-4D62-B06E-6244C3CF4119}" type="sibTrans">
      <dgm:prSet/>
      <dgm:spPr/>
      <dgm:t>
        <a:bodyPr/>
        <a:lstStyle/>
        <a:p>
          <a:endParaRPr lang="zh-CN" altLang="en-US" sz="1600">
            <a:latin typeface="Adobe 黑体 Std R" panose="020B0400000000000000" pitchFamily="34" charset="-122"/>
            <a:ea typeface="Adobe 黑体 Std R" panose="020B0400000000000000" pitchFamily="34" charset="-122"/>
          </a:endParaRPr>
        </a:p>
      </dgm:t>
    </dgm:pt>
    <dgm:pt modelId="{884073FC-B5DB-4CE3-AE4E-F900CA1DD24E}">
      <dgm:prSet custT="1"/>
      <dgm:spPr/>
      <dgm:t>
        <a:bodyPr/>
        <a:lstStyle/>
        <a:p>
          <a:pPr algn="l"/>
          <a:r>
            <a:rPr lang="en-US" altLang="zh-CN" sz="1100" b="0" dirty="0" smtClean="0">
              <a:solidFill>
                <a:schemeClr val="bg1"/>
              </a:solidFill>
              <a:latin typeface="微软雅黑" panose="020B0503020204020204" pitchFamily="34" charset="-122"/>
              <a:ea typeface="微软雅黑" panose="020B0503020204020204" pitchFamily="34" charset="-122"/>
            </a:rPr>
            <a:t>3</a:t>
          </a:r>
          <a:r>
            <a:rPr lang="zh-CN" altLang="en-US" sz="1100" b="0" dirty="0" smtClean="0">
              <a:solidFill>
                <a:schemeClr val="bg1"/>
              </a:solidFill>
              <a:latin typeface="微软雅黑" panose="020B0503020204020204" pitchFamily="34" charset="-122"/>
              <a:ea typeface="微软雅黑" panose="020B0503020204020204" pitchFamily="34" charset="-122"/>
            </a:rPr>
            <a:t>、</a:t>
          </a:r>
          <a:r>
            <a:rPr lang="x-none" sz="1100" b="0" dirty="0" smtClean="0">
              <a:latin typeface="微软雅黑" panose="020B0503020204020204" pitchFamily="34" charset="-122"/>
              <a:ea typeface="微软雅黑" panose="020B0503020204020204" pitchFamily="34" charset="-122"/>
            </a:rPr>
            <a:t>新建建筑缺乏引导，风貌混杂，缺乏地域特色</a:t>
          </a:r>
          <a:r>
            <a:rPr lang="zh-CN" sz="1100" b="0" dirty="0" smtClean="0">
              <a:latin typeface="微软雅黑" panose="020B0503020204020204" pitchFamily="34" charset="-122"/>
              <a:ea typeface="微软雅黑" panose="020B0503020204020204" pitchFamily="34" charset="-122"/>
            </a:rPr>
            <a:t>表达</a:t>
          </a:r>
          <a:endParaRPr lang="zh-CN" altLang="en-US" sz="1100" b="0" dirty="0">
            <a:solidFill>
              <a:schemeClr val="bg1"/>
            </a:solidFill>
            <a:latin typeface="微软雅黑" panose="020B0503020204020204" pitchFamily="34" charset="-122"/>
            <a:ea typeface="微软雅黑" panose="020B0503020204020204" pitchFamily="34" charset="-122"/>
          </a:endParaRPr>
        </a:p>
      </dgm:t>
    </dgm:pt>
    <dgm:pt modelId="{2D2DB6DF-BA52-431C-87A5-186A7DFF4209}" cxnId="{8D47D7C4-11E6-4146-B1D0-456E2AE02C7C}" type="parTrans">
      <dgm:prSet custT="1"/>
      <dgm:spPr/>
      <dgm:t>
        <a:bodyPr/>
        <a:lstStyle/>
        <a:p>
          <a:endParaRPr lang="zh-CN" altLang="en-US" sz="400">
            <a:latin typeface="Adobe 黑体 Std R" panose="020B0400000000000000" pitchFamily="34" charset="-122"/>
            <a:ea typeface="Adobe 黑体 Std R" panose="020B0400000000000000" pitchFamily="34" charset="-122"/>
          </a:endParaRPr>
        </a:p>
      </dgm:t>
    </dgm:pt>
    <dgm:pt modelId="{3E6ED51C-6228-4AA3-BB4A-C718DFD0A82D}" cxnId="{8D47D7C4-11E6-4146-B1D0-456E2AE02C7C}" type="sibTrans">
      <dgm:prSet/>
      <dgm:spPr/>
      <dgm:t>
        <a:bodyPr/>
        <a:lstStyle/>
        <a:p>
          <a:endParaRPr lang="zh-CN" altLang="en-US" sz="1600">
            <a:latin typeface="Adobe 黑体 Std R" panose="020B0400000000000000" pitchFamily="34" charset="-122"/>
            <a:ea typeface="Adobe 黑体 Std R" panose="020B0400000000000000" pitchFamily="34" charset="-122"/>
          </a:endParaRPr>
        </a:p>
      </dgm:t>
    </dgm:pt>
    <dgm:pt modelId="{4753DBCA-DBC1-42F3-B16B-03685A7C6284}">
      <dgm:prSet phldrT="[文本]" custT="1"/>
      <dgm:spPr/>
      <dgm:t>
        <a:bodyPr/>
        <a:lstStyle/>
        <a:p>
          <a:pPr algn="l"/>
          <a:r>
            <a:rPr lang="en-US" altLang="zh-CN" sz="1100" b="0" dirty="0" smtClean="0">
              <a:solidFill>
                <a:schemeClr val="bg1"/>
              </a:solidFill>
              <a:latin typeface="微软雅黑" panose="020B0503020204020204" pitchFamily="34" charset="-122"/>
              <a:ea typeface="微软雅黑" panose="020B0503020204020204" pitchFamily="34" charset="-122"/>
            </a:rPr>
            <a:t>2</a:t>
          </a:r>
          <a:r>
            <a:rPr lang="zh-CN" altLang="en-US" sz="1100" b="0" dirty="0" smtClean="0">
              <a:solidFill>
                <a:schemeClr val="bg1"/>
              </a:solidFill>
              <a:latin typeface="微软雅黑" panose="020B0503020204020204" pitchFamily="34" charset="-122"/>
              <a:ea typeface="微软雅黑" panose="020B0503020204020204" pitchFamily="34" charset="-122"/>
            </a:rPr>
            <a:t>、</a:t>
          </a:r>
          <a:r>
            <a:rPr lang="x-none" sz="1100" b="0" dirty="0" smtClean="0">
              <a:latin typeface="微软雅黑" panose="020B0503020204020204" pitchFamily="34" charset="-122"/>
              <a:ea typeface="微软雅黑" panose="020B0503020204020204" pitchFamily="34" charset="-122"/>
            </a:rPr>
            <a:t>路网间距偏大，支路和巷路密度偏低</a:t>
          </a:r>
          <a:r>
            <a:rPr lang="zh-CN" sz="1100" b="0" dirty="0" smtClean="0">
              <a:latin typeface="微软雅黑" panose="020B0503020204020204" pitchFamily="34" charset="-122"/>
              <a:ea typeface="微软雅黑" panose="020B0503020204020204" pitchFamily="34" charset="-122"/>
            </a:rPr>
            <a:t>，不实用、不便捷</a:t>
          </a:r>
          <a:endParaRPr lang="zh-CN" altLang="en-US" sz="1100" b="0" dirty="0">
            <a:solidFill>
              <a:schemeClr val="bg1"/>
            </a:solidFill>
            <a:latin typeface="微软雅黑" panose="020B0503020204020204" pitchFamily="34" charset="-122"/>
            <a:ea typeface="微软雅黑" panose="020B0503020204020204" pitchFamily="34" charset="-122"/>
          </a:endParaRPr>
        </a:p>
      </dgm:t>
    </dgm:pt>
    <dgm:pt modelId="{911AFAC6-5043-48C2-AA56-F5E241BBF7F3}" cxnId="{5C1C4421-E2C1-417A-84BF-F17752D357D8}" type="parTrans">
      <dgm:prSet/>
      <dgm:spPr/>
      <dgm:t>
        <a:bodyPr/>
        <a:lstStyle/>
        <a:p>
          <a:endParaRPr lang="zh-CN" altLang="en-US"/>
        </a:p>
      </dgm:t>
    </dgm:pt>
    <dgm:pt modelId="{4E885ABF-DD4A-44B9-9068-319B5C950F54}" cxnId="{5C1C4421-E2C1-417A-84BF-F17752D357D8}" type="sibTrans">
      <dgm:prSet/>
      <dgm:spPr/>
      <dgm:t>
        <a:bodyPr/>
        <a:lstStyle/>
        <a:p>
          <a:endParaRPr lang="zh-CN" altLang="en-US"/>
        </a:p>
      </dgm:t>
    </dgm:pt>
    <dgm:pt modelId="{E1463330-BD12-419A-8FFC-99209DCF96C4}">
      <dgm:prSet custT="1"/>
      <dgm:spPr/>
      <dgm:t>
        <a:bodyPr/>
        <a:lstStyle/>
        <a:p>
          <a:pPr algn="l"/>
          <a:r>
            <a:rPr lang="en-US" altLang="zh-CN" sz="1100" b="0" dirty="0" smtClean="0">
              <a:solidFill>
                <a:schemeClr val="bg1"/>
              </a:solidFill>
              <a:latin typeface="微软雅黑" panose="020B0503020204020204" pitchFamily="34" charset="-122"/>
              <a:ea typeface="微软雅黑" panose="020B0503020204020204" pitchFamily="34" charset="-122"/>
            </a:rPr>
            <a:t>1</a:t>
          </a:r>
          <a:r>
            <a:rPr lang="zh-CN" altLang="en-US" sz="1100" b="0" dirty="0" smtClean="0">
              <a:solidFill>
                <a:schemeClr val="bg1"/>
              </a:solidFill>
              <a:latin typeface="微软雅黑" panose="020B0503020204020204" pitchFamily="34" charset="-122"/>
              <a:ea typeface="微软雅黑" panose="020B0503020204020204" pitchFamily="34" charset="-122"/>
            </a:rPr>
            <a:t>、</a:t>
          </a:r>
          <a:r>
            <a:rPr lang="x-none" sz="1100" b="0" dirty="0" smtClean="0">
              <a:latin typeface="微软雅黑" panose="020B0503020204020204" pitchFamily="34" charset="-122"/>
              <a:ea typeface="微软雅黑" panose="020B0503020204020204" pitchFamily="34" charset="-122"/>
            </a:rPr>
            <a:t>简单功能分区，小城镇活力降低</a:t>
          </a:r>
          <a:endParaRPr lang="zh-CN" altLang="en-US" sz="1100" b="0" dirty="0">
            <a:solidFill>
              <a:schemeClr val="bg1"/>
            </a:solidFill>
            <a:latin typeface="微软雅黑" panose="020B0503020204020204" pitchFamily="34" charset="-122"/>
            <a:ea typeface="微软雅黑" panose="020B0503020204020204" pitchFamily="34" charset="-122"/>
          </a:endParaRPr>
        </a:p>
      </dgm:t>
    </dgm:pt>
    <dgm:pt modelId="{DFA605FD-1E7A-4365-9DB6-834E470CE799}" cxnId="{F67B1E9E-1DAE-4BEA-8F8D-8B4CA62EBE48}" type="parTrans">
      <dgm:prSet/>
      <dgm:spPr/>
      <dgm:t>
        <a:bodyPr/>
        <a:lstStyle/>
        <a:p>
          <a:endParaRPr lang="zh-CN" altLang="en-US"/>
        </a:p>
      </dgm:t>
    </dgm:pt>
    <dgm:pt modelId="{223A3BDF-D0AF-4383-A00C-115213A83B20}" cxnId="{F67B1E9E-1DAE-4BEA-8F8D-8B4CA62EBE48}" type="sibTrans">
      <dgm:prSet/>
      <dgm:spPr/>
      <dgm:t>
        <a:bodyPr/>
        <a:lstStyle/>
        <a:p>
          <a:endParaRPr lang="zh-CN" altLang="en-US"/>
        </a:p>
      </dgm:t>
    </dgm:pt>
    <dgm:pt modelId="{B6081B10-C386-499A-A928-A6E50EFE8D77}">
      <dgm:prSet custT="1"/>
      <dgm:spPr/>
      <dgm:t>
        <a:bodyPr/>
        <a:lstStyle/>
        <a:p>
          <a:pPr algn="l"/>
          <a:r>
            <a:rPr lang="en-US" altLang="zh-CN" sz="1100" b="0" dirty="0" smtClean="0">
              <a:solidFill>
                <a:schemeClr val="bg1"/>
              </a:solidFill>
              <a:latin typeface="微软雅黑" panose="020B0503020204020204" pitchFamily="34" charset="-122"/>
              <a:ea typeface="微软雅黑" panose="020B0503020204020204" pitchFamily="34" charset="-122"/>
            </a:rPr>
            <a:t>2</a:t>
          </a:r>
          <a:r>
            <a:rPr lang="zh-CN" altLang="en-US" sz="1100" b="0" dirty="0" smtClean="0">
              <a:solidFill>
                <a:schemeClr val="bg1"/>
              </a:solidFill>
              <a:latin typeface="微软雅黑" panose="020B0503020204020204" pitchFamily="34" charset="-122"/>
              <a:ea typeface="微软雅黑" panose="020B0503020204020204" pitchFamily="34" charset="-122"/>
            </a:rPr>
            <a:t>、</a:t>
          </a:r>
          <a:r>
            <a:rPr lang="zh-CN" sz="1100" b="0" dirty="0" smtClean="0">
              <a:latin typeface="微软雅黑" panose="020B0503020204020204" pitchFamily="34" charset="-122"/>
              <a:ea typeface="微软雅黑" panose="020B0503020204020204" pitchFamily="34" charset="-122"/>
            </a:rPr>
            <a:t>新建区忽视传统风貌与特色，新区旧城建设割裂</a:t>
          </a:r>
          <a:endParaRPr lang="zh-CN" altLang="en-US" sz="1100" b="0" dirty="0">
            <a:solidFill>
              <a:schemeClr val="bg1"/>
            </a:solidFill>
            <a:latin typeface="微软雅黑" panose="020B0503020204020204" pitchFamily="34" charset="-122"/>
            <a:ea typeface="微软雅黑" panose="020B0503020204020204" pitchFamily="34" charset="-122"/>
          </a:endParaRPr>
        </a:p>
      </dgm:t>
    </dgm:pt>
    <dgm:pt modelId="{DF3EE922-76B7-4A4E-85DF-D2831EE42E92}" cxnId="{6A3356A6-84DA-49A2-9831-17708480E238}" type="parTrans">
      <dgm:prSet/>
      <dgm:spPr/>
      <dgm:t>
        <a:bodyPr/>
        <a:lstStyle/>
        <a:p>
          <a:endParaRPr lang="zh-CN" altLang="en-US"/>
        </a:p>
      </dgm:t>
    </dgm:pt>
    <dgm:pt modelId="{94DF08A5-90DE-4E70-99EB-03BDCD5CBF4B}" cxnId="{6A3356A6-84DA-49A2-9831-17708480E238}" type="sibTrans">
      <dgm:prSet/>
      <dgm:spPr/>
      <dgm:t>
        <a:bodyPr/>
        <a:lstStyle/>
        <a:p>
          <a:endParaRPr lang="zh-CN" altLang="en-US"/>
        </a:p>
      </dgm:t>
    </dgm:pt>
    <dgm:pt modelId="{E139CDCA-4413-4893-9552-130A679905A2}">
      <dgm:prSet phldrT="[文本]" custT="1"/>
      <dgm:spPr/>
      <dgm:t>
        <a:bodyPr/>
        <a:lstStyle/>
        <a:p>
          <a:pPr algn="ctr">
            <a:lnSpc>
              <a:spcPct val="100000"/>
            </a:lnSpc>
            <a:spcAft>
              <a:spcPts val="0"/>
            </a:spcAft>
          </a:pPr>
          <a:r>
            <a:rPr lang="zh-CN" altLang="en-US" sz="1400" b="1" dirty="0" smtClean="0">
              <a:latin typeface="微软雅黑" panose="020B0503020204020204" pitchFamily="34" charset="-122"/>
              <a:ea typeface="微软雅黑" panose="020B0503020204020204" pitchFamily="34" charset="-122"/>
            </a:rPr>
            <a:t>忽视生态环境保护与利用</a:t>
          </a:r>
          <a:endParaRPr lang="en-US" altLang="zh-CN" sz="1400" b="1" dirty="0" smtClean="0">
            <a:latin typeface="微软雅黑" panose="020B0503020204020204" pitchFamily="34" charset="-122"/>
            <a:ea typeface="微软雅黑" panose="020B0503020204020204" pitchFamily="34" charset="-122"/>
          </a:endParaRPr>
        </a:p>
      </dgm:t>
    </dgm:pt>
    <dgm:pt modelId="{9B00BA2A-D329-4746-B3FB-1484A3A57F6E}" cxnId="{5076AE23-909D-4F8C-9497-90D31C023C7F}" type="sibTrans">
      <dgm:prSet/>
      <dgm:spPr/>
      <dgm:t>
        <a:bodyPr/>
        <a:lstStyle/>
        <a:p>
          <a:endParaRPr lang="zh-CN" altLang="en-US" sz="2400">
            <a:latin typeface="Adobe 黑体 Std R" panose="020B0400000000000000" pitchFamily="34" charset="-122"/>
            <a:ea typeface="Adobe 黑体 Std R" panose="020B0400000000000000" pitchFamily="34" charset="-122"/>
          </a:endParaRPr>
        </a:p>
      </dgm:t>
    </dgm:pt>
    <dgm:pt modelId="{94797C66-5C8D-42B0-9024-DD861287D468}" cxnId="{5076AE23-909D-4F8C-9497-90D31C023C7F}" type="parTrans">
      <dgm:prSet custT="1"/>
      <dgm:spPr/>
      <dgm:t>
        <a:bodyPr/>
        <a:lstStyle/>
        <a:p>
          <a:endParaRPr lang="zh-CN" altLang="en-US" sz="700">
            <a:latin typeface="Adobe 黑体 Std R" panose="020B0400000000000000" pitchFamily="34" charset="-122"/>
            <a:ea typeface="Adobe 黑体 Std R" panose="020B0400000000000000" pitchFamily="34" charset="-122"/>
          </a:endParaRPr>
        </a:p>
      </dgm:t>
    </dgm:pt>
    <dgm:pt modelId="{AA3BA322-476D-4E66-B1AB-C7FD2C342840}">
      <dgm:prSet phldrT="[文本]" custT="1"/>
      <dgm:spPr/>
      <dgm: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主要表现</a:t>
          </a:r>
          <a:endParaRPr lang="zh-CN" altLang="en-US" sz="2000" dirty="0">
            <a:solidFill>
              <a:schemeClr val="bg1"/>
            </a:solidFill>
            <a:latin typeface="微软雅黑" panose="020B0503020204020204" pitchFamily="34" charset="-122"/>
            <a:ea typeface="微软雅黑" panose="020B0503020204020204" pitchFamily="34" charset="-122"/>
          </a:endParaRPr>
        </a:p>
      </dgm:t>
    </dgm:pt>
    <dgm:pt modelId="{7CC353A9-7EB7-4B60-84C8-E776C39D3C7D}" cxnId="{C22A41CE-FBAB-4992-B96A-B65BF15418AC}" type="sibTrans">
      <dgm:prSet/>
      <dgm:spPr/>
      <dgm:t>
        <a:bodyPr/>
        <a:lstStyle/>
        <a:p>
          <a:endParaRPr lang="zh-CN" altLang="en-US" sz="2400">
            <a:latin typeface="Adobe 黑体 Std R" panose="020B0400000000000000" pitchFamily="34" charset="-122"/>
            <a:ea typeface="Adobe 黑体 Std R" panose="020B0400000000000000" pitchFamily="34" charset="-122"/>
          </a:endParaRPr>
        </a:p>
      </dgm:t>
    </dgm:pt>
    <dgm:pt modelId="{D2B688DE-0652-4977-87EE-C6B408A0CF36}" cxnId="{C22A41CE-FBAB-4992-B96A-B65BF15418AC}" type="parTrans">
      <dgm:prSet/>
      <dgm:spPr/>
      <dgm:t>
        <a:bodyPr/>
        <a:lstStyle/>
        <a:p>
          <a:endParaRPr lang="zh-CN" altLang="en-US" sz="2400">
            <a:latin typeface="Adobe 黑体 Std R" panose="020B0400000000000000" pitchFamily="34" charset="-122"/>
            <a:ea typeface="Adobe 黑体 Std R" panose="020B0400000000000000" pitchFamily="34" charset="-122"/>
          </a:endParaRPr>
        </a:p>
      </dgm:t>
    </dgm:pt>
    <dgm:pt modelId="{C7CCE3A1-A344-445A-A290-1F34BFAA6FFC}">
      <dgm:prSet phldrT="[文本]" custT="1"/>
      <dgm:spPr/>
      <dgm:t>
        <a:bodyPr/>
        <a:lstStyle/>
        <a:p>
          <a:pPr algn="l"/>
          <a:r>
            <a:rPr lang="en-US" altLang="zh-CN" sz="1100" b="0" dirty="0" smtClean="0">
              <a:solidFill>
                <a:schemeClr val="bg1"/>
              </a:solidFill>
              <a:latin typeface="微软雅黑" panose="020B0503020204020204" pitchFamily="34" charset="-122"/>
              <a:ea typeface="微软雅黑" panose="020B0503020204020204" pitchFamily="34" charset="-122"/>
            </a:rPr>
            <a:t>4</a:t>
          </a:r>
          <a:r>
            <a:rPr lang="zh-CN" altLang="en-US" sz="1100" b="0" dirty="0" smtClean="0">
              <a:solidFill>
                <a:schemeClr val="bg1"/>
              </a:solidFill>
              <a:latin typeface="微软雅黑" panose="020B0503020204020204" pitchFamily="34" charset="-122"/>
              <a:ea typeface="微软雅黑" panose="020B0503020204020204" pitchFamily="34" charset="-122"/>
            </a:rPr>
            <a:t>、</a:t>
          </a:r>
          <a:r>
            <a:rPr lang="x-none" sz="1100" b="0" dirty="0" smtClean="0">
              <a:latin typeface="微软雅黑" panose="020B0503020204020204" pitchFamily="34" charset="-122"/>
              <a:ea typeface="微软雅黑" panose="020B0503020204020204" pitchFamily="34" charset="-122"/>
            </a:rPr>
            <a:t>工业园区</a:t>
          </a:r>
          <a:r>
            <a:rPr lang="zh-CN" sz="1100" b="0" dirty="0" smtClean="0">
              <a:latin typeface="微软雅黑" panose="020B0503020204020204" pitchFamily="34" charset="-122"/>
              <a:ea typeface="微软雅黑" panose="020B0503020204020204" pitchFamily="34" charset="-122"/>
            </a:rPr>
            <a:t>盲目建设，造成</a:t>
          </a:r>
          <a:r>
            <a:rPr lang="x-none" sz="1100" b="0" dirty="0" smtClean="0">
              <a:latin typeface="微软雅黑" panose="020B0503020204020204" pitchFamily="34" charset="-122"/>
              <a:ea typeface="微软雅黑" panose="020B0503020204020204" pitchFamily="34" charset="-122"/>
            </a:rPr>
            <a:t>土地资源</a:t>
          </a:r>
          <a:r>
            <a:rPr lang="zh-CN" sz="1100" b="0" dirty="0" smtClean="0">
              <a:latin typeface="微软雅黑" panose="020B0503020204020204" pitchFamily="34" charset="-122"/>
              <a:ea typeface="微软雅黑" panose="020B0503020204020204" pitchFamily="34" charset="-122"/>
            </a:rPr>
            <a:t>与建设资金</a:t>
          </a:r>
          <a:r>
            <a:rPr lang="x-none" sz="1100" b="0" dirty="0" smtClean="0">
              <a:latin typeface="微软雅黑" panose="020B0503020204020204" pitchFamily="34" charset="-122"/>
              <a:ea typeface="微软雅黑" panose="020B0503020204020204" pitchFamily="34" charset="-122"/>
            </a:rPr>
            <a:t>浪费</a:t>
          </a:r>
          <a:endParaRPr lang="zh-CN" altLang="en-US" sz="1100" b="0" dirty="0">
            <a:solidFill>
              <a:schemeClr val="bg1"/>
            </a:solidFill>
            <a:latin typeface="微软雅黑" panose="020B0503020204020204" pitchFamily="34" charset="-122"/>
            <a:ea typeface="微软雅黑" panose="020B0503020204020204" pitchFamily="34" charset="-122"/>
          </a:endParaRPr>
        </a:p>
      </dgm:t>
    </dgm:pt>
    <dgm:pt modelId="{5976B212-85CA-4016-894A-2B02355726B8}" cxnId="{6C2790E7-A721-4A7B-A593-CB8F8863553C}" type="parTrans">
      <dgm:prSet/>
      <dgm:spPr/>
      <dgm:t>
        <a:bodyPr/>
        <a:lstStyle/>
        <a:p>
          <a:endParaRPr lang="zh-CN" altLang="en-US"/>
        </a:p>
      </dgm:t>
    </dgm:pt>
    <dgm:pt modelId="{0D5A65B4-CADD-47DD-A240-3C78E003238D}" cxnId="{6C2790E7-A721-4A7B-A593-CB8F8863553C}" type="sibTrans">
      <dgm:prSet/>
      <dgm:spPr/>
      <dgm:t>
        <a:bodyPr/>
        <a:lstStyle/>
        <a:p>
          <a:endParaRPr lang="zh-CN" altLang="en-US"/>
        </a:p>
      </dgm:t>
    </dgm:pt>
    <dgm:pt modelId="{7A4F20F4-4294-4E8F-8AF5-294298FBD24F}">
      <dgm:prSet custT="1"/>
      <dgm:spPr/>
      <dgm:t>
        <a:bodyPr/>
        <a:lstStyle/>
        <a:p>
          <a:pPr algn="l"/>
          <a:r>
            <a:rPr lang="en-US" sz="1050" b="0" dirty="0" smtClean="0">
              <a:latin typeface="微软雅黑" panose="020B0503020204020204" pitchFamily="34" charset="-122"/>
              <a:ea typeface="微软雅黑" panose="020B0503020204020204" pitchFamily="34" charset="-122"/>
            </a:rPr>
            <a:t>4</a:t>
          </a:r>
          <a:r>
            <a:rPr lang="zh-CN" altLang="en-US" sz="1050" b="0" dirty="0" smtClean="0">
              <a:latin typeface="微软雅黑" panose="020B0503020204020204" pitchFamily="34" charset="-122"/>
              <a:ea typeface="微软雅黑" panose="020B0503020204020204" pitchFamily="34" charset="-122"/>
            </a:rPr>
            <a:t>、</a:t>
          </a:r>
          <a:r>
            <a:rPr lang="x-none" sz="1050" b="0" dirty="0" smtClean="0">
              <a:latin typeface="微软雅黑" panose="020B0503020204020204" pitchFamily="34" charset="-122"/>
              <a:ea typeface="微软雅黑" panose="020B0503020204020204" pitchFamily="34" charset="-122"/>
            </a:rPr>
            <a:t>文化场所消失或缺乏营造，民俗节庆、特色集会等特色人文活动缺乏传承与发展</a:t>
          </a:r>
          <a:endParaRPr lang="zh-CN" altLang="en-US" sz="1050" b="0" dirty="0">
            <a:solidFill>
              <a:schemeClr val="bg1"/>
            </a:solidFill>
            <a:latin typeface="微软雅黑" panose="020B0503020204020204" pitchFamily="34" charset="-122"/>
            <a:ea typeface="微软雅黑" panose="020B0503020204020204" pitchFamily="34" charset="-122"/>
          </a:endParaRPr>
        </a:p>
      </dgm:t>
    </dgm:pt>
    <dgm:pt modelId="{73B80AD2-5D94-45CF-A4B1-F80D062AF536}" cxnId="{76F2CA96-4EA9-4985-A18F-BBEC2CAEDEA8}" type="parTrans">
      <dgm:prSet/>
      <dgm:spPr/>
      <dgm:t>
        <a:bodyPr/>
        <a:lstStyle/>
        <a:p>
          <a:endParaRPr lang="zh-CN" altLang="en-US"/>
        </a:p>
      </dgm:t>
    </dgm:pt>
    <dgm:pt modelId="{63724928-6D18-4EFA-8A00-C179EC3AF0AA}" cxnId="{76F2CA96-4EA9-4985-A18F-BBEC2CAEDEA8}" type="sibTrans">
      <dgm:prSet/>
      <dgm:spPr/>
      <dgm:t>
        <a:bodyPr/>
        <a:lstStyle/>
        <a:p>
          <a:endParaRPr lang="zh-CN" altLang="en-US"/>
        </a:p>
      </dgm:t>
    </dgm:pt>
    <dgm:pt modelId="{D8265720-C98A-4E2C-B6F2-5F84A3C8D2E1}">
      <dgm:prSet custT="1"/>
      <dgm:spPr/>
      <dgm:t>
        <a:bodyPr/>
        <a:lstStyle/>
        <a:p>
          <a:pPr algn="l"/>
          <a:r>
            <a:rPr lang="en-US" altLang="zh-CN" sz="1100" dirty="0" smtClean="0">
              <a:solidFill>
                <a:schemeClr val="bg1"/>
              </a:solidFill>
              <a:latin typeface="微软雅黑" panose="020B0503020204020204" pitchFamily="34" charset="-122"/>
              <a:ea typeface="微软雅黑" panose="020B0503020204020204" pitchFamily="34" charset="-122"/>
            </a:rPr>
            <a:t>3</a:t>
          </a:r>
          <a:r>
            <a:rPr lang="zh-CN" altLang="en-US" sz="1100" dirty="0" smtClean="0">
              <a:solidFill>
                <a:schemeClr val="bg1"/>
              </a:solidFill>
              <a:latin typeface="微软雅黑" panose="020B0503020204020204" pitchFamily="34" charset="-122"/>
              <a:ea typeface="微软雅黑" panose="020B0503020204020204" pitchFamily="34" charset="-122"/>
            </a:rPr>
            <a:t>、</a:t>
          </a:r>
          <a:r>
            <a:rPr lang="x-none" sz="1100" b="0" dirty="0" smtClean="0">
              <a:latin typeface="微软雅黑" panose="020B0503020204020204" pitchFamily="34" charset="-122"/>
              <a:ea typeface="微软雅黑" panose="020B0503020204020204" pitchFamily="34" charset="-122"/>
            </a:rPr>
            <a:t>居民公共活动与日常交往空间减少，传统血缘与地缘人际关系受冲击</a:t>
          </a:r>
          <a:endParaRPr lang="zh-CN" altLang="en-US" sz="1100" dirty="0">
            <a:solidFill>
              <a:schemeClr val="bg1"/>
            </a:solidFill>
            <a:latin typeface="微软雅黑" panose="020B0503020204020204" pitchFamily="34" charset="-122"/>
            <a:ea typeface="微软雅黑" panose="020B0503020204020204" pitchFamily="34" charset="-122"/>
          </a:endParaRPr>
        </a:p>
      </dgm:t>
    </dgm:pt>
    <dgm:pt modelId="{4E93B9BE-7D25-4512-8A1D-6BAEC97CFEFE}" cxnId="{431CDC5A-4D7D-47BF-A0F9-B92159360B50}" type="parTrans">
      <dgm:prSet/>
      <dgm:spPr/>
      <dgm:t>
        <a:bodyPr/>
        <a:lstStyle/>
        <a:p>
          <a:endParaRPr lang="zh-CN" altLang="en-US"/>
        </a:p>
      </dgm:t>
    </dgm:pt>
    <dgm:pt modelId="{82011A75-9C1A-47D5-A9C5-F502EDC3009A}" cxnId="{431CDC5A-4D7D-47BF-A0F9-B92159360B50}" type="sibTrans">
      <dgm:prSet/>
      <dgm:spPr/>
      <dgm:t>
        <a:bodyPr/>
        <a:lstStyle/>
        <a:p>
          <a:endParaRPr lang="zh-CN" altLang="en-US"/>
        </a:p>
      </dgm:t>
    </dgm:pt>
    <dgm:pt modelId="{ED6F2AD1-0844-4E1C-8EB0-39451B6EE31E}">
      <dgm:prSet phldrT="[文本]" custT="1"/>
      <dgm:spPr/>
      <dgm:t>
        <a:bodyPr/>
        <a:lstStyle/>
        <a:p>
          <a:pPr algn="ctr">
            <a:lnSpc>
              <a:spcPct val="100000"/>
            </a:lnSpc>
            <a:spcAft>
              <a:spcPts val="0"/>
            </a:spcAft>
          </a:pPr>
          <a:r>
            <a:rPr lang="zh-CN" altLang="en-US" sz="1400" b="1" dirty="0" smtClean="0">
              <a:latin typeface="微软雅黑" panose="020B0503020204020204" pitchFamily="34" charset="-122"/>
              <a:ea typeface="微软雅黑" panose="020B0503020204020204" pitchFamily="34" charset="-122"/>
            </a:rPr>
            <a:t>照搬城市的空间布局模式</a:t>
          </a:r>
          <a:endParaRPr lang="en-US" altLang="zh-CN" sz="1400" b="1" dirty="0" smtClean="0">
            <a:latin typeface="微软雅黑" panose="020B0503020204020204" pitchFamily="34" charset="-122"/>
            <a:ea typeface="微软雅黑" panose="020B0503020204020204" pitchFamily="34" charset="-122"/>
          </a:endParaRPr>
        </a:p>
      </dgm:t>
    </dgm:pt>
    <dgm:pt modelId="{C10FA803-3A6D-498D-B550-461EC329571E}" cxnId="{C787FFCD-7FD1-4715-AE45-13BC4D3D4006}" type="sibTrans">
      <dgm:prSet/>
      <dgm:spPr/>
      <dgm:t>
        <a:bodyPr/>
        <a:lstStyle/>
        <a:p>
          <a:endParaRPr lang="zh-CN" altLang="en-US" sz="2400">
            <a:latin typeface="Adobe 黑体 Std R" panose="020B0400000000000000" pitchFamily="34" charset="-122"/>
            <a:ea typeface="Adobe 黑体 Std R" panose="020B0400000000000000" pitchFamily="34" charset="-122"/>
          </a:endParaRPr>
        </a:p>
      </dgm:t>
    </dgm:pt>
    <dgm:pt modelId="{BD251AEE-C4C2-48D4-B6EE-A7CCFCA91EE0}" cxnId="{C787FFCD-7FD1-4715-AE45-13BC4D3D4006}" type="parTrans">
      <dgm:prSet custT="1"/>
      <dgm:spPr/>
      <dgm:t>
        <a:bodyPr/>
        <a:lstStyle/>
        <a:p>
          <a:endParaRPr lang="zh-CN" altLang="en-US" sz="700">
            <a:latin typeface="Adobe 黑体 Std R" panose="020B0400000000000000" pitchFamily="34" charset="-122"/>
            <a:ea typeface="Adobe 黑体 Std R" panose="020B0400000000000000" pitchFamily="34" charset="-122"/>
          </a:endParaRPr>
        </a:p>
      </dgm:t>
    </dgm:pt>
    <dgm:pt modelId="{8ADB1172-FB8B-4524-A9EB-B9C4DD7D68F7}" type="pres">
      <dgm:prSet presAssocID="{24945D2F-9140-47CB-AE9C-8C79AFF21799}" presName="Name0" presStyleCnt="0">
        <dgm:presLayoutVars>
          <dgm:chPref val="1"/>
          <dgm:dir/>
          <dgm:animOne val="branch"/>
          <dgm:animLvl val="lvl"/>
          <dgm:resizeHandles val="exact"/>
        </dgm:presLayoutVars>
      </dgm:prSet>
      <dgm:spPr/>
      <dgm:t>
        <a:bodyPr/>
        <a:lstStyle/>
        <a:p>
          <a:endParaRPr lang="zh-CN" altLang="en-US"/>
        </a:p>
      </dgm:t>
    </dgm:pt>
    <dgm:pt modelId="{68BCCA73-92F9-4C1E-BA98-CBCFAD84E3AB}" type="pres">
      <dgm:prSet presAssocID="{AA3BA322-476D-4E66-B1AB-C7FD2C342840}" presName="root1" presStyleCnt="0"/>
      <dgm:spPr/>
    </dgm:pt>
    <dgm:pt modelId="{D6F4E52A-9F68-4438-AA2C-8B4CC45ED350}" type="pres">
      <dgm:prSet presAssocID="{AA3BA322-476D-4E66-B1AB-C7FD2C342840}" presName="LevelOneTextNode" presStyleLbl="node0" presStyleIdx="0" presStyleCnt="1" custAng="5400000" custScaleX="249832" custScaleY="41159">
        <dgm:presLayoutVars>
          <dgm:chPref val="3"/>
        </dgm:presLayoutVars>
      </dgm:prSet>
      <dgm:spPr/>
      <dgm:t>
        <a:bodyPr/>
        <a:lstStyle/>
        <a:p>
          <a:endParaRPr lang="zh-CN" altLang="en-US"/>
        </a:p>
      </dgm:t>
    </dgm:pt>
    <dgm:pt modelId="{50FFFF64-B033-4F33-8FFC-99D6F87F154D}" type="pres">
      <dgm:prSet presAssocID="{AA3BA322-476D-4E66-B1AB-C7FD2C342840}" presName="level2hierChild" presStyleCnt="0"/>
      <dgm:spPr/>
    </dgm:pt>
    <dgm:pt modelId="{AD0F8673-5E47-412C-9156-B7F9195E715A}" type="pres">
      <dgm:prSet presAssocID="{94797C66-5C8D-42B0-9024-DD861287D468}" presName="conn2-1" presStyleLbl="parChTrans1D2" presStyleIdx="0" presStyleCnt="4"/>
      <dgm:spPr/>
      <dgm:t>
        <a:bodyPr/>
        <a:lstStyle/>
        <a:p>
          <a:endParaRPr lang="zh-CN" altLang="en-US"/>
        </a:p>
      </dgm:t>
    </dgm:pt>
    <dgm:pt modelId="{476E810F-B760-49B4-B6EA-D182C16287CA}" type="pres">
      <dgm:prSet presAssocID="{94797C66-5C8D-42B0-9024-DD861287D468}" presName="connTx" presStyleLbl="parChTrans1D2" presStyleIdx="0" presStyleCnt="4"/>
      <dgm:spPr/>
      <dgm:t>
        <a:bodyPr/>
        <a:lstStyle/>
        <a:p>
          <a:endParaRPr lang="zh-CN" altLang="en-US"/>
        </a:p>
      </dgm:t>
    </dgm:pt>
    <dgm:pt modelId="{45CAAF35-2A15-4796-AB72-3C134FF90FF2}" type="pres">
      <dgm:prSet presAssocID="{E139CDCA-4413-4893-9552-130A679905A2}" presName="root2" presStyleCnt="0"/>
      <dgm:spPr/>
    </dgm:pt>
    <dgm:pt modelId="{05CB5DAF-A411-47FA-9AA8-B41A7FACD4D0}" type="pres">
      <dgm:prSet presAssocID="{E139CDCA-4413-4893-9552-130A679905A2}" presName="LevelTwoTextNode" presStyleLbl="node2" presStyleIdx="0" presStyleCnt="4" custScaleX="229611" custScaleY="167101">
        <dgm:presLayoutVars>
          <dgm:chPref val="3"/>
        </dgm:presLayoutVars>
      </dgm:prSet>
      <dgm:spPr/>
      <dgm:t>
        <a:bodyPr/>
        <a:lstStyle/>
        <a:p>
          <a:endParaRPr lang="zh-CN" altLang="en-US"/>
        </a:p>
      </dgm:t>
    </dgm:pt>
    <dgm:pt modelId="{9D17AFCE-75F5-4660-91C4-BA413218A2C2}" type="pres">
      <dgm:prSet presAssocID="{E139CDCA-4413-4893-9552-130A679905A2}" presName="level3hierChild" presStyleCnt="0"/>
      <dgm:spPr/>
    </dgm:pt>
    <dgm:pt modelId="{D94A10C7-EC41-40DA-B77F-FFC4497F5636}" type="pres">
      <dgm:prSet presAssocID="{3DB9A10B-3CCF-45D2-9236-834A01E66DCD}" presName="conn2-1" presStyleLbl="parChTrans1D3" presStyleIdx="0" presStyleCnt="13"/>
      <dgm:spPr/>
      <dgm:t>
        <a:bodyPr/>
        <a:lstStyle/>
        <a:p>
          <a:endParaRPr lang="zh-CN" altLang="en-US"/>
        </a:p>
      </dgm:t>
    </dgm:pt>
    <dgm:pt modelId="{03A4E493-216B-4676-B80A-2947EE26874C}" type="pres">
      <dgm:prSet presAssocID="{3DB9A10B-3CCF-45D2-9236-834A01E66DCD}" presName="connTx" presStyleLbl="parChTrans1D3" presStyleIdx="0" presStyleCnt="13"/>
      <dgm:spPr/>
      <dgm:t>
        <a:bodyPr/>
        <a:lstStyle/>
        <a:p>
          <a:endParaRPr lang="zh-CN" altLang="en-US"/>
        </a:p>
      </dgm:t>
    </dgm:pt>
    <dgm:pt modelId="{2124B01E-F34A-483A-A59B-FA51C6087491}" type="pres">
      <dgm:prSet presAssocID="{2A310B42-2651-493E-99EC-61AB89184657}" presName="root2" presStyleCnt="0"/>
      <dgm:spPr/>
    </dgm:pt>
    <dgm:pt modelId="{A1218715-447D-4DA2-B88E-E9D3AC8C04D8}" type="pres">
      <dgm:prSet presAssocID="{2A310B42-2651-493E-99EC-61AB89184657}" presName="LevelTwoTextNode" presStyleLbl="node3" presStyleIdx="0" presStyleCnt="13" custScaleX="425787">
        <dgm:presLayoutVars>
          <dgm:chPref val="3"/>
        </dgm:presLayoutVars>
      </dgm:prSet>
      <dgm:spPr/>
      <dgm:t>
        <a:bodyPr/>
        <a:lstStyle/>
        <a:p>
          <a:endParaRPr lang="zh-CN" altLang="en-US"/>
        </a:p>
      </dgm:t>
    </dgm:pt>
    <dgm:pt modelId="{92A45571-86AB-41C1-A0CB-4494E6C18BA3}" type="pres">
      <dgm:prSet presAssocID="{2A310B42-2651-493E-99EC-61AB89184657}" presName="level3hierChild" presStyleCnt="0"/>
      <dgm:spPr/>
    </dgm:pt>
    <dgm:pt modelId="{202B34CC-B63B-43D2-802A-32D04405CC26}" type="pres">
      <dgm:prSet presAssocID="{54EB02BC-C09C-4043-B398-4593172D3419}" presName="conn2-1" presStyleLbl="parChTrans1D3" presStyleIdx="1" presStyleCnt="13"/>
      <dgm:spPr/>
      <dgm:t>
        <a:bodyPr/>
        <a:lstStyle/>
        <a:p>
          <a:endParaRPr lang="zh-CN" altLang="en-US"/>
        </a:p>
      </dgm:t>
    </dgm:pt>
    <dgm:pt modelId="{AE10B192-18B6-4F32-BC52-8FC598C0B9B5}" type="pres">
      <dgm:prSet presAssocID="{54EB02BC-C09C-4043-B398-4593172D3419}" presName="connTx" presStyleLbl="parChTrans1D3" presStyleIdx="1" presStyleCnt="13"/>
      <dgm:spPr/>
      <dgm:t>
        <a:bodyPr/>
        <a:lstStyle/>
        <a:p>
          <a:endParaRPr lang="zh-CN" altLang="en-US"/>
        </a:p>
      </dgm:t>
    </dgm:pt>
    <dgm:pt modelId="{032D5B55-81CB-4303-AD82-DB1A93E5DD6E}" type="pres">
      <dgm:prSet presAssocID="{84A351B6-B5A6-4C18-A423-30423BD7B28C}" presName="root2" presStyleCnt="0"/>
      <dgm:spPr/>
    </dgm:pt>
    <dgm:pt modelId="{DBA7DF2F-B4F4-493E-9732-7621EABA429A}" type="pres">
      <dgm:prSet presAssocID="{84A351B6-B5A6-4C18-A423-30423BD7B28C}" presName="LevelTwoTextNode" presStyleLbl="node3" presStyleIdx="1" presStyleCnt="13" custScaleX="425787">
        <dgm:presLayoutVars>
          <dgm:chPref val="3"/>
        </dgm:presLayoutVars>
      </dgm:prSet>
      <dgm:spPr/>
      <dgm:t>
        <a:bodyPr/>
        <a:lstStyle/>
        <a:p>
          <a:endParaRPr lang="zh-CN" altLang="en-US"/>
        </a:p>
      </dgm:t>
    </dgm:pt>
    <dgm:pt modelId="{A2D0626F-BF88-45D4-AC8A-ED742E19728D}" type="pres">
      <dgm:prSet presAssocID="{84A351B6-B5A6-4C18-A423-30423BD7B28C}" presName="level3hierChild" presStyleCnt="0"/>
      <dgm:spPr/>
    </dgm:pt>
    <dgm:pt modelId="{A7AF82F1-899A-4194-9F23-34EDFC7185C8}" type="pres">
      <dgm:prSet presAssocID="{BD251AEE-C4C2-48D4-B6EE-A7CCFCA91EE0}" presName="conn2-1" presStyleLbl="parChTrans1D2" presStyleIdx="1" presStyleCnt="4"/>
      <dgm:spPr/>
      <dgm:t>
        <a:bodyPr/>
        <a:lstStyle/>
        <a:p>
          <a:endParaRPr lang="zh-CN" altLang="en-US"/>
        </a:p>
      </dgm:t>
    </dgm:pt>
    <dgm:pt modelId="{F5D99FFF-BD55-4DAA-A18C-FF6F43D00B39}" type="pres">
      <dgm:prSet presAssocID="{BD251AEE-C4C2-48D4-B6EE-A7CCFCA91EE0}" presName="connTx" presStyleLbl="parChTrans1D2" presStyleIdx="1" presStyleCnt="4"/>
      <dgm:spPr/>
      <dgm:t>
        <a:bodyPr/>
        <a:lstStyle/>
        <a:p>
          <a:endParaRPr lang="zh-CN" altLang="en-US"/>
        </a:p>
      </dgm:t>
    </dgm:pt>
    <dgm:pt modelId="{E52719BB-7CD7-43EA-B084-752E5CCF337C}" type="pres">
      <dgm:prSet presAssocID="{ED6F2AD1-0844-4E1C-8EB0-39451B6EE31E}" presName="root2" presStyleCnt="0"/>
      <dgm:spPr/>
    </dgm:pt>
    <dgm:pt modelId="{1805F045-137B-425F-9D15-4E6711C12A3B}" type="pres">
      <dgm:prSet presAssocID="{ED6F2AD1-0844-4E1C-8EB0-39451B6EE31E}" presName="LevelTwoTextNode" presStyleLbl="node2" presStyleIdx="1" presStyleCnt="4" custScaleX="229611" custScaleY="167101">
        <dgm:presLayoutVars>
          <dgm:chPref val="3"/>
        </dgm:presLayoutVars>
      </dgm:prSet>
      <dgm:spPr/>
      <dgm:t>
        <a:bodyPr/>
        <a:lstStyle/>
        <a:p>
          <a:endParaRPr lang="zh-CN" altLang="en-US"/>
        </a:p>
      </dgm:t>
    </dgm:pt>
    <dgm:pt modelId="{095745A0-121E-4BAE-AF9C-0FD39C50C6F1}" type="pres">
      <dgm:prSet presAssocID="{ED6F2AD1-0844-4E1C-8EB0-39451B6EE31E}" presName="level3hierChild" presStyleCnt="0"/>
      <dgm:spPr/>
    </dgm:pt>
    <dgm:pt modelId="{3CD415E5-D384-4640-A6C9-72B8D1F446FE}" type="pres">
      <dgm:prSet presAssocID="{DFA605FD-1E7A-4365-9DB6-834E470CE799}" presName="conn2-1" presStyleLbl="parChTrans1D3" presStyleIdx="2" presStyleCnt="13"/>
      <dgm:spPr/>
      <dgm:t>
        <a:bodyPr/>
        <a:lstStyle/>
        <a:p>
          <a:endParaRPr lang="zh-CN" altLang="en-US"/>
        </a:p>
      </dgm:t>
    </dgm:pt>
    <dgm:pt modelId="{8E5BDFAC-A25D-4EE6-A0EA-3119AA8B72A3}" type="pres">
      <dgm:prSet presAssocID="{DFA605FD-1E7A-4365-9DB6-834E470CE799}" presName="connTx" presStyleLbl="parChTrans1D3" presStyleIdx="2" presStyleCnt="13"/>
      <dgm:spPr/>
      <dgm:t>
        <a:bodyPr/>
        <a:lstStyle/>
        <a:p>
          <a:endParaRPr lang="zh-CN" altLang="en-US"/>
        </a:p>
      </dgm:t>
    </dgm:pt>
    <dgm:pt modelId="{EB613AF5-88E5-44F9-81FB-9FF408E11D97}" type="pres">
      <dgm:prSet presAssocID="{E1463330-BD12-419A-8FFC-99209DCF96C4}" presName="root2" presStyleCnt="0"/>
      <dgm:spPr/>
    </dgm:pt>
    <dgm:pt modelId="{0C16360E-FB68-45F6-B63D-A4223F7EF7BC}" type="pres">
      <dgm:prSet presAssocID="{E1463330-BD12-419A-8FFC-99209DCF96C4}" presName="LevelTwoTextNode" presStyleLbl="node3" presStyleIdx="2" presStyleCnt="13" custScaleX="425787">
        <dgm:presLayoutVars>
          <dgm:chPref val="3"/>
        </dgm:presLayoutVars>
      </dgm:prSet>
      <dgm:spPr/>
      <dgm:t>
        <a:bodyPr/>
        <a:lstStyle/>
        <a:p>
          <a:endParaRPr lang="zh-CN" altLang="en-US"/>
        </a:p>
      </dgm:t>
    </dgm:pt>
    <dgm:pt modelId="{582ECCA1-C7EE-4AB8-94AB-9711A8066B14}" type="pres">
      <dgm:prSet presAssocID="{E1463330-BD12-419A-8FFC-99209DCF96C4}" presName="level3hierChild" presStyleCnt="0"/>
      <dgm:spPr/>
    </dgm:pt>
    <dgm:pt modelId="{A3396A46-D431-489E-B419-0CB4183FDDA0}" type="pres">
      <dgm:prSet presAssocID="{911AFAC6-5043-48C2-AA56-F5E241BBF7F3}" presName="conn2-1" presStyleLbl="parChTrans1D3" presStyleIdx="3" presStyleCnt="13"/>
      <dgm:spPr/>
      <dgm:t>
        <a:bodyPr/>
        <a:lstStyle/>
        <a:p>
          <a:endParaRPr lang="zh-CN" altLang="en-US"/>
        </a:p>
      </dgm:t>
    </dgm:pt>
    <dgm:pt modelId="{646B3F83-A6D2-427E-A849-AAAB0E986A6E}" type="pres">
      <dgm:prSet presAssocID="{911AFAC6-5043-48C2-AA56-F5E241BBF7F3}" presName="connTx" presStyleLbl="parChTrans1D3" presStyleIdx="3" presStyleCnt="13"/>
      <dgm:spPr/>
      <dgm:t>
        <a:bodyPr/>
        <a:lstStyle/>
        <a:p>
          <a:endParaRPr lang="zh-CN" altLang="en-US"/>
        </a:p>
      </dgm:t>
    </dgm:pt>
    <dgm:pt modelId="{4DE625A9-04AC-4D18-A7EF-BD9070FBB3D4}" type="pres">
      <dgm:prSet presAssocID="{4753DBCA-DBC1-42F3-B16B-03685A7C6284}" presName="root2" presStyleCnt="0"/>
      <dgm:spPr/>
    </dgm:pt>
    <dgm:pt modelId="{F21A836F-8F5E-4E96-95AF-C40461B1FC40}" type="pres">
      <dgm:prSet presAssocID="{4753DBCA-DBC1-42F3-B16B-03685A7C6284}" presName="LevelTwoTextNode" presStyleLbl="node3" presStyleIdx="3" presStyleCnt="13" custScaleX="425787">
        <dgm:presLayoutVars>
          <dgm:chPref val="3"/>
        </dgm:presLayoutVars>
      </dgm:prSet>
      <dgm:spPr/>
      <dgm:t>
        <a:bodyPr/>
        <a:lstStyle/>
        <a:p>
          <a:endParaRPr lang="zh-CN" altLang="en-US"/>
        </a:p>
      </dgm:t>
    </dgm:pt>
    <dgm:pt modelId="{DB09F829-2590-418D-9049-5DCE515F9E77}" type="pres">
      <dgm:prSet presAssocID="{4753DBCA-DBC1-42F3-B16B-03685A7C6284}" presName="level3hierChild" presStyleCnt="0"/>
      <dgm:spPr/>
    </dgm:pt>
    <dgm:pt modelId="{952F04B4-8E02-4742-BB4F-ED3AC656C749}" type="pres">
      <dgm:prSet presAssocID="{0AFBF8B6-C575-4102-8800-8CE475616BF6}" presName="conn2-1" presStyleLbl="parChTrans1D3" presStyleIdx="4" presStyleCnt="13"/>
      <dgm:spPr/>
      <dgm:t>
        <a:bodyPr/>
        <a:lstStyle/>
        <a:p>
          <a:endParaRPr lang="zh-CN" altLang="en-US"/>
        </a:p>
      </dgm:t>
    </dgm:pt>
    <dgm:pt modelId="{11708B13-DE24-4FF1-8644-9B72AF0B78D5}" type="pres">
      <dgm:prSet presAssocID="{0AFBF8B6-C575-4102-8800-8CE475616BF6}" presName="connTx" presStyleLbl="parChTrans1D3" presStyleIdx="4" presStyleCnt="13"/>
      <dgm:spPr/>
      <dgm:t>
        <a:bodyPr/>
        <a:lstStyle/>
        <a:p>
          <a:endParaRPr lang="zh-CN" altLang="en-US"/>
        </a:p>
      </dgm:t>
    </dgm:pt>
    <dgm:pt modelId="{DD202E90-A9E1-49BB-AB7D-18F7B5907AFD}" type="pres">
      <dgm:prSet presAssocID="{B8FED8E3-39DC-4169-A587-70AA3590E1CE}" presName="root2" presStyleCnt="0"/>
      <dgm:spPr/>
    </dgm:pt>
    <dgm:pt modelId="{7CE13780-3680-4A46-A05F-F237CE9A5914}" type="pres">
      <dgm:prSet presAssocID="{B8FED8E3-39DC-4169-A587-70AA3590E1CE}" presName="LevelTwoTextNode" presStyleLbl="node3" presStyleIdx="4" presStyleCnt="13" custScaleX="425787">
        <dgm:presLayoutVars>
          <dgm:chPref val="3"/>
        </dgm:presLayoutVars>
      </dgm:prSet>
      <dgm:spPr/>
      <dgm:t>
        <a:bodyPr/>
        <a:lstStyle/>
        <a:p>
          <a:endParaRPr lang="zh-CN" altLang="en-US"/>
        </a:p>
      </dgm:t>
    </dgm:pt>
    <dgm:pt modelId="{F939E9BA-4A9D-430B-BE33-71CD35D2D2E8}" type="pres">
      <dgm:prSet presAssocID="{B8FED8E3-39DC-4169-A587-70AA3590E1CE}" presName="level3hierChild" presStyleCnt="0"/>
      <dgm:spPr/>
    </dgm:pt>
    <dgm:pt modelId="{7B09A153-D940-4DED-9516-BF4AF35B74B3}" type="pres">
      <dgm:prSet presAssocID="{5976B212-85CA-4016-894A-2B02355726B8}" presName="conn2-1" presStyleLbl="parChTrans1D3" presStyleIdx="5" presStyleCnt="13"/>
      <dgm:spPr/>
      <dgm:t>
        <a:bodyPr/>
        <a:lstStyle/>
        <a:p>
          <a:endParaRPr lang="zh-CN" altLang="en-US"/>
        </a:p>
      </dgm:t>
    </dgm:pt>
    <dgm:pt modelId="{C9A53ACC-1B13-42B6-9CDB-78697DD7AC06}" type="pres">
      <dgm:prSet presAssocID="{5976B212-85CA-4016-894A-2B02355726B8}" presName="connTx" presStyleLbl="parChTrans1D3" presStyleIdx="5" presStyleCnt="13"/>
      <dgm:spPr/>
      <dgm:t>
        <a:bodyPr/>
        <a:lstStyle/>
        <a:p>
          <a:endParaRPr lang="zh-CN" altLang="en-US"/>
        </a:p>
      </dgm:t>
    </dgm:pt>
    <dgm:pt modelId="{806E0325-8778-4256-B32A-DC2BCD50634B}" type="pres">
      <dgm:prSet presAssocID="{C7CCE3A1-A344-445A-A290-1F34BFAA6FFC}" presName="root2" presStyleCnt="0"/>
      <dgm:spPr/>
    </dgm:pt>
    <dgm:pt modelId="{B3572623-D158-43ED-BA1E-53655DBE707A}" type="pres">
      <dgm:prSet presAssocID="{C7CCE3A1-A344-445A-A290-1F34BFAA6FFC}" presName="LevelTwoTextNode" presStyleLbl="node3" presStyleIdx="5" presStyleCnt="13" custScaleX="425787">
        <dgm:presLayoutVars>
          <dgm:chPref val="3"/>
        </dgm:presLayoutVars>
      </dgm:prSet>
      <dgm:spPr/>
      <dgm:t>
        <a:bodyPr/>
        <a:lstStyle/>
        <a:p>
          <a:endParaRPr lang="zh-CN" altLang="en-US"/>
        </a:p>
      </dgm:t>
    </dgm:pt>
    <dgm:pt modelId="{9B7EF3FD-57F1-4C99-B1D1-2A49B76E6C24}" type="pres">
      <dgm:prSet presAssocID="{C7CCE3A1-A344-445A-A290-1F34BFAA6FFC}" presName="level3hierChild" presStyleCnt="0"/>
      <dgm:spPr/>
    </dgm:pt>
    <dgm:pt modelId="{CD849164-A98A-494F-819D-0EED422D0669}" type="pres">
      <dgm:prSet presAssocID="{BC0768FC-47E9-47C7-9A51-9F3B4BFEF577}" presName="conn2-1" presStyleLbl="parChTrans1D2" presStyleIdx="2" presStyleCnt="4"/>
      <dgm:spPr/>
      <dgm:t>
        <a:bodyPr/>
        <a:lstStyle/>
        <a:p>
          <a:endParaRPr lang="zh-CN" altLang="en-US"/>
        </a:p>
      </dgm:t>
    </dgm:pt>
    <dgm:pt modelId="{80BA636C-2363-4669-B3FA-75DB654384C0}" type="pres">
      <dgm:prSet presAssocID="{BC0768FC-47E9-47C7-9A51-9F3B4BFEF577}" presName="connTx" presStyleLbl="parChTrans1D2" presStyleIdx="2" presStyleCnt="4"/>
      <dgm:spPr/>
      <dgm:t>
        <a:bodyPr/>
        <a:lstStyle/>
        <a:p>
          <a:endParaRPr lang="zh-CN" altLang="en-US"/>
        </a:p>
      </dgm:t>
    </dgm:pt>
    <dgm:pt modelId="{D68BE9E6-0D4E-4CA2-9EE2-D86C19D9C517}" type="pres">
      <dgm:prSet presAssocID="{78F3D543-C262-45B1-9214-891CC4580493}" presName="root2" presStyleCnt="0"/>
      <dgm:spPr/>
    </dgm:pt>
    <dgm:pt modelId="{A3816DA2-8565-4FAF-8C35-9F462557D8C0}" type="pres">
      <dgm:prSet presAssocID="{78F3D543-C262-45B1-9214-891CC4580493}" presName="LevelTwoTextNode" presStyleLbl="node2" presStyleIdx="2" presStyleCnt="4" custScaleX="229611" custScaleY="167101">
        <dgm:presLayoutVars>
          <dgm:chPref val="3"/>
        </dgm:presLayoutVars>
      </dgm:prSet>
      <dgm:spPr/>
      <dgm:t>
        <a:bodyPr/>
        <a:lstStyle/>
        <a:p>
          <a:endParaRPr lang="zh-CN" altLang="en-US"/>
        </a:p>
      </dgm:t>
    </dgm:pt>
    <dgm:pt modelId="{98A39D37-27A9-40A0-AA69-755347B8D3B2}" type="pres">
      <dgm:prSet presAssocID="{78F3D543-C262-45B1-9214-891CC4580493}" presName="level3hierChild" presStyleCnt="0"/>
      <dgm:spPr/>
    </dgm:pt>
    <dgm:pt modelId="{0733853C-E118-4569-99FA-C107D4248F28}" type="pres">
      <dgm:prSet presAssocID="{FA3FB128-756C-4D5D-9289-BB5ED7142342}" presName="conn2-1" presStyleLbl="parChTrans1D3" presStyleIdx="6" presStyleCnt="13"/>
      <dgm:spPr/>
      <dgm:t>
        <a:bodyPr/>
        <a:lstStyle/>
        <a:p>
          <a:endParaRPr lang="zh-CN" altLang="en-US"/>
        </a:p>
      </dgm:t>
    </dgm:pt>
    <dgm:pt modelId="{CBE87BFC-EDCC-4E67-B277-C7A81744DBA5}" type="pres">
      <dgm:prSet presAssocID="{FA3FB128-756C-4D5D-9289-BB5ED7142342}" presName="connTx" presStyleLbl="parChTrans1D3" presStyleIdx="6" presStyleCnt="13"/>
      <dgm:spPr/>
      <dgm:t>
        <a:bodyPr/>
        <a:lstStyle/>
        <a:p>
          <a:endParaRPr lang="zh-CN" altLang="en-US"/>
        </a:p>
      </dgm:t>
    </dgm:pt>
    <dgm:pt modelId="{EDDEFF0B-A807-4A29-B49B-33983269CC29}" type="pres">
      <dgm:prSet presAssocID="{DDA099A3-68F5-4E56-BEF6-9950EF047883}" presName="root2" presStyleCnt="0"/>
      <dgm:spPr/>
    </dgm:pt>
    <dgm:pt modelId="{A13847E2-2A53-484E-922D-836DBD60269C}" type="pres">
      <dgm:prSet presAssocID="{DDA099A3-68F5-4E56-BEF6-9950EF047883}" presName="LevelTwoTextNode" presStyleLbl="node3" presStyleIdx="6" presStyleCnt="13" custScaleX="425787">
        <dgm:presLayoutVars>
          <dgm:chPref val="3"/>
        </dgm:presLayoutVars>
      </dgm:prSet>
      <dgm:spPr/>
      <dgm:t>
        <a:bodyPr/>
        <a:lstStyle/>
        <a:p>
          <a:endParaRPr lang="zh-CN" altLang="en-US"/>
        </a:p>
      </dgm:t>
    </dgm:pt>
    <dgm:pt modelId="{4DC20F6A-4081-40C1-897B-77FD1CA52D2A}" type="pres">
      <dgm:prSet presAssocID="{DDA099A3-68F5-4E56-BEF6-9950EF047883}" presName="level3hierChild" presStyleCnt="0"/>
      <dgm:spPr/>
    </dgm:pt>
    <dgm:pt modelId="{4345C3A7-B889-4988-9BB7-22DAD9E1CDC2}" type="pres">
      <dgm:prSet presAssocID="{DF3EE922-76B7-4A4E-85DF-D2831EE42E92}" presName="conn2-1" presStyleLbl="parChTrans1D3" presStyleIdx="7" presStyleCnt="13"/>
      <dgm:spPr/>
      <dgm:t>
        <a:bodyPr/>
        <a:lstStyle/>
        <a:p>
          <a:endParaRPr lang="zh-CN" altLang="en-US"/>
        </a:p>
      </dgm:t>
    </dgm:pt>
    <dgm:pt modelId="{B0BDA050-256C-4519-8CAF-E8573AC38540}" type="pres">
      <dgm:prSet presAssocID="{DF3EE922-76B7-4A4E-85DF-D2831EE42E92}" presName="connTx" presStyleLbl="parChTrans1D3" presStyleIdx="7" presStyleCnt="13"/>
      <dgm:spPr/>
      <dgm:t>
        <a:bodyPr/>
        <a:lstStyle/>
        <a:p>
          <a:endParaRPr lang="zh-CN" altLang="en-US"/>
        </a:p>
      </dgm:t>
    </dgm:pt>
    <dgm:pt modelId="{DC562DAB-C316-48B6-83D9-9419960EA804}" type="pres">
      <dgm:prSet presAssocID="{B6081B10-C386-499A-A928-A6E50EFE8D77}" presName="root2" presStyleCnt="0"/>
      <dgm:spPr/>
    </dgm:pt>
    <dgm:pt modelId="{F19164D7-1C3C-469C-81E2-DDEA1192E79B}" type="pres">
      <dgm:prSet presAssocID="{B6081B10-C386-499A-A928-A6E50EFE8D77}" presName="LevelTwoTextNode" presStyleLbl="node3" presStyleIdx="7" presStyleCnt="13" custScaleX="425787">
        <dgm:presLayoutVars>
          <dgm:chPref val="3"/>
        </dgm:presLayoutVars>
      </dgm:prSet>
      <dgm:spPr/>
      <dgm:t>
        <a:bodyPr/>
        <a:lstStyle/>
        <a:p>
          <a:endParaRPr lang="zh-CN" altLang="en-US"/>
        </a:p>
      </dgm:t>
    </dgm:pt>
    <dgm:pt modelId="{E6062BDE-C341-4F86-A338-3B79FEC8622C}" type="pres">
      <dgm:prSet presAssocID="{B6081B10-C386-499A-A928-A6E50EFE8D77}" presName="level3hierChild" presStyleCnt="0"/>
      <dgm:spPr/>
    </dgm:pt>
    <dgm:pt modelId="{ACECC3FA-75B7-4F89-A01B-D34261820FF7}" type="pres">
      <dgm:prSet presAssocID="{2D2DB6DF-BA52-431C-87A5-186A7DFF4209}" presName="conn2-1" presStyleLbl="parChTrans1D3" presStyleIdx="8" presStyleCnt="13"/>
      <dgm:spPr/>
      <dgm:t>
        <a:bodyPr/>
        <a:lstStyle/>
        <a:p>
          <a:endParaRPr lang="zh-CN" altLang="en-US"/>
        </a:p>
      </dgm:t>
    </dgm:pt>
    <dgm:pt modelId="{D83D9874-72B8-4C38-8476-4B5B3CFBD6C2}" type="pres">
      <dgm:prSet presAssocID="{2D2DB6DF-BA52-431C-87A5-186A7DFF4209}" presName="connTx" presStyleLbl="parChTrans1D3" presStyleIdx="8" presStyleCnt="13"/>
      <dgm:spPr/>
      <dgm:t>
        <a:bodyPr/>
        <a:lstStyle/>
        <a:p>
          <a:endParaRPr lang="zh-CN" altLang="en-US"/>
        </a:p>
      </dgm:t>
    </dgm:pt>
    <dgm:pt modelId="{1B88D80E-0D8B-4813-92A7-AC2F4751E19E}" type="pres">
      <dgm:prSet presAssocID="{884073FC-B5DB-4CE3-AE4E-F900CA1DD24E}" presName="root2" presStyleCnt="0"/>
      <dgm:spPr/>
    </dgm:pt>
    <dgm:pt modelId="{62515090-C666-4576-882A-A010AC48CC25}" type="pres">
      <dgm:prSet presAssocID="{884073FC-B5DB-4CE3-AE4E-F900CA1DD24E}" presName="LevelTwoTextNode" presStyleLbl="node3" presStyleIdx="8" presStyleCnt="13" custScaleX="425787">
        <dgm:presLayoutVars>
          <dgm:chPref val="3"/>
        </dgm:presLayoutVars>
      </dgm:prSet>
      <dgm:spPr/>
      <dgm:t>
        <a:bodyPr/>
        <a:lstStyle/>
        <a:p>
          <a:endParaRPr lang="zh-CN" altLang="en-US"/>
        </a:p>
      </dgm:t>
    </dgm:pt>
    <dgm:pt modelId="{C5B88304-B968-44E3-8B66-472334DB4BE5}" type="pres">
      <dgm:prSet presAssocID="{884073FC-B5DB-4CE3-AE4E-F900CA1DD24E}" presName="level3hierChild" presStyleCnt="0"/>
      <dgm:spPr/>
    </dgm:pt>
    <dgm:pt modelId="{887336A7-BE1C-48D2-B50E-83C27E1BACD9}" type="pres">
      <dgm:prSet presAssocID="{73B80AD2-5D94-45CF-A4B1-F80D062AF536}" presName="conn2-1" presStyleLbl="parChTrans1D3" presStyleIdx="9" presStyleCnt="13"/>
      <dgm:spPr/>
      <dgm:t>
        <a:bodyPr/>
        <a:lstStyle/>
        <a:p>
          <a:endParaRPr lang="zh-CN" altLang="en-US"/>
        </a:p>
      </dgm:t>
    </dgm:pt>
    <dgm:pt modelId="{08052BC8-3DE2-404E-9EC7-CC18BEBE24EC}" type="pres">
      <dgm:prSet presAssocID="{73B80AD2-5D94-45CF-A4B1-F80D062AF536}" presName="connTx" presStyleLbl="parChTrans1D3" presStyleIdx="9" presStyleCnt="13"/>
      <dgm:spPr/>
      <dgm:t>
        <a:bodyPr/>
        <a:lstStyle/>
        <a:p>
          <a:endParaRPr lang="zh-CN" altLang="en-US"/>
        </a:p>
      </dgm:t>
    </dgm:pt>
    <dgm:pt modelId="{2D9C5B76-8BDB-4AF8-81A1-082D2407405C}" type="pres">
      <dgm:prSet presAssocID="{7A4F20F4-4294-4E8F-8AF5-294298FBD24F}" presName="root2" presStyleCnt="0"/>
      <dgm:spPr/>
    </dgm:pt>
    <dgm:pt modelId="{CEB8B957-4974-460C-B9E5-9A7E7763AA11}" type="pres">
      <dgm:prSet presAssocID="{7A4F20F4-4294-4E8F-8AF5-294298FBD24F}" presName="LevelTwoTextNode" presStyleLbl="node3" presStyleIdx="9" presStyleCnt="13" custScaleX="425787">
        <dgm:presLayoutVars>
          <dgm:chPref val="3"/>
        </dgm:presLayoutVars>
      </dgm:prSet>
      <dgm:spPr/>
      <dgm:t>
        <a:bodyPr/>
        <a:lstStyle/>
        <a:p>
          <a:endParaRPr lang="zh-CN" altLang="en-US"/>
        </a:p>
      </dgm:t>
    </dgm:pt>
    <dgm:pt modelId="{6B8B67DA-6E52-429C-9E77-B582C68B1E25}" type="pres">
      <dgm:prSet presAssocID="{7A4F20F4-4294-4E8F-8AF5-294298FBD24F}" presName="level3hierChild" presStyleCnt="0"/>
      <dgm:spPr/>
    </dgm:pt>
    <dgm:pt modelId="{77F6BB7A-D292-436C-A7EB-677FA3A49198}" type="pres">
      <dgm:prSet presAssocID="{4CF1B637-5612-490E-8964-B280520CD813}" presName="conn2-1" presStyleLbl="parChTrans1D2" presStyleIdx="3" presStyleCnt="4"/>
      <dgm:spPr/>
      <dgm:t>
        <a:bodyPr/>
        <a:lstStyle/>
        <a:p>
          <a:endParaRPr lang="zh-CN" altLang="en-US"/>
        </a:p>
      </dgm:t>
    </dgm:pt>
    <dgm:pt modelId="{08994EAE-395D-476E-A90A-AD636F5FFE1B}" type="pres">
      <dgm:prSet presAssocID="{4CF1B637-5612-490E-8964-B280520CD813}" presName="connTx" presStyleLbl="parChTrans1D2" presStyleIdx="3" presStyleCnt="4"/>
      <dgm:spPr/>
      <dgm:t>
        <a:bodyPr/>
        <a:lstStyle/>
        <a:p>
          <a:endParaRPr lang="zh-CN" altLang="en-US"/>
        </a:p>
      </dgm:t>
    </dgm:pt>
    <dgm:pt modelId="{1FEB7BFC-1FD0-4533-B25E-B476B6F67382}" type="pres">
      <dgm:prSet presAssocID="{D05C66F9-D749-4F45-BDCC-AF758CFBC2A9}" presName="root2" presStyleCnt="0"/>
      <dgm:spPr/>
    </dgm:pt>
    <dgm:pt modelId="{CF31E4BA-FFCD-42F4-A519-E619BBC5AF46}" type="pres">
      <dgm:prSet presAssocID="{D05C66F9-D749-4F45-BDCC-AF758CFBC2A9}" presName="LevelTwoTextNode" presStyleLbl="node2" presStyleIdx="3" presStyleCnt="4" custScaleX="229611" custScaleY="167101">
        <dgm:presLayoutVars>
          <dgm:chPref val="3"/>
        </dgm:presLayoutVars>
      </dgm:prSet>
      <dgm:spPr/>
      <dgm:t>
        <a:bodyPr/>
        <a:lstStyle/>
        <a:p>
          <a:endParaRPr lang="zh-CN" altLang="en-US"/>
        </a:p>
      </dgm:t>
    </dgm:pt>
    <dgm:pt modelId="{361FA237-3825-43EB-8BAA-4D4F4F82EC87}" type="pres">
      <dgm:prSet presAssocID="{D05C66F9-D749-4F45-BDCC-AF758CFBC2A9}" presName="level3hierChild" presStyleCnt="0"/>
      <dgm:spPr/>
    </dgm:pt>
    <dgm:pt modelId="{B782346E-D286-45F8-90BE-35A8E5F75C22}" type="pres">
      <dgm:prSet presAssocID="{433376DB-DB0E-4591-A7C6-030806A7C575}" presName="conn2-1" presStyleLbl="parChTrans1D3" presStyleIdx="10" presStyleCnt="13"/>
      <dgm:spPr/>
      <dgm:t>
        <a:bodyPr/>
        <a:lstStyle/>
        <a:p>
          <a:endParaRPr lang="zh-CN" altLang="en-US"/>
        </a:p>
      </dgm:t>
    </dgm:pt>
    <dgm:pt modelId="{BDC01F6E-DDAF-45A3-A39F-C57E1BE4FBAC}" type="pres">
      <dgm:prSet presAssocID="{433376DB-DB0E-4591-A7C6-030806A7C575}" presName="connTx" presStyleLbl="parChTrans1D3" presStyleIdx="10" presStyleCnt="13"/>
      <dgm:spPr/>
      <dgm:t>
        <a:bodyPr/>
        <a:lstStyle/>
        <a:p>
          <a:endParaRPr lang="zh-CN" altLang="en-US"/>
        </a:p>
      </dgm:t>
    </dgm:pt>
    <dgm:pt modelId="{8A110240-70E9-4FFB-9E57-C5C2C2888BA7}" type="pres">
      <dgm:prSet presAssocID="{EB397A64-AA90-44A7-BE19-0E3AD3BF9BA4}" presName="root2" presStyleCnt="0"/>
      <dgm:spPr/>
    </dgm:pt>
    <dgm:pt modelId="{DC2827A1-8FFB-40BD-B824-5C7E7A74A68A}" type="pres">
      <dgm:prSet presAssocID="{EB397A64-AA90-44A7-BE19-0E3AD3BF9BA4}" presName="LevelTwoTextNode" presStyleLbl="node3" presStyleIdx="10" presStyleCnt="13" custScaleX="425787">
        <dgm:presLayoutVars>
          <dgm:chPref val="3"/>
        </dgm:presLayoutVars>
      </dgm:prSet>
      <dgm:spPr/>
      <dgm:t>
        <a:bodyPr/>
        <a:lstStyle/>
        <a:p>
          <a:endParaRPr lang="zh-CN" altLang="en-US"/>
        </a:p>
      </dgm:t>
    </dgm:pt>
    <dgm:pt modelId="{682A4269-905F-4B54-B388-4FEEE282E4C4}" type="pres">
      <dgm:prSet presAssocID="{EB397A64-AA90-44A7-BE19-0E3AD3BF9BA4}" presName="level3hierChild" presStyleCnt="0"/>
      <dgm:spPr/>
    </dgm:pt>
    <dgm:pt modelId="{7BFA27D1-C6C5-4140-A124-3FFD8C9456C1}" type="pres">
      <dgm:prSet presAssocID="{18FCDDC7-E7CC-4169-B80A-9DEF005B4414}" presName="conn2-1" presStyleLbl="parChTrans1D3" presStyleIdx="11" presStyleCnt="13"/>
      <dgm:spPr/>
      <dgm:t>
        <a:bodyPr/>
        <a:lstStyle/>
        <a:p>
          <a:endParaRPr lang="zh-CN" altLang="en-US"/>
        </a:p>
      </dgm:t>
    </dgm:pt>
    <dgm:pt modelId="{B9508E36-407A-4AD9-AEA2-5A9399FFE4C3}" type="pres">
      <dgm:prSet presAssocID="{18FCDDC7-E7CC-4169-B80A-9DEF005B4414}" presName="connTx" presStyleLbl="parChTrans1D3" presStyleIdx="11" presStyleCnt="13"/>
      <dgm:spPr/>
      <dgm:t>
        <a:bodyPr/>
        <a:lstStyle/>
        <a:p>
          <a:endParaRPr lang="zh-CN" altLang="en-US"/>
        </a:p>
      </dgm:t>
    </dgm:pt>
    <dgm:pt modelId="{4285EE25-1F22-4499-8A06-A0B14D80224E}" type="pres">
      <dgm:prSet presAssocID="{B797C1CC-469D-45EB-8195-304C49ABE99D}" presName="root2" presStyleCnt="0"/>
      <dgm:spPr/>
    </dgm:pt>
    <dgm:pt modelId="{E90A63C9-5243-4DE4-A6D6-9BE03782580E}" type="pres">
      <dgm:prSet presAssocID="{B797C1CC-469D-45EB-8195-304C49ABE99D}" presName="LevelTwoTextNode" presStyleLbl="node3" presStyleIdx="11" presStyleCnt="13" custScaleX="425787">
        <dgm:presLayoutVars>
          <dgm:chPref val="3"/>
        </dgm:presLayoutVars>
      </dgm:prSet>
      <dgm:spPr/>
      <dgm:t>
        <a:bodyPr/>
        <a:lstStyle/>
        <a:p>
          <a:endParaRPr lang="zh-CN" altLang="en-US"/>
        </a:p>
      </dgm:t>
    </dgm:pt>
    <dgm:pt modelId="{9B2BB114-5054-4E9E-80C0-023DD01FF2B1}" type="pres">
      <dgm:prSet presAssocID="{B797C1CC-469D-45EB-8195-304C49ABE99D}" presName="level3hierChild" presStyleCnt="0"/>
      <dgm:spPr/>
    </dgm:pt>
    <dgm:pt modelId="{13A4D16B-37D1-4B0D-B8C9-6B10B2E69F31}" type="pres">
      <dgm:prSet presAssocID="{4E93B9BE-7D25-4512-8A1D-6BAEC97CFEFE}" presName="conn2-1" presStyleLbl="parChTrans1D3" presStyleIdx="12" presStyleCnt="13"/>
      <dgm:spPr/>
      <dgm:t>
        <a:bodyPr/>
        <a:lstStyle/>
        <a:p>
          <a:endParaRPr lang="zh-CN" altLang="en-US"/>
        </a:p>
      </dgm:t>
    </dgm:pt>
    <dgm:pt modelId="{3B082039-5C07-446A-8F64-D7F63698D174}" type="pres">
      <dgm:prSet presAssocID="{4E93B9BE-7D25-4512-8A1D-6BAEC97CFEFE}" presName="connTx" presStyleLbl="parChTrans1D3" presStyleIdx="12" presStyleCnt="13"/>
      <dgm:spPr/>
      <dgm:t>
        <a:bodyPr/>
        <a:lstStyle/>
        <a:p>
          <a:endParaRPr lang="zh-CN" altLang="en-US"/>
        </a:p>
      </dgm:t>
    </dgm:pt>
    <dgm:pt modelId="{DFD3EEC7-423F-41C0-AAEB-40ECDE00CA49}" type="pres">
      <dgm:prSet presAssocID="{D8265720-C98A-4E2C-B6F2-5F84A3C8D2E1}" presName="root2" presStyleCnt="0"/>
      <dgm:spPr/>
    </dgm:pt>
    <dgm:pt modelId="{33A01818-EDBD-4CA7-A5DA-F577700A1BB0}" type="pres">
      <dgm:prSet presAssocID="{D8265720-C98A-4E2C-B6F2-5F84A3C8D2E1}" presName="LevelTwoTextNode" presStyleLbl="node3" presStyleIdx="12" presStyleCnt="13" custScaleX="425787">
        <dgm:presLayoutVars>
          <dgm:chPref val="3"/>
        </dgm:presLayoutVars>
      </dgm:prSet>
      <dgm:spPr/>
      <dgm:t>
        <a:bodyPr/>
        <a:lstStyle/>
        <a:p>
          <a:endParaRPr lang="zh-CN" altLang="en-US"/>
        </a:p>
      </dgm:t>
    </dgm:pt>
    <dgm:pt modelId="{77DFF397-2963-43ED-B513-84D73E89A68E}" type="pres">
      <dgm:prSet presAssocID="{D8265720-C98A-4E2C-B6F2-5F84A3C8D2E1}" presName="level3hierChild" presStyleCnt="0"/>
      <dgm:spPr/>
    </dgm:pt>
  </dgm:ptLst>
  <dgm:cxnLst>
    <dgm:cxn modelId="{C17BD14E-9875-4D62-B06E-6244C3CF4119}" srcId="{D05C66F9-D749-4F45-BDCC-AF758CFBC2A9}" destId="{B797C1CC-469D-45EB-8195-304C49ABE99D}" srcOrd="1" destOrd="0" parTransId="{18FCDDC7-E7CC-4169-B80A-9DEF005B4414}" sibTransId="{065525A1-0D24-4C4D-A72F-D945B4FCCE04}"/>
    <dgm:cxn modelId="{3EF32C5C-4BF0-4F9D-B43D-D64DB72108D0}" type="presOf" srcId="{0AFBF8B6-C575-4102-8800-8CE475616BF6}" destId="{11708B13-DE24-4FF1-8644-9B72AF0B78D5}" srcOrd="1" destOrd="0" presId="urn:microsoft.com/office/officeart/2008/layout/HorizontalMultiLevelHierarchy"/>
    <dgm:cxn modelId="{0F167B11-02A3-4F7F-B138-3F09CCFB08E7}" type="presOf" srcId="{54EB02BC-C09C-4043-B398-4593172D3419}" destId="{202B34CC-B63B-43D2-802A-32D04405CC26}" srcOrd="0" destOrd="0" presId="urn:microsoft.com/office/officeart/2008/layout/HorizontalMultiLevelHierarchy"/>
    <dgm:cxn modelId="{D1BBF476-ECBB-43E8-AFED-AE771731645F}" type="presOf" srcId="{B797C1CC-469D-45EB-8195-304C49ABE99D}" destId="{E90A63C9-5243-4DE4-A6D6-9BE03782580E}" srcOrd="0" destOrd="0" presId="urn:microsoft.com/office/officeart/2008/layout/HorizontalMultiLevelHierarchy"/>
    <dgm:cxn modelId="{0031A681-A748-4514-AE01-6E83F6B55769}" type="presOf" srcId="{B6081B10-C386-499A-A928-A6E50EFE8D77}" destId="{F19164D7-1C3C-469C-81E2-DDEA1192E79B}" srcOrd="0" destOrd="0" presId="urn:microsoft.com/office/officeart/2008/layout/HorizontalMultiLevelHierarchy"/>
    <dgm:cxn modelId="{36F21B0F-0E63-44F2-984B-734E3ABEFBC4}" type="presOf" srcId="{2D2DB6DF-BA52-431C-87A5-186A7DFF4209}" destId="{D83D9874-72B8-4C38-8476-4B5B3CFBD6C2}" srcOrd="1" destOrd="0" presId="urn:microsoft.com/office/officeart/2008/layout/HorizontalMultiLevelHierarchy"/>
    <dgm:cxn modelId="{66CAB358-2A31-446C-8437-15E47E16EBBE}" type="presOf" srcId="{E1463330-BD12-419A-8FFC-99209DCF96C4}" destId="{0C16360E-FB68-45F6-B63D-A4223F7EF7BC}" srcOrd="0" destOrd="0" presId="urn:microsoft.com/office/officeart/2008/layout/HorizontalMultiLevelHierarchy"/>
    <dgm:cxn modelId="{578A9B8F-46C2-43C2-AA66-B929A1DAFFF8}" type="presOf" srcId="{78F3D543-C262-45B1-9214-891CC4580493}" destId="{A3816DA2-8565-4FAF-8C35-9F462557D8C0}" srcOrd="0" destOrd="0" presId="urn:microsoft.com/office/officeart/2008/layout/HorizontalMultiLevelHierarchy"/>
    <dgm:cxn modelId="{1024D387-B22F-4F7C-AD2D-2E6F2687D5ED}" type="presOf" srcId="{2A310B42-2651-493E-99EC-61AB89184657}" destId="{A1218715-447D-4DA2-B88E-E9D3AC8C04D8}" srcOrd="0" destOrd="0" presId="urn:microsoft.com/office/officeart/2008/layout/HorizontalMultiLevelHierarchy"/>
    <dgm:cxn modelId="{209FFE06-88D9-4B66-99B4-EBD21036F9FE}" type="presOf" srcId="{DDA099A3-68F5-4E56-BEF6-9950EF047883}" destId="{A13847E2-2A53-484E-922D-836DBD60269C}" srcOrd="0" destOrd="0" presId="urn:microsoft.com/office/officeart/2008/layout/HorizontalMultiLevelHierarchy"/>
    <dgm:cxn modelId="{F0E4DF2C-1DCF-4033-A3C8-B113D217DD68}" type="presOf" srcId="{433376DB-DB0E-4591-A7C6-030806A7C575}" destId="{B782346E-D286-45F8-90BE-35A8E5F75C22}" srcOrd="0" destOrd="0" presId="urn:microsoft.com/office/officeart/2008/layout/HorizontalMultiLevelHierarchy"/>
    <dgm:cxn modelId="{E05B649E-F5A4-4E56-BEC1-A38FCF933922}" type="presOf" srcId="{DFA605FD-1E7A-4365-9DB6-834E470CE799}" destId="{3CD415E5-D384-4640-A6C9-72B8D1F446FE}" srcOrd="0" destOrd="0" presId="urn:microsoft.com/office/officeart/2008/layout/HorizontalMultiLevelHierarchy"/>
    <dgm:cxn modelId="{BB6BC91B-F1F5-447E-95F8-E367747E2FD1}" type="presOf" srcId="{3DB9A10B-3CCF-45D2-9236-834A01E66DCD}" destId="{03A4E493-216B-4676-B80A-2947EE26874C}" srcOrd="1" destOrd="0" presId="urn:microsoft.com/office/officeart/2008/layout/HorizontalMultiLevelHierarchy"/>
    <dgm:cxn modelId="{431F84C7-E05C-44F0-87BB-8620C2C80A95}" type="presOf" srcId="{4E93B9BE-7D25-4512-8A1D-6BAEC97CFEFE}" destId="{13A4D16B-37D1-4B0D-B8C9-6B10B2E69F31}" srcOrd="0" destOrd="0" presId="urn:microsoft.com/office/officeart/2008/layout/HorizontalMultiLevelHierarchy"/>
    <dgm:cxn modelId="{81D8B895-FC34-402E-87DC-AD150E419D65}" type="presOf" srcId="{73B80AD2-5D94-45CF-A4B1-F80D062AF536}" destId="{08052BC8-3DE2-404E-9EC7-CC18BEBE24EC}" srcOrd="1" destOrd="0" presId="urn:microsoft.com/office/officeart/2008/layout/HorizontalMultiLevelHierarchy"/>
    <dgm:cxn modelId="{431CDC5A-4D7D-47BF-A0F9-B92159360B50}" srcId="{D05C66F9-D749-4F45-BDCC-AF758CFBC2A9}" destId="{D8265720-C98A-4E2C-B6F2-5F84A3C8D2E1}" srcOrd="2" destOrd="0" parTransId="{4E93B9BE-7D25-4512-8A1D-6BAEC97CFEFE}" sibTransId="{82011A75-9C1A-47D5-A9C5-F502EDC3009A}"/>
    <dgm:cxn modelId="{9AD4B874-A257-41FA-84FC-4D32FAAAC331}" type="presOf" srcId="{BD251AEE-C4C2-48D4-B6EE-A7CCFCA91EE0}" destId="{A7AF82F1-899A-4194-9F23-34EDFC7185C8}" srcOrd="0" destOrd="0" presId="urn:microsoft.com/office/officeart/2008/layout/HorizontalMultiLevelHierarchy"/>
    <dgm:cxn modelId="{241D9E16-9820-4224-800D-5B1A6F2278B7}" type="presOf" srcId="{4CF1B637-5612-490E-8964-B280520CD813}" destId="{77F6BB7A-D292-436C-A7EB-677FA3A49198}" srcOrd="0" destOrd="0" presId="urn:microsoft.com/office/officeart/2008/layout/HorizontalMultiLevelHierarchy"/>
    <dgm:cxn modelId="{482DF062-0BE6-4AA9-82A4-C25AB1C1A6A3}" type="presOf" srcId="{BD251AEE-C4C2-48D4-B6EE-A7CCFCA91EE0}" destId="{F5D99FFF-BD55-4DAA-A18C-FF6F43D00B39}" srcOrd="1" destOrd="0" presId="urn:microsoft.com/office/officeart/2008/layout/HorizontalMultiLevelHierarchy"/>
    <dgm:cxn modelId="{AAB7B135-4990-45BE-A1B1-529B04A4FDC3}" type="presOf" srcId="{7A4F20F4-4294-4E8F-8AF5-294298FBD24F}" destId="{CEB8B957-4974-460C-B9E5-9A7E7763AA11}" srcOrd="0" destOrd="0" presId="urn:microsoft.com/office/officeart/2008/layout/HorizontalMultiLevelHierarchy"/>
    <dgm:cxn modelId="{0684B111-F202-4873-BABC-7541F9AFC9E2}" type="presOf" srcId="{884073FC-B5DB-4CE3-AE4E-F900CA1DD24E}" destId="{62515090-C666-4576-882A-A010AC48CC25}" srcOrd="0" destOrd="0" presId="urn:microsoft.com/office/officeart/2008/layout/HorizontalMultiLevelHierarchy"/>
    <dgm:cxn modelId="{52B23963-3049-4EFE-911A-D0ED98B0F815}" type="presOf" srcId="{73B80AD2-5D94-45CF-A4B1-F80D062AF536}" destId="{887336A7-BE1C-48D2-B50E-83C27E1BACD9}" srcOrd="0" destOrd="0" presId="urn:microsoft.com/office/officeart/2008/layout/HorizontalMultiLevelHierarchy"/>
    <dgm:cxn modelId="{6C2790E7-A721-4A7B-A593-CB8F8863553C}" srcId="{ED6F2AD1-0844-4E1C-8EB0-39451B6EE31E}" destId="{C7CCE3A1-A344-445A-A290-1F34BFAA6FFC}" srcOrd="3" destOrd="0" parTransId="{5976B212-85CA-4016-894A-2B02355726B8}" sibTransId="{0D5A65B4-CADD-47DD-A240-3C78E003238D}"/>
    <dgm:cxn modelId="{A4F87F62-FA8D-40E8-8B96-69761109C59C}" type="presOf" srcId="{DF3EE922-76B7-4A4E-85DF-D2831EE42E92}" destId="{B0BDA050-256C-4519-8CAF-E8573AC38540}" srcOrd="1" destOrd="0" presId="urn:microsoft.com/office/officeart/2008/layout/HorizontalMultiLevelHierarchy"/>
    <dgm:cxn modelId="{1DFD3B8C-5C4D-4755-83DF-8A86730E18AE}" type="presOf" srcId="{C7CCE3A1-A344-445A-A290-1F34BFAA6FFC}" destId="{B3572623-D158-43ED-BA1E-53655DBE707A}" srcOrd="0" destOrd="0" presId="urn:microsoft.com/office/officeart/2008/layout/HorizontalMultiLevelHierarchy"/>
    <dgm:cxn modelId="{A260422E-4493-4AD1-A4EE-0E4DD6F6888D}" type="presOf" srcId="{DFA605FD-1E7A-4365-9DB6-834E470CE799}" destId="{8E5BDFAC-A25D-4EE6-A0EA-3119AA8B72A3}" srcOrd="1" destOrd="0" presId="urn:microsoft.com/office/officeart/2008/layout/HorizontalMultiLevelHierarchy"/>
    <dgm:cxn modelId="{76F2CA96-4EA9-4985-A18F-BBEC2CAEDEA8}" srcId="{78F3D543-C262-45B1-9214-891CC4580493}" destId="{7A4F20F4-4294-4E8F-8AF5-294298FBD24F}" srcOrd="3" destOrd="0" parTransId="{73B80AD2-5D94-45CF-A4B1-F80D062AF536}" sibTransId="{63724928-6D18-4EFA-8A00-C179EC3AF0AA}"/>
    <dgm:cxn modelId="{BF2DBB33-03D8-4D69-BF53-89646320437B}" type="presOf" srcId="{4753DBCA-DBC1-42F3-B16B-03685A7C6284}" destId="{F21A836F-8F5E-4E96-95AF-C40461B1FC40}" srcOrd="0" destOrd="0" presId="urn:microsoft.com/office/officeart/2008/layout/HorizontalMultiLevelHierarchy"/>
    <dgm:cxn modelId="{F67B1E9E-1DAE-4BEA-8F8D-8B4CA62EBE48}" srcId="{ED6F2AD1-0844-4E1C-8EB0-39451B6EE31E}" destId="{E1463330-BD12-419A-8FFC-99209DCF96C4}" srcOrd="0" destOrd="0" parTransId="{DFA605FD-1E7A-4365-9DB6-834E470CE799}" sibTransId="{223A3BDF-D0AF-4383-A00C-115213A83B20}"/>
    <dgm:cxn modelId="{1F993BE6-9FA2-4209-BCA6-2727FB748AE1}" type="presOf" srcId="{AA3BA322-476D-4E66-B1AB-C7FD2C342840}" destId="{D6F4E52A-9F68-4438-AA2C-8B4CC45ED350}" srcOrd="0" destOrd="0" presId="urn:microsoft.com/office/officeart/2008/layout/HorizontalMultiLevelHierarchy"/>
    <dgm:cxn modelId="{CB1774E1-DBEF-4027-B799-8303232AC3DE}" srcId="{E139CDCA-4413-4893-9552-130A679905A2}" destId="{84A351B6-B5A6-4C18-A423-30423BD7B28C}" srcOrd="1" destOrd="0" parTransId="{54EB02BC-C09C-4043-B398-4593172D3419}" sibTransId="{6A3B8828-B38F-4824-998F-BD173B4FFEF9}"/>
    <dgm:cxn modelId="{DC57A947-518E-4078-AEE6-44676635D011}" type="presOf" srcId="{0AFBF8B6-C575-4102-8800-8CE475616BF6}" destId="{952F04B4-8E02-4742-BB4F-ED3AC656C749}" srcOrd="0" destOrd="0" presId="urn:microsoft.com/office/officeart/2008/layout/HorizontalMultiLevelHierarchy"/>
    <dgm:cxn modelId="{2E25B76D-20D4-46F2-BFB1-BAAB6A8C3A11}" srcId="{E139CDCA-4413-4893-9552-130A679905A2}" destId="{2A310B42-2651-493E-99EC-61AB89184657}" srcOrd="0" destOrd="0" parTransId="{3DB9A10B-3CCF-45D2-9236-834A01E66DCD}" sibTransId="{7C883108-79B0-422F-8FA8-49BB0CB2DC38}"/>
    <dgm:cxn modelId="{12A445ED-96BB-4A03-9D25-EEEFA30ADC83}" type="presOf" srcId="{BC0768FC-47E9-47C7-9A51-9F3B4BFEF577}" destId="{80BA636C-2363-4669-B3FA-75DB654384C0}" srcOrd="1" destOrd="0" presId="urn:microsoft.com/office/officeart/2008/layout/HorizontalMultiLevelHierarchy"/>
    <dgm:cxn modelId="{B2E106BE-2450-4669-B0D9-50A3A4571F97}" type="presOf" srcId="{911AFAC6-5043-48C2-AA56-F5E241BBF7F3}" destId="{A3396A46-D431-489E-B419-0CB4183FDDA0}" srcOrd="0" destOrd="0" presId="urn:microsoft.com/office/officeart/2008/layout/HorizontalMultiLevelHierarchy"/>
    <dgm:cxn modelId="{8D47D7C4-11E6-4146-B1D0-456E2AE02C7C}" srcId="{78F3D543-C262-45B1-9214-891CC4580493}" destId="{884073FC-B5DB-4CE3-AE4E-F900CA1DD24E}" srcOrd="2" destOrd="0" parTransId="{2D2DB6DF-BA52-431C-87A5-186A7DFF4209}" sibTransId="{3E6ED51C-6228-4AA3-BB4A-C718DFD0A82D}"/>
    <dgm:cxn modelId="{7D322A81-560A-4BB0-97C0-ED217A9AC960}" type="presOf" srcId="{18FCDDC7-E7CC-4169-B80A-9DEF005B4414}" destId="{B9508E36-407A-4AD9-AEA2-5A9399FFE4C3}" srcOrd="1" destOrd="0" presId="urn:microsoft.com/office/officeart/2008/layout/HorizontalMultiLevelHierarchy"/>
    <dgm:cxn modelId="{755C13CC-44C6-4B91-9166-DB1B6F9A1D03}" type="presOf" srcId="{3DB9A10B-3CCF-45D2-9236-834A01E66DCD}" destId="{D94A10C7-EC41-40DA-B77F-FFC4497F5636}" srcOrd="0" destOrd="0" presId="urn:microsoft.com/office/officeart/2008/layout/HorizontalMultiLevelHierarchy"/>
    <dgm:cxn modelId="{62D21AEA-3D54-4799-9F97-92AC36D8C6E5}" type="presOf" srcId="{5976B212-85CA-4016-894A-2B02355726B8}" destId="{7B09A153-D940-4DED-9516-BF4AF35B74B3}" srcOrd="0" destOrd="0" presId="urn:microsoft.com/office/officeart/2008/layout/HorizontalMultiLevelHierarchy"/>
    <dgm:cxn modelId="{E6F96E93-AF4D-4B27-ADE0-52E49A03D30A}" type="presOf" srcId="{B8FED8E3-39DC-4169-A587-70AA3590E1CE}" destId="{7CE13780-3680-4A46-A05F-F237CE9A5914}" srcOrd="0" destOrd="0" presId="urn:microsoft.com/office/officeart/2008/layout/HorizontalMultiLevelHierarchy"/>
    <dgm:cxn modelId="{1859B539-D607-4839-971E-7FD7DBD78645}" type="presOf" srcId="{94797C66-5C8D-42B0-9024-DD861287D468}" destId="{AD0F8673-5E47-412C-9156-B7F9195E715A}" srcOrd="0" destOrd="0" presId="urn:microsoft.com/office/officeart/2008/layout/HorizontalMultiLevelHierarchy"/>
    <dgm:cxn modelId="{C2C64FF1-0618-41ED-92D6-B4CF42EFEE3B}" srcId="{D05C66F9-D749-4F45-BDCC-AF758CFBC2A9}" destId="{EB397A64-AA90-44A7-BE19-0E3AD3BF9BA4}" srcOrd="0" destOrd="0" parTransId="{433376DB-DB0E-4591-A7C6-030806A7C575}" sibTransId="{2CE94C69-F2C6-4AA5-A94F-6643431C8AF1}"/>
    <dgm:cxn modelId="{DF87DA72-4934-46C7-A13E-7CC053B2648B}" srcId="{AA3BA322-476D-4E66-B1AB-C7FD2C342840}" destId="{D05C66F9-D749-4F45-BDCC-AF758CFBC2A9}" srcOrd="3" destOrd="0" parTransId="{4CF1B637-5612-490E-8964-B280520CD813}" sibTransId="{722623C8-A9A3-4585-9841-8497AB72A0E0}"/>
    <dgm:cxn modelId="{0EBB1BEA-253A-4209-A15C-9B0B66E8B6F4}" type="presOf" srcId="{FA3FB128-756C-4D5D-9289-BB5ED7142342}" destId="{0733853C-E118-4569-99FA-C107D4248F28}" srcOrd="0" destOrd="0" presId="urn:microsoft.com/office/officeart/2008/layout/HorizontalMultiLevelHierarchy"/>
    <dgm:cxn modelId="{ACB477CF-6945-4E83-B47D-CA91FCF3DF7D}" type="presOf" srcId="{433376DB-DB0E-4591-A7C6-030806A7C575}" destId="{BDC01F6E-DDAF-45A3-A39F-C57E1BE4FBAC}" srcOrd="1" destOrd="0" presId="urn:microsoft.com/office/officeart/2008/layout/HorizontalMultiLevelHierarchy"/>
    <dgm:cxn modelId="{D7A558B1-29BA-450D-9B0E-447A410F0F33}" type="presOf" srcId="{D8265720-C98A-4E2C-B6F2-5F84A3C8D2E1}" destId="{33A01818-EDBD-4CA7-A5DA-F577700A1BB0}" srcOrd="0" destOrd="0" presId="urn:microsoft.com/office/officeart/2008/layout/HorizontalMultiLevelHierarchy"/>
    <dgm:cxn modelId="{88B11C35-8091-447F-B12F-289BA6271658}" type="presOf" srcId="{84A351B6-B5A6-4C18-A423-30423BD7B28C}" destId="{DBA7DF2F-B4F4-493E-9732-7621EABA429A}" srcOrd="0" destOrd="0" presId="urn:microsoft.com/office/officeart/2008/layout/HorizontalMultiLevelHierarchy"/>
    <dgm:cxn modelId="{4997EF8C-4E16-4ED4-A3D6-45EF23E084B9}" srcId="{AA3BA322-476D-4E66-B1AB-C7FD2C342840}" destId="{78F3D543-C262-45B1-9214-891CC4580493}" srcOrd="2" destOrd="0" parTransId="{BC0768FC-47E9-47C7-9A51-9F3B4BFEF577}" sibTransId="{666A3786-DE9B-4932-8746-DC1450FB6B07}"/>
    <dgm:cxn modelId="{A423E5AA-332D-4694-8D53-B61DD89CB6D0}" srcId="{ED6F2AD1-0844-4E1C-8EB0-39451B6EE31E}" destId="{B8FED8E3-39DC-4169-A587-70AA3590E1CE}" srcOrd="2" destOrd="0" parTransId="{0AFBF8B6-C575-4102-8800-8CE475616BF6}" sibTransId="{C576E71C-24C3-485F-A288-1ADC104173AF}"/>
    <dgm:cxn modelId="{8D83139D-33A4-42BD-85B9-48C559707814}" type="presOf" srcId="{94797C66-5C8D-42B0-9024-DD861287D468}" destId="{476E810F-B760-49B4-B6EA-D182C16287CA}" srcOrd="1" destOrd="0" presId="urn:microsoft.com/office/officeart/2008/layout/HorizontalMultiLevelHierarchy"/>
    <dgm:cxn modelId="{C787FFCD-7FD1-4715-AE45-13BC4D3D4006}" srcId="{AA3BA322-476D-4E66-B1AB-C7FD2C342840}" destId="{ED6F2AD1-0844-4E1C-8EB0-39451B6EE31E}" srcOrd="1" destOrd="0" parTransId="{BD251AEE-C4C2-48D4-B6EE-A7CCFCA91EE0}" sibTransId="{C10FA803-3A6D-498D-B550-461EC329571E}"/>
    <dgm:cxn modelId="{C22A41CE-FBAB-4992-B96A-B65BF15418AC}" srcId="{24945D2F-9140-47CB-AE9C-8C79AFF21799}" destId="{AA3BA322-476D-4E66-B1AB-C7FD2C342840}" srcOrd="0" destOrd="0" parTransId="{D2B688DE-0652-4977-87EE-C6B408A0CF36}" sibTransId="{7CC353A9-7EB7-4B60-84C8-E776C39D3C7D}"/>
    <dgm:cxn modelId="{FBEFAED6-D96E-4820-B854-D2EED30C4B94}" type="presOf" srcId="{5976B212-85CA-4016-894A-2B02355726B8}" destId="{C9A53ACC-1B13-42B6-9CDB-78697DD7AC06}" srcOrd="1" destOrd="0" presId="urn:microsoft.com/office/officeart/2008/layout/HorizontalMultiLevelHierarchy"/>
    <dgm:cxn modelId="{39A2BF12-5D0B-494E-9192-F8478B71C5F1}" type="presOf" srcId="{BC0768FC-47E9-47C7-9A51-9F3B4BFEF577}" destId="{CD849164-A98A-494F-819D-0EED422D0669}" srcOrd="0" destOrd="0" presId="urn:microsoft.com/office/officeart/2008/layout/HorizontalMultiLevelHierarchy"/>
    <dgm:cxn modelId="{BA86CFFF-4C0C-49EA-AC6E-0FD836E26116}" type="presOf" srcId="{ED6F2AD1-0844-4E1C-8EB0-39451B6EE31E}" destId="{1805F045-137B-425F-9D15-4E6711C12A3B}" srcOrd="0" destOrd="0" presId="urn:microsoft.com/office/officeart/2008/layout/HorizontalMultiLevelHierarchy"/>
    <dgm:cxn modelId="{5076AE23-909D-4F8C-9497-90D31C023C7F}" srcId="{AA3BA322-476D-4E66-B1AB-C7FD2C342840}" destId="{E139CDCA-4413-4893-9552-130A679905A2}" srcOrd="0" destOrd="0" parTransId="{94797C66-5C8D-42B0-9024-DD861287D468}" sibTransId="{9B00BA2A-D329-4746-B3FB-1484A3A57F6E}"/>
    <dgm:cxn modelId="{5C1C4421-E2C1-417A-84BF-F17752D357D8}" srcId="{ED6F2AD1-0844-4E1C-8EB0-39451B6EE31E}" destId="{4753DBCA-DBC1-42F3-B16B-03685A7C6284}" srcOrd="1" destOrd="0" parTransId="{911AFAC6-5043-48C2-AA56-F5E241BBF7F3}" sibTransId="{4E885ABF-DD4A-44B9-9068-319B5C950F54}"/>
    <dgm:cxn modelId="{7FFB675B-C7BE-4784-AADC-601157BCD859}" srcId="{78F3D543-C262-45B1-9214-891CC4580493}" destId="{DDA099A3-68F5-4E56-BEF6-9950EF047883}" srcOrd="0" destOrd="0" parTransId="{FA3FB128-756C-4D5D-9289-BB5ED7142342}" sibTransId="{E7AEAB44-01B4-4A49-B39E-198FD778232B}"/>
    <dgm:cxn modelId="{EFC37DD4-DDF0-44BC-981E-8E31F689C09D}" type="presOf" srcId="{4E93B9BE-7D25-4512-8A1D-6BAEC97CFEFE}" destId="{3B082039-5C07-446A-8F64-D7F63698D174}" srcOrd="1" destOrd="0" presId="urn:microsoft.com/office/officeart/2008/layout/HorizontalMultiLevelHierarchy"/>
    <dgm:cxn modelId="{8A6C8018-0775-4BC7-83A5-CF5D05098F01}" type="presOf" srcId="{D05C66F9-D749-4F45-BDCC-AF758CFBC2A9}" destId="{CF31E4BA-FFCD-42F4-A519-E619BBC5AF46}" srcOrd="0" destOrd="0" presId="urn:microsoft.com/office/officeart/2008/layout/HorizontalMultiLevelHierarchy"/>
    <dgm:cxn modelId="{0442B085-A690-41F2-990F-6CA27B700219}" type="presOf" srcId="{EB397A64-AA90-44A7-BE19-0E3AD3BF9BA4}" destId="{DC2827A1-8FFB-40BD-B824-5C7E7A74A68A}" srcOrd="0" destOrd="0" presId="urn:microsoft.com/office/officeart/2008/layout/HorizontalMultiLevelHierarchy"/>
    <dgm:cxn modelId="{A026E67D-750F-45F6-B4E0-5E38E4509926}" type="presOf" srcId="{18FCDDC7-E7CC-4169-B80A-9DEF005B4414}" destId="{7BFA27D1-C6C5-4140-A124-3FFD8C9456C1}" srcOrd="0" destOrd="0" presId="urn:microsoft.com/office/officeart/2008/layout/HorizontalMultiLevelHierarchy"/>
    <dgm:cxn modelId="{F1C7A48C-8CC6-48A4-9BA8-13CC90C54E84}" type="presOf" srcId="{4CF1B637-5612-490E-8964-B280520CD813}" destId="{08994EAE-395D-476E-A90A-AD636F5FFE1B}" srcOrd="1" destOrd="0" presId="urn:microsoft.com/office/officeart/2008/layout/HorizontalMultiLevelHierarchy"/>
    <dgm:cxn modelId="{C824BE56-4183-45B6-B17B-877310684954}" type="presOf" srcId="{DF3EE922-76B7-4A4E-85DF-D2831EE42E92}" destId="{4345C3A7-B889-4988-9BB7-22DAD9E1CDC2}" srcOrd="0" destOrd="0" presId="urn:microsoft.com/office/officeart/2008/layout/HorizontalMultiLevelHierarchy"/>
    <dgm:cxn modelId="{77ED2FB1-BC3F-49FC-B20A-AF4EF3E01874}" type="presOf" srcId="{911AFAC6-5043-48C2-AA56-F5E241BBF7F3}" destId="{646B3F83-A6D2-427E-A849-AAAB0E986A6E}" srcOrd="1" destOrd="0" presId="urn:microsoft.com/office/officeart/2008/layout/HorizontalMultiLevelHierarchy"/>
    <dgm:cxn modelId="{3D340FD2-C19B-420E-99DB-D5A5CFA07C94}" type="presOf" srcId="{FA3FB128-756C-4D5D-9289-BB5ED7142342}" destId="{CBE87BFC-EDCC-4E67-B277-C7A81744DBA5}" srcOrd="1" destOrd="0" presId="urn:microsoft.com/office/officeart/2008/layout/HorizontalMultiLevelHierarchy"/>
    <dgm:cxn modelId="{6B6BFC98-9911-47E3-826C-3DB459FCE565}" type="presOf" srcId="{54EB02BC-C09C-4043-B398-4593172D3419}" destId="{AE10B192-18B6-4F32-BC52-8FC598C0B9B5}" srcOrd="1" destOrd="0" presId="urn:microsoft.com/office/officeart/2008/layout/HorizontalMultiLevelHierarchy"/>
    <dgm:cxn modelId="{6A3356A6-84DA-49A2-9831-17708480E238}" srcId="{78F3D543-C262-45B1-9214-891CC4580493}" destId="{B6081B10-C386-499A-A928-A6E50EFE8D77}" srcOrd="1" destOrd="0" parTransId="{DF3EE922-76B7-4A4E-85DF-D2831EE42E92}" sibTransId="{94DF08A5-90DE-4E70-99EB-03BDCD5CBF4B}"/>
    <dgm:cxn modelId="{7B5E8E6E-607E-4DB9-8B4A-E74C4DF32FEC}" type="presOf" srcId="{2D2DB6DF-BA52-431C-87A5-186A7DFF4209}" destId="{ACECC3FA-75B7-4F89-A01B-D34261820FF7}" srcOrd="0" destOrd="0" presId="urn:microsoft.com/office/officeart/2008/layout/HorizontalMultiLevelHierarchy"/>
    <dgm:cxn modelId="{A2816B03-545A-47B6-8047-0D71CAFB5CB2}" type="presOf" srcId="{E139CDCA-4413-4893-9552-130A679905A2}" destId="{05CB5DAF-A411-47FA-9AA8-B41A7FACD4D0}" srcOrd="0" destOrd="0" presId="urn:microsoft.com/office/officeart/2008/layout/HorizontalMultiLevelHierarchy"/>
    <dgm:cxn modelId="{75ED30FE-FB1C-4873-9114-81889C222EE2}" type="presOf" srcId="{24945D2F-9140-47CB-AE9C-8C79AFF21799}" destId="{8ADB1172-FB8B-4524-A9EB-B9C4DD7D68F7}" srcOrd="0" destOrd="0" presId="urn:microsoft.com/office/officeart/2008/layout/HorizontalMultiLevelHierarchy"/>
    <dgm:cxn modelId="{95458EA7-F3B5-49AA-B7FC-F8F1112DA8CD}" type="presParOf" srcId="{8ADB1172-FB8B-4524-A9EB-B9C4DD7D68F7}" destId="{68BCCA73-92F9-4C1E-BA98-CBCFAD84E3AB}" srcOrd="0" destOrd="0" presId="urn:microsoft.com/office/officeart/2008/layout/HorizontalMultiLevelHierarchy"/>
    <dgm:cxn modelId="{C9F4BB2F-53B8-4F17-ABB6-9345C465B858}" type="presParOf" srcId="{68BCCA73-92F9-4C1E-BA98-CBCFAD84E3AB}" destId="{D6F4E52A-9F68-4438-AA2C-8B4CC45ED350}" srcOrd="0" destOrd="0" presId="urn:microsoft.com/office/officeart/2008/layout/HorizontalMultiLevelHierarchy"/>
    <dgm:cxn modelId="{BB230EEA-D1FF-45D6-B68F-49B81BF7216E}" type="presParOf" srcId="{68BCCA73-92F9-4C1E-BA98-CBCFAD84E3AB}" destId="{50FFFF64-B033-4F33-8FFC-99D6F87F154D}" srcOrd="1" destOrd="0" presId="urn:microsoft.com/office/officeart/2008/layout/HorizontalMultiLevelHierarchy"/>
    <dgm:cxn modelId="{5CEC6CF5-E043-4438-9BEA-67C7F59009DC}" type="presParOf" srcId="{50FFFF64-B033-4F33-8FFC-99D6F87F154D}" destId="{AD0F8673-5E47-412C-9156-B7F9195E715A}" srcOrd="0" destOrd="0" presId="urn:microsoft.com/office/officeart/2008/layout/HorizontalMultiLevelHierarchy"/>
    <dgm:cxn modelId="{2251A83E-3D5F-4746-9CD8-6A5E4F8930FD}" type="presParOf" srcId="{AD0F8673-5E47-412C-9156-B7F9195E715A}" destId="{476E810F-B760-49B4-B6EA-D182C16287CA}" srcOrd="0" destOrd="0" presId="urn:microsoft.com/office/officeart/2008/layout/HorizontalMultiLevelHierarchy"/>
    <dgm:cxn modelId="{6D7C198A-92E2-4C1D-AAC7-B8FEC9959EA6}" type="presParOf" srcId="{50FFFF64-B033-4F33-8FFC-99D6F87F154D}" destId="{45CAAF35-2A15-4796-AB72-3C134FF90FF2}" srcOrd="1" destOrd="0" presId="urn:microsoft.com/office/officeart/2008/layout/HorizontalMultiLevelHierarchy"/>
    <dgm:cxn modelId="{1AD2BFCB-8EE7-483E-9127-663E7F5665B5}" type="presParOf" srcId="{45CAAF35-2A15-4796-AB72-3C134FF90FF2}" destId="{05CB5DAF-A411-47FA-9AA8-B41A7FACD4D0}" srcOrd="0" destOrd="0" presId="urn:microsoft.com/office/officeart/2008/layout/HorizontalMultiLevelHierarchy"/>
    <dgm:cxn modelId="{5EA6D484-D2D3-4F91-BED9-64E269F7537D}" type="presParOf" srcId="{45CAAF35-2A15-4796-AB72-3C134FF90FF2}" destId="{9D17AFCE-75F5-4660-91C4-BA413218A2C2}" srcOrd="1" destOrd="0" presId="urn:microsoft.com/office/officeart/2008/layout/HorizontalMultiLevelHierarchy"/>
    <dgm:cxn modelId="{14C28B37-E072-434F-8923-F4E96531735A}" type="presParOf" srcId="{9D17AFCE-75F5-4660-91C4-BA413218A2C2}" destId="{D94A10C7-EC41-40DA-B77F-FFC4497F5636}" srcOrd="0" destOrd="0" presId="urn:microsoft.com/office/officeart/2008/layout/HorizontalMultiLevelHierarchy"/>
    <dgm:cxn modelId="{77086DD4-7E46-4239-9405-25EB14021995}" type="presParOf" srcId="{D94A10C7-EC41-40DA-B77F-FFC4497F5636}" destId="{03A4E493-216B-4676-B80A-2947EE26874C}" srcOrd="0" destOrd="0" presId="urn:microsoft.com/office/officeart/2008/layout/HorizontalMultiLevelHierarchy"/>
    <dgm:cxn modelId="{22006C78-DFEA-4409-A973-92870D58D6F1}" type="presParOf" srcId="{9D17AFCE-75F5-4660-91C4-BA413218A2C2}" destId="{2124B01E-F34A-483A-A59B-FA51C6087491}" srcOrd="1" destOrd="0" presId="urn:microsoft.com/office/officeart/2008/layout/HorizontalMultiLevelHierarchy"/>
    <dgm:cxn modelId="{C87A1E84-FFFE-40A7-918D-D3EE3F2111FC}" type="presParOf" srcId="{2124B01E-F34A-483A-A59B-FA51C6087491}" destId="{A1218715-447D-4DA2-B88E-E9D3AC8C04D8}" srcOrd="0" destOrd="0" presId="urn:microsoft.com/office/officeart/2008/layout/HorizontalMultiLevelHierarchy"/>
    <dgm:cxn modelId="{4AD42C39-275B-4B22-AF27-8AAD802CE00A}" type="presParOf" srcId="{2124B01E-F34A-483A-A59B-FA51C6087491}" destId="{92A45571-86AB-41C1-A0CB-4494E6C18BA3}" srcOrd="1" destOrd="0" presId="urn:microsoft.com/office/officeart/2008/layout/HorizontalMultiLevelHierarchy"/>
    <dgm:cxn modelId="{A1C0E125-233A-4689-B76E-A0A75E4ED053}" type="presParOf" srcId="{9D17AFCE-75F5-4660-91C4-BA413218A2C2}" destId="{202B34CC-B63B-43D2-802A-32D04405CC26}" srcOrd="2" destOrd="0" presId="urn:microsoft.com/office/officeart/2008/layout/HorizontalMultiLevelHierarchy"/>
    <dgm:cxn modelId="{E42D8F94-A824-40ED-85CA-ACBE4B4A5597}" type="presParOf" srcId="{202B34CC-B63B-43D2-802A-32D04405CC26}" destId="{AE10B192-18B6-4F32-BC52-8FC598C0B9B5}" srcOrd="0" destOrd="0" presId="urn:microsoft.com/office/officeart/2008/layout/HorizontalMultiLevelHierarchy"/>
    <dgm:cxn modelId="{363600A8-468C-4BA9-9F91-5238976834DF}" type="presParOf" srcId="{9D17AFCE-75F5-4660-91C4-BA413218A2C2}" destId="{032D5B55-81CB-4303-AD82-DB1A93E5DD6E}" srcOrd="3" destOrd="0" presId="urn:microsoft.com/office/officeart/2008/layout/HorizontalMultiLevelHierarchy"/>
    <dgm:cxn modelId="{57D7DC11-DA70-43C4-AD4D-DCCFF0014F5D}" type="presParOf" srcId="{032D5B55-81CB-4303-AD82-DB1A93E5DD6E}" destId="{DBA7DF2F-B4F4-493E-9732-7621EABA429A}" srcOrd="0" destOrd="0" presId="urn:microsoft.com/office/officeart/2008/layout/HorizontalMultiLevelHierarchy"/>
    <dgm:cxn modelId="{06C9BA98-89C7-40A8-BDF2-7C3AD76771D2}" type="presParOf" srcId="{032D5B55-81CB-4303-AD82-DB1A93E5DD6E}" destId="{A2D0626F-BF88-45D4-AC8A-ED742E19728D}" srcOrd="1" destOrd="0" presId="urn:microsoft.com/office/officeart/2008/layout/HorizontalMultiLevelHierarchy"/>
    <dgm:cxn modelId="{D6065725-40A7-44AD-91EC-C49258BF32D1}" type="presParOf" srcId="{50FFFF64-B033-4F33-8FFC-99D6F87F154D}" destId="{A7AF82F1-899A-4194-9F23-34EDFC7185C8}" srcOrd="2" destOrd="0" presId="urn:microsoft.com/office/officeart/2008/layout/HorizontalMultiLevelHierarchy"/>
    <dgm:cxn modelId="{1179FAF4-EFD5-483F-8401-8263F1A83051}" type="presParOf" srcId="{A7AF82F1-899A-4194-9F23-34EDFC7185C8}" destId="{F5D99FFF-BD55-4DAA-A18C-FF6F43D00B39}" srcOrd="0" destOrd="0" presId="urn:microsoft.com/office/officeart/2008/layout/HorizontalMultiLevelHierarchy"/>
    <dgm:cxn modelId="{9335FDF8-3FD6-42B5-BD5C-84D42160BFE7}" type="presParOf" srcId="{50FFFF64-B033-4F33-8FFC-99D6F87F154D}" destId="{E52719BB-7CD7-43EA-B084-752E5CCF337C}" srcOrd="3" destOrd="0" presId="urn:microsoft.com/office/officeart/2008/layout/HorizontalMultiLevelHierarchy"/>
    <dgm:cxn modelId="{12EB8373-81FF-4761-85B0-79460EF0BE7A}" type="presParOf" srcId="{E52719BB-7CD7-43EA-B084-752E5CCF337C}" destId="{1805F045-137B-425F-9D15-4E6711C12A3B}" srcOrd="0" destOrd="0" presId="urn:microsoft.com/office/officeart/2008/layout/HorizontalMultiLevelHierarchy"/>
    <dgm:cxn modelId="{BC02FEFA-0ED3-4D09-B7AE-9DA763D2F6A4}" type="presParOf" srcId="{E52719BB-7CD7-43EA-B084-752E5CCF337C}" destId="{095745A0-121E-4BAE-AF9C-0FD39C50C6F1}" srcOrd="1" destOrd="0" presId="urn:microsoft.com/office/officeart/2008/layout/HorizontalMultiLevelHierarchy"/>
    <dgm:cxn modelId="{E56E631E-0E71-454D-8AD1-120A6A8E818F}" type="presParOf" srcId="{095745A0-121E-4BAE-AF9C-0FD39C50C6F1}" destId="{3CD415E5-D384-4640-A6C9-72B8D1F446FE}" srcOrd="0" destOrd="0" presId="urn:microsoft.com/office/officeart/2008/layout/HorizontalMultiLevelHierarchy"/>
    <dgm:cxn modelId="{152CEF67-474B-4489-A4D7-1F320E8422E5}" type="presParOf" srcId="{3CD415E5-D384-4640-A6C9-72B8D1F446FE}" destId="{8E5BDFAC-A25D-4EE6-A0EA-3119AA8B72A3}" srcOrd="0" destOrd="0" presId="urn:microsoft.com/office/officeart/2008/layout/HorizontalMultiLevelHierarchy"/>
    <dgm:cxn modelId="{99F7FF68-B39E-4B49-91B5-49932CFB7A72}" type="presParOf" srcId="{095745A0-121E-4BAE-AF9C-0FD39C50C6F1}" destId="{EB613AF5-88E5-44F9-81FB-9FF408E11D97}" srcOrd="1" destOrd="0" presId="urn:microsoft.com/office/officeart/2008/layout/HorizontalMultiLevelHierarchy"/>
    <dgm:cxn modelId="{DD384701-C94E-402D-BADB-D41F2DD3911B}" type="presParOf" srcId="{EB613AF5-88E5-44F9-81FB-9FF408E11D97}" destId="{0C16360E-FB68-45F6-B63D-A4223F7EF7BC}" srcOrd="0" destOrd="0" presId="urn:microsoft.com/office/officeart/2008/layout/HorizontalMultiLevelHierarchy"/>
    <dgm:cxn modelId="{21CF546D-5BD7-4EB3-BDEA-05DB6AD170FC}" type="presParOf" srcId="{EB613AF5-88E5-44F9-81FB-9FF408E11D97}" destId="{582ECCA1-C7EE-4AB8-94AB-9711A8066B14}" srcOrd="1" destOrd="0" presId="urn:microsoft.com/office/officeart/2008/layout/HorizontalMultiLevelHierarchy"/>
    <dgm:cxn modelId="{015FBE2C-E2DA-4682-BBE7-BBC6E03A4F86}" type="presParOf" srcId="{095745A0-121E-4BAE-AF9C-0FD39C50C6F1}" destId="{A3396A46-D431-489E-B419-0CB4183FDDA0}" srcOrd="2" destOrd="0" presId="urn:microsoft.com/office/officeart/2008/layout/HorizontalMultiLevelHierarchy"/>
    <dgm:cxn modelId="{8CD30D25-5870-4CC1-A4EC-8C3626F94556}" type="presParOf" srcId="{A3396A46-D431-489E-B419-0CB4183FDDA0}" destId="{646B3F83-A6D2-427E-A849-AAAB0E986A6E}" srcOrd="0" destOrd="0" presId="urn:microsoft.com/office/officeart/2008/layout/HorizontalMultiLevelHierarchy"/>
    <dgm:cxn modelId="{B126AFEC-E197-4B18-956D-6053CEDD8ECA}" type="presParOf" srcId="{095745A0-121E-4BAE-AF9C-0FD39C50C6F1}" destId="{4DE625A9-04AC-4D18-A7EF-BD9070FBB3D4}" srcOrd="3" destOrd="0" presId="urn:microsoft.com/office/officeart/2008/layout/HorizontalMultiLevelHierarchy"/>
    <dgm:cxn modelId="{3FBEAC49-8B18-46F2-BE95-5D1381186A7A}" type="presParOf" srcId="{4DE625A9-04AC-4D18-A7EF-BD9070FBB3D4}" destId="{F21A836F-8F5E-4E96-95AF-C40461B1FC40}" srcOrd="0" destOrd="0" presId="urn:microsoft.com/office/officeart/2008/layout/HorizontalMultiLevelHierarchy"/>
    <dgm:cxn modelId="{F899473D-0E99-4B70-94F4-E388307C1321}" type="presParOf" srcId="{4DE625A9-04AC-4D18-A7EF-BD9070FBB3D4}" destId="{DB09F829-2590-418D-9049-5DCE515F9E77}" srcOrd="1" destOrd="0" presId="urn:microsoft.com/office/officeart/2008/layout/HorizontalMultiLevelHierarchy"/>
    <dgm:cxn modelId="{6E7678D7-1AE0-4480-A6FF-DDD8E53D32C6}" type="presParOf" srcId="{095745A0-121E-4BAE-AF9C-0FD39C50C6F1}" destId="{952F04B4-8E02-4742-BB4F-ED3AC656C749}" srcOrd="4" destOrd="0" presId="urn:microsoft.com/office/officeart/2008/layout/HorizontalMultiLevelHierarchy"/>
    <dgm:cxn modelId="{8E17EA8C-8E16-4F94-957E-F1A08895A62C}" type="presParOf" srcId="{952F04B4-8E02-4742-BB4F-ED3AC656C749}" destId="{11708B13-DE24-4FF1-8644-9B72AF0B78D5}" srcOrd="0" destOrd="0" presId="urn:microsoft.com/office/officeart/2008/layout/HorizontalMultiLevelHierarchy"/>
    <dgm:cxn modelId="{3A3A4163-6684-4418-90B0-191DAE4C497E}" type="presParOf" srcId="{095745A0-121E-4BAE-AF9C-0FD39C50C6F1}" destId="{DD202E90-A9E1-49BB-AB7D-18F7B5907AFD}" srcOrd="5" destOrd="0" presId="urn:microsoft.com/office/officeart/2008/layout/HorizontalMultiLevelHierarchy"/>
    <dgm:cxn modelId="{F867794E-8E79-4846-9BDA-DAFB2B9CECA9}" type="presParOf" srcId="{DD202E90-A9E1-49BB-AB7D-18F7B5907AFD}" destId="{7CE13780-3680-4A46-A05F-F237CE9A5914}" srcOrd="0" destOrd="0" presId="urn:microsoft.com/office/officeart/2008/layout/HorizontalMultiLevelHierarchy"/>
    <dgm:cxn modelId="{53E7BCC8-FF66-4673-8B88-B3617E35AD0F}" type="presParOf" srcId="{DD202E90-A9E1-49BB-AB7D-18F7B5907AFD}" destId="{F939E9BA-4A9D-430B-BE33-71CD35D2D2E8}" srcOrd="1" destOrd="0" presId="urn:microsoft.com/office/officeart/2008/layout/HorizontalMultiLevelHierarchy"/>
    <dgm:cxn modelId="{EB970539-B380-4248-A1A0-9CF1C0155005}" type="presParOf" srcId="{095745A0-121E-4BAE-AF9C-0FD39C50C6F1}" destId="{7B09A153-D940-4DED-9516-BF4AF35B74B3}" srcOrd="6" destOrd="0" presId="urn:microsoft.com/office/officeart/2008/layout/HorizontalMultiLevelHierarchy"/>
    <dgm:cxn modelId="{E51DB8B3-6FE6-43D4-A96E-F6BCA74B57CE}" type="presParOf" srcId="{7B09A153-D940-4DED-9516-BF4AF35B74B3}" destId="{C9A53ACC-1B13-42B6-9CDB-78697DD7AC06}" srcOrd="0" destOrd="0" presId="urn:microsoft.com/office/officeart/2008/layout/HorizontalMultiLevelHierarchy"/>
    <dgm:cxn modelId="{3932A10B-8C75-4766-A235-08C4A4F55E05}" type="presParOf" srcId="{095745A0-121E-4BAE-AF9C-0FD39C50C6F1}" destId="{806E0325-8778-4256-B32A-DC2BCD50634B}" srcOrd="7" destOrd="0" presId="urn:microsoft.com/office/officeart/2008/layout/HorizontalMultiLevelHierarchy"/>
    <dgm:cxn modelId="{CC5EA9D2-ABF8-43DD-8408-D38CDAB58016}" type="presParOf" srcId="{806E0325-8778-4256-B32A-DC2BCD50634B}" destId="{B3572623-D158-43ED-BA1E-53655DBE707A}" srcOrd="0" destOrd="0" presId="urn:microsoft.com/office/officeart/2008/layout/HorizontalMultiLevelHierarchy"/>
    <dgm:cxn modelId="{B1A9BB22-7A86-4017-B9C1-4920561CCCA3}" type="presParOf" srcId="{806E0325-8778-4256-B32A-DC2BCD50634B}" destId="{9B7EF3FD-57F1-4C99-B1D1-2A49B76E6C24}" srcOrd="1" destOrd="0" presId="urn:microsoft.com/office/officeart/2008/layout/HorizontalMultiLevelHierarchy"/>
    <dgm:cxn modelId="{77067833-C61F-460A-92DC-8C6D581B5428}" type="presParOf" srcId="{50FFFF64-B033-4F33-8FFC-99D6F87F154D}" destId="{CD849164-A98A-494F-819D-0EED422D0669}" srcOrd="4" destOrd="0" presId="urn:microsoft.com/office/officeart/2008/layout/HorizontalMultiLevelHierarchy"/>
    <dgm:cxn modelId="{6C0D18F6-F66A-4CAD-A9D5-A3699DF914AA}" type="presParOf" srcId="{CD849164-A98A-494F-819D-0EED422D0669}" destId="{80BA636C-2363-4669-B3FA-75DB654384C0}" srcOrd="0" destOrd="0" presId="urn:microsoft.com/office/officeart/2008/layout/HorizontalMultiLevelHierarchy"/>
    <dgm:cxn modelId="{7BA5D517-F6F4-4BBF-A8BF-E93642A7F9A8}" type="presParOf" srcId="{50FFFF64-B033-4F33-8FFC-99D6F87F154D}" destId="{D68BE9E6-0D4E-4CA2-9EE2-D86C19D9C517}" srcOrd="5" destOrd="0" presId="urn:microsoft.com/office/officeart/2008/layout/HorizontalMultiLevelHierarchy"/>
    <dgm:cxn modelId="{1A8B0A24-EA8A-4AD8-B249-F9FA565E7813}" type="presParOf" srcId="{D68BE9E6-0D4E-4CA2-9EE2-D86C19D9C517}" destId="{A3816DA2-8565-4FAF-8C35-9F462557D8C0}" srcOrd="0" destOrd="0" presId="urn:microsoft.com/office/officeart/2008/layout/HorizontalMultiLevelHierarchy"/>
    <dgm:cxn modelId="{DE3213B9-D9B9-4351-8E6B-77E401759C98}" type="presParOf" srcId="{D68BE9E6-0D4E-4CA2-9EE2-D86C19D9C517}" destId="{98A39D37-27A9-40A0-AA69-755347B8D3B2}" srcOrd="1" destOrd="0" presId="urn:microsoft.com/office/officeart/2008/layout/HorizontalMultiLevelHierarchy"/>
    <dgm:cxn modelId="{F7877C0E-B6B7-42BA-B8F4-70B42EE1ACBD}" type="presParOf" srcId="{98A39D37-27A9-40A0-AA69-755347B8D3B2}" destId="{0733853C-E118-4569-99FA-C107D4248F28}" srcOrd="0" destOrd="0" presId="urn:microsoft.com/office/officeart/2008/layout/HorizontalMultiLevelHierarchy"/>
    <dgm:cxn modelId="{0DBA2118-079D-4072-8BF7-BCF36633D75A}" type="presParOf" srcId="{0733853C-E118-4569-99FA-C107D4248F28}" destId="{CBE87BFC-EDCC-4E67-B277-C7A81744DBA5}" srcOrd="0" destOrd="0" presId="urn:microsoft.com/office/officeart/2008/layout/HorizontalMultiLevelHierarchy"/>
    <dgm:cxn modelId="{0375249E-7966-4110-A0DF-A25A80A12841}" type="presParOf" srcId="{98A39D37-27A9-40A0-AA69-755347B8D3B2}" destId="{EDDEFF0B-A807-4A29-B49B-33983269CC29}" srcOrd="1" destOrd="0" presId="urn:microsoft.com/office/officeart/2008/layout/HorizontalMultiLevelHierarchy"/>
    <dgm:cxn modelId="{C7A8F7EB-78E7-4CE5-8738-8A0D3A1AC906}" type="presParOf" srcId="{EDDEFF0B-A807-4A29-B49B-33983269CC29}" destId="{A13847E2-2A53-484E-922D-836DBD60269C}" srcOrd="0" destOrd="0" presId="urn:microsoft.com/office/officeart/2008/layout/HorizontalMultiLevelHierarchy"/>
    <dgm:cxn modelId="{24850072-4299-4B0F-9CED-54DEDB211B98}" type="presParOf" srcId="{EDDEFF0B-A807-4A29-B49B-33983269CC29}" destId="{4DC20F6A-4081-40C1-897B-77FD1CA52D2A}" srcOrd="1" destOrd="0" presId="urn:microsoft.com/office/officeart/2008/layout/HorizontalMultiLevelHierarchy"/>
    <dgm:cxn modelId="{AC785AAF-6822-41B2-B2FE-D67D347F1D3B}" type="presParOf" srcId="{98A39D37-27A9-40A0-AA69-755347B8D3B2}" destId="{4345C3A7-B889-4988-9BB7-22DAD9E1CDC2}" srcOrd="2" destOrd="0" presId="urn:microsoft.com/office/officeart/2008/layout/HorizontalMultiLevelHierarchy"/>
    <dgm:cxn modelId="{8647C882-64AC-44D1-A402-CA981A7A8C8D}" type="presParOf" srcId="{4345C3A7-B889-4988-9BB7-22DAD9E1CDC2}" destId="{B0BDA050-256C-4519-8CAF-E8573AC38540}" srcOrd="0" destOrd="0" presId="urn:microsoft.com/office/officeart/2008/layout/HorizontalMultiLevelHierarchy"/>
    <dgm:cxn modelId="{AA9D0577-EB69-4B85-A23A-DCA5A84B09A9}" type="presParOf" srcId="{98A39D37-27A9-40A0-AA69-755347B8D3B2}" destId="{DC562DAB-C316-48B6-83D9-9419960EA804}" srcOrd="3" destOrd="0" presId="urn:microsoft.com/office/officeart/2008/layout/HorizontalMultiLevelHierarchy"/>
    <dgm:cxn modelId="{ADF8DBE7-DBAF-4A20-B9C1-D5C460784693}" type="presParOf" srcId="{DC562DAB-C316-48B6-83D9-9419960EA804}" destId="{F19164D7-1C3C-469C-81E2-DDEA1192E79B}" srcOrd="0" destOrd="0" presId="urn:microsoft.com/office/officeart/2008/layout/HorizontalMultiLevelHierarchy"/>
    <dgm:cxn modelId="{E8B48448-5650-4594-8344-5D55B0E02FA7}" type="presParOf" srcId="{DC562DAB-C316-48B6-83D9-9419960EA804}" destId="{E6062BDE-C341-4F86-A338-3B79FEC8622C}" srcOrd="1" destOrd="0" presId="urn:microsoft.com/office/officeart/2008/layout/HorizontalMultiLevelHierarchy"/>
    <dgm:cxn modelId="{7C705311-A4F5-413B-96DE-6BA4C568CF1C}" type="presParOf" srcId="{98A39D37-27A9-40A0-AA69-755347B8D3B2}" destId="{ACECC3FA-75B7-4F89-A01B-D34261820FF7}" srcOrd="4" destOrd="0" presId="urn:microsoft.com/office/officeart/2008/layout/HorizontalMultiLevelHierarchy"/>
    <dgm:cxn modelId="{3CD9B7D0-FC7B-4721-9E44-F2C363C03D10}" type="presParOf" srcId="{ACECC3FA-75B7-4F89-A01B-D34261820FF7}" destId="{D83D9874-72B8-4C38-8476-4B5B3CFBD6C2}" srcOrd="0" destOrd="0" presId="urn:microsoft.com/office/officeart/2008/layout/HorizontalMultiLevelHierarchy"/>
    <dgm:cxn modelId="{B6B1F11A-6601-499A-8589-393802F7F796}" type="presParOf" srcId="{98A39D37-27A9-40A0-AA69-755347B8D3B2}" destId="{1B88D80E-0D8B-4813-92A7-AC2F4751E19E}" srcOrd="5" destOrd="0" presId="urn:microsoft.com/office/officeart/2008/layout/HorizontalMultiLevelHierarchy"/>
    <dgm:cxn modelId="{FE9A1543-62EE-4480-B16B-310F61D489D4}" type="presParOf" srcId="{1B88D80E-0D8B-4813-92A7-AC2F4751E19E}" destId="{62515090-C666-4576-882A-A010AC48CC25}" srcOrd="0" destOrd="0" presId="urn:microsoft.com/office/officeart/2008/layout/HorizontalMultiLevelHierarchy"/>
    <dgm:cxn modelId="{09CF3E65-70E3-449B-8AF2-081EF67BC617}" type="presParOf" srcId="{1B88D80E-0D8B-4813-92A7-AC2F4751E19E}" destId="{C5B88304-B968-44E3-8B66-472334DB4BE5}" srcOrd="1" destOrd="0" presId="urn:microsoft.com/office/officeart/2008/layout/HorizontalMultiLevelHierarchy"/>
    <dgm:cxn modelId="{CC067BCD-8A8F-4AE2-A80C-2612563B9BEB}" type="presParOf" srcId="{98A39D37-27A9-40A0-AA69-755347B8D3B2}" destId="{887336A7-BE1C-48D2-B50E-83C27E1BACD9}" srcOrd="6" destOrd="0" presId="urn:microsoft.com/office/officeart/2008/layout/HorizontalMultiLevelHierarchy"/>
    <dgm:cxn modelId="{1744E2F0-9245-4894-A4DE-C4AA22C832A4}" type="presParOf" srcId="{887336A7-BE1C-48D2-B50E-83C27E1BACD9}" destId="{08052BC8-3DE2-404E-9EC7-CC18BEBE24EC}" srcOrd="0" destOrd="0" presId="urn:microsoft.com/office/officeart/2008/layout/HorizontalMultiLevelHierarchy"/>
    <dgm:cxn modelId="{913DD0A5-37A5-4CE2-9EF0-3328B79A60FC}" type="presParOf" srcId="{98A39D37-27A9-40A0-AA69-755347B8D3B2}" destId="{2D9C5B76-8BDB-4AF8-81A1-082D2407405C}" srcOrd="7" destOrd="0" presId="urn:microsoft.com/office/officeart/2008/layout/HorizontalMultiLevelHierarchy"/>
    <dgm:cxn modelId="{EFE32DF4-8DD9-48E2-B0FC-1D507B6B57AB}" type="presParOf" srcId="{2D9C5B76-8BDB-4AF8-81A1-082D2407405C}" destId="{CEB8B957-4974-460C-B9E5-9A7E7763AA11}" srcOrd="0" destOrd="0" presId="urn:microsoft.com/office/officeart/2008/layout/HorizontalMultiLevelHierarchy"/>
    <dgm:cxn modelId="{19F9FDF6-9495-43AE-97A6-86D3C73C0E7A}" type="presParOf" srcId="{2D9C5B76-8BDB-4AF8-81A1-082D2407405C}" destId="{6B8B67DA-6E52-429C-9E77-B582C68B1E25}" srcOrd="1" destOrd="0" presId="urn:microsoft.com/office/officeart/2008/layout/HorizontalMultiLevelHierarchy"/>
    <dgm:cxn modelId="{A6477C5A-CFEB-4E99-916B-E8D45EBC61E9}" type="presParOf" srcId="{50FFFF64-B033-4F33-8FFC-99D6F87F154D}" destId="{77F6BB7A-D292-436C-A7EB-677FA3A49198}" srcOrd="6" destOrd="0" presId="urn:microsoft.com/office/officeart/2008/layout/HorizontalMultiLevelHierarchy"/>
    <dgm:cxn modelId="{64A38320-9503-4E4D-8AAD-E0E92B1AFB8C}" type="presParOf" srcId="{77F6BB7A-D292-436C-A7EB-677FA3A49198}" destId="{08994EAE-395D-476E-A90A-AD636F5FFE1B}" srcOrd="0" destOrd="0" presId="urn:microsoft.com/office/officeart/2008/layout/HorizontalMultiLevelHierarchy"/>
    <dgm:cxn modelId="{D32B0802-A1C1-4A66-88F3-DE48C75C8D7B}" type="presParOf" srcId="{50FFFF64-B033-4F33-8FFC-99D6F87F154D}" destId="{1FEB7BFC-1FD0-4533-B25E-B476B6F67382}" srcOrd="7" destOrd="0" presId="urn:microsoft.com/office/officeart/2008/layout/HorizontalMultiLevelHierarchy"/>
    <dgm:cxn modelId="{9E4309A2-8A5A-46E6-AD04-CBDC2FFDA41B}" type="presParOf" srcId="{1FEB7BFC-1FD0-4533-B25E-B476B6F67382}" destId="{CF31E4BA-FFCD-42F4-A519-E619BBC5AF46}" srcOrd="0" destOrd="0" presId="urn:microsoft.com/office/officeart/2008/layout/HorizontalMultiLevelHierarchy"/>
    <dgm:cxn modelId="{C80F70E1-F100-4817-934F-201DA510DDA8}" type="presParOf" srcId="{1FEB7BFC-1FD0-4533-B25E-B476B6F67382}" destId="{361FA237-3825-43EB-8BAA-4D4F4F82EC87}" srcOrd="1" destOrd="0" presId="urn:microsoft.com/office/officeart/2008/layout/HorizontalMultiLevelHierarchy"/>
    <dgm:cxn modelId="{BDA0D135-0FD1-40A2-98B3-A4E84622AAEB}" type="presParOf" srcId="{361FA237-3825-43EB-8BAA-4D4F4F82EC87}" destId="{B782346E-D286-45F8-90BE-35A8E5F75C22}" srcOrd="0" destOrd="0" presId="urn:microsoft.com/office/officeart/2008/layout/HorizontalMultiLevelHierarchy"/>
    <dgm:cxn modelId="{22756DB7-10B1-4EE6-8DBE-22E9A44E802A}" type="presParOf" srcId="{B782346E-D286-45F8-90BE-35A8E5F75C22}" destId="{BDC01F6E-DDAF-45A3-A39F-C57E1BE4FBAC}" srcOrd="0" destOrd="0" presId="urn:microsoft.com/office/officeart/2008/layout/HorizontalMultiLevelHierarchy"/>
    <dgm:cxn modelId="{973EB918-5FC2-4887-8041-082E86F10DAB}" type="presParOf" srcId="{361FA237-3825-43EB-8BAA-4D4F4F82EC87}" destId="{8A110240-70E9-4FFB-9E57-C5C2C2888BA7}" srcOrd="1" destOrd="0" presId="urn:microsoft.com/office/officeart/2008/layout/HorizontalMultiLevelHierarchy"/>
    <dgm:cxn modelId="{0948C69F-07D7-46DF-BF27-7FBB8FC0B9EE}" type="presParOf" srcId="{8A110240-70E9-4FFB-9E57-C5C2C2888BA7}" destId="{DC2827A1-8FFB-40BD-B824-5C7E7A74A68A}" srcOrd="0" destOrd="0" presId="urn:microsoft.com/office/officeart/2008/layout/HorizontalMultiLevelHierarchy"/>
    <dgm:cxn modelId="{F9678846-7D73-443F-BA12-0BD4A7A46E8A}" type="presParOf" srcId="{8A110240-70E9-4FFB-9E57-C5C2C2888BA7}" destId="{682A4269-905F-4B54-B388-4FEEE282E4C4}" srcOrd="1" destOrd="0" presId="urn:microsoft.com/office/officeart/2008/layout/HorizontalMultiLevelHierarchy"/>
    <dgm:cxn modelId="{D6D18EDF-73A2-44F9-8A43-33571F245E5D}" type="presParOf" srcId="{361FA237-3825-43EB-8BAA-4D4F4F82EC87}" destId="{7BFA27D1-C6C5-4140-A124-3FFD8C9456C1}" srcOrd="2" destOrd="0" presId="urn:microsoft.com/office/officeart/2008/layout/HorizontalMultiLevelHierarchy"/>
    <dgm:cxn modelId="{145D9478-FB80-4A2F-978B-13BBAC80B2D5}" type="presParOf" srcId="{7BFA27D1-C6C5-4140-A124-3FFD8C9456C1}" destId="{B9508E36-407A-4AD9-AEA2-5A9399FFE4C3}" srcOrd="0" destOrd="0" presId="urn:microsoft.com/office/officeart/2008/layout/HorizontalMultiLevelHierarchy"/>
    <dgm:cxn modelId="{1080C906-3654-4E0D-AD0D-7D794124819A}" type="presParOf" srcId="{361FA237-3825-43EB-8BAA-4D4F4F82EC87}" destId="{4285EE25-1F22-4499-8A06-A0B14D80224E}" srcOrd="3" destOrd="0" presId="urn:microsoft.com/office/officeart/2008/layout/HorizontalMultiLevelHierarchy"/>
    <dgm:cxn modelId="{81F49B08-617D-4314-8C29-95F016B3C7AB}" type="presParOf" srcId="{4285EE25-1F22-4499-8A06-A0B14D80224E}" destId="{E90A63C9-5243-4DE4-A6D6-9BE03782580E}" srcOrd="0" destOrd="0" presId="urn:microsoft.com/office/officeart/2008/layout/HorizontalMultiLevelHierarchy"/>
    <dgm:cxn modelId="{93F795BA-14ED-4F09-80C8-ADD27437D29D}" type="presParOf" srcId="{4285EE25-1F22-4499-8A06-A0B14D80224E}" destId="{9B2BB114-5054-4E9E-80C0-023DD01FF2B1}" srcOrd="1" destOrd="0" presId="urn:microsoft.com/office/officeart/2008/layout/HorizontalMultiLevelHierarchy"/>
    <dgm:cxn modelId="{F7E4D417-1DB7-45FB-8E11-4FCA27C09C1A}" type="presParOf" srcId="{361FA237-3825-43EB-8BAA-4D4F4F82EC87}" destId="{13A4D16B-37D1-4B0D-B8C9-6B10B2E69F31}" srcOrd="4" destOrd="0" presId="urn:microsoft.com/office/officeart/2008/layout/HorizontalMultiLevelHierarchy"/>
    <dgm:cxn modelId="{3CB40C4F-643C-4BE4-A6D5-A7079FF260EF}" type="presParOf" srcId="{13A4D16B-37D1-4B0D-B8C9-6B10B2E69F31}" destId="{3B082039-5C07-446A-8F64-D7F63698D174}" srcOrd="0" destOrd="0" presId="urn:microsoft.com/office/officeart/2008/layout/HorizontalMultiLevelHierarchy"/>
    <dgm:cxn modelId="{4C2E8A77-7526-45D1-B998-1AA2B0CA3424}" type="presParOf" srcId="{361FA237-3825-43EB-8BAA-4D4F4F82EC87}" destId="{DFD3EEC7-423F-41C0-AAEB-40ECDE00CA49}" srcOrd="5" destOrd="0" presId="urn:microsoft.com/office/officeart/2008/layout/HorizontalMultiLevelHierarchy"/>
    <dgm:cxn modelId="{9533C378-007C-4A49-892F-2BBD3D44CB74}" type="presParOf" srcId="{DFD3EEC7-423F-41C0-AAEB-40ECDE00CA49}" destId="{33A01818-EDBD-4CA7-A5DA-F577700A1BB0}" srcOrd="0" destOrd="0" presId="urn:microsoft.com/office/officeart/2008/layout/HorizontalMultiLevelHierarchy"/>
    <dgm:cxn modelId="{1BC18AFA-B491-4B33-9F95-9F84545B0233}" type="presParOf" srcId="{DFD3EEC7-423F-41C0-AAEB-40ECDE00CA49}" destId="{77DFF397-2963-43ED-B513-84D73E89A68E}" srcOrd="1" destOrd="0" presId="urn:microsoft.com/office/officeart/2008/layout/HorizontalMultiLevelHierarchy"/>
  </dgm:cxnLst>
  <dgm:bg/>
  <dgm:whole/>
</dgm:dataModel>
</file>

<file path=ppt/diagrams/data3.xml><?xml version="1.0" encoding="utf-8"?>
<dgm:dataModel xmlns:dgm="http://schemas.openxmlformats.org/drawingml/2006/diagram" xmlns:a="http://schemas.openxmlformats.org/drawingml/2006/main">
  <dgm:ptLst>
    <dgm:pt modelId="{B882497E-1444-40DF-B619-5C75D830D01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CN" altLang="en-US"/>
        </a:p>
      </dgm:t>
    </dgm:pt>
    <dgm:pt modelId="{1912BB56-B2FA-4DD6-963F-3F7D9D8E4E74}">
      <dgm:prSet phldrT="[文本]" custT="1"/>
      <dgm:spPr/>
      <dgm:t>
        <a:bodyPr/>
        <a:lstStyle/>
        <a:p>
          <a:r>
            <a:rPr lang="zh-CN" altLang="en-US" sz="2800" dirty="0" smtClean="0">
              <a:solidFill>
                <a:srgbClr val="FFFFFF"/>
              </a:solidFill>
              <a:latin typeface="微软雅黑" panose="020B0503020204020204" pitchFamily="34" charset="-122"/>
              <a:ea typeface="微软雅黑" panose="020B0503020204020204" pitchFamily="34" charset="-122"/>
            </a:rPr>
            <a:t>财力</a:t>
          </a:r>
          <a:endParaRPr lang="zh-CN" altLang="en-US" sz="2800" dirty="0">
            <a:solidFill>
              <a:srgbClr val="FFFFFF"/>
            </a:solidFill>
            <a:latin typeface="微软雅黑" panose="020B0503020204020204" pitchFamily="34" charset="-122"/>
            <a:ea typeface="微软雅黑" panose="020B0503020204020204" pitchFamily="34" charset="-122"/>
          </a:endParaRPr>
        </a:p>
      </dgm:t>
    </dgm:pt>
    <dgm:pt modelId="{A0C372DB-9B64-4634-8706-E41578C5314E}" cxnId="{4CF018F0-92C3-4B4B-995C-0AB82DB4D3D6}" type="parTrans">
      <dgm:prSet/>
      <dgm:spPr/>
      <dgm:t>
        <a:bodyPr/>
        <a:lstStyle/>
        <a:p>
          <a:endParaRPr lang="zh-CN" altLang="en-US" sz="1050"/>
        </a:p>
      </dgm:t>
    </dgm:pt>
    <dgm:pt modelId="{CE67F5F4-0A11-48FD-A4C5-6143481705B7}" cxnId="{4CF018F0-92C3-4B4B-995C-0AB82DB4D3D6}" type="sibTrans">
      <dgm:prSet/>
      <dgm:spPr/>
      <dgm:t>
        <a:bodyPr/>
        <a:lstStyle/>
        <a:p>
          <a:endParaRPr lang="zh-CN" altLang="en-US" sz="1050"/>
        </a:p>
      </dgm:t>
    </dgm:pt>
    <dgm:pt modelId="{569ED0C7-D295-4EA8-87AA-0015A24FF8F5}">
      <dgm:prSet phldrT="[文本]" custT="1"/>
      <dgm:spPr/>
      <dgm:t>
        <a:bodyPr/>
        <a:lstStyle/>
        <a:p>
          <a:r>
            <a:rPr lang="zh-CN" altLang="en-US" sz="2000" b="1" dirty="0" smtClean="0">
              <a:solidFill>
                <a:schemeClr val="tx1"/>
              </a:solidFill>
              <a:latin typeface="微软雅黑" panose="020B0503020204020204" pitchFamily="34" charset="-122"/>
              <a:ea typeface="微软雅黑" panose="020B0503020204020204" pitchFamily="34" charset="-122"/>
            </a:rPr>
            <a:t>缺乏资金，无力投资小城镇建设</a:t>
          </a:r>
          <a:endParaRPr lang="zh-CN" altLang="en-US" sz="2000" dirty="0">
            <a:solidFill>
              <a:schemeClr val="tx1"/>
            </a:solidFill>
            <a:latin typeface="微软雅黑" panose="020B0503020204020204" pitchFamily="34" charset="-122"/>
            <a:ea typeface="微软雅黑" panose="020B0503020204020204" pitchFamily="34" charset="-122"/>
          </a:endParaRPr>
        </a:p>
      </dgm:t>
    </dgm:pt>
    <dgm:pt modelId="{E38C484F-8925-43A1-B0EA-A3794B588271}" cxnId="{42BB8545-70A4-446D-A824-F5599DDA4297}" type="parTrans">
      <dgm:prSet/>
      <dgm:spPr/>
      <dgm:t>
        <a:bodyPr/>
        <a:lstStyle/>
        <a:p>
          <a:endParaRPr lang="zh-CN" altLang="en-US" sz="1050"/>
        </a:p>
      </dgm:t>
    </dgm:pt>
    <dgm:pt modelId="{FE72D710-863F-4A28-BFBA-693A21A06233}" cxnId="{42BB8545-70A4-446D-A824-F5599DDA4297}" type="sibTrans">
      <dgm:prSet/>
      <dgm:spPr/>
      <dgm:t>
        <a:bodyPr/>
        <a:lstStyle/>
        <a:p>
          <a:endParaRPr lang="zh-CN" altLang="en-US" sz="1050"/>
        </a:p>
      </dgm:t>
    </dgm:pt>
    <dgm:pt modelId="{1E39C6E5-DC49-4F7D-B327-5EC6E5310752}">
      <dgm:prSet phldrT="[文本]" custT="1"/>
      <dgm:spPr/>
      <dgm:t>
        <a:bodyPr/>
        <a:lstStyle/>
        <a:p>
          <a:r>
            <a:rPr lang="zh-CN" altLang="en-US" sz="2800" dirty="0" smtClean="0">
              <a:solidFill>
                <a:srgbClr val="FFFFFF"/>
              </a:solidFill>
              <a:latin typeface="微软雅黑" panose="020B0503020204020204" pitchFamily="34" charset="-122"/>
              <a:ea typeface="微软雅黑" panose="020B0503020204020204" pitchFamily="34" charset="-122"/>
            </a:rPr>
            <a:t>人力</a:t>
          </a:r>
          <a:endParaRPr lang="zh-CN" altLang="en-US" sz="2800" dirty="0">
            <a:solidFill>
              <a:srgbClr val="FFFFFF"/>
            </a:solidFill>
            <a:latin typeface="微软雅黑" panose="020B0503020204020204" pitchFamily="34" charset="-122"/>
            <a:ea typeface="微软雅黑" panose="020B0503020204020204" pitchFamily="34" charset="-122"/>
          </a:endParaRPr>
        </a:p>
      </dgm:t>
    </dgm:pt>
    <dgm:pt modelId="{7AA5ED4F-BBEC-4A91-82BC-5AAFC72D33E4}" cxnId="{2B4DD3F8-0967-40AD-B913-10EFFA3BE2DD}" type="parTrans">
      <dgm:prSet/>
      <dgm:spPr/>
      <dgm:t>
        <a:bodyPr/>
        <a:lstStyle/>
        <a:p>
          <a:endParaRPr lang="zh-CN" altLang="en-US" sz="1050"/>
        </a:p>
      </dgm:t>
    </dgm:pt>
    <dgm:pt modelId="{56FBAE19-F03B-495E-9E94-8EF9C68D4E65}" cxnId="{2B4DD3F8-0967-40AD-B913-10EFFA3BE2DD}" type="sibTrans">
      <dgm:prSet/>
      <dgm:spPr/>
      <dgm:t>
        <a:bodyPr/>
        <a:lstStyle/>
        <a:p>
          <a:endParaRPr lang="zh-CN" altLang="en-US" sz="1050"/>
        </a:p>
      </dgm:t>
    </dgm:pt>
    <dgm:pt modelId="{54338299-9525-4160-9E71-6C0A698B93E5}">
      <dgm:prSet phldrT="[文本]" custT="1"/>
      <dgm:spPr/>
      <dgm:t>
        <a:bodyPr/>
        <a:lstStyle/>
        <a:p>
          <a:pPr algn="l"/>
          <a:r>
            <a:rPr lang="zh-CN" altLang="en-US" sz="2000" b="1" dirty="0" smtClean="0">
              <a:solidFill>
                <a:schemeClr val="tx1"/>
              </a:solidFill>
              <a:latin typeface="微软雅黑" panose="020B0503020204020204" pitchFamily="34" charset="-122"/>
              <a:ea typeface="微软雅黑" panose="020B0503020204020204" pitchFamily="34" charset="-122"/>
            </a:rPr>
            <a:t>人才外流，无法支持小城镇建设</a:t>
          </a:r>
          <a:endParaRPr lang="zh-CN" altLang="en-US" sz="1600" b="1" dirty="0" smtClean="0">
            <a:solidFill>
              <a:schemeClr val="tx1"/>
            </a:solidFill>
            <a:latin typeface="Adobe 黑体 Std R" panose="020B0400000000000000" pitchFamily="34" charset="-122"/>
            <a:ea typeface="Adobe 黑体 Std R" panose="020B0400000000000000" pitchFamily="34" charset="-122"/>
          </a:endParaRPr>
        </a:p>
      </dgm:t>
    </dgm:pt>
    <dgm:pt modelId="{9D2B3DA7-9ADF-4D77-B9F8-238357AD00B0}" cxnId="{34A974A4-13F4-48D1-9889-9EFCB8CF20A4}" type="parTrans">
      <dgm:prSet/>
      <dgm:spPr/>
      <dgm:t>
        <a:bodyPr/>
        <a:lstStyle/>
        <a:p>
          <a:endParaRPr lang="zh-CN" altLang="en-US" sz="1050"/>
        </a:p>
      </dgm:t>
    </dgm:pt>
    <dgm:pt modelId="{733B281B-317C-48F7-8534-0B3A8B542B5D}" cxnId="{34A974A4-13F4-48D1-9889-9EFCB8CF20A4}" type="sibTrans">
      <dgm:prSet/>
      <dgm:spPr/>
      <dgm:t>
        <a:bodyPr/>
        <a:lstStyle/>
        <a:p>
          <a:endParaRPr lang="zh-CN" altLang="en-US" sz="1050"/>
        </a:p>
      </dgm:t>
    </dgm:pt>
    <dgm:pt modelId="{9A639D8F-971C-4FD9-BA8C-259AC7E2B7A0}">
      <dgm:prSet phldrT="[文本]" custT="1"/>
      <dgm:spPr/>
      <dgm:t>
        <a:bodyPr/>
        <a:lstStyle/>
        <a:p>
          <a:r>
            <a:rPr lang="zh-CN" altLang="en-US" sz="2800" dirty="0" smtClean="0">
              <a:solidFill>
                <a:srgbClr val="FFFFFF"/>
              </a:solidFill>
              <a:latin typeface="微软雅黑" panose="020B0503020204020204" pitchFamily="34" charset="-122"/>
              <a:ea typeface="微软雅黑" panose="020B0503020204020204" pitchFamily="34" charset="-122"/>
            </a:rPr>
            <a:t>规划</a:t>
          </a:r>
          <a:endParaRPr lang="zh-CN" altLang="en-US" sz="2800" dirty="0">
            <a:solidFill>
              <a:srgbClr val="FFFFFF"/>
            </a:solidFill>
            <a:latin typeface="微软雅黑" panose="020B0503020204020204" pitchFamily="34" charset="-122"/>
            <a:ea typeface="微软雅黑" panose="020B0503020204020204" pitchFamily="34" charset="-122"/>
          </a:endParaRPr>
        </a:p>
      </dgm:t>
    </dgm:pt>
    <dgm:pt modelId="{610A50B2-EBE3-40E9-944C-03554A0057A0}" cxnId="{01420F18-D6F8-496C-9472-50552D6D881A}" type="parTrans">
      <dgm:prSet/>
      <dgm:spPr/>
      <dgm:t>
        <a:bodyPr/>
        <a:lstStyle/>
        <a:p>
          <a:endParaRPr lang="zh-CN" altLang="en-US" sz="1050"/>
        </a:p>
      </dgm:t>
    </dgm:pt>
    <dgm:pt modelId="{2F20AD56-7678-4073-BAEF-73DA250F8F12}" cxnId="{01420F18-D6F8-496C-9472-50552D6D881A}" type="sibTrans">
      <dgm:prSet/>
      <dgm:spPr/>
      <dgm:t>
        <a:bodyPr/>
        <a:lstStyle/>
        <a:p>
          <a:endParaRPr lang="zh-CN" altLang="en-US" sz="1050"/>
        </a:p>
      </dgm:t>
    </dgm:pt>
    <dgm:pt modelId="{FCC36C43-E360-47C6-9DC6-CBB791B58C59}">
      <dgm:prSet phldrT="[文本]" custT="1"/>
      <dgm:spPr/>
      <dgm:t>
        <a:bodyPr/>
        <a:lstStyle/>
        <a:p>
          <a:r>
            <a:rPr lang="zh-CN" altLang="en-US" sz="2000" b="1" dirty="0" smtClean="0">
              <a:solidFill>
                <a:schemeClr val="tx1"/>
              </a:solidFill>
              <a:latin typeface="微软雅黑" panose="020B0503020204020204" pitchFamily="34" charset="-122"/>
              <a:ea typeface="微软雅黑" panose="020B0503020204020204" pitchFamily="34" charset="-122"/>
            </a:rPr>
            <a:t>标准与规划教条，不适用小城镇特色建设</a:t>
          </a:r>
        </a:p>
      </dgm:t>
    </dgm:pt>
    <dgm:pt modelId="{4300848E-171A-4D57-9B01-BC94FB493203}" cxnId="{BD092F94-230A-447E-A1AF-B463C675EB2C}" type="parTrans">
      <dgm:prSet/>
      <dgm:spPr/>
      <dgm:t>
        <a:bodyPr/>
        <a:lstStyle/>
        <a:p>
          <a:endParaRPr lang="zh-CN" altLang="en-US" sz="1050"/>
        </a:p>
      </dgm:t>
    </dgm:pt>
    <dgm:pt modelId="{04E62A0C-AC1A-4EE4-85C3-30CDE4114F52}" cxnId="{BD092F94-230A-447E-A1AF-B463C675EB2C}" type="sibTrans">
      <dgm:prSet/>
      <dgm:spPr/>
      <dgm:t>
        <a:bodyPr/>
        <a:lstStyle/>
        <a:p>
          <a:endParaRPr lang="zh-CN" altLang="en-US" sz="1050"/>
        </a:p>
      </dgm:t>
    </dgm:pt>
    <dgm:pt modelId="{654E2698-3D64-4FB9-A83D-796BB0543A01}">
      <dgm:prSet phldrT="[文本]" custT="1"/>
      <dgm:spPr/>
      <dgm:t>
        <a:bodyPr/>
        <a:lstStyle/>
        <a:p>
          <a:r>
            <a:rPr lang="zh-CN" altLang="en-US" sz="2800" dirty="0" smtClean="0">
              <a:solidFill>
                <a:srgbClr val="FFFFFF"/>
              </a:solidFill>
              <a:latin typeface="微软雅黑" panose="020B0503020204020204" pitchFamily="34" charset="-122"/>
              <a:ea typeface="微软雅黑" panose="020B0503020204020204" pitchFamily="34" charset="-122"/>
            </a:rPr>
            <a:t>管理</a:t>
          </a:r>
          <a:endParaRPr lang="zh-CN" altLang="en-US" sz="2800" dirty="0">
            <a:solidFill>
              <a:srgbClr val="FFFFFF"/>
            </a:solidFill>
            <a:latin typeface="微软雅黑" panose="020B0503020204020204" pitchFamily="34" charset="-122"/>
            <a:ea typeface="微软雅黑" panose="020B0503020204020204" pitchFamily="34" charset="-122"/>
          </a:endParaRPr>
        </a:p>
      </dgm:t>
    </dgm:pt>
    <dgm:pt modelId="{8A7E337D-E0EF-4F67-A689-F81C6258F350}" cxnId="{DB623977-9D1A-47DC-97E9-D2D691D0DDE4}" type="parTrans">
      <dgm:prSet/>
      <dgm:spPr/>
      <dgm:t>
        <a:bodyPr/>
        <a:lstStyle/>
        <a:p>
          <a:endParaRPr lang="zh-CN" altLang="en-US" sz="1050"/>
        </a:p>
      </dgm:t>
    </dgm:pt>
    <dgm:pt modelId="{7C787523-650C-4B63-90E9-5B7A8C31D83D}" cxnId="{DB623977-9D1A-47DC-97E9-D2D691D0DDE4}" type="sibTrans">
      <dgm:prSet/>
      <dgm:spPr/>
      <dgm:t>
        <a:bodyPr/>
        <a:lstStyle/>
        <a:p>
          <a:endParaRPr lang="zh-CN" altLang="en-US" sz="1050"/>
        </a:p>
      </dgm:t>
    </dgm:pt>
    <dgm:pt modelId="{7E0082DB-7769-47FF-A93F-AF732226EE91}">
      <dgm:prSet phldrT="[文本]" custT="1"/>
      <dgm:spPr/>
      <dgm:t>
        <a:bodyPr/>
        <a:lstStyle/>
        <a:p>
          <a:r>
            <a:rPr lang="zh-CN" altLang="en-US" sz="2000" b="1" dirty="0" smtClean="0">
              <a:solidFill>
                <a:schemeClr val="tx1"/>
              </a:solidFill>
              <a:latin typeface="微软雅黑" panose="020B0503020204020204" pitchFamily="34" charset="-122"/>
              <a:ea typeface="微软雅黑" panose="020B0503020204020204" pitchFamily="34" charset="-122"/>
            </a:rPr>
            <a:t>管理监管不力，小城镇风貌失控</a:t>
          </a:r>
        </a:p>
      </dgm:t>
    </dgm:pt>
    <dgm:pt modelId="{04019490-B487-44A6-9F0A-E0E67D6BDE01}" cxnId="{CDB4251F-9013-4BEC-A043-BBC7BA293610}" type="parTrans">
      <dgm:prSet/>
      <dgm:spPr/>
      <dgm:t>
        <a:bodyPr/>
        <a:lstStyle/>
        <a:p>
          <a:endParaRPr lang="zh-CN" altLang="en-US" sz="1050"/>
        </a:p>
      </dgm:t>
    </dgm:pt>
    <dgm:pt modelId="{0EA5B6F7-B62A-4F0C-ACC7-666765AFD9C5}" cxnId="{CDB4251F-9013-4BEC-A043-BBC7BA293610}" type="sibTrans">
      <dgm:prSet/>
      <dgm:spPr/>
      <dgm:t>
        <a:bodyPr/>
        <a:lstStyle/>
        <a:p>
          <a:endParaRPr lang="zh-CN" altLang="en-US" sz="1050"/>
        </a:p>
      </dgm:t>
    </dgm:pt>
    <dgm:pt modelId="{BE619A33-02FC-45D1-9DE7-30381831B3CE}" type="pres">
      <dgm:prSet presAssocID="{B882497E-1444-40DF-B619-5C75D830D016}" presName="Name0" presStyleCnt="0">
        <dgm:presLayoutVars>
          <dgm:dir/>
          <dgm:animLvl val="lvl"/>
          <dgm:resizeHandles val="exact"/>
        </dgm:presLayoutVars>
      </dgm:prSet>
      <dgm:spPr/>
      <dgm:t>
        <a:bodyPr/>
        <a:lstStyle/>
        <a:p>
          <a:endParaRPr lang="zh-CN" altLang="en-US"/>
        </a:p>
      </dgm:t>
    </dgm:pt>
    <dgm:pt modelId="{378FC7A7-5EE4-4AD8-B224-4B41E6666123}" type="pres">
      <dgm:prSet presAssocID="{1912BB56-B2FA-4DD6-963F-3F7D9D8E4E74}" presName="linNode" presStyleCnt="0"/>
      <dgm:spPr/>
    </dgm:pt>
    <dgm:pt modelId="{371CF99E-3AB1-4F0B-BBC0-6A56C27EA36C}" type="pres">
      <dgm:prSet presAssocID="{1912BB56-B2FA-4DD6-963F-3F7D9D8E4E74}" presName="parentText" presStyleLbl="node1" presStyleIdx="0" presStyleCnt="4" custScaleX="37799">
        <dgm:presLayoutVars>
          <dgm:chMax val="1"/>
          <dgm:bulletEnabled val="1"/>
        </dgm:presLayoutVars>
      </dgm:prSet>
      <dgm:spPr/>
      <dgm:t>
        <a:bodyPr/>
        <a:lstStyle/>
        <a:p>
          <a:endParaRPr lang="zh-CN" altLang="en-US"/>
        </a:p>
      </dgm:t>
    </dgm:pt>
    <dgm:pt modelId="{57A0D8B8-D1A4-47EE-81B0-9CFA44436632}" type="pres">
      <dgm:prSet presAssocID="{1912BB56-B2FA-4DD6-963F-3F7D9D8E4E74}" presName="descendantText" presStyleLbl="alignAccFollowNode1" presStyleIdx="0" presStyleCnt="4">
        <dgm:presLayoutVars>
          <dgm:bulletEnabled val="1"/>
        </dgm:presLayoutVars>
      </dgm:prSet>
      <dgm:spPr/>
      <dgm:t>
        <a:bodyPr/>
        <a:lstStyle/>
        <a:p>
          <a:endParaRPr lang="zh-CN" altLang="en-US"/>
        </a:p>
      </dgm:t>
    </dgm:pt>
    <dgm:pt modelId="{ACD64588-41B6-4668-8FB6-9A25A747821C}" type="pres">
      <dgm:prSet presAssocID="{CE67F5F4-0A11-48FD-A4C5-6143481705B7}" presName="sp" presStyleCnt="0"/>
      <dgm:spPr/>
    </dgm:pt>
    <dgm:pt modelId="{BAB4FE23-A59E-4105-B7D7-E3295615EE42}" type="pres">
      <dgm:prSet presAssocID="{1E39C6E5-DC49-4F7D-B327-5EC6E5310752}" presName="linNode" presStyleCnt="0"/>
      <dgm:spPr/>
    </dgm:pt>
    <dgm:pt modelId="{4D81A4D6-3FE0-4AAF-BC2A-907020420AB7}" type="pres">
      <dgm:prSet presAssocID="{1E39C6E5-DC49-4F7D-B327-5EC6E5310752}" presName="parentText" presStyleLbl="node1" presStyleIdx="1" presStyleCnt="4" custScaleX="37799">
        <dgm:presLayoutVars>
          <dgm:chMax val="1"/>
          <dgm:bulletEnabled val="1"/>
        </dgm:presLayoutVars>
      </dgm:prSet>
      <dgm:spPr/>
      <dgm:t>
        <a:bodyPr/>
        <a:lstStyle/>
        <a:p>
          <a:endParaRPr lang="zh-CN" altLang="en-US"/>
        </a:p>
      </dgm:t>
    </dgm:pt>
    <dgm:pt modelId="{9CBCC692-7BCA-44BC-A496-C251781DEDC6}" type="pres">
      <dgm:prSet presAssocID="{1E39C6E5-DC49-4F7D-B327-5EC6E5310752}" presName="descendantText" presStyleLbl="alignAccFollowNode1" presStyleIdx="1" presStyleCnt="4">
        <dgm:presLayoutVars>
          <dgm:bulletEnabled val="1"/>
        </dgm:presLayoutVars>
      </dgm:prSet>
      <dgm:spPr/>
      <dgm:t>
        <a:bodyPr/>
        <a:lstStyle/>
        <a:p>
          <a:endParaRPr lang="zh-CN" altLang="en-US"/>
        </a:p>
      </dgm:t>
    </dgm:pt>
    <dgm:pt modelId="{971A8E1A-B32F-4ED7-9E61-B8225A6176DD}" type="pres">
      <dgm:prSet presAssocID="{56FBAE19-F03B-495E-9E94-8EF9C68D4E65}" presName="sp" presStyleCnt="0"/>
      <dgm:spPr/>
    </dgm:pt>
    <dgm:pt modelId="{E2C3D5DD-7D11-4172-AA4B-78EA1407D72F}" type="pres">
      <dgm:prSet presAssocID="{9A639D8F-971C-4FD9-BA8C-259AC7E2B7A0}" presName="linNode" presStyleCnt="0"/>
      <dgm:spPr/>
    </dgm:pt>
    <dgm:pt modelId="{4F65B994-8F3E-4EEF-8164-1BFC9E90D425}" type="pres">
      <dgm:prSet presAssocID="{9A639D8F-971C-4FD9-BA8C-259AC7E2B7A0}" presName="parentText" presStyleLbl="node1" presStyleIdx="2" presStyleCnt="4" custScaleX="37799">
        <dgm:presLayoutVars>
          <dgm:chMax val="1"/>
          <dgm:bulletEnabled val="1"/>
        </dgm:presLayoutVars>
      </dgm:prSet>
      <dgm:spPr/>
      <dgm:t>
        <a:bodyPr/>
        <a:lstStyle/>
        <a:p>
          <a:endParaRPr lang="zh-CN" altLang="en-US"/>
        </a:p>
      </dgm:t>
    </dgm:pt>
    <dgm:pt modelId="{4204CC1D-55BD-495D-AB8B-07AA74053C36}" type="pres">
      <dgm:prSet presAssocID="{9A639D8F-971C-4FD9-BA8C-259AC7E2B7A0}" presName="descendantText" presStyleLbl="alignAccFollowNode1" presStyleIdx="2" presStyleCnt="4">
        <dgm:presLayoutVars>
          <dgm:bulletEnabled val="1"/>
        </dgm:presLayoutVars>
      </dgm:prSet>
      <dgm:spPr/>
      <dgm:t>
        <a:bodyPr/>
        <a:lstStyle/>
        <a:p>
          <a:endParaRPr lang="zh-CN" altLang="en-US"/>
        </a:p>
      </dgm:t>
    </dgm:pt>
    <dgm:pt modelId="{F66F3F7C-A910-428D-A643-CCA3458FCFE7}" type="pres">
      <dgm:prSet presAssocID="{2F20AD56-7678-4073-BAEF-73DA250F8F12}" presName="sp" presStyleCnt="0"/>
      <dgm:spPr/>
    </dgm:pt>
    <dgm:pt modelId="{CCAA052C-2105-4077-9C5F-F3F6E8A0EF3B}" type="pres">
      <dgm:prSet presAssocID="{654E2698-3D64-4FB9-A83D-796BB0543A01}" presName="linNode" presStyleCnt="0"/>
      <dgm:spPr/>
    </dgm:pt>
    <dgm:pt modelId="{6FCC3D90-11FF-4177-BEF9-1FE08F23C2B4}" type="pres">
      <dgm:prSet presAssocID="{654E2698-3D64-4FB9-A83D-796BB0543A01}" presName="parentText" presStyleLbl="node1" presStyleIdx="3" presStyleCnt="4" custScaleX="37799">
        <dgm:presLayoutVars>
          <dgm:chMax val="1"/>
          <dgm:bulletEnabled val="1"/>
        </dgm:presLayoutVars>
      </dgm:prSet>
      <dgm:spPr/>
      <dgm:t>
        <a:bodyPr/>
        <a:lstStyle/>
        <a:p>
          <a:endParaRPr lang="zh-CN" altLang="en-US"/>
        </a:p>
      </dgm:t>
    </dgm:pt>
    <dgm:pt modelId="{EE0E5725-EDFD-4CED-9F6E-DF4362980613}" type="pres">
      <dgm:prSet presAssocID="{654E2698-3D64-4FB9-A83D-796BB0543A01}" presName="descendantText" presStyleLbl="alignAccFollowNode1" presStyleIdx="3" presStyleCnt="4">
        <dgm:presLayoutVars>
          <dgm:bulletEnabled val="1"/>
        </dgm:presLayoutVars>
      </dgm:prSet>
      <dgm:spPr/>
      <dgm:t>
        <a:bodyPr/>
        <a:lstStyle/>
        <a:p>
          <a:endParaRPr lang="zh-CN" altLang="en-US"/>
        </a:p>
      </dgm:t>
    </dgm:pt>
  </dgm:ptLst>
  <dgm:cxnLst>
    <dgm:cxn modelId="{2B4DD3F8-0967-40AD-B913-10EFFA3BE2DD}" srcId="{B882497E-1444-40DF-B619-5C75D830D016}" destId="{1E39C6E5-DC49-4F7D-B327-5EC6E5310752}" srcOrd="1" destOrd="0" parTransId="{7AA5ED4F-BBEC-4A91-82BC-5AAFC72D33E4}" sibTransId="{56FBAE19-F03B-495E-9E94-8EF9C68D4E65}"/>
    <dgm:cxn modelId="{390AFE6E-8DCE-4B69-AFC9-BE9EACA88EDA}" type="presOf" srcId="{7E0082DB-7769-47FF-A93F-AF732226EE91}" destId="{EE0E5725-EDFD-4CED-9F6E-DF4362980613}" srcOrd="0" destOrd="0" presId="urn:microsoft.com/office/officeart/2005/8/layout/vList5"/>
    <dgm:cxn modelId="{DB623977-9D1A-47DC-97E9-D2D691D0DDE4}" srcId="{B882497E-1444-40DF-B619-5C75D830D016}" destId="{654E2698-3D64-4FB9-A83D-796BB0543A01}" srcOrd="3" destOrd="0" parTransId="{8A7E337D-E0EF-4F67-A689-F81C6258F350}" sibTransId="{7C787523-650C-4B63-90E9-5B7A8C31D83D}"/>
    <dgm:cxn modelId="{06C514E6-1D97-4C6A-A4B0-894238D4CC97}" type="presOf" srcId="{1912BB56-B2FA-4DD6-963F-3F7D9D8E4E74}" destId="{371CF99E-3AB1-4F0B-BBC0-6A56C27EA36C}" srcOrd="0" destOrd="0" presId="urn:microsoft.com/office/officeart/2005/8/layout/vList5"/>
    <dgm:cxn modelId="{8745334E-1B40-4C2E-8769-4608C4887A5E}" type="presOf" srcId="{9A639D8F-971C-4FD9-BA8C-259AC7E2B7A0}" destId="{4F65B994-8F3E-4EEF-8164-1BFC9E90D425}" srcOrd="0" destOrd="0" presId="urn:microsoft.com/office/officeart/2005/8/layout/vList5"/>
    <dgm:cxn modelId="{4B3379B0-FE04-4872-91D5-FDA2B6D62DA5}" type="presOf" srcId="{54338299-9525-4160-9E71-6C0A698B93E5}" destId="{9CBCC692-7BCA-44BC-A496-C251781DEDC6}" srcOrd="0" destOrd="0" presId="urn:microsoft.com/office/officeart/2005/8/layout/vList5"/>
    <dgm:cxn modelId="{D26B7A4D-A923-4248-A063-08ED6FAB8C0F}" type="presOf" srcId="{FCC36C43-E360-47C6-9DC6-CBB791B58C59}" destId="{4204CC1D-55BD-495D-AB8B-07AA74053C36}" srcOrd="0" destOrd="0" presId="urn:microsoft.com/office/officeart/2005/8/layout/vList5"/>
    <dgm:cxn modelId="{01420F18-D6F8-496C-9472-50552D6D881A}" srcId="{B882497E-1444-40DF-B619-5C75D830D016}" destId="{9A639D8F-971C-4FD9-BA8C-259AC7E2B7A0}" srcOrd="2" destOrd="0" parTransId="{610A50B2-EBE3-40E9-944C-03554A0057A0}" sibTransId="{2F20AD56-7678-4073-BAEF-73DA250F8F12}"/>
    <dgm:cxn modelId="{A9553AFF-0673-49D7-88DF-68A6D7ED9AC3}" type="presOf" srcId="{569ED0C7-D295-4EA8-87AA-0015A24FF8F5}" destId="{57A0D8B8-D1A4-47EE-81B0-9CFA44436632}" srcOrd="0" destOrd="0" presId="urn:microsoft.com/office/officeart/2005/8/layout/vList5"/>
    <dgm:cxn modelId="{4F2B9304-037A-42CF-B66F-BDF85FC8781D}" type="presOf" srcId="{654E2698-3D64-4FB9-A83D-796BB0543A01}" destId="{6FCC3D90-11FF-4177-BEF9-1FE08F23C2B4}" srcOrd="0" destOrd="0" presId="urn:microsoft.com/office/officeart/2005/8/layout/vList5"/>
    <dgm:cxn modelId="{4CF018F0-92C3-4B4B-995C-0AB82DB4D3D6}" srcId="{B882497E-1444-40DF-B619-5C75D830D016}" destId="{1912BB56-B2FA-4DD6-963F-3F7D9D8E4E74}" srcOrd="0" destOrd="0" parTransId="{A0C372DB-9B64-4634-8706-E41578C5314E}" sibTransId="{CE67F5F4-0A11-48FD-A4C5-6143481705B7}"/>
    <dgm:cxn modelId="{34A974A4-13F4-48D1-9889-9EFCB8CF20A4}" srcId="{1E39C6E5-DC49-4F7D-B327-5EC6E5310752}" destId="{54338299-9525-4160-9E71-6C0A698B93E5}" srcOrd="0" destOrd="0" parTransId="{9D2B3DA7-9ADF-4D77-B9F8-238357AD00B0}" sibTransId="{733B281B-317C-48F7-8534-0B3A8B542B5D}"/>
    <dgm:cxn modelId="{BD092F94-230A-447E-A1AF-B463C675EB2C}" srcId="{9A639D8F-971C-4FD9-BA8C-259AC7E2B7A0}" destId="{FCC36C43-E360-47C6-9DC6-CBB791B58C59}" srcOrd="0" destOrd="0" parTransId="{4300848E-171A-4D57-9B01-BC94FB493203}" sibTransId="{04E62A0C-AC1A-4EE4-85C3-30CDE4114F52}"/>
    <dgm:cxn modelId="{CDB4251F-9013-4BEC-A043-BBC7BA293610}" srcId="{654E2698-3D64-4FB9-A83D-796BB0543A01}" destId="{7E0082DB-7769-47FF-A93F-AF732226EE91}" srcOrd="0" destOrd="0" parTransId="{04019490-B487-44A6-9F0A-E0E67D6BDE01}" sibTransId="{0EA5B6F7-B62A-4F0C-ACC7-666765AFD9C5}"/>
    <dgm:cxn modelId="{D573EB79-4BD0-4991-B6CA-40F6648F88CC}" type="presOf" srcId="{1E39C6E5-DC49-4F7D-B327-5EC6E5310752}" destId="{4D81A4D6-3FE0-4AAF-BC2A-907020420AB7}" srcOrd="0" destOrd="0" presId="urn:microsoft.com/office/officeart/2005/8/layout/vList5"/>
    <dgm:cxn modelId="{217BD52D-02B1-4237-BDE9-DB7D606209AC}" type="presOf" srcId="{B882497E-1444-40DF-B619-5C75D830D016}" destId="{BE619A33-02FC-45D1-9DE7-30381831B3CE}" srcOrd="0" destOrd="0" presId="urn:microsoft.com/office/officeart/2005/8/layout/vList5"/>
    <dgm:cxn modelId="{42BB8545-70A4-446D-A824-F5599DDA4297}" srcId="{1912BB56-B2FA-4DD6-963F-3F7D9D8E4E74}" destId="{569ED0C7-D295-4EA8-87AA-0015A24FF8F5}" srcOrd="0" destOrd="0" parTransId="{E38C484F-8925-43A1-B0EA-A3794B588271}" sibTransId="{FE72D710-863F-4A28-BFBA-693A21A06233}"/>
    <dgm:cxn modelId="{23BC7BBA-6F3D-4F8F-900D-50CFEF9A2E14}" type="presParOf" srcId="{BE619A33-02FC-45D1-9DE7-30381831B3CE}" destId="{378FC7A7-5EE4-4AD8-B224-4B41E6666123}" srcOrd="0" destOrd="0" presId="urn:microsoft.com/office/officeart/2005/8/layout/vList5"/>
    <dgm:cxn modelId="{031B785E-943B-4F01-BB85-BCE80ED83895}" type="presParOf" srcId="{378FC7A7-5EE4-4AD8-B224-4B41E6666123}" destId="{371CF99E-3AB1-4F0B-BBC0-6A56C27EA36C}" srcOrd="0" destOrd="0" presId="urn:microsoft.com/office/officeart/2005/8/layout/vList5"/>
    <dgm:cxn modelId="{AC186F2D-E721-44AA-AC6A-28A66F7E0440}" type="presParOf" srcId="{378FC7A7-5EE4-4AD8-B224-4B41E6666123}" destId="{57A0D8B8-D1A4-47EE-81B0-9CFA44436632}" srcOrd="1" destOrd="0" presId="urn:microsoft.com/office/officeart/2005/8/layout/vList5"/>
    <dgm:cxn modelId="{D44CC8C4-FA81-42D4-8C8E-8604F2A5D106}" type="presParOf" srcId="{BE619A33-02FC-45D1-9DE7-30381831B3CE}" destId="{ACD64588-41B6-4668-8FB6-9A25A747821C}" srcOrd="1" destOrd="0" presId="urn:microsoft.com/office/officeart/2005/8/layout/vList5"/>
    <dgm:cxn modelId="{95EB8822-069B-40D4-A203-738571B9BEE5}" type="presParOf" srcId="{BE619A33-02FC-45D1-9DE7-30381831B3CE}" destId="{BAB4FE23-A59E-4105-B7D7-E3295615EE42}" srcOrd="2" destOrd="0" presId="urn:microsoft.com/office/officeart/2005/8/layout/vList5"/>
    <dgm:cxn modelId="{4BBAF48B-6CCD-47C7-87CE-7070AF002343}" type="presParOf" srcId="{BAB4FE23-A59E-4105-B7D7-E3295615EE42}" destId="{4D81A4D6-3FE0-4AAF-BC2A-907020420AB7}" srcOrd="0" destOrd="0" presId="urn:microsoft.com/office/officeart/2005/8/layout/vList5"/>
    <dgm:cxn modelId="{9398E848-AA25-49D3-8094-E77AE3470962}" type="presParOf" srcId="{BAB4FE23-A59E-4105-B7D7-E3295615EE42}" destId="{9CBCC692-7BCA-44BC-A496-C251781DEDC6}" srcOrd="1" destOrd="0" presId="urn:microsoft.com/office/officeart/2005/8/layout/vList5"/>
    <dgm:cxn modelId="{249A6C72-8A4F-4687-96D9-3AC3AE25830F}" type="presParOf" srcId="{BE619A33-02FC-45D1-9DE7-30381831B3CE}" destId="{971A8E1A-B32F-4ED7-9E61-B8225A6176DD}" srcOrd="3" destOrd="0" presId="urn:microsoft.com/office/officeart/2005/8/layout/vList5"/>
    <dgm:cxn modelId="{7F872534-FEE0-4C62-9028-07DF3271A9AC}" type="presParOf" srcId="{BE619A33-02FC-45D1-9DE7-30381831B3CE}" destId="{E2C3D5DD-7D11-4172-AA4B-78EA1407D72F}" srcOrd="4" destOrd="0" presId="urn:microsoft.com/office/officeart/2005/8/layout/vList5"/>
    <dgm:cxn modelId="{4C6DBEE8-DCAB-4DFB-ABB1-062CDC25F7FB}" type="presParOf" srcId="{E2C3D5DD-7D11-4172-AA4B-78EA1407D72F}" destId="{4F65B994-8F3E-4EEF-8164-1BFC9E90D425}" srcOrd="0" destOrd="0" presId="urn:microsoft.com/office/officeart/2005/8/layout/vList5"/>
    <dgm:cxn modelId="{66347C87-2699-4312-B1DC-68C760F3D543}" type="presParOf" srcId="{E2C3D5DD-7D11-4172-AA4B-78EA1407D72F}" destId="{4204CC1D-55BD-495D-AB8B-07AA74053C36}" srcOrd="1" destOrd="0" presId="urn:microsoft.com/office/officeart/2005/8/layout/vList5"/>
    <dgm:cxn modelId="{65B34CB0-E407-4B4C-B1B3-DDA221A8DB64}" type="presParOf" srcId="{BE619A33-02FC-45D1-9DE7-30381831B3CE}" destId="{F66F3F7C-A910-428D-A643-CCA3458FCFE7}" srcOrd="5" destOrd="0" presId="urn:microsoft.com/office/officeart/2005/8/layout/vList5"/>
    <dgm:cxn modelId="{2B12F799-0879-4A33-9398-025DA571EFB4}" type="presParOf" srcId="{BE619A33-02FC-45D1-9DE7-30381831B3CE}" destId="{CCAA052C-2105-4077-9C5F-F3F6E8A0EF3B}" srcOrd="6" destOrd="0" presId="urn:microsoft.com/office/officeart/2005/8/layout/vList5"/>
    <dgm:cxn modelId="{CFEF1268-564F-4FBC-B72A-62FA0E080DE3}" type="presParOf" srcId="{CCAA052C-2105-4077-9C5F-F3F6E8A0EF3B}" destId="{6FCC3D90-11FF-4177-BEF9-1FE08F23C2B4}" srcOrd="0" destOrd="0" presId="urn:microsoft.com/office/officeart/2005/8/layout/vList5"/>
    <dgm:cxn modelId="{E4B569A4-7C8E-47E8-A0D1-8C553F7D98CD}" type="presParOf" srcId="{CCAA052C-2105-4077-9C5F-F3F6E8A0EF3B}" destId="{EE0E5725-EDFD-4CED-9F6E-DF4362980613}" srcOrd="1" destOrd="0" presId="urn:microsoft.com/office/officeart/2005/8/layout/vList5"/>
  </dgm:cxnLst>
  <dgm:bg/>
  <dgm:whole/>
</dgm:dataModel>
</file>

<file path=ppt/diagrams/data4.xml><?xml version="1.0" encoding="utf-8"?>
<dgm:dataModel xmlns:dgm="http://schemas.openxmlformats.org/drawingml/2006/diagram" xmlns:a="http://schemas.openxmlformats.org/drawingml/2006/main">
  <dgm:ptLst>
    <dgm:pt modelId="{24945D2F-9140-47CB-AE9C-8C79AFF21799}"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zh-CN" altLang="en-US"/>
        </a:p>
      </dgm:t>
    </dgm:pt>
    <dgm:pt modelId="{ED6F2AD1-0844-4E1C-8EB0-39451B6EE31E}">
      <dgm:prSet phldrT="[文本]" custT="1"/>
      <dgm:spPr/>
      <dgm:t>
        <a:bodyPr/>
        <a:lstStyle/>
        <a:p>
          <a:r>
            <a:rPr lang="zh-CN" altLang="en-US" sz="1400" b="1" dirty="0" smtClean="0">
              <a:solidFill>
                <a:schemeClr val="bg1"/>
              </a:solidFill>
              <a:latin typeface="微软雅黑" panose="020B0503020204020204" pitchFamily="34" charset="-122"/>
              <a:ea typeface="微软雅黑" panose="020B0503020204020204" pitchFamily="34" charset="-122"/>
            </a:rPr>
            <a:t>整体格局</a:t>
          </a:r>
          <a:endParaRPr lang="en-US" altLang="zh-CN" sz="1400" b="1" dirty="0" smtClean="0">
            <a:solidFill>
              <a:schemeClr val="bg1"/>
            </a:solidFill>
            <a:latin typeface="微软雅黑" panose="020B0503020204020204" pitchFamily="34" charset="-122"/>
            <a:ea typeface="微软雅黑" panose="020B0503020204020204" pitchFamily="34" charset="-122"/>
          </a:endParaRPr>
        </a:p>
      </dgm:t>
    </dgm:pt>
    <dgm:pt modelId="{BD251AEE-C4C2-48D4-B6EE-A7CCFCA91EE0}" cxnId="{C787FFCD-7FD1-4715-AE45-13BC4D3D4006}" type="parTrans">
      <dgm:prSet custT="1"/>
      <dgm:spPr/>
      <dgm:t>
        <a:bodyPr/>
        <a:lstStyle/>
        <a:p>
          <a:endParaRPr lang="zh-CN" altLang="en-US" sz="700">
            <a:latin typeface="Adobe 黑体 Std R" panose="020B0400000000000000" pitchFamily="34" charset="-122"/>
            <a:ea typeface="Adobe 黑体 Std R" panose="020B0400000000000000" pitchFamily="34" charset="-122"/>
          </a:endParaRPr>
        </a:p>
      </dgm:t>
    </dgm:pt>
    <dgm:pt modelId="{C10FA803-3A6D-498D-B550-461EC329571E}" cxnId="{C787FFCD-7FD1-4715-AE45-13BC4D3D4006}" type="sibTrans">
      <dgm:prSet/>
      <dgm:spPr/>
      <dgm:t>
        <a:bodyPr/>
        <a:lstStyle/>
        <a:p>
          <a:endParaRPr lang="zh-CN" altLang="en-US" sz="2400">
            <a:latin typeface="Adobe 黑体 Std R" panose="020B0400000000000000" pitchFamily="34" charset="-122"/>
            <a:ea typeface="Adobe 黑体 Std R" panose="020B0400000000000000" pitchFamily="34" charset="-122"/>
          </a:endParaRPr>
        </a:p>
      </dgm:t>
    </dgm:pt>
    <dgm:pt modelId="{78F3D543-C262-45B1-9214-891CC4580493}">
      <dgm:prSet phldrT="[文本]" custT="1"/>
      <dgm:spPr/>
      <dgm:t>
        <a:bodyPr/>
        <a:lstStyle/>
        <a:p>
          <a:r>
            <a:rPr lang="zh-CN" altLang="en-US" sz="1400" b="1" dirty="0" smtClean="0">
              <a:solidFill>
                <a:schemeClr val="bg1"/>
              </a:solidFill>
              <a:latin typeface="微软雅黑" panose="020B0503020204020204" pitchFamily="34" charset="-122"/>
              <a:ea typeface="微软雅黑" panose="020B0503020204020204" pitchFamily="34" charset="-122"/>
            </a:rPr>
            <a:t>居住街坊</a:t>
          </a:r>
          <a:endParaRPr lang="zh-CN" altLang="en-US" sz="1400" b="1" dirty="0">
            <a:solidFill>
              <a:schemeClr val="bg1"/>
            </a:solidFill>
            <a:latin typeface="微软雅黑" panose="020B0503020204020204" pitchFamily="34" charset="-122"/>
            <a:ea typeface="微软雅黑" panose="020B0503020204020204" pitchFamily="34" charset="-122"/>
          </a:endParaRPr>
        </a:p>
      </dgm:t>
    </dgm:pt>
    <dgm:pt modelId="{BC0768FC-47E9-47C7-9A51-9F3B4BFEF577}" cxnId="{4997EF8C-4E16-4ED4-A3D6-45EF23E084B9}" type="parTrans">
      <dgm:prSet custT="1"/>
      <dgm:spPr/>
      <dgm:t>
        <a:bodyPr/>
        <a:lstStyle/>
        <a:p>
          <a:endParaRPr lang="zh-CN" altLang="en-US" sz="700">
            <a:latin typeface="Adobe 黑体 Std R" panose="020B0400000000000000" pitchFamily="34" charset="-122"/>
            <a:ea typeface="Adobe 黑体 Std R" panose="020B0400000000000000" pitchFamily="34" charset="-122"/>
          </a:endParaRPr>
        </a:p>
      </dgm:t>
    </dgm:pt>
    <dgm:pt modelId="{666A3786-DE9B-4932-8746-DC1450FB6B07}" cxnId="{4997EF8C-4E16-4ED4-A3D6-45EF23E084B9}" type="sibTrans">
      <dgm:prSet/>
      <dgm:spPr/>
      <dgm:t>
        <a:bodyPr/>
        <a:lstStyle/>
        <a:p>
          <a:endParaRPr lang="zh-CN" altLang="en-US" sz="2400">
            <a:latin typeface="Adobe 黑体 Std R" panose="020B0400000000000000" pitchFamily="34" charset="-122"/>
            <a:ea typeface="Adobe 黑体 Std R" panose="020B0400000000000000" pitchFamily="34" charset="-122"/>
          </a:endParaRPr>
        </a:p>
      </dgm:t>
    </dgm:pt>
    <dgm:pt modelId="{2A310B42-2651-493E-99EC-61AB89184657}">
      <dgm:prSet phldrT="[文本]"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1</a:t>
          </a:r>
          <a:r>
            <a:rPr lang="zh-CN" altLang="en-US" sz="900" b="1" dirty="0" smtClean="0">
              <a:solidFill>
                <a:schemeClr val="bg1"/>
              </a:solidFill>
              <a:latin typeface="微软雅黑" panose="020B0503020204020204" pitchFamily="34" charset="-122"/>
              <a:ea typeface="微软雅黑" panose="020B0503020204020204" pitchFamily="34" charset="-122"/>
            </a:rPr>
            <a:t>、保护山水田园，修复生态环境</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3DB9A10B-3CCF-45D2-9236-834A01E66DCD}" cxnId="{2E25B76D-20D4-46F2-BFB1-BAAB6A8C3A11}" type="parTrans">
      <dgm:prSet custT="1"/>
      <dgm:spPr/>
      <dgm:t>
        <a:bodyPr/>
        <a:lstStyle/>
        <a:p>
          <a:endParaRPr lang="zh-CN" altLang="en-US" sz="700">
            <a:latin typeface="Adobe 黑体 Std R" panose="020B0400000000000000" pitchFamily="34" charset="-122"/>
            <a:ea typeface="Adobe 黑体 Std R" panose="020B0400000000000000" pitchFamily="34" charset="-122"/>
          </a:endParaRPr>
        </a:p>
      </dgm:t>
    </dgm:pt>
    <dgm:pt modelId="{7C883108-79B0-422F-8FA8-49BB0CB2DC38}" cxnId="{2E25B76D-20D4-46F2-BFB1-BAAB6A8C3A11}" type="sibTrans">
      <dgm:prSet/>
      <dgm:spPr/>
      <dgm:t>
        <a:bodyPr/>
        <a:lstStyle/>
        <a:p>
          <a:endParaRPr lang="zh-CN" altLang="en-US" sz="2400">
            <a:latin typeface="Adobe 黑体 Std R" panose="020B0400000000000000" pitchFamily="34" charset="-122"/>
            <a:ea typeface="Adobe 黑体 Std R" panose="020B0400000000000000" pitchFamily="34" charset="-122"/>
          </a:endParaRPr>
        </a:p>
      </dgm:t>
    </dgm:pt>
    <dgm:pt modelId="{B8FED8E3-39DC-4169-A587-70AA3590E1CE}">
      <dgm:prSet phldrT="[文本]"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3</a:t>
          </a:r>
          <a:r>
            <a:rPr lang="zh-CN" altLang="en-US" sz="900" b="1" dirty="0" smtClean="0">
              <a:solidFill>
                <a:schemeClr val="bg1"/>
              </a:solidFill>
              <a:latin typeface="微软雅黑" panose="020B0503020204020204" pitchFamily="34" charset="-122"/>
              <a:ea typeface="微软雅黑" panose="020B0503020204020204" pitchFamily="34" charset="-122"/>
            </a:rPr>
            <a:t>、合理的路网形式</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0AFBF8B6-C575-4102-8800-8CE475616BF6}" cxnId="{A423E5AA-332D-4694-8D53-B61DD89CB6D0}" type="parTrans">
      <dgm:prSet custT="1"/>
      <dgm:spPr/>
      <dgm:t>
        <a:bodyPr/>
        <a:lstStyle/>
        <a:p>
          <a:endParaRPr lang="zh-CN" altLang="en-US" sz="700">
            <a:latin typeface="Adobe 黑体 Std R" panose="020B0400000000000000" pitchFamily="34" charset="-122"/>
            <a:ea typeface="Adobe 黑体 Std R" panose="020B0400000000000000" pitchFamily="34" charset="-122"/>
          </a:endParaRPr>
        </a:p>
      </dgm:t>
    </dgm:pt>
    <dgm:pt modelId="{C576E71C-24C3-485F-A288-1ADC104173AF}" cxnId="{A423E5AA-332D-4694-8D53-B61DD89CB6D0}" type="sibTrans">
      <dgm:prSet/>
      <dgm:spPr/>
      <dgm:t>
        <a:bodyPr/>
        <a:lstStyle/>
        <a:p>
          <a:endParaRPr lang="zh-CN" altLang="en-US" sz="2400">
            <a:latin typeface="Adobe 黑体 Std R" panose="020B0400000000000000" pitchFamily="34" charset="-122"/>
            <a:ea typeface="Adobe 黑体 Std R" panose="020B0400000000000000" pitchFamily="34" charset="-122"/>
          </a:endParaRPr>
        </a:p>
      </dgm:t>
    </dgm:pt>
    <dgm:pt modelId="{DDA099A3-68F5-4E56-BEF6-9950EF047883}">
      <dgm:prSet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1</a:t>
          </a:r>
          <a:r>
            <a:rPr lang="zh-CN" altLang="en-US" sz="900" b="1" dirty="0" smtClean="0">
              <a:solidFill>
                <a:schemeClr val="bg1"/>
              </a:solidFill>
              <a:latin typeface="微软雅黑" panose="020B0503020204020204" pitchFamily="34" charset="-122"/>
              <a:ea typeface="微软雅黑" panose="020B0503020204020204" pitchFamily="34" charset="-122"/>
            </a:rPr>
            <a:t>、开放式街坊住区</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FA3FB128-756C-4D5D-9289-BB5ED7142342}" cxnId="{7FFB675B-C7BE-4784-AADC-601157BCD859}" type="parTrans">
      <dgm:prSet custT="1"/>
      <dgm:spPr/>
      <dgm:t>
        <a:bodyPr/>
        <a:lstStyle/>
        <a:p>
          <a:endParaRPr lang="zh-CN" altLang="en-US" sz="700" dirty="0">
            <a:latin typeface="Adobe 黑体 Std R" panose="020B0400000000000000" pitchFamily="34" charset="-122"/>
            <a:ea typeface="Adobe 黑体 Std R" panose="020B0400000000000000" pitchFamily="34" charset="-122"/>
          </a:endParaRPr>
        </a:p>
      </dgm:t>
    </dgm:pt>
    <dgm:pt modelId="{E7AEAB44-01B4-4A49-B39E-198FD778232B}" cxnId="{7FFB675B-C7BE-4784-AADC-601157BCD859}" type="sibTrans">
      <dgm:prSet/>
      <dgm:spPr/>
      <dgm:t>
        <a:bodyPr/>
        <a:lstStyle/>
        <a:p>
          <a:endParaRPr lang="zh-CN" altLang="en-US" sz="2400">
            <a:latin typeface="Adobe 黑体 Std R" panose="020B0400000000000000" pitchFamily="34" charset="-122"/>
            <a:ea typeface="Adobe 黑体 Std R" panose="020B0400000000000000" pitchFamily="34" charset="-122"/>
          </a:endParaRPr>
        </a:p>
      </dgm:t>
    </dgm:pt>
    <dgm:pt modelId="{884073FC-B5DB-4CE3-AE4E-F900CA1DD24E}">
      <dgm:prSet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3</a:t>
          </a:r>
          <a:r>
            <a:rPr lang="zh-CN" altLang="en-US" sz="900" b="1" dirty="0" smtClean="0">
              <a:solidFill>
                <a:schemeClr val="bg1"/>
              </a:solidFill>
              <a:latin typeface="微软雅黑" panose="020B0503020204020204" pitchFamily="34" charset="-122"/>
              <a:ea typeface="微软雅黑" panose="020B0503020204020204" pitchFamily="34" charset="-122"/>
            </a:rPr>
            <a:t>、合理确定居住用地规模</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2D2DB6DF-BA52-431C-87A5-186A7DFF4209}" cxnId="{8D47D7C4-11E6-4146-B1D0-456E2AE02C7C}" type="parTrans">
      <dgm:prSet custT="1"/>
      <dgm:spPr/>
      <dgm:t>
        <a:bodyPr/>
        <a:lstStyle/>
        <a:p>
          <a:endParaRPr lang="zh-CN" altLang="en-US" sz="400">
            <a:latin typeface="Adobe 黑体 Std R" panose="020B0400000000000000" pitchFamily="34" charset="-122"/>
            <a:ea typeface="Adobe 黑体 Std R" panose="020B0400000000000000" pitchFamily="34" charset="-122"/>
          </a:endParaRPr>
        </a:p>
      </dgm:t>
    </dgm:pt>
    <dgm:pt modelId="{3E6ED51C-6228-4AA3-BB4A-C718DFD0A82D}" cxnId="{8D47D7C4-11E6-4146-B1D0-456E2AE02C7C}" type="sibTrans">
      <dgm:prSet/>
      <dgm:spPr/>
      <dgm:t>
        <a:bodyPr/>
        <a:lstStyle/>
        <a:p>
          <a:endParaRPr lang="zh-CN" altLang="en-US" sz="1600">
            <a:latin typeface="Adobe 黑体 Std R" panose="020B0400000000000000" pitchFamily="34" charset="-122"/>
            <a:ea typeface="Adobe 黑体 Std R" panose="020B0400000000000000" pitchFamily="34" charset="-122"/>
          </a:endParaRPr>
        </a:p>
      </dgm:t>
    </dgm:pt>
    <dgm:pt modelId="{4753DBCA-DBC1-42F3-B16B-03685A7C6284}">
      <dgm:prSet phldrT="[文本]"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2</a:t>
          </a:r>
          <a:r>
            <a:rPr lang="zh-CN" altLang="en-US" sz="900" b="1" dirty="0" smtClean="0">
              <a:solidFill>
                <a:schemeClr val="bg1"/>
              </a:solidFill>
              <a:latin typeface="微软雅黑" panose="020B0503020204020204" pitchFamily="34" charset="-122"/>
              <a:ea typeface="微软雅黑" panose="020B0503020204020204" pitchFamily="34" charset="-122"/>
            </a:rPr>
            <a:t>、整体风貌和谐统一</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911AFAC6-5043-48C2-AA56-F5E241BBF7F3}" cxnId="{5C1C4421-E2C1-417A-84BF-F17752D357D8}" type="parTrans">
      <dgm:prSet/>
      <dgm:spPr/>
      <dgm:t>
        <a:bodyPr/>
        <a:lstStyle/>
        <a:p>
          <a:endParaRPr lang="zh-CN" altLang="en-US"/>
        </a:p>
      </dgm:t>
    </dgm:pt>
    <dgm:pt modelId="{4E885ABF-DD4A-44B9-9068-319B5C950F54}" cxnId="{5C1C4421-E2C1-417A-84BF-F17752D357D8}" type="sibTrans">
      <dgm:prSet/>
      <dgm:spPr/>
      <dgm:t>
        <a:bodyPr/>
        <a:lstStyle/>
        <a:p>
          <a:endParaRPr lang="zh-CN" altLang="en-US"/>
        </a:p>
      </dgm:t>
    </dgm:pt>
    <dgm:pt modelId="{E1463330-BD12-419A-8FFC-99209DCF96C4}">
      <dgm:prSet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1</a:t>
          </a:r>
          <a:r>
            <a:rPr lang="zh-CN" altLang="en-US" sz="900" b="1" dirty="0" smtClean="0">
              <a:solidFill>
                <a:schemeClr val="bg1"/>
              </a:solidFill>
              <a:latin typeface="微软雅黑" panose="020B0503020204020204" pitchFamily="34" charset="-122"/>
              <a:ea typeface="微软雅黑" panose="020B0503020204020204" pitchFamily="34" charset="-122"/>
            </a:rPr>
            <a:t>、顺应山水，契合地貌</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DFA605FD-1E7A-4365-9DB6-834E470CE799}" cxnId="{F67B1E9E-1DAE-4BEA-8F8D-8B4CA62EBE48}" type="parTrans">
      <dgm:prSet/>
      <dgm:spPr/>
      <dgm:t>
        <a:bodyPr/>
        <a:lstStyle/>
        <a:p>
          <a:endParaRPr lang="zh-CN" altLang="en-US"/>
        </a:p>
      </dgm:t>
    </dgm:pt>
    <dgm:pt modelId="{223A3BDF-D0AF-4383-A00C-115213A83B20}" cxnId="{F67B1E9E-1DAE-4BEA-8F8D-8B4CA62EBE48}" type="sibTrans">
      <dgm:prSet/>
      <dgm:spPr/>
      <dgm:t>
        <a:bodyPr/>
        <a:lstStyle/>
        <a:p>
          <a:endParaRPr lang="zh-CN" altLang="en-US"/>
        </a:p>
      </dgm:t>
    </dgm:pt>
    <dgm:pt modelId="{B6081B10-C386-499A-A928-A6E50EFE8D77}">
      <dgm:prSet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2</a:t>
          </a:r>
          <a:r>
            <a:rPr lang="zh-CN" altLang="en-US" sz="900" b="1" dirty="0" smtClean="0">
              <a:solidFill>
                <a:schemeClr val="bg1"/>
              </a:solidFill>
              <a:latin typeface="微软雅黑" panose="020B0503020204020204" pitchFamily="34" charset="-122"/>
              <a:ea typeface="微软雅黑" panose="020B0503020204020204" pitchFamily="34" charset="-122"/>
            </a:rPr>
            <a:t>、小尺度街坊住区</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DF3EE922-76B7-4A4E-85DF-D2831EE42E92}" cxnId="{6A3356A6-84DA-49A2-9831-17708480E238}" type="parTrans">
      <dgm:prSet/>
      <dgm:spPr/>
      <dgm:t>
        <a:bodyPr/>
        <a:lstStyle/>
        <a:p>
          <a:endParaRPr lang="zh-CN" altLang="en-US"/>
        </a:p>
      </dgm:t>
    </dgm:pt>
    <dgm:pt modelId="{94DF08A5-90DE-4E70-99EB-03BDCD5CBF4B}" cxnId="{6A3356A6-84DA-49A2-9831-17708480E238}" type="sibTrans">
      <dgm:prSet/>
      <dgm:spPr/>
      <dgm:t>
        <a:bodyPr/>
        <a:lstStyle/>
        <a:p>
          <a:endParaRPr lang="zh-CN" altLang="en-US"/>
        </a:p>
      </dgm:t>
    </dgm:pt>
    <dgm:pt modelId="{E139CDCA-4413-4893-9552-130A679905A2}">
      <dgm:prSet phldrT="[文本]" custT="1"/>
      <dgm:spPr/>
      <dgm:t>
        <a:bodyPr/>
        <a:lstStyle/>
        <a:p>
          <a:r>
            <a:rPr lang="zh-CN" altLang="en-US" sz="1400" b="1" dirty="0" smtClean="0">
              <a:solidFill>
                <a:schemeClr val="bg1"/>
              </a:solidFill>
              <a:latin typeface="微软雅黑" panose="020B0503020204020204" pitchFamily="34" charset="-122"/>
              <a:ea typeface="微软雅黑" panose="020B0503020204020204" pitchFamily="34" charset="-122"/>
            </a:rPr>
            <a:t>外部环境</a:t>
          </a:r>
          <a:endParaRPr lang="en-US" altLang="zh-CN" sz="1400" b="1" dirty="0" smtClean="0">
            <a:solidFill>
              <a:schemeClr val="bg1"/>
            </a:solidFill>
            <a:latin typeface="微软雅黑" panose="020B0503020204020204" pitchFamily="34" charset="-122"/>
            <a:ea typeface="微软雅黑" panose="020B0503020204020204" pitchFamily="34" charset="-122"/>
          </a:endParaRPr>
        </a:p>
      </dgm:t>
    </dgm:pt>
    <dgm:pt modelId="{9B00BA2A-D329-4746-B3FB-1484A3A57F6E}" cxnId="{5076AE23-909D-4F8C-9497-90D31C023C7F}" type="sibTrans">
      <dgm:prSet/>
      <dgm:spPr/>
      <dgm:t>
        <a:bodyPr/>
        <a:lstStyle/>
        <a:p>
          <a:endParaRPr lang="zh-CN" altLang="en-US" sz="2400">
            <a:latin typeface="Adobe 黑体 Std R" panose="020B0400000000000000" pitchFamily="34" charset="-122"/>
            <a:ea typeface="Adobe 黑体 Std R" panose="020B0400000000000000" pitchFamily="34" charset="-122"/>
          </a:endParaRPr>
        </a:p>
      </dgm:t>
    </dgm:pt>
    <dgm:pt modelId="{94797C66-5C8D-42B0-9024-DD861287D468}" cxnId="{5076AE23-909D-4F8C-9497-90D31C023C7F}" type="parTrans">
      <dgm:prSet custT="1"/>
      <dgm:spPr/>
      <dgm:t>
        <a:bodyPr/>
        <a:lstStyle/>
        <a:p>
          <a:endParaRPr lang="zh-CN" altLang="en-US" sz="700">
            <a:latin typeface="Adobe 黑体 Std R" panose="020B0400000000000000" pitchFamily="34" charset="-122"/>
            <a:ea typeface="Adobe 黑体 Std R" panose="020B0400000000000000" pitchFamily="34" charset="-122"/>
          </a:endParaRPr>
        </a:p>
      </dgm:t>
    </dgm:pt>
    <dgm:pt modelId="{AA3BA322-476D-4E66-B1AB-C7FD2C342840}">
      <dgm:prSet phldrT="[文本]" custT="1"/>
      <dgm:spPr/>
      <dgm:t>
        <a:bodyPr/>
        <a:lstStyle/>
        <a:p>
          <a:r>
            <a:rPr lang="zh-CN" altLang="en-US" sz="1400" b="1" dirty="0" smtClean="0">
              <a:solidFill>
                <a:schemeClr val="bg1"/>
              </a:solidFill>
              <a:latin typeface="微软雅黑" panose="020B0503020204020204" pitchFamily="34" charset="-122"/>
              <a:ea typeface="微软雅黑" panose="020B0503020204020204" pitchFamily="34" charset="-122"/>
            </a:rPr>
            <a:t>指南框架</a:t>
          </a:r>
          <a:endParaRPr lang="zh-CN" altLang="en-US" sz="1400" b="1" dirty="0">
            <a:solidFill>
              <a:schemeClr val="bg1"/>
            </a:solidFill>
            <a:latin typeface="微软雅黑" panose="020B0503020204020204" pitchFamily="34" charset="-122"/>
            <a:ea typeface="微软雅黑" panose="020B0503020204020204" pitchFamily="34" charset="-122"/>
          </a:endParaRPr>
        </a:p>
      </dgm:t>
    </dgm:pt>
    <dgm:pt modelId="{7CC353A9-7EB7-4B60-84C8-E776C39D3C7D}" cxnId="{C22A41CE-FBAB-4992-B96A-B65BF15418AC}" type="sibTrans">
      <dgm:prSet/>
      <dgm:spPr/>
      <dgm:t>
        <a:bodyPr/>
        <a:lstStyle/>
        <a:p>
          <a:endParaRPr lang="zh-CN" altLang="en-US" sz="2400">
            <a:latin typeface="Adobe 黑体 Std R" panose="020B0400000000000000" pitchFamily="34" charset="-122"/>
            <a:ea typeface="Adobe 黑体 Std R" panose="020B0400000000000000" pitchFamily="34" charset="-122"/>
          </a:endParaRPr>
        </a:p>
      </dgm:t>
    </dgm:pt>
    <dgm:pt modelId="{D2B688DE-0652-4977-87EE-C6B408A0CF36}" cxnId="{C22A41CE-FBAB-4992-B96A-B65BF15418AC}" type="parTrans">
      <dgm:prSet/>
      <dgm:spPr/>
      <dgm:t>
        <a:bodyPr/>
        <a:lstStyle/>
        <a:p>
          <a:endParaRPr lang="zh-CN" altLang="en-US" sz="2400">
            <a:latin typeface="Adobe 黑体 Std R" panose="020B0400000000000000" pitchFamily="34" charset="-122"/>
            <a:ea typeface="Adobe 黑体 Std R" panose="020B0400000000000000" pitchFamily="34" charset="-122"/>
          </a:endParaRPr>
        </a:p>
      </dgm:t>
    </dgm:pt>
    <dgm:pt modelId="{F19EFF05-0419-4D95-A5FD-71D2DAD0621D}">
      <dgm:prSet phldrT="[文本]" custT="1"/>
      <dgm:spPr/>
      <dgm:t>
        <a:bodyPr/>
        <a:lstStyle/>
        <a:p>
          <a:r>
            <a:rPr lang="zh-CN" altLang="en-US" sz="1400" b="1" dirty="0" smtClean="0">
              <a:solidFill>
                <a:schemeClr val="bg1"/>
              </a:solidFill>
              <a:latin typeface="微软雅黑" panose="020B0503020204020204" pitchFamily="34" charset="-122"/>
              <a:ea typeface="微软雅黑" panose="020B0503020204020204" pitchFamily="34" charset="-122"/>
            </a:rPr>
            <a:t>绿地广场</a:t>
          </a:r>
          <a:endParaRPr lang="zh-CN" altLang="en-US" sz="1400" b="1" dirty="0">
            <a:solidFill>
              <a:schemeClr val="bg1"/>
            </a:solidFill>
            <a:latin typeface="微软雅黑" panose="020B0503020204020204" pitchFamily="34" charset="-122"/>
            <a:ea typeface="微软雅黑" panose="020B0503020204020204" pitchFamily="34" charset="-122"/>
          </a:endParaRPr>
        </a:p>
      </dgm:t>
    </dgm:pt>
    <dgm:pt modelId="{3D51AEA8-578A-4141-8358-6F0D438EDF28}" cxnId="{38FB9547-CA9C-4A16-BA6B-6B7C8139EBD1}" type="parTrans">
      <dgm:prSet/>
      <dgm:spPr/>
      <dgm:t>
        <a:bodyPr/>
        <a:lstStyle/>
        <a:p>
          <a:endParaRPr lang="zh-CN" altLang="en-US"/>
        </a:p>
      </dgm:t>
    </dgm:pt>
    <dgm:pt modelId="{36D112EC-D4BE-4CC5-92AF-5F6D8313319F}" cxnId="{38FB9547-CA9C-4A16-BA6B-6B7C8139EBD1}" type="sibTrans">
      <dgm:prSet/>
      <dgm:spPr/>
      <dgm:t>
        <a:bodyPr/>
        <a:lstStyle/>
        <a:p>
          <a:endParaRPr lang="zh-CN" altLang="en-US"/>
        </a:p>
      </dgm:t>
    </dgm:pt>
    <dgm:pt modelId="{86E74BE4-9207-4F4B-8686-89AE0F4FF917}">
      <dgm:prSet phldrT="[文本]"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2</a:t>
          </a:r>
          <a:r>
            <a:rPr lang="zh-CN" altLang="en-US" sz="900" b="1" dirty="0" smtClean="0">
              <a:solidFill>
                <a:schemeClr val="bg1"/>
              </a:solidFill>
              <a:latin typeface="微软雅黑" panose="020B0503020204020204" pitchFamily="34" charset="-122"/>
              <a:ea typeface="微软雅黑" panose="020B0503020204020204" pitchFamily="34" charset="-122"/>
            </a:rPr>
            <a:t>、全域协调统筹，建设美丽乡村</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7BE4876F-C6A1-4015-862F-B882D011A614}" cxnId="{9D4A2034-F55A-49BD-AA56-83760893BFD5}" type="parTrans">
      <dgm:prSet/>
      <dgm:spPr/>
      <dgm:t>
        <a:bodyPr/>
        <a:lstStyle/>
        <a:p>
          <a:endParaRPr lang="zh-CN" altLang="en-US"/>
        </a:p>
      </dgm:t>
    </dgm:pt>
    <dgm:pt modelId="{6606178B-472A-4285-ADC4-C506AA46E18F}" cxnId="{9D4A2034-F55A-49BD-AA56-83760893BFD5}" type="sibTrans">
      <dgm:prSet/>
      <dgm:spPr/>
      <dgm:t>
        <a:bodyPr/>
        <a:lstStyle/>
        <a:p>
          <a:endParaRPr lang="zh-CN" altLang="en-US"/>
        </a:p>
      </dgm:t>
    </dgm:pt>
    <dgm:pt modelId="{F6EEA2DF-84D9-4741-B740-EE3E66B48B6E}">
      <dgm:prSet phldrT="[文本]"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2</a:t>
          </a:r>
          <a:r>
            <a:rPr lang="zh-CN" altLang="en-US" sz="900" b="1" dirty="0" smtClean="0">
              <a:solidFill>
                <a:schemeClr val="bg1"/>
              </a:solidFill>
              <a:latin typeface="微软雅黑" panose="020B0503020204020204" pitchFamily="34" charset="-122"/>
              <a:ea typeface="微软雅黑" panose="020B0503020204020204" pitchFamily="34" charset="-122"/>
            </a:rPr>
            <a:t>、乡土特色，文化承载</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9B8EE88B-8C06-43FB-81EF-39FC5FAFB4F8}" cxnId="{E9EE7A8C-F691-4036-B3A5-B41C2F7B421A}" type="parTrans">
      <dgm:prSet/>
      <dgm:spPr/>
      <dgm:t>
        <a:bodyPr/>
        <a:lstStyle/>
        <a:p>
          <a:endParaRPr lang="zh-CN" altLang="en-US"/>
        </a:p>
      </dgm:t>
    </dgm:pt>
    <dgm:pt modelId="{BAFFBEE6-0E8B-4B03-8E89-1E4580990460}" cxnId="{E9EE7A8C-F691-4036-B3A5-B41C2F7B421A}" type="sibTrans">
      <dgm:prSet/>
      <dgm:spPr/>
      <dgm:t>
        <a:bodyPr/>
        <a:lstStyle/>
        <a:p>
          <a:endParaRPr lang="zh-CN" altLang="en-US"/>
        </a:p>
      </dgm:t>
    </dgm:pt>
    <dgm:pt modelId="{44469FCE-2AB3-4721-AAD5-5A60A3B14F92}">
      <dgm:prSet phldrT="[文本]"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1</a:t>
          </a:r>
          <a:r>
            <a:rPr lang="zh-CN" altLang="en-US" sz="900" b="1" dirty="0" smtClean="0">
              <a:solidFill>
                <a:schemeClr val="bg1"/>
              </a:solidFill>
              <a:latin typeface="微软雅黑" panose="020B0503020204020204" pitchFamily="34" charset="-122"/>
              <a:ea typeface="微软雅黑" panose="020B0503020204020204" pitchFamily="34" charset="-122"/>
            </a:rPr>
            <a:t>、灵活布局，尺度适宜</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287968D0-5D7F-4C31-8731-4D4A5935D6B1}" cxnId="{B892BA47-0F55-4350-B95E-0FF26BB14C72}" type="parTrans">
      <dgm:prSet/>
      <dgm:spPr/>
      <dgm:t>
        <a:bodyPr/>
        <a:lstStyle/>
        <a:p>
          <a:endParaRPr lang="zh-CN" altLang="en-US"/>
        </a:p>
      </dgm:t>
    </dgm:pt>
    <dgm:pt modelId="{9516EEB6-88E2-4623-8155-8366576CCDA7}" cxnId="{B892BA47-0F55-4350-B95E-0FF26BB14C72}" type="sibTrans">
      <dgm:prSet/>
      <dgm:spPr/>
      <dgm:t>
        <a:bodyPr/>
        <a:lstStyle/>
        <a:p>
          <a:endParaRPr lang="zh-CN" altLang="en-US"/>
        </a:p>
      </dgm:t>
    </dgm:pt>
    <dgm:pt modelId="{F661FD4B-7D24-4EED-AFCD-9E1481C93B69}">
      <dgm:prSet phldrT="[文本]" custT="1"/>
      <dgm:spPr/>
      <dgm: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园区建设</a:t>
          </a:r>
          <a:endParaRPr lang="zh-CN" altLang="en-US" sz="1400" b="1" dirty="0">
            <a:solidFill>
              <a:schemeClr val="bg1"/>
            </a:solidFill>
            <a:latin typeface="微软雅黑" panose="020B0503020204020204" pitchFamily="34" charset="-122"/>
            <a:ea typeface="微软雅黑" panose="020B0503020204020204" pitchFamily="34" charset="-122"/>
          </a:endParaRPr>
        </a:p>
      </dgm:t>
    </dgm:pt>
    <dgm:pt modelId="{EF37086A-9539-4D19-B155-5A4B1CEE2FB7}" cxnId="{498757F2-47F2-4585-BD15-2E39290C3A3B}" type="parTrans">
      <dgm:prSet/>
      <dgm:spPr/>
      <dgm:t>
        <a:bodyPr/>
        <a:lstStyle/>
        <a:p>
          <a:endParaRPr lang="zh-CN" altLang="en-US"/>
        </a:p>
      </dgm:t>
    </dgm:pt>
    <dgm:pt modelId="{CC8EE7FA-E52D-46BB-8B9B-C173DAEB2327}" cxnId="{498757F2-47F2-4585-BD15-2E39290C3A3B}" type="sibTrans">
      <dgm:prSet/>
      <dgm:spPr/>
      <dgm:t>
        <a:bodyPr/>
        <a:lstStyle/>
        <a:p>
          <a:endParaRPr lang="zh-CN" altLang="en-US"/>
        </a:p>
      </dgm:t>
    </dgm:pt>
    <dgm:pt modelId="{DEF8DCC2-7C87-4AE5-902A-F9570554088F}">
      <dgm:prSet phldrT="[文本]"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1</a:t>
          </a:r>
          <a:r>
            <a:rPr lang="zh-CN" altLang="en-US" sz="900" b="1"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、产业选择因地制宜</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7B60E5CF-4ED3-48F7-8D80-4C1BDADB9E8A}" cxnId="{B96DC120-65DF-4BCB-9666-45312DAD2A68}" type="parTrans">
      <dgm:prSet/>
      <dgm:spPr/>
      <dgm:t>
        <a:bodyPr/>
        <a:lstStyle/>
        <a:p>
          <a:endParaRPr lang="zh-CN" altLang="en-US"/>
        </a:p>
      </dgm:t>
    </dgm:pt>
    <dgm:pt modelId="{024A33FE-430A-4080-BDF6-6D5F0EDF2F74}" cxnId="{B96DC120-65DF-4BCB-9666-45312DAD2A68}" type="sibTrans">
      <dgm:prSet/>
      <dgm:spPr/>
      <dgm:t>
        <a:bodyPr/>
        <a:lstStyle/>
        <a:p>
          <a:endParaRPr lang="zh-CN" altLang="en-US"/>
        </a:p>
      </dgm:t>
    </dgm:pt>
    <dgm:pt modelId="{1D35233C-88BE-4102-9DB5-480286C74F93}">
      <dgm:prSet phldrT="[文本]"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2</a:t>
          </a:r>
          <a:r>
            <a:rPr lang="zh-CN" altLang="en-US" sz="900" b="1"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、园区布局统筹集约</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0928B25B-8C05-47FB-8881-4C31EB2F071D}" cxnId="{118919B3-F960-4A26-89B6-03C3DA79F853}" type="parTrans">
      <dgm:prSet/>
      <dgm:spPr/>
      <dgm:t>
        <a:bodyPr/>
        <a:lstStyle/>
        <a:p>
          <a:endParaRPr lang="zh-CN" altLang="en-US"/>
        </a:p>
      </dgm:t>
    </dgm:pt>
    <dgm:pt modelId="{386668AC-E4BC-4352-A2EE-B846D09182CF}" cxnId="{118919B3-F960-4A26-89B6-03C3DA79F853}" type="sibTrans">
      <dgm:prSet/>
      <dgm:spPr/>
      <dgm:t>
        <a:bodyPr/>
        <a:lstStyle/>
        <a:p>
          <a:endParaRPr lang="zh-CN" altLang="en-US"/>
        </a:p>
      </dgm:t>
    </dgm:pt>
    <dgm:pt modelId="{58B5C072-F0A3-49F2-8DB6-2F6C090088A1}">
      <dgm:prSet phldrT="[文本]"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3 </a:t>
          </a:r>
          <a:r>
            <a:rPr lang="zh-CN" altLang="en-US" sz="900" b="1"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、园区建设紧凑美观</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6F85B560-F0F1-4BA8-A1C1-301CA2A0A533}" cxnId="{67F73909-8333-438D-9626-E417DC8DCDB4}" type="parTrans">
      <dgm:prSet/>
      <dgm:spPr/>
      <dgm:t>
        <a:bodyPr/>
        <a:lstStyle/>
        <a:p>
          <a:endParaRPr lang="zh-CN" altLang="en-US"/>
        </a:p>
      </dgm:t>
    </dgm:pt>
    <dgm:pt modelId="{2D7979B1-2C0D-4F0E-ABB8-8C7DF2D9D038}" cxnId="{67F73909-8333-438D-9626-E417DC8DCDB4}" type="sibTrans">
      <dgm:prSet/>
      <dgm:spPr/>
      <dgm:t>
        <a:bodyPr/>
        <a:lstStyle/>
        <a:p>
          <a:endParaRPr lang="zh-CN" altLang="en-US"/>
        </a:p>
      </dgm:t>
    </dgm:pt>
    <dgm:pt modelId="{7D93627F-9316-4EC6-85C3-801549D778BB}">
      <dgm:prSet phldrT="[文本]" custT="1"/>
      <dgm:spPr/>
      <dgm:t>
        <a:bodyPr/>
        <a:lstStyle/>
        <a:p>
          <a:r>
            <a:rPr lang="zh-CN" altLang="en-US" sz="1400" b="1" dirty="0" smtClean="0">
              <a:solidFill>
                <a:schemeClr val="bg1"/>
              </a:solidFill>
              <a:latin typeface="微软雅黑" panose="020B0503020204020204" pitchFamily="34" charset="-122"/>
              <a:ea typeface="微软雅黑" panose="020B0503020204020204" pitchFamily="34" charset="-122"/>
            </a:rPr>
            <a:t>总则</a:t>
          </a:r>
          <a:endParaRPr lang="en-US" altLang="zh-CN" sz="1400" b="1" dirty="0" smtClean="0">
            <a:solidFill>
              <a:schemeClr val="bg1"/>
            </a:solidFill>
            <a:latin typeface="微软雅黑" panose="020B0503020204020204" pitchFamily="34" charset="-122"/>
            <a:ea typeface="微软雅黑" panose="020B0503020204020204" pitchFamily="34" charset="-122"/>
          </a:endParaRPr>
        </a:p>
      </dgm:t>
    </dgm:pt>
    <dgm:pt modelId="{1ED7A622-A5E6-424E-8BCA-46411E2A38DF}" cxnId="{0A041B41-BAF5-41BA-9E97-958DE39253B9}" type="parTrans">
      <dgm:prSet/>
      <dgm:spPr/>
      <dgm:t>
        <a:bodyPr/>
        <a:lstStyle/>
        <a:p>
          <a:endParaRPr lang="zh-CN" altLang="en-US"/>
        </a:p>
      </dgm:t>
    </dgm:pt>
    <dgm:pt modelId="{3A1223ED-299A-4C3D-8729-2C7E1E1E4057}" cxnId="{0A041B41-BAF5-41BA-9E97-958DE39253B9}" type="sibTrans">
      <dgm:prSet/>
      <dgm:spPr/>
      <dgm:t>
        <a:bodyPr/>
        <a:lstStyle/>
        <a:p>
          <a:endParaRPr lang="zh-CN" altLang="en-US"/>
        </a:p>
      </dgm:t>
    </dgm:pt>
    <dgm:pt modelId="{A3BC2832-71E1-4981-B8D7-62EEEF5515B8}">
      <dgm:prSet phldrT="[文本]"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1</a:t>
          </a:r>
          <a:r>
            <a:rPr lang="zh-CN" altLang="en-US" sz="900" b="1" dirty="0" smtClean="0">
              <a:solidFill>
                <a:schemeClr val="bg1"/>
              </a:solidFill>
              <a:latin typeface="微软雅黑" panose="020B0503020204020204" pitchFamily="34" charset="-122"/>
              <a:ea typeface="微软雅黑" panose="020B0503020204020204" pitchFamily="34" charset="-122"/>
            </a:rPr>
            <a:t>、编制目的</a:t>
          </a:r>
          <a:endParaRPr lang="en-US" altLang="zh-CN" sz="900" b="1" dirty="0" smtClean="0">
            <a:solidFill>
              <a:schemeClr val="bg1"/>
            </a:solidFill>
            <a:latin typeface="微软雅黑" panose="020B0503020204020204" pitchFamily="34" charset="-122"/>
            <a:ea typeface="微软雅黑" panose="020B0503020204020204" pitchFamily="34" charset="-122"/>
          </a:endParaRPr>
        </a:p>
      </dgm:t>
    </dgm:pt>
    <dgm:pt modelId="{A226B2C9-CF06-4E20-9701-F823DA64CE03}" cxnId="{A536A4CB-8856-4DA0-AFE7-539D7565869A}" type="parTrans">
      <dgm:prSet/>
      <dgm:spPr/>
      <dgm:t>
        <a:bodyPr/>
        <a:lstStyle/>
        <a:p>
          <a:endParaRPr lang="zh-CN" altLang="en-US"/>
        </a:p>
      </dgm:t>
    </dgm:pt>
    <dgm:pt modelId="{140105D0-A50F-4C1F-89B1-E5CF2DB7157C}" cxnId="{A536A4CB-8856-4DA0-AFE7-539D7565869A}" type="sibTrans">
      <dgm:prSet/>
      <dgm:spPr/>
      <dgm:t>
        <a:bodyPr/>
        <a:lstStyle/>
        <a:p>
          <a:endParaRPr lang="zh-CN" altLang="en-US"/>
        </a:p>
      </dgm:t>
    </dgm:pt>
    <dgm:pt modelId="{1614069C-2CD9-4AF6-9BEF-87D165E72F1B}">
      <dgm:prSet phldrT="[文本]"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2</a:t>
          </a:r>
          <a:r>
            <a:rPr lang="zh-CN" altLang="en-US" sz="900" b="1" dirty="0" smtClean="0">
              <a:solidFill>
                <a:schemeClr val="bg1"/>
              </a:solidFill>
              <a:latin typeface="微软雅黑" panose="020B0503020204020204" pitchFamily="34" charset="-122"/>
              <a:ea typeface="微软雅黑" panose="020B0503020204020204" pitchFamily="34" charset="-122"/>
            </a:rPr>
            <a:t>、适用范围</a:t>
          </a:r>
          <a:endParaRPr lang="en-US" altLang="zh-CN" sz="900" b="1" dirty="0" smtClean="0">
            <a:solidFill>
              <a:schemeClr val="bg1"/>
            </a:solidFill>
            <a:latin typeface="微软雅黑" panose="020B0503020204020204" pitchFamily="34" charset="-122"/>
            <a:ea typeface="微软雅黑" panose="020B0503020204020204" pitchFamily="34" charset="-122"/>
          </a:endParaRPr>
        </a:p>
      </dgm:t>
    </dgm:pt>
    <dgm:pt modelId="{894659C1-4CFA-4AED-9C8F-0FD369137351}" cxnId="{1C0B9BA5-D0E5-48B2-B42E-92615B793852}" type="parTrans">
      <dgm:prSet/>
      <dgm:spPr/>
      <dgm:t>
        <a:bodyPr/>
        <a:lstStyle/>
        <a:p>
          <a:endParaRPr lang="zh-CN" altLang="en-US"/>
        </a:p>
      </dgm:t>
    </dgm:pt>
    <dgm:pt modelId="{07231A8A-41E3-46A9-87F6-14BEF4BF309F}" cxnId="{1C0B9BA5-D0E5-48B2-B42E-92615B793852}" type="sibTrans">
      <dgm:prSet/>
      <dgm:spPr/>
      <dgm:t>
        <a:bodyPr/>
        <a:lstStyle/>
        <a:p>
          <a:endParaRPr lang="zh-CN" altLang="en-US"/>
        </a:p>
      </dgm:t>
    </dgm:pt>
    <dgm:pt modelId="{BA5CABA2-6897-49BA-AD29-42B1F1CC2957}">
      <dgm:prSet phldrT="[文本]"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4</a:t>
          </a:r>
          <a:r>
            <a:rPr lang="zh-CN" altLang="en-US" sz="900" b="1" dirty="0" smtClean="0">
              <a:solidFill>
                <a:schemeClr val="bg1"/>
              </a:solidFill>
              <a:latin typeface="微软雅黑" panose="020B0503020204020204" pitchFamily="34" charset="-122"/>
              <a:ea typeface="微软雅黑" panose="020B0503020204020204" pitchFamily="34" charset="-122"/>
            </a:rPr>
            <a:t>、基本原则</a:t>
          </a:r>
          <a:endParaRPr lang="en-US" altLang="zh-CN" sz="900" b="1" dirty="0" smtClean="0">
            <a:solidFill>
              <a:schemeClr val="bg1"/>
            </a:solidFill>
            <a:latin typeface="微软雅黑" panose="020B0503020204020204" pitchFamily="34" charset="-122"/>
            <a:ea typeface="微软雅黑" panose="020B0503020204020204" pitchFamily="34" charset="-122"/>
          </a:endParaRPr>
        </a:p>
      </dgm:t>
    </dgm:pt>
    <dgm:pt modelId="{11865505-AF71-49CC-8CED-2E07B5AFCB2E}" cxnId="{5115285D-075E-4351-977C-A202D5824DB2}" type="parTrans">
      <dgm:prSet/>
      <dgm:spPr/>
      <dgm:t>
        <a:bodyPr/>
        <a:lstStyle/>
        <a:p>
          <a:endParaRPr lang="zh-CN" altLang="en-US"/>
        </a:p>
      </dgm:t>
    </dgm:pt>
    <dgm:pt modelId="{85514465-459A-4939-B89A-0E7B2E38B5FB}" cxnId="{5115285D-075E-4351-977C-A202D5824DB2}" type="sibTrans">
      <dgm:prSet/>
      <dgm:spPr/>
      <dgm:t>
        <a:bodyPr/>
        <a:lstStyle/>
        <a:p>
          <a:endParaRPr lang="zh-CN" altLang="en-US"/>
        </a:p>
      </dgm:t>
    </dgm:pt>
    <dgm:pt modelId="{4FBA0941-7CEC-46CC-91D1-CE64F5BDF985}">
      <dgm:prSet phldrT="[文本]"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5</a:t>
          </a:r>
          <a:r>
            <a:rPr lang="zh-CN" altLang="en-US" sz="900" b="1" dirty="0" smtClean="0">
              <a:solidFill>
                <a:schemeClr val="bg1"/>
              </a:solidFill>
              <a:latin typeface="微软雅黑" panose="020B0503020204020204" pitchFamily="34" charset="-122"/>
              <a:ea typeface="微软雅黑" panose="020B0503020204020204" pitchFamily="34" charset="-122"/>
            </a:rPr>
            <a:t>、实用规划要求</a:t>
          </a:r>
          <a:endParaRPr lang="en-US" altLang="zh-CN" sz="900" b="1" dirty="0" smtClean="0">
            <a:solidFill>
              <a:schemeClr val="bg1"/>
            </a:solidFill>
            <a:latin typeface="微软雅黑" panose="020B0503020204020204" pitchFamily="34" charset="-122"/>
            <a:ea typeface="微软雅黑" panose="020B0503020204020204" pitchFamily="34" charset="-122"/>
          </a:endParaRPr>
        </a:p>
      </dgm:t>
    </dgm:pt>
    <dgm:pt modelId="{B9947B41-633E-45CF-AFE5-8CEF1CAE9B05}" cxnId="{9E1E9A63-9DA4-4C1A-9C4B-ABA716F1B781}" type="parTrans">
      <dgm:prSet/>
      <dgm:spPr/>
      <dgm:t>
        <a:bodyPr/>
        <a:lstStyle/>
        <a:p>
          <a:endParaRPr lang="zh-CN" altLang="en-US"/>
        </a:p>
      </dgm:t>
    </dgm:pt>
    <dgm:pt modelId="{1583D878-2B6E-4875-AC51-09C39342FD19}" cxnId="{9E1E9A63-9DA4-4C1A-9C4B-ABA716F1B781}" type="sibTrans">
      <dgm:prSet/>
      <dgm:spPr/>
      <dgm:t>
        <a:bodyPr/>
        <a:lstStyle/>
        <a:p>
          <a:endParaRPr lang="zh-CN" altLang="en-US"/>
        </a:p>
      </dgm:t>
    </dgm:pt>
    <dgm:pt modelId="{E41515DC-64D3-4157-A52D-475E19AEBBC1}">
      <dgm:prSet phldrT="[文本]" custT="1"/>
      <dgm:spPr/>
      <dgm:t>
        <a:bodyPr/>
        <a:lstStyle/>
        <a:p>
          <a:r>
            <a:rPr lang="zh-CN" altLang="en-US" sz="1400" b="1" dirty="0" smtClean="0">
              <a:solidFill>
                <a:schemeClr val="bg1"/>
              </a:solidFill>
              <a:latin typeface="微软雅黑" panose="020B0503020204020204" pitchFamily="34" charset="-122"/>
              <a:ea typeface="微软雅黑" panose="020B0503020204020204" pitchFamily="34" charset="-122"/>
            </a:rPr>
            <a:t>商业服务</a:t>
          </a:r>
          <a:endParaRPr lang="zh-CN" altLang="en-US" sz="1400" b="1" dirty="0">
            <a:solidFill>
              <a:schemeClr val="bg1"/>
            </a:solidFill>
            <a:latin typeface="微软雅黑" panose="020B0503020204020204" pitchFamily="34" charset="-122"/>
            <a:ea typeface="微软雅黑" panose="020B0503020204020204" pitchFamily="34" charset="-122"/>
          </a:endParaRPr>
        </a:p>
      </dgm:t>
    </dgm:pt>
    <dgm:pt modelId="{81A91760-E4D8-4634-B59B-B6D9A0434A55}" cxnId="{F6D8B9ED-7282-4000-99E7-B682A1A62E76}" type="parTrans">
      <dgm:prSet/>
      <dgm:spPr/>
      <dgm:t>
        <a:bodyPr/>
        <a:lstStyle/>
        <a:p>
          <a:endParaRPr lang="zh-CN" altLang="en-US"/>
        </a:p>
      </dgm:t>
    </dgm:pt>
    <dgm:pt modelId="{4B14984A-63EE-4382-ACB0-2BB8F4844B10}" cxnId="{F6D8B9ED-7282-4000-99E7-B682A1A62E76}" type="sibTrans">
      <dgm:prSet/>
      <dgm:spPr/>
      <dgm:t>
        <a:bodyPr/>
        <a:lstStyle/>
        <a:p>
          <a:endParaRPr lang="zh-CN" altLang="en-US"/>
        </a:p>
      </dgm:t>
    </dgm:pt>
    <dgm:pt modelId="{3926A3B8-0731-4343-965E-652A7E035405}">
      <dgm:prSet phldrT="[文本]" custT="1"/>
      <dgm:spPr/>
      <dgm:t>
        <a:bodyPr/>
        <a:lstStyle/>
        <a:p>
          <a:r>
            <a:rPr lang="zh-CN" altLang="en-US" sz="1400" b="1" dirty="0" smtClean="0">
              <a:solidFill>
                <a:schemeClr val="bg1"/>
              </a:solidFill>
              <a:latin typeface="微软雅黑" panose="020B0503020204020204" pitchFamily="34" charset="-122"/>
              <a:ea typeface="微软雅黑" panose="020B0503020204020204" pitchFamily="34" charset="-122"/>
            </a:rPr>
            <a:t>公共服务</a:t>
          </a:r>
          <a:endParaRPr lang="zh-CN" altLang="en-US" sz="1400" b="1" dirty="0">
            <a:solidFill>
              <a:schemeClr val="bg1"/>
            </a:solidFill>
            <a:latin typeface="微软雅黑" panose="020B0503020204020204" pitchFamily="34" charset="-122"/>
            <a:ea typeface="微软雅黑" panose="020B0503020204020204" pitchFamily="34" charset="-122"/>
          </a:endParaRPr>
        </a:p>
      </dgm:t>
    </dgm:pt>
    <dgm:pt modelId="{DFEFA64A-EC41-475E-8845-3E6F4D380C02}" cxnId="{F621CE4B-220B-4450-AF15-15D95C852988}" type="sibTrans">
      <dgm:prSet/>
      <dgm:spPr/>
      <dgm:t>
        <a:bodyPr/>
        <a:lstStyle/>
        <a:p>
          <a:endParaRPr lang="zh-CN" altLang="en-US"/>
        </a:p>
      </dgm:t>
    </dgm:pt>
    <dgm:pt modelId="{8ECD3227-5177-4274-A433-7CAB7699D4E0}" cxnId="{F621CE4B-220B-4450-AF15-15D95C852988}" type="parTrans">
      <dgm:prSet/>
      <dgm:spPr/>
      <dgm:t>
        <a:bodyPr/>
        <a:lstStyle/>
        <a:p>
          <a:endParaRPr lang="zh-CN" altLang="en-US"/>
        </a:p>
      </dgm:t>
    </dgm:pt>
    <dgm:pt modelId="{FE39CE8B-1805-49B7-BE55-618B5258A692}">
      <dgm:prSet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1</a:t>
          </a:r>
          <a:r>
            <a:rPr lang="zh-CN" altLang="en-US" sz="900" b="1" dirty="0" smtClean="0">
              <a:solidFill>
                <a:schemeClr val="bg1"/>
              </a:solidFill>
              <a:latin typeface="微软雅黑" panose="020B0503020204020204" pitchFamily="34" charset="-122"/>
              <a:ea typeface="微软雅黑" panose="020B0503020204020204" pitchFamily="34" charset="-122"/>
            </a:rPr>
            <a:t>、</a:t>
          </a:r>
          <a:r>
            <a:rPr lang="zh-CN" altLang="en-US" sz="900" b="1"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有序布局，规模合理</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D9E96BF8-A38A-41C5-9570-B40336152B0C}" cxnId="{18C0B66B-9BF2-408C-8AF4-0E1C56FA4F9F}" type="parTrans">
      <dgm:prSet/>
      <dgm:spPr/>
      <dgm:t>
        <a:bodyPr/>
        <a:lstStyle/>
        <a:p>
          <a:endParaRPr lang="zh-CN" altLang="en-US"/>
        </a:p>
      </dgm:t>
    </dgm:pt>
    <dgm:pt modelId="{DE405931-9F1F-4CB8-B510-5D2ECAA3BEA7}" cxnId="{18C0B66B-9BF2-408C-8AF4-0E1C56FA4F9F}" type="sibTrans">
      <dgm:prSet/>
      <dgm:spPr/>
      <dgm:t>
        <a:bodyPr/>
        <a:lstStyle/>
        <a:p>
          <a:endParaRPr lang="zh-CN" altLang="en-US"/>
        </a:p>
      </dgm:t>
    </dgm:pt>
    <dgm:pt modelId="{E6B03A44-9789-4311-B0B9-D9698768B193}">
      <dgm:prSet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2</a:t>
          </a:r>
          <a:r>
            <a:rPr lang="zh-CN" altLang="en-US" sz="900" b="1" dirty="0" smtClean="0">
              <a:solidFill>
                <a:schemeClr val="bg1"/>
              </a:solidFill>
              <a:latin typeface="微软雅黑" panose="020B0503020204020204" pitchFamily="34" charset="-122"/>
              <a:ea typeface="微软雅黑" panose="020B0503020204020204" pitchFamily="34" charset="-122"/>
            </a:rPr>
            <a:t>、</a:t>
          </a:r>
          <a:r>
            <a:rPr lang="zh-CN" altLang="en-US" sz="900" b="1"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突出特色，传承文化</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FDB2C7D6-3712-45F1-BEBE-BEA0A223804E}" cxnId="{65A18632-90B4-4BFA-8698-DA690DA97AE1}" type="parTrans">
      <dgm:prSet/>
      <dgm:spPr/>
      <dgm:t>
        <a:bodyPr/>
        <a:lstStyle/>
        <a:p>
          <a:endParaRPr lang="zh-CN" altLang="en-US"/>
        </a:p>
      </dgm:t>
    </dgm:pt>
    <dgm:pt modelId="{C68E576D-3BFF-42C0-BB21-46E6FD3ADE9C}" cxnId="{65A18632-90B4-4BFA-8698-DA690DA97AE1}" type="sibTrans">
      <dgm:prSet/>
      <dgm:spPr/>
      <dgm:t>
        <a:bodyPr/>
        <a:lstStyle/>
        <a:p>
          <a:endParaRPr lang="zh-CN" altLang="en-US"/>
        </a:p>
      </dgm:t>
    </dgm:pt>
    <dgm:pt modelId="{FDBE23D0-E89E-41ED-B873-A21FB85CA932}">
      <dgm:prSet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3</a:t>
          </a:r>
          <a:r>
            <a:rPr lang="zh-CN" altLang="en-US" sz="900" b="1" dirty="0" smtClean="0">
              <a:solidFill>
                <a:schemeClr val="bg1"/>
              </a:solidFill>
              <a:latin typeface="微软雅黑" panose="020B0503020204020204" pitchFamily="34" charset="-122"/>
              <a:ea typeface="微软雅黑" panose="020B0503020204020204" pitchFamily="34" charset="-122"/>
            </a:rPr>
            <a:t>、</a:t>
          </a:r>
          <a:r>
            <a:rPr lang="zh-CN" altLang="en-US" sz="900" b="1"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加强管理，宜居宜业</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FC86E212-13E1-4A1D-A666-77FF823743C0}" cxnId="{0F2D5366-3567-405A-BB9A-E43E18FE63F2}" type="parTrans">
      <dgm:prSet/>
      <dgm:spPr/>
      <dgm:t>
        <a:bodyPr/>
        <a:lstStyle/>
        <a:p>
          <a:endParaRPr lang="zh-CN" altLang="en-US"/>
        </a:p>
      </dgm:t>
    </dgm:pt>
    <dgm:pt modelId="{66EEB496-0401-436A-B038-CCE12AF8BDB8}" cxnId="{0F2D5366-3567-405A-BB9A-E43E18FE63F2}" type="sibTrans">
      <dgm:prSet/>
      <dgm:spPr/>
      <dgm:t>
        <a:bodyPr/>
        <a:lstStyle/>
        <a:p>
          <a:endParaRPr lang="zh-CN" altLang="en-US"/>
        </a:p>
      </dgm:t>
    </dgm:pt>
    <dgm:pt modelId="{07424B23-5EF3-4C77-A907-711E00F722AD}">
      <dgm:prSet phldrT="[文本]"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1</a:t>
          </a:r>
          <a:r>
            <a:rPr lang="zh-CN" altLang="en-US" sz="900" b="1"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、需求导向，完善功能服务</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611CC9DF-FCDB-4416-B797-32FFF8452CB9}" cxnId="{054CA7EC-35BF-42DD-9572-371775547721}" type="parTrans">
      <dgm:prSet/>
      <dgm:spPr/>
      <dgm:t>
        <a:bodyPr/>
        <a:lstStyle/>
        <a:p>
          <a:endParaRPr lang="zh-CN" altLang="en-US"/>
        </a:p>
      </dgm:t>
    </dgm:pt>
    <dgm:pt modelId="{A9C7FC91-CB25-4BF4-9261-0BB4A43DF7A2}" cxnId="{054CA7EC-35BF-42DD-9572-371775547721}" type="sibTrans">
      <dgm:prSet/>
      <dgm:spPr/>
      <dgm:t>
        <a:bodyPr/>
        <a:lstStyle/>
        <a:p>
          <a:endParaRPr lang="zh-CN" altLang="en-US"/>
        </a:p>
      </dgm:t>
    </dgm:pt>
    <dgm:pt modelId="{313F1BD0-5173-4F22-A848-D4F0C5A5CEC7}">
      <dgm:prSet phldrT="[文本]"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2</a:t>
          </a:r>
          <a:r>
            <a:rPr lang="zh-CN" altLang="en-US" sz="900" b="1"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、集约高效，布局合理</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110C1ACD-B824-4185-B993-E07DB25CAB84}" cxnId="{388829AE-6F73-449D-99D5-EE1B85176CB9}" type="sibTrans">
      <dgm:prSet/>
      <dgm:spPr/>
      <dgm:t>
        <a:bodyPr/>
        <a:lstStyle/>
        <a:p>
          <a:endParaRPr lang="zh-CN" altLang="en-US"/>
        </a:p>
      </dgm:t>
    </dgm:pt>
    <dgm:pt modelId="{B3415EC6-827A-4DF5-9A18-665B7946B6A5}" cxnId="{388829AE-6F73-449D-99D5-EE1B85176CB9}" type="parTrans">
      <dgm:prSet/>
      <dgm:spPr/>
      <dgm:t>
        <a:bodyPr/>
        <a:lstStyle/>
        <a:p>
          <a:endParaRPr lang="zh-CN" altLang="en-US"/>
        </a:p>
      </dgm:t>
    </dgm:pt>
    <dgm:pt modelId="{269D0A2E-68AA-483E-AF04-36CD58AC14A0}">
      <dgm:prSet phldrT="[文本]"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2</a:t>
          </a:r>
          <a:r>
            <a:rPr lang="zh-CN" altLang="en-US" sz="900" b="1" dirty="0" smtClean="0">
              <a:solidFill>
                <a:schemeClr val="bg1"/>
              </a:solidFill>
              <a:latin typeface="微软雅黑" panose="020B0503020204020204" pitchFamily="34" charset="-122"/>
              <a:ea typeface="微软雅黑" panose="020B0503020204020204" pitchFamily="34" charset="-122"/>
            </a:rPr>
            <a:t>、新建建筑传承与创新</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84F86881-4178-4EF7-8D26-0C13E471DC5C}" cxnId="{F210B9D3-4F04-4FCA-88AF-30EB7FDC80BA}" type="parTrans">
      <dgm:prSet/>
      <dgm:spPr/>
      <dgm:t>
        <a:bodyPr/>
        <a:lstStyle/>
        <a:p>
          <a:endParaRPr lang="zh-CN" altLang="en-US"/>
        </a:p>
      </dgm:t>
    </dgm:pt>
    <dgm:pt modelId="{F268D09D-816C-4948-9640-5539917CA89D}" cxnId="{F210B9D3-4F04-4FCA-88AF-30EB7FDC80BA}" type="sibTrans">
      <dgm:prSet/>
      <dgm:spPr/>
      <dgm:t>
        <a:bodyPr/>
        <a:lstStyle/>
        <a:p>
          <a:endParaRPr lang="zh-CN" altLang="en-US"/>
        </a:p>
      </dgm:t>
    </dgm:pt>
    <dgm:pt modelId="{990D3B25-8879-47B0-A380-7031EFEBCE18}">
      <dgm:prSet phldrT="[文本]"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1</a:t>
          </a:r>
          <a:r>
            <a:rPr lang="zh-CN" altLang="en-US" sz="900" b="1" dirty="0" smtClean="0">
              <a:solidFill>
                <a:schemeClr val="bg1"/>
              </a:solidFill>
              <a:latin typeface="微软雅黑" panose="020B0503020204020204" pitchFamily="34" charset="-122"/>
              <a:ea typeface="微软雅黑" panose="020B0503020204020204" pitchFamily="34" charset="-122"/>
            </a:rPr>
            <a:t>、传统建筑保护与利用</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F2247822-7658-4CE3-9B90-F43690EEDF7D}" cxnId="{143E83E1-1826-40A5-BDD7-965BC8DE3E8C}" type="parTrans">
      <dgm:prSet/>
      <dgm:spPr/>
      <dgm:t>
        <a:bodyPr/>
        <a:lstStyle/>
        <a:p>
          <a:endParaRPr lang="zh-CN" altLang="en-US"/>
        </a:p>
      </dgm:t>
    </dgm:pt>
    <dgm:pt modelId="{AC2DDBB1-23C4-43EC-B209-F4C3D7E004FE}" cxnId="{143E83E1-1826-40A5-BDD7-965BC8DE3E8C}" type="sibTrans">
      <dgm:prSet/>
      <dgm:spPr/>
      <dgm:t>
        <a:bodyPr/>
        <a:lstStyle/>
        <a:p>
          <a:endParaRPr lang="zh-CN" altLang="en-US"/>
        </a:p>
      </dgm:t>
    </dgm:pt>
    <dgm:pt modelId="{E8681F55-6B62-40BB-989E-4A53E5979364}">
      <dgm:prSet phldrT="[文本]" custT="1"/>
      <dgm:spPr/>
      <dgm:t>
        <a:bodyPr/>
        <a:lstStyle/>
        <a:p>
          <a:pPr algn="l"/>
          <a:r>
            <a:rPr lang="zh-CN" altLang="en-US" sz="1400" b="1" dirty="0" smtClean="0">
              <a:solidFill>
                <a:schemeClr val="bg1"/>
              </a:solidFill>
              <a:latin typeface="微软雅黑" panose="020B0503020204020204" pitchFamily="34" charset="-122"/>
              <a:ea typeface="微软雅黑" panose="020B0503020204020204" pitchFamily="34" charset="-122"/>
            </a:rPr>
            <a:t> 街道空间</a:t>
          </a:r>
          <a:endParaRPr lang="zh-CN" altLang="en-US" sz="1400" b="1" dirty="0">
            <a:solidFill>
              <a:schemeClr val="bg1"/>
            </a:solidFill>
            <a:latin typeface="微软雅黑" panose="020B0503020204020204" pitchFamily="34" charset="-122"/>
            <a:ea typeface="微软雅黑" panose="020B0503020204020204" pitchFamily="34" charset="-122"/>
          </a:endParaRPr>
        </a:p>
      </dgm:t>
    </dgm:pt>
    <dgm:pt modelId="{2FBC79A5-3359-4A35-BF05-3CCF17DAA047}" cxnId="{FE152773-0555-408F-AF19-1D1EBC45F1B7}" type="parTrans">
      <dgm:prSet/>
      <dgm:spPr/>
      <dgm:t>
        <a:bodyPr/>
        <a:lstStyle/>
        <a:p>
          <a:endParaRPr lang="zh-CN" altLang="en-US"/>
        </a:p>
      </dgm:t>
    </dgm:pt>
    <dgm:pt modelId="{BD36CA38-DC52-47F2-8A6F-F5B34023017A}" cxnId="{FE152773-0555-408F-AF19-1D1EBC45F1B7}" type="sibTrans">
      <dgm:prSet/>
      <dgm:spPr/>
      <dgm:t>
        <a:bodyPr/>
        <a:lstStyle/>
        <a:p>
          <a:endParaRPr lang="zh-CN" altLang="en-US"/>
        </a:p>
      </dgm:t>
    </dgm:pt>
    <dgm:pt modelId="{3AEF4668-040C-47BB-AE35-8DA386066567}">
      <dgm:prSet phldrT="[文本]"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3</a:t>
          </a:r>
          <a:r>
            <a:rPr lang="zh-CN" altLang="en-US" sz="900" b="1" dirty="0" smtClean="0">
              <a:solidFill>
                <a:schemeClr val="bg1"/>
              </a:solidFill>
              <a:latin typeface="微软雅黑" panose="020B0503020204020204" pitchFamily="34" charset="-122"/>
              <a:ea typeface="微软雅黑" panose="020B0503020204020204" pitchFamily="34" charset="-122"/>
            </a:rPr>
            <a:t>、使用方法</a:t>
          </a:r>
          <a:endParaRPr lang="en-US" altLang="zh-CN" sz="900" b="1" dirty="0" smtClean="0">
            <a:solidFill>
              <a:schemeClr val="bg1"/>
            </a:solidFill>
            <a:latin typeface="微软雅黑" panose="020B0503020204020204" pitchFamily="34" charset="-122"/>
            <a:ea typeface="微软雅黑" panose="020B0503020204020204" pitchFamily="34" charset="-122"/>
          </a:endParaRPr>
        </a:p>
      </dgm:t>
    </dgm:pt>
    <dgm:pt modelId="{DA952E25-11F9-433F-8186-148EA3CC2C52}" cxnId="{A094E894-47E3-4E41-AB4F-1F89BAE9E9BA}" type="parTrans">
      <dgm:prSet/>
      <dgm:spPr/>
      <dgm:t>
        <a:bodyPr/>
        <a:lstStyle/>
        <a:p>
          <a:endParaRPr lang="zh-CN" altLang="en-US"/>
        </a:p>
      </dgm:t>
    </dgm:pt>
    <dgm:pt modelId="{13EE89D4-E29B-4D41-80D6-E36E104889C5}" cxnId="{A094E894-47E3-4E41-AB4F-1F89BAE9E9BA}" type="sibTrans">
      <dgm:prSet/>
      <dgm:spPr/>
      <dgm:t>
        <a:bodyPr/>
        <a:lstStyle/>
        <a:p>
          <a:endParaRPr lang="zh-CN" altLang="en-US"/>
        </a:p>
      </dgm:t>
    </dgm:pt>
    <dgm:pt modelId="{AC6E9D86-C40E-4CCE-8A0F-0B981E1787BB}">
      <dgm:prSet phldrT="[文本]" custT="1"/>
      <dgm:spPr/>
      <dgm:t>
        <a:bodyPr/>
        <a:lstStyle/>
        <a:p>
          <a:pPr algn="l"/>
          <a:r>
            <a:rPr lang="zh-CN" altLang="en-US" sz="1400" b="1" dirty="0" smtClean="0">
              <a:solidFill>
                <a:schemeClr val="bg1"/>
              </a:solidFill>
              <a:latin typeface="微软雅黑" panose="020B0503020204020204" pitchFamily="34" charset="-122"/>
              <a:ea typeface="微软雅黑" panose="020B0503020204020204" pitchFamily="34" charset="-122"/>
            </a:rPr>
            <a:t> 建筑风貌</a:t>
          </a:r>
          <a:endParaRPr lang="zh-CN" altLang="en-US" sz="1400" b="1" dirty="0">
            <a:solidFill>
              <a:schemeClr val="bg1"/>
            </a:solidFill>
            <a:latin typeface="微软雅黑" panose="020B0503020204020204" pitchFamily="34" charset="-122"/>
            <a:ea typeface="微软雅黑" panose="020B0503020204020204" pitchFamily="34" charset="-122"/>
          </a:endParaRPr>
        </a:p>
      </dgm:t>
    </dgm:pt>
    <dgm:pt modelId="{3E5A5FBD-494C-4069-B9EB-6E675C08BFE4}" cxnId="{71BA908B-8020-45DE-B29D-686B53353BF4}" type="parTrans">
      <dgm:prSet/>
      <dgm:spPr/>
      <dgm:t>
        <a:bodyPr/>
        <a:lstStyle/>
        <a:p>
          <a:endParaRPr lang="zh-CN" altLang="en-US"/>
        </a:p>
      </dgm:t>
    </dgm:pt>
    <dgm:pt modelId="{5D2344DD-FA9B-45A2-8217-4871F20F86F3}" cxnId="{71BA908B-8020-45DE-B29D-686B53353BF4}" type="sibTrans">
      <dgm:prSet/>
      <dgm:spPr/>
      <dgm:t>
        <a:bodyPr/>
        <a:lstStyle/>
        <a:p>
          <a:endParaRPr lang="zh-CN" altLang="en-US"/>
        </a:p>
      </dgm:t>
    </dgm:pt>
    <dgm:pt modelId="{0ED0AE70-272F-4F7B-928A-4EDD6D732123}">
      <dgm:prSet phldrT="[文本]"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1</a:t>
          </a:r>
          <a:r>
            <a:rPr lang="zh-CN" altLang="en-US" sz="900" b="1" dirty="0" smtClean="0">
              <a:solidFill>
                <a:schemeClr val="bg1"/>
              </a:solidFill>
              <a:latin typeface="微软雅黑" panose="020B0503020204020204" pitchFamily="34" charset="-122"/>
              <a:ea typeface="微软雅黑" panose="020B0503020204020204" pitchFamily="34" charset="-122"/>
            </a:rPr>
            <a:t>、街道尺度适宜</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AD1980D6-9C8E-4B68-A8AB-BC9A79203647}" cxnId="{925FB84A-649F-4DA1-A523-9CDE2ACD657E}" type="parTrans">
      <dgm:prSet/>
      <dgm:spPr/>
      <dgm:t>
        <a:bodyPr/>
        <a:lstStyle/>
        <a:p>
          <a:endParaRPr lang="zh-CN" altLang="en-US"/>
        </a:p>
      </dgm:t>
    </dgm:pt>
    <dgm:pt modelId="{4935FC97-D672-438E-A3AD-B14E1EC4D187}" cxnId="{925FB84A-649F-4DA1-A523-9CDE2ACD657E}" type="sibTrans">
      <dgm:prSet/>
      <dgm:spPr/>
      <dgm:t>
        <a:bodyPr/>
        <a:lstStyle/>
        <a:p>
          <a:endParaRPr lang="zh-CN" altLang="en-US"/>
        </a:p>
      </dgm:t>
    </dgm:pt>
    <dgm:pt modelId="{940F1E76-732F-46BD-A3F4-54AF8B46330E}">
      <dgm:prSet phldrT="[文本]"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2</a:t>
          </a:r>
          <a:r>
            <a:rPr lang="zh-CN" altLang="en-US" sz="900" b="1" dirty="0" smtClean="0">
              <a:solidFill>
                <a:schemeClr val="bg1"/>
              </a:solidFill>
              <a:latin typeface="微软雅黑" panose="020B0503020204020204" pitchFamily="34" charset="-122"/>
              <a:ea typeface="微软雅黑" panose="020B0503020204020204" pitchFamily="34" charset="-122"/>
            </a:rPr>
            <a:t>、街道立面协调</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ABC29D1F-18FC-449D-B42D-A53D3E529CA8}" cxnId="{DD553379-7C67-4291-BEF9-158F081BD772}" type="parTrans">
      <dgm:prSet/>
      <dgm:spPr/>
      <dgm:t>
        <a:bodyPr/>
        <a:lstStyle/>
        <a:p>
          <a:endParaRPr lang="zh-CN" altLang="en-US"/>
        </a:p>
      </dgm:t>
    </dgm:pt>
    <dgm:pt modelId="{D212206F-9AAA-4F25-BED6-C078E31470CE}" cxnId="{DD553379-7C67-4291-BEF9-158F081BD772}" type="sibTrans">
      <dgm:prSet/>
      <dgm:spPr/>
      <dgm:t>
        <a:bodyPr/>
        <a:lstStyle/>
        <a:p>
          <a:endParaRPr lang="zh-CN" altLang="en-US"/>
        </a:p>
      </dgm:t>
    </dgm:pt>
    <dgm:pt modelId="{068ABB7E-B8E5-45B9-A7CB-6E18F76CB34C}">
      <dgm:prSet phldrT="[文本]"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3</a:t>
          </a:r>
          <a:r>
            <a:rPr lang="zh-CN" altLang="en-US" sz="900" b="1" dirty="0" smtClean="0">
              <a:solidFill>
                <a:schemeClr val="bg1"/>
              </a:solidFill>
              <a:latin typeface="微软雅黑" panose="020B0503020204020204" pitchFamily="34" charset="-122"/>
              <a:ea typeface="微软雅黑" panose="020B0503020204020204" pitchFamily="34" charset="-122"/>
            </a:rPr>
            <a:t>、优化道路断面设计</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F88835DC-EB71-4441-99EA-3611FE1BF414}" cxnId="{C7394775-91F4-47DE-A073-E607AAA0F731}" type="parTrans">
      <dgm:prSet/>
      <dgm:spPr/>
      <dgm:t>
        <a:bodyPr/>
        <a:lstStyle/>
        <a:p>
          <a:endParaRPr lang="zh-CN" altLang="en-US"/>
        </a:p>
      </dgm:t>
    </dgm:pt>
    <dgm:pt modelId="{17A5BB5B-36B2-49CD-8E35-E5D31B7C20D6}" cxnId="{C7394775-91F4-47DE-A073-E607AAA0F731}" type="sibTrans">
      <dgm:prSet/>
      <dgm:spPr/>
      <dgm:t>
        <a:bodyPr/>
        <a:lstStyle/>
        <a:p>
          <a:endParaRPr lang="zh-CN" altLang="en-US"/>
        </a:p>
      </dgm:t>
    </dgm:pt>
    <dgm:pt modelId="{A80858CF-9131-4809-973C-BA872C83D957}">
      <dgm:prSet phldrT="[文本]" custT="1"/>
      <dgm:spPr/>
      <dgm:t>
        <a:bodyPr/>
        <a:lstStyle/>
        <a:p>
          <a:pPr algn="l"/>
          <a:r>
            <a:rPr lang="en-US" altLang="zh-CN" sz="900" b="1" dirty="0" smtClean="0">
              <a:solidFill>
                <a:schemeClr val="bg1"/>
              </a:solidFill>
              <a:latin typeface="微软雅黑" panose="020B0503020204020204" pitchFamily="34" charset="-122"/>
              <a:ea typeface="微软雅黑" panose="020B0503020204020204" pitchFamily="34" charset="-122"/>
            </a:rPr>
            <a:t>3</a:t>
          </a:r>
          <a:r>
            <a:rPr lang="zh-CN" altLang="en-US" sz="900" b="1" dirty="0" smtClean="0">
              <a:solidFill>
                <a:schemeClr val="bg1"/>
              </a:solidFill>
              <a:latin typeface="微软雅黑" panose="020B0503020204020204" pitchFamily="34" charset="-122"/>
              <a:ea typeface="微软雅黑" panose="020B0503020204020204" pitchFamily="34" charset="-122"/>
            </a:rPr>
            <a:t>、海绵理念，生态建设</a:t>
          </a:r>
          <a:endParaRPr lang="zh-CN" altLang="en-US" sz="900" b="1" dirty="0">
            <a:solidFill>
              <a:schemeClr val="bg1"/>
            </a:solidFill>
            <a:latin typeface="微软雅黑" panose="020B0503020204020204" pitchFamily="34" charset="-122"/>
            <a:ea typeface="微软雅黑" panose="020B0503020204020204" pitchFamily="34" charset="-122"/>
          </a:endParaRPr>
        </a:p>
      </dgm:t>
    </dgm:pt>
    <dgm:pt modelId="{BC6A9BAB-949A-4774-9FCA-6940CD2B02B8}" cxnId="{CE4F0213-F1A1-47D6-9FDD-7BF1D1BAB246}" type="parTrans">
      <dgm:prSet/>
      <dgm:spPr/>
      <dgm:t>
        <a:bodyPr/>
        <a:lstStyle/>
        <a:p>
          <a:endParaRPr lang="zh-CN" altLang="en-US"/>
        </a:p>
      </dgm:t>
    </dgm:pt>
    <dgm:pt modelId="{1A81D087-C5EC-473C-9ED9-5BCC22961229}" cxnId="{CE4F0213-F1A1-47D6-9FDD-7BF1D1BAB246}" type="sibTrans">
      <dgm:prSet/>
      <dgm:spPr/>
      <dgm:t>
        <a:bodyPr/>
        <a:lstStyle/>
        <a:p>
          <a:endParaRPr lang="zh-CN" altLang="en-US"/>
        </a:p>
      </dgm:t>
    </dgm:pt>
    <dgm:pt modelId="{8ADB1172-FB8B-4524-A9EB-B9C4DD7D68F7}" type="pres">
      <dgm:prSet presAssocID="{24945D2F-9140-47CB-AE9C-8C79AFF21799}" presName="Name0" presStyleCnt="0">
        <dgm:presLayoutVars>
          <dgm:chPref val="1"/>
          <dgm:dir/>
          <dgm:animOne val="branch"/>
          <dgm:animLvl val="lvl"/>
          <dgm:resizeHandles val="exact"/>
        </dgm:presLayoutVars>
      </dgm:prSet>
      <dgm:spPr/>
      <dgm:t>
        <a:bodyPr/>
        <a:lstStyle/>
        <a:p>
          <a:endParaRPr lang="zh-CN" altLang="en-US"/>
        </a:p>
      </dgm:t>
    </dgm:pt>
    <dgm:pt modelId="{68BCCA73-92F9-4C1E-BA98-CBCFAD84E3AB}" type="pres">
      <dgm:prSet presAssocID="{AA3BA322-476D-4E66-B1AB-C7FD2C342840}" presName="root1" presStyleCnt="0"/>
      <dgm:spPr/>
      <dgm:t>
        <a:bodyPr/>
        <a:lstStyle/>
        <a:p>
          <a:endParaRPr lang="zh-CN" altLang="en-US"/>
        </a:p>
      </dgm:t>
    </dgm:pt>
    <dgm:pt modelId="{D6F4E52A-9F68-4438-AA2C-8B4CC45ED350}" type="pres">
      <dgm:prSet presAssocID="{AA3BA322-476D-4E66-B1AB-C7FD2C342840}" presName="LevelOneTextNode" presStyleLbl="node0" presStyleIdx="0" presStyleCnt="1" custAng="5400000" custScaleX="167207" custScaleY="94088" custLinFactX="-186705" custLinFactNeighborX="-200000" custLinFactNeighborY="-4833">
        <dgm:presLayoutVars>
          <dgm:chPref val="3"/>
        </dgm:presLayoutVars>
      </dgm:prSet>
      <dgm:spPr/>
      <dgm:t>
        <a:bodyPr/>
        <a:lstStyle/>
        <a:p>
          <a:endParaRPr lang="zh-CN" altLang="en-US"/>
        </a:p>
      </dgm:t>
    </dgm:pt>
    <dgm:pt modelId="{50FFFF64-B033-4F33-8FFC-99D6F87F154D}" type="pres">
      <dgm:prSet presAssocID="{AA3BA322-476D-4E66-B1AB-C7FD2C342840}" presName="level2hierChild" presStyleCnt="0"/>
      <dgm:spPr/>
      <dgm:t>
        <a:bodyPr/>
        <a:lstStyle/>
        <a:p>
          <a:endParaRPr lang="zh-CN" altLang="en-US"/>
        </a:p>
      </dgm:t>
    </dgm:pt>
    <dgm:pt modelId="{3A62BEC9-D0EE-461C-9C0E-4797AD1168A8}" type="pres">
      <dgm:prSet presAssocID="{1ED7A622-A5E6-424E-8BCA-46411E2A38DF}" presName="conn2-1" presStyleLbl="parChTrans1D2" presStyleIdx="0" presStyleCnt="10"/>
      <dgm:spPr/>
      <dgm:t>
        <a:bodyPr/>
        <a:lstStyle/>
        <a:p>
          <a:endParaRPr lang="zh-CN" altLang="en-US"/>
        </a:p>
      </dgm:t>
    </dgm:pt>
    <dgm:pt modelId="{B707867D-5306-437D-87F9-F8C25003699B}" type="pres">
      <dgm:prSet presAssocID="{1ED7A622-A5E6-424E-8BCA-46411E2A38DF}" presName="connTx" presStyleLbl="parChTrans1D2" presStyleIdx="0" presStyleCnt="10"/>
      <dgm:spPr/>
      <dgm:t>
        <a:bodyPr/>
        <a:lstStyle/>
        <a:p>
          <a:endParaRPr lang="zh-CN" altLang="en-US"/>
        </a:p>
      </dgm:t>
    </dgm:pt>
    <dgm:pt modelId="{D32A3A78-B596-474A-AEBE-8FD8B74FBF32}" type="pres">
      <dgm:prSet presAssocID="{7D93627F-9316-4EC6-85C3-801549D778BB}" presName="root2" presStyleCnt="0"/>
      <dgm:spPr/>
    </dgm:pt>
    <dgm:pt modelId="{78314E8E-6E60-48C3-9420-2B391687E317}" type="pres">
      <dgm:prSet presAssocID="{7D93627F-9316-4EC6-85C3-801549D778BB}" presName="LevelTwoTextNode" presStyleLbl="node2" presStyleIdx="0" presStyleCnt="10" custScaleX="139332" custScaleY="180951">
        <dgm:presLayoutVars>
          <dgm:chPref val="3"/>
        </dgm:presLayoutVars>
      </dgm:prSet>
      <dgm:spPr/>
      <dgm:t>
        <a:bodyPr/>
        <a:lstStyle/>
        <a:p>
          <a:endParaRPr lang="zh-CN" altLang="en-US"/>
        </a:p>
      </dgm:t>
    </dgm:pt>
    <dgm:pt modelId="{6312CE5E-81AE-4BBE-B60B-B8A308E494AE}" type="pres">
      <dgm:prSet presAssocID="{7D93627F-9316-4EC6-85C3-801549D778BB}" presName="level3hierChild" presStyleCnt="0"/>
      <dgm:spPr/>
    </dgm:pt>
    <dgm:pt modelId="{08B2BAB0-2C7B-45B0-80C2-28F2B72482BA}" type="pres">
      <dgm:prSet presAssocID="{A226B2C9-CF06-4E20-9701-F823DA64CE03}" presName="conn2-1" presStyleLbl="parChTrans1D3" presStyleIdx="0" presStyleCnt="29"/>
      <dgm:spPr/>
      <dgm:t>
        <a:bodyPr/>
        <a:lstStyle/>
        <a:p>
          <a:endParaRPr lang="zh-CN" altLang="en-US"/>
        </a:p>
      </dgm:t>
    </dgm:pt>
    <dgm:pt modelId="{9C9D38C8-4953-4FE0-B1F6-1C32D221B0F6}" type="pres">
      <dgm:prSet presAssocID="{A226B2C9-CF06-4E20-9701-F823DA64CE03}" presName="connTx" presStyleLbl="parChTrans1D3" presStyleIdx="0" presStyleCnt="29"/>
      <dgm:spPr/>
      <dgm:t>
        <a:bodyPr/>
        <a:lstStyle/>
        <a:p>
          <a:endParaRPr lang="zh-CN" altLang="en-US"/>
        </a:p>
      </dgm:t>
    </dgm:pt>
    <dgm:pt modelId="{7DE0E08D-2BE6-4E9D-A8ED-E71316D5B576}" type="pres">
      <dgm:prSet presAssocID="{A3BC2832-71E1-4981-B8D7-62EEEF5515B8}" presName="root2" presStyleCnt="0"/>
      <dgm:spPr/>
    </dgm:pt>
    <dgm:pt modelId="{7E1FFF6A-3D35-428B-B2F5-7037446E225A}" type="pres">
      <dgm:prSet presAssocID="{A3BC2832-71E1-4981-B8D7-62EEEF5515B8}" presName="LevelTwoTextNode" presStyleLbl="node3" presStyleIdx="0" presStyleCnt="29" custScaleX="482719" custLinFactX="181377" custLinFactNeighborX="200000">
        <dgm:presLayoutVars>
          <dgm:chPref val="3"/>
        </dgm:presLayoutVars>
      </dgm:prSet>
      <dgm:spPr/>
      <dgm:t>
        <a:bodyPr/>
        <a:lstStyle/>
        <a:p>
          <a:endParaRPr lang="zh-CN" altLang="en-US"/>
        </a:p>
      </dgm:t>
    </dgm:pt>
    <dgm:pt modelId="{EE29EB33-B22D-4CF3-A0BF-E10464C53794}" type="pres">
      <dgm:prSet presAssocID="{A3BC2832-71E1-4981-B8D7-62EEEF5515B8}" presName="level3hierChild" presStyleCnt="0"/>
      <dgm:spPr/>
    </dgm:pt>
    <dgm:pt modelId="{F5E97F3C-0941-4DEA-AE74-53D6FE2192A1}" type="pres">
      <dgm:prSet presAssocID="{894659C1-4CFA-4AED-9C8F-0FD369137351}" presName="conn2-1" presStyleLbl="parChTrans1D3" presStyleIdx="1" presStyleCnt="29"/>
      <dgm:spPr/>
      <dgm:t>
        <a:bodyPr/>
        <a:lstStyle/>
        <a:p>
          <a:endParaRPr lang="zh-CN" altLang="en-US"/>
        </a:p>
      </dgm:t>
    </dgm:pt>
    <dgm:pt modelId="{C5F3CAEC-9D67-4F7E-91D2-78B736C0CDB0}" type="pres">
      <dgm:prSet presAssocID="{894659C1-4CFA-4AED-9C8F-0FD369137351}" presName="connTx" presStyleLbl="parChTrans1D3" presStyleIdx="1" presStyleCnt="29"/>
      <dgm:spPr/>
      <dgm:t>
        <a:bodyPr/>
        <a:lstStyle/>
        <a:p>
          <a:endParaRPr lang="zh-CN" altLang="en-US"/>
        </a:p>
      </dgm:t>
    </dgm:pt>
    <dgm:pt modelId="{27B34006-F09C-43C3-81FB-BB5581CC6612}" type="pres">
      <dgm:prSet presAssocID="{1614069C-2CD9-4AF6-9BEF-87D165E72F1B}" presName="root2" presStyleCnt="0"/>
      <dgm:spPr/>
    </dgm:pt>
    <dgm:pt modelId="{826C9C82-DFAF-4CBD-BD84-2520DDE58944}" type="pres">
      <dgm:prSet presAssocID="{1614069C-2CD9-4AF6-9BEF-87D165E72F1B}" presName="LevelTwoTextNode" presStyleLbl="node3" presStyleIdx="1" presStyleCnt="29" custScaleX="482719" custLinFactX="181377" custLinFactNeighborX="200000">
        <dgm:presLayoutVars>
          <dgm:chPref val="3"/>
        </dgm:presLayoutVars>
      </dgm:prSet>
      <dgm:spPr/>
      <dgm:t>
        <a:bodyPr/>
        <a:lstStyle/>
        <a:p>
          <a:endParaRPr lang="zh-CN" altLang="en-US"/>
        </a:p>
      </dgm:t>
    </dgm:pt>
    <dgm:pt modelId="{51F2973C-A3F2-4454-99DD-B14330FAAA33}" type="pres">
      <dgm:prSet presAssocID="{1614069C-2CD9-4AF6-9BEF-87D165E72F1B}" presName="level3hierChild" presStyleCnt="0"/>
      <dgm:spPr/>
    </dgm:pt>
    <dgm:pt modelId="{955BBC4A-8996-4571-BE7B-A1083F4F7403}" type="pres">
      <dgm:prSet presAssocID="{DA952E25-11F9-433F-8186-148EA3CC2C52}" presName="conn2-1" presStyleLbl="parChTrans1D3" presStyleIdx="2" presStyleCnt="29"/>
      <dgm:spPr/>
      <dgm:t>
        <a:bodyPr/>
        <a:lstStyle/>
        <a:p>
          <a:endParaRPr lang="zh-CN" altLang="en-US"/>
        </a:p>
      </dgm:t>
    </dgm:pt>
    <dgm:pt modelId="{1EDE9F4F-F821-4FAE-9890-550879E44AD1}" type="pres">
      <dgm:prSet presAssocID="{DA952E25-11F9-433F-8186-148EA3CC2C52}" presName="connTx" presStyleLbl="parChTrans1D3" presStyleIdx="2" presStyleCnt="29"/>
      <dgm:spPr/>
      <dgm:t>
        <a:bodyPr/>
        <a:lstStyle/>
        <a:p>
          <a:endParaRPr lang="zh-CN" altLang="en-US"/>
        </a:p>
      </dgm:t>
    </dgm:pt>
    <dgm:pt modelId="{067ADAD3-9CFE-46E1-AC09-778C0735A835}" type="pres">
      <dgm:prSet presAssocID="{3AEF4668-040C-47BB-AE35-8DA386066567}" presName="root2" presStyleCnt="0"/>
      <dgm:spPr/>
    </dgm:pt>
    <dgm:pt modelId="{0B51C7D0-AAD6-4FBE-ACB3-1C05A3575890}" type="pres">
      <dgm:prSet presAssocID="{3AEF4668-040C-47BB-AE35-8DA386066567}" presName="LevelTwoTextNode" presStyleLbl="node3" presStyleIdx="2" presStyleCnt="29" custScaleX="487063" custScaleY="109400" custLinFactX="176855" custLinFactNeighborX="200000" custLinFactNeighborY="-15488">
        <dgm:presLayoutVars>
          <dgm:chPref val="3"/>
        </dgm:presLayoutVars>
      </dgm:prSet>
      <dgm:spPr/>
      <dgm:t>
        <a:bodyPr/>
        <a:lstStyle/>
        <a:p>
          <a:endParaRPr lang="zh-CN" altLang="en-US"/>
        </a:p>
      </dgm:t>
    </dgm:pt>
    <dgm:pt modelId="{5C63163B-1CB3-48B8-9497-B183E2842DDA}" type="pres">
      <dgm:prSet presAssocID="{3AEF4668-040C-47BB-AE35-8DA386066567}" presName="level3hierChild" presStyleCnt="0"/>
      <dgm:spPr/>
    </dgm:pt>
    <dgm:pt modelId="{EEE34A41-6A2F-4AFF-BA72-595AB60DAEBE}" type="pres">
      <dgm:prSet presAssocID="{11865505-AF71-49CC-8CED-2E07B5AFCB2E}" presName="conn2-1" presStyleLbl="parChTrans1D3" presStyleIdx="3" presStyleCnt="29"/>
      <dgm:spPr/>
      <dgm:t>
        <a:bodyPr/>
        <a:lstStyle/>
        <a:p>
          <a:endParaRPr lang="zh-CN" altLang="en-US"/>
        </a:p>
      </dgm:t>
    </dgm:pt>
    <dgm:pt modelId="{5F3EB75B-AE7B-4350-8B28-659D1539EC74}" type="pres">
      <dgm:prSet presAssocID="{11865505-AF71-49CC-8CED-2E07B5AFCB2E}" presName="connTx" presStyleLbl="parChTrans1D3" presStyleIdx="3" presStyleCnt="29"/>
      <dgm:spPr/>
      <dgm:t>
        <a:bodyPr/>
        <a:lstStyle/>
        <a:p>
          <a:endParaRPr lang="zh-CN" altLang="en-US"/>
        </a:p>
      </dgm:t>
    </dgm:pt>
    <dgm:pt modelId="{E39294E5-98ED-4208-AEC4-FDDCEFECFB91}" type="pres">
      <dgm:prSet presAssocID="{BA5CABA2-6897-49BA-AD29-42B1F1CC2957}" presName="root2" presStyleCnt="0"/>
      <dgm:spPr/>
    </dgm:pt>
    <dgm:pt modelId="{892E2BA1-BA12-443B-B51A-C5AF6135058D}" type="pres">
      <dgm:prSet presAssocID="{BA5CABA2-6897-49BA-AD29-42B1F1CC2957}" presName="LevelTwoTextNode" presStyleLbl="node3" presStyleIdx="3" presStyleCnt="29" custScaleX="482719" custLinFactX="181377" custLinFactNeighborX="200000">
        <dgm:presLayoutVars>
          <dgm:chPref val="3"/>
        </dgm:presLayoutVars>
      </dgm:prSet>
      <dgm:spPr/>
      <dgm:t>
        <a:bodyPr/>
        <a:lstStyle/>
        <a:p>
          <a:endParaRPr lang="zh-CN" altLang="en-US"/>
        </a:p>
      </dgm:t>
    </dgm:pt>
    <dgm:pt modelId="{23A50A8D-4154-445E-8754-133CDE7E1FC1}" type="pres">
      <dgm:prSet presAssocID="{BA5CABA2-6897-49BA-AD29-42B1F1CC2957}" presName="level3hierChild" presStyleCnt="0"/>
      <dgm:spPr/>
    </dgm:pt>
    <dgm:pt modelId="{7A2AB7BF-90E9-4BDA-B2E4-681BEB30C395}" type="pres">
      <dgm:prSet presAssocID="{B9947B41-633E-45CF-AFE5-8CEF1CAE9B05}" presName="conn2-1" presStyleLbl="parChTrans1D3" presStyleIdx="4" presStyleCnt="29"/>
      <dgm:spPr/>
      <dgm:t>
        <a:bodyPr/>
        <a:lstStyle/>
        <a:p>
          <a:endParaRPr lang="zh-CN" altLang="en-US"/>
        </a:p>
      </dgm:t>
    </dgm:pt>
    <dgm:pt modelId="{57C852CB-9497-415E-BA12-B0A138B8283E}" type="pres">
      <dgm:prSet presAssocID="{B9947B41-633E-45CF-AFE5-8CEF1CAE9B05}" presName="connTx" presStyleLbl="parChTrans1D3" presStyleIdx="4" presStyleCnt="29"/>
      <dgm:spPr/>
      <dgm:t>
        <a:bodyPr/>
        <a:lstStyle/>
        <a:p>
          <a:endParaRPr lang="zh-CN" altLang="en-US"/>
        </a:p>
      </dgm:t>
    </dgm:pt>
    <dgm:pt modelId="{14A7B548-059C-4512-84AA-D5079BA4532A}" type="pres">
      <dgm:prSet presAssocID="{4FBA0941-7CEC-46CC-91D1-CE64F5BDF985}" presName="root2" presStyleCnt="0"/>
      <dgm:spPr/>
    </dgm:pt>
    <dgm:pt modelId="{176687C4-32C4-4780-9194-19754EA072B1}" type="pres">
      <dgm:prSet presAssocID="{4FBA0941-7CEC-46CC-91D1-CE64F5BDF985}" presName="LevelTwoTextNode" presStyleLbl="node3" presStyleIdx="4" presStyleCnt="29" custScaleX="482719" custLinFactX="181377" custLinFactNeighborX="200000">
        <dgm:presLayoutVars>
          <dgm:chPref val="3"/>
        </dgm:presLayoutVars>
      </dgm:prSet>
      <dgm:spPr/>
      <dgm:t>
        <a:bodyPr/>
        <a:lstStyle/>
        <a:p>
          <a:endParaRPr lang="zh-CN" altLang="en-US"/>
        </a:p>
      </dgm:t>
    </dgm:pt>
    <dgm:pt modelId="{F53915AE-B891-4067-909E-E8CD0119F93B}" type="pres">
      <dgm:prSet presAssocID="{4FBA0941-7CEC-46CC-91D1-CE64F5BDF985}" presName="level3hierChild" presStyleCnt="0"/>
      <dgm:spPr/>
    </dgm:pt>
    <dgm:pt modelId="{AD0F8673-5E47-412C-9156-B7F9195E715A}" type="pres">
      <dgm:prSet presAssocID="{94797C66-5C8D-42B0-9024-DD861287D468}" presName="conn2-1" presStyleLbl="parChTrans1D2" presStyleIdx="1" presStyleCnt="10"/>
      <dgm:spPr/>
      <dgm:t>
        <a:bodyPr/>
        <a:lstStyle/>
        <a:p>
          <a:endParaRPr lang="zh-CN" altLang="en-US"/>
        </a:p>
      </dgm:t>
    </dgm:pt>
    <dgm:pt modelId="{476E810F-B760-49B4-B6EA-D182C16287CA}" type="pres">
      <dgm:prSet presAssocID="{94797C66-5C8D-42B0-9024-DD861287D468}" presName="connTx" presStyleLbl="parChTrans1D2" presStyleIdx="1" presStyleCnt="10"/>
      <dgm:spPr/>
      <dgm:t>
        <a:bodyPr/>
        <a:lstStyle/>
        <a:p>
          <a:endParaRPr lang="zh-CN" altLang="en-US"/>
        </a:p>
      </dgm:t>
    </dgm:pt>
    <dgm:pt modelId="{45CAAF35-2A15-4796-AB72-3C134FF90FF2}" type="pres">
      <dgm:prSet presAssocID="{E139CDCA-4413-4893-9552-130A679905A2}" presName="root2" presStyleCnt="0"/>
      <dgm:spPr/>
      <dgm:t>
        <a:bodyPr/>
        <a:lstStyle/>
        <a:p>
          <a:endParaRPr lang="zh-CN" altLang="en-US"/>
        </a:p>
      </dgm:t>
    </dgm:pt>
    <dgm:pt modelId="{05CB5DAF-A411-47FA-9AA8-B41A7FACD4D0}" type="pres">
      <dgm:prSet presAssocID="{E139CDCA-4413-4893-9552-130A679905A2}" presName="LevelTwoTextNode" presStyleLbl="node2" presStyleIdx="1" presStyleCnt="10" custScaleX="142193" custScaleY="180951">
        <dgm:presLayoutVars>
          <dgm:chPref val="3"/>
        </dgm:presLayoutVars>
      </dgm:prSet>
      <dgm:spPr/>
      <dgm:t>
        <a:bodyPr/>
        <a:lstStyle/>
        <a:p>
          <a:endParaRPr lang="zh-CN" altLang="en-US"/>
        </a:p>
      </dgm:t>
    </dgm:pt>
    <dgm:pt modelId="{9D17AFCE-75F5-4660-91C4-BA413218A2C2}" type="pres">
      <dgm:prSet presAssocID="{E139CDCA-4413-4893-9552-130A679905A2}" presName="level3hierChild" presStyleCnt="0"/>
      <dgm:spPr/>
      <dgm:t>
        <a:bodyPr/>
        <a:lstStyle/>
        <a:p>
          <a:endParaRPr lang="zh-CN" altLang="en-US"/>
        </a:p>
      </dgm:t>
    </dgm:pt>
    <dgm:pt modelId="{D94A10C7-EC41-40DA-B77F-FFC4497F5636}" type="pres">
      <dgm:prSet presAssocID="{3DB9A10B-3CCF-45D2-9236-834A01E66DCD}" presName="conn2-1" presStyleLbl="parChTrans1D3" presStyleIdx="5" presStyleCnt="29"/>
      <dgm:spPr/>
      <dgm:t>
        <a:bodyPr/>
        <a:lstStyle/>
        <a:p>
          <a:endParaRPr lang="zh-CN" altLang="en-US"/>
        </a:p>
      </dgm:t>
    </dgm:pt>
    <dgm:pt modelId="{03A4E493-216B-4676-B80A-2947EE26874C}" type="pres">
      <dgm:prSet presAssocID="{3DB9A10B-3CCF-45D2-9236-834A01E66DCD}" presName="connTx" presStyleLbl="parChTrans1D3" presStyleIdx="5" presStyleCnt="29"/>
      <dgm:spPr/>
      <dgm:t>
        <a:bodyPr/>
        <a:lstStyle/>
        <a:p>
          <a:endParaRPr lang="zh-CN" altLang="en-US"/>
        </a:p>
      </dgm:t>
    </dgm:pt>
    <dgm:pt modelId="{2124B01E-F34A-483A-A59B-FA51C6087491}" type="pres">
      <dgm:prSet presAssocID="{2A310B42-2651-493E-99EC-61AB89184657}" presName="root2" presStyleCnt="0"/>
      <dgm:spPr/>
      <dgm:t>
        <a:bodyPr/>
        <a:lstStyle/>
        <a:p>
          <a:endParaRPr lang="zh-CN" altLang="en-US"/>
        </a:p>
      </dgm:t>
    </dgm:pt>
    <dgm:pt modelId="{A1218715-447D-4DA2-B88E-E9D3AC8C04D8}" type="pres">
      <dgm:prSet presAssocID="{2A310B42-2651-493E-99EC-61AB89184657}" presName="LevelTwoTextNode" presStyleLbl="node3" presStyleIdx="5" presStyleCnt="29" custScaleX="482719" custLinFactX="178516" custLinFactNeighborX="200000">
        <dgm:presLayoutVars>
          <dgm:chPref val="3"/>
        </dgm:presLayoutVars>
      </dgm:prSet>
      <dgm:spPr/>
      <dgm:t>
        <a:bodyPr/>
        <a:lstStyle/>
        <a:p>
          <a:endParaRPr lang="zh-CN" altLang="en-US"/>
        </a:p>
      </dgm:t>
    </dgm:pt>
    <dgm:pt modelId="{92A45571-86AB-41C1-A0CB-4494E6C18BA3}" type="pres">
      <dgm:prSet presAssocID="{2A310B42-2651-493E-99EC-61AB89184657}" presName="level3hierChild" presStyleCnt="0"/>
      <dgm:spPr/>
      <dgm:t>
        <a:bodyPr/>
        <a:lstStyle/>
        <a:p>
          <a:endParaRPr lang="zh-CN" altLang="en-US"/>
        </a:p>
      </dgm:t>
    </dgm:pt>
    <dgm:pt modelId="{048F8311-4934-42BD-AFE0-5CCF5EC02E24}" type="pres">
      <dgm:prSet presAssocID="{7BE4876F-C6A1-4015-862F-B882D011A614}" presName="conn2-1" presStyleLbl="parChTrans1D3" presStyleIdx="6" presStyleCnt="29"/>
      <dgm:spPr/>
      <dgm:t>
        <a:bodyPr/>
        <a:lstStyle/>
        <a:p>
          <a:endParaRPr lang="zh-CN" altLang="en-US"/>
        </a:p>
      </dgm:t>
    </dgm:pt>
    <dgm:pt modelId="{E79AE5B9-7A7B-46F9-8D6A-5C272CD15580}" type="pres">
      <dgm:prSet presAssocID="{7BE4876F-C6A1-4015-862F-B882D011A614}" presName="connTx" presStyleLbl="parChTrans1D3" presStyleIdx="6" presStyleCnt="29"/>
      <dgm:spPr/>
      <dgm:t>
        <a:bodyPr/>
        <a:lstStyle/>
        <a:p>
          <a:endParaRPr lang="zh-CN" altLang="en-US"/>
        </a:p>
      </dgm:t>
    </dgm:pt>
    <dgm:pt modelId="{725C7A88-E8FC-49C5-881F-9E927D358585}" type="pres">
      <dgm:prSet presAssocID="{86E74BE4-9207-4F4B-8686-89AE0F4FF917}" presName="root2" presStyleCnt="0"/>
      <dgm:spPr/>
    </dgm:pt>
    <dgm:pt modelId="{6B6A8BB7-1116-41F7-9E2B-2316E065B73F}" type="pres">
      <dgm:prSet presAssocID="{86E74BE4-9207-4F4B-8686-89AE0F4FF917}" presName="LevelTwoTextNode" presStyleLbl="node3" presStyleIdx="6" presStyleCnt="29" custScaleX="482719" custLinFactX="178516" custLinFactNeighborX="200000">
        <dgm:presLayoutVars>
          <dgm:chPref val="3"/>
        </dgm:presLayoutVars>
      </dgm:prSet>
      <dgm:spPr/>
      <dgm:t>
        <a:bodyPr/>
        <a:lstStyle/>
        <a:p>
          <a:endParaRPr lang="zh-CN" altLang="en-US"/>
        </a:p>
      </dgm:t>
    </dgm:pt>
    <dgm:pt modelId="{8AF1E564-A795-47F0-825F-493DD3EB4358}" type="pres">
      <dgm:prSet presAssocID="{86E74BE4-9207-4F4B-8686-89AE0F4FF917}" presName="level3hierChild" presStyleCnt="0"/>
      <dgm:spPr/>
    </dgm:pt>
    <dgm:pt modelId="{A7AF82F1-899A-4194-9F23-34EDFC7185C8}" type="pres">
      <dgm:prSet presAssocID="{BD251AEE-C4C2-48D4-B6EE-A7CCFCA91EE0}" presName="conn2-1" presStyleLbl="parChTrans1D2" presStyleIdx="2" presStyleCnt="10"/>
      <dgm:spPr/>
      <dgm:t>
        <a:bodyPr/>
        <a:lstStyle/>
        <a:p>
          <a:endParaRPr lang="zh-CN" altLang="en-US"/>
        </a:p>
      </dgm:t>
    </dgm:pt>
    <dgm:pt modelId="{F5D99FFF-BD55-4DAA-A18C-FF6F43D00B39}" type="pres">
      <dgm:prSet presAssocID="{BD251AEE-C4C2-48D4-B6EE-A7CCFCA91EE0}" presName="connTx" presStyleLbl="parChTrans1D2" presStyleIdx="2" presStyleCnt="10"/>
      <dgm:spPr/>
      <dgm:t>
        <a:bodyPr/>
        <a:lstStyle/>
        <a:p>
          <a:endParaRPr lang="zh-CN" altLang="en-US"/>
        </a:p>
      </dgm:t>
    </dgm:pt>
    <dgm:pt modelId="{E52719BB-7CD7-43EA-B084-752E5CCF337C}" type="pres">
      <dgm:prSet presAssocID="{ED6F2AD1-0844-4E1C-8EB0-39451B6EE31E}" presName="root2" presStyleCnt="0"/>
      <dgm:spPr/>
      <dgm:t>
        <a:bodyPr/>
        <a:lstStyle/>
        <a:p>
          <a:endParaRPr lang="zh-CN" altLang="en-US"/>
        </a:p>
      </dgm:t>
    </dgm:pt>
    <dgm:pt modelId="{1805F045-137B-425F-9D15-4E6711C12A3B}" type="pres">
      <dgm:prSet presAssocID="{ED6F2AD1-0844-4E1C-8EB0-39451B6EE31E}" presName="LevelTwoTextNode" presStyleLbl="node2" presStyleIdx="2" presStyleCnt="10" custScaleX="142338" custScaleY="180951">
        <dgm:presLayoutVars>
          <dgm:chPref val="3"/>
        </dgm:presLayoutVars>
      </dgm:prSet>
      <dgm:spPr/>
      <dgm:t>
        <a:bodyPr/>
        <a:lstStyle/>
        <a:p>
          <a:endParaRPr lang="zh-CN" altLang="en-US"/>
        </a:p>
      </dgm:t>
    </dgm:pt>
    <dgm:pt modelId="{095745A0-121E-4BAE-AF9C-0FD39C50C6F1}" type="pres">
      <dgm:prSet presAssocID="{ED6F2AD1-0844-4E1C-8EB0-39451B6EE31E}" presName="level3hierChild" presStyleCnt="0"/>
      <dgm:spPr/>
      <dgm:t>
        <a:bodyPr/>
        <a:lstStyle/>
        <a:p>
          <a:endParaRPr lang="zh-CN" altLang="en-US"/>
        </a:p>
      </dgm:t>
    </dgm:pt>
    <dgm:pt modelId="{3CD415E5-D384-4640-A6C9-72B8D1F446FE}" type="pres">
      <dgm:prSet presAssocID="{DFA605FD-1E7A-4365-9DB6-834E470CE799}" presName="conn2-1" presStyleLbl="parChTrans1D3" presStyleIdx="7" presStyleCnt="29"/>
      <dgm:spPr/>
      <dgm:t>
        <a:bodyPr/>
        <a:lstStyle/>
        <a:p>
          <a:endParaRPr lang="zh-CN" altLang="en-US"/>
        </a:p>
      </dgm:t>
    </dgm:pt>
    <dgm:pt modelId="{8E5BDFAC-A25D-4EE6-A0EA-3119AA8B72A3}" type="pres">
      <dgm:prSet presAssocID="{DFA605FD-1E7A-4365-9DB6-834E470CE799}" presName="connTx" presStyleLbl="parChTrans1D3" presStyleIdx="7" presStyleCnt="29"/>
      <dgm:spPr/>
      <dgm:t>
        <a:bodyPr/>
        <a:lstStyle/>
        <a:p>
          <a:endParaRPr lang="zh-CN" altLang="en-US"/>
        </a:p>
      </dgm:t>
    </dgm:pt>
    <dgm:pt modelId="{EB613AF5-88E5-44F9-81FB-9FF408E11D97}" type="pres">
      <dgm:prSet presAssocID="{E1463330-BD12-419A-8FFC-99209DCF96C4}" presName="root2" presStyleCnt="0"/>
      <dgm:spPr/>
      <dgm:t>
        <a:bodyPr/>
        <a:lstStyle/>
        <a:p>
          <a:endParaRPr lang="zh-CN" altLang="en-US"/>
        </a:p>
      </dgm:t>
    </dgm:pt>
    <dgm:pt modelId="{0C16360E-FB68-45F6-B63D-A4223F7EF7BC}" type="pres">
      <dgm:prSet presAssocID="{E1463330-BD12-419A-8FFC-99209DCF96C4}" presName="LevelTwoTextNode" presStyleLbl="node3" presStyleIdx="7" presStyleCnt="29" custScaleX="482719" custLinFactX="178371" custLinFactNeighborX="200000">
        <dgm:presLayoutVars>
          <dgm:chPref val="3"/>
        </dgm:presLayoutVars>
      </dgm:prSet>
      <dgm:spPr/>
      <dgm:t>
        <a:bodyPr/>
        <a:lstStyle/>
        <a:p>
          <a:endParaRPr lang="zh-CN" altLang="en-US"/>
        </a:p>
      </dgm:t>
    </dgm:pt>
    <dgm:pt modelId="{582ECCA1-C7EE-4AB8-94AB-9711A8066B14}" type="pres">
      <dgm:prSet presAssocID="{E1463330-BD12-419A-8FFC-99209DCF96C4}" presName="level3hierChild" presStyleCnt="0"/>
      <dgm:spPr/>
      <dgm:t>
        <a:bodyPr/>
        <a:lstStyle/>
        <a:p>
          <a:endParaRPr lang="zh-CN" altLang="en-US"/>
        </a:p>
      </dgm:t>
    </dgm:pt>
    <dgm:pt modelId="{A3396A46-D431-489E-B419-0CB4183FDDA0}" type="pres">
      <dgm:prSet presAssocID="{911AFAC6-5043-48C2-AA56-F5E241BBF7F3}" presName="conn2-1" presStyleLbl="parChTrans1D3" presStyleIdx="8" presStyleCnt="29"/>
      <dgm:spPr/>
      <dgm:t>
        <a:bodyPr/>
        <a:lstStyle/>
        <a:p>
          <a:endParaRPr lang="zh-CN" altLang="en-US"/>
        </a:p>
      </dgm:t>
    </dgm:pt>
    <dgm:pt modelId="{646B3F83-A6D2-427E-A849-AAAB0E986A6E}" type="pres">
      <dgm:prSet presAssocID="{911AFAC6-5043-48C2-AA56-F5E241BBF7F3}" presName="connTx" presStyleLbl="parChTrans1D3" presStyleIdx="8" presStyleCnt="29"/>
      <dgm:spPr/>
      <dgm:t>
        <a:bodyPr/>
        <a:lstStyle/>
        <a:p>
          <a:endParaRPr lang="zh-CN" altLang="en-US"/>
        </a:p>
      </dgm:t>
    </dgm:pt>
    <dgm:pt modelId="{4DE625A9-04AC-4D18-A7EF-BD9070FBB3D4}" type="pres">
      <dgm:prSet presAssocID="{4753DBCA-DBC1-42F3-B16B-03685A7C6284}" presName="root2" presStyleCnt="0"/>
      <dgm:spPr/>
      <dgm:t>
        <a:bodyPr/>
        <a:lstStyle/>
        <a:p>
          <a:endParaRPr lang="zh-CN" altLang="en-US"/>
        </a:p>
      </dgm:t>
    </dgm:pt>
    <dgm:pt modelId="{F21A836F-8F5E-4E96-95AF-C40461B1FC40}" type="pres">
      <dgm:prSet presAssocID="{4753DBCA-DBC1-42F3-B16B-03685A7C6284}" presName="LevelTwoTextNode" presStyleLbl="node3" presStyleIdx="8" presStyleCnt="29" custScaleX="482719" custLinFactX="178371" custLinFactNeighborX="200000">
        <dgm:presLayoutVars>
          <dgm:chPref val="3"/>
        </dgm:presLayoutVars>
      </dgm:prSet>
      <dgm:spPr/>
      <dgm:t>
        <a:bodyPr/>
        <a:lstStyle/>
        <a:p>
          <a:endParaRPr lang="zh-CN" altLang="en-US"/>
        </a:p>
      </dgm:t>
    </dgm:pt>
    <dgm:pt modelId="{DB09F829-2590-418D-9049-5DCE515F9E77}" type="pres">
      <dgm:prSet presAssocID="{4753DBCA-DBC1-42F3-B16B-03685A7C6284}" presName="level3hierChild" presStyleCnt="0"/>
      <dgm:spPr/>
      <dgm:t>
        <a:bodyPr/>
        <a:lstStyle/>
        <a:p>
          <a:endParaRPr lang="zh-CN" altLang="en-US"/>
        </a:p>
      </dgm:t>
    </dgm:pt>
    <dgm:pt modelId="{952F04B4-8E02-4742-BB4F-ED3AC656C749}" type="pres">
      <dgm:prSet presAssocID="{0AFBF8B6-C575-4102-8800-8CE475616BF6}" presName="conn2-1" presStyleLbl="parChTrans1D3" presStyleIdx="9" presStyleCnt="29"/>
      <dgm:spPr/>
      <dgm:t>
        <a:bodyPr/>
        <a:lstStyle/>
        <a:p>
          <a:endParaRPr lang="zh-CN" altLang="en-US"/>
        </a:p>
      </dgm:t>
    </dgm:pt>
    <dgm:pt modelId="{11708B13-DE24-4FF1-8644-9B72AF0B78D5}" type="pres">
      <dgm:prSet presAssocID="{0AFBF8B6-C575-4102-8800-8CE475616BF6}" presName="connTx" presStyleLbl="parChTrans1D3" presStyleIdx="9" presStyleCnt="29"/>
      <dgm:spPr/>
      <dgm:t>
        <a:bodyPr/>
        <a:lstStyle/>
        <a:p>
          <a:endParaRPr lang="zh-CN" altLang="en-US"/>
        </a:p>
      </dgm:t>
    </dgm:pt>
    <dgm:pt modelId="{DD202E90-A9E1-49BB-AB7D-18F7B5907AFD}" type="pres">
      <dgm:prSet presAssocID="{B8FED8E3-39DC-4169-A587-70AA3590E1CE}" presName="root2" presStyleCnt="0"/>
      <dgm:spPr/>
      <dgm:t>
        <a:bodyPr/>
        <a:lstStyle/>
        <a:p>
          <a:endParaRPr lang="zh-CN" altLang="en-US"/>
        </a:p>
      </dgm:t>
    </dgm:pt>
    <dgm:pt modelId="{7CE13780-3680-4A46-A05F-F237CE9A5914}" type="pres">
      <dgm:prSet presAssocID="{B8FED8E3-39DC-4169-A587-70AA3590E1CE}" presName="LevelTwoTextNode" presStyleLbl="node3" presStyleIdx="9" presStyleCnt="29" custScaleX="482719" custLinFactX="178371" custLinFactNeighborX="200000">
        <dgm:presLayoutVars>
          <dgm:chPref val="3"/>
        </dgm:presLayoutVars>
      </dgm:prSet>
      <dgm:spPr/>
      <dgm:t>
        <a:bodyPr/>
        <a:lstStyle/>
        <a:p>
          <a:endParaRPr lang="zh-CN" altLang="en-US"/>
        </a:p>
      </dgm:t>
    </dgm:pt>
    <dgm:pt modelId="{F939E9BA-4A9D-430B-BE33-71CD35D2D2E8}" type="pres">
      <dgm:prSet presAssocID="{B8FED8E3-39DC-4169-A587-70AA3590E1CE}" presName="level3hierChild" presStyleCnt="0"/>
      <dgm:spPr/>
      <dgm:t>
        <a:bodyPr/>
        <a:lstStyle/>
        <a:p>
          <a:endParaRPr lang="zh-CN" altLang="en-US"/>
        </a:p>
      </dgm:t>
    </dgm:pt>
    <dgm:pt modelId="{CD849164-A98A-494F-819D-0EED422D0669}" type="pres">
      <dgm:prSet presAssocID="{BC0768FC-47E9-47C7-9A51-9F3B4BFEF577}" presName="conn2-1" presStyleLbl="parChTrans1D2" presStyleIdx="3" presStyleCnt="10"/>
      <dgm:spPr/>
      <dgm:t>
        <a:bodyPr/>
        <a:lstStyle/>
        <a:p>
          <a:endParaRPr lang="zh-CN" altLang="en-US"/>
        </a:p>
      </dgm:t>
    </dgm:pt>
    <dgm:pt modelId="{80BA636C-2363-4669-B3FA-75DB654384C0}" type="pres">
      <dgm:prSet presAssocID="{BC0768FC-47E9-47C7-9A51-9F3B4BFEF577}" presName="connTx" presStyleLbl="parChTrans1D2" presStyleIdx="3" presStyleCnt="10"/>
      <dgm:spPr/>
      <dgm:t>
        <a:bodyPr/>
        <a:lstStyle/>
        <a:p>
          <a:endParaRPr lang="zh-CN" altLang="en-US"/>
        </a:p>
      </dgm:t>
    </dgm:pt>
    <dgm:pt modelId="{D68BE9E6-0D4E-4CA2-9EE2-D86C19D9C517}" type="pres">
      <dgm:prSet presAssocID="{78F3D543-C262-45B1-9214-891CC4580493}" presName="root2" presStyleCnt="0"/>
      <dgm:spPr/>
      <dgm:t>
        <a:bodyPr/>
        <a:lstStyle/>
        <a:p>
          <a:endParaRPr lang="zh-CN" altLang="en-US"/>
        </a:p>
      </dgm:t>
    </dgm:pt>
    <dgm:pt modelId="{A3816DA2-8565-4FAF-8C35-9F462557D8C0}" type="pres">
      <dgm:prSet presAssocID="{78F3D543-C262-45B1-9214-891CC4580493}" presName="LevelTwoTextNode" presStyleLbl="node2" presStyleIdx="3" presStyleCnt="10" custScaleX="142338" custScaleY="180951">
        <dgm:presLayoutVars>
          <dgm:chPref val="3"/>
        </dgm:presLayoutVars>
      </dgm:prSet>
      <dgm:spPr/>
      <dgm:t>
        <a:bodyPr/>
        <a:lstStyle/>
        <a:p>
          <a:endParaRPr lang="zh-CN" altLang="en-US"/>
        </a:p>
      </dgm:t>
    </dgm:pt>
    <dgm:pt modelId="{98A39D37-27A9-40A0-AA69-755347B8D3B2}" type="pres">
      <dgm:prSet presAssocID="{78F3D543-C262-45B1-9214-891CC4580493}" presName="level3hierChild" presStyleCnt="0"/>
      <dgm:spPr/>
      <dgm:t>
        <a:bodyPr/>
        <a:lstStyle/>
        <a:p>
          <a:endParaRPr lang="zh-CN" altLang="en-US"/>
        </a:p>
      </dgm:t>
    </dgm:pt>
    <dgm:pt modelId="{0733853C-E118-4569-99FA-C107D4248F28}" type="pres">
      <dgm:prSet presAssocID="{FA3FB128-756C-4D5D-9289-BB5ED7142342}" presName="conn2-1" presStyleLbl="parChTrans1D3" presStyleIdx="10" presStyleCnt="29"/>
      <dgm:spPr/>
      <dgm:t>
        <a:bodyPr/>
        <a:lstStyle/>
        <a:p>
          <a:endParaRPr lang="zh-CN" altLang="en-US"/>
        </a:p>
      </dgm:t>
    </dgm:pt>
    <dgm:pt modelId="{CBE87BFC-EDCC-4E67-B277-C7A81744DBA5}" type="pres">
      <dgm:prSet presAssocID="{FA3FB128-756C-4D5D-9289-BB5ED7142342}" presName="connTx" presStyleLbl="parChTrans1D3" presStyleIdx="10" presStyleCnt="29"/>
      <dgm:spPr/>
      <dgm:t>
        <a:bodyPr/>
        <a:lstStyle/>
        <a:p>
          <a:endParaRPr lang="zh-CN" altLang="en-US"/>
        </a:p>
      </dgm:t>
    </dgm:pt>
    <dgm:pt modelId="{EDDEFF0B-A807-4A29-B49B-33983269CC29}" type="pres">
      <dgm:prSet presAssocID="{DDA099A3-68F5-4E56-BEF6-9950EF047883}" presName="root2" presStyleCnt="0"/>
      <dgm:spPr/>
      <dgm:t>
        <a:bodyPr/>
        <a:lstStyle/>
        <a:p>
          <a:endParaRPr lang="zh-CN" altLang="en-US"/>
        </a:p>
      </dgm:t>
    </dgm:pt>
    <dgm:pt modelId="{A13847E2-2A53-484E-922D-836DBD60269C}" type="pres">
      <dgm:prSet presAssocID="{DDA099A3-68F5-4E56-BEF6-9950EF047883}" presName="LevelTwoTextNode" presStyleLbl="node3" presStyleIdx="10" presStyleCnt="29" custScaleX="482719" custLinFactX="178371" custLinFactNeighborX="200000">
        <dgm:presLayoutVars>
          <dgm:chPref val="3"/>
        </dgm:presLayoutVars>
      </dgm:prSet>
      <dgm:spPr/>
      <dgm:t>
        <a:bodyPr/>
        <a:lstStyle/>
        <a:p>
          <a:endParaRPr lang="zh-CN" altLang="en-US"/>
        </a:p>
      </dgm:t>
    </dgm:pt>
    <dgm:pt modelId="{4DC20F6A-4081-40C1-897B-77FD1CA52D2A}" type="pres">
      <dgm:prSet presAssocID="{DDA099A3-68F5-4E56-BEF6-9950EF047883}" presName="level3hierChild" presStyleCnt="0"/>
      <dgm:spPr/>
      <dgm:t>
        <a:bodyPr/>
        <a:lstStyle/>
        <a:p>
          <a:endParaRPr lang="zh-CN" altLang="en-US"/>
        </a:p>
      </dgm:t>
    </dgm:pt>
    <dgm:pt modelId="{4345C3A7-B889-4988-9BB7-22DAD9E1CDC2}" type="pres">
      <dgm:prSet presAssocID="{DF3EE922-76B7-4A4E-85DF-D2831EE42E92}" presName="conn2-1" presStyleLbl="parChTrans1D3" presStyleIdx="11" presStyleCnt="29"/>
      <dgm:spPr/>
      <dgm:t>
        <a:bodyPr/>
        <a:lstStyle/>
        <a:p>
          <a:endParaRPr lang="zh-CN" altLang="en-US"/>
        </a:p>
      </dgm:t>
    </dgm:pt>
    <dgm:pt modelId="{B0BDA050-256C-4519-8CAF-E8573AC38540}" type="pres">
      <dgm:prSet presAssocID="{DF3EE922-76B7-4A4E-85DF-D2831EE42E92}" presName="connTx" presStyleLbl="parChTrans1D3" presStyleIdx="11" presStyleCnt="29"/>
      <dgm:spPr/>
      <dgm:t>
        <a:bodyPr/>
        <a:lstStyle/>
        <a:p>
          <a:endParaRPr lang="zh-CN" altLang="en-US"/>
        </a:p>
      </dgm:t>
    </dgm:pt>
    <dgm:pt modelId="{DC562DAB-C316-48B6-83D9-9419960EA804}" type="pres">
      <dgm:prSet presAssocID="{B6081B10-C386-499A-A928-A6E50EFE8D77}" presName="root2" presStyleCnt="0"/>
      <dgm:spPr/>
      <dgm:t>
        <a:bodyPr/>
        <a:lstStyle/>
        <a:p>
          <a:endParaRPr lang="zh-CN" altLang="en-US"/>
        </a:p>
      </dgm:t>
    </dgm:pt>
    <dgm:pt modelId="{F19164D7-1C3C-469C-81E2-DDEA1192E79B}" type="pres">
      <dgm:prSet presAssocID="{B6081B10-C386-499A-A928-A6E50EFE8D77}" presName="LevelTwoTextNode" presStyleLbl="node3" presStyleIdx="11" presStyleCnt="29" custScaleX="482719" custLinFactX="178371" custLinFactNeighborX="200000">
        <dgm:presLayoutVars>
          <dgm:chPref val="3"/>
        </dgm:presLayoutVars>
      </dgm:prSet>
      <dgm:spPr/>
      <dgm:t>
        <a:bodyPr/>
        <a:lstStyle/>
        <a:p>
          <a:endParaRPr lang="zh-CN" altLang="en-US"/>
        </a:p>
      </dgm:t>
    </dgm:pt>
    <dgm:pt modelId="{E6062BDE-C341-4F86-A338-3B79FEC8622C}" type="pres">
      <dgm:prSet presAssocID="{B6081B10-C386-499A-A928-A6E50EFE8D77}" presName="level3hierChild" presStyleCnt="0"/>
      <dgm:spPr/>
      <dgm:t>
        <a:bodyPr/>
        <a:lstStyle/>
        <a:p>
          <a:endParaRPr lang="zh-CN" altLang="en-US"/>
        </a:p>
      </dgm:t>
    </dgm:pt>
    <dgm:pt modelId="{ACECC3FA-75B7-4F89-A01B-D34261820FF7}" type="pres">
      <dgm:prSet presAssocID="{2D2DB6DF-BA52-431C-87A5-186A7DFF4209}" presName="conn2-1" presStyleLbl="parChTrans1D3" presStyleIdx="12" presStyleCnt="29"/>
      <dgm:spPr/>
      <dgm:t>
        <a:bodyPr/>
        <a:lstStyle/>
        <a:p>
          <a:endParaRPr lang="zh-CN" altLang="en-US"/>
        </a:p>
      </dgm:t>
    </dgm:pt>
    <dgm:pt modelId="{D83D9874-72B8-4C38-8476-4B5B3CFBD6C2}" type="pres">
      <dgm:prSet presAssocID="{2D2DB6DF-BA52-431C-87A5-186A7DFF4209}" presName="connTx" presStyleLbl="parChTrans1D3" presStyleIdx="12" presStyleCnt="29"/>
      <dgm:spPr/>
      <dgm:t>
        <a:bodyPr/>
        <a:lstStyle/>
        <a:p>
          <a:endParaRPr lang="zh-CN" altLang="en-US"/>
        </a:p>
      </dgm:t>
    </dgm:pt>
    <dgm:pt modelId="{1B88D80E-0D8B-4813-92A7-AC2F4751E19E}" type="pres">
      <dgm:prSet presAssocID="{884073FC-B5DB-4CE3-AE4E-F900CA1DD24E}" presName="root2" presStyleCnt="0"/>
      <dgm:spPr/>
      <dgm:t>
        <a:bodyPr/>
        <a:lstStyle/>
        <a:p>
          <a:endParaRPr lang="zh-CN" altLang="en-US"/>
        </a:p>
      </dgm:t>
    </dgm:pt>
    <dgm:pt modelId="{62515090-C666-4576-882A-A010AC48CC25}" type="pres">
      <dgm:prSet presAssocID="{884073FC-B5DB-4CE3-AE4E-F900CA1DD24E}" presName="LevelTwoTextNode" presStyleLbl="node3" presStyleIdx="12" presStyleCnt="29" custScaleX="482719" custLinFactX="178371" custLinFactNeighborX="200000">
        <dgm:presLayoutVars>
          <dgm:chPref val="3"/>
        </dgm:presLayoutVars>
      </dgm:prSet>
      <dgm:spPr/>
      <dgm:t>
        <a:bodyPr/>
        <a:lstStyle/>
        <a:p>
          <a:endParaRPr lang="zh-CN" altLang="en-US"/>
        </a:p>
      </dgm:t>
    </dgm:pt>
    <dgm:pt modelId="{C5B88304-B968-44E3-8B66-472334DB4BE5}" type="pres">
      <dgm:prSet presAssocID="{884073FC-B5DB-4CE3-AE4E-F900CA1DD24E}" presName="level3hierChild" presStyleCnt="0"/>
      <dgm:spPr/>
      <dgm:t>
        <a:bodyPr/>
        <a:lstStyle/>
        <a:p>
          <a:endParaRPr lang="zh-CN" altLang="en-US"/>
        </a:p>
      </dgm:t>
    </dgm:pt>
    <dgm:pt modelId="{E4C47390-A6D5-4BF0-A569-527C8670A650}" type="pres">
      <dgm:prSet presAssocID="{81A91760-E4D8-4634-B59B-B6D9A0434A55}" presName="conn2-1" presStyleLbl="parChTrans1D2" presStyleIdx="4" presStyleCnt="10"/>
      <dgm:spPr/>
      <dgm:t>
        <a:bodyPr/>
        <a:lstStyle/>
        <a:p>
          <a:endParaRPr lang="zh-CN" altLang="en-US"/>
        </a:p>
      </dgm:t>
    </dgm:pt>
    <dgm:pt modelId="{B162EDA2-BF57-42AD-A507-FFB59CE9F4A5}" type="pres">
      <dgm:prSet presAssocID="{81A91760-E4D8-4634-B59B-B6D9A0434A55}" presName="connTx" presStyleLbl="parChTrans1D2" presStyleIdx="4" presStyleCnt="10"/>
      <dgm:spPr/>
      <dgm:t>
        <a:bodyPr/>
        <a:lstStyle/>
        <a:p>
          <a:endParaRPr lang="zh-CN" altLang="en-US"/>
        </a:p>
      </dgm:t>
    </dgm:pt>
    <dgm:pt modelId="{D5E6BDD7-63B4-4C13-AC30-4F6BBF115C81}" type="pres">
      <dgm:prSet presAssocID="{E41515DC-64D3-4157-A52D-475E19AEBBC1}" presName="root2" presStyleCnt="0"/>
      <dgm:spPr/>
    </dgm:pt>
    <dgm:pt modelId="{6FA08889-E957-4E5F-938B-1AEC830A5460}" type="pres">
      <dgm:prSet presAssocID="{E41515DC-64D3-4157-A52D-475E19AEBBC1}" presName="LevelTwoTextNode" presStyleLbl="node2" presStyleIdx="4" presStyleCnt="10" custScaleX="139712" custScaleY="180951">
        <dgm:presLayoutVars>
          <dgm:chPref val="3"/>
        </dgm:presLayoutVars>
      </dgm:prSet>
      <dgm:spPr/>
      <dgm:t>
        <a:bodyPr/>
        <a:lstStyle/>
        <a:p>
          <a:endParaRPr lang="zh-CN" altLang="en-US"/>
        </a:p>
      </dgm:t>
    </dgm:pt>
    <dgm:pt modelId="{CA924A69-ED1A-4A8B-B62A-53E3692E9873}" type="pres">
      <dgm:prSet presAssocID="{E41515DC-64D3-4157-A52D-475E19AEBBC1}" presName="level3hierChild" presStyleCnt="0"/>
      <dgm:spPr/>
    </dgm:pt>
    <dgm:pt modelId="{4970025C-8B43-4728-8698-7C8973E1B4F8}" type="pres">
      <dgm:prSet presAssocID="{D9E96BF8-A38A-41C5-9570-B40336152B0C}" presName="conn2-1" presStyleLbl="parChTrans1D3" presStyleIdx="13" presStyleCnt="29"/>
      <dgm:spPr/>
      <dgm:t>
        <a:bodyPr/>
        <a:lstStyle/>
        <a:p>
          <a:endParaRPr lang="zh-CN" altLang="en-US"/>
        </a:p>
      </dgm:t>
    </dgm:pt>
    <dgm:pt modelId="{027806AF-76A5-455F-BD05-AF2FC3B968C3}" type="pres">
      <dgm:prSet presAssocID="{D9E96BF8-A38A-41C5-9570-B40336152B0C}" presName="connTx" presStyleLbl="parChTrans1D3" presStyleIdx="13" presStyleCnt="29"/>
      <dgm:spPr/>
      <dgm:t>
        <a:bodyPr/>
        <a:lstStyle/>
        <a:p>
          <a:endParaRPr lang="zh-CN" altLang="en-US"/>
        </a:p>
      </dgm:t>
    </dgm:pt>
    <dgm:pt modelId="{B24D06C1-7B4E-43C2-8594-A3241C37DCBA}" type="pres">
      <dgm:prSet presAssocID="{FE39CE8B-1805-49B7-BE55-618B5258A692}" presName="root2" presStyleCnt="0"/>
      <dgm:spPr/>
    </dgm:pt>
    <dgm:pt modelId="{69B97E3C-8E16-4CEC-A39A-DF12140141AC}" type="pres">
      <dgm:prSet presAssocID="{FE39CE8B-1805-49B7-BE55-618B5258A692}" presName="LevelTwoTextNode" presStyleLbl="node3" presStyleIdx="13" presStyleCnt="29" custScaleX="482719" custLinFactX="180997" custLinFactNeighborX="200000">
        <dgm:presLayoutVars>
          <dgm:chPref val="3"/>
        </dgm:presLayoutVars>
      </dgm:prSet>
      <dgm:spPr/>
      <dgm:t>
        <a:bodyPr/>
        <a:lstStyle/>
        <a:p>
          <a:endParaRPr lang="zh-CN" altLang="en-US"/>
        </a:p>
      </dgm:t>
    </dgm:pt>
    <dgm:pt modelId="{FD75405C-E18C-4BB6-9263-F8F3916FF1B6}" type="pres">
      <dgm:prSet presAssocID="{FE39CE8B-1805-49B7-BE55-618B5258A692}" presName="level3hierChild" presStyleCnt="0"/>
      <dgm:spPr/>
    </dgm:pt>
    <dgm:pt modelId="{F532B332-38D3-43FE-86BC-764D1506C383}" type="pres">
      <dgm:prSet presAssocID="{FDB2C7D6-3712-45F1-BEBE-BEA0A223804E}" presName="conn2-1" presStyleLbl="parChTrans1D3" presStyleIdx="14" presStyleCnt="29"/>
      <dgm:spPr/>
      <dgm:t>
        <a:bodyPr/>
        <a:lstStyle/>
        <a:p>
          <a:endParaRPr lang="zh-CN" altLang="en-US"/>
        </a:p>
      </dgm:t>
    </dgm:pt>
    <dgm:pt modelId="{0953FF2D-7490-4D24-8729-66668D2F2B75}" type="pres">
      <dgm:prSet presAssocID="{FDB2C7D6-3712-45F1-BEBE-BEA0A223804E}" presName="connTx" presStyleLbl="parChTrans1D3" presStyleIdx="14" presStyleCnt="29"/>
      <dgm:spPr/>
      <dgm:t>
        <a:bodyPr/>
        <a:lstStyle/>
        <a:p>
          <a:endParaRPr lang="zh-CN" altLang="en-US"/>
        </a:p>
      </dgm:t>
    </dgm:pt>
    <dgm:pt modelId="{08032C45-3606-4D6F-AF34-7A3E24EA5610}" type="pres">
      <dgm:prSet presAssocID="{E6B03A44-9789-4311-B0B9-D9698768B193}" presName="root2" presStyleCnt="0"/>
      <dgm:spPr/>
    </dgm:pt>
    <dgm:pt modelId="{247F6FF3-AC67-4424-900F-B65BB5EECB4A}" type="pres">
      <dgm:prSet presAssocID="{E6B03A44-9789-4311-B0B9-D9698768B193}" presName="LevelTwoTextNode" presStyleLbl="node3" presStyleIdx="14" presStyleCnt="29" custScaleX="482719" custLinFactX="180997" custLinFactNeighborX="200000">
        <dgm:presLayoutVars>
          <dgm:chPref val="3"/>
        </dgm:presLayoutVars>
      </dgm:prSet>
      <dgm:spPr/>
      <dgm:t>
        <a:bodyPr/>
        <a:lstStyle/>
        <a:p>
          <a:endParaRPr lang="zh-CN" altLang="en-US"/>
        </a:p>
      </dgm:t>
    </dgm:pt>
    <dgm:pt modelId="{D798666B-38F1-49FC-B2E7-3476F182BB96}" type="pres">
      <dgm:prSet presAssocID="{E6B03A44-9789-4311-B0B9-D9698768B193}" presName="level3hierChild" presStyleCnt="0"/>
      <dgm:spPr/>
    </dgm:pt>
    <dgm:pt modelId="{E35E5BE3-6715-4013-BA05-C62A564575CC}" type="pres">
      <dgm:prSet presAssocID="{FC86E212-13E1-4A1D-A666-77FF823743C0}" presName="conn2-1" presStyleLbl="parChTrans1D3" presStyleIdx="15" presStyleCnt="29"/>
      <dgm:spPr/>
      <dgm:t>
        <a:bodyPr/>
        <a:lstStyle/>
        <a:p>
          <a:endParaRPr lang="zh-CN" altLang="en-US"/>
        </a:p>
      </dgm:t>
    </dgm:pt>
    <dgm:pt modelId="{1EA3D68A-E579-4ED2-AA8C-968D856C5DFD}" type="pres">
      <dgm:prSet presAssocID="{FC86E212-13E1-4A1D-A666-77FF823743C0}" presName="connTx" presStyleLbl="parChTrans1D3" presStyleIdx="15" presStyleCnt="29"/>
      <dgm:spPr/>
      <dgm:t>
        <a:bodyPr/>
        <a:lstStyle/>
        <a:p>
          <a:endParaRPr lang="zh-CN" altLang="en-US"/>
        </a:p>
      </dgm:t>
    </dgm:pt>
    <dgm:pt modelId="{C268CAED-D98F-41E4-92A8-D50A31C9EBB1}" type="pres">
      <dgm:prSet presAssocID="{FDBE23D0-E89E-41ED-B873-A21FB85CA932}" presName="root2" presStyleCnt="0"/>
      <dgm:spPr/>
    </dgm:pt>
    <dgm:pt modelId="{6E0BEDDD-4140-4C1D-8598-6E1B9231FC0A}" type="pres">
      <dgm:prSet presAssocID="{FDBE23D0-E89E-41ED-B873-A21FB85CA932}" presName="LevelTwoTextNode" presStyleLbl="node3" presStyleIdx="15" presStyleCnt="29" custScaleX="482719" custLinFactX="180997" custLinFactNeighborX="200000">
        <dgm:presLayoutVars>
          <dgm:chPref val="3"/>
        </dgm:presLayoutVars>
      </dgm:prSet>
      <dgm:spPr/>
      <dgm:t>
        <a:bodyPr/>
        <a:lstStyle/>
        <a:p>
          <a:endParaRPr lang="zh-CN" altLang="en-US"/>
        </a:p>
      </dgm:t>
    </dgm:pt>
    <dgm:pt modelId="{97EB4029-2E0B-4236-AA38-209AE5EAF55A}" type="pres">
      <dgm:prSet presAssocID="{FDBE23D0-E89E-41ED-B873-A21FB85CA932}" presName="level3hierChild" presStyleCnt="0"/>
      <dgm:spPr/>
    </dgm:pt>
    <dgm:pt modelId="{E5A94DFC-E075-4EF9-80D5-E19AE0669E2A}" type="pres">
      <dgm:prSet presAssocID="{8ECD3227-5177-4274-A433-7CAB7699D4E0}" presName="conn2-1" presStyleLbl="parChTrans1D2" presStyleIdx="5" presStyleCnt="10"/>
      <dgm:spPr/>
      <dgm:t>
        <a:bodyPr/>
        <a:lstStyle/>
        <a:p>
          <a:endParaRPr lang="zh-CN" altLang="en-US"/>
        </a:p>
      </dgm:t>
    </dgm:pt>
    <dgm:pt modelId="{DB3E9623-AB77-4523-90AA-E3151EB26647}" type="pres">
      <dgm:prSet presAssocID="{8ECD3227-5177-4274-A433-7CAB7699D4E0}" presName="connTx" presStyleLbl="parChTrans1D2" presStyleIdx="5" presStyleCnt="10"/>
      <dgm:spPr/>
      <dgm:t>
        <a:bodyPr/>
        <a:lstStyle/>
        <a:p>
          <a:endParaRPr lang="zh-CN" altLang="en-US"/>
        </a:p>
      </dgm:t>
    </dgm:pt>
    <dgm:pt modelId="{3D6C1938-4478-4000-860D-C99112519E2A}" type="pres">
      <dgm:prSet presAssocID="{3926A3B8-0731-4343-965E-652A7E035405}" presName="root2" presStyleCnt="0"/>
      <dgm:spPr/>
    </dgm:pt>
    <dgm:pt modelId="{0AD272FA-A3B4-45B5-8940-10D34F6A237B}" type="pres">
      <dgm:prSet presAssocID="{3926A3B8-0731-4343-965E-652A7E035405}" presName="LevelTwoTextNode" presStyleLbl="node2" presStyleIdx="5" presStyleCnt="10" custScaleX="143675" custScaleY="180951">
        <dgm:presLayoutVars>
          <dgm:chPref val="3"/>
        </dgm:presLayoutVars>
      </dgm:prSet>
      <dgm:spPr/>
      <dgm:t>
        <a:bodyPr/>
        <a:lstStyle/>
        <a:p>
          <a:endParaRPr lang="zh-CN" altLang="en-US"/>
        </a:p>
      </dgm:t>
    </dgm:pt>
    <dgm:pt modelId="{500DB66A-0FA3-4A48-82DE-B6485B933B19}" type="pres">
      <dgm:prSet presAssocID="{3926A3B8-0731-4343-965E-652A7E035405}" presName="level3hierChild" presStyleCnt="0"/>
      <dgm:spPr/>
    </dgm:pt>
    <dgm:pt modelId="{001A393F-278A-4BB9-8140-44AEB058B868}" type="pres">
      <dgm:prSet presAssocID="{611CC9DF-FCDB-4416-B797-32FFF8452CB9}" presName="conn2-1" presStyleLbl="parChTrans1D3" presStyleIdx="16" presStyleCnt="29"/>
      <dgm:spPr/>
      <dgm:t>
        <a:bodyPr/>
        <a:lstStyle/>
        <a:p>
          <a:endParaRPr lang="zh-CN" altLang="en-US"/>
        </a:p>
      </dgm:t>
    </dgm:pt>
    <dgm:pt modelId="{92CF4285-0A4A-4925-B2F4-CD44E1053F0C}" type="pres">
      <dgm:prSet presAssocID="{611CC9DF-FCDB-4416-B797-32FFF8452CB9}" presName="connTx" presStyleLbl="parChTrans1D3" presStyleIdx="16" presStyleCnt="29"/>
      <dgm:spPr/>
      <dgm:t>
        <a:bodyPr/>
        <a:lstStyle/>
        <a:p>
          <a:endParaRPr lang="zh-CN" altLang="en-US"/>
        </a:p>
      </dgm:t>
    </dgm:pt>
    <dgm:pt modelId="{9600B11A-4C30-42A8-8098-503D2052B3C3}" type="pres">
      <dgm:prSet presAssocID="{07424B23-5EF3-4C77-A907-711E00F722AD}" presName="root2" presStyleCnt="0"/>
      <dgm:spPr/>
    </dgm:pt>
    <dgm:pt modelId="{C60C3580-DF8E-47AF-AC79-9CD2E29579CC}" type="pres">
      <dgm:prSet presAssocID="{07424B23-5EF3-4C77-A907-711E00F722AD}" presName="LevelTwoTextNode" presStyleLbl="node3" presStyleIdx="16" presStyleCnt="29" custScaleX="482719" custLinFactX="177034" custLinFactNeighborX="200000">
        <dgm:presLayoutVars>
          <dgm:chPref val="3"/>
        </dgm:presLayoutVars>
      </dgm:prSet>
      <dgm:spPr/>
      <dgm:t>
        <a:bodyPr/>
        <a:lstStyle/>
        <a:p>
          <a:endParaRPr lang="zh-CN" altLang="en-US"/>
        </a:p>
      </dgm:t>
    </dgm:pt>
    <dgm:pt modelId="{274B92F5-4D79-4A15-85AE-29B54F330E48}" type="pres">
      <dgm:prSet presAssocID="{07424B23-5EF3-4C77-A907-711E00F722AD}" presName="level3hierChild" presStyleCnt="0"/>
      <dgm:spPr/>
    </dgm:pt>
    <dgm:pt modelId="{2F08BA9E-81CA-4AA6-AD8B-A45994EACFC5}" type="pres">
      <dgm:prSet presAssocID="{B3415EC6-827A-4DF5-9A18-665B7946B6A5}" presName="conn2-1" presStyleLbl="parChTrans1D3" presStyleIdx="17" presStyleCnt="29"/>
      <dgm:spPr/>
      <dgm:t>
        <a:bodyPr/>
        <a:lstStyle/>
        <a:p>
          <a:endParaRPr lang="zh-CN" altLang="en-US"/>
        </a:p>
      </dgm:t>
    </dgm:pt>
    <dgm:pt modelId="{28A09ACB-5C6F-440F-9BA5-D5EA5C78390F}" type="pres">
      <dgm:prSet presAssocID="{B3415EC6-827A-4DF5-9A18-665B7946B6A5}" presName="connTx" presStyleLbl="parChTrans1D3" presStyleIdx="17" presStyleCnt="29"/>
      <dgm:spPr/>
      <dgm:t>
        <a:bodyPr/>
        <a:lstStyle/>
        <a:p>
          <a:endParaRPr lang="zh-CN" altLang="en-US"/>
        </a:p>
      </dgm:t>
    </dgm:pt>
    <dgm:pt modelId="{E9CA175E-63BE-4BED-B58D-A74A53599DD1}" type="pres">
      <dgm:prSet presAssocID="{313F1BD0-5173-4F22-A848-D4F0C5A5CEC7}" presName="root2" presStyleCnt="0"/>
      <dgm:spPr/>
    </dgm:pt>
    <dgm:pt modelId="{1D17E24F-5F26-415F-85F2-0AB0875EA952}" type="pres">
      <dgm:prSet presAssocID="{313F1BD0-5173-4F22-A848-D4F0C5A5CEC7}" presName="LevelTwoTextNode" presStyleLbl="node3" presStyleIdx="17" presStyleCnt="29" custScaleX="482719" custLinFactX="177034" custLinFactNeighborX="200000">
        <dgm:presLayoutVars>
          <dgm:chPref val="3"/>
        </dgm:presLayoutVars>
      </dgm:prSet>
      <dgm:spPr/>
      <dgm:t>
        <a:bodyPr/>
        <a:lstStyle/>
        <a:p>
          <a:endParaRPr lang="zh-CN" altLang="en-US"/>
        </a:p>
      </dgm:t>
    </dgm:pt>
    <dgm:pt modelId="{DDFD56DE-0F20-4115-9C0F-FAE42D9540A8}" type="pres">
      <dgm:prSet presAssocID="{313F1BD0-5173-4F22-A848-D4F0C5A5CEC7}" presName="level3hierChild" presStyleCnt="0"/>
      <dgm:spPr/>
    </dgm:pt>
    <dgm:pt modelId="{790E78EA-38B9-40DC-BE14-D93BE6F292F1}" type="pres">
      <dgm:prSet presAssocID="{2FBC79A5-3359-4A35-BF05-3CCF17DAA047}" presName="conn2-1" presStyleLbl="parChTrans1D2" presStyleIdx="6" presStyleCnt="10"/>
      <dgm:spPr/>
      <dgm:t>
        <a:bodyPr/>
        <a:lstStyle/>
        <a:p>
          <a:endParaRPr lang="zh-CN" altLang="en-US"/>
        </a:p>
      </dgm:t>
    </dgm:pt>
    <dgm:pt modelId="{73172A8D-FFC5-4D48-A3E1-5928F20645B7}" type="pres">
      <dgm:prSet presAssocID="{2FBC79A5-3359-4A35-BF05-3CCF17DAA047}" presName="connTx" presStyleLbl="parChTrans1D2" presStyleIdx="6" presStyleCnt="10"/>
      <dgm:spPr/>
      <dgm:t>
        <a:bodyPr/>
        <a:lstStyle/>
        <a:p>
          <a:endParaRPr lang="zh-CN" altLang="en-US"/>
        </a:p>
      </dgm:t>
    </dgm:pt>
    <dgm:pt modelId="{256FE151-107E-4373-9C2C-AF2DA6625F62}" type="pres">
      <dgm:prSet presAssocID="{E8681F55-6B62-40BB-989E-4A53E5979364}" presName="root2" presStyleCnt="0"/>
      <dgm:spPr/>
    </dgm:pt>
    <dgm:pt modelId="{79854FD5-4C9C-407B-9773-A5F044E47567}" type="pres">
      <dgm:prSet presAssocID="{E8681F55-6B62-40BB-989E-4A53E5979364}" presName="LevelTwoTextNode" presStyleLbl="node2" presStyleIdx="6" presStyleCnt="10" custScaleX="142338" custScaleY="180951" custLinFactNeighborY="27439">
        <dgm:presLayoutVars>
          <dgm:chPref val="3"/>
        </dgm:presLayoutVars>
      </dgm:prSet>
      <dgm:spPr/>
      <dgm:t>
        <a:bodyPr/>
        <a:lstStyle/>
        <a:p>
          <a:endParaRPr lang="zh-CN" altLang="en-US"/>
        </a:p>
      </dgm:t>
    </dgm:pt>
    <dgm:pt modelId="{3C7F8E80-F086-41DF-9132-D403EC76C971}" type="pres">
      <dgm:prSet presAssocID="{E8681F55-6B62-40BB-989E-4A53E5979364}" presName="level3hierChild" presStyleCnt="0"/>
      <dgm:spPr/>
    </dgm:pt>
    <dgm:pt modelId="{50CC5CC4-2C3D-4517-BB62-1AEFA0A5DD00}" type="pres">
      <dgm:prSet presAssocID="{AD1980D6-9C8E-4B68-A8AB-BC9A79203647}" presName="conn2-1" presStyleLbl="parChTrans1D3" presStyleIdx="18" presStyleCnt="29"/>
      <dgm:spPr/>
      <dgm:t>
        <a:bodyPr/>
        <a:lstStyle/>
        <a:p>
          <a:endParaRPr lang="zh-CN" altLang="en-US"/>
        </a:p>
      </dgm:t>
    </dgm:pt>
    <dgm:pt modelId="{12718C4E-A086-487A-BA07-0119271C7ED7}" type="pres">
      <dgm:prSet presAssocID="{AD1980D6-9C8E-4B68-A8AB-BC9A79203647}" presName="connTx" presStyleLbl="parChTrans1D3" presStyleIdx="18" presStyleCnt="29"/>
      <dgm:spPr/>
      <dgm:t>
        <a:bodyPr/>
        <a:lstStyle/>
        <a:p>
          <a:endParaRPr lang="zh-CN" altLang="en-US"/>
        </a:p>
      </dgm:t>
    </dgm:pt>
    <dgm:pt modelId="{E03B773A-2D1E-4992-A862-FE949F40FC66}" type="pres">
      <dgm:prSet presAssocID="{0ED0AE70-272F-4F7B-928A-4EDD6D732123}" presName="root2" presStyleCnt="0"/>
      <dgm:spPr/>
    </dgm:pt>
    <dgm:pt modelId="{63195BED-5E54-4B0B-B99B-B2F041856F29}" type="pres">
      <dgm:prSet presAssocID="{0ED0AE70-272F-4F7B-928A-4EDD6D732123}" presName="LevelTwoTextNode" presStyleLbl="node3" presStyleIdx="18" presStyleCnt="29" custScaleX="482719" custLinFactX="178371" custLinFactNeighborX="200000">
        <dgm:presLayoutVars>
          <dgm:chPref val="3"/>
        </dgm:presLayoutVars>
      </dgm:prSet>
      <dgm:spPr/>
      <dgm:t>
        <a:bodyPr/>
        <a:lstStyle/>
        <a:p>
          <a:endParaRPr lang="zh-CN" altLang="en-US"/>
        </a:p>
      </dgm:t>
    </dgm:pt>
    <dgm:pt modelId="{5E99DBF2-CA7B-423E-BC5E-6BF1FA7F1F8D}" type="pres">
      <dgm:prSet presAssocID="{0ED0AE70-272F-4F7B-928A-4EDD6D732123}" presName="level3hierChild" presStyleCnt="0"/>
      <dgm:spPr/>
    </dgm:pt>
    <dgm:pt modelId="{77B8A52E-EEF7-461D-89D0-02228806277A}" type="pres">
      <dgm:prSet presAssocID="{ABC29D1F-18FC-449D-B42D-A53D3E529CA8}" presName="conn2-1" presStyleLbl="parChTrans1D3" presStyleIdx="19" presStyleCnt="29"/>
      <dgm:spPr/>
      <dgm:t>
        <a:bodyPr/>
        <a:lstStyle/>
        <a:p>
          <a:endParaRPr lang="zh-CN" altLang="en-US"/>
        </a:p>
      </dgm:t>
    </dgm:pt>
    <dgm:pt modelId="{FB6FD5FD-CCAD-4204-9147-26857AC94756}" type="pres">
      <dgm:prSet presAssocID="{ABC29D1F-18FC-449D-B42D-A53D3E529CA8}" presName="connTx" presStyleLbl="parChTrans1D3" presStyleIdx="19" presStyleCnt="29"/>
      <dgm:spPr/>
      <dgm:t>
        <a:bodyPr/>
        <a:lstStyle/>
        <a:p>
          <a:endParaRPr lang="zh-CN" altLang="en-US"/>
        </a:p>
      </dgm:t>
    </dgm:pt>
    <dgm:pt modelId="{88101E71-7DB5-45B1-8D3D-D3F1532F9662}" type="pres">
      <dgm:prSet presAssocID="{940F1E76-732F-46BD-A3F4-54AF8B46330E}" presName="root2" presStyleCnt="0"/>
      <dgm:spPr/>
    </dgm:pt>
    <dgm:pt modelId="{9A80F8C8-C38C-496D-B53B-C3692B3D1F60}" type="pres">
      <dgm:prSet presAssocID="{940F1E76-732F-46BD-A3F4-54AF8B46330E}" presName="LevelTwoTextNode" presStyleLbl="node3" presStyleIdx="19" presStyleCnt="29" custScaleX="482719" custLinFactX="178371" custLinFactNeighborX="200000">
        <dgm:presLayoutVars>
          <dgm:chPref val="3"/>
        </dgm:presLayoutVars>
      </dgm:prSet>
      <dgm:spPr/>
      <dgm:t>
        <a:bodyPr/>
        <a:lstStyle/>
        <a:p>
          <a:endParaRPr lang="zh-CN" altLang="en-US"/>
        </a:p>
      </dgm:t>
    </dgm:pt>
    <dgm:pt modelId="{60D3DA64-B58E-4DE6-A668-AF39A4B8F143}" type="pres">
      <dgm:prSet presAssocID="{940F1E76-732F-46BD-A3F4-54AF8B46330E}" presName="level3hierChild" presStyleCnt="0"/>
      <dgm:spPr/>
    </dgm:pt>
    <dgm:pt modelId="{7028EEE9-3AB1-400C-879E-2F2FDB6DD1A1}" type="pres">
      <dgm:prSet presAssocID="{F88835DC-EB71-4441-99EA-3611FE1BF414}" presName="conn2-1" presStyleLbl="parChTrans1D3" presStyleIdx="20" presStyleCnt="29"/>
      <dgm:spPr/>
      <dgm:t>
        <a:bodyPr/>
        <a:lstStyle/>
        <a:p>
          <a:endParaRPr lang="zh-CN" altLang="en-US"/>
        </a:p>
      </dgm:t>
    </dgm:pt>
    <dgm:pt modelId="{39BB6E4E-A3AF-4331-9FD4-6D47E43F9BC2}" type="pres">
      <dgm:prSet presAssocID="{F88835DC-EB71-4441-99EA-3611FE1BF414}" presName="connTx" presStyleLbl="parChTrans1D3" presStyleIdx="20" presStyleCnt="29"/>
      <dgm:spPr/>
      <dgm:t>
        <a:bodyPr/>
        <a:lstStyle/>
        <a:p>
          <a:endParaRPr lang="zh-CN" altLang="en-US"/>
        </a:p>
      </dgm:t>
    </dgm:pt>
    <dgm:pt modelId="{49C6EFFC-236E-4910-A5E3-FAB1185318BD}" type="pres">
      <dgm:prSet presAssocID="{068ABB7E-B8E5-45B9-A7CB-6E18F76CB34C}" presName="root2" presStyleCnt="0"/>
      <dgm:spPr/>
    </dgm:pt>
    <dgm:pt modelId="{D7E89DCB-994D-442E-9658-3DA0B6910CD9}" type="pres">
      <dgm:prSet presAssocID="{068ABB7E-B8E5-45B9-A7CB-6E18F76CB34C}" presName="LevelTwoTextNode" presStyleLbl="node3" presStyleIdx="20" presStyleCnt="29" custScaleX="482719" custLinFactX="178371" custLinFactNeighborX="200000">
        <dgm:presLayoutVars>
          <dgm:chPref val="3"/>
        </dgm:presLayoutVars>
      </dgm:prSet>
      <dgm:spPr/>
      <dgm:t>
        <a:bodyPr/>
        <a:lstStyle/>
        <a:p>
          <a:endParaRPr lang="zh-CN" altLang="en-US"/>
        </a:p>
      </dgm:t>
    </dgm:pt>
    <dgm:pt modelId="{49F9AC63-B9C0-42A3-9783-B78DDC20EBC0}" type="pres">
      <dgm:prSet presAssocID="{068ABB7E-B8E5-45B9-A7CB-6E18F76CB34C}" presName="level3hierChild" presStyleCnt="0"/>
      <dgm:spPr/>
    </dgm:pt>
    <dgm:pt modelId="{64CBD449-94C6-4F1C-8E82-F2E591F8C371}" type="pres">
      <dgm:prSet presAssocID="{3E5A5FBD-494C-4069-B9EB-6E675C08BFE4}" presName="conn2-1" presStyleLbl="parChTrans1D2" presStyleIdx="7" presStyleCnt="10"/>
      <dgm:spPr/>
      <dgm:t>
        <a:bodyPr/>
        <a:lstStyle/>
        <a:p>
          <a:endParaRPr lang="zh-CN" altLang="en-US"/>
        </a:p>
      </dgm:t>
    </dgm:pt>
    <dgm:pt modelId="{BA924A74-29B8-4E2F-A425-8038BB5DF0B3}" type="pres">
      <dgm:prSet presAssocID="{3E5A5FBD-494C-4069-B9EB-6E675C08BFE4}" presName="connTx" presStyleLbl="parChTrans1D2" presStyleIdx="7" presStyleCnt="10"/>
      <dgm:spPr/>
      <dgm:t>
        <a:bodyPr/>
        <a:lstStyle/>
        <a:p>
          <a:endParaRPr lang="zh-CN" altLang="en-US"/>
        </a:p>
      </dgm:t>
    </dgm:pt>
    <dgm:pt modelId="{CE10BC8F-92FE-4198-A67E-BDF6B9CC30D7}" type="pres">
      <dgm:prSet presAssocID="{AC6E9D86-C40E-4CCE-8A0F-0B981E1787BB}" presName="root2" presStyleCnt="0"/>
      <dgm:spPr/>
    </dgm:pt>
    <dgm:pt modelId="{C43A978B-3792-4685-82A5-0566E6606898}" type="pres">
      <dgm:prSet presAssocID="{AC6E9D86-C40E-4CCE-8A0F-0B981E1787BB}" presName="LevelTwoTextNode" presStyleLbl="node2" presStyleIdx="7" presStyleCnt="10" custScaleX="150979" custScaleY="149046">
        <dgm:presLayoutVars>
          <dgm:chPref val="3"/>
        </dgm:presLayoutVars>
      </dgm:prSet>
      <dgm:spPr/>
      <dgm:t>
        <a:bodyPr/>
        <a:lstStyle/>
        <a:p>
          <a:endParaRPr lang="zh-CN" altLang="en-US"/>
        </a:p>
      </dgm:t>
    </dgm:pt>
    <dgm:pt modelId="{4336CFC3-B4B9-4345-A652-BB53043CAE1E}" type="pres">
      <dgm:prSet presAssocID="{AC6E9D86-C40E-4CCE-8A0F-0B981E1787BB}" presName="level3hierChild" presStyleCnt="0"/>
      <dgm:spPr/>
    </dgm:pt>
    <dgm:pt modelId="{727BE7DD-9FEC-43C6-9097-D2E9E4BBADF8}" type="pres">
      <dgm:prSet presAssocID="{F2247822-7658-4CE3-9B90-F43690EEDF7D}" presName="conn2-1" presStyleLbl="parChTrans1D3" presStyleIdx="21" presStyleCnt="29"/>
      <dgm:spPr/>
      <dgm:t>
        <a:bodyPr/>
        <a:lstStyle/>
        <a:p>
          <a:endParaRPr lang="zh-CN" altLang="en-US"/>
        </a:p>
      </dgm:t>
    </dgm:pt>
    <dgm:pt modelId="{01EB16B5-CD4B-49F9-84C7-4AE1845143A5}" type="pres">
      <dgm:prSet presAssocID="{F2247822-7658-4CE3-9B90-F43690EEDF7D}" presName="connTx" presStyleLbl="parChTrans1D3" presStyleIdx="21" presStyleCnt="29"/>
      <dgm:spPr/>
      <dgm:t>
        <a:bodyPr/>
        <a:lstStyle/>
        <a:p>
          <a:endParaRPr lang="zh-CN" altLang="en-US"/>
        </a:p>
      </dgm:t>
    </dgm:pt>
    <dgm:pt modelId="{E67AFF35-8057-4720-84BF-6774F81F5FC6}" type="pres">
      <dgm:prSet presAssocID="{990D3B25-8879-47B0-A380-7031EFEBCE18}" presName="root2" presStyleCnt="0"/>
      <dgm:spPr/>
    </dgm:pt>
    <dgm:pt modelId="{2820D239-31CB-4AF3-A096-B82ED3153137}" type="pres">
      <dgm:prSet presAssocID="{990D3B25-8879-47B0-A380-7031EFEBCE18}" presName="LevelTwoTextNode" presStyleLbl="node3" presStyleIdx="21" presStyleCnt="29" custScaleX="482719" custLinFactX="168108" custLinFactNeighborX="200000">
        <dgm:presLayoutVars>
          <dgm:chPref val="3"/>
        </dgm:presLayoutVars>
      </dgm:prSet>
      <dgm:spPr/>
      <dgm:t>
        <a:bodyPr/>
        <a:lstStyle/>
        <a:p>
          <a:endParaRPr lang="zh-CN" altLang="en-US"/>
        </a:p>
      </dgm:t>
    </dgm:pt>
    <dgm:pt modelId="{6F0429DA-A3CB-48F5-B763-92E0CF69E8AB}" type="pres">
      <dgm:prSet presAssocID="{990D3B25-8879-47B0-A380-7031EFEBCE18}" presName="level3hierChild" presStyleCnt="0"/>
      <dgm:spPr/>
    </dgm:pt>
    <dgm:pt modelId="{0D83A44B-D25B-4768-B8B2-544338F6F742}" type="pres">
      <dgm:prSet presAssocID="{84F86881-4178-4EF7-8D26-0C13E471DC5C}" presName="conn2-1" presStyleLbl="parChTrans1D3" presStyleIdx="22" presStyleCnt="29"/>
      <dgm:spPr/>
      <dgm:t>
        <a:bodyPr/>
        <a:lstStyle/>
        <a:p>
          <a:endParaRPr lang="zh-CN" altLang="en-US"/>
        </a:p>
      </dgm:t>
    </dgm:pt>
    <dgm:pt modelId="{AA80EF1B-8425-4C31-9226-B184B225A865}" type="pres">
      <dgm:prSet presAssocID="{84F86881-4178-4EF7-8D26-0C13E471DC5C}" presName="connTx" presStyleLbl="parChTrans1D3" presStyleIdx="22" presStyleCnt="29"/>
      <dgm:spPr/>
      <dgm:t>
        <a:bodyPr/>
        <a:lstStyle/>
        <a:p>
          <a:endParaRPr lang="zh-CN" altLang="en-US"/>
        </a:p>
      </dgm:t>
    </dgm:pt>
    <dgm:pt modelId="{22BDA1B2-B05A-4555-9D2D-BF9A8D37E233}" type="pres">
      <dgm:prSet presAssocID="{269D0A2E-68AA-483E-AF04-36CD58AC14A0}" presName="root2" presStyleCnt="0"/>
      <dgm:spPr/>
    </dgm:pt>
    <dgm:pt modelId="{BBF1E3E8-B3C4-404F-BBA9-0EA344062B0D}" type="pres">
      <dgm:prSet presAssocID="{269D0A2E-68AA-483E-AF04-36CD58AC14A0}" presName="LevelTwoTextNode" presStyleLbl="node3" presStyleIdx="22" presStyleCnt="29" custScaleX="482719" custLinFactX="168108" custLinFactNeighborX="200000" custLinFactNeighborY="10739">
        <dgm:presLayoutVars>
          <dgm:chPref val="3"/>
        </dgm:presLayoutVars>
      </dgm:prSet>
      <dgm:spPr/>
      <dgm:t>
        <a:bodyPr/>
        <a:lstStyle/>
        <a:p>
          <a:endParaRPr lang="zh-CN" altLang="en-US"/>
        </a:p>
      </dgm:t>
    </dgm:pt>
    <dgm:pt modelId="{32B4839B-CE5E-4EC8-8B52-1FE8C6DA536D}" type="pres">
      <dgm:prSet presAssocID="{269D0A2E-68AA-483E-AF04-36CD58AC14A0}" presName="level3hierChild" presStyleCnt="0"/>
      <dgm:spPr/>
    </dgm:pt>
    <dgm:pt modelId="{722FFAD6-33C5-4CFA-B05B-5D90A915EFBB}" type="pres">
      <dgm:prSet presAssocID="{3D51AEA8-578A-4141-8358-6F0D438EDF28}" presName="conn2-1" presStyleLbl="parChTrans1D2" presStyleIdx="8" presStyleCnt="10"/>
      <dgm:spPr/>
      <dgm:t>
        <a:bodyPr/>
        <a:lstStyle/>
        <a:p>
          <a:endParaRPr lang="zh-CN" altLang="en-US"/>
        </a:p>
      </dgm:t>
    </dgm:pt>
    <dgm:pt modelId="{B38B3C1F-B652-4AB2-B16C-81799C56E681}" type="pres">
      <dgm:prSet presAssocID="{3D51AEA8-578A-4141-8358-6F0D438EDF28}" presName="connTx" presStyleLbl="parChTrans1D2" presStyleIdx="8" presStyleCnt="10"/>
      <dgm:spPr/>
      <dgm:t>
        <a:bodyPr/>
        <a:lstStyle/>
        <a:p>
          <a:endParaRPr lang="zh-CN" altLang="en-US"/>
        </a:p>
      </dgm:t>
    </dgm:pt>
    <dgm:pt modelId="{B778AED8-F76D-424D-BE60-B5CA4757A0B1}" type="pres">
      <dgm:prSet presAssocID="{F19EFF05-0419-4D95-A5FD-71D2DAD0621D}" presName="root2" presStyleCnt="0"/>
      <dgm:spPr/>
    </dgm:pt>
    <dgm:pt modelId="{A84E7E08-DEE2-423F-85E3-F15A23BC4882}" type="pres">
      <dgm:prSet presAssocID="{F19EFF05-0419-4D95-A5FD-71D2DAD0621D}" presName="LevelTwoTextNode" presStyleLbl="node2" presStyleIdx="8" presStyleCnt="10" custScaleX="142338" custScaleY="180951">
        <dgm:presLayoutVars>
          <dgm:chPref val="3"/>
        </dgm:presLayoutVars>
      </dgm:prSet>
      <dgm:spPr/>
      <dgm:t>
        <a:bodyPr/>
        <a:lstStyle/>
        <a:p>
          <a:endParaRPr lang="zh-CN" altLang="en-US"/>
        </a:p>
      </dgm:t>
    </dgm:pt>
    <dgm:pt modelId="{ED45DB74-580B-497B-803B-AC0DB003F86C}" type="pres">
      <dgm:prSet presAssocID="{F19EFF05-0419-4D95-A5FD-71D2DAD0621D}" presName="level3hierChild" presStyleCnt="0"/>
      <dgm:spPr/>
    </dgm:pt>
    <dgm:pt modelId="{B5F90DFB-57E2-43B5-8A43-1911ACFD7D41}" type="pres">
      <dgm:prSet presAssocID="{287968D0-5D7F-4C31-8731-4D4A5935D6B1}" presName="conn2-1" presStyleLbl="parChTrans1D3" presStyleIdx="23" presStyleCnt="29"/>
      <dgm:spPr/>
      <dgm:t>
        <a:bodyPr/>
        <a:lstStyle/>
        <a:p>
          <a:endParaRPr lang="zh-CN" altLang="en-US"/>
        </a:p>
      </dgm:t>
    </dgm:pt>
    <dgm:pt modelId="{510D0575-191E-4EA7-92A1-955E74B77569}" type="pres">
      <dgm:prSet presAssocID="{287968D0-5D7F-4C31-8731-4D4A5935D6B1}" presName="connTx" presStyleLbl="parChTrans1D3" presStyleIdx="23" presStyleCnt="29"/>
      <dgm:spPr/>
      <dgm:t>
        <a:bodyPr/>
        <a:lstStyle/>
        <a:p>
          <a:endParaRPr lang="zh-CN" altLang="en-US"/>
        </a:p>
      </dgm:t>
    </dgm:pt>
    <dgm:pt modelId="{89B69932-CEB5-4A1E-AE7B-063401B663C0}" type="pres">
      <dgm:prSet presAssocID="{44469FCE-2AB3-4721-AAD5-5A60A3B14F92}" presName="root2" presStyleCnt="0"/>
      <dgm:spPr/>
    </dgm:pt>
    <dgm:pt modelId="{36C03F72-5F09-4E80-A8B1-210FDC28BFEA}" type="pres">
      <dgm:prSet presAssocID="{44469FCE-2AB3-4721-AAD5-5A60A3B14F92}" presName="LevelTwoTextNode" presStyleLbl="node3" presStyleIdx="23" presStyleCnt="29" custScaleX="482719" custLinFactX="178371" custLinFactNeighborX="200000">
        <dgm:presLayoutVars>
          <dgm:chPref val="3"/>
        </dgm:presLayoutVars>
      </dgm:prSet>
      <dgm:spPr/>
      <dgm:t>
        <a:bodyPr/>
        <a:lstStyle/>
        <a:p>
          <a:endParaRPr lang="zh-CN" altLang="en-US"/>
        </a:p>
      </dgm:t>
    </dgm:pt>
    <dgm:pt modelId="{A9BC7FAC-17BB-41EE-B50C-6AE1F5CC0499}" type="pres">
      <dgm:prSet presAssocID="{44469FCE-2AB3-4721-AAD5-5A60A3B14F92}" presName="level3hierChild" presStyleCnt="0"/>
      <dgm:spPr/>
    </dgm:pt>
    <dgm:pt modelId="{3DAB7E67-B09F-4E4F-96FC-B0B142E6284B}" type="pres">
      <dgm:prSet presAssocID="{9B8EE88B-8C06-43FB-81EF-39FC5FAFB4F8}" presName="conn2-1" presStyleLbl="parChTrans1D3" presStyleIdx="24" presStyleCnt="29"/>
      <dgm:spPr/>
      <dgm:t>
        <a:bodyPr/>
        <a:lstStyle/>
        <a:p>
          <a:endParaRPr lang="zh-CN" altLang="en-US"/>
        </a:p>
      </dgm:t>
    </dgm:pt>
    <dgm:pt modelId="{DA0C777B-F7F1-471A-9011-BC916EB7652E}" type="pres">
      <dgm:prSet presAssocID="{9B8EE88B-8C06-43FB-81EF-39FC5FAFB4F8}" presName="connTx" presStyleLbl="parChTrans1D3" presStyleIdx="24" presStyleCnt="29"/>
      <dgm:spPr/>
      <dgm:t>
        <a:bodyPr/>
        <a:lstStyle/>
        <a:p>
          <a:endParaRPr lang="zh-CN" altLang="en-US"/>
        </a:p>
      </dgm:t>
    </dgm:pt>
    <dgm:pt modelId="{D64DA425-632B-417B-AFC7-77FB24BE572D}" type="pres">
      <dgm:prSet presAssocID="{F6EEA2DF-84D9-4741-B740-EE3E66B48B6E}" presName="root2" presStyleCnt="0"/>
      <dgm:spPr/>
    </dgm:pt>
    <dgm:pt modelId="{4CC49A44-6C1B-4B7D-BABB-D5C1625CA81D}" type="pres">
      <dgm:prSet presAssocID="{F6EEA2DF-84D9-4741-B740-EE3E66B48B6E}" presName="LevelTwoTextNode" presStyleLbl="node3" presStyleIdx="24" presStyleCnt="29" custScaleX="482719" custLinFactX="178371" custLinFactNeighborX="200000">
        <dgm:presLayoutVars>
          <dgm:chPref val="3"/>
        </dgm:presLayoutVars>
      </dgm:prSet>
      <dgm:spPr/>
      <dgm:t>
        <a:bodyPr/>
        <a:lstStyle/>
        <a:p>
          <a:endParaRPr lang="zh-CN" altLang="en-US"/>
        </a:p>
      </dgm:t>
    </dgm:pt>
    <dgm:pt modelId="{23239790-7B61-43BB-BF4B-1A267AB539AF}" type="pres">
      <dgm:prSet presAssocID="{F6EEA2DF-84D9-4741-B740-EE3E66B48B6E}" presName="level3hierChild" presStyleCnt="0"/>
      <dgm:spPr/>
    </dgm:pt>
    <dgm:pt modelId="{821A3B8C-2A16-4BC4-9523-68E6B9A8C088}" type="pres">
      <dgm:prSet presAssocID="{BC6A9BAB-949A-4774-9FCA-6940CD2B02B8}" presName="conn2-1" presStyleLbl="parChTrans1D3" presStyleIdx="25" presStyleCnt="29"/>
      <dgm:spPr/>
      <dgm:t>
        <a:bodyPr/>
        <a:lstStyle/>
        <a:p>
          <a:endParaRPr lang="zh-CN" altLang="en-US"/>
        </a:p>
      </dgm:t>
    </dgm:pt>
    <dgm:pt modelId="{6808B582-E26D-406C-A2D6-8DDB6A01EB50}" type="pres">
      <dgm:prSet presAssocID="{BC6A9BAB-949A-4774-9FCA-6940CD2B02B8}" presName="connTx" presStyleLbl="parChTrans1D3" presStyleIdx="25" presStyleCnt="29"/>
      <dgm:spPr/>
      <dgm:t>
        <a:bodyPr/>
        <a:lstStyle/>
        <a:p>
          <a:endParaRPr lang="zh-CN" altLang="en-US"/>
        </a:p>
      </dgm:t>
    </dgm:pt>
    <dgm:pt modelId="{DA5DD2CE-775E-4928-AD8F-A6FF599AD9B6}" type="pres">
      <dgm:prSet presAssocID="{A80858CF-9131-4809-973C-BA872C83D957}" presName="root2" presStyleCnt="0"/>
      <dgm:spPr/>
    </dgm:pt>
    <dgm:pt modelId="{B6D5A0EF-DF8E-4F9E-B8A8-490B03600C83}" type="pres">
      <dgm:prSet presAssocID="{A80858CF-9131-4809-973C-BA872C83D957}" presName="LevelTwoTextNode" presStyleLbl="node3" presStyleIdx="25" presStyleCnt="29" custScaleX="484881" custScaleY="91571" custLinFactX="176749" custLinFactNeighborX="200000" custLinFactNeighborY="-15312">
        <dgm:presLayoutVars>
          <dgm:chPref val="3"/>
        </dgm:presLayoutVars>
      </dgm:prSet>
      <dgm:spPr/>
      <dgm:t>
        <a:bodyPr/>
        <a:lstStyle/>
        <a:p>
          <a:endParaRPr lang="zh-CN" altLang="en-US"/>
        </a:p>
      </dgm:t>
    </dgm:pt>
    <dgm:pt modelId="{1F931869-AB27-4A3A-8E48-87A47BAC7EDB}" type="pres">
      <dgm:prSet presAssocID="{A80858CF-9131-4809-973C-BA872C83D957}" presName="level3hierChild" presStyleCnt="0"/>
      <dgm:spPr/>
    </dgm:pt>
    <dgm:pt modelId="{4761D3E1-57FF-4597-A9AE-937C8A2F4C29}" type="pres">
      <dgm:prSet presAssocID="{EF37086A-9539-4D19-B155-5A4B1CEE2FB7}" presName="conn2-1" presStyleLbl="parChTrans1D2" presStyleIdx="9" presStyleCnt="10"/>
      <dgm:spPr/>
      <dgm:t>
        <a:bodyPr/>
        <a:lstStyle/>
        <a:p>
          <a:endParaRPr lang="zh-CN" altLang="en-US"/>
        </a:p>
      </dgm:t>
    </dgm:pt>
    <dgm:pt modelId="{71EF7E84-1783-40E5-A228-44EFF294AF99}" type="pres">
      <dgm:prSet presAssocID="{EF37086A-9539-4D19-B155-5A4B1CEE2FB7}" presName="connTx" presStyleLbl="parChTrans1D2" presStyleIdx="9" presStyleCnt="10"/>
      <dgm:spPr/>
      <dgm:t>
        <a:bodyPr/>
        <a:lstStyle/>
        <a:p>
          <a:endParaRPr lang="zh-CN" altLang="en-US"/>
        </a:p>
      </dgm:t>
    </dgm:pt>
    <dgm:pt modelId="{B91CF437-7E4C-4637-8F65-6100F8510B35}" type="pres">
      <dgm:prSet presAssocID="{F661FD4B-7D24-4EED-AFCD-9E1481C93B69}" presName="root2" presStyleCnt="0"/>
      <dgm:spPr/>
    </dgm:pt>
    <dgm:pt modelId="{80D509BF-AC18-43BC-8715-D77FB9F12ADB}" type="pres">
      <dgm:prSet presAssocID="{F661FD4B-7D24-4EED-AFCD-9E1481C93B69}" presName="LevelTwoTextNode" presStyleLbl="node2" presStyleIdx="9" presStyleCnt="10" custScaleX="142478" custScaleY="180951">
        <dgm:presLayoutVars>
          <dgm:chPref val="3"/>
        </dgm:presLayoutVars>
      </dgm:prSet>
      <dgm:spPr/>
      <dgm:t>
        <a:bodyPr/>
        <a:lstStyle/>
        <a:p>
          <a:endParaRPr lang="zh-CN" altLang="en-US"/>
        </a:p>
      </dgm:t>
    </dgm:pt>
    <dgm:pt modelId="{6EB6C20E-4717-43F2-B77E-50D7F931BD77}" type="pres">
      <dgm:prSet presAssocID="{F661FD4B-7D24-4EED-AFCD-9E1481C93B69}" presName="level3hierChild" presStyleCnt="0"/>
      <dgm:spPr/>
    </dgm:pt>
    <dgm:pt modelId="{F39011B7-8006-4B52-9F93-6047DBA86F30}" type="pres">
      <dgm:prSet presAssocID="{7B60E5CF-4ED3-48F7-8D80-4C1BDADB9E8A}" presName="conn2-1" presStyleLbl="parChTrans1D3" presStyleIdx="26" presStyleCnt="29"/>
      <dgm:spPr/>
      <dgm:t>
        <a:bodyPr/>
        <a:lstStyle/>
        <a:p>
          <a:endParaRPr lang="zh-CN" altLang="en-US"/>
        </a:p>
      </dgm:t>
    </dgm:pt>
    <dgm:pt modelId="{2459501A-6B82-4B02-B06B-3E73D5E1E749}" type="pres">
      <dgm:prSet presAssocID="{7B60E5CF-4ED3-48F7-8D80-4C1BDADB9E8A}" presName="connTx" presStyleLbl="parChTrans1D3" presStyleIdx="26" presStyleCnt="29"/>
      <dgm:spPr/>
      <dgm:t>
        <a:bodyPr/>
        <a:lstStyle/>
        <a:p>
          <a:endParaRPr lang="zh-CN" altLang="en-US"/>
        </a:p>
      </dgm:t>
    </dgm:pt>
    <dgm:pt modelId="{EE2BC6E3-80D9-4B3B-8611-9A75C7ACB7BF}" type="pres">
      <dgm:prSet presAssocID="{DEF8DCC2-7C87-4AE5-902A-F9570554088F}" presName="root2" presStyleCnt="0"/>
      <dgm:spPr/>
    </dgm:pt>
    <dgm:pt modelId="{E9496C75-CFBE-4CF4-89D7-AF15B1077A7A}" type="pres">
      <dgm:prSet presAssocID="{DEF8DCC2-7C87-4AE5-902A-F9570554088F}" presName="LevelTwoTextNode" presStyleLbl="node3" presStyleIdx="26" presStyleCnt="29" custScaleX="482719" custLinFactX="178231" custLinFactNeighborX="200000">
        <dgm:presLayoutVars>
          <dgm:chPref val="3"/>
        </dgm:presLayoutVars>
      </dgm:prSet>
      <dgm:spPr/>
      <dgm:t>
        <a:bodyPr/>
        <a:lstStyle/>
        <a:p>
          <a:endParaRPr lang="zh-CN" altLang="en-US"/>
        </a:p>
      </dgm:t>
    </dgm:pt>
    <dgm:pt modelId="{A4A29B89-5239-4BFB-8B2E-FEBAF240DB5E}" type="pres">
      <dgm:prSet presAssocID="{DEF8DCC2-7C87-4AE5-902A-F9570554088F}" presName="level3hierChild" presStyleCnt="0"/>
      <dgm:spPr/>
    </dgm:pt>
    <dgm:pt modelId="{A6959886-DB9B-48F9-9470-99051F915ECC}" type="pres">
      <dgm:prSet presAssocID="{0928B25B-8C05-47FB-8881-4C31EB2F071D}" presName="conn2-1" presStyleLbl="parChTrans1D3" presStyleIdx="27" presStyleCnt="29"/>
      <dgm:spPr/>
      <dgm:t>
        <a:bodyPr/>
        <a:lstStyle/>
        <a:p>
          <a:endParaRPr lang="zh-CN" altLang="en-US"/>
        </a:p>
      </dgm:t>
    </dgm:pt>
    <dgm:pt modelId="{A1A29778-CB69-45D3-8EBE-B1A5F4C680AF}" type="pres">
      <dgm:prSet presAssocID="{0928B25B-8C05-47FB-8881-4C31EB2F071D}" presName="connTx" presStyleLbl="parChTrans1D3" presStyleIdx="27" presStyleCnt="29"/>
      <dgm:spPr/>
      <dgm:t>
        <a:bodyPr/>
        <a:lstStyle/>
        <a:p>
          <a:endParaRPr lang="zh-CN" altLang="en-US"/>
        </a:p>
      </dgm:t>
    </dgm:pt>
    <dgm:pt modelId="{3D951D04-F249-4FFE-839B-C399A961C547}" type="pres">
      <dgm:prSet presAssocID="{1D35233C-88BE-4102-9DB5-480286C74F93}" presName="root2" presStyleCnt="0"/>
      <dgm:spPr/>
    </dgm:pt>
    <dgm:pt modelId="{70083A32-58B8-4ED3-B9AF-46087F70276A}" type="pres">
      <dgm:prSet presAssocID="{1D35233C-88BE-4102-9DB5-480286C74F93}" presName="LevelTwoTextNode" presStyleLbl="node3" presStyleIdx="27" presStyleCnt="29" custScaleX="482719" custLinFactX="178231" custLinFactNeighborX="200000">
        <dgm:presLayoutVars>
          <dgm:chPref val="3"/>
        </dgm:presLayoutVars>
      </dgm:prSet>
      <dgm:spPr/>
      <dgm:t>
        <a:bodyPr/>
        <a:lstStyle/>
        <a:p>
          <a:endParaRPr lang="zh-CN" altLang="en-US"/>
        </a:p>
      </dgm:t>
    </dgm:pt>
    <dgm:pt modelId="{847A41ED-AF1A-49C0-98E5-93BC5B219285}" type="pres">
      <dgm:prSet presAssocID="{1D35233C-88BE-4102-9DB5-480286C74F93}" presName="level3hierChild" presStyleCnt="0"/>
      <dgm:spPr/>
    </dgm:pt>
    <dgm:pt modelId="{0CD90E8A-C52D-4D59-AB16-B47113265562}" type="pres">
      <dgm:prSet presAssocID="{6F85B560-F0F1-4BA8-A1C1-301CA2A0A533}" presName="conn2-1" presStyleLbl="parChTrans1D3" presStyleIdx="28" presStyleCnt="29"/>
      <dgm:spPr/>
      <dgm:t>
        <a:bodyPr/>
        <a:lstStyle/>
        <a:p>
          <a:endParaRPr lang="zh-CN" altLang="en-US"/>
        </a:p>
      </dgm:t>
    </dgm:pt>
    <dgm:pt modelId="{5C0ECF6F-0A22-49EE-BF95-1760032F18A8}" type="pres">
      <dgm:prSet presAssocID="{6F85B560-F0F1-4BA8-A1C1-301CA2A0A533}" presName="connTx" presStyleLbl="parChTrans1D3" presStyleIdx="28" presStyleCnt="29"/>
      <dgm:spPr/>
      <dgm:t>
        <a:bodyPr/>
        <a:lstStyle/>
        <a:p>
          <a:endParaRPr lang="zh-CN" altLang="en-US"/>
        </a:p>
      </dgm:t>
    </dgm:pt>
    <dgm:pt modelId="{19C278C6-187F-40C1-9D03-7A3A06825C11}" type="pres">
      <dgm:prSet presAssocID="{58B5C072-F0A3-49F2-8DB6-2F6C090088A1}" presName="root2" presStyleCnt="0"/>
      <dgm:spPr/>
    </dgm:pt>
    <dgm:pt modelId="{0B7192DB-F5AB-4887-AA23-714FFF355551}" type="pres">
      <dgm:prSet presAssocID="{58B5C072-F0A3-49F2-8DB6-2F6C090088A1}" presName="LevelTwoTextNode" presStyleLbl="node3" presStyleIdx="28" presStyleCnt="29" custScaleX="482719" custLinFactX="178231" custLinFactNeighborX="200000">
        <dgm:presLayoutVars>
          <dgm:chPref val="3"/>
        </dgm:presLayoutVars>
      </dgm:prSet>
      <dgm:spPr/>
      <dgm:t>
        <a:bodyPr/>
        <a:lstStyle/>
        <a:p>
          <a:endParaRPr lang="zh-CN" altLang="en-US"/>
        </a:p>
      </dgm:t>
    </dgm:pt>
    <dgm:pt modelId="{9C3BA5D7-37A1-4DDF-8172-5AE8E1D13B1B}" type="pres">
      <dgm:prSet presAssocID="{58B5C072-F0A3-49F2-8DB6-2F6C090088A1}" presName="level3hierChild" presStyleCnt="0"/>
      <dgm:spPr/>
    </dgm:pt>
  </dgm:ptLst>
  <dgm:cxnLst>
    <dgm:cxn modelId="{498757F2-47F2-4585-BD15-2E39290C3A3B}" srcId="{AA3BA322-476D-4E66-B1AB-C7FD2C342840}" destId="{F661FD4B-7D24-4EED-AFCD-9E1481C93B69}" srcOrd="9" destOrd="0" parTransId="{EF37086A-9539-4D19-B155-5A4B1CEE2FB7}" sibTransId="{CC8EE7FA-E52D-46BB-8B9B-C173DAEB2327}"/>
    <dgm:cxn modelId="{DE295B8F-7436-4DC7-800D-C9C6C31E50B2}" type="presOf" srcId="{ABC29D1F-18FC-449D-B42D-A53D3E529CA8}" destId="{77B8A52E-EEF7-461D-89D0-02228806277A}" srcOrd="0" destOrd="0" presId="urn:microsoft.com/office/officeart/2008/layout/HorizontalMultiLevelHierarchy"/>
    <dgm:cxn modelId="{24B326DF-3979-4D88-8F0F-E9245C5E134B}" type="presOf" srcId="{3E5A5FBD-494C-4069-B9EB-6E675C08BFE4}" destId="{BA924A74-29B8-4E2F-A425-8038BB5DF0B3}" srcOrd="1" destOrd="0" presId="urn:microsoft.com/office/officeart/2008/layout/HorizontalMultiLevelHierarchy"/>
    <dgm:cxn modelId="{C22A41CE-FBAB-4992-B96A-B65BF15418AC}" srcId="{24945D2F-9140-47CB-AE9C-8C79AFF21799}" destId="{AA3BA322-476D-4E66-B1AB-C7FD2C342840}" srcOrd="0" destOrd="0" parTransId="{D2B688DE-0652-4977-87EE-C6B408A0CF36}" sibTransId="{7CC353A9-7EB7-4B60-84C8-E776C39D3C7D}"/>
    <dgm:cxn modelId="{7F3A54F0-6CBF-4BBF-AD5C-D3FACD506377}" type="presOf" srcId="{F88835DC-EB71-4441-99EA-3611FE1BF414}" destId="{39BB6E4E-A3AF-4331-9FD4-6D47E43F9BC2}" srcOrd="1" destOrd="0" presId="urn:microsoft.com/office/officeart/2008/layout/HorizontalMultiLevelHierarchy"/>
    <dgm:cxn modelId="{6A3356A6-84DA-49A2-9831-17708480E238}" srcId="{78F3D543-C262-45B1-9214-891CC4580493}" destId="{B6081B10-C386-499A-A928-A6E50EFE8D77}" srcOrd="1" destOrd="0" parTransId="{DF3EE922-76B7-4A4E-85DF-D2831EE42E92}" sibTransId="{94DF08A5-90DE-4E70-99EB-03BDCD5CBF4B}"/>
    <dgm:cxn modelId="{4D8D12A6-DCE4-41D5-84B5-FBEC67AD0D24}" type="presOf" srcId="{A80858CF-9131-4809-973C-BA872C83D957}" destId="{B6D5A0EF-DF8E-4F9E-B8A8-490B03600C83}" srcOrd="0" destOrd="0" presId="urn:microsoft.com/office/officeart/2008/layout/HorizontalMultiLevelHierarchy"/>
    <dgm:cxn modelId="{5EC0DC2D-A817-4C7B-8C9B-69D6A5AF8E00}" type="presOf" srcId="{EF37086A-9539-4D19-B155-5A4B1CEE2FB7}" destId="{4761D3E1-57FF-4597-A9AE-937C8A2F4C29}" srcOrd="0" destOrd="0" presId="urn:microsoft.com/office/officeart/2008/layout/HorizontalMultiLevelHierarchy"/>
    <dgm:cxn modelId="{7B002464-0DDE-4171-A66D-34EB20CE0B01}" type="presOf" srcId="{3D51AEA8-578A-4141-8358-6F0D438EDF28}" destId="{B38B3C1F-B652-4AB2-B16C-81799C56E681}" srcOrd="1" destOrd="0" presId="urn:microsoft.com/office/officeart/2008/layout/HorizontalMultiLevelHierarchy"/>
    <dgm:cxn modelId="{054CA7EC-35BF-42DD-9572-371775547721}" srcId="{3926A3B8-0731-4343-965E-652A7E035405}" destId="{07424B23-5EF3-4C77-A907-711E00F722AD}" srcOrd="0" destOrd="0" parTransId="{611CC9DF-FCDB-4416-B797-32FFF8452CB9}" sibTransId="{A9C7FC91-CB25-4BF4-9261-0BB4A43DF7A2}"/>
    <dgm:cxn modelId="{0EB651E2-75D6-43F4-93E6-2D159E6804DD}" type="presOf" srcId="{DDA099A3-68F5-4E56-BEF6-9950EF047883}" destId="{A13847E2-2A53-484E-922D-836DBD60269C}" srcOrd="0" destOrd="0" presId="urn:microsoft.com/office/officeart/2008/layout/HorizontalMultiLevelHierarchy"/>
    <dgm:cxn modelId="{A611D9A2-A23F-4943-A444-4EB396521BDA}" type="presOf" srcId="{FA3FB128-756C-4D5D-9289-BB5ED7142342}" destId="{CBE87BFC-EDCC-4E67-B277-C7A81744DBA5}" srcOrd="1" destOrd="0" presId="urn:microsoft.com/office/officeart/2008/layout/HorizontalMultiLevelHierarchy"/>
    <dgm:cxn modelId="{F67B1E9E-1DAE-4BEA-8F8D-8B4CA62EBE48}" srcId="{ED6F2AD1-0844-4E1C-8EB0-39451B6EE31E}" destId="{E1463330-BD12-419A-8FFC-99209DCF96C4}" srcOrd="0" destOrd="0" parTransId="{DFA605FD-1E7A-4365-9DB6-834E470CE799}" sibTransId="{223A3BDF-D0AF-4383-A00C-115213A83B20}"/>
    <dgm:cxn modelId="{388829AE-6F73-449D-99D5-EE1B85176CB9}" srcId="{3926A3B8-0731-4343-965E-652A7E035405}" destId="{313F1BD0-5173-4F22-A848-D4F0C5A5CEC7}" srcOrd="1" destOrd="0" parTransId="{B3415EC6-827A-4DF5-9A18-665B7946B6A5}" sibTransId="{110C1ACD-B824-4185-B993-E07DB25CAB84}"/>
    <dgm:cxn modelId="{71BA908B-8020-45DE-B29D-686B53353BF4}" srcId="{AA3BA322-476D-4E66-B1AB-C7FD2C342840}" destId="{AC6E9D86-C40E-4CCE-8A0F-0B981E1787BB}" srcOrd="7" destOrd="0" parTransId="{3E5A5FBD-494C-4069-B9EB-6E675C08BFE4}" sibTransId="{5D2344DD-FA9B-45A2-8217-4871F20F86F3}"/>
    <dgm:cxn modelId="{6157BC26-86F2-4E1F-9A12-E8658227A74A}" type="presOf" srcId="{1ED7A622-A5E6-424E-8BCA-46411E2A38DF}" destId="{3A62BEC9-D0EE-461C-9C0E-4797AD1168A8}" srcOrd="0" destOrd="0" presId="urn:microsoft.com/office/officeart/2008/layout/HorizontalMultiLevelHierarchy"/>
    <dgm:cxn modelId="{510136C9-0318-4A06-9CF3-DDE4498F1E01}" type="presOf" srcId="{11865505-AF71-49CC-8CED-2E07B5AFCB2E}" destId="{5F3EB75B-AE7B-4350-8B28-659D1539EC74}" srcOrd="1" destOrd="0" presId="urn:microsoft.com/office/officeart/2008/layout/HorizontalMultiLevelHierarchy"/>
    <dgm:cxn modelId="{67F73909-8333-438D-9626-E417DC8DCDB4}" srcId="{F661FD4B-7D24-4EED-AFCD-9E1481C93B69}" destId="{58B5C072-F0A3-49F2-8DB6-2F6C090088A1}" srcOrd="2" destOrd="0" parTransId="{6F85B560-F0F1-4BA8-A1C1-301CA2A0A533}" sibTransId="{2D7979B1-2C0D-4F0E-ABB8-8C7DF2D9D038}"/>
    <dgm:cxn modelId="{0C834AFE-AB90-4F79-BEA3-B33876E77C11}" type="presOf" srcId="{2D2DB6DF-BA52-431C-87A5-186A7DFF4209}" destId="{ACECC3FA-75B7-4F89-A01B-D34261820FF7}" srcOrd="0" destOrd="0" presId="urn:microsoft.com/office/officeart/2008/layout/HorizontalMultiLevelHierarchy"/>
    <dgm:cxn modelId="{86232C8B-08C8-40CA-BD17-7A4F47973A93}" type="presOf" srcId="{84F86881-4178-4EF7-8D26-0C13E471DC5C}" destId="{AA80EF1B-8425-4C31-9226-B184B225A865}" srcOrd="1" destOrd="0" presId="urn:microsoft.com/office/officeart/2008/layout/HorizontalMultiLevelHierarchy"/>
    <dgm:cxn modelId="{D9A90BAB-7028-4C28-A223-57F083CD31F4}" type="presOf" srcId="{3E5A5FBD-494C-4069-B9EB-6E675C08BFE4}" destId="{64CBD449-94C6-4F1C-8E82-F2E591F8C371}" srcOrd="0" destOrd="0" presId="urn:microsoft.com/office/officeart/2008/layout/HorizontalMultiLevelHierarchy"/>
    <dgm:cxn modelId="{0EFA2E3B-5FB2-4C65-8E2B-35168DA8FDE5}" type="presOf" srcId="{ED6F2AD1-0844-4E1C-8EB0-39451B6EE31E}" destId="{1805F045-137B-425F-9D15-4E6711C12A3B}" srcOrd="0" destOrd="0" presId="urn:microsoft.com/office/officeart/2008/layout/HorizontalMultiLevelHierarchy"/>
    <dgm:cxn modelId="{F621CE4B-220B-4450-AF15-15D95C852988}" srcId="{AA3BA322-476D-4E66-B1AB-C7FD2C342840}" destId="{3926A3B8-0731-4343-965E-652A7E035405}" srcOrd="5" destOrd="0" parTransId="{8ECD3227-5177-4274-A433-7CAB7699D4E0}" sibTransId="{DFEFA64A-EC41-475E-8845-3E6F4D380C02}"/>
    <dgm:cxn modelId="{573D7E26-228A-41C2-8CC2-B5C069C3A4A8}" type="presOf" srcId="{8ECD3227-5177-4274-A433-7CAB7699D4E0}" destId="{E5A94DFC-E075-4EF9-80D5-E19AE0669E2A}" srcOrd="0" destOrd="0" presId="urn:microsoft.com/office/officeart/2008/layout/HorizontalMultiLevelHierarchy"/>
    <dgm:cxn modelId="{EBE6708E-85D8-4FFA-B300-D56B561BC2D4}" type="presOf" srcId="{BD251AEE-C4C2-48D4-B6EE-A7CCFCA91EE0}" destId="{A7AF82F1-899A-4194-9F23-34EDFC7185C8}" srcOrd="0" destOrd="0" presId="urn:microsoft.com/office/officeart/2008/layout/HorizontalMultiLevelHierarchy"/>
    <dgm:cxn modelId="{562A32B1-6F3B-4EB4-9FF7-63032A554526}" type="presOf" srcId="{DFA605FD-1E7A-4365-9DB6-834E470CE799}" destId="{8E5BDFAC-A25D-4EE6-A0EA-3119AA8B72A3}" srcOrd="1" destOrd="0" presId="urn:microsoft.com/office/officeart/2008/layout/HorizontalMultiLevelHierarchy"/>
    <dgm:cxn modelId="{7D93E5F0-3245-40B2-A8E5-179DBD6A7791}" type="presOf" srcId="{84F86881-4178-4EF7-8D26-0C13E471DC5C}" destId="{0D83A44B-D25B-4768-B8B2-544338F6F742}" srcOrd="0" destOrd="0" presId="urn:microsoft.com/office/officeart/2008/layout/HorizontalMultiLevelHierarchy"/>
    <dgm:cxn modelId="{12DA5B44-F938-4A27-A8AC-0E2B40CC8928}" type="presOf" srcId="{DFA605FD-1E7A-4365-9DB6-834E470CE799}" destId="{3CD415E5-D384-4640-A6C9-72B8D1F446FE}" srcOrd="0" destOrd="0" presId="urn:microsoft.com/office/officeart/2008/layout/HorizontalMultiLevelHierarchy"/>
    <dgm:cxn modelId="{DD86B228-AE7B-4DEF-B3B0-7A9F68C07906}" type="presOf" srcId="{3DB9A10B-3CCF-45D2-9236-834A01E66DCD}" destId="{03A4E493-216B-4676-B80A-2947EE26874C}" srcOrd="1" destOrd="0" presId="urn:microsoft.com/office/officeart/2008/layout/HorizontalMultiLevelHierarchy"/>
    <dgm:cxn modelId="{5438DA69-A2C0-487A-9EDE-F737228FEBE4}" type="presOf" srcId="{94797C66-5C8D-42B0-9024-DD861287D468}" destId="{AD0F8673-5E47-412C-9156-B7F9195E715A}" srcOrd="0" destOrd="0" presId="urn:microsoft.com/office/officeart/2008/layout/HorizontalMultiLevelHierarchy"/>
    <dgm:cxn modelId="{F1F00FA8-B3BC-43FD-BEEC-00ECE666756F}" type="presOf" srcId="{FC86E212-13E1-4A1D-A666-77FF823743C0}" destId="{E35E5BE3-6715-4013-BA05-C62A564575CC}" srcOrd="0" destOrd="0" presId="urn:microsoft.com/office/officeart/2008/layout/HorizontalMultiLevelHierarchy"/>
    <dgm:cxn modelId="{F210B9D3-4F04-4FCA-88AF-30EB7FDC80BA}" srcId="{AC6E9D86-C40E-4CCE-8A0F-0B981E1787BB}" destId="{269D0A2E-68AA-483E-AF04-36CD58AC14A0}" srcOrd="1" destOrd="0" parTransId="{84F86881-4178-4EF7-8D26-0C13E471DC5C}" sibTransId="{F268D09D-816C-4948-9640-5539917CA89D}"/>
    <dgm:cxn modelId="{0A041B41-BAF5-41BA-9E97-958DE39253B9}" srcId="{AA3BA322-476D-4E66-B1AB-C7FD2C342840}" destId="{7D93627F-9316-4EC6-85C3-801549D778BB}" srcOrd="0" destOrd="0" parTransId="{1ED7A622-A5E6-424E-8BCA-46411E2A38DF}" sibTransId="{3A1223ED-299A-4C3D-8729-2C7E1E1E4057}"/>
    <dgm:cxn modelId="{0D436AD1-07F2-48A6-9527-399D19732022}" type="presOf" srcId="{81A91760-E4D8-4634-B59B-B6D9A0434A55}" destId="{E4C47390-A6D5-4BF0-A569-527C8670A650}" srcOrd="0" destOrd="0" presId="urn:microsoft.com/office/officeart/2008/layout/HorizontalMultiLevelHierarchy"/>
    <dgm:cxn modelId="{5C1C4421-E2C1-417A-84BF-F17752D357D8}" srcId="{ED6F2AD1-0844-4E1C-8EB0-39451B6EE31E}" destId="{4753DBCA-DBC1-42F3-B16B-03685A7C6284}" srcOrd="1" destOrd="0" parTransId="{911AFAC6-5043-48C2-AA56-F5E241BBF7F3}" sibTransId="{4E885ABF-DD4A-44B9-9068-319B5C950F54}"/>
    <dgm:cxn modelId="{3751A7EF-3C1E-4C19-ABAF-849B95E24F3A}" type="presOf" srcId="{A3BC2832-71E1-4981-B8D7-62EEEF5515B8}" destId="{7E1FFF6A-3D35-428B-B2F5-7037446E225A}" srcOrd="0" destOrd="0" presId="urn:microsoft.com/office/officeart/2008/layout/HorizontalMultiLevelHierarchy"/>
    <dgm:cxn modelId="{143E83E1-1826-40A5-BDD7-965BC8DE3E8C}" srcId="{AC6E9D86-C40E-4CCE-8A0F-0B981E1787BB}" destId="{990D3B25-8879-47B0-A380-7031EFEBCE18}" srcOrd="0" destOrd="0" parTransId="{F2247822-7658-4CE3-9B90-F43690EEDF7D}" sibTransId="{AC2DDBB1-23C4-43EC-B209-F4C3D7E004FE}"/>
    <dgm:cxn modelId="{C5D0F493-268F-41C7-8556-BFD757985D7F}" type="presOf" srcId="{FDB2C7D6-3712-45F1-BEBE-BEA0A223804E}" destId="{0953FF2D-7490-4D24-8729-66668D2F2B75}" srcOrd="1" destOrd="0" presId="urn:microsoft.com/office/officeart/2008/layout/HorizontalMultiLevelHierarchy"/>
    <dgm:cxn modelId="{5BCE189B-70E9-454C-A32B-40927F22D788}" type="presOf" srcId="{B3415EC6-827A-4DF5-9A18-665B7946B6A5}" destId="{28A09ACB-5C6F-440F-9BA5-D5EA5C78390F}" srcOrd="1" destOrd="0" presId="urn:microsoft.com/office/officeart/2008/layout/HorizontalMultiLevelHierarchy"/>
    <dgm:cxn modelId="{971FD5E9-B9AF-400F-A356-0C613FF59E89}" type="presOf" srcId="{94797C66-5C8D-42B0-9024-DD861287D468}" destId="{476E810F-B760-49B4-B6EA-D182C16287CA}" srcOrd="1" destOrd="0" presId="urn:microsoft.com/office/officeart/2008/layout/HorizontalMultiLevelHierarchy"/>
    <dgm:cxn modelId="{185A4208-CD95-4155-B718-1368F15B2669}" type="presOf" srcId="{A226B2C9-CF06-4E20-9701-F823DA64CE03}" destId="{08B2BAB0-2C7B-45B0-80C2-28F2B72482BA}" srcOrd="0" destOrd="0" presId="urn:microsoft.com/office/officeart/2008/layout/HorizontalMultiLevelHierarchy"/>
    <dgm:cxn modelId="{0F2D5366-3567-405A-BB9A-E43E18FE63F2}" srcId="{E41515DC-64D3-4157-A52D-475E19AEBBC1}" destId="{FDBE23D0-E89E-41ED-B873-A21FB85CA932}" srcOrd="2" destOrd="0" parTransId="{FC86E212-13E1-4A1D-A666-77FF823743C0}" sibTransId="{66EEB496-0401-436A-B038-CCE12AF8BDB8}"/>
    <dgm:cxn modelId="{C787FFCD-7FD1-4715-AE45-13BC4D3D4006}" srcId="{AA3BA322-476D-4E66-B1AB-C7FD2C342840}" destId="{ED6F2AD1-0844-4E1C-8EB0-39451B6EE31E}" srcOrd="2" destOrd="0" parTransId="{BD251AEE-C4C2-48D4-B6EE-A7CCFCA91EE0}" sibTransId="{C10FA803-3A6D-498D-B550-461EC329571E}"/>
    <dgm:cxn modelId="{EFC8A8EF-95D8-4ADF-BCDC-78B39C6D0439}" type="presOf" srcId="{2FBC79A5-3359-4A35-BF05-3CCF17DAA047}" destId="{790E78EA-38B9-40DC-BE14-D93BE6F292F1}" srcOrd="0" destOrd="0" presId="urn:microsoft.com/office/officeart/2008/layout/HorizontalMultiLevelHierarchy"/>
    <dgm:cxn modelId="{81CEBB77-9F3D-46E3-BA19-8F1467F31EB3}" type="presOf" srcId="{D9E96BF8-A38A-41C5-9570-B40336152B0C}" destId="{027806AF-76A5-455F-BD05-AF2FC3B968C3}" srcOrd="1" destOrd="0" presId="urn:microsoft.com/office/officeart/2008/layout/HorizontalMultiLevelHierarchy"/>
    <dgm:cxn modelId="{12D827F8-CD61-4E34-A52C-E141074DE38A}" type="presOf" srcId="{FA3FB128-756C-4D5D-9289-BB5ED7142342}" destId="{0733853C-E118-4569-99FA-C107D4248F28}" srcOrd="0" destOrd="0" presId="urn:microsoft.com/office/officeart/2008/layout/HorizontalMultiLevelHierarchy"/>
    <dgm:cxn modelId="{336D5A79-7D80-4349-8A0D-C1A8D8D653A9}" type="presOf" srcId="{AD1980D6-9C8E-4B68-A8AB-BC9A79203647}" destId="{50CC5CC4-2C3D-4517-BB62-1AEFA0A5DD00}" srcOrd="0" destOrd="0" presId="urn:microsoft.com/office/officeart/2008/layout/HorizontalMultiLevelHierarchy"/>
    <dgm:cxn modelId="{AA7DE899-6544-4D73-A8A4-6A24456807F3}" type="presOf" srcId="{4753DBCA-DBC1-42F3-B16B-03685A7C6284}" destId="{F21A836F-8F5E-4E96-95AF-C40461B1FC40}" srcOrd="0" destOrd="0" presId="urn:microsoft.com/office/officeart/2008/layout/HorizontalMultiLevelHierarchy"/>
    <dgm:cxn modelId="{08FAB50F-3BCE-49B9-8C54-8A1F8CB3DABE}" type="presOf" srcId="{B8FED8E3-39DC-4169-A587-70AA3590E1CE}" destId="{7CE13780-3680-4A46-A05F-F237CE9A5914}" srcOrd="0" destOrd="0" presId="urn:microsoft.com/office/officeart/2008/layout/HorizontalMultiLevelHierarchy"/>
    <dgm:cxn modelId="{B51419CE-F8D2-4735-8194-81B631DDC48D}" type="presOf" srcId="{58B5C072-F0A3-49F2-8DB6-2F6C090088A1}" destId="{0B7192DB-F5AB-4887-AA23-714FFF355551}" srcOrd="0" destOrd="0" presId="urn:microsoft.com/office/officeart/2008/layout/HorizontalMultiLevelHierarchy"/>
    <dgm:cxn modelId="{BF7922EC-E888-4931-8B60-1CDCEB8B9CD6}" type="presOf" srcId="{F661FD4B-7D24-4EED-AFCD-9E1481C93B69}" destId="{80D509BF-AC18-43BC-8715-D77FB9F12ADB}" srcOrd="0" destOrd="0" presId="urn:microsoft.com/office/officeart/2008/layout/HorizontalMultiLevelHierarchy"/>
    <dgm:cxn modelId="{1232B02F-131C-4B48-9971-65775FAA8B35}" type="presOf" srcId="{068ABB7E-B8E5-45B9-A7CB-6E18F76CB34C}" destId="{D7E89DCB-994D-442E-9658-3DA0B6910CD9}" srcOrd="0" destOrd="0" presId="urn:microsoft.com/office/officeart/2008/layout/HorizontalMultiLevelHierarchy"/>
    <dgm:cxn modelId="{9540636F-E260-4A38-B8B9-170537E70E02}" type="presOf" srcId="{78F3D543-C262-45B1-9214-891CC4580493}" destId="{A3816DA2-8565-4FAF-8C35-9F462557D8C0}" srcOrd="0" destOrd="0" presId="urn:microsoft.com/office/officeart/2008/layout/HorizontalMultiLevelHierarchy"/>
    <dgm:cxn modelId="{4C0EA56C-3DEA-4C96-B028-A52F91542D3E}" type="presOf" srcId="{269D0A2E-68AA-483E-AF04-36CD58AC14A0}" destId="{BBF1E3E8-B3C4-404F-BBA9-0EA344062B0D}" srcOrd="0" destOrd="0" presId="urn:microsoft.com/office/officeart/2008/layout/HorizontalMultiLevelHierarchy"/>
    <dgm:cxn modelId="{F2538E80-F08B-4815-BE23-2C6BDDADF168}" type="presOf" srcId="{BC0768FC-47E9-47C7-9A51-9F3B4BFEF577}" destId="{80BA636C-2363-4669-B3FA-75DB654384C0}" srcOrd="1" destOrd="0" presId="urn:microsoft.com/office/officeart/2008/layout/HorizontalMultiLevelHierarchy"/>
    <dgm:cxn modelId="{0CCF367F-233B-44D8-8F53-92C6EB709386}" type="presOf" srcId="{4FBA0941-7CEC-46CC-91D1-CE64F5BDF985}" destId="{176687C4-32C4-4780-9194-19754EA072B1}" srcOrd="0" destOrd="0" presId="urn:microsoft.com/office/officeart/2008/layout/HorizontalMultiLevelHierarchy"/>
    <dgm:cxn modelId="{C5C93613-DA34-4F31-A6A1-BB264F519C10}" type="presOf" srcId="{313F1BD0-5173-4F22-A848-D4F0C5A5CEC7}" destId="{1D17E24F-5F26-415F-85F2-0AB0875EA952}" srcOrd="0" destOrd="0" presId="urn:microsoft.com/office/officeart/2008/layout/HorizontalMultiLevelHierarchy"/>
    <dgm:cxn modelId="{B7ACC491-DF28-4870-94B9-2B081975B889}" type="presOf" srcId="{BD251AEE-C4C2-48D4-B6EE-A7CCFCA91EE0}" destId="{F5D99FFF-BD55-4DAA-A18C-FF6F43D00B39}" srcOrd="1" destOrd="0" presId="urn:microsoft.com/office/officeart/2008/layout/HorizontalMultiLevelHierarchy"/>
    <dgm:cxn modelId="{35A6FBBF-D175-4B31-B13B-5E58F19D0984}" type="presOf" srcId="{9B8EE88B-8C06-43FB-81EF-39FC5FAFB4F8}" destId="{DA0C777B-F7F1-471A-9011-BC916EB7652E}" srcOrd="1" destOrd="0" presId="urn:microsoft.com/office/officeart/2008/layout/HorizontalMultiLevelHierarchy"/>
    <dgm:cxn modelId="{035C96D3-83C7-423C-983D-A763E4F8E86E}" type="presOf" srcId="{D9E96BF8-A38A-41C5-9570-B40336152B0C}" destId="{4970025C-8B43-4728-8698-7C8973E1B4F8}" srcOrd="0" destOrd="0" presId="urn:microsoft.com/office/officeart/2008/layout/HorizontalMultiLevelHierarchy"/>
    <dgm:cxn modelId="{11011356-2877-4737-90FC-AAFCF27A5E46}" type="presOf" srcId="{86E74BE4-9207-4F4B-8686-89AE0F4FF917}" destId="{6B6A8BB7-1116-41F7-9E2B-2316E065B73F}" srcOrd="0" destOrd="0" presId="urn:microsoft.com/office/officeart/2008/layout/HorizontalMultiLevelHierarchy"/>
    <dgm:cxn modelId="{70278D73-5624-4FBE-B9F7-CF604AB1A5F0}" type="presOf" srcId="{884073FC-B5DB-4CE3-AE4E-F900CA1DD24E}" destId="{62515090-C666-4576-882A-A010AC48CC25}" srcOrd="0" destOrd="0" presId="urn:microsoft.com/office/officeart/2008/layout/HorizontalMultiLevelHierarchy"/>
    <dgm:cxn modelId="{7FFB675B-C7BE-4784-AADC-601157BCD859}" srcId="{78F3D543-C262-45B1-9214-891CC4580493}" destId="{DDA099A3-68F5-4E56-BEF6-9950EF047883}" srcOrd="0" destOrd="0" parTransId="{FA3FB128-756C-4D5D-9289-BB5ED7142342}" sibTransId="{E7AEAB44-01B4-4A49-B39E-198FD778232B}"/>
    <dgm:cxn modelId="{3C97A32A-73B9-40D7-B6C4-FEA72E8FF011}" type="presOf" srcId="{FE39CE8B-1805-49B7-BE55-618B5258A692}" destId="{69B97E3C-8E16-4CEC-A39A-DF12140141AC}" srcOrd="0" destOrd="0" presId="urn:microsoft.com/office/officeart/2008/layout/HorizontalMultiLevelHierarchy"/>
    <dgm:cxn modelId="{09C1901B-4FB7-47E5-9771-0AFF0955C4E4}" type="presOf" srcId="{E6B03A44-9789-4311-B0B9-D9698768B193}" destId="{247F6FF3-AC67-4424-900F-B65BB5EECB4A}" srcOrd="0" destOrd="0" presId="urn:microsoft.com/office/officeart/2008/layout/HorizontalMultiLevelHierarchy"/>
    <dgm:cxn modelId="{74F90527-1096-4764-8B99-310A1F443CB8}" type="presOf" srcId="{ABC29D1F-18FC-449D-B42D-A53D3E529CA8}" destId="{FB6FD5FD-CCAD-4204-9147-26857AC94756}" srcOrd="1" destOrd="0" presId="urn:microsoft.com/office/officeart/2008/layout/HorizontalMultiLevelHierarchy"/>
    <dgm:cxn modelId="{C9270512-8638-43FC-8414-ADC9CCF2D940}" type="presOf" srcId="{2FBC79A5-3359-4A35-BF05-3CCF17DAA047}" destId="{73172A8D-FFC5-4D48-A3E1-5928F20645B7}" srcOrd="1" destOrd="0" presId="urn:microsoft.com/office/officeart/2008/layout/HorizontalMultiLevelHierarchy"/>
    <dgm:cxn modelId="{254277F6-0AF3-4749-9462-247677001592}" type="presOf" srcId="{A226B2C9-CF06-4E20-9701-F823DA64CE03}" destId="{9C9D38C8-4953-4FE0-B1F6-1C32D221B0F6}" srcOrd="1" destOrd="0" presId="urn:microsoft.com/office/officeart/2008/layout/HorizontalMultiLevelHierarchy"/>
    <dgm:cxn modelId="{FBA874DF-6873-495C-B881-B432EC519997}" type="presOf" srcId="{911AFAC6-5043-48C2-AA56-F5E241BBF7F3}" destId="{A3396A46-D431-489E-B419-0CB4183FDDA0}" srcOrd="0" destOrd="0" presId="urn:microsoft.com/office/officeart/2008/layout/HorizontalMultiLevelHierarchy"/>
    <dgm:cxn modelId="{15F7C5A8-64EE-49FC-8364-345CFEE3CC24}" type="presOf" srcId="{7D93627F-9316-4EC6-85C3-801549D778BB}" destId="{78314E8E-6E60-48C3-9420-2B391687E317}" srcOrd="0" destOrd="0" presId="urn:microsoft.com/office/officeart/2008/layout/HorizontalMultiLevelHierarchy"/>
    <dgm:cxn modelId="{854121F8-D7C6-41F5-B24F-EF24AF7BADD4}" type="presOf" srcId="{3D51AEA8-578A-4141-8358-6F0D438EDF28}" destId="{722FFAD6-33C5-4CFA-B05B-5D90A915EFBB}" srcOrd="0" destOrd="0" presId="urn:microsoft.com/office/officeart/2008/layout/HorizontalMultiLevelHierarchy"/>
    <dgm:cxn modelId="{4D941776-08E5-4EBA-B6DF-38E0FBC0A2DB}" type="presOf" srcId="{7B60E5CF-4ED3-48F7-8D80-4C1BDADB9E8A}" destId="{F39011B7-8006-4B52-9F93-6047DBA86F30}" srcOrd="0" destOrd="0" presId="urn:microsoft.com/office/officeart/2008/layout/HorizontalMultiLevelHierarchy"/>
    <dgm:cxn modelId="{9AE84075-5738-47BF-8E83-F973D13FE426}" type="presOf" srcId="{B9947B41-633E-45CF-AFE5-8CEF1CAE9B05}" destId="{57C852CB-9497-415E-BA12-B0A138B8283E}" srcOrd="1" destOrd="0" presId="urn:microsoft.com/office/officeart/2008/layout/HorizontalMultiLevelHierarchy"/>
    <dgm:cxn modelId="{D41FF939-3A0D-42D3-9F3A-46B4F1BB062F}" type="presOf" srcId="{DF3EE922-76B7-4A4E-85DF-D2831EE42E92}" destId="{4345C3A7-B889-4988-9BB7-22DAD9E1CDC2}" srcOrd="0" destOrd="0" presId="urn:microsoft.com/office/officeart/2008/layout/HorizontalMultiLevelHierarchy"/>
    <dgm:cxn modelId="{982BA390-A36A-40A6-80DE-F2810C3D8EA3}" type="presOf" srcId="{287968D0-5D7F-4C31-8731-4D4A5935D6B1}" destId="{B5F90DFB-57E2-43B5-8A43-1911ACFD7D41}" srcOrd="0" destOrd="0" presId="urn:microsoft.com/office/officeart/2008/layout/HorizontalMultiLevelHierarchy"/>
    <dgm:cxn modelId="{8DB7AF5D-50F9-406E-B755-D329928A985B}" type="presOf" srcId="{911AFAC6-5043-48C2-AA56-F5E241BBF7F3}" destId="{646B3F83-A6D2-427E-A849-AAAB0E986A6E}" srcOrd="1" destOrd="0" presId="urn:microsoft.com/office/officeart/2008/layout/HorizontalMultiLevelHierarchy"/>
    <dgm:cxn modelId="{2E25B76D-20D4-46F2-BFB1-BAAB6A8C3A11}" srcId="{E139CDCA-4413-4893-9552-130A679905A2}" destId="{2A310B42-2651-493E-99EC-61AB89184657}" srcOrd="0" destOrd="0" parTransId="{3DB9A10B-3CCF-45D2-9236-834A01E66DCD}" sibTransId="{7C883108-79B0-422F-8FA8-49BB0CB2DC38}"/>
    <dgm:cxn modelId="{D91B6C93-59B5-4267-B72F-239A205433D0}" type="presOf" srcId="{287968D0-5D7F-4C31-8731-4D4A5935D6B1}" destId="{510D0575-191E-4EA7-92A1-955E74B77569}" srcOrd="1" destOrd="0" presId="urn:microsoft.com/office/officeart/2008/layout/HorizontalMultiLevelHierarchy"/>
    <dgm:cxn modelId="{CD4074AF-34C1-46FB-80DA-2A307F82495D}" type="presOf" srcId="{7B60E5CF-4ED3-48F7-8D80-4C1BDADB9E8A}" destId="{2459501A-6B82-4B02-B06B-3E73D5E1E749}" srcOrd="1" destOrd="0" presId="urn:microsoft.com/office/officeart/2008/layout/HorizontalMultiLevelHierarchy"/>
    <dgm:cxn modelId="{1C0B9BA5-D0E5-48B2-B42E-92615B793852}" srcId="{7D93627F-9316-4EC6-85C3-801549D778BB}" destId="{1614069C-2CD9-4AF6-9BEF-87D165E72F1B}" srcOrd="1" destOrd="0" parTransId="{894659C1-4CFA-4AED-9C8F-0FD369137351}" sibTransId="{07231A8A-41E3-46A9-87F6-14BEF4BF309F}"/>
    <dgm:cxn modelId="{4AABB885-2A05-4399-9AF5-F795417EA54A}" type="presOf" srcId="{07424B23-5EF3-4C77-A907-711E00F722AD}" destId="{C60C3580-DF8E-47AF-AC79-9CD2E29579CC}" srcOrd="0" destOrd="0" presId="urn:microsoft.com/office/officeart/2008/layout/HorizontalMultiLevelHierarchy"/>
    <dgm:cxn modelId="{5115285D-075E-4351-977C-A202D5824DB2}" srcId="{7D93627F-9316-4EC6-85C3-801549D778BB}" destId="{BA5CABA2-6897-49BA-AD29-42B1F1CC2957}" srcOrd="3" destOrd="0" parTransId="{11865505-AF71-49CC-8CED-2E07B5AFCB2E}" sibTransId="{85514465-459A-4939-B89A-0E7B2E38B5FB}"/>
    <dgm:cxn modelId="{B0ED0C32-F038-4B17-AA70-7E70685BE35E}" type="presOf" srcId="{0AFBF8B6-C575-4102-8800-8CE475616BF6}" destId="{11708B13-DE24-4FF1-8644-9B72AF0B78D5}" srcOrd="1" destOrd="0" presId="urn:microsoft.com/office/officeart/2008/layout/HorizontalMultiLevelHierarchy"/>
    <dgm:cxn modelId="{C20EB80C-FCB8-4E02-A3EF-44D935846FBD}" type="presOf" srcId="{E41515DC-64D3-4157-A52D-475E19AEBBC1}" destId="{6FA08889-E957-4E5F-938B-1AEC830A5460}" srcOrd="0" destOrd="0" presId="urn:microsoft.com/office/officeart/2008/layout/HorizontalMultiLevelHierarchy"/>
    <dgm:cxn modelId="{9E1E9A63-9DA4-4C1A-9C4B-ABA716F1B781}" srcId="{7D93627F-9316-4EC6-85C3-801549D778BB}" destId="{4FBA0941-7CEC-46CC-91D1-CE64F5BDF985}" srcOrd="4" destOrd="0" parTransId="{B9947B41-633E-45CF-AFE5-8CEF1CAE9B05}" sibTransId="{1583D878-2B6E-4875-AC51-09C39342FD19}"/>
    <dgm:cxn modelId="{87005D38-6642-4640-855B-2A6C068DE5E2}" type="presOf" srcId="{DA952E25-11F9-433F-8186-148EA3CC2C52}" destId="{1EDE9F4F-F821-4FAE-9890-550879E44AD1}" srcOrd="1" destOrd="0" presId="urn:microsoft.com/office/officeart/2008/layout/HorizontalMultiLevelHierarchy"/>
    <dgm:cxn modelId="{EDF0774F-8DDC-4BCB-9D0B-AD84CDDA97D9}" type="presOf" srcId="{6F85B560-F0F1-4BA8-A1C1-301CA2A0A533}" destId="{0CD90E8A-C52D-4D59-AB16-B47113265562}" srcOrd="0" destOrd="0" presId="urn:microsoft.com/office/officeart/2008/layout/HorizontalMultiLevelHierarchy"/>
    <dgm:cxn modelId="{8D47D7C4-11E6-4146-B1D0-456E2AE02C7C}" srcId="{78F3D543-C262-45B1-9214-891CC4580493}" destId="{884073FC-B5DB-4CE3-AE4E-F900CA1DD24E}" srcOrd="2" destOrd="0" parTransId="{2D2DB6DF-BA52-431C-87A5-186A7DFF4209}" sibTransId="{3E6ED51C-6228-4AA3-BB4A-C718DFD0A82D}"/>
    <dgm:cxn modelId="{20DA1024-345E-4B3B-A2BB-DFEE841C4298}" type="presOf" srcId="{3DB9A10B-3CCF-45D2-9236-834A01E66DCD}" destId="{D94A10C7-EC41-40DA-B77F-FFC4497F5636}" srcOrd="0" destOrd="0" presId="urn:microsoft.com/office/officeart/2008/layout/HorizontalMultiLevelHierarchy"/>
    <dgm:cxn modelId="{4EB681D0-1339-428D-848C-5DE237F720E7}" type="presOf" srcId="{7BE4876F-C6A1-4015-862F-B882D011A614}" destId="{E79AE5B9-7A7B-46F9-8D6A-5C272CD15580}" srcOrd="1" destOrd="0" presId="urn:microsoft.com/office/officeart/2008/layout/HorizontalMultiLevelHierarchy"/>
    <dgm:cxn modelId="{A094E894-47E3-4E41-AB4F-1F89BAE9E9BA}" srcId="{7D93627F-9316-4EC6-85C3-801549D778BB}" destId="{3AEF4668-040C-47BB-AE35-8DA386066567}" srcOrd="2" destOrd="0" parTransId="{DA952E25-11F9-433F-8186-148EA3CC2C52}" sibTransId="{13EE89D4-E29B-4D41-80D6-E36E104889C5}"/>
    <dgm:cxn modelId="{4E718DFE-C947-4C13-A8A1-42D41E1B5AF6}" type="presOf" srcId="{1D35233C-88BE-4102-9DB5-480286C74F93}" destId="{70083A32-58B8-4ED3-B9AF-46087F70276A}" srcOrd="0" destOrd="0" presId="urn:microsoft.com/office/officeart/2008/layout/HorizontalMultiLevelHierarchy"/>
    <dgm:cxn modelId="{E986614A-8FF4-4538-AA21-9F20FFBF8F61}" type="presOf" srcId="{81A91760-E4D8-4634-B59B-B6D9A0434A55}" destId="{B162EDA2-BF57-42AD-A507-FFB59CE9F4A5}" srcOrd="1" destOrd="0" presId="urn:microsoft.com/office/officeart/2008/layout/HorizontalMultiLevelHierarchy"/>
    <dgm:cxn modelId="{F53C7065-48BF-4B93-AA28-56DC3F2AE12B}" type="presOf" srcId="{FDB2C7D6-3712-45F1-BEBE-BEA0A223804E}" destId="{F532B332-38D3-43FE-86BC-764D1506C383}" srcOrd="0" destOrd="0" presId="urn:microsoft.com/office/officeart/2008/layout/HorizontalMultiLevelHierarchy"/>
    <dgm:cxn modelId="{CE4F0213-F1A1-47D6-9FDD-7BF1D1BAB246}" srcId="{F19EFF05-0419-4D95-A5FD-71D2DAD0621D}" destId="{A80858CF-9131-4809-973C-BA872C83D957}" srcOrd="2" destOrd="0" parTransId="{BC6A9BAB-949A-4774-9FCA-6940CD2B02B8}" sibTransId="{1A81D087-C5EC-473C-9ED9-5BCC22961229}"/>
    <dgm:cxn modelId="{118919B3-F960-4A26-89B6-03C3DA79F853}" srcId="{F661FD4B-7D24-4EED-AFCD-9E1481C93B69}" destId="{1D35233C-88BE-4102-9DB5-480286C74F93}" srcOrd="1" destOrd="0" parTransId="{0928B25B-8C05-47FB-8881-4C31EB2F071D}" sibTransId="{386668AC-E4BC-4352-A2EE-B846D09182CF}"/>
    <dgm:cxn modelId="{1772B653-1B45-4839-9733-F5F4A98DBEBF}" type="presOf" srcId="{B3415EC6-827A-4DF5-9A18-665B7946B6A5}" destId="{2F08BA9E-81CA-4AA6-AD8B-A45994EACFC5}" srcOrd="0" destOrd="0" presId="urn:microsoft.com/office/officeart/2008/layout/HorizontalMultiLevelHierarchy"/>
    <dgm:cxn modelId="{B25D6464-5674-49CB-9BA8-3741AC4740BB}" type="presOf" srcId="{F2247822-7658-4CE3-9B90-F43690EEDF7D}" destId="{727BE7DD-9FEC-43C6-9097-D2E9E4BBADF8}" srcOrd="0" destOrd="0" presId="urn:microsoft.com/office/officeart/2008/layout/HorizontalMultiLevelHierarchy"/>
    <dgm:cxn modelId="{33F9E477-72EF-4055-8363-181D8E1F5851}" type="presOf" srcId="{0AFBF8B6-C575-4102-8800-8CE475616BF6}" destId="{952F04B4-8E02-4742-BB4F-ED3AC656C749}" srcOrd="0" destOrd="0" presId="urn:microsoft.com/office/officeart/2008/layout/HorizontalMultiLevelHierarchy"/>
    <dgm:cxn modelId="{65F7B502-21A3-48FA-A291-9BC448BAF3A7}" type="presOf" srcId="{6F85B560-F0F1-4BA8-A1C1-301CA2A0A533}" destId="{5C0ECF6F-0A22-49EE-BF95-1760032F18A8}" srcOrd="1" destOrd="0" presId="urn:microsoft.com/office/officeart/2008/layout/HorizontalMultiLevelHierarchy"/>
    <dgm:cxn modelId="{CF3D7765-2ED7-4C9A-94A2-0C67337325CE}" type="presOf" srcId="{E139CDCA-4413-4893-9552-130A679905A2}" destId="{05CB5DAF-A411-47FA-9AA8-B41A7FACD4D0}" srcOrd="0" destOrd="0" presId="urn:microsoft.com/office/officeart/2008/layout/HorizontalMultiLevelHierarchy"/>
    <dgm:cxn modelId="{98D43B94-C116-4A41-86F3-9A31C5EEA15D}" type="presOf" srcId="{0928B25B-8C05-47FB-8881-4C31EB2F071D}" destId="{A1A29778-CB69-45D3-8EBE-B1A5F4C680AF}" srcOrd="1" destOrd="0" presId="urn:microsoft.com/office/officeart/2008/layout/HorizontalMultiLevelHierarchy"/>
    <dgm:cxn modelId="{4023805A-9CBB-4591-A4EB-7F60A1991D47}" type="presOf" srcId="{1ED7A622-A5E6-424E-8BCA-46411E2A38DF}" destId="{B707867D-5306-437D-87F9-F8C25003699B}" srcOrd="1" destOrd="0" presId="urn:microsoft.com/office/officeart/2008/layout/HorizontalMultiLevelHierarchy"/>
    <dgm:cxn modelId="{F6D8B9ED-7282-4000-99E7-B682A1A62E76}" srcId="{AA3BA322-476D-4E66-B1AB-C7FD2C342840}" destId="{E41515DC-64D3-4157-A52D-475E19AEBBC1}" srcOrd="4" destOrd="0" parTransId="{81A91760-E4D8-4634-B59B-B6D9A0434A55}" sibTransId="{4B14984A-63EE-4382-ACB0-2BB8F4844B10}"/>
    <dgm:cxn modelId="{A137618D-17AB-4779-B5AB-F6B08A6A9640}" type="presOf" srcId="{9B8EE88B-8C06-43FB-81EF-39FC5FAFB4F8}" destId="{3DAB7E67-B09F-4E4F-96FC-B0B142E6284B}" srcOrd="0" destOrd="0" presId="urn:microsoft.com/office/officeart/2008/layout/HorizontalMultiLevelHierarchy"/>
    <dgm:cxn modelId="{5EAA2EF1-37EB-4D5E-B029-C08EBEAB19C9}" type="presOf" srcId="{F19EFF05-0419-4D95-A5FD-71D2DAD0621D}" destId="{A84E7E08-DEE2-423F-85E3-F15A23BC4882}" srcOrd="0" destOrd="0" presId="urn:microsoft.com/office/officeart/2008/layout/HorizontalMultiLevelHierarchy"/>
    <dgm:cxn modelId="{752D1889-708F-4FCD-ACA9-431C826FDFDB}" type="presOf" srcId="{DA952E25-11F9-433F-8186-148EA3CC2C52}" destId="{955BBC4A-8996-4571-BE7B-A1083F4F7403}" srcOrd="0" destOrd="0" presId="urn:microsoft.com/office/officeart/2008/layout/HorizontalMultiLevelHierarchy"/>
    <dgm:cxn modelId="{0C46DC68-8706-4DE3-B8E0-046EA3FCB8B0}" type="presOf" srcId="{894659C1-4CFA-4AED-9C8F-0FD369137351}" destId="{C5F3CAEC-9D67-4F7E-91D2-78B736C0CDB0}" srcOrd="1" destOrd="0" presId="urn:microsoft.com/office/officeart/2008/layout/HorizontalMultiLevelHierarchy"/>
    <dgm:cxn modelId="{66D09998-9175-4F41-ACED-A06622CBDBD5}" type="presOf" srcId="{AC6E9D86-C40E-4CCE-8A0F-0B981E1787BB}" destId="{C43A978B-3792-4685-82A5-0566E6606898}" srcOrd="0" destOrd="0" presId="urn:microsoft.com/office/officeart/2008/layout/HorizontalMultiLevelHierarchy"/>
    <dgm:cxn modelId="{070C5DB7-2A84-4C31-8EF9-55C90BBF3010}" type="presOf" srcId="{44469FCE-2AB3-4721-AAD5-5A60A3B14F92}" destId="{36C03F72-5F09-4E80-A8B1-210FDC28BFEA}" srcOrd="0" destOrd="0" presId="urn:microsoft.com/office/officeart/2008/layout/HorizontalMultiLevelHierarchy"/>
    <dgm:cxn modelId="{2C7666E6-0CEF-4933-9EA7-FB1D5343733B}" type="presOf" srcId="{BC6A9BAB-949A-4774-9FCA-6940CD2B02B8}" destId="{821A3B8C-2A16-4BC4-9523-68E6B9A8C088}" srcOrd="0" destOrd="0" presId="urn:microsoft.com/office/officeart/2008/layout/HorizontalMultiLevelHierarchy"/>
    <dgm:cxn modelId="{F205C0B1-216D-4E0C-9AFB-E6C473D0445C}" type="presOf" srcId="{F6EEA2DF-84D9-4741-B740-EE3E66B48B6E}" destId="{4CC49A44-6C1B-4B7D-BABB-D5C1625CA81D}" srcOrd="0" destOrd="0" presId="urn:microsoft.com/office/officeart/2008/layout/HorizontalMultiLevelHierarchy"/>
    <dgm:cxn modelId="{C90501DC-1459-4F90-9897-6533F788F6A1}" type="presOf" srcId="{BC0768FC-47E9-47C7-9A51-9F3B4BFEF577}" destId="{CD849164-A98A-494F-819D-0EED422D0669}" srcOrd="0" destOrd="0" presId="urn:microsoft.com/office/officeart/2008/layout/HorizontalMultiLevelHierarchy"/>
    <dgm:cxn modelId="{F0F8D8F6-EB62-45BC-8BF1-ED9E9D44592C}" type="presOf" srcId="{DEF8DCC2-7C87-4AE5-902A-F9570554088F}" destId="{E9496C75-CFBE-4CF4-89D7-AF15B1077A7A}" srcOrd="0" destOrd="0" presId="urn:microsoft.com/office/officeart/2008/layout/HorizontalMultiLevelHierarchy"/>
    <dgm:cxn modelId="{E9EE7A8C-F691-4036-B3A5-B41C2F7B421A}" srcId="{F19EFF05-0419-4D95-A5FD-71D2DAD0621D}" destId="{F6EEA2DF-84D9-4741-B740-EE3E66B48B6E}" srcOrd="1" destOrd="0" parTransId="{9B8EE88B-8C06-43FB-81EF-39FC5FAFB4F8}" sibTransId="{BAFFBEE6-0E8B-4B03-8E89-1E4580990460}"/>
    <dgm:cxn modelId="{C314767E-4598-467A-AD2D-FBEF9F8BD09D}" type="presOf" srcId="{FC86E212-13E1-4A1D-A666-77FF823743C0}" destId="{1EA3D68A-E579-4ED2-AA8C-968D856C5DFD}" srcOrd="1" destOrd="0" presId="urn:microsoft.com/office/officeart/2008/layout/HorizontalMultiLevelHierarchy"/>
    <dgm:cxn modelId="{84E43C85-8CAA-4C6A-B3ED-578AA6B44047}" type="presOf" srcId="{894659C1-4CFA-4AED-9C8F-0FD369137351}" destId="{F5E97F3C-0941-4DEA-AE74-53D6FE2192A1}" srcOrd="0" destOrd="0" presId="urn:microsoft.com/office/officeart/2008/layout/HorizontalMultiLevelHierarchy"/>
    <dgm:cxn modelId="{18881192-C0F6-4670-A01A-9C9228AA2471}" type="presOf" srcId="{E8681F55-6B62-40BB-989E-4A53E5979364}" destId="{79854FD5-4C9C-407B-9773-A5F044E47567}" srcOrd="0" destOrd="0" presId="urn:microsoft.com/office/officeart/2008/layout/HorizontalMultiLevelHierarchy"/>
    <dgm:cxn modelId="{65A18632-90B4-4BFA-8698-DA690DA97AE1}" srcId="{E41515DC-64D3-4157-A52D-475E19AEBBC1}" destId="{E6B03A44-9789-4311-B0B9-D9698768B193}" srcOrd="1" destOrd="0" parTransId="{FDB2C7D6-3712-45F1-BEBE-BEA0A223804E}" sibTransId="{C68E576D-3BFF-42C0-BB21-46E6FD3ADE9C}"/>
    <dgm:cxn modelId="{0E8977C2-B886-4958-B749-568403CAF532}" type="presOf" srcId="{7BE4876F-C6A1-4015-862F-B882D011A614}" destId="{048F8311-4934-42BD-AFE0-5CCF5EC02E24}" srcOrd="0" destOrd="0" presId="urn:microsoft.com/office/officeart/2008/layout/HorizontalMultiLevelHierarchy"/>
    <dgm:cxn modelId="{925FB84A-649F-4DA1-A523-9CDE2ACD657E}" srcId="{E8681F55-6B62-40BB-989E-4A53E5979364}" destId="{0ED0AE70-272F-4F7B-928A-4EDD6D732123}" srcOrd="0" destOrd="0" parTransId="{AD1980D6-9C8E-4B68-A8AB-BC9A79203647}" sibTransId="{4935FC97-D672-438E-A3AD-B14E1EC4D187}"/>
    <dgm:cxn modelId="{B892BA47-0F55-4350-B95E-0FF26BB14C72}" srcId="{F19EFF05-0419-4D95-A5FD-71D2DAD0621D}" destId="{44469FCE-2AB3-4721-AAD5-5A60A3B14F92}" srcOrd="0" destOrd="0" parTransId="{287968D0-5D7F-4C31-8731-4D4A5935D6B1}" sibTransId="{9516EEB6-88E2-4623-8155-8366576CCDA7}"/>
    <dgm:cxn modelId="{147A33EB-8B69-43E7-B4FC-853DA0EF048B}" type="presOf" srcId="{EF37086A-9539-4D19-B155-5A4B1CEE2FB7}" destId="{71EF7E84-1783-40E5-A228-44EFF294AF99}" srcOrd="1" destOrd="0" presId="urn:microsoft.com/office/officeart/2008/layout/HorizontalMultiLevelHierarchy"/>
    <dgm:cxn modelId="{FE152773-0555-408F-AF19-1D1EBC45F1B7}" srcId="{AA3BA322-476D-4E66-B1AB-C7FD2C342840}" destId="{E8681F55-6B62-40BB-989E-4A53E5979364}" srcOrd="6" destOrd="0" parTransId="{2FBC79A5-3359-4A35-BF05-3CCF17DAA047}" sibTransId="{BD36CA38-DC52-47F2-8A6F-F5B34023017A}"/>
    <dgm:cxn modelId="{DD553379-7C67-4291-BEF9-158F081BD772}" srcId="{E8681F55-6B62-40BB-989E-4A53E5979364}" destId="{940F1E76-732F-46BD-A3F4-54AF8B46330E}" srcOrd="1" destOrd="0" parTransId="{ABC29D1F-18FC-449D-B42D-A53D3E529CA8}" sibTransId="{D212206F-9AAA-4F25-BED6-C078E31470CE}"/>
    <dgm:cxn modelId="{648811CB-9686-4D0F-A644-53C26EFE9148}" type="presOf" srcId="{0928B25B-8C05-47FB-8881-4C31EB2F071D}" destId="{A6959886-DB9B-48F9-9470-99051F915ECC}" srcOrd="0" destOrd="0" presId="urn:microsoft.com/office/officeart/2008/layout/HorizontalMultiLevelHierarchy"/>
    <dgm:cxn modelId="{CD42B569-7648-4AD6-9BA7-C321568FF2FB}" type="presOf" srcId="{1614069C-2CD9-4AF6-9BEF-87D165E72F1B}" destId="{826C9C82-DFAF-4CBD-BD84-2520DDE58944}" srcOrd="0" destOrd="0" presId="urn:microsoft.com/office/officeart/2008/layout/HorizontalMultiLevelHierarchy"/>
    <dgm:cxn modelId="{524788B1-B9DE-46BD-BF5D-23D4B080DBB1}" type="presOf" srcId="{E1463330-BD12-419A-8FFC-99209DCF96C4}" destId="{0C16360E-FB68-45F6-B63D-A4223F7EF7BC}" srcOrd="0" destOrd="0" presId="urn:microsoft.com/office/officeart/2008/layout/HorizontalMultiLevelHierarchy"/>
    <dgm:cxn modelId="{18C0B66B-9BF2-408C-8AF4-0E1C56FA4F9F}" srcId="{E41515DC-64D3-4157-A52D-475E19AEBBC1}" destId="{FE39CE8B-1805-49B7-BE55-618B5258A692}" srcOrd="0" destOrd="0" parTransId="{D9E96BF8-A38A-41C5-9570-B40336152B0C}" sibTransId="{DE405931-9F1F-4CB8-B510-5D2ECAA3BEA7}"/>
    <dgm:cxn modelId="{5C5CF01F-C91A-4F78-A317-4D6CB39A764D}" type="presOf" srcId="{AD1980D6-9C8E-4B68-A8AB-BC9A79203647}" destId="{12718C4E-A086-487A-BA07-0119271C7ED7}" srcOrd="1" destOrd="0" presId="urn:microsoft.com/office/officeart/2008/layout/HorizontalMultiLevelHierarchy"/>
    <dgm:cxn modelId="{797A8B71-CCBF-4BC7-A8ED-CF9274413F2A}" type="presOf" srcId="{611CC9DF-FCDB-4416-B797-32FFF8452CB9}" destId="{001A393F-278A-4BB9-8140-44AEB058B868}" srcOrd="0" destOrd="0" presId="urn:microsoft.com/office/officeart/2008/layout/HorizontalMultiLevelHierarchy"/>
    <dgm:cxn modelId="{A423E5AA-332D-4694-8D53-B61DD89CB6D0}" srcId="{ED6F2AD1-0844-4E1C-8EB0-39451B6EE31E}" destId="{B8FED8E3-39DC-4169-A587-70AA3590E1CE}" srcOrd="2" destOrd="0" parTransId="{0AFBF8B6-C575-4102-8800-8CE475616BF6}" sibTransId="{C576E71C-24C3-485F-A288-1ADC104173AF}"/>
    <dgm:cxn modelId="{5076AE23-909D-4F8C-9497-90D31C023C7F}" srcId="{AA3BA322-476D-4E66-B1AB-C7FD2C342840}" destId="{E139CDCA-4413-4893-9552-130A679905A2}" srcOrd="1" destOrd="0" parTransId="{94797C66-5C8D-42B0-9024-DD861287D468}" sibTransId="{9B00BA2A-D329-4746-B3FB-1484A3A57F6E}"/>
    <dgm:cxn modelId="{EA2192D5-BD1C-4004-80F5-13953C233DF7}" type="presOf" srcId="{24945D2F-9140-47CB-AE9C-8C79AFF21799}" destId="{8ADB1172-FB8B-4524-A9EB-B9C4DD7D68F7}" srcOrd="0" destOrd="0" presId="urn:microsoft.com/office/officeart/2008/layout/HorizontalMultiLevelHierarchy"/>
    <dgm:cxn modelId="{D9FE004E-C20E-4EA9-9048-AF4E692579F3}" type="presOf" srcId="{BA5CABA2-6897-49BA-AD29-42B1F1CC2957}" destId="{892E2BA1-BA12-443B-B51A-C5AF6135058D}" srcOrd="0" destOrd="0" presId="urn:microsoft.com/office/officeart/2008/layout/HorizontalMultiLevelHierarchy"/>
    <dgm:cxn modelId="{56801C76-5DAA-4966-A336-037C0FB1B353}" type="presOf" srcId="{11865505-AF71-49CC-8CED-2E07B5AFCB2E}" destId="{EEE34A41-6A2F-4AFF-BA72-595AB60DAEBE}" srcOrd="0" destOrd="0" presId="urn:microsoft.com/office/officeart/2008/layout/HorizontalMultiLevelHierarchy"/>
    <dgm:cxn modelId="{B96DC120-65DF-4BCB-9666-45312DAD2A68}" srcId="{F661FD4B-7D24-4EED-AFCD-9E1481C93B69}" destId="{DEF8DCC2-7C87-4AE5-902A-F9570554088F}" srcOrd="0" destOrd="0" parTransId="{7B60E5CF-4ED3-48F7-8D80-4C1BDADB9E8A}" sibTransId="{024A33FE-430A-4080-BDF6-6D5F0EDF2F74}"/>
    <dgm:cxn modelId="{E3C530BD-05AF-4679-B3E8-CC2A4E9E2412}" type="presOf" srcId="{3AEF4668-040C-47BB-AE35-8DA386066567}" destId="{0B51C7D0-AAD6-4FBE-ACB3-1C05A3575890}" srcOrd="0" destOrd="0" presId="urn:microsoft.com/office/officeart/2008/layout/HorizontalMultiLevelHierarchy"/>
    <dgm:cxn modelId="{5DF827E5-C5A0-4D2E-8CA9-F356C9AE362C}" type="presOf" srcId="{B9947B41-633E-45CF-AFE5-8CEF1CAE9B05}" destId="{7A2AB7BF-90E9-4BDA-B2E4-681BEB30C395}" srcOrd="0" destOrd="0" presId="urn:microsoft.com/office/officeart/2008/layout/HorizontalMultiLevelHierarchy"/>
    <dgm:cxn modelId="{AC4A8E09-B455-42FE-87FF-DFB6A22A744F}" type="presOf" srcId="{611CC9DF-FCDB-4416-B797-32FFF8452CB9}" destId="{92CF4285-0A4A-4925-B2F4-CD44E1053F0C}" srcOrd="1" destOrd="0" presId="urn:microsoft.com/office/officeart/2008/layout/HorizontalMultiLevelHierarchy"/>
    <dgm:cxn modelId="{C846379A-47EC-4A9C-884E-0EDB4D32BDA5}" type="presOf" srcId="{0ED0AE70-272F-4F7B-928A-4EDD6D732123}" destId="{63195BED-5E54-4B0B-B99B-B2F041856F29}" srcOrd="0" destOrd="0" presId="urn:microsoft.com/office/officeart/2008/layout/HorizontalMultiLevelHierarchy"/>
    <dgm:cxn modelId="{35BE67DD-A5BA-4D5D-9BAA-28B974F777C1}" type="presOf" srcId="{2D2DB6DF-BA52-431C-87A5-186A7DFF4209}" destId="{D83D9874-72B8-4C38-8476-4B5B3CFBD6C2}" srcOrd="1" destOrd="0" presId="urn:microsoft.com/office/officeart/2008/layout/HorizontalMultiLevelHierarchy"/>
    <dgm:cxn modelId="{A536A4CB-8856-4DA0-AFE7-539D7565869A}" srcId="{7D93627F-9316-4EC6-85C3-801549D778BB}" destId="{A3BC2832-71E1-4981-B8D7-62EEEF5515B8}" srcOrd="0" destOrd="0" parTransId="{A226B2C9-CF06-4E20-9701-F823DA64CE03}" sibTransId="{140105D0-A50F-4C1F-89B1-E5CF2DB7157C}"/>
    <dgm:cxn modelId="{0122881A-84A1-4E20-8E7A-1868947B809D}" type="presOf" srcId="{F2247822-7658-4CE3-9B90-F43690EEDF7D}" destId="{01EB16B5-CD4B-49F9-84C7-4AE1845143A5}" srcOrd="1" destOrd="0" presId="urn:microsoft.com/office/officeart/2008/layout/HorizontalMultiLevelHierarchy"/>
    <dgm:cxn modelId="{FD6B86B1-404F-49E9-A522-3533A0A52466}" type="presOf" srcId="{DF3EE922-76B7-4A4E-85DF-D2831EE42E92}" destId="{B0BDA050-256C-4519-8CAF-E8573AC38540}" srcOrd="1" destOrd="0" presId="urn:microsoft.com/office/officeart/2008/layout/HorizontalMultiLevelHierarchy"/>
    <dgm:cxn modelId="{D216E775-B7E8-4838-9B39-DB2363D9D06C}" type="presOf" srcId="{3926A3B8-0731-4343-965E-652A7E035405}" destId="{0AD272FA-A3B4-45B5-8940-10D34F6A237B}" srcOrd="0" destOrd="0" presId="urn:microsoft.com/office/officeart/2008/layout/HorizontalMultiLevelHierarchy"/>
    <dgm:cxn modelId="{EE160F99-7191-49F5-8B5D-9FC90E3F1979}" type="presOf" srcId="{2A310B42-2651-493E-99EC-61AB89184657}" destId="{A1218715-447D-4DA2-B88E-E9D3AC8C04D8}" srcOrd="0" destOrd="0" presId="urn:microsoft.com/office/officeart/2008/layout/HorizontalMultiLevelHierarchy"/>
    <dgm:cxn modelId="{4997EF8C-4E16-4ED4-A3D6-45EF23E084B9}" srcId="{AA3BA322-476D-4E66-B1AB-C7FD2C342840}" destId="{78F3D543-C262-45B1-9214-891CC4580493}" srcOrd="3" destOrd="0" parTransId="{BC0768FC-47E9-47C7-9A51-9F3B4BFEF577}" sibTransId="{666A3786-DE9B-4932-8746-DC1450FB6B07}"/>
    <dgm:cxn modelId="{AC2124B4-0746-4C22-A095-89A75B0957F2}" type="presOf" srcId="{8ECD3227-5177-4274-A433-7CAB7699D4E0}" destId="{DB3E9623-AB77-4523-90AA-E3151EB26647}" srcOrd="1" destOrd="0" presId="urn:microsoft.com/office/officeart/2008/layout/HorizontalMultiLevelHierarchy"/>
    <dgm:cxn modelId="{2695BEFB-74B8-4B72-BFC8-04B3E413D913}" type="presOf" srcId="{940F1E76-732F-46BD-A3F4-54AF8B46330E}" destId="{9A80F8C8-C38C-496D-B53B-C3692B3D1F60}" srcOrd="0" destOrd="0" presId="urn:microsoft.com/office/officeart/2008/layout/HorizontalMultiLevelHierarchy"/>
    <dgm:cxn modelId="{38FB9547-CA9C-4A16-BA6B-6B7C8139EBD1}" srcId="{AA3BA322-476D-4E66-B1AB-C7FD2C342840}" destId="{F19EFF05-0419-4D95-A5FD-71D2DAD0621D}" srcOrd="8" destOrd="0" parTransId="{3D51AEA8-578A-4141-8358-6F0D438EDF28}" sibTransId="{36D112EC-D4BE-4CC5-92AF-5F6D8313319F}"/>
    <dgm:cxn modelId="{EE47CB60-07E2-46DF-8820-929C847D8FDC}" type="presOf" srcId="{F88835DC-EB71-4441-99EA-3611FE1BF414}" destId="{7028EEE9-3AB1-400C-879E-2F2FDB6DD1A1}" srcOrd="0" destOrd="0" presId="urn:microsoft.com/office/officeart/2008/layout/HorizontalMultiLevelHierarchy"/>
    <dgm:cxn modelId="{F21B9F4D-F680-4233-9D2A-6FE80C2F9B8B}" type="presOf" srcId="{990D3B25-8879-47B0-A380-7031EFEBCE18}" destId="{2820D239-31CB-4AF3-A096-B82ED3153137}" srcOrd="0" destOrd="0" presId="urn:microsoft.com/office/officeart/2008/layout/HorizontalMultiLevelHierarchy"/>
    <dgm:cxn modelId="{69711048-5D1A-4029-B1A4-DA871CCBFCCF}" type="presOf" srcId="{FDBE23D0-E89E-41ED-B873-A21FB85CA932}" destId="{6E0BEDDD-4140-4C1D-8598-6E1B9231FC0A}" srcOrd="0" destOrd="0" presId="urn:microsoft.com/office/officeart/2008/layout/HorizontalMultiLevelHierarchy"/>
    <dgm:cxn modelId="{9D4A2034-F55A-49BD-AA56-83760893BFD5}" srcId="{E139CDCA-4413-4893-9552-130A679905A2}" destId="{86E74BE4-9207-4F4B-8686-89AE0F4FF917}" srcOrd="1" destOrd="0" parTransId="{7BE4876F-C6A1-4015-862F-B882D011A614}" sibTransId="{6606178B-472A-4285-ADC4-C506AA46E18F}"/>
    <dgm:cxn modelId="{4CC5B97E-5359-479E-8AB6-E0816FBED684}" type="presOf" srcId="{B6081B10-C386-499A-A928-A6E50EFE8D77}" destId="{F19164D7-1C3C-469C-81E2-DDEA1192E79B}" srcOrd="0" destOrd="0" presId="urn:microsoft.com/office/officeart/2008/layout/HorizontalMultiLevelHierarchy"/>
    <dgm:cxn modelId="{C7394775-91F4-47DE-A073-E607AAA0F731}" srcId="{E8681F55-6B62-40BB-989E-4A53E5979364}" destId="{068ABB7E-B8E5-45B9-A7CB-6E18F76CB34C}" srcOrd="2" destOrd="0" parTransId="{F88835DC-EB71-4441-99EA-3611FE1BF414}" sibTransId="{17A5BB5B-36B2-49CD-8E35-E5D31B7C20D6}"/>
    <dgm:cxn modelId="{9B9A400E-F36F-4CE8-B41C-BDE2096B3F6E}" type="presOf" srcId="{BC6A9BAB-949A-4774-9FCA-6940CD2B02B8}" destId="{6808B582-E26D-406C-A2D6-8DDB6A01EB50}" srcOrd="1" destOrd="0" presId="urn:microsoft.com/office/officeart/2008/layout/HorizontalMultiLevelHierarchy"/>
    <dgm:cxn modelId="{754C94C1-C62F-4463-B1B4-C7E02723DEE1}" type="presOf" srcId="{AA3BA322-476D-4E66-B1AB-C7FD2C342840}" destId="{D6F4E52A-9F68-4438-AA2C-8B4CC45ED350}" srcOrd="0" destOrd="0" presId="urn:microsoft.com/office/officeart/2008/layout/HorizontalMultiLevelHierarchy"/>
    <dgm:cxn modelId="{0F6D10DE-29CF-4F35-9D36-1D5C2145C888}" type="presParOf" srcId="{8ADB1172-FB8B-4524-A9EB-B9C4DD7D68F7}" destId="{68BCCA73-92F9-4C1E-BA98-CBCFAD84E3AB}" srcOrd="0" destOrd="0" presId="urn:microsoft.com/office/officeart/2008/layout/HorizontalMultiLevelHierarchy"/>
    <dgm:cxn modelId="{218E58F3-7129-4330-8A43-A209A27C1DF0}" type="presParOf" srcId="{68BCCA73-92F9-4C1E-BA98-CBCFAD84E3AB}" destId="{D6F4E52A-9F68-4438-AA2C-8B4CC45ED350}" srcOrd="0" destOrd="0" presId="urn:microsoft.com/office/officeart/2008/layout/HorizontalMultiLevelHierarchy"/>
    <dgm:cxn modelId="{D49C2B8B-6BC0-4D0C-8230-46536669E3B6}" type="presParOf" srcId="{68BCCA73-92F9-4C1E-BA98-CBCFAD84E3AB}" destId="{50FFFF64-B033-4F33-8FFC-99D6F87F154D}" srcOrd="1" destOrd="0" presId="urn:microsoft.com/office/officeart/2008/layout/HorizontalMultiLevelHierarchy"/>
    <dgm:cxn modelId="{35B953CB-108C-4F7C-A7C1-6FE7E5A58FB9}" type="presParOf" srcId="{50FFFF64-B033-4F33-8FFC-99D6F87F154D}" destId="{3A62BEC9-D0EE-461C-9C0E-4797AD1168A8}" srcOrd="0" destOrd="0" presId="urn:microsoft.com/office/officeart/2008/layout/HorizontalMultiLevelHierarchy"/>
    <dgm:cxn modelId="{A238AD51-D9F2-4619-A9A3-F898C25A39B2}" type="presParOf" srcId="{3A62BEC9-D0EE-461C-9C0E-4797AD1168A8}" destId="{B707867D-5306-437D-87F9-F8C25003699B}" srcOrd="0" destOrd="0" presId="urn:microsoft.com/office/officeart/2008/layout/HorizontalMultiLevelHierarchy"/>
    <dgm:cxn modelId="{CD8ADE26-A464-4F03-AD36-8DAF226552A5}" type="presParOf" srcId="{50FFFF64-B033-4F33-8FFC-99D6F87F154D}" destId="{D32A3A78-B596-474A-AEBE-8FD8B74FBF32}" srcOrd="1" destOrd="0" presId="urn:microsoft.com/office/officeart/2008/layout/HorizontalMultiLevelHierarchy"/>
    <dgm:cxn modelId="{9C2CAE23-EE6F-469A-B47F-27C67853DF6F}" type="presParOf" srcId="{D32A3A78-B596-474A-AEBE-8FD8B74FBF32}" destId="{78314E8E-6E60-48C3-9420-2B391687E317}" srcOrd="0" destOrd="0" presId="urn:microsoft.com/office/officeart/2008/layout/HorizontalMultiLevelHierarchy"/>
    <dgm:cxn modelId="{83644A02-239E-4EED-BE3F-D3CFC9DA1865}" type="presParOf" srcId="{D32A3A78-B596-474A-AEBE-8FD8B74FBF32}" destId="{6312CE5E-81AE-4BBE-B60B-B8A308E494AE}" srcOrd="1" destOrd="0" presId="urn:microsoft.com/office/officeart/2008/layout/HorizontalMultiLevelHierarchy"/>
    <dgm:cxn modelId="{FE382901-D890-4182-A7C9-D128F3491554}" type="presParOf" srcId="{6312CE5E-81AE-4BBE-B60B-B8A308E494AE}" destId="{08B2BAB0-2C7B-45B0-80C2-28F2B72482BA}" srcOrd="0" destOrd="0" presId="urn:microsoft.com/office/officeart/2008/layout/HorizontalMultiLevelHierarchy"/>
    <dgm:cxn modelId="{152575DC-F3D7-415A-9685-15D434BE2A01}" type="presParOf" srcId="{08B2BAB0-2C7B-45B0-80C2-28F2B72482BA}" destId="{9C9D38C8-4953-4FE0-B1F6-1C32D221B0F6}" srcOrd="0" destOrd="0" presId="urn:microsoft.com/office/officeart/2008/layout/HorizontalMultiLevelHierarchy"/>
    <dgm:cxn modelId="{CAD4F47D-1B74-4FC5-81B2-71A4402FDBE9}" type="presParOf" srcId="{6312CE5E-81AE-4BBE-B60B-B8A308E494AE}" destId="{7DE0E08D-2BE6-4E9D-A8ED-E71316D5B576}" srcOrd="1" destOrd="0" presId="urn:microsoft.com/office/officeart/2008/layout/HorizontalMultiLevelHierarchy"/>
    <dgm:cxn modelId="{800F2D5D-F42A-425A-A47A-3B976980F727}" type="presParOf" srcId="{7DE0E08D-2BE6-4E9D-A8ED-E71316D5B576}" destId="{7E1FFF6A-3D35-428B-B2F5-7037446E225A}" srcOrd="0" destOrd="0" presId="urn:microsoft.com/office/officeart/2008/layout/HorizontalMultiLevelHierarchy"/>
    <dgm:cxn modelId="{4FB09309-0DFB-40B8-8177-DB0865BAF03D}" type="presParOf" srcId="{7DE0E08D-2BE6-4E9D-A8ED-E71316D5B576}" destId="{EE29EB33-B22D-4CF3-A0BF-E10464C53794}" srcOrd="1" destOrd="0" presId="urn:microsoft.com/office/officeart/2008/layout/HorizontalMultiLevelHierarchy"/>
    <dgm:cxn modelId="{AFE29469-DF9E-47C0-B9A7-10AF8FCA59C1}" type="presParOf" srcId="{6312CE5E-81AE-4BBE-B60B-B8A308E494AE}" destId="{F5E97F3C-0941-4DEA-AE74-53D6FE2192A1}" srcOrd="2" destOrd="0" presId="urn:microsoft.com/office/officeart/2008/layout/HorizontalMultiLevelHierarchy"/>
    <dgm:cxn modelId="{18AD4768-F2A0-4132-8C1C-A58755820E31}" type="presParOf" srcId="{F5E97F3C-0941-4DEA-AE74-53D6FE2192A1}" destId="{C5F3CAEC-9D67-4F7E-91D2-78B736C0CDB0}" srcOrd="0" destOrd="0" presId="urn:microsoft.com/office/officeart/2008/layout/HorizontalMultiLevelHierarchy"/>
    <dgm:cxn modelId="{4EDE4A6A-14A4-4898-8D15-6E2815371539}" type="presParOf" srcId="{6312CE5E-81AE-4BBE-B60B-B8A308E494AE}" destId="{27B34006-F09C-43C3-81FB-BB5581CC6612}" srcOrd="3" destOrd="0" presId="urn:microsoft.com/office/officeart/2008/layout/HorizontalMultiLevelHierarchy"/>
    <dgm:cxn modelId="{1D594B5E-3882-4362-92BB-9A8EB81DADFE}" type="presParOf" srcId="{27B34006-F09C-43C3-81FB-BB5581CC6612}" destId="{826C9C82-DFAF-4CBD-BD84-2520DDE58944}" srcOrd="0" destOrd="0" presId="urn:microsoft.com/office/officeart/2008/layout/HorizontalMultiLevelHierarchy"/>
    <dgm:cxn modelId="{3FA06B2D-E6AB-4EA5-ACF7-269231327A04}" type="presParOf" srcId="{27B34006-F09C-43C3-81FB-BB5581CC6612}" destId="{51F2973C-A3F2-4454-99DD-B14330FAAA33}" srcOrd="1" destOrd="0" presId="urn:microsoft.com/office/officeart/2008/layout/HorizontalMultiLevelHierarchy"/>
    <dgm:cxn modelId="{2E942586-3671-490D-AA2A-429515FC9428}" type="presParOf" srcId="{6312CE5E-81AE-4BBE-B60B-B8A308E494AE}" destId="{955BBC4A-8996-4571-BE7B-A1083F4F7403}" srcOrd="4" destOrd="0" presId="urn:microsoft.com/office/officeart/2008/layout/HorizontalMultiLevelHierarchy"/>
    <dgm:cxn modelId="{A4381DE7-6C5F-4E47-99AC-34F1E4848D72}" type="presParOf" srcId="{955BBC4A-8996-4571-BE7B-A1083F4F7403}" destId="{1EDE9F4F-F821-4FAE-9890-550879E44AD1}" srcOrd="0" destOrd="0" presId="urn:microsoft.com/office/officeart/2008/layout/HorizontalMultiLevelHierarchy"/>
    <dgm:cxn modelId="{002B4211-315A-40C0-A024-BEE6EE87C8B7}" type="presParOf" srcId="{6312CE5E-81AE-4BBE-B60B-B8A308E494AE}" destId="{067ADAD3-9CFE-46E1-AC09-778C0735A835}" srcOrd="5" destOrd="0" presId="urn:microsoft.com/office/officeart/2008/layout/HorizontalMultiLevelHierarchy"/>
    <dgm:cxn modelId="{EA321A51-6363-4637-8134-4CC48D476442}" type="presParOf" srcId="{067ADAD3-9CFE-46E1-AC09-778C0735A835}" destId="{0B51C7D0-AAD6-4FBE-ACB3-1C05A3575890}" srcOrd="0" destOrd="0" presId="urn:microsoft.com/office/officeart/2008/layout/HorizontalMultiLevelHierarchy"/>
    <dgm:cxn modelId="{25FCE4EE-3FAC-4431-9C9C-E7B8E0C17D8E}" type="presParOf" srcId="{067ADAD3-9CFE-46E1-AC09-778C0735A835}" destId="{5C63163B-1CB3-48B8-9497-B183E2842DDA}" srcOrd="1" destOrd="0" presId="urn:microsoft.com/office/officeart/2008/layout/HorizontalMultiLevelHierarchy"/>
    <dgm:cxn modelId="{8089D798-CA52-4DB6-8C7D-6763BD318897}" type="presParOf" srcId="{6312CE5E-81AE-4BBE-B60B-B8A308E494AE}" destId="{EEE34A41-6A2F-4AFF-BA72-595AB60DAEBE}" srcOrd="6" destOrd="0" presId="urn:microsoft.com/office/officeart/2008/layout/HorizontalMultiLevelHierarchy"/>
    <dgm:cxn modelId="{71BAEB06-9917-4B55-938A-6709E8E80A21}" type="presParOf" srcId="{EEE34A41-6A2F-4AFF-BA72-595AB60DAEBE}" destId="{5F3EB75B-AE7B-4350-8B28-659D1539EC74}" srcOrd="0" destOrd="0" presId="urn:microsoft.com/office/officeart/2008/layout/HorizontalMultiLevelHierarchy"/>
    <dgm:cxn modelId="{7D33879E-5286-4451-AB2B-5A2805069F69}" type="presParOf" srcId="{6312CE5E-81AE-4BBE-B60B-B8A308E494AE}" destId="{E39294E5-98ED-4208-AEC4-FDDCEFECFB91}" srcOrd="7" destOrd="0" presId="urn:microsoft.com/office/officeart/2008/layout/HorizontalMultiLevelHierarchy"/>
    <dgm:cxn modelId="{4EC85235-B091-4FBE-B35D-1796B39F41BC}" type="presParOf" srcId="{E39294E5-98ED-4208-AEC4-FDDCEFECFB91}" destId="{892E2BA1-BA12-443B-B51A-C5AF6135058D}" srcOrd="0" destOrd="0" presId="urn:microsoft.com/office/officeart/2008/layout/HorizontalMultiLevelHierarchy"/>
    <dgm:cxn modelId="{3C932D41-26FB-4CC1-96D9-2F2CE18FEE69}" type="presParOf" srcId="{E39294E5-98ED-4208-AEC4-FDDCEFECFB91}" destId="{23A50A8D-4154-445E-8754-133CDE7E1FC1}" srcOrd="1" destOrd="0" presId="urn:microsoft.com/office/officeart/2008/layout/HorizontalMultiLevelHierarchy"/>
    <dgm:cxn modelId="{050237D7-1E7E-4B1A-BAD8-4D4AEC4C163D}" type="presParOf" srcId="{6312CE5E-81AE-4BBE-B60B-B8A308E494AE}" destId="{7A2AB7BF-90E9-4BDA-B2E4-681BEB30C395}" srcOrd="8" destOrd="0" presId="urn:microsoft.com/office/officeart/2008/layout/HorizontalMultiLevelHierarchy"/>
    <dgm:cxn modelId="{70F53FBC-6F63-4573-8A47-7BF19283B66C}" type="presParOf" srcId="{7A2AB7BF-90E9-4BDA-B2E4-681BEB30C395}" destId="{57C852CB-9497-415E-BA12-B0A138B8283E}" srcOrd="0" destOrd="0" presId="urn:microsoft.com/office/officeart/2008/layout/HorizontalMultiLevelHierarchy"/>
    <dgm:cxn modelId="{0290DBB0-B84F-44F5-B801-89987D2874AD}" type="presParOf" srcId="{6312CE5E-81AE-4BBE-B60B-B8A308E494AE}" destId="{14A7B548-059C-4512-84AA-D5079BA4532A}" srcOrd="9" destOrd="0" presId="urn:microsoft.com/office/officeart/2008/layout/HorizontalMultiLevelHierarchy"/>
    <dgm:cxn modelId="{DCD93766-EEC2-4528-A0B1-9AC12005541C}" type="presParOf" srcId="{14A7B548-059C-4512-84AA-D5079BA4532A}" destId="{176687C4-32C4-4780-9194-19754EA072B1}" srcOrd="0" destOrd="0" presId="urn:microsoft.com/office/officeart/2008/layout/HorizontalMultiLevelHierarchy"/>
    <dgm:cxn modelId="{E5AC339E-753F-4464-8A68-FB958F6D3F3A}" type="presParOf" srcId="{14A7B548-059C-4512-84AA-D5079BA4532A}" destId="{F53915AE-B891-4067-909E-E8CD0119F93B}" srcOrd="1" destOrd="0" presId="urn:microsoft.com/office/officeart/2008/layout/HorizontalMultiLevelHierarchy"/>
    <dgm:cxn modelId="{B181941C-DD32-40DA-AD9C-44AD76A2E6A1}" type="presParOf" srcId="{50FFFF64-B033-4F33-8FFC-99D6F87F154D}" destId="{AD0F8673-5E47-412C-9156-B7F9195E715A}" srcOrd="2" destOrd="0" presId="urn:microsoft.com/office/officeart/2008/layout/HorizontalMultiLevelHierarchy"/>
    <dgm:cxn modelId="{9E291C3E-7DB7-48C6-833A-8B0B105D3CC4}" type="presParOf" srcId="{AD0F8673-5E47-412C-9156-B7F9195E715A}" destId="{476E810F-B760-49B4-B6EA-D182C16287CA}" srcOrd="0" destOrd="0" presId="urn:microsoft.com/office/officeart/2008/layout/HorizontalMultiLevelHierarchy"/>
    <dgm:cxn modelId="{324E8121-B6B0-4119-8282-393F5DA10614}" type="presParOf" srcId="{50FFFF64-B033-4F33-8FFC-99D6F87F154D}" destId="{45CAAF35-2A15-4796-AB72-3C134FF90FF2}" srcOrd="3" destOrd="0" presId="urn:microsoft.com/office/officeart/2008/layout/HorizontalMultiLevelHierarchy"/>
    <dgm:cxn modelId="{DA4B48E1-AB15-4584-A320-6CA13686529B}" type="presParOf" srcId="{45CAAF35-2A15-4796-AB72-3C134FF90FF2}" destId="{05CB5DAF-A411-47FA-9AA8-B41A7FACD4D0}" srcOrd="0" destOrd="0" presId="urn:microsoft.com/office/officeart/2008/layout/HorizontalMultiLevelHierarchy"/>
    <dgm:cxn modelId="{0BD7F581-BEC7-42CB-95A2-6EE855E6BDAA}" type="presParOf" srcId="{45CAAF35-2A15-4796-AB72-3C134FF90FF2}" destId="{9D17AFCE-75F5-4660-91C4-BA413218A2C2}" srcOrd="1" destOrd="0" presId="urn:microsoft.com/office/officeart/2008/layout/HorizontalMultiLevelHierarchy"/>
    <dgm:cxn modelId="{58FBF054-617A-4555-AF6C-20E7ADB2C0AA}" type="presParOf" srcId="{9D17AFCE-75F5-4660-91C4-BA413218A2C2}" destId="{D94A10C7-EC41-40DA-B77F-FFC4497F5636}" srcOrd="0" destOrd="0" presId="urn:microsoft.com/office/officeart/2008/layout/HorizontalMultiLevelHierarchy"/>
    <dgm:cxn modelId="{978841CA-88F8-4918-8DA6-EDCA900E34F5}" type="presParOf" srcId="{D94A10C7-EC41-40DA-B77F-FFC4497F5636}" destId="{03A4E493-216B-4676-B80A-2947EE26874C}" srcOrd="0" destOrd="0" presId="urn:microsoft.com/office/officeart/2008/layout/HorizontalMultiLevelHierarchy"/>
    <dgm:cxn modelId="{84ECCBDC-87A4-4FC5-B56C-8BE85C8D5BAF}" type="presParOf" srcId="{9D17AFCE-75F5-4660-91C4-BA413218A2C2}" destId="{2124B01E-F34A-483A-A59B-FA51C6087491}" srcOrd="1" destOrd="0" presId="urn:microsoft.com/office/officeart/2008/layout/HorizontalMultiLevelHierarchy"/>
    <dgm:cxn modelId="{F5E1AA96-95C4-4EF3-AB62-11364C4A8DE2}" type="presParOf" srcId="{2124B01E-F34A-483A-A59B-FA51C6087491}" destId="{A1218715-447D-4DA2-B88E-E9D3AC8C04D8}" srcOrd="0" destOrd="0" presId="urn:microsoft.com/office/officeart/2008/layout/HorizontalMultiLevelHierarchy"/>
    <dgm:cxn modelId="{0FE52446-2CCF-499C-98D7-AB14533EE236}" type="presParOf" srcId="{2124B01E-F34A-483A-A59B-FA51C6087491}" destId="{92A45571-86AB-41C1-A0CB-4494E6C18BA3}" srcOrd="1" destOrd="0" presId="urn:microsoft.com/office/officeart/2008/layout/HorizontalMultiLevelHierarchy"/>
    <dgm:cxn modelId="{CD69F026-07E9-4EBE-AF7D-399CF45676C3}" type="presParOf" srcId="{9D17AFCE-75F5-4660-91C4-BA413218A2C2}" destId="{048F8311-4934-42BD-AFE0-5CCF5EC02E24}" srcOrd="2" destOrd="0" presId="urn:microsoft.com/office/officeart/2008/layout/HorizontalMultiLevelHierarchy"/>
    <dgm:cxn modelId="{EB3B5824-66EA-4E42-BE44-2AA982BEA669}" type="presParOf" srcId="{048F8311-4934-42BD-AFE0-5CCF5EC02E24}" destId="{E79AE5B9-7A7B-46F9-8D6A-5C272CD15580}" srcOrd="0" destOrd="0" presId="urn:microsoft.com/office/officeart/2008/layout/HorizontalMultiLevelHierarchy"/>
    <dgm:cxn modelId="{2D7D4E8F-2F3C-4969-A96B-E396BAC4E8A9}" type="presParOf" srcId="{9D17AFCE-75F5-4660-91C4-BA413218A2C2}" destId="{725C7A88-E8FC-49C5-881F-9E927D358585}" srcOrd="3" destOrd="0" presId="urn:microsoft.com/office/officeart/2008/layout/HorizontalMultiLevelHierarchy"/>
    <dgm:cxn modelId="{1984BED6-F547-4B5E-AE38-2F516D2DDD97}" type="presParOf" srcId="{725C7A88-E8FC-49C5-881F-9E927D358585}" destId="{6B6A8BB7-1116-41F7-9E2B-2316E065B73F}" srcOrd="0" destOrd="0" presId="urn:microsoft.com/office/officeart/2008/layout/HorizontalMultiLevelHierarchy"/>
    <dgm:cxn modelId="{2FEED487-71EA-4465-83D7-9EDFC59FDA80}" type="presParOf" srcId="{725C7A88-E8FC-49C5-881F-9E927D358585}" destId="{8AF1E564-A795-47F0-825F-493DD3EB4358}" srcOrd="1" destOrd="0" presId="urn:microsoft.com/office/officeart/2008/layout/HorizontalMultiLevelHierarchy"/>
    <dgm:cxn modelId="{3C610C8A-D676-46D7-B246-AB6A9185CF5E}" type="presParOf" srcId="{50FFFF64-B033-4F33-8FFC-99D6F87F154D}" destId="{A7AF82F1-899A-4194-9F23-34EDFC7185C8}" srcOrd="4" destOrd="0" presId="urn:microsoft.com/office/officeart/2008/layout/HorizontalMultiLevelHierarchy"/>
    <dgm:cxn modelId="{0D373241-0DA4-4345-8AEF-E7741C746617}" type="presParOf" srcId="{A7AF82F1-899A-4194-9F23-34EDFC7185C8}" destId="{F5D99FFF-BD55-4DAA-A18C-FF6F43D00B39}" srcOrd="0" destOrd="0" presId="urn:microsoft.com/office/officeart/2008/layout/HorizontalMultiLevelHierarchy"/>
    <dgm:cxn modelId="{6D2566FB-2F84-4179-A97C-81D5E15C4123}" type="presParOf" srcId="{50FFFF64-B033-4F33-8FFC-99D6F87F154D}" destId="{E52719BB-7CD7-43EA-B084-752E5CCF337C}" srcOrd="5" destOrd="0" presId="urn:microsoft.com/office/officeart/2008/layout/HorizontalMultiLevelHierarchy"/>
    <dgm:cxn modelId="{BA656CED-69B8-4D96-BABA-CC554EBBBA27}" type="presParOf" srcId="{E52719BB-7CD7-43EA-B084-752E5CCF337C}" destId="{1805F045-137B-425F-9D15-4E6711C12A3B}" srcOrd="0" destOrd="0" presId="urn:microsoft.com/office/officeart/2008/layout/HorizontalMultiLevelHierarchy"/>
    <dgm:cxn modelId="{CA89A010-9530-4B50-96F7-B81000DB8DDE}" type="presParOf" srcId="{E52719BB-7CD7-43EA-B084-752E5CCF337C}" destId="{095745A0-121E-4BAE-AF9C-0FD39C50C6F1}" srcOrd="1" destOrd="0" presId="urn:microsoft.com/office/officeart/2008/layout/HorizontalMultiLevelHierarchy"/>
    <dgm:cxn modelId="{F6B09928-A94A-4772-992D-0D45CF73B5CB}" type="presParOf" srcId="{095745A0-121E-4BAE-AF9C-0FD39C50C6F1}" destId="{3CD415E5-D384-4640-A6C9-72B8D1F446FE}" srcOrd="0" destOrd="0" presId="urn:microsoft.com/office/officeart/2008/layout/HorizontalMultiLevelHierarchy"/>
    <dgm:cxn modelId="{A15EAA5E-B3FE-4E35-95E1-E12C921C818E}" type="presParOf" srcId="{3CD415E5-D384-4640-A6C9-72B8D1F446FE}" destId="{8E5BDFAC-A25D-4EE6-A0EA-3119AA8B72A3}" srcOrd="0" destOrd="0" presId="urn:microsoft.com/office/officeart/2008/layout/HorizontalMultiLevelHierarchy"/>
    <dgm:cxn modelId="{8EAA6E42-B899-4699-94EE-495BFB8DED04}" type="presParOf" srcId="{095745A0-121E-4BAE-AF9C-0FD39C50C6F1}" destId="{EB613AF5-88E5-44F9-81FB-9FF408E11D97}" srcOrd="1" destOrd="0" presId="urn:microsoft.com/office/officeart/2008/layout/HorizontalMultiLevelHierarchy"/>
    <dgm:cxn modelId="{4718C6D5-4FDF-45B4-8D80-73D4621A661F}" type="presParOf" srcId="{EB613AF5-88E5-44F9-81FB-9FF408E11D97}" destId="{0C16360E-FB68-45F6-B63D-A4223F7EF7BC}" srcOrd="0" destOrd="0" presId="urn:microsoft.com/office/officeart/2008/layout/HorizontalMultiLevelHierarchy"/>
    <dgm:cxn modelId="{140C8068-7B61-4F21-B83D-85237DE4F9F9}" type="presParOf" srcId="{EB613AF5-88E5-44F9-81FB-9FF408E11D97}" destId="{582ECCA1-C7EE-4AB8-94AB-9711A8066B14}" srcOrd="1" destOrd="0" presId="urn:microsoft.com/office/officeart/2008/layout/HorizontalMultiLevelHierarchy"/>
    <dgm:cxn modelId="{0AA81DF4-9942-4BD2-AD80-3A2C9FDBEBF2}" type="presParOf" srcId="{095745A0-121E-4BAE-AF9C-0FD39C50C6F1}" destId="{A3396A46-D431-489E-B419-0CB4183FDDA0}" srcOrd="2" destOrd="0" presId="urn:microsoft.com/office/officeart/2008/layout/HorizontalMultiLevelHierarchy"/>
    <dgm:cxn modelId="{14338814-E30A-4D55-8EA8-A44356C1A14A}" type="presParOf" srcId="{A3396A46-D431-489E-B419-0CB4183FDDA0}" destId="{646B3F83-A6D2-427E-A849-AAAB0E986A6E}" srcOrd="0" destOrd="0" presId="urn:microsoft.com/office/officeart/2008/layout/HorizontalMultiLevelHierarchy"/>
    <dgm:cxn modelId="{253A701C-C29D-4286-AF15-12945CEE9FFC}" type="presParOf" srcId="{095745A0-121E-4BAE-AF9C-0FD39C50C6F1}" destId="{4DE625A9-04AC-4D18-A7EF-BD9070FBB3D4}" srcOrd="3" destOrd="0" presId="urn:microsoft.com/office/officeart/2008/layout/HorizontalMultiLevelHierarchy"/>
    <dgm:cxn modelId="{23D03410-AAED-4BE5-99F5-9A71843EF59B}" type="presParOf" srcId="{4DE625A9-04AC-4D18-A7EF-BD9070FBB3D4}" destId="{F21A836F-8F5E-4E96-95AF-C40461B1FC40}" srcOrd="0" destOrd="0" presId="urn:microsoft.com/office/officeart/2008/layout/HorizontalMultiLevelHierarchy"/>
    <dgm:cxn modelId="{8230020D-8C35-44A9-9973-8B7C46A67AE6}" type="presParOf" srcId="{4DE625A9-04AC-4D18-A7EF-BD9070FBB3D4}" destId="{DB09F829-2590-418D-9049-5DCE515F9E77}" srcOrd="1" destOrd="0" presId="urn:microsoft.com/office/officeart/2008/layout/HorizontalMultiLevelHierarchy"/>
    <dgm:cxn modelId="{6AA1A509-D5BE-4F7A-BD13-BCEDD56EAE4B}" type="presParOf" srcId="{095745A0-121E-4BAE-AF9C-0FD39C50C6F1}" destId="{952F04B4-8E02-4742-BB4F-ED3AC656C749}" srcOrd="4" destOrd="0" presId="urn:microsoft.com/office/officeart/2008/layout/HorizontalMultiLevelHierarchy"/>
    <dgm:cxn modelId="{E551ABC9-B81B-4CA0-B15E-BEC0697933A0}" type="presParOf" srcId="{952F04B4-8E02-4742-BB4F-ED3AC656C749}" destId="{11708B13-DE24-4FF1-8644-9B72AF0B78D5}" srcOrd="0" destOrd="0" presId="urn:microsoft.com/office/officeart/2008/layout/HorizontalMultiLevelHierarchy"/>
    <dgm:cxn modelId="{F11B5D85-5771-4B2C-B8E5-022044058D0E}" type="presParOf" srcId="{095745A0-121E-4BAE-AF9C-0FD39C50C6F1}" destId="{DD202E90-A9E1-49BB-AB7D-18F7B5907AFD}" srcOrd="5" destOrd="0" presId="urn:microsoft.com/office/officeart/2008/layout/HorizontalMultiLevelHierarchy"/>
    <dgm:cxn modelId="{BBF07CFA-1565-45BE-B40A-5F40FB3CF29B}" type="presParOf" srcId="{DD202E90-A9E1-49BB-AB7D-18F7B5907AFD}" destId="{7CE13780-3680-4A46-A05F-F237CE9A5914}" srcOrd="0" destOrd="0" presId="urn:microsoft.com/office/officeart/2008/layout/HorizontalMultiLevelHierarchy"/>
    <dgm:cxn modelId="{7B36B6BA-6C2B-413F-9FCD-27167A8A9B7D}" type="presParOf" srcId="{DD202E90-A9E1-49BB-AB7D-18F7B5907AFD}" destId="{F939E9BA-4A9D-430B-BE33-71CD35D2D2E8}" srcOrd="1" destOrd="0" presId="urn:microsoft.com/office/officeart/2008/layout/HorizontalMultiLevelHierarchy"/>
    <dgm:cxn modelId="{3B709FC7-CDF2-4EFC-BDE5-73DEB196ADC2}" type="presParOf" srcId="{50FFFF64-B033-4F33-8FFC-99D6F87F154D}" destId="{CD849164-A98A-494F-819D-0EED422D0669}" srcOrd="6" destOrd="0" presId="urn:microsoft.com/office/officeart/2008/layout/HorizontalMultiLevelHierarchy"/>
    <dgm:cxn modelId="{B79A266A-CD7E-4AFD-8FA5-46972DD0A507}" type="presParOf" srcId="{CD849164-A98A-494F-819D-0EED422D0669}" destId="{80BA636C-2363-4669-B3FA-75DB654384C0}" srcOrd="0" destOrd="0" presId="urn:microsoft.com/office/officeart/2008/layout/HorizontalMultiLevelHierarchy"/>
    <dgm:cxn modelId="{C9814FDE-0CD9-426F-A576-1F70B042BF39}" type="presParOf" srcId="{50FFFF64-B033-4F33-8FFC-99D6F87F154D}" destId="{D68BE9E6-0D4E-4CA2-9EE2-D86C19D9C517}" srcOrd="7" destOrd="0" presId="urn:microsoft.com/office/officeart/2008/layout/HorizontalMultiLevelHierarchy"/>
    <dgm:cxn modelId="{A917232F-62FA-4716-85B6-A69063524EEF}" type="presParOf" srcId="{D68BE9E6-0D4E-4CA2-9EE2-D86C19D9C517}" destId="{A3816DA2-8565-4FAF-8C35-9F462557D8C0}" srcOrd="0" destOrd="0" presId="urn:microsoft.com/office/officeart/2008/layout/HorizontalMultiLevelHierarchy"/>
    <dgm:cxn modelId="{9C28D147-0A11-4985-99FF-BF420AE40F8E}" type="presParOf" srcId="{D68BE9E6-0D4E-4CA2-9EE2-D86C19D9C517}" destId="{98A39D37-27A9-40A0-AA69-755347B8D3B2}" srcOrd="1" destOrd="0" presId="urn:microsoft.com/office/officeart/2008/layout/HorizontalMultiLevelHierarchy"/>
    <dgm:cxn modelId="{42346D22-1920-4CEB-94D5-96A412C69752}" type="presParOf" srcId="{98A39D37-27A9-40A0-AA69-755347B8D3B2}" destId="{0733853C-E118-4569-99FA-C107D4248F28}" srcOrd="0" destOrd="0" presId="urn:microsoft.com/office/officeart/2008/layout/HorizontalMultiLevelHierarchy"/>
    <dgm:cxn modelId="{545DB823-31EA-4E84-810E-F2499C05BC33}" type="presParOf" srcId="{0733853C-E118-4569-99FA-C107D4248F28}" destId="{CBE87BFC-EDCC-4E67-B277-C7A81744DBA5}" srcOrd="0" destOrd="0" presId="urn:microsoft.com/office/officeart/2008/layout/HorizontalMultiLevelHierarchy"/>
    <dgm:cxn modelId="{576F7FC4-8188-4633-95A6-E560F2AB2DA8}" type="presParOf" srcId="{98A39D37-27A9-40A0-AA69-755347B8D3B2}" destId="{EDDEFF0B-A807-4A29-B49B-33983269CC29}" srcOrd="1" destOrd="0" presId="urn:microsoft.com/office/officeart/2008/layout/HorizontalMultiLevelHierarchy"/>
    <dgm:cxn modelId="{39B5AF2C-5ECB-452E-9DC2-D1941E2B1D7A}" type="presParOf" srcId="{EDDEFF0B-A807-4A29-B49B-33983269CC29}" destId="{A13847E2-2A53-484E-922D-836DBD60269C}" srcOrd="0" destOrd="0" presId="urn:microsoft.com/office/officeart/2008/layout/HorizontalMultiLevelHierarchy"/>
    <dgm:cxn modelId="{10AC3884-5D87-4B86-AB51-079C98AA053C}" type="presParOf" srcId="{EDDEFF0B-A807-4A29-B49B-33983269CC29}" destId="{4DC20F6A-4081-40C1-897B-77FD1CA52D2A}" srcOrd="1" destOrd="0" presId="urn:microsoft.com/office/officeart/2008/layout/HorizontalMultiLevelHierarchy"/>
    <dgm:cxn modelId="{8B944347-01AE-4E87-8E62-B51D694CA145}" type="presParOf" srcId="{98A39D37-27A9-40A0-AA69-755347B8D3B2}" destId="{4345C3A7-B889-4988-9BB7-22DAD9E1CDC2}" srcOrd="2" destOrd="0" presId="urn:microsoft.com/office/officeart/2008/layout/HorizontalMultiLevelHierarchy"/>
    <dgm:cxn modelId="{AC10BEFD-082E-401E-BD9C-251AD9FECF08}" type="presParOf" srcId="{4345C3A7-B889-4988-9BB7-22DAD9E1CDC2}" destId="{B0BDA050-256C-4519-8CAF-E8573AC38540}" srcOrd="0" destOrd="0" presId="urn:microsoft.com/office/officeart/2008/layout/HorizontalMultiLevelHierarchy"/>
    <dgm:cxn modelId="{A55B5DEF-A7CA-49A1-820D-0F3A066EEE81}" type="presParOf" srcId="{98A39D37-27A9-40A0-AA69-755347B8D3B2}" destId="{DC562DAB-C316-48B6-83D9-9419960EA804}" srcOrd="3" destOrd="0" presId="urn:microsoft.com/office/officeart/2008/layout/HorizontalMultiLevelHierarchy"/>
    <dgm:cxn modelId="{0BB14825-7BF6-448A-85A9-7B78147FECC3}" type="presParOf" srcId="{DC562DAB-C316-48B6-83D9-9419960EA804}" destId="{F19164D7-1C3C-469C-81E2-DDEA1192E79B}" srcOrd="0" destOrd="0" presId="urn:microsoft.com/office/officeart/2008/layout/HorizontalMultiLevelHierarchy"/>
    <dgm:cxn modelId="{1589DD85-0F81-43B6-821F-849BB3441443}" type="presParOf" srcId="{DC562DAB-C316-48B6-83D9-9419960EA804}" destId="{E6062BDE-C341-4F86-A338-3B79FEC8622C}" srcOrd="1" destOrd="0" presId="urn:microsoft.com/office/officeart/2008/layout/HorizontalMultiLevelHierarchy"/>
    <dgm:cxn modelId="{1145C1BD-95E8-4AF9-A147-40D3623608E5}" type="presParOf" srcId="{98A39D37-27A9-40A0-AA69-755347B8D3B2}" destId="{ACECC3FA-75B7-4F89-A01B-D34261820FF7}" srcOrd="4" destOrd="0" presId="urn:microsoft.com/office/officeart/2008/layout/HorizontalMultiLevelHierarchy"/>
    <dgm:cxn modelId="{40A58ED3-7FD5-495A-AB36-9426A106F0B7}" type="presParOf" srcId="{ACECC3FA-75B7-4F89-A01B-D34261820FF7}" destId="{D83D9874-72B8-4C38-8476-4B5B3CFBD6C2}" srcOrd="0" destOrd="0" presId="urn:microsoft.com/office/officeart/2008/layout/HorizontalMultiLevelHierarchy"/>
    <dgm:cxn modelId="{2D81FB58-3297-4827-927B-913744CB63FC}" type="presParOf" srcId="{98A39D37-27A9-40A0-AA69-755347B8D3B2}" destId="{1B88D80E-0D8B-4813-92A7-AC2F4751E19E}" srcOrd="5" destOrd="0" presId="urn:microsoft.com/office/officeart/2008/layout/HorizontalMultiLevelHierarchy"/>
    <dgm:cxn modelId="{D1573638-91E9-4936-96A6-DF892A85AF3A}" type="presParOf" srcId="{1B88D80E-0D8B-4813-92A7-AC2F4751E19E}" destId="{62515090-C666-4576-882A-A010AC48CC25}" srcOrd="0" destOrd="0" presId="urn:microsoft.com/office/officeart/2008/layout/HorizontalMultiLevelHierarchy"/>
    <dgm:cxn modelId="{EC6F5D52-C81C-4676-B821-6C4EB24CA22E}" type="presParOf" srcId="{1B88D80E-0D8B-4813-92A7-AC2F4751E19E}" destId="{C5B88304-B968-44E3-8B66-472334DB4BE5}" srcOrd="1" destOrd="0" presId="urn:microsoft.com/office/officeart/2008/layout/HorizontalMultiLevelHierarchy"/>
    <dgm:cxn modelId="{4EA3948F-E537-411E-95E3-449C05E509FD}" type="presParOf" srcId="{50FFFF64-B033-4F33-8FFC-99D6F87F154D}" destId="{E4C47390-A6D5-4BF0-A569-527C8670A650}" srcOrd="8" destOrd="0" presId="urn:microsoft.com/office/officeart/2008/layout/HorizontalMultiLevelHierarchy"/>
    <dgm:cxn modelId="{7D76F28C-2F8A-4277-8351-08B8C8330336}" type="presParOf" srcId="{E4C47390-A6D5-4BF0-A569-527C8670A650}" destId="{B162EDA2-BF57-42AD-A507-FFB59CE9F4A5}" srcOrd="0" destOrd="0" presId="urn:microsoft.com/office/officeart/2008/layout/HorizontalMultiLevelHierarchy"/>
    <dgm:cxn modelId="{79ACB9C7-0600-450D-A745-2DE92E1BC028}" type="presParOf" srcId="{50FFFF64-B033-4F33-8FFC-99D6F87F154D}" destId="{D5E6BDD7-63B4-4C13-AC30-4F6BBF115C81}" srcOrd="9" destOrd="0" presId="urn:microsoft.com/office/officeart/2008/layout/HorizontalMultiLevelHierarchy"/>
    <dgm:cxn modelId="{446817BE-5A1E-4A01-A2F2-721270A6EEA4}" type="presParOf" srcId="{D5E6BDD7-63B4-4C13-AC30-4F6BBF115C81}" destId="{6FA08889-E957-4E5F-938B-1AEC830A5460}" srcOrd="0" destOrd="0" presId="urn:microsoft.com/office/officeart/2008/layout/HorizontalMultiLevelHierarchy"/>
    <dgm:cxn modelId="{12B758B1-C763-4B1B-A1B2-FCA80DA2A58E}" type="presParOf" srcId="{D5E6BDD7-63B4-4C13-AC30-4F6BBF115C81}" destId="{CA924A69-ED1A-4A8B-B62A-53E3692E9873}" srcOrd="1" destOrd="0" presId="urn:microsoft.com/office/officeart/2008/layout/HorizontalMultiLevelHierarchy"/>
    <dgm:cxn modelId="{0744D982-BBAD-484B-96EF-B95BADAD72AE}" type="presParOf" srcId="{CA924A69-ED1A-4A8B-B62A-53E3692E9873}" destId="{4970025C-8B43-4728-8698-7C8973E1B4F8}" srcOrd="0" destOrd="0" presId="urn:microsoft.com/office/officeart/2008/layout/HorizontalMultiLevelHierarchy"/>
    <dgm:cxn modelId="{E8CD9713-E934-49AC-BDA1-E68FA659FDDC}" type="presParOf" srcId="{4970025C-8B43-4728-8698-7C8973E1B4F8}" destId="{027806AF-76A5-455F-BD05-AF2FC3B968C3}" srcOrd="0" destOrd="0" presId="urn:microsoft.com/office/officeart/2008/layout/HorizontalMultiLevelHierarchy"/>
    <dgm:cxn modelId="{BABAA1E3-4BFF-4B33-B99F-C6ECCBA2F1F2}" type="presParOf" srcId="{CA924A69-ED1A-4A8B-B62A-53E3692E9873}" destId="{B24D06C1-7B4E-43C2-8594-A3241C37DCBA}" srcOrd="1" destOrd="0" presId="urn:microsoft.com/office/officeart/2008/layout/HorizontalMultiLevelHierarchy"/>
    <dgm:cxn modelId="{3550441D-116F-490B-99EF-47BB6AA7312E}" type="presParOf" srcId="{B24D06C1-7B4E-43C2-8594-A3241C37DCBA}" destId="{69B97E3C-8E16-4CEC-A39A-DF12140141AC}" srcOrd="0" destOrd="0" presId="urn:microsoft.com/office/officeart/2008/layout/HorizontalMultiLevelHierarchy"/>
    <dgm:cxn modelId="{A44D1C4D-E0F4-4BE5-ABA8-E48C6BDBDAF1}" type="presParOf" srcId="{B24D06C1-7B4E-43C2-8594-A3241C37DCBA}" destId="{FD75405C-E18C-4BB6-9263-F8F3916FF1B6}" srcOrd="1" destOrd="0" presId="urn:microsoft.com/office/officeart/2008/layout/HorizontalMultiLevelHierarchy"/>
    <dgm:cxn modelId="{542BD355-C1D8-40AB-A3F2-4C91027577BD}" type="presParOf" srcId="{CA924A69-ED1A-4A8B-B62A-53E3692E9873}" destId="{F532B332-38D3-43FE-86BC-764D1506C383}" srcOrd="2" destOrd="0" presId="urn:microsoft.com/office/officeart/2008/layout/HorizontalMultiLevelHierarchy"/>
    <dgm:cxn modelId="{775208F4-DB0D-4967-B903-203EF3E11AC3}" type="presParOf" srcId="{F532B332-38D3-43FE-86BC-764D1506C383}" destId="{0953FF2D-7490-4D24-8729-66668D2F2B75}" srcOrd="0" destOrd="0" presId="urn:microsoft.com/office/officeart/2008/layout/HorizontalMultiLevelHierarchy"/>
    <dgm:cxn modelId="{F5F94F00-3EF2-475D-9B07-4A6392395E7C}" type="presParOf" srcId="{CA924A69-ED1A-4A8B-B62A-53E3692E9873}" destId="{08032C45-3606-4D6F-AF34-7A3E24EA5610}" srcOrd="3" destOrd="0" presId="urn:microsoft.com/office/officeart/2008/layout/HorizontalMultiLevelHierarchy"/>
    <dgm:cxn modelId="{EBC43940-E067-4F14-A5F7-A5ABCCF28C09}" type="presParOf" srcId="{08032C45-3606-4D6F-AF34-7A3E24EA5610}" destId="{247F6FF3-AC67-4424-900F-B65BB5EECB4A}" srcOrd="0" destOrd="0" presId="urn:microsoft.com/office/officeart/2008/layout/HorizontalMultiLevelHierarchy"/>
    <dgm:cxn modelId="{26891F3E-C3C0-4FBE-B43F-7E338E2A2B3F}" type="presParOf" srcId="{08032C45-3606-4D6F-AF34-7A3E24EA5610}" destId="{D798666B-38F1-49FC-B2E7-3476F182BB96}" srcOrd="1" destOrd="0" presId="urn:microsoft.com/office/officeart/2008/layout/HorizontalMultiLevelHierarchy"/>
    <dgm:cxn modelId="{2D7AD270-4EA7-457F-845C-0FF1B1F33C0A}" type="presParOf" srcId="{CA924A69-ED1A-4A8B-B62A-53E3692E9873}" destId="{E35E5BE3-6715-4013-BA05-C62A564575CC}" srcOrd="4" destOrd="0" presId="urn:microsoft.com/office/officeart/2008/layout/HorizontalMultiLevelHierarchy"/>
    <dgm:cxn modelId="{2ECE09A2-9177-460F-8E08-EE29760D7B04}" type="presParOf" srcId="{E35E5BE3-6715-4013-BA05-C62A564575CC}" destId="{1EA3D68A-E579-4ED2-AA8C-968D856C5DFD}" srcOrd="0" destOrd="0" presId="urn:microsoft.com/office/officeart/2008/layout/HorizontalMultiLevelHierarchy"/>
    <dgm:cxn modelId="{07D1AB36-6E01-455D-A16E-184D44D26D74}" type="presParOf" srcId="{CA924A69-ED1A-4A8B-B62A-53E3692E9873}" destId="{C268CAED-D98F-41E4-92A8-D50A31C9EBB1}" srcOrd="5" destOrd="0" presId="urn:microsoft.com/office/officeart/2008/layout/HorizontalMultiLevelHierarchy"/>
    <dgm:cxn modelId="{D4652FF9-D5E8-488F-A953-8343ACA6BAA8}" type="presParOf" srcId="{C268CAED-D98F-41E4-92A8-D50A31C9EBB1}" destId="{6E0BEDDD-4140-4C1D-8598-6E1B9231FC0A}" srcOrd="0" destOrd="0" presId="urn:microsoft.com/office/officeart/2008/layout/HorizontalMultiLevelHierarchy"/>
    <dgm:cxn modelId="{472A217E-8313-4AD7-983B-66A1E5F62D82}" type="presParOf" srcId="{C268CAED-D98F-41E4-92A8-D50A31C9EBB1}" destId="{97EB4029-2E0B-4236-AA38-209AE5EAF55A}" srcOrd="1" destOrd="0" presId="urn:microsoft.com/office/officeart/2008/layout/HorizontalMultiLevelHierarchy"/>
    <dgm:cxn modelId="{4ED71D7F-0A6C-4397-BCDF-F717EF19B177}" type="presParOf" srcId="{50FFFF64-B033-4F33-8FFC-99D6F87F154D}" destId="{E5A94DFC-E075-4EF9-80D5-E19AE0669E2A}" srcOrd="10" destOrd="0" presId="urn:microsoft.com/office/officeart/2008/layout/HorizontalMultiLevelHierarchy"/>
    <dgm:cxn modelId="{4C347249-EF71-4EF9-9346-75DD1B3AB9C4}" type="presParOf" srcId="{E5A94DFC-E075-4EF9-80D5-E19AE0669E2A}" destId="{DB3E9623-AB77-4523-90AA-E3151EB26647}" srcOrd="0" destOrd="0" presId="urn:microsoft.com/office/officeart/2008/layout/HorizontalMultiLevelHierarchy"/>
    <dgm:cxn modelId="{2162058F-E810-48B9-9A56-D0D4E72E61CB}" type="presParOf" srcId="{50FFFF64-B033-4F33-8FFC-99D6F87F154D}" destId="{3D6C1938-4478-4000-860D-C99112519E2A}" srcOrd="11" destOrd="0" presId="urn:microsoft.com/office/officeart/2008/layout/HorizontalMultiLevelHierarchy"/>
    <dgm:cxn modelId="{86A2C606-F842-4430-BE99-7940823A754F}" type="presParOf" srcId="{3D6C1938-4478-4000-860D-C99112519E2A}" destId="{0AD272FA-A3B4-45B5-8940-10D34F6A237B}" srcOrd="0" destOrd="0" presId="urn:microsoft.com/office/officeart/2008/layout/HorizontalMultiLevelHierarchy"/>
    <dgm:cxn modelId="{006D8038-C01F-4524-A2F9-0B863BB6C3BE}" type="presParOf" srcId="{3D6C1938-4478-4000-860D-C99112519E2A}" destId="{500DB66A-0FA3-4A48-82DE-B6485B933B19}" srcOrd="1" destOrd="0" presId="urn:microsoft.com/office/officeart/2008/layout/HorizontalMultiLevelHierarchy"/>
    <dgm:cxn modelId="{F9745450-BC9B-453E-89D4-A652D4512A07}" type="presParOf" srcId="{500DB66A-0FA3-4A48-82DE-B6485B933B19}" destId="{001A393F-278A-4BB9-8140-44AEB058B868}" srcOrd="0" destOrd="0" presId="urn:microsoft.com/office/officeart/2008/layout/HorizontalMultiLevelHierarchy"/>
    <dgm:cxn modelId="{44188F89-4D41-485D-B07B-190FDAD1A47B}" type="presParOf" srcId="{001A393F-278A-4BB9-8140-44AEB058B868}" destId="{92CF4285-0A4A-4925-B2F4-CD44E1053F0C}" srcOrd="0" destOrd="0" presId="urn:microsoft.com/office/officeart/2008/layout/HorizontalMultiLevelHierarchy"/>
    <dgm:cxn modelId="{93B77461-DBE6-457B-A319-038D5540A98E}" type="presParOf" srcId="{500DB66A-0FA3-4A48-82DE-B6485B933B19}" destId="{9600B11A-4C30-42A8-8098-503D2052B3C3}" srcOrd="1" destOrd="0" presId="urn:microsoft.com/office/officeart/2008/layout/HorizontalMultiLevelHierarchy"/>
    <dgm:cxn modelId="{A3EC0F2D-89D4-43E3-B801-9ABD48456EB4}" type="presParOf" srcId="{9600B11A-4C30-42A8-8098-503D2052B3C3}" destId="{C60C3580-DF8E-47AF-AC79-9CD2E29579CC}" srcOrd="0" destOrd="0" presId="urn:microsoft.com/office/officeart/2008/layout/HorizontalMultiLevelHierarchy"/>
    <dgm:cxn modelId="{D60A6EC8-EA85-4A94-A371-7A52CD5FF211}" type="presParOf" srcId="{9600B11A-4C30-42A8-8098-503D2052B3C3}" destId="{274B92F5-4D79-4A15-85AE-29B54F330E48}" srcOrd="1" destOrd="0" presId="urn:microsoft.com/office/officeart/2008/layout/HorizontalMultiLevelHierarchy"/>
    <dgm:cxn modelId="{289C792E-192C-4BB6-9E95-0328E4D9478C}" type="presParOf" srcId="{500DB66A-0FA3-4A48-82DE-B6485B933B19}" destId="{2F08BA9E-81CA-4AA6-AD8B-A45994EACFC5}" srcOrd="2" destOrd="0" presId="urn:microsoft.com/office/officeart/2008/layout/HorizontalMultiLevelHierarchy"/>
    <dgm:cxn modelId="{E5593CBE-B8B5-4450-8177-B1B60B5483CD}" type="presParOf" srcId="{2F08BA9E-81CA-4AA6-AD8B-A45994EACFC5}" destId="{28A09ACB-5C6F-440F-9BA5-D5EA5C78390F}" srcOrd="0" destOrd="0" presId="urn:microsoft.com/office/officeart/2008/layout/HorizontalMultiLevelHierarchy"/>
    <dgm:cxn modelId="{9F762D80-925B-4859-99A9-4023F97AE1BA}" type="presParOf" srcId="{500DB66A-0FA3-4A48-82DE-B6485B933B19}" destId="{E9CA175E-63BE-4BED-B58D-A74A53599DD1}" srcOrd="3" destOrd="0" presId="urn:microsoft.com/office/officeart/2008/layout/HorizontalMultiLevelHierarchy"/>
    <dgm:cxn modelId="{8078D77C-AE3C-422F-B039-0F9AC2990699}" type="presParOf" srcId="{E9CA175E-63BE-4BED-B58D-A74A53599DD1}" destId="{1D17E24F-5F26-415F-85F2-0AB0875EA952}" srcOrd="0" destOrd="0" presId="urn:microsoft.com/office/officeart/2008/layout/HorizontalMultiLevelHierarchy"/>
    <dgm:cxn modelId="{AE60026D-E1CF-4B2A-9BD0-AEE200240848}" type="presParOf" srcId="{E9CA175E-63BE-4BED-B58D-A74A53599DD1}" destId="{DDFD56DE-0F20-4115-9C0F-FAE42D9540A8}" srcOrd="1" destOrd="0" presId="urn:microsoft.com/office/officeart/2008/layout/HorizontalMultiLevelHierarchy"/>
    <dgm:cxn modelId="{278BE2F4-E4A7-4C29-9F49-BA582B7E4A3B}" type="presParOf" srcId="{50FFFF64-B033-4F33-8FFC-99D6F87F154D}" destId="{790E78EA-38B9-40DC-BE14-D93BE6F292F1}" srcOrd="12" destOrd="0" presId="urn:microsoft.com/office/officeart/2008/layout/HorizontalMultiLevelHierarchy"/>
    <dgm:cxn modelId="{356653AF-3C2A-474D-AB1E-3BA1B9AAC931}" type="presParOf" srcId="{790E78EA-38B9-40DC-BE14-D93BE6F292F1}" destId="{73172A8D-FFC5-4D48-A3E1-5928F20645B7}" srcOrd="0" destOrd="0" presId="urn:microsoft.com/office/officeart/2008/layout/HorizontalMultiLevelHierarchy"/>
    <dgm:cxn modelId="{2F4028E4-1BD2-4D6A-A3EC-ECFC496F88F0}" type="presParOf" srcId="{50FFFF64-B033-4F33-8FFC-99D6F87F154D}" destId="{256FE151-107E-4373-9C2C-AF2DA6625F62}" srcOrd="13" destOrd="0" presId="urn:microsoft.com/office/officeart/2008/layout/HorizontalMultiLevelHierarchy"/>
    <dgm:cxn modelId="{9792F3E1-80D3-437B-8535-90232F96A2EB}" type="presParOf" srcId="{256FE151-107E-4373-9C2C-AF2DA6625F62}" destId="{79854FD5-4C9C-407B-9773-A5F044E47567}" srcOrd="0" destOrd="0" presId="urn:microsoft.com/office/officeart/2008/layout/HorizontalMultiLevelHierarchy"/>
    <dgm:cxn modelId="{DE3D6E03-BCFD-4BEF-A8AA-0D4153F4B33E}" type="presParOf" srcId="{256FE151-107E-4373-9C2C-AF2DA6625F62}" destId="{3C7F8E80-F086-41DF-9132-D403EC76C971}" srcOrd="1" destOrd="0" presId="urn:microsoft.com/office/officeart/2008/layout/HorizontalMultiLevelHierarchy"/>
    <dgm:cxn modelId="{5804A440-DA54-474C-87EA-F32AD2519910}" type="presParOf" srcId="{3C7F8E80-F086-41DF-9132-D403EC76C971}" destId="{50CC5CC4-2C3D-4517-BB62-1AEFA0A5DD00}" srcOrd="0" destOrd="0" presId="urn:microsoft.com/office/officeart/2008/layout/HorizontalMultiLevelHierarchy"/>
    <dgm:cxn modelId="{B113F62C-7A30-408C-B29C-6DDBDA34D9B8}" type="presParOf" srcId="{50CC5CC4-2C3D-4517-BB62-1AEFA0A5DD00}" destId="{12718C4E-A086-487A-BA07-0119271C7ED7}" srcOrd="0" destOrd="0" presId="urn:microsoft.com/office/officeart/2008/layout/HorizontalMultiLevelHierarchy"/>
    <dgm:cxn modelId="{FD1DC9E3-27A2-4E10-A9E4-7D0A7B5C402A}" type="presParOf" srcId="{3C7F8E80-F086-41DF-9132-D403EC76C971}" destId="{E03B773A-2D1E-4992-A862-FE949F40FC66}" srcOrd="1" destOrd="0" presId="urn:microsoft.com/office/officeart/2008/layout/HorizontalMultiLevelHierarchy"/>
    <dgm:cxn modelId="{D870C5B4-2D6F-46D6-BE3C-0FF10E8D40A7}" type="presParOf" srcId="{E03B773A-2D1E-4992-A862-FE949F40FC66}" destId="{63195BED-5E54-4B0B-B99B-B2F041856F29}" srcOrd="0" destOrd="0" presId="urn:microsoft.com/office/officeart/2008/layout/HorizontalMultiLevelHierarchy"/>
    <dgm:cxn modelId="{C0745EDD-6273-4412-8ACB-D7185692CA89}" type="presParOf" srcId="{E03B773A-2D1E-4992-A862-FE949F40FC66}" destId="{5E99DBF2-CA7B-423E-BC5E-6BF1FA7F1F8D}" srcOrd="1" destOrd="0" presId="urn:microsoft.com/office/officeart/2008/layout/HorizontalMultiLevelHierarchy"/>
    <dgm:cxn modelId="{984007B6-D962-49EE-B3D0-BB1A3ED4F580}" type="presParOf" srcId="{3C7F8E80-F086-41DF-9132-D403EC76C971}" destId="{77B8A52E-EEF7-461D-89D0-02228806277A}" srcOrd="2" destOrd="0" presId="urn:microsoft.com/office/officeart/2008/layout/HorizontalMultiLevelHierarchy"/>
    <dgm:cxn modelId="{E9331A0B-6847-431B-8CD7-6961710B261A}" type="presParOf" srcId="{77B8A52E-EEF7-461D-89D0-02228806277A}" destId="{FB6FD5FD-CCAD-4204-9147-26857AC94756}" srcOrd="0" destOrd="0" presId="urn:microsoft.com/office/officeart/2008/layout/HorizontalMultiLevelHierarchy"/>
    <dgm:cxn modelId="{12AE7C1A-4BEC-4A5F-8562-63A1728DF8B3}" type="presParOf" srcId="{3C7F8E80-F086-41DF-9132-D403EC76C971}" destId="{88101E71-7DB5-45B1-8D3D-D3F1532F9662}" srcOrd="3" destOrd="0" presId="urn:microsoft.com/office/officeart/2008/layout/HorizontalMultiLevelHierarchy"/>
    <dgm:cxn modelId="{333226EC-F6BF-444E-A58A-57CDD47C0628}" type="presParOf" srcId="{88101E71-7DB5-45B1-8D3D-D3F1532F9662}" destId="{9A80F8C8-C38C-496D-B53B-C3692B3D1F60}" srcOrd="0" destOrd="0" presId="urn:microsoft.com/office/officeart/2008/layout/HorizontalMultiLevelHierarchy"/>
    <dgm:cxn modelId="{CB88E3D3-ABE3-44FB-B4D1-0207A87C7E93}" type="presParOf" srcId="{88101E71-7DB5-45B1-8D3D-D3F1532F9662}" destId="{60D3DA64-B58E-4DE6-A668-AF39A4B8F143}" srcOrd="1" destOrd="0" presId="urn:microsoft.com/office/officeart/2008/layout/HorizontalMultiLevelHierarchy"/>
    <dgm:cxn modelId="{1801A406-BC64-445E-9C52-54AEB47A7F7F}" type="presParOf" srcId="{3C7F8E80-F086-41DF-9132-D403EC76C971}" destId="{7028EEE9-3AB1-400C-879E-2F2FDB6DD1A1}" srcOrd="4" destOrd="0" presId="urn:microsoft.com/office/officeart/2008/layout/HorizontalMultiLevelHierarchy"/>
    <dgm:cxn modelId="{6096FEBD-59AF-4FDC-82D2-35D4F36F9402}" type="presParOf" srcId="{7028EEE9-3AB1-400C-879E-2F2FDB6DD1A1}" destId="{39BB6E4E-A3AF-4331-9FD4-6D47E43F9BC2}" srcOrd="0" destOrd="0" presId="urn:microsoft.com/office/officeart/2008/layout/HorizontalMultiLevelHierarchy"/>
    <dgm:cxn modelId="{1E44D931-BE73-4483-A72B-3CB336DD466E}" type="presParOf" srcId="{3C7F8E80-F086-41DF-9132-D403EC76C971}" destId="{49C6EFFC-236E-4910-A5E3-FAB1185318BD}" srcOrd="5" destOrd="0" presId="urn:microsoft.com/office/officeart/2008/layout/HorizontalMultiLevelHierarchy"/>
    <dgm:cxn modelId="{B65F0CC5-615F-40D3-B070-1F263F3A1229}" type="presParOf" srcId="{49C6EFFC-236E-4910-A5E3-FAB1185318BD}" destId="{D7E89DCB-994D-442E-9658-3DA0B6910CD9}" srcOrd="0" destOrd="0" presId="urn:microsoft.com/office/officeart/2008/layout/HorizontalMultiLevelHierarchy"/>
    <dgm:cxn modelId="{1B159927-975F-4E46-8D18-81A376DFDD0A}" type="presParOf" srcId="{49C6EFFC-236E-4910-A5E3-FAB1185318BD}" destId="{49F9AC63-B9C0-42A3-9783-B78DDC20EBC0}" srcOrd="1" destOrd="0" presId="urn:microsoft.com/office/officeart/2008/layout/HorizontalMultiLevelHierarchy"/>
    <dgm:cxn modelId="{C61FDEE1-338C-4BB2-A761-E95BC967529F}" type="presParOf" srcId="{50FFFF64-B033-4F33-8FFC-99D6F87F154D}" destId="{64CBD449-94C6-4F1C-8E82-F2E591F8C371}" srcOrd="14" destOrd="0" presId="urn:microsoft.com/office/officeart/2008/layout/HorizontalMultiLevelHierarchy"/>
    <dgm:cxn modelId="{9606250B-82A1-4E62-A920-57F84F2FFB6C}" type="presParOf" srcId="{64CBD449-94C6-4F1C-8E82-F2E591F8C371}" destId="{BA924A74-29B8-4E2F-A425-8038BB5DF0B3}" srcOrd="0" destOrd="0" presId="urn:microsoft.com/office/officeart/2008/layout/HorizontalMultiLevelHierarchy"/>
    <dgm:cxn modelId="{6190AAC2-8876-460D-BF93-3937990689DE}" type="presParOf" srcId="{50FFFF64-B033-4F33-8FFC-99D6F87F154D}" destId="{CE10BC8F-92FE-4198-A67E-BDF6B9CC30D7}" srcOrd="15" destOrd="0" presId="urn:microsoft.com/office/officeart/2008/layout/HorizontalMultiLevelHierarchy"/>
    <dgm:cxn modelId="{3E952D74-30CB-4C0F-8DA2-7084B2EA7AF4}" type="presParOf" srcId="{CE10BC8F-92FE-4198-A67E-BDF6B9CC30D7}" destId="{C43A978B-3792-4685-82A5-0566E6606898}" srcOrd="0" destOrd="0" presId="urn:microsoft.com/office/officeart/2008/layout/HorizontalMultiLevelHierarchy"/>
    <dgm:cxn modelId="{C5EA7EE1-0BF3-4A19-AAAE-AA0797705E1F}" type="presParOf" srcId="{CE10BC8F-92FE-4198-A67E-BDF6B9CC30D7}" destId="{4336CFC3-B4B9-4345-A652-BB53043CAE1E}" srcOrd="1" destOrd="0" presId="urn:microsoft.com/office/officeart/2008/layout/HorizontalMultiLevelHierarchy"/>
    <dgm:cxn modelId="{DAB1D293-D603-40B1-BE6F-C87DEE1A024D}" type="presParOf" srcId="{4336CFC3-B4B9-4345-A652-BB53043CAE1E}" destId="{727BE7DD-9FEC-43C6-9097-D2E9E4BBADF8}" srcOrd="0" destOrd="0" presId="urn:microsoft.com/office/officeart/2008/layout/HorizontalMultiLevelHierarchy"/>
    <dgm:cxn modelId="{90D12C09-80BD-47A2-A6B6-E9B048A0D47E}" type="presParOf" srcId="{727BE7DD-9FEC-43C6-9097-D2E9E4BBADF8}" destId="{01EB16B5-CD4B-49F9-84C7-4AE1845143A5}" srcOrd="0" destOrd="0" presId="urn:microsoft.com/office/officeart/2008/layout/HorizontalMultiLevelHierarchy"/>
    <dgm:cxn modelId="{FCA96A8E-6E04-48E6-AD21-4790CCC7A2CD}" type="presParOf" srcId="{4336CFC3-B4B9-4345-A652-BB53043CAE1E}" destId="{E67AFF35-8057-4720-84BF-6774F81F5FC6}" srcOrd="1" destOrd="0" presId="urn:microsoft.com/office/officeart/2008/layout/HorizontalMultiLevelHierarchy"/>
    <dgm:cxn modelId="{89064CC5-7D8D-4CFD-8F8B-9EA975D9D67B}" type="presParOf" srcId="{E67AFF35-8057-4720-84BF-6774F81F5FC6}" destId="{2820D239-31CB-4AF3-A096-B82ED3153137}" srcOrd="0" destOrd="0" presId="urn:microsoft.com/office/officeart/2008/layout/HorizontalMultiLevelHierarchy"/>
    <dgm:cxn modelId="{C2C92891-3376-486A-8F5C-7CDF820B60C5}" type="presParOf" srcId="{E67AFF35-8057-4720-84BF-6774F81F5FC6}" destId="{6F0429DA-A3CB-48F5-B763-92E0CF69E8AB}" srcOrd="1" destOrd="0" presId="urn:microsoft.com/office/officeart/2008/layout/HorizontalMultiLevelHierarchy"/>
    <dgm:cxn modelId="{6B99C1E0-0E6B-4026-8EF4-3C2E7CDFAA66}" type="presParOf" srcId="{4336CFC3-B4B9-4345-A652-BB53043CAE1E}" destId="{0D83A44B-D25B-4768-B8B2-544338F6F742}" srcOrd="2" destOrd="0" presId="urn:microsoft.com/office/officeart/2008/layout/HorizontalMultiLevelHierarchy"/>
    <dgm:cxn modelId="{68F605A9-6730-4138-AE0D-8AB8D4534AA5}" type="presParOf" srcId="{0D83A44B-D25B-4768-B8B2-544338F6F742}" destId="{AA80EF1B-8425-4C31-9226-B184B225A865}" srcOrd="0" destOrd="0" presId="urn:microsoft.com/office/officeart/2008/layout/HorizontalMultiLevelHierarchy"/>
    <dgm:cxn modelId="{221637AF-EA29-4A33-AB69-53677474F640}" type="presParOf" srcId="{4336CFC3-B4B9-4345-A652-BB53043CAE1E}" destId="{22BDA1B2-B05A-4555-9D2D-BF9A8D37E233}" srcOrd="3" destOrd="0" presId="urn:microsoft.com/office/officeart/2008/layout/HorizontalMultiLevelHierarchy"/>
    <dgm:cxn modelId="{40A90597-292F-4215-ACA0-361B5AD9D017}" type="presParOf" srcId="{22BDA1B2-B05A-4555-9D2D-BF9A8D37E233}" destId="{BBF1E3E8-B3C4-404F-BBA9-0EA344062B0D}" srcOrd="0" destOrd="0" presId="urn:microsoft.com/office/officeart/2008/layout/HorizontalMultiLevelHierarchy"/>
    <dgm:cxn modelId="{E2A07448-A4AC-4040-9F05-14724CC5E4D6}" type="presParOf" srcId="{22BDA1B2-B05A-4555-9D2D-BF9A8D37E233}" destId="{32B4839B-CE5E-4EC8-8B52-1FE8C6DA536D}" srcOrd="1" destOrd="0" presId="urn:microsoft.com/office/officeart/2008/layout/HorizontalMultiLevelHierarchy"/>
    <dgm:cxn modelId="{20FB5AEC-28D1-4087-B4E7-74C3BAA77BC1}" type="presParOf" srcId="{50FFFF64-B033-4F33-8FFC-99D6F87F154D}" destId="{722FFAD6-33C5-4CFA-B05B-5D90A915EFBB}" srcOrd="16" destOrd="0" presId="urn:microsoft.com/office/officeart/2008/layout/HorizontalMultiLevelHierarchy"/>
    <dgm:cxn modelId="{28458D2D-CBEB-4167-89D0-02CD875EC5DB}" type="presParOf" srcId="{722FFAD6-33C5-4CFA-B05B-5D90A915EFBB}" destId="{B38B3C1F-B652-4AB2-B16C-81799C56E681}" srcOrd="0" destOrd="0" presId="urn:microsoft.com/office/officeart/2008/layout/HorizontalMultiLevelHierarchy"/>
    <dgm:cxn modelId="{B2B78889-FB01-4E72-AE2F-979C7C47D52B}" type="presParOf" srcId="{50FFFF64-B033-4F33-8FFC-99D6F87F154D}" destId="{B778AED8-F76D-424D-BE60-B5CA4757A0B1}" srcOrd="17" destOrd="0" presId="urn:microsoft.com/office/officeart/2008/layout/HorizontalMultiLevelHierarchy"/>
    <dgm:cxn modelId="{99ED210C-B9EA-4929-8D27-04F8BDC32A49}" type="presParOf" srcId="{B778AED8-F76D-424D-BE60-B5CA4757A0B1}" destId="{A84E7E08-DEE2-423F-85E3-F15A23BC4882}" srcOrd="0" destOrd="0" presId="urn:microsoft.com/office/officeart/2008/layout/HorizontalMultiLevelHierarchy"/>
    <dgm:cxn modelId="{F9D9883A-1D4C-47FF-B78E-8550DE467F84}" type="presParOf" srcId="{B778AED8-F76D-424D-BE60-B5CA4757A0B1}" destId="{ED45DB74-580B-497B-803B-AC0DB003F86C}" srcOrd="1" destOrd="0" presId="urn:microsoft.com/office/officeart/2008/layout/HorizontalMultiLevelHierarchy"/>
    <dgm:cxn modelId="{C86B6136-7447-49DD-948E-2CB3D279E3A0}" type="presParOf" srcId="{ED45DB74-580B-497B-803B-AC0DB003F86C}" destId="{B5F90DFB-57E2-43B5-8A43-1911ACFD7D41}" srcOrd="0" destOrd="0" presId="urn:microsoft.com/office/officeart/2008/layout/HorizontalMultiLevelHierarchy"/>
    <dgm:cxn modelId="{B6B24FBB-C3AD-46C9-91DE-8726D363E2F4}" type="presParOf" srcId="{B5F90DFB-57E2-43B5-8A43-1911ACFD7D41}" destId="{510D0575-191E-4EA7-92A1-955E74B77569}" srcOrd="0" destOrd="0" presId="urn:microsoft.com/office/officeart/2008/layout/HorizontalMultiLevelHierarchy"/>
    <dgm:cxn modelId="{592F88EE-001F-4D01-8135-1C40C9706D1D}" type="presParOf" srcId="{ED45DB74-580B-497B-803B-AC0DB003F86C}" destId="{89B69932-CEB5-4A1E-AE7B-063401B663C0}" srcOrd="1" destOrd="0" presId="urn:microsoft.com/office/officeart/2008/layout/HorizontalMultiLevelHierarchy"/>
    <dgm:cxn modelId="{4FBD3E73-818E-4605-B27F-F9CE98A305DE}" type="presParOf" srcId="{89B69932-CEB5-4A1E-AE7B-063401B663C0}" destId="{36C03F72-5F09-4E80-A8B1-210FDC28BFEA}" srcOrd="0" destOrd="0" presId="urn:microsoft.com/office/officeart/2008/layout/HorizontalMultiLevelHierarchy"/>
    <dgm:cxn modelId="{9BCF6F61-E889-430E-BE22-0AE01A910527}" type="presParOf" srcId="{89B69932-CEB5-4A1E-AE7B-063401B663C0}" destId="{A9BC7FAC-17BB-41EE-B50C-6AE1F5CC0499}" srcOrd="1" destOrd="0" presId="urn:microsoft.com/office/officeart/2008/layout/HorizontalMultiLevelHierarchy"/>
    <dgm:cxn modelId="{84F4C65D-9330-439D-B968-B78010F56DB1}" type="presParOf" srcId="{ED45DB74-580B-497B-803B-AC0DB003F86C}" destId="{3DAB7E67-B09F-4E4F-96FC-B0B142E6284B}" srcOrd="2" destOrd="0" presId="urn:microsoft.com/office/officeart/2008/layout/HorizontalMultiLevelHierarchy"/>
    <dgm:cxn modelId="{5122B36E-99B6-456B-9192-1F01FFC31E74}" type="presParOf" srcId="{3DAB7E67-B09F-4E4F-96FC-B0B142E6284B}" destId="{DA0C777B-F7F1-471A-9011-BC916EB7652E}" srcOrd="0" destOrd="0" presId="urn:microsoft.com/office/officeart/2008/layout/HorizontalMultiLevelHierarchy"/>
    <dgm:cxn modelId="{E89CA7AE-C8C7-4501-A77A-0761011E826A}" type="presParOf" srcId="{ED45DB74-580B-497B-803B-AC0DB003F86C}" destId="{D64DA425-632B-417B-AFC7-77FB24BE572D}" srcOrd="3" destOrd="0" presId="urn:microsoft.com/office/officeart/2008/layout/HorizontalMultiLevelHierarchy"/>
    <dgm:cxn modelId="{86138FB9-9DFC-4655-AE5E-9A325B5F709E}" type="presParOf" srcId="{D64DA425-632B-417B-AFC7-77FB24BE572D}" destId="{4CC49A44-6C1B-4B7D-BABB-D5C1625CA81D}" srcOrd="0" destOrd="0" presId="urn:microsoft.com/office/officeart/2008/layout/HorizontalMultiLevelHierarchy"/>
    <dgm:cxn modelId="{8F591476-1400-47D4-83FB-B7440C83EEEF}" type="presParOf" srcId="{D64DA425-632B-417B-AFC7-77FB24BE572D}" destId="{23239790-7B61-43BB-BF4B-1A267AB539AF}" srcOrd="1" destOrd="0" presId="urn:microsoft.com/office/officeart/2008/layout/HorizontalMultiLevelHierarchy"/>
    <dgm:cxn modelId="{F4A976FA-BEE6-42F1-8A4B-01ED0C3B06C8}" type="presParOf" srcId="{ED45DB74-580B-497B-803B-AC0DB003F86C}" destId="{821A3B8C-2A16-4BC4-9523-68E6B9A8C088}" srcOrd="4" destOrd="0" presId="urn:microsoft.com/office/officeart/2008/layout/HorizontalMultiLevelHierarchy"/>
    <dgm:cxn modelId="{5E4BC57D-DF64-415E-9721-56876F983A8B}" type="presParOf" srcId="{821A3B8C-2A16-4BC4-9523-68E6B9A8C088}" destId="{6808B582-E26D-406C-A2D6-8DDB6A01EB50}" srcOrd="0" destOrd="0" presId="urn:microsoft.com/office/officeart/2008/layout/HorizontalMultiLevelHierarchy"/>
    <dgm:cxn modelId="{7F7C0D0D-5FC3-4A28-B034-25C60894EA20}" type="presParOf" srcId="{ED45DB74-580B-497B-803B-AC0DB003F86C}" destId="{DA5DD2CE-775E-4928-AD8F-A6FF599AD9B6}" srcOrd="5" destOrd="0" presId="urn:microsoft.com/office/officeart/2008/layout/HorizontalMultiLevelHierarchy"/>
    <dgm:cxn modelId="{CE6CA121-9F5F-4F16-93BE-37D1D1247AD1}" type="presParOf" srcId="{DA5DD2CE-775E-4928-AD8F-A6FF599AD9B6}" destId="{B6D5A0EF-DF8E-4F9E-B8A8-490B03600C83}" srcOrd="0" destOrd="0" presId="urn:microsoft.com/office/officeart/2008/layout/HorizontalMultiLevelHierarchy"/>
    <dgm:cxn modelId="{9FE56B7D-7743-46F2-9BC8-7CB52FB777B8}" type="presParOf" srcId="{DA5DD2CE-775E-4928-AD8F-A6FF599AD9B6}" destId="{1F931869-AB27-4A3A-8E48-87A47BAC7EDB}" srcOrd="1" destOrd="0" presId="urn:microsoft.com/office/officeart/2008/layout/HorizontalMultiLevelHierarchy"/>
    <dgm:cxn modelId="{7CC179F9-A342-40B3-B63F-514C4B1157DE}" type="presParOf" srcId="{50FFFF64-B033-4F33-8FFC-99D6F87F154D}" destId="{4761D3E1-57FF-4597-A9AE-937C8A2F4C29}" srcOrd="18" destOrd="0" presId="urn:microsoft.com/office/officeart/2008/layout/HorizontalMultiLevelHierarchy"/>
    <dgm:cxn modelId="{0589CD51-6727-4202-B2F5-0C4C3ABC4403}" type="presParOf" srcId="{4761D3E1-57FF-4597-A9AE-937C8A2F4C29}" destId="{71EF7E84-1783-40E5-A228-44EFF294AF99}" srcOrd="0" destOrd="0" presId="urn:microsoft.com/office/officeart/2008/layout/HorizontalMultiLevelHierarchy"/>
    <dgm:cxn modelId="{7062C4A4-F191-4748-9888-6D93926B9D15}" type="presParOf" srcId="{50FFFF64-B033-4F33-8FFC-99D6F87F154D}" destId="{B91CF437-7E4C-4637-8F65-6100F8510B35}" srcOrd="19" destOrd="0" presId="urn:microsoft.com/office/officeart/2008/layout/HorizontalMultiLevelHierarchy"/>
    <dgm:cxn modelId="{78134908-4472-4D09-ADB0-290899BDB2A4}" type="presParOf" srcId="{B91CF437-7E4C-4637-8F65-6100F8510B35}" destId="{80D509BF-AC18-43BC-8715-D77FB9F12ADB}" srcOrd="0" destOrd="0" presId="urn:microsoft.com/office/officeart/2008/layout/HorizontalMultiLevelHierarchy"/>
    <dgm:cxn modelId="{42318560-4AF4-4D4A-8BC0-3AF753A3FC2B}" type="presParOf" srcId="{B91CF437-7E4C-4637-8F65-6100F8510B35}" destId="{6EB6C20E-4717-43F2-B77E-50D7F931BD77}" srcOrd="1" destOrd="0" presId="urn:microsoft.com/office/officeart/2008/layout/HorizontalMultiLevelHierarchy"/>
    <dgm:cxn modelId="{F9088257-CC34-4F42-88AE-799334B0E242}" type="presParOf" srcId="{6EB6C20E-4717-43F2-B77E-50D7F931BD77}" destId="{F39011B7-8006-4B52-9F93-6047DBA86F30}" srcOrd="0" destOrd="0" presId="urn:microsoft.com/office/officeart/2008/layout/HorizontalMultiLevelHierarchy"/>
    <dgm:cxn modelId="{B21734D9-065A-48B7-A5A1-01DE3F286D5D}" type="presParOf" srcId="{F39011B7-8006-4B52-9F93-6047DBA86F30}" destId="{2459501A-6B82-4B02-B06B-3E73D5E1E749}" srcOrd="0" destOrd="0" presId="urn:microsoft.com/office/officeart/2008/layout/HorizontalMultiLevelHierarchy"/>
    <dgm:cxn modelId="{458E91AE-CA02-4575-AC1A-A2BD63F110DE}" type="presParOf" srcId="{6EB6C20E-4717-43F2-B77E-50D7F931BD77}" destId="{EE2BC6E3-80D9-4B3B-8611-9A75C7ACB7BF}" srcOrd="1" destOrd="0" presId="urn:microsoft.com/office/officeart/2008/layout/HorizontalMultiLevelHierarchy"/>
    <dgm:cxn modelId="{59C0B1B7-45A7-4EE4-A859-AA68F686C3BD}" type="presParOf" srcId="{EE2BC6E3-80D9-4B3B-8611-9A75C7ACB7BF}" destId="{E9496C75-CFBE-4CF4-89D7-AF15B1077A7A}" srcOrd="0" destOrd="0" presId="urn:microsoft.com/office/officeart/2008/layout/HorizontalMultiLevelHierarchy"/>
    <dgm:cxn modelId="{608FFA2C-1F9D-4ECA-B837-0AE75346424F}" type="presParOf" srcId="{EE2BC6E3-80D9-4B3B-8611-9A75C7ACB7BF}" destId="{A4A29B89-5239-4BFB-8B2E-FEBAF240DB5E}" srcOrd="1" destOrd="0" presId="urn:microsoft.com/office/officeart/2008/layout/HorizontalMultiLevelHierarchy"/>
    <dgm:cxn modelId="{F019F085-E520-4854-BB31-91AC5667C8AD}" type="presParOf" srcId="{6EB6C20E-4717-43F2-B77E-50D7F931BD77}" destId="{A6959886-DB9B-48F9-9470-99051F915ECC}" srcOrd="2" destOrd="0" presId="urn:microsoft.com/office/officeart/2008/layout/HorizontalMultiLevelHierarchy"/>
    <dgm:cxn modelId="{80FB5FDE-5600-4DBC-B47C-5525150125F6}" type="presParOf" srcId="{A6959886-DB9B-48F9-9470-99051F915ECC}" destId="{A1A29778-CB69-45D3-8EBE-B1A5F4C680AF}" srcOrd="0" destOrd="0" presId="urn:microsoft.com/office/officeart/2008/layout/HorizontalMultiLevelHierarchy"/>
    <dgm:cxn modelId="{7CF092E4-2D6B-4843-AC90-915645449956}" type="presParOf" srcId="{6EB6C20E-4717-43F2-B77E-50D7F931BD77}" destId="{3D951D04-F249-4FFE-839B-C399A961C547}" srcOrd="3" destOrd="0" presId="urn:microsoft.com/office/officeart/2008/layout/HorizontalMultiLevelHierarchy"/>
    <dgm:cxn modelId="{E4F231B1-2554-4BF7-AA67-59DE1C8D608B}" type="presParOf" srcId="{3D951D04-F249-4FFE-839B-C399A961C547}" destId="{70083A32-58B8-4ED3-B9AF-46087F70276A}" srcOrd="0" destOrd="0" presId="urn:microsoft.com/office/officeart/2008/layout/HorizontalMultiLevelHierarchy"/>
    <dgm:cxn modelId="{EAB078FC-392F-4A06-8A18-1DFB99BC8916}" type="presParOf" srcId="{3D951D04-F249-4FFE-839B-C399A961C547}" destId="{847A41ED-AF1A-49C0-98E5-93BC5B219285}" srcOrd="1" destOrd="0" presId="urn:microsoft.com/office/officeart/2008/layout/HorizontalMultiLevelHierarchy"/>
    <dgm:cxn modelId="{E9B33912-0D45-477F-AD10-D5208170D366}" type="presParOf" srcId="{6EB6C20E-4717-43F2-B77E-50D7F931BD77}" destId="{0CD90E8A-C52D-4D59-AB16-B47113265562}" srcOrd="4" destOrd="0" presId="urn:microsoft.com/office/officeart/2008/layout/HorizontalMultiLevelHierarchy"/>
    <dgm:cxn modelId="{27BEBEA5-8B12-45DF-83C5-27A84F5AE086}" type="presParOf" srcId="{0CD90E8A-C52D-4D59-AB16-B47113265562}" destId="{5C0ECF6F-0A22-49EE-BF95-1760032F18A8}" srcOrd="0" destOrd="0" presId="urn:microsoft.com/office/officeart/2008/layout/HorizontalMultiLevelHierarchy"/>
    <dgm:cxn modelId="{E8614ED2-F402-420C-A6BB-B806D7DF0FA9}" type="presParOf" srcId="{6EB6C20E-4717-43F2-B77E-50D7F931BD77}" destId="{19C278C6-187F-40C1-9D03-7A3A06825C11}" srcOrd="5" destOrd="0" presId="urn:microsoft.com/office/officeart/2008/layout/HorizontalMultiLevelHierarchy"/>
    <dgm:cxn modelId="{443C95E1-ADF7-4F2E-BC87-3C3647536398}" type="presParOf" srcId="{19C278C6-187F-40C1-9D03-7A3A06825C11}" destId="{0B7192DB-F5AB-4887-AA23-714FFF355551}" srcOrd="0" destOrd="0" presId="urn:microsoft.com/office/officeart/2008/layout/HorizontalMultiLevelHierarchy"/>
    <dgm:cxn modelId="{B5978287-7C68-472F-B8AC-FEBFE0D69898}" type="presParOf" srcId="{19C278C6-187F-40C1-9D03-7A3A06825C11}" destId="{9C3BA5D7-37A1-4DDF-8172-5AE8E1D13B1B}" srcOrd="1" destOrd="0" presId="urn:microsoft.com/office/officeart/2008/layout/HorizontalMultiLevelHierarchy"/>
  </dgm:cxnLst>
  <dgm:bg/>
  <dgm:whole/>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341B90-9201-4C4F-BC79-4D1BD8F4C4F8}">
      <dsp:nvSpPr>
        <dsp:cNvPr id="0" name=""/>
        <dsp:cNvSpPr/>
      </dsp:nvSpPr>
      <dsp:spPr>
        <a:xfrm>
          <a:off x="154784" y="16284"/>
          <a:ext cx="7369819" cy="47006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zh-CN" altLang="en-US" sz="2000" b="1" kern="1200" dirty="0" smtClean="0">
              <a:solidFill>
                <a:srgbClr val="C00000"/>
              </a:solidFill>
              <a:latin typeface="微软雅黑" pitchFamily="34" charset="-122"/>
              <a:ea typeface="微软雅黑" pitchFamily="34" charset="-122"/>
            </a:rPr>
            <a:t>  </a:t>
          </a:r>
          <a:r>
            <a:rPr lang="zh-CN" altLang="en-US" sz="2000" b="1" kern="1200" dirty="0" smtClean="0">
              <a:solidFill>
                <a:srgbClr val="FFC000"/>
              </a:solidFill>
              <a:latin typeface="微软雅黑" pitchFamily="34" charset="-122"/>
              <a:ea typeface="微软雅黑" pitchFamily="34" charset="-122"/>
            </a:rPr>
            <a:t>共性特征：</a:t>
          </a:r>
          <a:r>
            <a:rPr lang="zh-CN" altLang="en-US" sz="2000" b="1" kern="1200" dirty="0" smtClean="0">
              <a:solidFill>
                <a:schemeClr val="bg1"/>
              </a:solidFill>
              <a:latin typeface="微软雅黑" pitchFamily="34" charset="-122"/>
              <a:ea typeface="微软雅黑" pitchFamily="34" charset="-122"/>
            </a:rPr>
            <a:t>区别于城市的特征</a:t>
          </a:r>
          <a:endParaRPr lang="zh-CN" altLang="en-US" sz="2000" kern="1200" dirty="0">
            <a:solidFill>
              <a:schemeClr val="bg1"/>
            </a:solidFill>
            <a:latin typeface="微软雅黑" pitchFamily="34" charset="-122"/>
            <a:ea typeface="微软雅黑" pitchFamily="34" charset="-122"/>
          </a:endParaRPr>
        </a:p>
      </dsp:txBody>
      <dsp:txXfrm>
        <a:off x="177731" y="39231"/>
        <a:ext cx="7323925" cy="424173"/>
      </dsp:txXfrm>
    </dsp:sp>
    <dsp:sp modelId="{3C6CE6AA-D547-4A52-9FF6-DBC2F117A352}">
      <dsp:nvSpPr>
        <dsp:cNvPr id="0" name=""/>
        <dsp:cNvSpPr/>
      </dsp:nvSpPr>
      <dsp:spPr>
        <a:xfrm>
          <a:off x="0" y="529177"/>
          <a:ext cx="7988878" cy="2450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647" tIns="17780" rIns="99568" bIns="17780" numCol="1" spcCol="1270" anchor="t" anchorCtr="0">
          <a:noAutofit/>
        </a:bodyPr>
        <a:lstStyle/>
        <a:p>
          <a:pPr marL="114300" lvl="1" indent="-114300" algn="l" defTabSz="622300">
            <a:lnSpc>
              <a:spcPct val="100000"/>
            </a:lnSpc>
            <a:spcBef>
              <a:spcPct val="0"/>
            </a:spcBef>
            <a:spcAft>
              <a:spcPct val="20000"/>
            </a:spcAft>
            <a:buChar char="••"/>
          </a:pPr>
          <a:r>
            <a:rPr lang="zh-CN" altLang="en-US" sz="1400" b="1" kern="1200" dirty="0" smtClean="0">
              <a:solidFill>
                <a:schemeClr val="tx1"/>
              </a:solidFill>
              <a:latin typeface="微软雅黑" pitchFamily="34" charset="-122"/>
              <a:ea typeface="微软雅黑" pitchFamily="34" charset="-122"/>
            </a:rPr>
            <a:t>更亲近自然、更敬畏传统    （区别于城市远离自然，崇尚现代）</a:t>
          </a:r>
          <a:endParaRPr lang="zh-CN" altLang="en-US" sz="1400" b="1" kern="1200" dirty="0">
            <a:solidFill>
              <a:schemeClr val="tx1"/>
            </a:solidFill>
            <a:latin typeface="微软雅黑" pitchFamily="34" charset="-122"/>
            <a:ea typeface="微软雅黑" pitchFamily="34" charset="-122"/>
          </a:endParaRPr>
        </a:p>
        <a:p>
          <a:pPr marL="114300" lvl="1" indent="-114300" algn="l" defTabSz="622300">
            <a:lnSpc>
              <a:spcPct val="100000"/>
            </a:lnSpc>
            <a:spcBef>
              <a:spcPct val="0"/>
            </a:spcBef>
            <a:spcAft>
              <a:spcPct val="20000"/>
            </a:spcAft>
            <a:buChar char="••"/>
          </a:pPr>
          <a:r>
            <a:rPr lang="zh-CN" altLang="en-US" sz="1400" b="1" kern="1200" dirty="0" smtClean="0">
              <a:solidFill>
                <a:schemeClr val="tx1"/>
              </a:solidFill>
              <a:latin typeface="微软雅黑" pitchFamily="34" charset="-122"/>
              <a:ea typeface="微软雅黑" pitchFamily="34" charset="-122"/>
            </a:rPr>
            <a:t>尺度较小、布局灵活           （区别于城市尺度较大，规模经济）</a:t>
          </a:r>
          <a:endParaRPr lang="zh-CN" altLang="en-US" sz="1400" b="1" kern="1200" dirty="0">
            <a:solidFill>
              <a:schemeClr val="tx1"/>
            </a:solidFill>
            <a:latin typeface="微软雅黑" pitchFamily="34" charset="-122"/>
            <a:ea typeface="微软雅黑" pitchFamily="34" charset="-122"/>
          </a:endParaRPr>
        </a:p>
        <a:p>
          <a:pPr marL="114300" lvl="1" indent="-114300" algn="l" defTabSz="622300">
            <a:lnSpc>
              <a:spcPct val="100000"/>
            </a:lnSpc>
            <a:spcBef>
              <a:spcPct val="0"/>
            </a:spcBef>
            <a:spcAft>
              <a:spcPct val="20000"/>
            </a:spcAft>
            <a:buChar char="••"/>
          </a:pPr>
          <a:r>
            <a:rPr lang="zh-CN" altLang="en-US" sz="1400" b="1" kern="1200" dirty="0" smtClean="0">
              <a:solidFill>
                <a:schemeClr val="tx1"/>
              </a:solidFill>
              <a:latin typeface="微软雅黑" pitchFamily="34" charset="-122"/>
              <a:ea typeface="微软雅黑" pitchFamily="34" charset="-122"/>
            </a:rPr>
            <a:t>工居混合、便捷宜居           （区别于城市工居分离，集约高效）</a:t>
          </a:r>
          <a:endParaRPr lang="zh-CN" altLang="en-US" sz="1400" b="1" kern="1200" dirty="0">
            <a:solidFill>
              <a:schemeClr val="tx1"/>
            </a:solidFill>
            <a:latin typeface="微软雅黑" pitchFamily="34" charset="-122"/>
            <a:ea typeface="微软雅黑" pitchFamily="34" charset="-122"/>
          </a:endParaRPr>
        </a:p>
        <a:p>
          <a:pPr marL="114300" lvl="1" indent="-114300" algn="l" defTabSz="622300">
            <a:lnSpc>
              <a:spcPct val="100000"/>
            </a:lnSpc>
            <a:spcBef>
              <a:spcPct val="0"/>
            </a:spcBef>
            <a:spcAft>
              <a:spcPct val="20000"/>
            </a:spcAft>
            <a:buChar char="••"/>
          </a:pPr>
          <a:r>
            <a:rPr lang="zh-CN" altLang="en-US" sz="1400" b="1" kern="1200" dirty="0" smtClean="0">
              <a:solidFill>
                <a:schemeClr val="tx1"/>
              </a:solidFill>
              <a:latin typeface="微软雅黑" pitchFamily="34" charset="-122"/>
              <a:ea typeface="微软雅黑" pitchFamily="34" charset="-122"/>
            </a:rPr>
            <a:t>以慢行和慢速交通为主导    （区别于城市交通以机动车为主导）</a:t>
          </a:r>
          <a:endParaRPr lang="zh-CN" altLang="en-US" sz="1400" b="1" kern="1200" dirty="0">
            <a:solidFill>
              <a:schemeClr val="tx1"/>
            </a:solidFill>
            <a:latin typeface="微软雅黑" pitchFamily="34" charset="-122"/>
            <a:ea typeface="微软雅黑" pitchFamily="34" charset="-122"/>
          </a:endParaRPr>
        </a:p>
        <a:p>
          <a:pPr marL="114300" lvl="1" indent="-114300" algn="l" defTabSz="622300">
            <a:lnSpc>
              <a:spcPct val="100000"/>
            </a:lnSpc>
            <a:spcBef>
              <a:spcPct val="0"/>
            </a:spcBef>
            <a:spcAft>
              <a:spcPct val="20000"/>
            </a:spcAft>
            <a:buChar char="••"/>
          </a:pPr>
          <a:r>
            <a:rPr lang="zh-CN" altLang="en-US" sz="1400" b="1" kern="1200" dirty="0" smtClean="0">
              <a:solidFill>
                <a:schemeClr val="tx1"/>
              </a:solidFill>
              <a:latin typeface="微软雅黑" pitchFamily="34" charset="-122"/>
              <a:ea typeface="微软雅黑" pitchFamily="34" charset="-122"/>
            </a:rPr>
            <a:t>慢节奏、慢生活                 （区别于城市快节奏、紧张生活方式）</a:t>
          </a:r>
          <a:endParaRPr lang="zh-CN" altLang="en-US" sz="1400" b="1" kern="1200" dirty="0">
            <a:solidFill>
              <a:schemeClr val="tx1"/>
            </a:solidFill>
            <a:latin typeface="微软雅黑" pitchFamily="34" charset="-122"/>
            <a:ea typeface="微软雅黑" pitchFamily="34" charset="-122"/>
          </a:endParaRPr>
        </a:p>
        <a:p>
          <a:pPr marL="114300" lvl="1" indent="-114300" algn="l" defTabSz="622300">
            <a:lnSpc>
              <a:spcPct val="100000"/>
            </a:lnSpc>
            <a:spcBef>
              <a:spcPct val="0"/>
            </a:spcBef>
            <a:spcAft>
              <a:spcPct val="20000"/>
            </a:spcAft>
            <a:buChar char="••"/>
          </a:pPr>
          <a:r>
            <a:rPr lang="zh-CN" altLang="en-US" sz="1400" b="1" kern="1200" dirty="0" smtClean="0">
              <a:solidFill>
                <a:schemeClr val="tx1"/>
              </a:solidFill>
              <a:latin typeface="微软雅黑" pitchFamily="34" charset="-122"/>
              <a:ea typeface="微软雅黑" pitchFamily="34" charset="-122"/>
            </a:rPr>
            <a:t>“小而特”的产业特色       （区别于城市“大而全”的产业体系）</a:t>
          </a:r>
          <a:endParaRPr lang="zh-CN" altLang="en-US" sz="1400" b="1" kern="1200" dirty="0">
            <a:solidFill>
              <a:schemeClr val="tx1"/>
            </a:solidFill>
            <a:latin typeface="微软雅黑" pitchFamily="34" charset="-122"/>
            <a:ea typeface="微软雅黑" pitchFamily="34" charset="-122"/>
          </a:endParaRPr>
        </a:p>
        <a:p>
          <a:pPr marL="171450" lvl="1" indent="-171450" algn="l" defTabSz="711200">
            <a:lnSpc>
              <a:spcPct val="80000"/>
            </a:lnSpc>
            <a:spcBef>
              <a:spcPct val="0"/>
            </a:spcBef>
            <a:spcAft>
              <a:spcPct val="20000"/>
            </a:spcAft>
            <a:buChar char="••"/>
          </a:pPr>
          <a:endParaRPr lang="zh-CN" altLang="en-US" sz="1600" b="1" kern="1200" dirty="0">
            <a:solidFill>
              <a:schemeClr val="tx1"/>
            </a:solidFill>
            <a:latin typeface="黑体" pitchFamily="2" charset="-122"/>
            <a:ea typeface="黑体" pitchFamily="2" charset="-122"/>
          </a:endParaRPr>
        </a:p>
      </dsp:txBody>
      <dsp:txXfrm>
        <a:off x="0" y="529177"/>
        <a:ext cx="7988878" cy="2450880"/>
      </dsp:txXfrm>
    </dsp:sp>
    <dsp:sp modelId="{8D4A3BCC-6686-4BE7-823C-0F0A7F0F6387}">
      <dsp:nvSpPr>
        <dsp:cNvPr id="0" name=""/>
        <dsp:cNvSpPr/>
      </dsp:nvSpPr>
      <dsp:spPr>
        <a:xfrm>
          <a:off x="102417" y="2712520"/>
          <a:ext cx="7422146" cy="40560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zh-CN" altLang="en-US" sz="2000" b="1" kern="1200" dirty="0" smtClean="0">
              <a:solidFill>
                <a:srgbClr val="FFC000"/>
              </a:solidFill>
              <a:latin typeface="微软雅黑" pitchFamily="34" charset="-122"/>
              <a:ea typeface="微软雅黑" pitchFamily="34" charset="-122"/>
            </a:rPr>
            <a:t>  个性特征：</a:t>
          </a:r>
          <a:r>
            <a:rPr lang="zh-CN" altLang="en-US" sz="2000" b="1" kern="1200" dirty="0" smtClean="0">
              <a:solidFill>
                <a:schemeClr val="bg1"/>
              </a:solidFill>
              <a:latin typeface="微软雅黑" pitchFamily="34" charset="-122"/>
              <a:ea typeface="微软雅黑" pitchFamily="34" charset="-122"/>
            </a:rPr>
            <a:t>区别于其他小城镇的特征</a:t>
          </a:r>
          <a:endParaRPr lang="zh-CN" altLang="en-US" sz="2000" kern="1200" dirty="0">
            <a:solidFill>
              <a:schemeClr val="bg1"/>
            </a:solidFill>
            <a:latin typeface="微软雅黑" pitchFamily="34" charset="-122"/>
            <a:ea typeface="微软雅黑" pitchFamily="34" charset="-122"/>
          </a:endParaRPr>
        </a:p>
      </dsp:txBody>
      <dsp:txXfrm>
        <a:off x="122217" y="2732320"/>
        <a:ext cx="7382546" cy="366009"/>
      </dsp:txXfrm>
    </dsp:sp>
    <dsp:sp modelId="{DC935D6E-E5C9-4EC5-B8E5-51772AA3C500}">
      <dsp:nvSpPr>
        <dsp:cNvPr id="0" name=""/>
        <dsp:cNvSpPr/>
      </dsp:nvSpPr>
      <dsp:spPr>
        <a:xfrm>
          <a:off x="0" y="3252500"/>
          <a:ext cx="7988878" cy="15700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647" tIns="17780" rIns="99568" bIns="17780" numCol="1" spcCol="1270" anchor="t" anchorCtr="0">
          <a:noAutofit/>
        </a:bodyPr>
        <a:lstStyle/>
        <a:p>
          <a:pPr marL="0" marR="0" lvl="1" indent="0" algn="l" defTabSz="914400" eaLnBrk="1" fontAlgn="auto" latinLnBrk="0" hangingPunct="1">
            <a:lnSpc>
              <a:spcPct val="100000"/>
            </a:lnSpc>
            <a:spcBef>
              <a:spcPct val="0"/>
            </a:spcBef>
            <a:spcAft>
              <a:spcPts val="0"/>
            </a:spcAft>
            <a:buClrTx/>
            <a:buSzTx/>
            <a:buFontTx/>
            <a:buChar char="••"/>
            <a:tabLst/>
            <a:defRPr/>
          </a:pPr>
          <a:r>
            <a:rPr lang="zh-CN" altLang="en-US" sz="1400" b="1" kern="1200" dirty="0" smtClean="0">
              <a:solidFill>
                <a:schemeClr val="tx1"/>
              </a:solidFill>
              <a:latin typeface="微软雅黑" pitchFamily="34" charset="-122"/>
              <a:ea typeface="微软雅黑" pitchFamily="34" charset="-122"/>
            </a:rPr>
            <a:t> 特有的自然环境</a:t>
          </a:r>
          <a:endParaRPr lang="zh-CN" altLang="en-US" sz="1400" b="1" kern="1200" dirty="0">
            <a:solidFill>
              <a:schemeClr val="tx1"/>
            </a:solidFill>
            <a:latin typeface="微软雅黑" pitchFamily="34" charset="-122"/>
            <a:ea typeface="微软雅黑" pitchFamily="34" charset="-122"/>
          </a:endParaRPr>
        </a:p>
        <a:p>
          <a:pPr marL="0" marR="0" lvl="1" indent="0" algn="l" defTabSz="914400" eaLnBrk="1" fontAlgn="auto" latinLnBrk="0" hangingPunct="1">
            <a:lnSpc>
              <a:spcPct val="100000"/>
            </a:lnSpc>
            <a:spcBef>
              <a:spcPct val="0"/>
            </a:spcBef>
            <a:spcAft>
              <a:spcPts val="0"/>
            </a:spcAft>
            <a:buClrTx/>
            <a:buSzTx/>
            <a:buFontTx/>
            <a:buChar char="••"/>
            <a:tabLst/>
            <a:defRPr/>
          </a:pPr>
          <a:r>
            <a:rPr lang="zh-CN" altLang="en-US" sz="1400" b="1" kern="1200" dirty="0" smtClean="0">
              <a:solidFill>
                <a:schemeClr val="tx1"/>
              </a:solidFill>
              <a:latin typeface="微软雅黑" pitchFamily="34" charset="-122"/>
              <a:ea typeface="微软雅黑" pitchFamily="34" charset="-122"/>
            </a:rPr>
            <a:t> 特有的风土人情、地域或民族文化</a:t>
          </a:r>
          <a:endParaRPr lang="zh-CN" altLang="en-US" sz="1400" b="1" kern="1200" dirty="0">
            <a:solidFill>
              <a:schemeClr val="tx1"/>
            </a:solidFill>
            <a:latin typeface="微软雅黑" pitchFamily="34" charset="-122"/>
            <a:ea typeface="微软雅黑" pitchFamily="34" charset="-122"/>
          </a:endParaRPr>
        </a:p>
        <a:p>
          <a:pPr marL="0" marR="0" lvl="1" indent="0" algn="l" defTabSz="914400" eaLnBrk="1" fontAlgn="auto" latinLnBrk="0" hangingPunct="1">
            <a:lnSpc>
              <a:spcPct val="100000"/>
            </a:lnSpc>
            <a:spcBef>
              <a:spcPct val="0"/>
            </a:spcBef>
            <a:spcAft>
              <a:spcPts val="0"/>
            </a:spcAft>
            <a:buClrTx/>
            <a:buSzTx/>
            <a:buFontTx/>
            <a:buChar char="••"/>
            <a:tabLst/>
            <a:defRPr/>
          </a:pPr>
          <a:r>
            <a:rPr lang="zh-CN" altLang="en-US" sz="1400" b="1" kern="1200" dirty="0" smtClean="0">
              <a:solidFill>
                <a:schemeClr val="tx1"/>
              </a:solidFill>
              <a:latin typeface="微软雅黑" pitchFamily="34" charset="-122"/>
              <a:ea typeface="微软雅黑" pitchFamily="34" charset="-122"/>
            </a:rPr>
            <a:t> 特有的建设风貌</a:t>
          </a:r>
          <a:endParaRPr lang="zh-CN" altLang="en-US" sz="1400" b="1" kern="1200" dirty="0">
            <a:solidFill>
              <a:schemeClr val="tx1"/>
            </a:solidFill>
            <a:latin typeface="微软雅黑" pitchFamily="34" charset="-122"/>
            <a:ea typeface="微软雅黑" pitchFamily="34" charset="-122"/>
          </a:endParaRPr>
        </a:p>
        <a:p>
          <a:pPr marL="0" marR="0" lvl="1" indent="0" algn="l" defTabSz="914400" eaLnBrk="1" fontAlgn="auto" latinLnBrk="0" hangingPunct="1">
            <a:lnSpc>
              <a:spcPct val="100000"/>
            </a:lnSpc>
            <a:spcBef>
              <a:spcPct val="0"/>
            </a:spcBef>
            <a:spcAft>
              <a:spcPts val="0"/>
            </a:spcAft>
            <a:buClrTx/>
            <a:buSzTx/>
            <a:buFontTx/>
            <a:buChar char="••"/>
            <a:tabLst/>
            <a:defRPr/>
          </a:pPr>
          <a:r>
            <a:rPr lang="zh-CN" altLang="en-US" sz="1400" b="1" kern="1200" dirty="0" smtClean="0">
              <a:solidFill>
                <a:schemeClr val="tx1"/>
              </a:solidFill>
              <a:latin typeface="微软雅黑" pitchFamily="34" charset="-122"/>
              <a:ea typeface="微软雅黑" pitchFamily="34" charset="-122"/>
            </a:rPr>
            <a:t> 特色产业</a:t>
          </a:r>
          <a:endParaRPr lang="zh-CN" altLang="en-US" sz="1400" b="1" kern="1200" dirty="0">
            <a:solidFill>
              <a:schemeClr val="tx1"/>
            </a:solidFill>
            <a:latin typeface="微软雅黑" pitchFamily="34" charset="-122"/>
            <a:ea typeface="微软雅黑" pitchFamily="34" charset="-122"/>
          </a:endParaRPr>
        </a:p>
        <a:p>
          <a:pPr marL="114300" lvl="1" indent="0" algn="l" defTabSz="622300">
            <a:lnSpc>
              <a:spcPct val="100000"/>
            </a:lnSpc>
            <a:spcBef>
              <a:spcPct val="0"/>
            </a:spcBef>
            <a:spcAft>
              <a:spcPct val="20000"/>
            </a:spcAft>
            <a:buChar char="••"/>
          </a:pPr>
          <a:endParaRPr lang="zh-CN" altLang="en-US" sz="1400" b="1" kern="1200" dirty="0">
            <a:solidFill>
              <a:schemeClr val="tx1"/>
            </a:solidFill>
            <a:latin typeface="微软雅黑" pitchFamily="34" charset="-122"/>
            <a:ea typeface="微软雅黑" pitchFamily="34" charset="-122"/>
          </a:endParaRPr>
        </a:p>
      </dsp:txBody>
      <dsp:txXfrm>
        <a:off x="0" y="3252500"/>
        <a:ext cx="7988878" cy="157009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type="rect" r:blip="" rot="270">
                  <dgm:adjLst/>
                </dgm:shape>
              </dgm:if>
              <dgm:else name="Name11">
                <dgm:shape xmlns:r="http://schemas.openxmlformats.org/officeDocument/2006/relationships" type="rect" r:blip="" rot="90">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endSty" val="noArr"/>
                        <dgm:param type="connRout" val="bend"/>
                        <dgm:param type="begPts" val="midR"/>
                        <dgm:param type="endPts" val="midL"/>
                      </dgm:alg>
                    </dgm:if>
                    <dgm:else name="Name18">
                      <dgm:alg type="conn">
                        <dgm:param type="dim" val="1D"/>
                        <dgm:param type="endSty" val="noArr"/>
                        <dgm:param type="connRout" val="bend"/>
                        <dgm:param type="begPts" val="midL"/>
                        <dgm:param type="endPts" val="midR"/>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type="round2SameRect" r:blip="" rot="90">
                    <dgm:adjLst/>
                  </dgm:shape>
                </dgm:if>
                <dgm:else name="Name12">
                  <dgm:shape xmlns:r="http://schemas.openxmlformats.org/officeDocument/2006/relationships" type="round2SameRect" r:blip="" rot="-90">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type="rect" r:blip="" rot="270">
                  <dgm:adjLst/>
                </dgm:shape>
              </dgm:if>
              <dgm:else name="Name11">
                <dgm:shape xmlns:r="http://schemas.openxmlformats.org/officeDocument/2006/relationships" type="rect" r:blip="" rot="90">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endSty" val="noArr"/>
                        <dgm:param type="connRout" val="bend"/>
                        <dgm:param type="begPts" val="midR"/>
                        <dgm:param type="endPts" val="midL"/>
                      </dgm:alg>
                    </dgm:if>
                    <dgm:else name="Name18">
                      <dgm:alg type="conn">
                        <dgm:param type="dim" val="1D"/>
                        <dgm:param type="endSty" val="noArr"/>
                        <dgm:param type="connRout" val="bend"/>
                        <dgm:param type="begPts" val="midL"/>
                        <dgm:param type="endPts" val="midR"/>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45659" cy="496411"/>
          </a:xfrm>
          <a:prstGeom prst="rect">
            <a:avLst/>
          </a:prstGeom>
          <a:noFill/>
          <a:ln w="9525">
            <a:noFill/>
            <a:miter lim="800000"/>
          </a:ln>
          <a:effectLst/>
        </p:spPr>
        <p:txBody>
          <a:bodyPr vert="horz" wrap="square" lIns="91440" tIns="45720" rIns="91440" bIns="45720" numCol="1" anchor="t" anchorCtr="0" compatLnSpc="1"/>
          <a:lstStyle>
            <a:lvl1pPr eaLnBrk="1" hangingPunct="1">
              <a:defRPr sz="1200">
                <a:latin typeface="Arial" panose="020B0604020202020204" pitchFamily="34" charset="0"/>
                <a:ea typeface="宋体" panose="02010600030101010101" pitchFamily="2" charset="-122"/>
              </a:defRPr>
            </a:lvl1pPr>
          </a:lstStyle>
          <a:p>
            <a:pPr>
              <a:defRPr/>
            </a:pPr>
            <a:endParaRPr lang="en-US" altLang="zh-CN"/>
          </a:p>
        </p:txBody>
      </p:sp>
      <p:sp>
        <p:nvSpPr>
          <p:cNvPr id="45059" name="Rectangle 3"/>
          <p:cNvSpPr>
            <a:spLocks noGrp="1" noChangeArrowheads="1"/>
          </p:cNvSpPr>
          <p:nvPr>
            <p:ph type="dt" idx="1"/>
          </p:nvPr>
        </p:nvSpPr>
        <p:spPr bwMode="auto">
          <a:xfrm>
            <a:off x="3850443" y="0"/>
            <a:ext cx="2945659" cy="496411"/>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200">
                <a:latin typeface="Arial" panose="020B0604020202020204" pitchFamily="34" charset="0"/>
                <a:ea typeface="宋体" panose="02010600030101010101" pitchFamily="2" charset="-122"/>
              </a:defRPr>
            </a:lvl1pPr>
          </a:lstStyle>
          <a:p>
            <a:pPr>
              <a:defRPr/>
            </a:pPr>
            <a:endParaRPr lang="en-US" altLang="zh-CN"/>
          </a:p>
        </p:txBody>
      </p:sp>
      <p:sp>
        <p:nvSpPr>
          <p:cNvPr id="2052" name="Rectangle 4"/>
          <p:cNvSpPr>
            <a:spLocks noGrp="1" noRot="1" noChangeAspect="1" noChangeArrowheads="1" noTextEdit="1"/>
          </p:cNvSpPr>
          <p:nvPr>
            <p:ph type="sldImg" idx="2"/>
          </p:nvPr>
        </p:nvSpPr>
        <p:spPr bwMode="auto">
          <a:xfrm>
            <a:off x="711200" y="744538"/>
            <a:ext cx="5375275" cy="3722687"/>
          </a:xfrm>
          <a:prstGeom prst="rect">
            <a:avLst/>
          </a:prstGeom>
          <a:noFill/>
          <a:ln w="9525">
            <a:solidFill>
              <a:srgbClr val="000000"/>
            </a:solidFill>
            <a:miter lim="800000"/>
          </a:ln>
        </p:spPr>
      </p:sp>
      <p:sp>
        <p:nvSpPr>
          <p:cNvPr id="45061" name="Rectangle 5"/>
          <p:cNvSpPr>
            <a:spLocks noGrp="1" noChangeArrowheads="1"/>
          </p:cNvSpPr>
          <p:nvPr>
            <p:ph type="body" sz="quarter" idx="3"/>
          </p:nvPr>
        </p:nvSpPr>
        <p:spPr bwMode="auto">
          <a:xfrm>
            <a:off x="679768" y="4715907"/>
            <a:ext cx="5438140" cy="4467701"/>
          </a:xfrm>
          <a:prstGeom prst="rect">
            <a:avLst/>
          </a:prstGeom>
          <a:noFill/>
          <a:ln w="9525">
            <a:noFill/>
            <a:miter lim="800000"/>
          </a:ln>
          <a:effectLst/>
        </p:spPr>
        <p:txBody>
          <a:bodyPr vert="horz" wrap="square" lIns="91440" tIns="45720" rIns="91440" bIns="45720" numCol="1" anchor="t" anchorCtr="0" compatLnSpc="1"/>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45062" name="Rectangle 6"/>
          <p:cNvSpPr>
            <a:spLocks noGrp="1" noChangeArrowheads="1"/>
          </p:cNvSpPr>
          <p:nvPr>
            <p:ph type="ftr" sz="quarter" idx="4"/>
          </p:nvPr>
        </p:nvSpPr>
        <p:spPr bwMode="auto">
          <a:xfrm>
            <a:off x="0" y="9430091"/>
            <a:ext cx="2945659" cy="496411"/>
          </a:xfrm>
          <a:prstGeom prst="rect">
            <a:avLst/>
          </a:prstGeom>
          <a:noFill/>
          <a:ln w="9525">
            <a:noFill/>
            <a:miter lim="800000"/>
          </a:ln>
          <a:effectLst/>
        </p:spPr>
        <p:txBody>
          <a:bodyPr vert="horz" wrap="square" lIns="91440" tIns="45720" rIns="91440" bIns="45720" numCol="1" anchor="b" anchorCtr="0" compatLnSpc="1"/>
          <a:lstStyle>
            <a:lvl1pPr eaLnBrk="1" hangingPunct="1">
              <a:defRPr sz="1200">
                <a:latin typeface="Arial" panose="020B0604020202020204" pitchFamily="34" charset="0"/>
                <a:ea typeface="宋体" panose="02010600030101010101" pitchFamily="2" charset="-122"/>
              </a:defRPr>
            </a:lvl1pPr>
          </a:lstStyle>
          <a:p>
            <a:pPr>
              <a:defRPr/>
            </a:pPr>
            <a:endParaRPr lang="en-US" altLang="zh-CN"/>
          </a:p>
        </p:txBody>
      </p:sp>
      <p:sp>
        <p:nvSpPr>
          <p:cNvPr id="45063" name="Rectangle 7"/>
          <p:cNvSpPr>
            <a:spLocks noGrp="1" noChangeArrowheads="1"/>
          </p:cNvSpPr>
          <p:nvPr>
            <p:ph type="sldNum" sz="quarter" idx="5"/>
          </p:nvPr>
        </p:nvSpPr>
        <p:spPr bwMode="auto">
          <a:xfrm>
            <a:off x="3850443" y="9430091"/>
            <a:ext cx="2945659" cy="496411"/>
          </a:xfrm>
          <a:prstGeom prst="rect">
            <a:avLst/>
          </a:prstGeom>
          <a:noFill/>
          <a:ln w="9525">
            <a:noFill/>
            <a:miter lim="800000"/>
          </a:ln>
          <a:effectLst/>
        </p:spPr>
        <p:txBody>
          <a:bodyPr vert="horz" wrap="square" lIns="91440" tIns="45720" rIns="91440" bIns="45720" numCol="1" anchor="b" anchorCtr="0" compatLnSpc="1"/>
          <a:lstStyle>
            <a:lvl1pPr algn="r" eaLnBrk="1" hangingPunct="1">
              <a:defRPr sz="1200"/>
            </a:lvl1pPr>
          </a:lstStyle>
          <a:p>
            <a:fld id="{0501F2A8-E83A-49E1-BE9E-5DAF8FB435A1}" type="slidenum">
              <a:rPr lang="en-US" altLang="zh-CN"/>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TextEdit="1"/>
          </p:cNvSpPr>
          <p:nvPr>
            <p:ph type="sldImg"/>
          </p:nvPr>
        </p:nvSpPr>
        <p:spPr>
          <a:xfrm>
            <a:off x="711200" y="744538"/>
            <a:ext cx="5375275" cy="3722687"/>
          </a:xfrm>
        </p:spPr>
      </p:sp>
      <p:sp>
        <p:nvSpPr>
          <p:cNvPr id="8195" name="备注占位符 2"/>
          <p:cNvSpPr>
            <a:spLocks noGrp="1"/>
          </p:cNvSpPr>
          <p:nvPr>
            <p:ph type="body" idx="1"/>
          </p:nvPr>
        </p:nvSpPr>
        <p:spPr>
          <a:noFill/>
        </p:spPr>
        <p:txBody>
          <a:bodyPr/>
          <a:lstStyle/>
          <a:p>
            <a:endParaRPr lang="zh-CN" altLang="en-US" smtClean="0">
              <a:latin typeface="Arial" panose="020B0604020202020204" pitchFamily="34" charset="0"/>
            </a:endParaRPr>
          </a:p>
        </p:txBody>
      </p:sp>
      <p:sp>
        <p:nvSpPr>
          <p:cNvPr id="8196" name="灯片编号占位符 3"/>
          <p:cNvSpPr>
            <a:spLocks noGrp="1"/>
          </p:cNvSpPr>
          <p:nvPr>
            <p:ph type="sldNum" sz="quarter" idx="5"/>
          </p:nvPr>
        </p:nvSpPr>
        <p:spPr>
          <a:noFill/>
        </p:spPr>
        <p:txBody>
          <a:bodyPr/>
          <a:lstStyle/>
          <a:p>
            <a:fld id="{BA260A6C-1F64-437C-B83B-6E34C57587F8}" type="slidenum">
              <a:rPr lang="en-US" altLang="zh-CN"/>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a:xfrm>
            <a:off x="711200" y="744538"/>
            <a:ext cx="5375275" cy="3722687"/>
          </a:xfrm>
        </p:spPr>
      </p:sp>
      <p:sp>
        <p:nvSpPr>
          <p:cNvPr id="31747" name="备注占位符 2"/>
          <p:cNvSpPr>
            <a:spLocks noGrp="1"/>
          </p:cNvSpPr>
          <p:nvPr>
            <p:ph type="body" idx="1"/>
          </p:nvPr>
        </p:nvSpPr>
        <p:spPr>
          <a:noFill/>
        </p:spPr>
        <p:txBody>
          <a:bodyPr/>
          <a:lstStyle/>
          <a:p>
            <a:endParaRPr lang="zh-CN" altLang="en-US" smtClean="0">
              <a:latin typeface="Arial" panose="020B0604020202020204" pitchFamily="34" charset="0"/>
            </a:endParaRPr>
          </a:p>
        </p:txBody>
      </p:sp>
      <p:sp>
        <p:nvSpPr>
          <p:cNvPr id="31748" name="灯片编号占位符 3"/>
          <p:cNvSpPr>
            <a:spLocks noGrp="1"/>
          </p:cNvSpPr>
          <p:nvPr>
            <p:ph type="sldNum" sz="quarter" idx="5"/>
          </p:nvPr>
        </p:nvSpPr>
        <p:spPr>
          <a:noFill/>
        </p:spPr>
        <p:txBody>
          <a:bodyPr/>
          <a:lstStyle/>
          <a:p>
            <a:fld id="{4B689DF1-FE22-4AF2-91BF-CEE536A45140}" type="slidenum">
              <a:rPr lang="en-US" altLang="zh-CN"/>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11200" y="744538"/>
            <a:ext cx="5375275" cy="3722687"/>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C1161A8-5F85-4E2A-AA20-779C00CE6727}" type="slidenum">
              <a:rPr lang="en-US" altLang="zh-CN" smtClean="0"/>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xfrm>
            <a:off x="711200" y="744538"/>
            <a:ext cx="5375275" cy="3722687"/>
          </a:xfrm>
        </p:spPr>
      </p:sp>
      <p:sp>
        <p:nvSpPr>
          <p:cNvPr id="4099" name="备注占位符 2"/>
          <p:cNvSpPr>
            <a:spLocks noGrp="1"/>
          </p:cNvSpPr>
          <p:nvPr>
            <p:ph type="body" idx="1"/>
          </p:nvPr>
        </p:nvSpPr>
        <p:spPr>
          <a:noFill/>
        </p:spPr>
        <p:txBody>
          <a:bodyPr/>
          <a:lstStyle/>
          <a:p>
            <a:endParaRPr lang="zh-CN" altLang="en-US" smtClean="0">
              <a:latin typeface="Arial" panose="020B0604020202020204" pitchFamily="34" charset="0"/>
            </a:endParaRPr>
          </a:p>
        </p:txBody>
      </p:sp>
      <p:sp>
        <p:nvSpPr>
          <p:cNvPr id="4100" name="灯片编号占位符 3"/>
          <p:cNvSpPr>
            <a:spLocks noGrp="1"/>
          </p:cNvSpPr>
          <p:nvPr>
            <p:ph type="sldNum" sz="quarter" idx="5"/>
          </p:nvPr>
        </p:nvSpPr>
        <p:spPr>
          <a:noFill/>
        </p:spPr>
        <p:txBody>
          <a:bodyPr/>
          <a:lstStyle/>
          <a:p>
            <a:fld id="{E9E6B1B4-D0E5-4CB4-90F2-36F7A47C0B9B}" type="slidenum">
              <a:rPr lang="en-US" altLang="zh-CN"/>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TextEdit="1"/>
          </p:cNvSpPr>
          <p:nvPr>
            <p:ph type="sldImg"/>
          </p:nvPr>
        </p:nvSpPr>
        <p:spPr bwMode="auto">
          <a:xfrm>
            <a:off x="711200" y="744538"/>
            <a:ext cx="5375275" cy="3722687"/>
          </a:xfrm>
          <a:noFill/>
          <a:ln>
            <a:solidFill>
              <a:srgbClr val="000000"/>
            </a:solidFill>
            <a:miter lim="800000"/>
          </a:ln>
        </p:spPr>
      </p:sp>
      <p:sp>
        <p:nvSpPr>
          <p:cNvPr id="5123"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5124" name="灯片编号占位符 3"/>
          <p:cNvSpPr>
            <a:spLocks noGrp="1"/>
          </p:cNvSpPr>
          <p:nvPr>
            <p:ph type="sldNum" sz="quarter" idx="5"/>
          </p:nvPr>
        </p:nvSpPr>
        <p:spPr bwMode="auto">
          <a:noFill/>
          <a:ln>
            <a:miter lim="800000"/>
          </a:ln>
        </p:spPr>
        <p:txBody>
          <a:bodyPr/>
          <a:lstStyle/>
          <a:p>
            <a:fld id="{573F547C-5031-4D02-98A8-197067C3C7DE}" type="slidenum">
              <a:rPr lang="en-US" altLang="zh-CN"/>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lnSpcReduction="10000"/>
          </a:bodyPr>
          <a:lstStyle/>
          <a:p>
            <a:pPr indent="360045" eaLnBrk="1" hangingPunct="1">
              <a:lnSpc>
                <a:spcPct val="150000"/>
              </a:lnSpc>
            </a:pPr>
            <a:r>
              <a:rPr lang="zh-CN" altLang="en-US" sz="2400" dirty="0" smtClean="0">
                <a:latin typeface="微软雅黑" panose="020B0503020204020204" pitchFamily="34" charset="-122"/>
                <a:ea typeface="微软雅黑" panose="020B0503020204020204" pitchFamily="34" charset="-122"/>
                <a:sym typeface="Calibri" panose="020F0502020204030204" pitchFamily="34" charset="0"/>
              </a:rPr>
              <a:t>外部环境，既包括小城镇所处的山、水、田、园等自然环境、地理环境，也包括镇域内由乡村共同构成的整体环境。</a:t>
            </a:r>
            <a:endParaRPr lang="zh-CN" altLang="en-US" sz="2400" dirty="0" smtClean="0">
              <a:latin typeface="微软雅黑" panose="020B0503020204020204" pitchFamily="34" charset="-122"/>
              <a:ea typeface="微软雅黑" panose="020B0503020204020204" pitchFamily="34" charset="-122"/>
              <a:sym typeface="Calibri" panose="020F0502020204030204" pitchFamily="34" charset="0"/>
            </a:endParaRPr>
          </a:p>
          <a:p>
            <a:pPr indent="360045" eaLnBrk="1" hangingPunct="1">
              <a:lnSpc>
                <a:spcPct val="150000"/>
              </a:lnSpc>
            </a:pPr>
            <a:r>
              <a:rPr lang="zh-CN" altLang="en-US" sz="2400" dirty="0" smtClean="0">
                <a:latin typeface="微软雅黑" panose="020B0503020204020204" pitchFamily="34" charset="-122"/>
                <a:ea typeface="微软雅黑" panose="020B0503020204020204" pitchFamily="34" charset="-122"/>
                <a:sym typeface="Calibri" panose="020F0502020204030204" pitchFamily="34" charset="0"/>
              </a:rPr>
              <a:t>外部环境是小城镇赖以生存的基础。针对目前小城镇外部环境中出现的诸如外围生态空间遭破坏、生态环境未得到有效利用以及域内村庄环境欠佳等问题，提出保护山水田园，修复生态环境，全域协调统筹，建设美丽乡村的策略。</a:t>
            </a:r>
            <a:endParaRPr lang="en-US" altLang="zh-CN" sz="2400" dirty="0" smtClean="0">
              <a:latin typeface="微软雅黑" panose="020B0503020204020204" pitchFamily="34" charset="-122"/>
              <a:ea typeface="微软雅黑" panose="020B0503020204020204" pitchFamily="34" charset="-122"/>
              <a:sym typeface="Calibri" panose="020F0502020204030204" pitchFamily="34" charset="0"/>
            </a:endParaRPr>
          </a:p>
          <a:p>
            <a:endParaRPr lang="zh-CN" altLang="en-US" sz="2400" dirty="0"/>
          </a:p>
        </p:txBody>
      </p:sp>
      <p:sp>
        <p:nvSpPr>
          <p:cNvPr id="4" name="灯片编号占位符 3"/>
          <p:cNvSpPr>
            <a:spLocks noGrp="1"/>
          </p:cNvSpPr>
          <p:nvPr>
            <p:ph type="sldNum" sz="quarter" idx="10"/>
          </p:nvPr>
        </p:nvSpPr>
        <p:spPr/>
        <p:txBody>
          <a:bodyPr/>
          <a:lstStyle/>
          <a:p>
            <a:fld id="{0501F2A8-E83A-49E1-BE9E-5DAF8FB435A1}" type="slidenum">
              <a:rPr lang="en-US" altLang="zh-CN" smtClean="0"/>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defRPr/>
            </a:pPr>
            <a:r>
              <a:rPr lang="zh-CN" altLang="en-US" sz="1200" dirty="0" smtClean="0">
                <a:latin typeface="微软雅黑" panose="020B0503020204020204" pitchFamily="34" charset="-122"/>
                <a:ea typeface="微软雅黑" panose="020B0503020204020204" pitchFamily="34" charset="-122"/>
                <a:sym typeface="Calibri" panose="020F0502020204030204" pitchFamily="34" charset="0"/>
              </a:rPr>
              <a:t>整体格局是小城镇建设用地在空间上的整体形态表现。针对目前小城镇整体格局中出现的诸如新建区忽视传统风貌与特色，新区旧城建设割裂；路网间距偏大，支路和巷路密度偏低，不实用、不便捷等问题，提出小城镇的整体布局顺应山水，契合地貌；整体风貌要和谐统一；要选择合理的路网形式等策略。</a:t>
            </a:r>
            <a:endParaRPr lang="en-US" altLang="zh-CN" sz="1200" dirty="0" smtClean="0">
              <a:latin typeface="微软雅黑" panose="020B0503020204020204" pitchFamily="34" charset="-122"/>
              <a:ea typeface="微软雅黑" panose="020B0503020204020204" pitchFamily="34" charset="-122"/>
              <a:sym typeface="Calibri" panose="020F0502020204030204" pitchFamily="34" charset="0"/>
            </a:endParaRPr>
          </a:p>
          <a:p>
            <a:endParaRPr lang="zh-CN" altLang="en-US" dirty="0"/>
          </a:p>
        </p:txBody>
      </p:sp>
      <p:sp>
        <p:nvSpPr>
          <p:cNvPr id="4" name="灯片编号占位符 3"/>
          <p:cNvSpPr>
            <a:spLocks noGrp="1"/>
          </p:cNvSpPr>
          <p:nvPr>
            <p:ph type="sldNum" sz="quarter" idx="10"/>
          </p:nvPr>
        </p:nvSpPr>
        <p:spPr/>
        <p:txBody>
          <a:bodyPr/>
          <a:lstStyle/>
          <a:p>
            <a:fld id="{0501F2A8-E83A-49E1-BE9E-5DAF8FB435A1}" type="slidenum">
              <a:rPr lang="en-US" altLang="zh-CN" smtClean="0"/>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a:xfrm>
            <a:off x="711200" y="744538"/>
            <a:ext cx="5375275" cy="3722687"/>
          </a:xfrm>
        </p:spPr>
      </p:sp>
      <p:sp>
        <p:nvSpPr>
          <p:cNvPr id="29699" name="备注占位符 2"/>
          <p:cNvSpPr>
            <a:spLocks noGrp="1"/>
          </p:cNvSpPr>
          <p:nvPr>
            <p:ph type="body" idx="1"/>
          </p:nvPr>
        </p:nvSpPr>
        <p:spPr>
          <a:noFill/>
        </p:spPr>
        <p:txBody>
          <a:bodyPr/>
          <a:lstStyle/>
          <a:p>
            <a:endParaRPr lang="zh-CN" altLang="en-US" smtClean="0"/>
          </a:p>
        </p:txBody>
      </p:sp>
      <p:sp>
        <p:nvSpPr>
          <p:cNvPr id="29700" name="灯片编号占位符 3"/>
          <p:cNvSpPr>
            <a:spLocks noGrp="1"/>
          </p:cNvSpPr>
          <p:nvPr>
            <p:ph type="sldNum" sz="quarter" idx="5"/>
          </p:nvPr>
        </p:nvSpPr>
        <p:spPr>
          <a:noFill/>
        </p:spPr>
        <p:txBody>
          <a:bodyPr/>
          <a:lstStyle/>
          <a:p>
            <a:fld id="{E19EA243-710B-47C6-B693-473F53171E07}" type="slidenum">
              <a:rPr lang="en-US" altLang="zh-CN" smtClean="0"/>
            </a:fld>
            <a:endParaRPr lang="en-US" altLang="zh-CN"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a:xfrm>
            <a:off x="711200" y="744538"/>
            <a:ext cx="5375275" cy="3722687"/>
          </a:xfrm>
        </p:spPr>
      </p:sp>
      <p:sp>
        <p:nvSpPr>
          <p:cNvPr id="30723" name="备注占位符 2"/>
          <p:cNvSpPr>
            <a:spLocks noGrp="1"/>
          </p:cNvSpPr>
          <p:nvPr>
            <p:ph type="body" idx="1"/>
          </p:nvPr>
        </p:nvSpPr>
        <p:spPr>
          <a:noFill/>
        </p:spPr>
        <p:txBody>
          <a:bodyPr/>
          <a:lstStyle/>
          <a:p>
            <a:endParaRPr lang="zh-CN" altLang="en-US" smtClean="0"/>
          </a:p>
        </p:txBody>
      </p:sp>
      <p:sp>
        <p:nvSpPr>
          <p:cNvPr id="30724" name="灯片编号占位符 3"/>
          <p:cNvSpPr>
            <a:spLocks noGrp="1"/>
          </p:cNvSpPr>
          <p:nvPr>
            <p:ph type="sldNum" sz="quarter" idx="5"/>
          </p:nvPr>
        </p:nvSpPr>
        <p:spPr>
          <a:noFill/>
        </p:spPr>
        <p:txBody>
          <a:bodyPr/>
          <a:lstStyle/>
          <a:p>
            <a:fld id="{7404F004-CB52-48EF-A800-0C15A4E0CFDE}" type="slidenum">
              <a:rPr lang="en-US" altLang="zh-CN" smtClean="0"/>
            </a:fld>
            <a:endParaRPr lang="en-US" altLang="zh-CN"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a:xfrm>
            <a:off x="711200" y="744538"/>
            <a:ext cx="5375275" cy="3722687"/>
          </a:xfrm>
        </p:spPr>
      </p:sp>
      <p:sp>
        <p:nvSpPr>
          <p:cNvPr id="31747" name="备注占位符 2"/>
          <p:cNvSpPr>
            <a:spLocks noGrp="1"/>
          </p:cNvSpPr>
          <p:nvPr>
            <p:ph type="body" idx="1"/>
          </p:nvPr>
        </p:nvSpPr>
        <p:spPr>
          <a:noFill/>
        </p:spPr>
        <p:txBody>
          <a:bodyPr/>
          <a:lstStyle/>
          <a:p>
            <a:endParaRPr lang="zh-CN" altLang="en-US" smtClean="0"/>
          </a:p>
        </p:txBody>
      </p:sp>
      <p:sp>
        <p:nvSpPr>
          <p:cNvPr id="31748" name="灯片编号占位符 3"/>
          <p:cNvSpPr>
            <a:spLocks noGrp="1"/>
          </p:cNvSpPr>
          <p:nvPr>
            <p:ph type="sldNum" sz="quarter" idx="5"/>
          </p:nvPr>
        </p:nvSpPr>
        <p:spPr>
          <a:noFill/>
        </p:spPr>
        <p:txBody>
          <a:bodyPr/>
          <a:lstStyle/>
          <a:p>
            <a:fld id="{18A70FA7-6754-4ACE-81C6-CC50D8503827}" type="slidenum">
              <a:rPr lang="en-US" altLang="zh-CN" smtClean="0"/>
            </a:fld>
            <a:endParaRPr lang="en-US" altLang="zh-CN"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TextEdit="1"/>
          </p:cNvSpPr>
          <p:nvPr>
            <p:ph type="sldImg"/>
          </p:nvPr>
        </p:nvSpPr>
        <p:spPr>
          <a:xfrm>
            <a:off x="711200" y="744538"/>
            <a:ext cx="5375275" cy="3722687"/>
          </a:xfrm>
        </p:spPr>
      </p:sp>
      <p:sp>
        <p:nvSpPr>
          <p:cNvPr id="32771" name="备注占位符 2"/>
          <p:cNvSpPr>
            <a:spLocks noGrp="1"/>
          </p:cNvSpPr>
          <p:nvPr>
            <p:ph type="body" idx="1"/>
          </p:nvPr>
        </p:nvSpPr>
        <p:spPr>
          <a:noFill/>
        </p:spPr>
        <p:txBody>
          <a:bodyPr/>
          <a:lstStyle/>
          <a:p>
            <a:endParaRPr lang="zh-CN" altLang="en-US" smtClean="0"/>
          </a:p>
        </p:txBody>
      </p:sp>
      <p:sp>
        <p:nvSpPr>
          <p:cNvPr id="32772" name="灯片编号占位符 3"/>
          <p:cNvSpPr>
            <a:spLocks noGrp="1"/>
          </p:cNvSpPr>
          <p:nvPr>
            <p:ph type="sldNum" sz="quarter" idx="5"/>
          </p:nvPr>
        </p:nvSpPr>
        <p:spPr>
          <a:noFill/>
        </p:spPr>
        <p:txBody>
          <a:bodyPr/>
          <a:lstStyle/>
          <a:p>
            <a:fld id="{26D4307C-A180-4B4E-83C4-55B98877ED91}" type="slidenum">
              <a:rPr lang="en-US" altLang="zh-CN" smtClean="0"/>
            </a:fld>
            <a:endParaRPr lang="en-US" altLang="zh-C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xfrm>
            <a:off x="711200" y="744538"/>
            <a:ext cx="5375275" cy="3722687"/>
          </a:xfrm>
        </p:spPr>
      </p:sp>
      <p:sp>
        <p:nvSpPr>
          <p:cNvPr id="4099" name="备注占位符 2"/>
          <p:cNvSpPr>
            <a:spLocks noGrp="1"/>
          </p:cNvSpPr>
          <p:nvPr>
            <p:ph type="body" idx="1"/>
          </p:nvPr>
        </p:nvSpPr>
        <p:spPr>
          <a:noFill/>
        </p:spPr>
        <p:txBody>
          <a:bodyPr/>
          <a:lstStyle/>
          <a:p>
            <a:endParaRPr lang="zh-CN" altLang="en-US" smtClean="0">
              <a:latin typeface="Arial" panose="020B0604020202020204" pitchFamily="34" charset="0"/>
            </a:endParaRPr>
          </a:p>
        </p:txBody>
      </p:sp>
      <p:sp>
        <p:nvSpPr>
          <p:cNvPr id="4100" name="灯片编号占位符 3"/>
          <p:cNvSpPr>
            <a:spLocks noGrp="1"/>
          </p:cNvSpPr>
          <p:nvPr>
            <p:ph type="sldNum" sz="quarter" idx="5"/>
          </p:nvPr>
        </p:nvSpPr>
        <p:spPr>
          <a:noFill/>
        </p:spPr>
        <p:txBody>
          <a:bodyPr/>
          <a:lstStyle/>
          <a:p>
            <a:fld id="{E9E6B1B4-D0E5-4CB4-90F2-36F7A47C0B9B}" type="slidenum">
              <a:rPr lang="en-US" altLang="zh-CN"/>
            </a:fld>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711200" y="744538"/>
            <a:ext cx="5375275" cy="3722687"/>
          </a:xfrm>
        </p:spPr>
      </p:sp>
      <p:sp>
        <p:nvSpPr>
          <p:cNvPr id="37891" name="备注占位符 2"/>
          <p:cNvSpPr>
            <a:spLocks noGrp="1"/>
          </p:cNvSpPr>
          <p:nvPr>
            <p:ph type="body" idx="1"/>
          </p:nvPr>
        </p:nvSpPr>
        <p:spPr>
          <a:noFill/>
        </p:spPr>
        <p:txBody>
          <a:bodyPr/>
          <a:lstStyle/>
          <a:p>
            <a:endParaRPr lang="zh-CN" altLang="en-US" smtClean="0"/>
          </a:p>
        </p:txBody>
      </p:sp>
      <p:sp>
        <p:nvSpPr>
          <p:cNvPr id="37892" name="灯片编号占位符 3"/>
          <p:cNvSpPr>
            <a:spLocks noGrp="1"/>
          </p:cNvSpPr>
          <p:nvPr>
            <p:ph type="sldNum" sz="quarter" idx="5"/>
          </p:nvPr>
        </p:nvSpPr>
        <p:spPr>
          <a:noFill/>
        </p:spPr>
        <p:txBody>
          <a:bodyPr/>
          <a:lstStyle/>
          <a:p>
            <a:fld id="{4BE06ED1-4120-43C0-B35D-F4F8DFABBEA6}" type="slidenum">
              <a:rPr lang="en-US" altLang="zh-CN" smtClean="0"/>
            </a:fld>
            <a:endParaRPr lang="en-US" altLang="zh-CN"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幻灯片图像占位符 1"/>
          <p:cNvSpPr>
            <a:spLocks noGrp="1" noRot="1" noChangeAspect="1" noTextEdit="1"/>
          </p:cNvSpPr>
          <p:nvPr>
            <p:ph type="sldImg"/>
          </p:nvPr>
        </p:nvSpPr>
        <p:spPr>
          <a:xfrm>
            <a:off x="711200" y="744538"/>
            <a:ext cx="5375275" cy="3722687"/>
          </a:xfrm>
        </p:spPr>
      </p:sp>
      <p:sp>
        <p:nvSpPr>
          <p:cNvPr id="36867" name="备注占位符 2"/>
          <p:cNvSpPr>
            <a:spLocks noGrp="1"/>
          </p:cNvSpPr>
          <p:nvPr>
            <p:ph type="body" idx="1"/>
          </p:nvPr>
        </p:nvSpPr>
        <p:spPr>
          <a:noFill/>
        </p:spPr>
        <p:txBody>
          <a:bodyPr/>
          <a:lstStyle/>
          <a:p>
            <a:endParaRPr lang="zh-CN" altLang="en-US" smtClean="0"/>
          </a:p>
        </p:txBody>
      </p:sp>
      <p:sp>
        <p:nvSpPr>
          <p:cNvPr id="36868" name="灯片编号占位符 3"/>
          <p:cNvSpPr>
            <a:spLocks noGrp="1"/>
          </p:cNvSpPr>
          <p:nvPr>
            <p:ph type="sldNum" sz="quarter" idx="5"/>
          </p:nvPr>
        </p:nvSpPr>
        <p:spPr>
          <a:noFill/>
        </p:spPr>
        <p:txBody>
          <a:bodyPr/>
          <a:lstStyle/>
          <a:p>
            <a:fld id="{DFBE5E10-849E-4DB9-A3B7-A2112245CAA6}" type="slidenum">
              <a:rPr lang="en-US" altLang="zh-CN" smtClean="0"/>
            </a:fld>
            <a:endParaRPr lang="en-US" altLang="zh-CN"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defRPr/>
            </a:pPr>
            <a:r>
              <a:rPr lang="zh-CN" altLang="en-US" sz="1200" dirty="0" smtClean="0">
                <a:latin typeface="微软雅黑" panose="020B0503020204020204" pitchFamily="34" charset="-122"/>
                <a:ea typeface="微软雅黑" panose="020B0503020204020204" pitchFamily="34" charset="-122"/>
                <a:sym typeface="Calibri" panose="020F0502020204030204" pitchFamily="34" charset="0"/>
              </a:rPr>
              <a:t>居住是小城镇的重要功能。目前小城镇中出现了很多类似大城市的集中开发的住宅小区，改变了原有便捷亲和的街巷肌理，随之而来的是生活交往模式的转变，传统血缘与地缘人际关系受冲击。针对上述问题，研究提出小城镇应建设开放式的、小尺度的街坊住区，应根据居民需求与特色营造的需要合理确定居住用地规模。</a:t>
            </a:r>
            <a:endParaRPr lang="en-US" altLang="zh-CN" sz="1200" dirty="0" smtClean="0">
              <a:latin typeface="微软雅黑" panose="020B0503020204020204" pitchFamily="34" charset="-122"/>
              <a:ea typeface="微软雅黑" panose="020B0503020204020204" pitchFamily="34" charset="-122"/>
              <a:sym typeface="Calibri" panose="020F0502020204030204" pitchFamily="34" charset="0"/>
            </a:endParaRPr>
          </a:p>
          <a:p>
            <a:endParaRPr lang="zh-CN" altLang="en-US" dirty="0"/>
          </a:p>
        </p:txBody>
      </p:sp>
      <p:sp>
        <p:nvSpPr>
          <p:cNvPr id="4" name="灯片编号占位符 3"/>
          <p:cNvSpPr>
            <a:spLocks noGrp="1"/>
          </p:cNvSpPr>
          <p:nvPr>
            <p:ph type="sldNum" sz="quarter" idx="10"/>
          </p:nvPr>
        </p:nvSpPr>
        <p:spPr/>
        <p:txBody>
          <a:bodyPr/>
          <a:lstStyle/>
          <a:p>
            <a:fld id="{0501F2A8-E83A-49E1-BE9E-5DAF8FB435A1}" type="slidenum">
              <a:rPr lang="en-US" altLang="zh-CN" smtClean="0"/>
            </a:fld>
            <a:endParaRPr lang="en-US"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501F2A8-E83A-49E1-BE9E-5DAF8FB435A1}" type="slidenum">
              <a:rPr lang="en-US" altLang="zh-CN" smtClean="0"/>
            </a:fld>
            <a:endParaRPr lang="en-US" altLang="zh-C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defRPr/>
            </a:pPr>
            <a:r>
              <a:rPr lang="zh-CN" altLang="en-US" sz="1200" dirty="0" smtClean="0">
                <a:latin typeface="微软雅黑" panose="020B0503020204020204" pitchFamily="34" charset="-122"/>
                <a:ea typeface="微软雅黑" panose="020B0503020204020204" pitchFamily="34" charset="-122"/>
                <a:sym typeface="Calibri" panose="020F0502020204030204" pitchFamily="34" charset="0"/>
              </a:rPr>
              <a:t>小城镇的的商业服务在特色塑造中占据重要地位。目前很多小城镇对于商业服务设施的引导管控力度不足，导致沿街商业无序蔓延、对生活干扰大，商业设施无法体现城镇特色。针对上述问题，研究提出小城镇的商业应当因“类”制宜，加强引导；对于为数众多的底商应加强管理；另外应突出特色、传承文化。</a:t>
            </a:r>
            <a:endParaRPr lang="en-US" altLang="zh-CN" sz="1200" dirty="0" smtClean="0">
              <a:latin typeface="微软雅黑" panose="020B0503020204020204" pitchFamily="34" charset="-122"/>
              <a:ea typeface="微软雅黑" panose="020B0503020204020204" pitchFamily="34" charset="-122"/>
              <a:sym typeface="Calibri" panose="020F0502020204030204" pitchFamily="34" charset="0"/>
            </a:endParaRPr>
          </a:p>
          <a:p>
            <a:endParaRPr lang="zh-CN" altLang="en-US" dirty="0"/>
          </a:p>
        </p:txBody>
      </p:sp>
      <p:sp>
        <p:nvSpPr>
          <p:cNvPr id="4" name="灯片编号占位符 3"/>
          <p:cNvSpPr>
            <a:spLocks noGrp="1"/>
          </p:cNvSpPr>
          <p:nvPr>
            <p:ph type="sldNum" sz="quarter" idx="10"/>
          </p:nvPr>
        </p:nvSpPr>
        <p:spPr/>
        <p:txBody>
          <a:bodyPr/>
          <a:lstStyle/>
          <a:p>
            <a:fld id="{0501F2A8-E83A-49E1-BE9E-5DAF8FB435A1}" type="slidenum">
              <a:rPr lang="en-US" altLang="zh-CN" smtClean="0"/>
            </a:fld>
            <a:endParaRPr lang="en-US" altLang="zh-C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501F2A8-E83A-49E1-BE9E-5DAF8FB435A1}" type="slidenum">
              <a:rPr lang="en-US" altLang="zh-CN" smtClean="0"/>
            </a:fld>
            <a:endParaRPr lang="en-US" altLang="zh-CN"/>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11200" y="744538"/>
            <a:ext cx="5375275" cy="3722687"/>
          </a:xfrm>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defRPr/>
            </a:pPr>
            <a:r>
              <a:rPr lang="zh-CN" altLang="en-US" sz="1200" dirty="0" smtClean="0">
                <a:solidFill>
                  <a:schemeClr val="bg1">
                    <a:lumMod val="75000"/>
                  </a:schemeClr>
                </a:solidFill>
                <a:latin typeface="微软雅黑" panose="020B0503020204020204" pitchFamily="34" charset="-122"/>
                <a:ea typeface="微软雅黑" panose="020B0503020204020204" pitchFamily="34" charset="-122"/>
              </a:rPr>
              <a:t>商业主街以外的道路，要强调居住生活的私密性，不布置商业，使得整个镇区动静分离。街坊内部可根据需要散点状布置商业设施。</a:t>
            </a:r>
            <a:endParaRPr lang="en-US" altLang="zh-CN" sz="1200" dirty="0" smtClean="0">
              <a:solidFill>
                <a:schemeClr val="bg1">
                  <a:lumMod val="75000"/>
                </a:schemeClr>
              </a:solidFill>
              <a:latin typeface="微软雅黑" panose="020B0503020204020204" pitchFamily="34" charset="-122"/>
              <a:ea typeface="微软雅黑" panose="020B0503020204020204" pitchFamily="34" charset="-122"/>
            </a:endParaRPr>
          </a:p>
          <a:p>
            <a:pPr marL="0" marR="0" indent="0" algn="l" defTabSz="914400" rtl="0" eaLnBrk="0" fontAlgn="base" latinLnBrk="0" hangingPunct="0">
              <a:lnSpc>
                <a:spcPct val="100000"/>
              </a:lnSpc>
              <a:spcBef>
                <a:spcPct val="30000"/>
              </a:spcBef>
              <a:spcAft>
                <a:spcPct val="0"/>
              </a:spcAft>
              <a:buClrTx/>
              <a:buSzTx/>
              <a:buFontTx/>
              <a:buNone/>
              <a:defRPr/>
            </a:pPr>
            <a:r>
              <a:rPr lang="zh-CN" altLang="en-US" sz="1200" dirty="0" smtClean="0">
                <a:solidFill>
                  <a:schemeClr val="bg1">
                    <a:lumMod val="75000"/>
                  </a:schemeClr>
                </a:solidFill>
                <a:latin typeface="微软雅黑" panose="020B0503020204020204" pitchFamily="34" charset="-122"/>
                <a:ea typeface="微软雅黑" panose="020B0503020204020204" pitchFamily="34" charset="-122"/>
              </a:rPr>
              <a:t>商业次街以外要强调居住生活的私密性，不布置商业。街坊内部可根据需要散点状布置商业设施</a:t>
            </a:r>
            <a:r>
              <a:rPr lang="zh-CN" altLang="en-US" sz="1200" dirty="0" smtClean="0">
                <a:latin typeface="微软雅黑" panose="020B0503020204020204" pitchFamily="34" charset="-122"/>
                <a:ea typeface="微软雅黑" panose="020B0503020204020204" pitchFamily="34" charset="-122"/>
              </a:rPr>
              <a:t>。</a:t>
            </a:r>
            <a:endParaRPr lang="en-US" altLang="zh-CN" sz="1200" dirty="0" smtClean="0">
              <a:latin typeface="微软雅黑" panose="020B0503020204020204" pitchFamily="34" charset="-122"/>
              <a:ea typeface="微软雅黑" panose="020B0503020204020204" pitchFamily="34" charset="-122"/>
            </a:endParaRPr>
          </a:p>
          <a:p>
            <a:pPr marL="0" marR="0" indent="0" algn="l" defTabSz="914400" rtl="0" eaLnBrk="0" fontAlgn="base" latinLnBrk="0" hangingPunct="0">
              <a:lnSpc>
                <a:spcPct val="100000"/>
              </a:lnSpc>
              <a:spcBef>
                <a:spcPct val="30000"/>
              </a:spcBef>
              <a:spcAft>
                <a:spcPct val="0"/>
              </a:spcAft>
              <a:buClrTx/>
              <a:buSzTx/>
              <a:buFontTx/>
              <a:buNone/>
              <a:defRPr/>
            </a:pPr>
            <a:endParaRPr lang="en-US" altLang="zh-CN" sz="1200" dirty="0" smtClean="0">
              <a:solidFill>
                <a:schemeClr val="bg1">
                  <a:lumMod val="75000"/>
                </a:schemeClr>
              </a:solidFill>
              <a:latin typeface="微软雅黑" panose="020B0503020204020204" pitchFamily="34" charset="-122"/>
              <a:ea typeface="微软雅黑" panose="020B0503020204020204" pitchFamily="34" charset="-122"/>
            </a:endParaRPr>
          </a:p>
          <a:p>
            <a:endParaRPr lang="zh-CN" altLang="en-US" dirty="0"/>
          </a:p>
        </p:txBody>
      </p:sp>
      <p:sp>
        <p:nvSpPr>
          <p:cNvPr id="4" name="灯片编号占位符 3"/>
          <p:cNvSpPr>
            <a:spLocks noGrp="1"/>
          </p:cNvSpPr>
          <p:nvPr>
            <p:ph type="sldNum" sz="quarter" idx="10"/>
          </p:nvPr>
        </p:nvSpPr>
        <p:spPr/>
        <p:txBody>
          <a:bodyPr/>
          <a:lstStyle/>
          <a:p>
            <a:fld id="{0501F2A8-E83A-49E1-BE9E-5DAF8FB435A1}" type="slidenum">
              <a:rPr lang="en-US" altLang="zh-CN" smtClean="0"/>
            </a:fld>
            <a:endParaRPr lang="en-US" altLang="zh-CN"/>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indent="360045" eaLnBrk="1" hangingPunct="1">
              <a:lnSpc>
                <a:spcPct val="150000"/>
              </a:lnSpc>
            </a:pPr>
            <a:r>
              <a:rPr lang="zh-CN" altLang="en-US" sz="1200" dirty="0" smtClean="0">
                <a:latin typeface="微软雅黑" panose="020B0503020204020204" pitchFamily="34" charset="-122"/>
                <a:ea typeface="微软雅黑" panose="020B0503020204020204" pitchFamily="34" charset="-122"/>
                <a:sym typeface="Calibri" panose="020F0502020204030204" pitchFamily="34" charset="0"/>
              </a:rPr>
              <a:t>街道空间，是小城镇基础交通组织空间，是邻里、亲朋在室外重要的交流、聚会场所，是体现小城镇特色的精华所在。</a:t>
            </a:r>
            <a:endParaRPr lang="en-US" altLang="zh-CN" sz="1200" dirty="0" smtClean="0">
              <a:latin typeface="微软雅黑" panose="020B0503020204020204" pitchFamily="34" charset="-122"/>
              <a:ea typeface="微软雅黑" panose="020B0503020204020204" pitchFamily="34" charset="-122"/>
              <a:sym typeface="Calibri" panose="020F0502020204030204" pitchFamily="34" charset="0"/>
            </a:endParaRPr>
          </a:p>
          <a:p>
            <a:pPr indent="360045" eaLnBrk="1" hangingPunct="1">
              <a:lnSpc>
                <a:spcPct val="150000"/>
              </a:lnSpc>
            </a:pPr>
            <a:r>
              <a:rPr lang="zh-CN" altLang="en-US" sz="1200" dirty="0" smtClean="0">
                <a:latin typeface="微软雅黑" panose="020B0503020204020204" pitchFamily="34" charset="-122"/>
                <a:ea typeface="微软雅黑" panose="020B0503020204020204" pitchFamily="34" charset="-122"/>
                <a:sym typeface="Calibri" panose="020F0502020204030204" pitchFamily="34" charset="0"/>
              </a:rPr>
              <a:t>目前很多小城镇仿照城市建设过宽的街道，既不方便使用，也造成原有的具有亲和感的尺度消失。为营造特色，本章提出小城镇的街道尺度要适宜、街道立面应协调，结合使用需要优化道路断面设计。</a:t>
            </a:r>
            <a:endParaRPr lang="zh-CN" altLang="en-US" sz="1200" dirty="0" smtClean="0">
              <a:latin typeface="微软雅黑" panose="020B0503020204020204" pitchFamily="34" charset="-122"/>
              <a:ea typeface="微软雅黑" panose="020B0503020204020204" pitchFamily="34" charset="-122"/>
              <a:sym typeface="Calibri" panose="020F0502020204030204" pitchFamily="34" charset="0"/>
            </a:endParaRPr>
          </a:p>
          <a:p>
            <a:endParaRPr lang="zh-CN" altLang="en-US" dirty="0"/>
          </a:p>
        </p:txBody>
      </p:sp>
      <p:sp>
        <p:nvSpPr>
          <p:cNvPr id="4" name="灯片编号占位符 3"/>
          <p:cNvSpPr>
            <a:spLocks noGrp="1"/>
          </p:cNvSpPr>
          <p:nvPr>
            <p:ph type="sldNum" sz="quarter" idx="10"/>
          </p:nvPr>
        </p:nvSpPr>
        <p:spPr/>
        <p:txBody>
          <a:bodyPr/>
          <a:lstStyle/>
          <a:p>
            <a:fld id="{0501F2A8-E83A-49E1-BE9E-5DAF8FB435A1}" type="slidenum">
              <a:rPr lang="en-US" altLang="zh-CN" smtClean="0"/>
            </a:fld>
            <a:endParaRPr lang="en-US" altLang="zh-CN"/>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indent="360045" eaLnBrk="1" hangingPunct="1">
              <a:lnSpc>
                <a:spcPct val="150000"/>
              </a:lnSpc>
            </a:pPr>
            <a:r>
              <a:rPr lang="zh-CN" altLang="en-US" sz="1200" dirty="0" smtClean="0">
                <a:latin typeface="微软雅黑" panose="020B0503020204020204" pitchFamily="34" charset="-122"/>
                <a:ea typeface="微软雅黑" panose="020B0503020204020204" pitchFamily="34" charset="-122"/>
                <a:sym typeface="Calibri" panose="020F0502020204030204" pitchFamily="34" charset="0"/>
              </a:rPr>
              <a:t>建筑是构成小城镇风貌的基本单元和主体。目前很多小城镇出现了传统风貌片区和风貌建筑疏于保护与利用；新建建筑缺乏引导，城镇风貌混杂；公共建筑缺乏地域特色表达等现实问题。</a:t>
            </a:r>
            <a:endParaRPr lang="en-US" altLang="zh-CN" sz="1200" dirty="0" smtClean="0">
              <a:latin typeface="微软雅黑" panose="020B0503020204020204" pitchFamily="34" charset="-122"/>
              <a:ea typeface="微软雅黑" panose="020B0503020204020204" pitchFamily="34" charset="-122"/>
              <a:sym typeface="Calibri" panose="020F0502020204030204" pitchFamily="34" charset="0"/>
            </a:endParaRPr>
          </a:p>
          <a:p>
            <a:pPr indent="360045" eaLnBrk="1" hangingPunct="1">
              <a:lnSpc>
                <a:spcPct val="150000"/>
              </a:lnSpc>
            </a:pPr>
            <a:r>
              <a:rPr lang="zh-CN" altLang="en-US" sz="1200" dirty="0" smtClean="0">
                <a:latin typeface="微软雅黑" panose="020B0503020204020204" pitchFamily="34" charset="-122"/>
                <a:ea typeface="微软雅黑" panose="020B0503020204020204" pitchFamily="34" charset="-122"/>
                <a:sym typeface="Calibri" panose="020F0502020204030204" pitchFamily="34" charset="0"/>
              </a:rPr>
              <a:t>针对上述问题，研究提出应加强对传统建筑的保护与利用，应当注重新建建筑的传承与创新。</a:t>
            </a:r>
            <a:endParaRPr lang="zh-CN" altLang="en-US" sz="1200" dirty="0" smtClean="0">
              <a:latin typeface="微软雅黑" panose="020B0503020204020204" pitchFamily="34" charset="-122"/>
              <a:ea typeface="微软雅黑" panose="020B0503020204020204" pitchFamily="34" charset="-122"/>
              <a:sym typeface="Calibri" panose="020F0502020204030204" pitchFamily="34" charset="0"/>
            </a:endParaRPr>
          </a:p>
          <a:p>
            <a:endParaRPr lang="zh-CN" altLang="en-US" dirty="0"/>
          </a:p>
        </p:txBody>
      </p:sp>
      <p:sp>
        <p:nvSpPr>
          <p:cNvPr id="4" name="灯片编号占位符 3"/>
          <p:cNvSpPr>
            <a:spLocks noGrp="1"/>
          </p:cNvSpPr>
          <p:nvPr>
            <p:ph type="sldNum" sz="quarter" idx="10"/>
          </p:nvPr>
        </p:nvSpPr>
        <p:spPr/>
        <p:txBody>
          <a:bodyPr/>
          <a:lstStyle/>
          <a:p>
            <a:fld id="{0501F2A8-E83A-49E1-BE9E-5DAF8FB435A1}" type="slidenum">
              <a:rPr lang="en-US" altLang="zh-CN" smtClean="0"/>
            </a:fld>
            <a:endParaRPr lang="en-US" altLang="zh-CN"/>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xfrm>
            <a:off x="711200" y="744538"/>
            <a:ext cx="5375275" cy="3722687"/>
          </a:xfrm>
        </p:spPr>
      </p:sp>
      <p:sp>
        <p:nvSpPr>
          <p:cNvPr id="4099" name="备注占位符 2"/>
          <p:cNvSpPr>
            <a:spLocks noGrp="1"/>
          </p:cNvSpPr>
          <p:nvPr>
            <p:ph type="body" idx="1"/>
          </p:nvPr>
        </p:nvSpPr>
        <p:spPr>
          <a:noFill/>
        </p:spPr>
        <p:txBody>
          <a:bodyPr/>
          <a:lstStyle/>
          <a:p>
            <a:endParaRPr lang="zh-CN" altLang="en-US" smtClean="0">
              <a:latin typeface="Arial" panose="020B0604020202020204" pitchFamily="34" charset="0"/>
            </a:endParaRPr>
          </a:p>
        </p:txBody>
      </p:sp>
      <p:sp>
        <p:nvSpPr>
          <p:cNvPr id="4100" name="灯片编号占位符 3"/>
          <p:cNvSpPr>
            <a:spLocks noGrp="1"/>
          </p:cNvSpPr>
          <p:nvPr>
            <p:ph type="sldNum" sz="quarter" idx="5"/>
          </p:nvPr>
        </p:nvSpPr>
        <p:spPr>
          <a:noFill/>
        </p:spPr>
        <p:txBody>
          <a:bodyPr/>
          <a:lstStyle/>
          <a:p>
            <a:fld id="{E9E6B1B4-D0E5-4CB4-90F2-36F7A47C0B9B}" type="slidenum">
              <a:rPr lang="en-US" altLang="zh-CN"/>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a:xfrm>
            <a:off x="711200" y="744538"/>
            <a:ext cx="5375275" cy="3722687"/>
          </a:xfrm>
        </p:spPr>
      </p:sp>
      <p:sp>
        <p:nvSpPr>
          <p:cNvPr id="10243" name="备注占位符 2"/>
          <p:cNvSpPr>
            <a:spLocks noGrp="1"/>
          </p:cNvSpPr>
          <p:nvPr>
            <p:ph type="body" idx="1"/>
          </p:nvPr>
        </p:nvSpPr>
        <p:spPr>
          <a:noFill/>
        </p:spPr>
        <p:txBody>
          <a:bodyPr/>
          <a:lstStyle/>
          <a:p>
            <a:endParaRPr lang="zh-CN" altLang="en-US" smtClean="0">
              <a:latin typeface="Arial" panose="020B0604020202020204" pitchFamily="34" charset="0"/>
            </a:endParaRPr>
          </a:p>
        </p:txBody>
      </p:sp>
      <p:sp>
        <p:nvSpPr>
          <p:cNvPr id="10244" name="灯片编号占位符 3"/>
          <p:cNvSpPr>
            <a:spLocks noGrp="1"/>
          </p:cNvSpPr>
          <p:nvPr>
            <p:ph type="sldNum" sz="quarter" idx="5"/>
          </p:nvPr>
        </p:nvSpPr>
        <p:spPr>
          <a:noFill/>
        </p:spPr>
        <p:txBody>
          <a:bodyPr/>
          <a:lstStyle/>
          <a:p>
            <a:fld id="{1610B159-D02A-4E5A-9789-A867ABA7CDC9}" type="slidenum">
              <a:rPr lang="en-US" altLang="zh-CN"/>
            </a:fld>
            <a:endParaRPr lang="en-US" altLang="zh-CN"/>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11200" y="744538"/>
            <a:ext cx="5375275" cy="3722687"/>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501F2A8-E83A-49E1-BE9E-5DAF8FB435A1}" type="slidenum">
              <a:rPr lang="en-US" altLang="zh-CN" smtClean="0"/>
            </a:fld>
            <a:endParaRPr lang="en-US" altLang="zh-CN"/>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TextEdit="1"/>
          </p:cNvSpPr>
          <p:nvPr>
            <p:ph type="sldImg"/>
          </p:nvPr>
        </p:nvSpPr>
        <p:spPr>
          <a:xfrm>
            <a:off x="711200" y="744538"/>
            <a:ext cx="5375275" cy="3722687"/>
          </a:xfrm>
        </p:spPr>
      </p:sp>
      <p:sp>
        <p:nvSpPr>
          <p:cNvPr id="19459" name="备注占位符 2"/>
          <p:cNvSpPr>
            <a:spLocks noGrp="1"/>
          </p:cNvSpPr>
          <p:nvPr>
            <p:ph type="body" idx="1"/>
          </p:nvPr>
        </p:nvSpPr>
        <p:spPr>
          <a:noFill/>
        </p:spPr>
        <p:txBody>
          <a:bodyPr/>
          <a:lstStyle/>
          <a:p>
            <a:endParaRPr lang="zh-CN" altLang="en-US" smtClean="0"/>
          </a:p>
        </p:txBody>
      </p:sp>
      <p:sp>
        <p:nvSpPr>
          <p:cNvPr id="19460" name="灯片编号占位符 3"/>
          <p:cNvSpPr>
            <a:spLocks noGrp="1"/>
          </p:cNvSpPr>
          <p:nvPr>
            <p:ph type="sldNum" sz="quarter" idx="5"/>
          </p:nvPr>
        </p:nvSpPr>
        <p:spPr>
          <a:noFill/>
        </p:spPr>
        <p:txBody>
          <a:bodyPr/>
          <a:lstStyle/>
          <a:p>
            <a:fld id="{4594D069-4DF1-4F8B-9BD4-ABEC40084618}" type="slidenum">
              <a:rPr lang="en-US" altLang="zh-CN" smtClean="0"/>
            </a:fld>
            <a:endParaRPr lang="en-US" altLang="zh-CN"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01F2A8-E83A-49E1-BE9E-5DAF8FB435A1}" type="slidenum">
              <a:rPr lang="en-US" altLang="zh-CN" smtClean="0"/>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xfrm>
            <a:off x="711200" y="744538"/>
            <a:ext cx="5375275" cy="3722687"/>
          </a:xfrm>
        </p:spPr>
      </p:sp>
      <p:sp>
        <p:nvSpPr>
          <p:cNvPr id="4099" name="备注占位符 2"/>
          <p:cNvSpPr>
            <a:spLocks noGrp="1"/>
          </p:cNvSpPr>
          <p:nvPr>
            <p:ph type="body" idx="1"/>
          </p:nvPr>
        </p:nvSpPr>
        <p:spPr>
          <a:noFill/>
        </p:spPr>
        <p:txBody>
          <a:bodyPr/>
          <a:lstStyle/>
          <a:p>
            <a:endParaRPr lang="zh-CN" altLang="en-US" smtClean="0">
              <a:latin typeface="Arial" panose="020B0604020202020204" pitchFamily="34" charset="0"/>
            </a:endParaRPr>
          </a:p>
        </p:txBody>
      </p:sp>
      <p:sp>
        <p:nvSpPr>
          <p:cNvPr id="4100" name="灯片编号占位符 3"/>
          <p:cNvSpPr>
            <a:spLocks noGrp="1"/>
          </p:cNvSpPr>
          <p:nvPr>
            <p:ph type="sldNum" sz="quarter" idx="5"/>
          </p:nvPr>
        </p:nvSpPr>
        <p:spPr>
          <a:noFill/>
        </p:spPr>
        <p:txBody>
          <a:bodyPr/>
          <a:lstStyle/>
          <a:p>
            <a:fld id="{E9E6B1B4-D0E5-4CB4-90F2-36F7A47C0B9B}" type="slidenum">
              <a:rPr lang="en-US" altLang="zh-CN"/>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01F2A8-E83A-49E1-BE9E-5DAF8FB435A1}" type="slidenum">
              <a:rPr lang="en-US" altLang="zh-CN" smtClean="0"/>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xfrm>
            <a:off x="711200" y="744538"/>
            <a:ext cx="5375275" cy="3722687"/>
          </a:xfrm>
        </p:spPr>
      </p:sp>
      <p:sp>
        <p:nvSpPr>
          <p:cNvPr id="4099" name="备注占位符 2"/>
          <p:cNvSpPr>
            <a:spLocks noGrp="1"/>
          </p:cNvSpPr>
          <p:nvPr>
            <p:ph type="body" idx="1"/>
          </p:nvPr>
        </p:nvSpPr>
        <p:spPr>
          <a:noFill/>
        </p:spPr>
        <p:txBody>
          <a:bodyPr/>
          <a:lstStyle/>
          <a:p>
            <a:endParaRPr lang="zh-CN" altLang="en-US" smtClean="0">
              <a:latin typeface="Arial" panose="020B0604020202020204" pitchFamily="34" charset="0"/>
            </a:endParaRPr>
          </a:p>
        </p:txBody>
      </p:sp>
      <p:sp>
        <p:nvSpPr>
          <p:cNvPr id="4100" name="灯片编号占位符 3"/>
          <p:cNvSpPr>
            <a:spLocks noGrp="1"/>
          </p:cNvSpPr>
          <p:nvPr>
            <p:ph type="sldNum" sz="quarter" idx="5"/>
          </p:nvPr>
        </p:nvSpPr>
        <p:spPr>
          <a:noFill/>
        </p:spPr>
        <p:txBody>
          <a:bodyPr/>
          <a:lstStyle/>
          <a:p>
            <a:fld id="{E9E6B1B4-D0E5-4CB4-90F2-36F7A47C0B9B}" type="slidenum">
              <a:rPr lang="en-US" altLang="zh-CN"/>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11200" y="744538"/>
            <a:ext cx="5375275" cy="3722687"/>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C1161A8-5F85-4E2A-AA20-779C00CE6727}" type="slidenum">
              <a:rPr lang="en-US" altLang="zh-CN" smtClean="0"/>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11200" y="744538"/>
            <a:ext cx="5375275" cy="3722687"/>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C1161A8-5F85-4E2A-AA20-779C00CE6727}" type="slidenum">
              <a:rPr lang="en-US" altLang="zh-CN" smtClean="0"/>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42950" y="2130426"/>
            <a:ext cx="84201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485900" y="3886200"/>
            <a:ext cx="69342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95300" y="6356351"/>
            <a:ext cx="2311400" cy="365125"/>
          </a:xfrm>
          <a:prstGeom prst="rect">
            <a:avLst/>
          </a:prstGeom>
        </p:spPr>
        <p:txBody>
          <a:bodyPr/>
          <a:lstStyle/>
          <a:p>
            <a:pPr>
              <a:defRPr/>
            </a:pPr>
            <a:endParaRPr lang="en-US" altLang="zh-CN"/>
          </a:p>
        </p:txBody>
      </p:sp>
      <p:sp>
        <p:nvSpPr>
          <p:cNvPr id="5" name="页脚占位符 4"/>
          <p:cNvSpPr>
            <a:spLocks noGrp="1"/>
          </p:cNvSpPr>
          <p:nvPr>
            <p:ph type="ftr" sz="quarter" idx="11"/>
          </p:nvPr>
        </p:nvSpPr>
        <p:spPr>
          <a:xfrm>
            <a:off x="3384550" y="6356351"/>
            <a:ext cx="3136900" cy="365125"/>
          </a:xfrm>
          <a:prstGeom prst="rect">
            <a:avLst/>
          </a:prstGeom>
        </p:spPr>
        <p:txBody>
          <a:bodyPr/>
          <a:lstStyle/>
          <a:p>
            <a:pPr>
              <a:defRPr/>
            </a:pPr>
            <a:endParaRPr lang="en-US" altLang="zh-CN"/>
          </a:p>
        </p:txBody>
      </p:sp>
      <p:sp>
        <p:nvSpPr>
          <p:cNvPr id="6" name="灯片编号占位符 5"/>
          <p:cNvSpPr>
            <a:spLocks noGrp="1"/>
          </p:cNvSpPr>
          <p:nvPr>
            <p:ph type="sldNum" sz="quarter" idx="12"/>
          </p:nvPr>
        </p:nvSpPr>
        <p:spPr>
          <a:xfrm>
            <a:off x="7099300" y="6356351"/>
            <a:ext cx="2311400" cy="365125"/>
          </a:xfrm>
          <a:prstGeom prst="rect">
            <a:avLst/>
          </a:prstGeom>
        </p:spPr>
        <p:txBody>
          <a:bodyPr/>
          <a:lstStyle/>
          <a:p>
            <a:fld id="{4304AB6F-A4E3-44D1-8DA9-B42182CAD58B}" type="slidenum">
              <a:rPr lang="en-US" altLang="zh-CN" smtClean="0"/>
            </a:fld>
            <a:endParaRPr lang="en-US" altLang="zh-CN"/>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95300" y="1600201"/>
            <a:ext cx="89154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95300" y="6356351"/>
            <a:ext cx="2311400" cy="365125"/>
          </a:xfrm>
          <a:prstGeom prst="rect">
            <a:avLst/>
          </a:prstGeom>
        </p:spPr>
        <p:txBody>
          <a:bodyPr/>
          <a:lstStyle/>
          <a:p>
            <a:pPr>
              <a:defRPr/>
            </a:pPr>
            <a:endParaRPr lang="en-US" altLang="zh-CN"/>
          </a:p>
        </p:txBody>
      </p:sp>
      <p:sp>
        <p:nvSpPr>
          <p:cNvPr id="5" name="页脚占位符 4"/>
          <p:cNvSpPr>
            <a:spLocks noGrp="1"/>
          </p:cNvSpPr>
          <p:nvPr>
            <p:ph type="ftr" sz="quarter" idx="11"/>
          </p:nvPr>
        </p:nvSpPr>
        <p:spPr>
          <a:xfrm>
            <a:off x="3384550" y="6356351"/>
            <a:ext cx="3136900" cy="365125"/>
          </a:xfrm>
          <a:prstGeom prst="rect">
            <a:avLst/>
          </a:prstGeom>
        </p:spPr>
        <p:txBody>
          <a:bodyPr/>
          <a:lstStyle/>
          <a:p>
            <a:pPr>
              <a:defRPr/>
            </a:pPr>
            <a:endParaRPr lang="en-US" altLang="zh-CN"/>
          </a:p>
        </p:txBody>
      </p:sp>
      <p:sp>
        <p:nvSpPr>
          <p:cNvPr id="6" name="灯片编号占位符 5"/>
          <p:cNvSpPr>
            <a:spLocks noGrp="1"/>
          </p:cNvSpPr>
          <p:nvPr>
            <p:ph type="sldNum" sz="quarter" idx="12"/>
          </p:nvPr>
        </p:nvSpPr>
        <p:spPr>
          <a:xfrm>
            <a:off x="7099300" y="6356351"/>
            <a:ext cx="2311400" cy="365125"/>
          </a:xfrm>
          <a:prstGeom prst="rect">
            <a:avLst/>
          </a:prstGeom>
        </p:spPr>
        <p:txBody>
          <a:bodyPr/>
          <a:lstStyle/>
          <a:p>
            <a:fld id="{4BCD9409-327A-4002-85EF-26E2421C3A98}" type="slidenum">
              <a:rPr lang="en-US" altLang="zh-CN" smtClean="0"/>
            </a:fld>
            <a:endParaRPr lang="en-US" altLang="zh-CN"/>
          </a:p>
        </p:txBody>
      </p:sp>
      <p:sp>
        <p:nvSpPr>
          <p:cNvPr id="7" name="矩形 6"/>
          <p:cNvSpPr/>
          <p:nvPr userDrawn="1"/>
        </p:nvSpPr>
        <p:spPr>
          <a:xfrm>
            <a:off x="1" y="0"/>
            <a:ext cx="6513172" cy="43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p>
        </p:txBody>
      </p:sp>
      <p:sp>
        <p:nvSpPr>
          <p:cNvPr id="8" name="矩形 7"/>
          <p:cNvSpPr/>
          <p:nvPr userDrawn="1"/>
        </p:nvSpPr>
        <p:spPr>
          <a:xfrm>
            <a:off x="6513173" y="0"/>
            <a:ext cx="3392827" cy="432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solidFill>
                <a:srgbClr val="C00000"/>
              </a:solidFill>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81850" y="274639"/>
            <a:ext cx="222885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95300" y="274639"/>
            <a:ext cx="652145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95300" y="6356351"/>
            <a:ext cx="2311400" cy="365125"/>
          </a:xfrm>
          <a:prstGeom prst="rect">
            <a:avLst/>
          </a:prstGeom>
        </p:spPr>
        <p:txBody>
          <a:bodyPr/>
          <a:lstStyle/>
          <a:p>
            <a:pPr>
              <a:defRPr/>
            </a:pPr>
            <a:endParaRPr lang="en-US" altLang="zh-CN"/>
          </a:p>
        </p:txBody>
      </p:sp>
      <p:sp>
        <p:nvSpPr>
          <p:cNvPr id="5" name="页脚占位符 4"/>
          <p:cNvSpPr>
            <a:spLocks noGrp="1"/>
          </p:cNvSpPr>
          <p:nvPr>
            <p:ph type="ftr" sz="quarter" idx="11"/>
          </p:nvPr>
        </p:nvSpPr>
        <p:spPr>
          <a:xfrm>
            <a:off x="3384550" y="6356351"/>
            <a:ext cx="3136900" cy="365125"/>
          </a:xfrm>
          <a:prstGeom prst="rect">
            <a:avLst/>
          </a:prstGeom>
        </p:spPr>
        <p:txBody>
          <a:bodyPr/>
          <a:lstStyle/>
          <a:p>
            <a:pPr>
              <a:defRPr/>
            </a:pPr>
            <a:endParaRPr lang="en-US" altLang="zh-CN"/>
          </a:p>
        </p:txBody>
      </p:sp>
      <p:sp>
        <p:nvSpPr>
          <p:cNvPr id="6" name="灯片编号占位符 5"/>
          <p:cNvSpPr>
            <a:spLocks noGrp="1"/>
          </p:cNvSpPr>
          <p:nvPr>
            <p:ph type="sldNum" sz="quarter" idx="12"/>
          </p:nvPr>
        </p:nvSpPr>
        <p:spPr>
          <a:xfrm>
            <a:off x="7099300" y="6356351"/>
            <a:ext cx="2311400" cy="365125"/>
          </a:xfrm>
          <a:prstGeom prst="rect">
            <a:avLst/>
          </a:prstGeom>
        </p:spPr>
        <p:txBody>
          <a:bodyPr/>
          <a:lstStyle/>
          <a:p>
            <a:fld id="{6C773C66-A3A5-4C8B-AB74-93663AF72650}" type="slidenum">
              <a:rPr lang="en-US" altLang="zh-CN" smtClean="0"/>
            </a:fld>
            <a:endParaRPr lang="en-US" altLang="zh-CN"/>
          </a:p>
        </p:txBody>
      </p:sp>
      <p:sp>
        <p:nvSpPr>
          <p:cNvPr id="7" name="矩形 6"/>
          <p:cNvSpPr/>
          <p:nvPr userDrawn="1"/>
        </p:nvSpPr>
        <p:spPr>
          <a:xfrm>
            <a:off x="1" y="0"/>
            <a:ext cx="6513172" cy="43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p>
        </p:txBody>
      </p:sp>
      <p:sp>
        <p:nvSpPr>
          <p:cNvPr id="8" name="矩形 7"/>
          <p:cNvSpPr/>
          <p:nvPr userDrawn="1"/>
        </p:nvSpPr>
        <p:spPr>
          <a:xfrm>
            <a:off x="6513173" y="0"/>
            <a:ext cx="3392827" cy="432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solidFill>
                <a:srgbClr val="C00000"/>
              </a:solidFill>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7" name="Picture 2" descr="20150826中国建筑研究院ppt-05"/>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a:xfrm>
            <a:off x="1" y="0"/>
            <a:ext cx="6513172" cy="43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p>
        </p:txBody>
      </p:sp>
      <p:sp>
        <p:nvSpPr>
          <p:cNvPr id="4" name="矩形 3"/>
          <p:cNvSpPr/>
          <p:nvPr userDrawn="1"/>
        </p:nvSpPr>
        <p:spPr>
          <a:xfrm>
            <a:off x="6513173" y="0"/>
            <a:ext cx="3392827" cy="432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solidFill>
                <a:srgbClr val="C00000"/>
              </a:solidFill>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95300" y="1600201"/>
            <a:ext cx="8915400" cy="4525963"/>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95300" y="6356351"/>
            <a:ext cx="2311400" cy="365125"/>
          </a:xfrm>
          <a:prstGeom prst="rect">
            <a:avLst/>
          </a:prstGeom>
        </p:spPr>
        <p:txBody>
          <a:bodyPr/>
          <a:lstStyle/>
          <a:p>
            <a:pPr>
              <a:defRPr/>
            </a:pPr>
            <a:endParaRPr lang="en-US" altLang="zh-CN"/>
          </a:p>
        </p:txBody>
      </p:sp>
      <p:sp>
        <p:nvSpPr>
          <p:cNvPr id="5" name="页脚占位符 4"/>
          <p:cNvSpPr>
            <a:spLocks noGrp="1"/>
          </p:cNvSpPr>
          <p:nvPr>
            <p:ph type="ftr" sz="quarter" idx="11"/>
          </p:nvPr>
        </p:nvSpPr>
        <p:spPr>
          <a:xfrm>
            <a:off x="3384550" y="6356351"/>
            <a:ext cx="3136900" cy="365125"/>
          </a:xfrm>
          <a:prstGeom prst="rect">
            <a:avLst/>
          </a:prstGeom>
        </p:spPr>
        <p:txBody>
          <a:bodyPr/>
          <a:lstStyle/>
          <a:p>
            <a:pPr>
              <a:defRPr/>
            </a:pPr>
            <a:endParaRPr lang="en-US" altLang="zh-CN"/>
          </a:p>
        </p:txBody>
      </p:sp>
      <p:sp>
        <p:nvSpPr>
          <p:cNvPr id="6" name="灯片编号占位符 5"/>
          <p:cNvSpPr>
            <a:spLocks noGrp="1"/>
          </p:cNvSpPr>
          <p:nvPr>
            <p:ph type="sldNum" sz="quarter" idx="12"/>
          </p:nvPr>
        </p:nvSpPr>
        <p:spPr>
          <a:xfrm>
            <a:off x="7099300" y="6356351"/>
            <a:ext cx="2311400" cy="365125"/>
          </a:xfrm>
          <a:prstGeom prst="rect">
            <a:avLst/>
          </a:prstGeom>
        </p:spPr>
        <p:txBody>
          <a:bodyPr/>
          <a:lstStyle/>
          <a:p>
            <a:fld id="{435FBEEF-8591-4D69-A4CE-DE5C1FCE0352}" type="slidenum">
              <a:rPr lang="en-US" altLang="zh-CN" smtClean="0"/>
            </a:fld>
            <a:endParaRPr lang="en-US" altLang="zh-CN"/>
          </a:p>
        </p:txBody>
      </p:sp>
      <p:sp>
        <p:nvSpPr>
          <p:cNvPr id="7" name="矩形 6"/>
          <p:cNvSpPr/>
          <p:nvPr userDrawn="1"/>
        </p:nvSpPr>
        <p:spPr>
          <a:xfrm>
            <a:off x="1" y="0"/>
            <a:ext cx="6513172" cy="43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p>
        </p:txBody>
      </p:sp>
      <p:sp>
        <p:nvSpPr>
          <p:cNvPr id="8" name="矩形 7"/>
          <p:cNvSpPr/>
          <p:nvPr userDrawn="1"/>
        </p:nvSpPr>
        <p:spPr>
          <a:xfrm>
            <a:off x="6513173" y="0"/>
            <a:ext cx="3392827" cy="432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solidFill>
                <a:srgbClr val="C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pic>
        <p:nvPicPr>
          <p:cNvPr id="2" name="Picture 2" descr="20150826中国建筑研究院ppt-05"/>
          <p:cNvPicPr>
            <a:picLocks noChangeAspect="1" noChangeArrowheads="1"/>
          </p:cNvPicPr>
          <p:nvPr userDrawn="1"/>
        </p:nvPicPr>
        <p:blipFill>
          <a:blip r:embed="rId2"/>
          <a:srcRect l="61111" t="90758" r="2541" b="4095"/>
          <a:stretch>
            <a:fillRect/>
          </a:stretch>
        </p:blipFill>
        <p:spPr bwMode="auto">
          <a:xfrm>
            <a:off x="6304757" y="6505576"/>
            <a:ext cx="3601244" cy="352425"/>
          </a:xfrm>
          <a:prstGeom prst="rect">
            <a:avLst/>
          </a:prstGeom>
          <a:noFill/>
          <a:ln w="9525">
            <a:noFill/>
            <a:miter lim="800000"/>
            <a:headEnd/>
            <a:tailEnd/>
          </a:ln>
        </p:spPr>
      </p:pic>
      <p:sp>
        <p:nvSpPr>
          <p:cNvPr id="3" name="矩形 2"/>
          <p:cNvSpPr/>
          <p:nvPr userDrawn="1"/>
        </p:nvSpPr>
        <p:spPr>
          <a:xfrm>
            <a:off x="1" y="0"/>
            <a:ext cx="6513172" cy="43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p>
        </p:txBody>
      </p:sp>
      <p:sp>
        <p:nvSpPr>
          <p:cNvPr id="4" name="矩形 3"/>
          <p:cNvSpPr/>
          <p:nvPr userDrawn="1"/>
        </p:nvSpPr>
        <p:spPr>
          <a:xfrm>
            <a:off x="6513173" y="0"/>
            <a:ext cx="3392827" cy="432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solidFill>
                <a:srgbClr val="C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pic>
        <p:nvPicPr>
          <p:cNvPr id="7" name="Picture 2" descr="20150826中国建筑研究院ppt-05"/>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a:xfrm>
            <a:off x="1" y="0"/>
            <a:ext cx="6513172" cy="43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p>
        </p:txBody>
      </p:sp>
      <p:sp>
        <p:nvSpPr>
          <p:cNvPr id="4" name="矩形 3"/>
          <p:cNvSpPr/>
          <p:nvPr userDrawn="1"/>
        </p:nvSpPr>
        <p:spPr>
          <a:xfrm>
            <a:off x="6513173" y="0"/>
            <a:ext cx="3392827" cy="432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solidFill>
                <a:srgbClr val="C00000"/>
              </a:solidFill>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Picture 2" descr="20150826中国建筑研究院ppt-05"/>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灯片编号占位符 5"/>
          <p:cNvSpPr>
            <a:spLocks noGrp="1"/>
          </p:cNvSpPr>
          <p:nvPr>
            <p:ph type="sldNum" sz="quarter" idx="12"/>
          </p:nvPr>
        </p:nvSpPr>
        <p:spPr>
          <a:xfrm>
            <a:off x="9538816" y="78768"/>
            <a:ext cx="367184" cy="397904"/>
          </a:xfrm>
          <a:prstGeom prst="rect">
            <a:avLst/>
          </a:prstGeom>
        </p:spPr>
        <p:txBody>
          <a:bodyPr/>
          <a:lstStyle>
            <a:lvl1pPr algn="ctr">
              <a:defRPr sz="1100">
                <a:solidFill>
                  <a:schemeClr val="bg1"/>
                </a:solidFill>
              </a:defRPr>
            </a:lvl1pPr>
          </a:lstStyle>
          <a:p>
            <a:fld id="{4304AB6F-A4E3-44D1-8DA9-B42182CAD58B}" type="slidenum">
              <a:rPr lang="en-US" altLang="zh-CN" smtClean="0"/>
            </a:fld>
            <a:endParaRPr lang="en-US" altLang="zh-CN"/>
          </a:p>
        </p:txBody>
      </p:sp>
      <p:sp>
        <p:nvSpPr>
          <p:cNvPr id="4" name="矩形 3"/>
          <p:cNvSpPr/>
          <p:nvPr userDrawn="1"/>
        </p:nvSpPr>
        <p:spPr>
          <a:xfrm>
            <a:off x="1" y="0"/>
            <a:ext cx="6513172" cy="43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p>
        </p:txBody>
      </p:sp>
      <p:sp>
        <p:nvSpPr>
          <p:cNvPr id="5" name="矩形 4"/>
          <p:cNvSpPr/>
          <p:nvPr userDrawn="1"/>
        </p:nvSpPr>
        <p:spPr>
          <a:xfrm>
            <a:off x="6513173" y="0"/>
            <a:ext cx="3392827" cy="432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solidFill>
                <a:srgbClr val="C00000"/>
              </a:solidFill>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82506" y="4406901"/>
            <a:ext cx="84201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82506" y="2906713"/>
            <a:ext cx="84201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a:xfrm>
            <a:off x="495300" y="6356351"/>
            <a:ext cx="2311400" cy="365125"/>
          </a:xfrm>
          <a:prstGeom prst="rect">
            <a:avLst/>
          </a:prstGeom>
        </p:spPr>
        <p:txBody>
          <a:bodyPr/>
          <a:lstStyle/>
          <a:p>
            <a:pPr>
              <a:defRPr/>
            </a:pPr>
            <a:endParaRPr lang="en-US" altLang="zh-CN"/>
          </a:p>
        </p:txBody>
      </p:sp>
      <p:sp>
        <p:nvSpPr>
          <p:cNvPr id="5" name="页脚占位符 4"/>
          <p:cNvSpPr>
            <a:spLocks noGrp="1"/>
          </p:cNvSpPr>
          <p:nvPr>
            <p:ph type="ftr" sz="quarter" idx="11"/>
          </p:nvPr>
        </p:nvSpPr>
        <p:spPr>
          <a:xfrm>
            <a:off x="3384550" y="6356351"/>
            <a:ext cx="3136900" cy="365125"/>
          </a:xfrm>
          <a:prstGeom prst="rect">
            <a:avLst/>
          </a:prstGeom>
        </p:spPr>
        <p:txBody>
          <a:bodyPr/>
          <a:lstStyle/>
          <a:p>
            <a:pPr>
              <a:defRPr/>
            </a:pPr>
            <a:endParaRPr lang="en-US" altLang="zh-CN"/>
          </a:p>
        </p:txBody>
      </p:sp>
      <p:sp>
        <p:nvSpPr>
          <p:cNvPr id="6" name="灯片编号占位符 5"/>
          <p:cNvSpPr>
            <a:spLocks noGrp="1"/>
          </p:cNvSpPr>
          <p:nvPr>
            <p:ph type="sldNum" sz="quarter" idx="12"/>
          </p:nvPr>
        </p:nvSpPr>
        <p:spPr>
          <a:xfrm>
            <a:off x="7099300" y="6356351"/>
            <a:ext cx="2311400" cy="365125"/>
          </a:xfrm>
          <a:prstGeom prst="rect">
            <a:avLst/>
          </a:prstGeom>
        </p:spPr>
        <p:txBody>
          <a:bodyPr/>
          <a:lstStyle/>
          <a:p>
            <a:fld id="{2ECDC68A-2C48-4F39-83DA-12428529B438}" type="slidenum">
              <a:rPr lang="en-US" altLang="zh-CN" smtClean="0"/>
            </a:fld>
            <a:endParaRPr lang="en-US" altLang="zh-CN"/>
          </a:p>
        </p:txBody>
      </p:sp>
      <p:sp>
        <p:nvSpPr>
          <p:cNvPr id="7" name="矩形 6"/>
          <p:cNvSpPr/>
          <p:nvPr userDrawn="1"/>
        </p:nvSpPr>
        <p:spPr>
          <a:xfrm>
            <a:off x="1" y="0"/>
            <a:ext cx="6513172" cy="43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p>
        </p:txBody>
      </p:sp>
      <p:sp>
        <p:nvSpPr>
          <p:cNvPr id="8" name="矩形 7"/>
          <p:cNvSpPr/>
          <p:nvPr userDrawn="1"/>
        </p:nvSpPr>
        <p:spPr>
          <a:xfrm>
            <a:off x="6513173" y="0"/>
            <a:ext cx="3392827" cy="432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solidFill>
                <a:srgbClr val="C00000"/>
              </a:solidFill>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95300" y="1600201"/>
            <a:ext cx="437515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5035550" y="1600201"/>
            <a:ext cx="437515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a:xfrm>
            <a:off x="495300" y="6356351"/>
            <a:ext cx="2311400" cy="365125"/>
          </a:xfrm>
          <a:prstGeom prst="rect">
            <a:avLst/>
          </a:prstGeom>
        </p:spPr>
        <p:txBody>
          <a:bodyPr/>
          <a:lstStyle/>
          <a:p>
            <a:pPr>
              <a:defRPr/>
            </a:pPr>
            <a:endParaRPr lang="en-US" altLang="zh-CN"/>
          </a:p>
        </p:txBody>
      </p:sp>
      <p:sp>
        <p:nvSpPr>
          <p:cNvPr id="6" name="页脚占位符 5"/>
          <p:cNvSpPr>
            <a:spLocks noGrp="1"/>
          </p:cNvSpPr>
          <p:nvPr>
            <p:ph type="ftr" sz="quarter" idx="11"/>
          </p:nvPr>
        </p:nvSpPr>
        <p:spPr>
          <a:xfrm>
            <a:off x="3384550" y="6356351"/>
            <a:ext cx="3136900" cy="365125"/>
          </a:xfrm>
          <a:prstGeom prst="rect">
            <a:avLst/>
          </a:prstGeom>
        </p:spPr>
        <p:txBody>
          <a:bodyPr/>
          <a:lstStyle/>
          <a:p>
            <a:pPr>
              <a:defRPr/>
            </a:pPr>
            <a:endParaRPr lang="en-US" altLang="zh-CN"/>
          </a:p>
        </p:txBody>
      </p:sp>
      <p:sp>
        <p:nvSpPr>
          <p:cNvPr id="7" name="灯片编号占位符 6"/>
          <p:cNvSpPr>
            <a:spLocks noGrp="1"/>
          </p:cNvSpPr>
          <p:nvPr>
            <p:ph type="sldNum" sz="quarter" idx="12"/>
          </p:nvPr>
        </p:nvSpPr>
        <p:spPr>
          <a:xfrm>
            <a:off x="7099300" y="6356351"/>
            <a:ext cx="2311400" cy="365125"/>
          </a:xfrm>
          <a:prstGeom prst="rect">
            <a:avLst/>
          </a:prstGeom>
        </p:spPr>
        <p:txBody>
          <a:bodyPr/>
          <a:lstStyle/>
          <a:p>
            <a:fld id="{EBAD97E7-9784-471D-9F41-3A90A21B27D9}" type="slidenum">
              <a:rPr lang="en-US" altLang="zh-CN" smtClean="0"/>
            </a:fld>
            <a:endParaRPr lang="en-US" altLang="zh-CN"/>
          </a:p>
        </p:txBody>
      </p:sp>
      <p:sp>
        <p:nvSpPr>
          <p:cNvPr id="8" name="矩形 7"/>
          <p:cNvSpPr/>
          <p:nvPr userDrawn="1"/>
        </p:nvSpPr>
        <p:spPr>
          <a:xfrm>
            <a:off x="1" y="0"/>
            <a:ext cx="6513172" cy="43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p>
        </p:txBody>
      </p:sp>
      <p:sp>
        <p:nvSpPr>
          <p:cNvPr id="9" name="矩形 8"/>
          <p:cNvSpPr/>
          <p:nvPr userDrawn="1"/>
        </p:nvSpPr>
        <p:spPr>
          <a:xfrm>
            <a:off x="6513173" y="0"/>
            <a:ext cx="3392827" cy="432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solidFill>
                <a:srgbClr val="C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95300" y="1535113"/>
            <a:ext cx="437687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95300" y="2174875"/>
            <a:ext cx="4376870"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5032111" y="1535113"/>
            <a:ext cx="437859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5032111" y="2174875"/>
            <a:ext cx="4378590"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a:xfrm>
            <a:off x="495300" y="6356351"/>
            <a:ext cx="2311400" cy="365125"/>
          </a:xfrm>
          <a:prstGeom prst="rect">
            <a:avLst/>
          </a:prstGeom>
        </p:spPr>
        <p:txBody>
          <a:bodyPr/>
          <a:lstStyle/>
          <a:p>
            <a:pPr>
              <a:defRPr/>
            </a:pPr>
            <a:endParaRPr lang="en-US" altLang="zh-CN"/>
          </a:p>
        </p:txBody>
      </p:sp>
      <p:sp>
        <p:nvSpPr>
          <p:cNvPr id="8" name="页脚占位符 7"/>
          <p:cNvSpPr>
            <a:spLocks noGrp="1"/>
          </p:cNvSpPr>
          <p:nvPr>
            <p:ph type="ftr" sz="quarter" idx="11"/>
          </p:nvPr>
        </p:nvSpPr>
        <p:spPr>
          <a:xfrm>
            <a:off x="3384550" y="6356351"/>
            <a:ext cx="3136900" cy="365125"/>
          </a:xfrm>
          <a:prstGeom prst="rect">
            <a:avLst/>
          </a:prstGeom>
        </p:spPr>
        <p:txBody>
          <a:bodyPr/>
          <a:lstStyle/>
          <a:p>
            <a:pPr>
              <a:defRPr/>
            </a:pPr>
            <a:endParaRPr lang="en-US" altLang="zh-CN"/>
          </a:p>
        </p:txBody>
      </p:sp>
      <p:sp>
        <p:nvSpPr>
          <p:cNvPr id="9" name="灯片编号占位符 8"/>
          <p:cNvSpPr>
            <a:spLocks noGrp="1"/>
          </p:cNvSpPr>
          <p:nvPr>
            <p:ph type="sldNum" sz="quarter" idx="12"/>
          </p:nvPr>
        </p:nvSpPr>
        <p:spPr>
          <a:xfrm>
            <a:off x="7099300" y="6356351"/>
            <a:ext cx="2311400" cy="365125"/>
          </a:xfrm>
          <a:prstGeom prst="rect">
            <a:avLst/>
          </a:prstGeom>
        </p:spPr>
        <p:txBody>
          <a:bodyPr/>
          <a:lstStyle/>
          <a:p>
            <a:fld id="{CF382D33-C09E-4424-8A43-0B646B4BF74A}" type="slidenum">
              <a:rPr lang="en-US" altLang="zh-CN" smtClean="0"/>
            </a:fld>
            <a:endParaRPr lang="en-US" altLang="zh-CN"/>
          </a:p>
        </p:txBody>
      </p:sp>
      <p:sp>
        <p:nvSpPr>
          <p:cNvPr id="10" name="矩形 9"/>
          <p:cNvSpPr/>
          <p:nvPr userDrawn="1"/>
        </p:nvSpPr>
        <p:spPr>
          <a:xfrm>
            <a:off x="1" y="0"/>
            <a:ext cx="6513172" cy="43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p>
        </p:txBody>
      </p:sp>
      <p:sp>
        <p:nvSpPr>
          <p:cNvPr id="11" name="矩形 10"/>
          <p:cNvSpPr/>
          <p:nvPr userDrawn="1"/>
        </p:nvSpPr>
        <p:spPr>
          <a:xfrm>
            <a:off x="6513173" y="0"/>
            <a:ext cx="3392827" cy="432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solidFill>
                <a:srgbClr val="C00000"/>
              </a:solidFil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95300" y="6356351"/>
            <a:ext cx="2311400" cy="365125"/>
          </a:xfrm>
          <a:prstGeom prst="rect">
            <a:avLst/>
          </a:prstGeom>
        </p:spPr>
        <p:txBody>
          <a:bodyPr/>
          <a:lstStyle/>
          <a:p>
            <a:pPr>
              <a:defRPr/>
            </a:pPr>
            <a:endParaRPr lang="en-US" altLang="zh-CN"/>
          </a:p>
        </p:txBody>
      </p:sp>
      <p:sp>
        <p:nvSpPr>
          <p:cNvPr id="4" name="页脚占位符 3"/>
          <p:cNvSpPr>
            <a:spLocks noGrp="1"/>
          </p:cNvSpPr>
          <p:nvPr>
            <p:ph type="ftr" sz="quarter" idx="11"/>
          </p:nvPr>
        </p:nvSpPr>
        <p:spPr>
          <a:xfrm>
            <a:off x="3384550" y="6356351"/>
            <a:ext cx="3136900" cy="365125"/>
          </a:xfrm>
          <a:prstGeom prst="rect">
            <a:avLst/>
          </a:prstGeom>
        </p:spPr>
        <p:txBody>
          <a:bodyPr/>
          <a:lstStyle/>
          <a:p>
            <a:pPr>
              <a:defRPr/>
            </a:pPr>
            <a:endParaRPr lang="en-US" altLang="zh-CN"/>
          </a:p>
        </p:txBody>
      </p:sp>
      <p:sp>
        <p:nvSpPr>
          <p:cNvPr id="5" name="灯片编号占位符 4"/>
          <p:cNvSpPr>
            <a:spLocks noGrp="1"/>
          </p:cNvSpPr>
          <p:nvPr>
            <p:ph type="sldNum" sz="quarter" idx="12"/>
          </p:nvPr>
        </p:nvSpPr>
        <p:spPr>
          <a:xfrm>
            <a:off x="7099300" y="6356351"/>
            <a:ext cx="2311400" cy="365125"/>
          </a:xfrm>
          <a:prstGeom prst="rect">
            <a:avLst/>
          </a:prstGeom>
        </p:spPr>
        <p:txBody>
          <a:bodyPr/>
          <a:lstStyle/>
          <a:p>
            <a:fld id="{13AC2C40-6A43-412B-ADDE-B81F27BAFBB7}" type="slidenum">
              <a:rPr lang="en-US" altLang="zh-CN" smtClean="0"/>
            </a:fld>
            <a:endParaRPr lang="en-US" altLang="zh-CN"/>
          </a:p>
        </p:txBody>
      </p:sp>
      <p:sp>
        <p:nvSpPr>
          <p:cNvPr id="6" name="矩形 5"/>
          <p:cNvSpPr/>
          <p:nvPr userDrawn="1"/>
        </p:nvSpPr>
        <p:spPr>
          <a:xfrm>
            <a:off x="1" y="0"/>
            <a:ext cx="6513172" cy="43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p>
        </p:txBody>
      </p:sp>
      <p:sp>
        <p:nvSpPr>
          <p:cNvPr id="7" name="矩形 6"/>
          <p:cNvSpPr/>
          <p:nvPr userDrawn="1"/>
        </p:nvSpPr>
        <p:spPr>
          <a:xfrm>
            <a:off x="6513173" y="0"/>
            <a:ext cx="3392827" cy="432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solidFill>
                <a:srgbClr val="C00000"/>
              </a:solidFill>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95300" y="6356351"/>
            <a:ext cx="2311400" cy="365125"/>
          </a:xfrm>
          <a:prstGeom prst="rect">
            <a:avLst/>
          </a:prstGeom>
        </p:spPr>
        <p:txBody>
          <a:bodyPr/>
          <a:lstStyle/>
          <a:p>
            <a:pPr>
              <a:defRPr/>
            </a:pPr>
            <a:endParaRPr lang="en-US" altLang="zh-CN"/>
          </a:p>
        </p:txBody>
      </p:sp>
      <p:sp>
        <p:nvSpPr>
          <p:cNvPr id="3" name="页脚占位符 2"/>
          <p:cNvSpPr>
            <a:spLocks noGrp="1"/>
          </p:cNvSpPr>
          <p:nvPr>
            <p:ph type="ftr" sz="quarter" idx="11"/>
          </p:nvPr>
        </p:nvSpPr>
        <p:spPr>
          <a:xfrm>
            <a:off x="3384550" y="6356351"/>
            <a:ext cx="3136900" cy="365125"/>
          </a:xfrm>
          <a:prstGeom prst="rect">
            <a:avLst/>
          </a:prstGeom>
        </p:spPr>
        <p:txBody>
          <a:bodyPr/>
          <a:lstStyle/>
          <a:p>
            <a:pPr>
              <a:defRPr/>
            </a:pPr>
            <a:endParaRPr lang="en-US" altLang="zh-CN"/>
          </a:p>
        </p:txBody>
      </p:sp>
      <p:sp>
        <p:nvSpPr>
          <p:cNvPr id="4" name="灯片编号占位符 3"/>
          <p:cNvSpPr>
            <a:spLocks noGrp="1"/>
          </p:cNvSpPr>
          <p:nvPr>
            <p:ph type="sldNum" sz="quarter" idx="12"/>
          </p:nvPr>
        </p:nvSpPr>
        <p:spPr>
          <a:xfrm>
            <a:off x="7099300" y="6356351"/>
            <a:ext cx="2311400" cy="365125"/>
          </a:xfrm>
          <a:prstGeom prst="rect">
            <a:avLst/>
          </a:prstGeom>
        </p:spPr>
        <p:txBody>
          <a:bodyPr/>
          <a:lstStyle/>
          <a:p>
            <a:fld id="{CFAC0300-DF2A-48FF-A277-EC1145C0CB99}" type="slidenum">
              <a:rPr lang="en-US" altLang="zh-CN" smtClean="0"/>
            </a:fld>
            <a:endParaRPr lang="en-US" altLang="zh-CN"/>
          </a:p>
        </p:txBody>
      </p:sp>
      <p:sp>
        <p:nvSpPr>
          <p:cNvPr id="5" name="矩形 4"/>
          <p:cNvSpPr/>
          <p:nvPr userDrawn="1"/>
        </p:nvSpPr>
        <p:spPr>
          <a:xfrm>
            <a:off x="1" y="0"/>
            <a:ext cx="6513172" cy="43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p>
        </p:txBody>
      </p:sp>
      <p:sp>
        <p:nvSpPr>
          <p:cNvPr id="6" name="矩形 5"/>
          <p:cNvSpPr/>
          <p:nvPr userDrawn="1"/>
        </p:nvSpPr>
        <p:spPr>
          <a:xfrm>
            <a:off x="6513173" y="0"/>
            <a:ext cx="3392827" cy="432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solidFill>
                <a:srgbClr val="C00000"/>
              </a:solidFill>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95300" y="273050"/>
            <a:ext cx="3259006"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72971" y="273051"/>
            <a:ext cx="5537729"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95300" y="1435101"/>
            <a:ext cx="3259006"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95300" y="6356351"/>
            <a:ext cx="2311400" cy="365125"/>
          </a:xfrm>
          <a:prstGeom prst="rect">
            <a:avLst/>
          </a:prstGeom>
        </p:spPr>
        <p:txBody>
          <a:bodyPr/>
          <a:lstStyle/>
          <a:p>
            <a:pPr>
              <a:defRPr/>
            </a:pPr>
            <a:endParaRPr lang="en-US" altLang="zh-CN"/>
          </a:p>
        </p:txBody>
      </p:sp>
      <p:sp>
        <p:nvSpPr>
          <p:cNvPr id="6" name="页脚占位符 5"/>
          <p:cNvSpPr>
            <a:spLocks noGrp="1"/>
          </p:cNvSpPr>
          <p:nvPr>
            <p:ph type="ftr" sz="quarter" idx="11"/>
          </p:nvPr>
        </p:nvSpPr>
        <p:spPr>
          <a:xfrm>
            <a:off x="3384550" y="6356351"/>
            <a:ext cx="3136900" cy="365125"/>
          </a:xfrm>
          <a:prstGeom prst="rect">
            <a:avLst/>
          </a:prstGeom>
        </p:spPr>
        <p:txBody>
          <a:bodyPr/>
          <a:lstStyle/>
          <a:p>
            <a:pPr>
              <a:defRPr/>
            </a:pPr>
            <a:endParaRPr lang="en-US" altLang="zh-CN"/>
          </a:p>
        </p:txBody>
      </p:sp>
      <p:sp>
        <p:nvSpPr>
          <p:cNvPr id="7" name="灯片编号占位符 6"/>
          <p:cNvSpPr>
            <a:spLocks noGrp="1"/>
          </p:cNvSpPr>
          <p:nvPr>
            <p:ph type="sldNum" sz="quarter" idx="12"/>
          </p:nvPr>
        </p:nvSpPr>
        <p:spPr>
          <a:xfrm>
            <a:off x="7099300" y="6356351"/>
            <a:ext cx="2311400" cy="365125"/>
          </a:xfrm>
          <a:prstGeom prst="rect">
            <a:avLst/>
          </a:prstGeom>
        </p:spPr>
        <p:txBody>
          <a:bodyPr/>
          <a:lstStyle/>
          <a:p>
            <a:fld id="{A60107EC-EBD6-494B-A95C-053A9C906771}" type="slidenum">
              <a:rPr lang="en-US" altLang="zh-CN" smtClean="0"/>
            </a:fld>
            <a:endParaRPr lang="en-US" altLang="zh-CN"/>
          </a:p>
        </p:txBody>
      </p:sp>
      <p:sp>
        <p:nvSpPr>
          <p:cNvPr id="8" name="矩形 7"/>
          <p:cNvSpPr/>
          <p:nvPr userDrawn="1"/>
        </p:nvSpPr>
        <p:spPr>
          <a:xfrm>
            <a:off x="1" y="0"/>
            <a:ext cx="6513172" cy="43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p>
        </p:txBody>
      </p:sp>
      <p:sp>
        <p:nvSpPr>
          <p:cNvPr id="9" name="矩形 8"/>
          <p:cNvSpPr/>
          <p:nvPr userDrawn="1"/>
        </p:nvSpPr>
        <p:spPr>
          <a:xfrm>
            <a:off x="6513173" y="0"/>
            <a:ext cx="3392827" cy="432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solidFill>
                <a:srgbClr val="C00000"/>
              </a:solidFill>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41645" y="4800600"/>
            <a:ext cx="59436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41645"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941645"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95300" y="6356351"/>
            <a:ext cx="2311400" cy="365125"/>
          </a:xfrm>
          <a:prstGeom prst="rect">
            <a:avLst/>
          </a:prstGeom>
        </p:spPr>
        <p:txBody>
          <a:bodyPr/>
          <a:lstStyle/>
          <a:p>
            <a:pPr>
              <a:defRPr/>
            </a:pPr>
            <a:endParaRPr lang="en-US" altLang="zh-CN"/>
          </a:p>
        </p:txBody>
      </p:sp>
      <p:sp>
        <p:nvSpPr>
          <p:cNvPr id="6" name="页脚占位符 5"/>
          <p:cNvSpPr>
            <a:spLocks noGrp="1"/>
          </p:cNvSpPr>
          <p:nvPr>
            <p:ph type="ftr" sz="quarter" idx="11"/>
          </p:nvPr>
        </p:nvSpPr>
        <p:spPr>
          <a:xfrm>
            <a:off x="3384550" y="6356351"/>
            <a:ext cx="3136900" cy="365125"/>
          </a:xfrm>
          <a:prstGeom prst="rect">
            <a:avLst/>
          </a:prstGeom>
        </p:spPr>
        <p:txBody>
          <a:bodyPr/>
          <a:lstStyle/>
          <a:p>
            <a:pPr>
              <a:defRPr/>
            </a:pPr>
            <a:endParaRPr lang="en-US" altLang="zh-CN"/>
          </a:p>
        </p:txBody>
      </p:sp>
      <p:sp>
        <p:nvSpPr>
          <p:cNvPr id="7" name="灯片编号占位符 6"/>
          <p:cNvSpPr>
            <a:spLocks noGrp="1"/>
          </p:cNvSpPr>
          <p:nvPr>
            <p:ph type="sldNum" sz="quarter" idx="12"/>
          </p:nvPr>
        </p:nvSpPr>
        <p:spPr>
          <a:xfrm>
            <a:off x="7099300" y="6356351"/>
            <a:ext cx="2311400" cy="365125"/>
          </a:xfrm>
          <a:prstGeom prst="rect">
            <a:avLst/>
          </a:prstGeom>
        </p:spPr>
        <p:txBody>
          <a:bodyPr/>
          <a:lstStyle/>
          <a:p>
            <a:fld id="{41489464-776B-4F27-8E57-1BE9771A764A}" type="slidenum">
              <a:rPr lang="en-US" altLang="zh-CN" smtClean="0"/>
            </a:fld>
            <a:endParaRPr lang="en-US" altLang="zh-CN"/>
          </a:p>
        </p:txBody>
      </p:sp>
      <p:sp>
        <p:nvSpPr>
          <p:cNvPr id="8" name="矩形 7"/>
          <p:cNvSpPr/>
          <p:nvPr userDrawn="1"/>
        </p:nvSpPr>
        <p:spPr>
          <a:xfrm>
            <a:off x="1" y="0"/>
            <a:ext cx="6513172" cy="43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p>
        </p:txBody>
      </p:sp>
      <p:sp>
        <p:nvSpPr>
          <p:cNvPr id="9" name="矩形 8"/>
          <p:cNvSpPr/>
          <p:nvPr userDrawn="1"/>
        </p:nvSpPr>
        <p:spPr>
          <a:xfrm>
            <a:off x="6513173" y="0"/>
            <a:ext cx="3392827" cy="432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5300" dirty="0">
              <a:solidFill>
                <a:srgbClr val="C00000"/>
              </a:solidFill>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iming>
    <p:tnLst>
      <p:par>
        <p:cTn id="1" dur="indefinite" restart="never" nodeType="tmRoot"/>
      </p:par>
    </p:tnLst>
  </p:timing>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png"/><Relationship Id="rId1" Type="http://schemas.openxmlformats.org/officeDocument/2006/relationships/image" Target="../media/image7.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7.xml"/><Relationship Id="rId5" Type="http://schemas.openxmlformats.org/officeDocument/2006/relationships/diagramColors" Target="../diagrams/colors2.xml"/><Relationship Id="rId4" Type="http://schemas.openxmlformats.org/officeDocument/2006/relationships/diagramQuickStyle" Target="../diagrams/quickStyle2.xml"/><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png"/><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chart" Target="../charts/chart3.xml"/></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png"/><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8.jpeg"/><Relationship Id="rId2" Type="http://schemas.openxmlformats.org/officeDocument/2006/relationships/image" Target="../media/image1.png"/><Relationship Id="rId1" Type="http://schemas.openxmlformats.org/officeDocument/2006/relationships/chart" Target="../charts/chart4.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9.jpe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png"/><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chart" Target="../charts/chart5.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0.png"/><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chart" Target="../charts/chart8.xml"/></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4.jpeg"/><Relationship Id="rId2" Type="http://schemas.openxmlformats.org/officeDocument/2006/relationships/image" Target="../media/image1.png"/><Relationship Id="rId1" Type="http://schemas.openxmlformats.org/officeDocument/2006/relationships/chart" Target="../charts/chart9.xml"/></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image" Target="../media/image1.pn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8.jpeg"/><Relationship Id="rId2" Type="http://schemas.openxmlformats.org/officeDocument/2006/relationships/image" Target="../media/image1.png"/><Relationship Id="rId1" Type="http://schemas.openxmlformats.org/officeDocument/2006/relationships/image" Target="../media/image27.png"/></Relationships>
</file>

<file path=ppt/slides/_rels/slide26.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31.jpeg"/><Relationship Id="rId4" Type="http://schemas.openxmlformats.org/officeDocument/2006/relationships/image" Target="../media/image30.jpeg"/><Relationship Id="rId3" Type="http://schemas.openxmlformats.org/officeDocument/2006/relationships/image" Target="../media/image1.png"/><Relationship Id="rId2" Type="http://schemas.openxmlformats.org/officeDocument/2006/relationships/image" Target="../media/image29.jpeg"/><Relationship Id="rId1" Type="http://schemas.openxmlformats.org/officeDocument/2006/relationships/chart" Target="../charts/chart10.xml"/></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2.jpeg"/><Relationship Id="rId2" Type="http://schemas.openxmlformats.org/officeDocument/2006/relationships/image" Target="../media/image1.png"/><Relationship Id="rId1" Type="http://schemas.openxmlformats.org/officeDocument/2006/relationships/chart" Target="../charts/chart11.xml"/></Relationships>
</file>

<file path=ppt/slides/_rels/slide28.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34.jpeg"/><Relationship Id="rId3" Type="http://schemas.openxmlformats.org/officeDocument/2006/relationships/image" Target="../media/image33.jpeg"/><Relationship Id="rId2" Type="http://schemas.openxmlformats.org/officeDocument/2006/relationships/image" Target="../media/image1.png"/><Relationship Id="rId1" Type="http://schemas.openxmlformats.org/officeDocument/2006/relationships/chart" Target="../charts/chart12.xml"/></Relationships>
</file>

<file path=ppt/slides/_rels/slide29.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diagramColors" Target="../diagrams/colors3.xml"/><Relationship Id="rId3" Type="http://schemas.openxmlformats.org/officeDocument/2006/relationships/diagramQuickStyle" Target="../diagrams/quickStyle3.xml"/><Relationship Id="rId2" Type="http://schemas.openxmlformats.org/officeDocument/2006/relationships/diagramLayout" Target="../diagrams/layout3.xml"/><Relationship Id="rId1" Type="http://schemas.openxmlformats.org/officeDocument/2006/relationships/diagramData" Target="../diagrams/data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png"/><Relationship Id="rId1" Type="http://schemas.openxmlformats.org/officeDocument/2006/relationships/image" Target="../media/image35.png"/></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7.xml"/><Relationship Id="rId3" Type="http://schemas.openxmlformats.org/officeDocument/2006/relationships/image" Target="../media/image1.png"/><Relationship Id="rId2" Type="http://schemas.openxmlformats.org/officeDocument/2006/relationships/chart" Target="../charts/chart14.xml"/><Relationship Id="rId1" Type="http://schemas.openxmlformats.org/officeDocument/2006/relationships/chart" Target="../charts/chart13.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6.png"/><Relationship Id="rId1" Type="http://schemas.openxmlformats.org/officeDocument/2006/relationships/image" Target="../media/image1.png"/></Relationships>
</file>

<file path=ppt/slides/_rels/slide33.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39.jpeg"/><Relationship Id="rId3" Type="http://schemas.openxmlformats.org/officeDocument/2006/relationships/image" Target="../media/image38.jpeg"/><Relationship Id="rId2" Type="http://schemas.openxmlformats.org/officeDocument/2006/relationships/image" Target="../media/image1.png"/><Relationship Id="rId1" Type="http://schemas.openxmlformats.org/officeDocument/2006/relationships/image" Target="../media/image37.jpeg"/></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4.jpeg"/><Relationship Id="rId2" Type="http://schemas.openxmlformats.org/officeDocument/2006/relationships/image" Target="../media/image1.png"/><Relationship Id="rId1" Type="http://schemas.openxmlformats.org/officeDocument/2006/relationships/image" Target="../media/image40.png"/></Relationships>
</file>

<file path=ppt/slides/_rels/slide3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png"/><Relationship Id="rId2" Type="http://schemas.openxmlformats.org/officeDocument/2006/relationships/image" Target="../media/image41.png"/><Relationship Id="rId1" Type="http://schemas.openxmlformats.org/officeDocument/2006/relationships/chart" Target="../charts/chart15.xml"/></Relationships>
</file>

<file path=ppt/slides/_rels/slide36.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45.png"/><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42.jpe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6.png"/><Relationship Id="rId1" Type="http://schemas.openxmlformats.org/officeDocument/2006/relationships/image" Target="../media/image1.png"/></Relationships>
</file>

<file path=ppt/slides/_rels/slide38.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47.jpeg"/><Relationship Id="rId2" Type="http://schemas.openxmlformats.org/officeDocument/2006/relationships/image" Target="../media/image1.png"/><Relationship Id="rId1" Type="http://schemas.openxmlformats.org/officeDocument/2006/relationships/chart" Target="../charts/chart16.xml"/></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7.xml"/><Relationship Id="rId3" Type="http://schemas.openxmlformats.org/officeDocument/2006/relationships/image" Target="../media/image48.jpeg"/><Relationship Id="rId2" Type="http://schemas.openxmlformats.org/officeDocument/2006/relationships/image" Target="../media/image1.png"/><Relationship Id="rId1" Type="http://schemas.openxmlformats.org/officeDocument/2006/relationships/chart" Target="../charts/chart1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7.xml"/><Relationship Id="rId5" Type="http://schemas.openxmlformats.org/officeDocument/2006/relationships/diagramColors" Target="../diagrams/colors4.xml"/><Relationship Id="rId4" Type="http://schemas.openxmlformats.org/officeDocument/2006/relationships/diagramQuickStyle" Target="../diagrams/quickStyle4.xml"/><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image" Target="../media/image1.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image" Target="../media/image49.jpeg"/></Relationships>
</file>

<file path=ppt/slides/_rels/slide4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51.png"/><Relationship Id="rId2" Type="http://schemas.openxmlformats.org/officeDocument/2006/relationships/image" Target="../media/image1.png"/><Relationship Id="rId1" Type="http://schemas.openxmlformats.org/officeDocument/2006/relationships/image" Target="../media/image50.jpeg"/></Relationships>
</file>

<file path=ppt/slides/_rels/slide4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1.jpeg"/><Relationship Id="rId2" Type="http://schemas.openxmlformats.org/officeDocument/2006/relationships/image" Target="../media/image52.jpeg"/><Relationship Id="rId1" Type="http://schemas.openxmlformats.org/officeDocument/2006/relationships/image" Target="../media/image1.png"/></Relationships>
</file>

<file path=ppt/slides/_rels/slide4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54.jpeg"/><Relationship Id="rId2" Type="http://schemas.openxmlformats.org/officeDocument/2006/relationships/image" Target="../media/image1.png"/><Relationship Id="rId1" Type="http://schemas.openxmlformats.org/officeDocument/2006/relationships/image" Target="../media/image53.jpeg"/></Relationships>
</file>

<file path=ppt/slides/_rels/slide48.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image" Target="../media/image60.jpeg"/><Relationship Id="rId6" Type="http://schemas.openxmlformats.org/officeDocument/2006/relationships/image" Target="../media/image59.jpeg"/><Relationship Id="rId5" Type="http://schemas.openxmlformats.org/officeDocument/2006/relationships/image" Target="../media/image1.png"/><Relationship Id="rId4" Type="http://schemas.openxmlformats.org/officeDocument/2006/relationships/image" Target="../media/image58.png"/><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0.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63.png"/><Relationship Id="rId3" Type="http://schemas.openxmlformats.org/officeDocument/2006/relationships/image" Target="../media/image1.png"/><Relationship Id="rId2" Type="http://schemas.openxmlformats.org/officeDocument/2006/relationships/image" Target="../media/image62.jpeg"/><Relationship Id="rId1" Type="http://schemas.openxmlformats.org/officeDocument/2006/relationships/image" Target="../media/image61.jpeg"/></Relationships>
</file>

<file path=ppt/slides/_rels/slide51.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7.xml"/><Relationship Id="rId4" Type="http://schemas.openxmlformats.org/officeDocument/2006/relationships/image" Target="../media/image1.png"/><Relationship Id="rId3" Type="http://schemas.openxmlformats.org/officeDocument/2006/relationships/image" Target="../media/image66.jpeg"/><Relationship Id="rId2" Type="http://schemas.openxmlformats.org/officeDocument/2006/relationships/image" Target="../media/image65.jpeg"/><Relationship Id="rId1" Type="http://schemas.openxmlformats.org/officeDocument/2006/relationships/image" Target="../media/image64.png"/></Relationships>
</file>

<file path=ppt/slides/_rels/slide52.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7.xml"/><Relationship Id="rId4" Type="http://schemas.openxmlformats.org/officeDocument/2006/relationships/image" Target="../media/image69.png"/><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image" Target="../media/image1.png"/></Relationships>
</file>

<file path=ppt/slides/_rels/slide53.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7.xml"/><Relationship Id="rId3" Type="http://schemas.openxmlformats.org/officeDocument/2006/relationships/image" Target="../media/image71.jpeg"/><Relationship Id="rId2" Type="http://schemas.openxmlformats.org/officeDocument/2006/relationships/image" Target="../media/image1.png"/><Relationship Id="rId1" Type="http://schemas.openxmlformats.org/officeDocument/2006/relationships/image" Target="../media/image70.jpeg"/></Relationships>
</file>

<file path=ppt/slides/_rels/slide5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png"/><Relationship Id="rId2" Type="http://schemas.openxmlformats.org/officeDocument/2006/relationships/image" Target="../media/image73.jpeg"/><Relationship Id="rId1" Type="http://schemas.openxmlformats.org/officeDocument/2006/relationships/image" Target="../media/image72.jpeg"/></Relationships>
</file>

<file path=ppt/slides/_rels/slide55.xml.rels><?xml version="1.0" encoding="UTF-8" standalone="yes"?>
<Relationships xmlns="http://schemas.openxmlformats.org/package/2006/relationships"><Relationship Id="rId8" Type="http://schemas.openxmlformats.org/officeDocument/2006/relationships/notesSlide" Target="../notesSlides/notesSlide19.xml"/><Relationship Id="rId7"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78.jpeg"/><Relationship Id="rId4" Type="http://schemas.openxmlformats.org/officeDocument/2006/relationships/image" Target="../media/image77.jpeg"/><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image" Target="../media/image74.jpeg"/></Relationships>
</file>

<file path=ppt/slides/_rels/slide5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80.jpeg"/><Relationship Id="rId2" Type="http://schemas.openxmlformats.org/officeDocument/2006/relationships/image" Target="../media/image1.png"/><Relationship Id="rId1" Type="http://schemas.openxmlformats.org/officeDocument/2006/relationships/image" Target="../media/image79.jpeg"/></Relationships>
</file>

<file path=ppt/slides/_rels/slide57.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7.xml"/><Relationship Id="rId4" Type="http://schemas.openxmlformats.org/officeDocument/2006/relationships/image" Target="../media/image21.png"/><Relationship Id="rId3" Type="http://schemas.openxmlformats.org/officeDocument/2006/relationships/image" Target="../media/image82.jpeg"/><Relationship Id="rId2" Type="http://schemas.openxmlformats.org/officeDocument/2006/relationships/image" Target="../media/image1.png"/><Relationship Id="rId1" Type="http://schemas.openxmlformats.org/officeDocument/2006/relationships/image" Target="../media/image81.png"/></Relationships>
</file>

<file path=ppt/slides/_rels/slide58.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7.xml"/><Relationship Id="rId4" Type="http://schemas.openxmlformats.org/officeDocument/2006/relationships/image" Target="../media/image22.png"/><Relationship Id="rId3" Type="http://schemas.openxmlformats.org/officeDocument/2006/relationships/image" Target="../media/image85.jpeg"/><Relationship Id="rId2" Type="http://schemas.openxmlformats.org/officeDocument/2006/relationships/image" Target="../media/image84.jpeg"/><Relationship Id="rId1" Type="http://schemas.openxmlformats.org/officeDocument/2006/relationships/image" Target="../media/image83.jpeg"/></Relationships>
</file>

<file path=ppt/slides/_rels/slide59.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3.jpeg"/><Relationship Id="rId3" Type="http://schemas.openxmlformats.org/officeDocument/2006/relationships/image" Target="../media/image87.png"/><Relationship Id="rId2" Type="http://schemas.openxmlformats.org/officeDocument/2006/relationships/image" Target="../media/image1.png"/><Relationship Id="rId1" Type="http://schemas.openxmlformats.org/officeDocument/2006/relationships/image" Target="../media/image86.jpeg"/></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4.xml"/><Relationship Id="rId7" Type="http://schemas.openxmlformats.org/officeDocument/2006/relationships/vmlDrawing" Target="../drawings/vmlDrawing1.vml"/><Relationship Id="rId6"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oleObject" Target="../embeddings/Workbook2.xls"/><Relationship Id="rId3" Type="http://schemas.openxmlformats.org/officeDocument/2006/relationships/image" Target="../media/image1.png"/><Relationship Id="rId2" Type="http://schemas.openxmlformats.org/officeDocument/2006/relationships/chart" Target="../charts/chart2.xml"/><Relationship Id="rId1" Type="http://schemas.openxmlformats.org/officeDocument/2006/relationships/chart" Target="../charts/chart1.xml"/></Relationships>
</file>

<file path=ppt/slides/_rels/slide60.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2.jpeg"/><Relationship Id="rId3" Type="http://schemas.openxmlformats.org/officeDocument/2006/relationships/image" Target="../media/image1.png"/><Relationship Id="rId2" Type="http://schemas.openxmlformats.org/officeDocument/2006/relationships/image" Target="../media/image89.jpeg"/><Relationship Id="rId1" Type="http://schemas.openxmlformats.org/officeDocument/2006/relationships/image" Target="../media/image88.png"/></Relationships>
</file>

<file path=ppt/slides/_rels/slide6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4.jpeg"/><Relationship Id="rId2" Type="http://schemas.openxmlformats.org/officeDocument/2006/relationships/image" Target="../media/image90.png"/><Relationship Id="rId1" Type="http://schemas.openxmlformats.org/officeDocument/2006/relationships/image" Target="../media/image1.png"/></Relationships>
</file>

<file path=ppt/slides/_rels/slide62.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png"/><Relationship Id="rId3" Type="http://schemas.openxmlformats.org/officeDocument/2006/relationships/chart" Target="../charts/chart20.xml"/><Relationship Id="rId2" Type="http://schemas.openxmlformats.org/officeDocument/2006/relationships/chart" Target="../charts/chart19.xml"/><Relationship Id="rId1" Type="http://schemas.openxmlformats.org/officeDocument/2006/relationships/chart" Target="../charts/chart18.xml"/></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6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png"/><Relationship Id="rId2" Type="http://schemas.openxmlformats.org/officeDocument/2006/relationships/image" Target="../media/image92.jpeg"/><Relationship Id="rId1" Type="http://schemas.openxmlformats.org/officeDocument/2006/relationships/image" Target="../media/image91.jpeg"/></Relationships>
</file>

<file path=ppt/slides/_rels/slide6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93.png"/><Relationship Id="rId2" Type="http://schemas.openxmlformats.org/officeDocument/2006/relationships/image" Target="../media/image48.jpeg"/><Relationship Id="rId1" Type="http://schemas.openxmlformats.org/officeDocument/2006/relationships/image" Target="../media/image1.png"/></Relationships>
</file>

<file path=ppt/slides/_rels/slide68.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95.jpeg"/><Relationship Id="rId3" Type="http://schemas.openxmlformats.org/officeDocument/2006/relationships/image" Target="../media/image94.jpeg"/><Relationship Id="rId2" Type="http://schemas.openxmlformats.org/officeDocument/2006/relationships/image" Target="../media/image1.png"/><Relationship Id="rId1" Type="http://schemas.openxmlformats.org/officeDocument/2006/relationships/chart" Target="../charts/chart21.xml"/></Relationships>
</file>

<file path=ppt/slides/_rels/slide69.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97.png"/><Relationship Id="rId3" Type="http://schemas.openxmlformats.org/officeDocument/2006/relationships/image" Target="../media/image96.png"/><Relationship Id="rId2" Type="http://schemas.openxmlformats.org/officeDocument/2006/relationships/chart" Target="../charts/chart23.xml"/><Relationship Id="rId1" Type="http://schemas.openxmlformats.org/officeDocument/2006/relationships/chart" Target="../charts/chart2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70.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7.xml"/><Relationship Id="rId4" Type="http://schemas.openxmlformats.org/officeDocument/2006/relationships/image" Target="../media/image1.png"/><Relationship Id="rId3" Type="http://schemas.openxmlformats.org/officeDocument/2006/relationships/image" Target="../media/image100.jpeg"/><Relationship Id="rId2" Type="http://schemas.openxmlformats.org/officeDocument/2006/relationships/image" Target="../media/image99.jpeg"/><Relationship Id="rId1" Type="http://schemas.openxmlformats.org/officeDocument/2006/relationships/image" Target="../media/image98.png"/></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72.xml.rels><?xml version="1.0" encoding="UTF-8" standalone="yes"?>
<Relationships xmlns="http://schemas.openxmlformats.org/package/2006/relationships"><Relationship Id="rId7" Type="http://schemas.openxmlformats.org/officeDocument/2006/relationships/notesSlide" Target="../notesSlides/notesSlide25.xml"/><Relationship Id="rId6"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104.png"/><Relationship Id="rId3" Type="http://schemas.openxmlformats.org/officeDocument/2006/relationships/image" Target="../media/image103.jpeg"/><Relationship Id="rId2" Type="http://schemas.openxmlformats.org/officeDocument/2006/relationships/image" Target="../media/image102.jpeg"/><Relationship Id="rId1" Type="http://schemas.openxmlformats.org/officeDocument/2006/relationships/image" Target="../media/image101.jpeg"/></Relationships>
</file>

<file path=ppt/slides/_rels/slide73.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7.xml"/><Relationship Id="rId2" Type="http://schemas.openxmlformats.org/officeDocument/2006/relationships/image" Target="../media/image1.png"/><Relationship Id="rId1" Type="http://schemas.openxmlformats.org/officeDocument/2006/relationships/chart" Target="../charts/chart24.xml"/></Relationships>
</file>

<file path=ppt/slides/_rels/slide7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png"/><Relationship Id="rId2" Type="http://schemas.openxmlformats.org/officeDocument/2006/relationships/image" Target="../media/image106.jpeg"/><Relationship Id="rId1" Type="http://schemas.openxmlformats.org/officeDocument/2006/relationships/image" Target="../media/image105.jpeg"/></Relationships>
</file>

<file path=ppt/slides/_rels/slide75.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110.jpeg"/><Relationship Id="rId3" Type="http://schemas.openxmlformats.org/officeDocument/2006/relationships/image" Target="../media/image109.png"/><Relationship Id="rId2" Type="http://schemas.openxmlformats.org/officeDocument/2006/relationships/image" Target="../media/image108.jpeg"/><Relationship Id="rId1" Type="http://schemas.openxmlformats.org/officeDocument/2006/relationships/image" Target="../media/image107.jpeg"/></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7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12.png"/><Relationship Id="rId2" Type="http://schemas.openxmlformats.org/officeDocument/2006/relationships/image" Target="../media/image1.png"/><Relationship Id="rId1" Type="http://schemas.openxmlformats.org/officeDocument/2006/relationships/image" Target="../media/image111.png"/></Relationships>
</file>

<file path=ppt/slides/_rels/slide78.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png"/><Relationship Id="rId2" Type="http://schemas.openxmlformats.org/officeDocument/2006/relationships/image" Target="../media/image114.jpeg"/><Relationship Id="rId1" Type="http://schemas.openxmlformats.org/officeDocument/2006/relationships/image" Target="../media/image113.png"/></Relationships>
</file>

<file path=ppt/slides/_rels/slide79.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16.jpeg"/><Relationship Id="rId2" Type="http://schemas.openxmlformats.org/officeDocument/2006/relationships/image" Target="../media/image1.png"/><Relationship Id="rId1" Type="http://schemas.openxmlformats.org/officeDocument/2006/relationships/image" Target="../media/image115.jpe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80.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19.jpeg"/><Relationship Id="rId3" Type="http://schemas.openxmlformats.org/officeDocument/2006/relationships/image" Target="../media/image118.png"/><Relationship Id="rId2" Type="http://schemas.openxmlformats.org/officeDocument/2006/relationships/image" Target="../media/image1.png"/><Relationship Id="rId1" Type="http://schemas.openxmlformats.org/officeDocument/2006/relationships/image" Target="../media/image117.png"/></Relationships>
</file>

<file path=ppt/slides/_rels/slide8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21.jpeg"/><Relationship Id="rId2" Type="http://schemas.openxmlformats.org/officeDocument/2006/relationships/image" Target="../media/image1.png"/><Relationship Id="rId1" Type="http://schemas.openxmlformats.org/officeDocument/2006/relationships/image" Target="../media/image120.png"/></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8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22.jpeg"/><Relationship Id="rId2" Type="http://schemas.openxmlformats.org/officeDocument/2006/relationships/image" Target="../media/image23.png"/><Relationship Id="rId1" Type="http://schemas.openxmlformats.org/officeDocument/2006/relationships/image" Target="../media/image1.png"/></Relationships>
</file>

<file path=ppt/slides/_rels/slide84.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25.jpeg"/><Relationship Id="rId3" Type="http://schemas.openxmlformats.org/officeDocument/2006/relationships/image" Target="../media/image1.png"/><Relationship Id="rId2" Type="http://schemas.openxmlformats.org/officeDocument/2006/relationships/image" Target="../media/image124.jpeg"/><Relationship Id="rId1" Type="http://schemas.openxmlformats.org/officeDocument/2006/relationships/image" Target="../media/image123.jpeg"/></Relationships>
</file>

<file path=ppt/slides/_rels/slide8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27.jpeg"/><Relationship Id="rId2" Type="http://schemas.openxmlformats.org/officeDocument/2006/relationships/image" Target="../media/image1.png"/><Relationship Id="rId1" Type="http://schemas.openxmlformats.org/officeDocument/2006/relationships/image" Target="../media/image126.png"/></Relationships>
</file>

<file path=ppt/slides/_rels/slide8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29.jpeg"/><Relationship Id="rId2" Type="http://schemas.openxmlformats.org/officeDocument/2006/relationships/image" Target="../media/image1.png"/><Relationship Id="rId1" Type="http://schemas.openxmlformats.org/officeDocument/2006/relationships/image" Target="../media/image128.jpeg"/></Relationships>
</file>

<file path=ppt/slides/_rels/slide8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31.png"/><Relationship Id="rId2" Type="http://schemas.openxmlformats.org/officeDocument/2006/relationships/image" Target="../media/image130.jpeg"/><Relationship Id="rId1" Type="http://schemas.openxmlformats.org/officeDocument/2006/relationships/image" Target="../media/image1.png"/></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90.xml.rels><?xml version="1.0" encoding="UTF-8" standalone="yes"?>
<Relationships xmlns="http://schemas.openxmlformats.org/package/2006/relationships"><Relationship Id="rId7" Type="http://schemas.openxmlformats.org/officeDocument/2006/relationships/notesSlide" Target="../notesSlides/notesSlide31.xml"/><Relationship Id="rId6"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135.png"/><Relationship Id="rId3" Type="http://schemas.openxmlformats.org/officeDocument/2006/relationships/image" Target="../media/image134.jpeg"/><Relationship Id="rId2" Type="http://schemas.openxmlformats.org/officeDocument/2006/relationships/image" Target="../media/image133.jpeg"/><Relationship Id="rId1" Type="http://schemas.openxmlformats.org/officeDocument/2006/relationships/image" Target="../media/image132.png"/></Relationships>
</file>

<file path=ppt/slides/_rels/slide9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9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9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37.jpeg"/><Relationship Id="rId1" Type="http://schemas.openxmlformats.org/officeDocument/2006/relationships/image" Target="../media/image13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15"/>
          <p:cNvSpPr txBox="1">
            <a:spLocks noChangeArrowheads="1"/>
          </p:cNvSpPr>
          <p:nvPr/>
        </p:nvSpPr>
        <p:spPr bwMode="auto">
          <a:xfrm>
            <a:off x="560388" y="2052759"/>
            <a:ext cx="8785225" cy="1477328"/>
          </a:xfrm>
          <a:prstGeom prst="rect">
            <a:avLst/>
          </a:prstGeom>
          <a:noFill/>
          <a:ln w="9525">
            <a:noFill/>
            <a:miter lim="800000"/>
          </a:ln>
        </p:spPr>
        <p:txBody>
          <a:bodyPr wrap="square">
            <a:spAutoFit/>
          </a:bodyPr>
          <a:lstStyle/>
          <a:p>
            <a:pPr algn="ctr" eaLnBrk="1" hangingPunct="1">
              <a:lnSpc>
                <a:spcPct val="150000"/>
              </a:lnSpc>
            </a:pPr>
            <a:r>
              <a:rPr lang="zh-CN" altLang="en-US" sz="4000"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Calibri" panose="020F0502020204030204" pitchFamily="34" charset="0"/>
              </a:rPr>
              <a:t>符合实际    突出特色</a:t>
            </a:r>
            <a:endParaRPr lang="en-US" altLang="zh-CN" sz="4000"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Calibri" panose="020F0502020204030204" pitchFamily="34" charset="0"/>
            </a:endParaRPr>
          </a:p>
          <a:p>
            <a:pPr algn="r" eaLnBrk="1" hangingPunct="1">
              <a:lnSpc>
                <a:spcPct val="150000"/>
              </a:lnSpc>
            </a:pPr>
            <a:r>
              <a:rPr lang="en-US" altLang="zh-CN" sz="2000" dirty="0" smtClean="0">
                <a:latin typeface="微软雅黑" panose="020B0503020204020204" pitchFamily="34" charset="-122"/>
                <a:ea typeface="微软雅黑" panose="020B0503020204020204" pitchFamily="34" charset="-122"/>
                <a:sym typeface="Calibri" panose="020F0502020204030204" pitchFamily="34" charset="0"/>
              </a:rPr>
              <a:t>——</a:t>
            </a:r>
            <a:r>
              <a:rPr lang="zh-CN" altLang="en-US" sz="2000" dirty="0" smtClean="0">
                <a:latin typeface="微软雅黑" panose="020B0503020204020204" pitchFamily="34" charset="-122"/>
                <a:ea typeface="微软雅黑" panose="020B0503020204020204" pitchFamily="34" charset="-122"/>
                <a:sym typeface="Calibri" panose="020F0502020204030204" pitchFamily="34" charset="0"/>
              </a:rPr>
              <a:t>关于</a:t>
            </a:r>
            <a:r>
              <a:rPr lang="en-US" altLang="zh-CN" sz="2000" dirty="0" smtClean="0">
                <a:latin typeface="微软雅黑" panose="020B0503020204020204" pitchFamily="34" charset="-122"/>
                <a:ea typeface="微软雅黑" panose="020B0503020204020204" pitchFamily="34" charset="-122"/>
                <a:sym typeface="Calibri" panose="020F0502020204030204" pitchFamily="34" charset="0"/>
              </a:rPr>
              <a:t>《</a:t>
            </a:r>
            <a:r>
              <a:rPr lang="zh-CN" altLang="en-US" sz="2000" dirty="0" smtClean="0">
                <a:latin typeface="微软雅黑" panose="020B0503020204020204" pitchFamily="34" charset="-122"/>
                <a:ea typeface="微软雅黑" panose="020B0503020204020204" pitchFamily="34" charset="-122"/>
                <a:sym typeface="Calibri" panose="020F0502020204030204" pitchFamily="34" charset="0"/>
              </a:rPr>
              <a:t>小</a:t>
            </a:r>
            <a:r>
              <a:rPr lang="zh-CN" altLang="en-US" sz="2000" dirty="0">
                <a:latin typeface="微软雅黑" panose="020B0503020204020204" pitchFamily="34" charset="-122"/>
                <a:ea typeface="微软雅黑" panose="020B0503020204020204" pitchFamily="34" charset="-122"/>
                <a:sym typeface="Calibri" panose="020F0502020204030204" pitchFamily="34" charset="0"/>
              </a:rPr>
              <a:t>城镇特色规划编制</a:t>
            </a:r>
            <a:r>
              <a:rPr lang="zh-CN" altLang="en-US" sz="2000" dirty="0" smtClean="0">
                <a:latin typeface="微软雅黑" panose="020B0503020204020204" pitchFamily="34" charset="-122"/>
                <a:ea typeface="微软雅黑" panose="020B0503020204020204" pitchFamily="34" charset="-122"/>
                <a:sym typeface="Calibri" panose="020F0502020204030204" pitchFamily="34" charset="0"/>
              </a:rPr>
              <a:t>指南</a:t>
            </a:r>
            <a:r>
              <a:rPr lang="en-US" altLang="zh-CN" sz="2000" dirty="0" smtClean="0">
                <a:latin typeface="微软雅黑" panose="020B0503020204020204" pitchFamily="34" charset="-122"/>
                <a:ea typeface="微软雅黑" panose="020B0503020204020204" pitchFamily="34" charset="-122"/>
                <a:sym typeface="Calibri" panose="020F0502020204030204" pitchFamily="34" charset="0"/>
              </a:rPr>
              <a:t>》</a:t>
            </a:r>
            <a:r>
              <a:rPr lang="zh-CN" altLang="en-US" sz="2000" dirty="0" smtClean="0">
                <a:latin typeface="微软雅黑" panose="020B0503020204020204" pitchFamily="34" charset="-122"/>
                <a:ea typeface="微软雅黑" panose="020B0503020204020204" pitchFamily="34" charset="-122"/>
                <a:sym typeface="Calibri" panose="020F0502020204030204" pitchFamily="34" charset="0"/>
              </a:rPr>
              <a:t>研究的一些思考</a:t>
            </a:r>
            <a:endParaRPr lang="zh-CN" altLang="en-US" sz="2000" dirty="0">
              <a:latin typeface="微软雅黑" panose="020B0503020204020204" pitchFamily="34" charset="-122"/>
              <a:ea typeface="微软雅黑" panose="020B0503020204020204" pitchFamily="34" charset="-122"/>
              <a:sym typeface="Calibri" panose="020F0502020204030204" pitchFamily="34" charset="0"/>
            </a:endParaRPr>
          </a:p>
        </p:txBody>
      </p:sp>
      <p:pic>
        <p:nvPicPr>
          <p:cNvPr id="7" name="Picture 2" descr="20150826中国建筑研究院ppt-05"/>
          <p:cNvPicPr>
            <a:picLocks noChangeAspect="1" noChangeArrowheads="1"/>
          </p:cNvPicPr>
          <p:nvPr/>
        </p:nvPicPr>
        <p:blipFill>
          <a:blip r:embed="rId1" cstate="print">
            <a:extLst>
              <a:ext uri="{28A0092B-C50C-407E-A947-70E740481C1C}">
                <a14:useLocalDpi xmlns:a14="http://schemas.microsoft.com/office/drawing/2010/main" val="0"/>
              </a:ext>
            </a:extLst>
          </a:blip>
          <a:srcRect l="61111" t="88707"/>
          <a:stretch>
            <a:fillRect/>
          </a:stretch>
        </p:blipFill>
        <p:spPr bwMode="auto">
          <a:xfrm>
            <a:off x="2534731" y="6165304"/>
            <a:ext cx="5098715" cy="1023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bwMode="auto">
          <a:xfrm>
            <a:off x="3417877" y="5133487"/>
            <a:ext cx="3071834" cy="875030"/>
          </a:xfrm>
          <a:prstGeom prst="rect">
            <a:avLst/>
          </a:prstGeom>
          <a:noFill/>
          <a:ln w="9525">
            <a:noFill/>
            <a:miter lim="800000"/>
          </a:ln>
        </p:spPr>
        <p:txBody>
          <a:bodyPr wrap="square" rtlCol="0">
            <a:spAutoFit/>
          </a:bodyPr>
          <a:lstStyle/>
          <a:p>
            <a:pPr algn="ctr" eaLnBrk="1" hangingPunct="1">
              <a:spcBef>
                <a:spcPts val="600"/>
              </a:spcBef>
              <a:spcAft>
                <a:spcPts val="600"/>
              </a:spcAft>
              <a:buClr>
                <a:srgbClr val="376092"/>
              </a:buClr>
            </a:pPr>
            <a:r>
              <a:rPr lang="zh-CN" altLang="en-US" sz="2000" dirty="0" smtClean="0">
                <a:latin typeface="微软雅黑" panose="020B0503020204020204" pitchFamily="34" charset="-122"/>
                <a:ea typeface="微软雅黑" panose="020B0503020204020204" pitchFamily="34" charset="-122"/>
              </a:rPr>
              <a:t>冯新刚</a:t>
            </a:r>
            <a:endParaRPr lang="en-US" altLang="zh-CN" sz="2000" dirty="0" smtClean="0">
              <a:latin typeface="微软雅黑" panose="020B0503020204020204" pitchFamily="34" charset="-122"/>
              <a:ea typeface="微软雅黑" panose="020B0503020204020204" pitchFamily="34" charset="-122"/>
            </a:endParaRPr>
          </a:p>
          <a:p>
            <a:pPr algn="ctr" eaLnBrk="1" hangingPunct="1">
              <a:spcBef>
                <a:spcPts val="600"/>
              </a:spcBef>
              <a:spcAft>
                <a:spcPts val="600"/>
              </a:spcAft>
              <a:buClr>
                <a:srgbClr val="376092"/>
              </a:buClr>
            </a:pPr>
            <a:endParaRPr lang="zh-CN" altLang="en-US" sz="2000" dirty="0" smtClean="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txBox="1"/>
          <p:nvPr/>
        </p:nvSpPr>
        <p:spPr bwMode="auto">
          <a:xfrm>
            <a:off x="2476586" y="2071678"/>
            <a:ext cx="8125969" cy="3143272"/>
          </a:xfrm>
          <a:prstGeom prst="rect">
            <a:avLst/>
          </a:prstGeom>
          <a:noFill/>
          <a:ln w="9525">
            <a:noFill/>
            <a:miter lim="800000"/>
          </a:ln>
        </p:spPr>
        <p:txBody>
          <a:bodyPr anchor="ctr"/>
          <a:lstStyle/>
          <a:p>
            <a:pPr marL="342900" indent="-342900" algn="ctr" eaLnBrk="1" hangingPunct="1">
              <a:spcAft>
                <a:spcPts val="1200"/>
              </a:spcAft>
            </a:pPr>
            <a:r>
              <a:rPr lang="en-US" altLang="zh-CN" sz="11500" b="1" dirty="0" smtClean="0">
                <a:solidFill>
                  <a:schemeClr val="tx1">
                    <a:lumMod val="65000"/>
                    <a:lumOff val="35000"/>
                  </a:schemeClr>
                </a:solidFill>
                <a:latin typeface="黑体" panose="02010600030101010101" pitchFamily="2" charset="-122"/>
                <a:ea typeface="黑体" panose="02010600030101010101" pitchFamily="2" charset="-122"/>
              </a:rPr>
              <a:t>2</a:t>
            </a:r>
            <a:r>
              <a:rPr lang="en-US" altLang="zh-CN" sz="6000" b="1" dirty="0" smtClean="0">
                <a:solidFill>
                  <a:schemeClr val="tx1">
                    <a:lumMod val="65000"/>
                    <a:lumOff val="35000"/>
                  </a:schemeClr>
                </a:solidFill>
                <a:latin typeface="黑体" panose="02010600030101010101" pitchFamily="2" charset="-122"/>
                <a:ea typeface="黑体" panose="02010600030101010101" pitchFamily="2" charset="-122"/>
              </a:rPr>
              <a:t> </a:t>
            </a:r>
            <a:r>
              <a:rPr lang="zh-CN" altLang="en-US" sz="3200" b="1" dirty="0" smtClean="0">
                <a:solidFill>
                  <a:schemeClr val="tx1">
                    <a:lumMod val="65000"/>
                    <a:lumOff val="35000"/>
                  </a:schemeClr>
                </a:solidFill>
                <a:latin typeface="微软雅黑" panose="020B0503020204020204" pitchFamily="34" charset="-122"/>
                <a:ea typeface="微软雅黑" panose="020B0503020204020204" pitchFamily="34" charset="-122"/>
              </a:rPr>
              <a:t>研究思路与技术路线</a:t>
            </a:r>
            <a:endParaRPr lang="en-US" altLang="zh-CN" sz="32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marL="342900" indent="-342900" algn="ctr" eaLnBrk="1" hangingPunct="1">
              <a:spcAft>
                <a:spcPts val="1200"/>
              </a:spcAft>
            </a:pPr>
            <a:endParaRPr lang="en-US" altLang="zh-CN" sz="3600" b="1" dirty="0">
              <a:solidFill>
                <a:schemeClr val="tx1">
                  <a:lumMod val="65000"/>
                  <a:lumOff val="35000"/>
                </a:schemeClr>
              </a:solidFill>
              <a:latin typeface="黑体" panose="02010600030101010101" pitchFamily="2" charset="-122"/>
              <a:ea typeface="黑体" panose="02010600030101010101" pitchFamily="2" charset="-122"/>
            </a:endParaRPr>
          </a:p>
        </p:txBody>
      </p:sp>
      <p:pic>
        <p:nvPicPr>
          <p:cNvPr id="5"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矩形 120"/>
          <p:cNvSpPr/>
          <p:nvPr/>
        </p:nvSpPr>
        <p:spPr>
          <a:xfrm>
            <a:off x="7081949" y="2786058"/>
            <a:ext cx="2514521" cy="2357454"/>
          </a:xfrm>
          <a:prstGeom prst="rect">
            <a:avLst/>
          </a:prstGeom>
          <a:solidFill>
            <a:schemeClr val="bg1">
              <a:lumMod val="8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3" name="流程图: 可选过程 122"/>
          <p:cNvSpPr/>
          <p:nvPr/>
        </p:nvSpPr>
        <p:spPr>
          <a:xfrm>
            <a:off x="2089527" y="5949280"/>
            <a:ext cx="3095647" cy="461272"/>
          </a:xfrm>
          <a:prstGeom prst="flowChartAlternateProcess">
            <a:avLst/>
          </a:prstGeom>
          <a:solidFill>
            <a:srgbClr val="FF99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2" name="组合 2"/>
          <p:cNvGrpSpPr/>
          <p:nvPr/>
        </p:nvGrpSpPr>
        <p:grpSpPr>
          <a:xfrm>
            <a:off x="501862" y="1214423"/>
            <a:ext cx="9023170" cy="5152837"/>
            <a:chOff x="323529" y="694109"/>
            <a:chExt cx="9598723" cy="5938311"/>
          </a:xfrm>
        </p:grpSpPr>
        <p:grpSp>
          <p:nvGrpSpPr>
            <p:cNvPr id="3" name="组合 7"/>
            <p:cNvGrpSpPr/>
            <p:nvPr/>
          </p:nvGrpSpPr>
          <p:grpSpPr>
            <a:xfrm>
              <a:off x="2586192" y="694109"/>
              <a:ext cx="1026120" cy="542152"/>
              <a:chOff x="2716432" y="73785"/>
              <a:chExt cx="1026120" cy="406614"/>
            </a:xfrm>
            <a:solidFill>
              <a:schemeClr val="bg1">
                <a:lumMod val="75000"/>
              </a:schemeClr>
            </a:solidFill>
          </p:grpSpPr>
          <p:grpSp>
            <p:nvGrpSpPr>
              <p:cNvPr id="4" name="组合 13"/>
              <p:cNvGrpSpPr/>
              <p:nvPr/>
            </p:nvGrpSpPr>
            <p:grpSpPr>
              <a:xfrm>
                <a:off x="2716432" y="73785"/>
                <a:ext cx="1026120" cy="406614"/>
                <a:chOff x="432047" y="0"/>
                <a:chExt cx="1797843" cy="1078706"/>
              </a:xfrm>
              <a:grpFill/>
            </p:grpSpPr>
            <p:sp>
              <p:nvSpPr>
                <p:cNvPr id="15" name="矩形 14"/>
                <p:cNvSpPr/>
                <p:nvPr/>
              </p:nvSpPr>
              <p:spPr>
                <a:xfrm>
                  <a:off x="432047" y="0"/>
                  <a:ext cx="1797843" cy="1078706"/>
                </a:xfrm>
                <a:prstGeom prst="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矩形 15"/>
                <p:cNvSpPr/>
                <p:nvPr/>
              </p:nvSpPr>
              <p:spPr>
                <a:xfrm>
                  <a:off x="432047" y="0"/>
                  <a:ext cx="1797843" cy="107870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63144" tIns="263144" rIns="263144" bIns="263144" numCol="1" spcCol="1270" anchor="ctr" anchorCtr="0">
                  <a:noAutofit/>
                </a:bodyPr>
                <a:lstStyle/>
                <a:p>
                  <a:pPr lvl="0" algn="ctr" defTabSz="1644650">
                    <a:lnSpc>
                      <a:spcPct val="90000"/>
                    </a:lnSpc>
                    <a:spcBef>
                      <a:spcPct val="0"/>
                    </a:spcBef>
                    <a:spcAft>
                      <a:spcPct val="35000"/>
                    </a:spcAft>
                  </a:pPr>
                  <a:endParaRPr lang="zh-CN" altLang="en-US" sz="1200" b="1" kern="1200"/>
                </a:p>
              </p:txBody>
            </p:sp>
          </p:grpSp>
          <p:sp>
            <p:nvSpPr>
              <p:cNvPr id="17" name="TextBox 16"/>
              <p:cNvSpPr txBox="1"/>
              <p:nvPr/>
            </p:nvSpPr>
            <p:spPr>
              <a:xfrm>
                <a:off x="2744559" y="123204"/>
                <a:ext cx="986596" cy="239418"/>
              </a:xfrm>
              <a:prstGeom prst="rect">
                <a:avLst/>
              </a:prstGeom>
              <a:grp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文献研究</a:t>
                </a:r>
                <a:endParaRPr lang="zh-CN" altLang="en-US" sz="1200" b="1" dirty="0">
                  <a:latin typeface="微软雅黑" panose="020B0503020204020204" pitchFamily="34" charset="-122"/>
                  <a:ea typeface="微软雅黑" panose="020B0503020204020204" pitchFamily="34" charset="-122"/>
                </a:endParaRPr>
              </a:p>
            </p:txBody>
          </p:sp>
        </p:grpSp>
        <p:grpSp>
          <p:nvGrpSpPr>
            <p:cNvPr id="5" name="组合 6"/>
            <p:cNvGrpSpPr/>
            <p:nvPr/>
          </p:nvGrpSpPr>
          <p:grpSpPr>
            <a:xfrm>
              <a:off x="3704284" y="694109"/>
              <a:ext cx="1036624" cy="542152"/>
              <a:chOff x="3969372" y="73785"/>
              <a:chExt cx="1036624" cy="406614"/>
            </a:xfrm>
            <a:solidFill>
              <a:schemeClr val="bg1">
                <a:lumMod val="75000"/>
              </a:schemeClr>
            </a:solidFill>
          </p:grpSpPr>
          <p:grpSp>
            <p:nvGrpSpPr>
              <p:cNvPr id="6" name="组合 17"/>
              <p:cNvGrpSpPr/>
              <p:nvPr/>
            </p:nvGrpSpPr>
            <p:grpSpPr>
              <a:xfrm>
                <a:off x="3969372" y="73785"/>
                <a:ext cx="1036624" cy="406614"/>
                <a:chOff x="432047" y="0"/>
                <a:chExt cx="1797843" cy="1078706"/>
              </a:xfrm>
              <a:grpFill/>
            </p:grpSpPr>
            <p:sp>
              <p:nvSpPr>
                <p:cNvPr id="19" name="矩形 18"/>
                <p:cNvSpPr/>
                <p:nvPr/>
              </p:nvSpPr>
              <p:spPr>
                <a:xfrm>
                  <a:off x="432047" y="0"/>
                  <a:ext cx="1797843" cy="1078706"/>
                </a:xfrm>
                <a:prstGeom prst="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矩形 19"/>
                <p:cNvSpPr/>
                <p:nvPr/>
              </p:nvSpPr>
              <p:spPr>
                <a:xfrm>
                  <a:off x="432047" y="0"/>
                  <a:ext cx="1797843" cy="107870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63144" tIns="263144" rIns="263144" bIns="263144" numCol="1" spcCol="1270" anchor="ctr" anchorCtr="0">
                  <a:noAutofit/>
                </a:bodyPr>
                <a:lstStyle/>
                <a:p>
                  <a:pPr lvl="0" algn="ctr" defTabSz="1644650">
                    <a:lnSpc>
                      <a:spcPct val="90000"/>
                    </a:lnSpc>
                    <a:spcBef>
                      <a:spcPct val="0"/>
                    </a:spcBef>
                    <a:spcAft>
                      <a:spcPct val="35000"/>
                    </a:spcAft>
                  </a:pPr>
                  <a:endParaRPr lang="zh-CN" altLang="en-US" sz="1200" b="1" kern="1200"/>
                </a:p>
              </p:txBody>
            </p:sp>
          </p:grpSp>
          <p:sp>
            <p:nvSpPr>
              <p:cNvPr id="21" name="TextBox 20"/>
              <p:cNvSpPr txBox="1"/>
              <p:nvPr/>
            </p:nvSpPr>
            <p:spPr>
              <a:xfrm>
                <a:off x="3969372" y="123204"/>
                <a:ext cx="1036188" cy="239418"/>
              </a:xfrm>
              <a:prstGeom prst="rect">
                <a:avLst/>
              </a:prstGeom>
              <a:grp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网络调研</a:t>
                </a:r>
                <a:endParaRPr lang="zh-CN" altLang="en-US" sz="1200" b="1" dirty="0">
                  <a:latin typeface="微软雅黑" panose="020B0503020204020204" pitchFamily="34" charset="-122"/>
                  <a:ea typeface="微软雅黑" panose="020B0503020204020204" pitchFamily="34" charset="-122"/>
                </a:endParaRPr>
              </a:p>
            </p:txBody>
          </p:sp>
        </p:grpSp>
        <p:grpSp>
          <p:nvGrpSpPr>
            <p:cNvPr id="7" name="组合 5"/>
            <p:cNvGrpSpPr/>
            <p:nvPr/>
          </p:nvGrpSpPr>
          <p:grpSpPr>
            <a:xfrm>
              <a:off x="4841355" y="694109"/>
              <a:ext cx="1077632" cy="542152"/>
              <a:chOff x="5012096" y="73785"/>
              <a:chExt cx="1077632" cy="406614"/>
            </a:xfrm>
            <a:solidFill>
              <a:schemeClr val="bg1">
                <a:lumMod val="75000"/>
              </a:schemeClr>
            </a:solidFill>
          </p:grpSpPr>
          <p:grpSp>
            <p:nvGrpSpPr>
              <p:cNvPr id="8" name="组合 21"/>
              <p:cNvGrpSpPr/>
              <p:nvPr/>
            </p:nvGrpSpPr>
            <p:grpSpPr>
              <a:xfrm>
                <a:off x="5012096" y="73785"/>
                <a:ext cx="1077632" cy="406614"/>
                <a:chOff x="432047" y="0"/>
                <a:chExt cx="1797843" cy="1078706"/>
              </a:xfrm>
              <a:grpFill/>
            </p:grpSpPr>
            <p:sp>
              <p:nvSpPr>
                <p:cNvPr id="23" name="矩形 22"/>
                <p:cNvSpPr/>
                <p:nvPr/>
              </p:nvSpPr>
              <p:spPr>
                <a:xfrm>
                  <a:off x="432047" y="0"/>
                  <a:ext cx="1797843" cy="1078706"/>
                </a:xfrm>
                <a:prstGeom prst="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矩形 23"/>
                <p:cNvSpPr/>
                <p:nvPr/>
              </p:nvSpPr>
              <p:spPr>
                <a:xfrm>
                  <a:off x="432047" y="0"/>
                  <a:ext cx="1797843" cy="107870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63144" tIns="263144" rIns="263144" bIns="263144" numCol="1" spcCol="1270" anchor="ctr" anchorCtr="0">
                  <a:noAutofit/>
                </a:bodyPr>
                <a:lstStyle/>
                <a:p>
                  <a:pPr lvl="0" algn="ctr" defTabSz="1644650">
                    <a:lnSpc>
                      <a:spcPct val="90000"/>
                    </a:lnSpc>
                    <a:spcBef>
                      <a:spcPct val="0"/>
                    </a:spcBef>
                    <a:spcAft>
                      <a:spcPct val="35000"/>
                    </a:spcAft>
                  </a:pPr>
                  <a:endParaRPr lang="zh-CN" altLang="en-US" sz="1200" b="1" kern="1200"/>
                </a:p>
              </p:txBody>
            </p:sp>
          </p:grpSp>
          <p:sp>
            <p:nvSpPr>
              <p:cNvPr id="25" name="TextBox 24"/>
              <p:cNvSpPr txBox="1"/>
              <p:nvPr/>
            </p:nvSpPr>
            <p:spPr>
              <a:xfrm>
                <a:off x="5012096" y="123204"/>
                <a:ext cx="1077632" cy="239418"/>
              </a:xfrm>
              <a:prstGeom prst="rect">
                <a:avLst/>
              </a:prstGeom>
              <a:grp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案例研究</a:t>
                </a:r>
                <a:endParaRPr lang="zh-CN" altLang="en-US" sz="1200" b="1" dirty="0">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3655391" y="1984434"/>
              <a:ext cx="2472979" cy="542155"/>
              <a:chOff x="3440726" y="1077442"/>
              <a:chExt cx="2472979" cy="406617"/>
            </a:xfrm>
          </p:grpSpPr>
          <p:grpSp>
            <p:nvGrpSpPr>
              <p:cNvPr id="10" name="组合 42"/>
              <p:cNvGrpSpPr/>
              <p:nvPr/>
            </p:nvGrpSpPr>
            <p:grpSpPr>
              <a:xfrm>
                <a:off x="3505488" y="1077442"/>
                <a:ext cx="2322740" cy="406617"/>
                <a:chOff x="432047" y="0"/>
                <a:chExt cx="2242933" cy="1078713"/>
              </a:xfrm>
            </p:grpSpPr>
            <p:sp>
              <p:nvSpPr>
                <p:cNvPr id="44" name="流程图: 可选过程 43"/>
                <p:cNvSpPr/>
                <p:nvPr/>
              </p:nvSpPr>
              <p:spPr>
                <a:xfrm>
                  <a:off x="432047" y="5"/>
                  <a:ext cx="2242933" cy="1078708"/>
                </a:xfrm>
                <a:prstGeom prst="flowChartAlternateProcess">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5" name="矩形 44"/>
                <p:cNvSpPr/>
                <p:nvPr/>
              </p:nvSpPr>
              <p:spPr>
                <a:xfrm>
                  <a:off x="432047" y="0"/>
                  <a:ext cx="2083935" cy="107870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3144" tIns="263144" rIns="263144" bIns="263144" numCol="1" spcCol="1270" anchor="ctr" anchorCtr="0">
                  <a:noAutofit/>
                </a:bodyPr>
                <a:lstStyle/>
                <a:p>
                  <a:pPr lvl="0" algn="ctr" defTabSz="1644650">
                    <a:lnSpc>
                      <a:spcPct val="90000"/>
                    </a:lnSpc>
                    <a:spcBef>
                      <a:spcPct val="0"/>
                    </a:spcBef>
                    <a:spcAft>
                      <a:spcPct val="35000"/>
                    </a:spcAft>
                  </a:pPr>
                  <a:endParaRPr lang="zh-CN" altLang="en-US" sz="1200" b="1" kern="1200"/>
                </a:p>
              </p:txBody>
            </p:sp>
          </p:grpSp>
          <p:sp>
            <p:nvSpPr>
              <p:cNvPr id="46" name="TextBox 45"/>
              <p:cNvSpPr txBox="1"/>
              <p:nvPr/>
            </p:nvSpPr>
            <p:spPr>
              <a:xfrm>
                <a:off x="3440726" y="1123124"/>
                <a:ext cx="2472979" cy="292622"/>
              </a:xfrm>
              <a:prstGeom prst="rect">
                <a:avLst/>
              </a:prstGeom>
              <a:noFill/>
            </p:spPr>
            <p:txBody>
              <a:bodyPr wrap="square" rtlCol="0">
                <a:spAutoFit/>
              </a:bodyPr>
              <a:lstStyle/>
              <a:p>
                <a:pPr algn="ctr"/>
                <a:r>
                  <a:rPr lang="zh-CN" altLang="en-US" b="1" dirty="0" smtClean="0">
                    <a:solidFill>
                      <a:schemeClr val="bg1"/>
                    </a:solidFill>
                    <a:latin typeface="黑体" panose="02010600030101010101" pitchFamily="2" charset="-122"/>
                    <a:ea typeface="黑体" panose="02010600030101010101" pitchFamily="2" charset="-122"/>
                  </a:rPr>
                  <a:t>小</a:t>
                </a:r>
                <a:r>
                  <a:rPr lang="zh-CN" altLang="en-US" b="1" dirty="0">
                    <a:solidFill>
                      <a:schemeClr val="bg1"/>
                    </a:solidFill>
                    <a:latin typeface="黑体" panose="02010600030101010101" pitchFamily="2" charset="-122"/>
                    <a:ea typeface="黑体" panose="02010600030101010101" pitchFamily="2" charset="-122"/>
                  </a:rPr>
                  <a:t>城镇</a:t>
                </a:r>
                <a:r>
                  <a:rPr lang="zh-CN" altLang="en-US" b="1" dirty="0" smtClean="0">
                    <a:solidFill>
                      <a:schemeClr val="bg1"/>
                    </a:solidFill>
                    <a:latin typeface="黑体" panose="02010600030101010101" pitchFamily="2" charset="-122"/>
                    <a:ea typeface="黑体" panose="02010600030101010101" pitchFamily="2" charset="-122"/>
                  </a:rPr>
                  <a:t>特色</a:t>
                </a:r>
                <a:r>
                  <a:rPr lang="zh-CN" altLang="en-US" sz="1200" b="1" dirty="0" smtClean="0">
                    <a:solidFill>
                      <a:schemeClr val="bg1"/>
                    </a:solidFill>
                    <a:latin typeface="微软雅黑" panose="020B0503020204020204" pitchFamily="34" charset="-122"/>
                    <a:ea typeface="微软雅黑" panose="020B0503020204020204" pitchFamily="34" charset="-122"/>
                  </a:rPr>
                  <a:t>的核心内涵</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sp>
          <p:nvSpPr>
            <p:cNvPr id="108" name="TextBox 107"/>
            <p:cNvSpPr txBox="1"/>
            <p:nvPr/>
          </p:nvSpPr>
          <p:spPr>
            <a:xfrm>
              <a:off x="2255821" y="6233711"/>
              <a:ext cx="2897617" cy="390162"/>
            </a:xfrm>
            <a:prstGeom prst="rect">
              <a:avLst/>
            </a:prstGeom>
            <a:noFill/>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小</a:t>
              </a:r>
              <a:r>
                <a:rPr lang="zh-CN" altLang="en-US" b="1" dirty="0" smtClean="0">
                  <a:solidFill>
                    <a:schemeClr val="bg1"/>
                  </a:solidFill>
                  <a:latin typeface="微软雅黑" panose="020B0503020204020204" pitchFamily="34" charset="-122"/>
                  <a:ea typeface="微软雅黑" panose="020B0503020204020204" pitchFamily="34" charset="-122"/>
                </a:rPr>
                <a:t>城镇特色规划编制指南</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nvGrpSpPr>
            <p:cNvPr id="11" name="组合 4"/>
            <p:cNvGrpSpPr/>
            <p:nvPr/>
          </p:nvGrpSpPr>
          <p:grpSpPr>
            <a:xfrm>
              <a:off x="1468100" y="694109"/>
              <a:ext cx="1026120" cy="542152"/>
              <a:chOff x="1638841" y="73785"/>
              <a:chExt cx="1026120" cy="406614"/>
            </a:xfrm>
            <a:solidFill>
              <a:schemeClr val="bg1">
                <a:lumMod val="75000"/>
              </a:schemeClr>
            </a:solidFill>
          </p:grpSpPr>
          <p:grpSp>
            <p:nvGrpSpPr>
              <p:cNvPr id="12" name="组合 82"/>
              <p:cNvGrpSpPr/>
              <p:nvPr/>
            </p:nvGrpSpPr>
            <p:grpSpPr>
              <a:xfrm>
                <a:off x="1638841" y="73785"/>
                <a:ext cx="1026120" cy="406614"/>
                <a:chOff x="432047" y="0"/>
                <a:chExt cx="1797843" cy="1078706"/>
              </a:xfrm>
              <a:grpFill/>
            </p:grpSpPr>
            <p:sp>
              <p:nvSpPr>
                <p:cNvPr id="111" name="矩形 110"/>
                <p:cNvSpPr/>
                <p:nvPr/>
              </p:nvSpPr>
              <p:spPr>
                <a:xfrm>
                  <a:off x="432047" y="0"/>
                  <a:ext cx="1797843" cy="1078706"/>
                </a:xfrm>
                <a:prstGeom prst="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2" name="矩形 111"/>
                <p:cNvSpPr/>
                <p:nvPr/>
              </p:nvSpPr>
              <p:spPr>
                <a:xfrm>
                  <a:off x="432047" y="0"/>
                  <a:ext cx="1797843" cy="107870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63144" tIns="263144" rIns="263144" bIns="263144" numCol="1" spcCol="1270" anchor="ctr" anchorCtr="0">
                  <a:noAutofit/>
                </a:bodyPr>
                <a:lstStyle/>
                <a:p>
                  <a:pPr lvl="0" algn="ctr" defTabSz="1644650">
                    <a:lnSpc>
                      <a:spcPct val="90000"/>
                    </a:lnSpc>
                    <a:spcBef>
                      <a:spcPct val="0"/>
                    </a:spcBef>
                    <a:spcAft>
                      <a:spcPct val="35000"/>
                    </a:spcAft>
                  </a:pPr>
                  <a:endParaRPr lang="zh-CN" altLang="en-US" sz="1200" b="1" kern="1200"/>
                </a:p>
              </p:txBody>
            </p:sp>
          </p:grpSp>
          <p:sp>
            <p:nvSpPr>
              <p:cNvPr id="113" name="TextBox 112"/>
              <p:cNvSpPr txBox="1"/>
              <p:nvPr/>
            </p:nvSpPr>
            <p:spPr>
              <a:xfrm>
                <a:off x="1638841" y="123204"/>
                <a:ext cx="1014724" cy="239418"/>
              </a:xfrm>
              <a:prstGeom prst="rect">
                <a:avLst/>
              </a:prstGeom>
              <a:grp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专家咨询</a:t>
                </a:r>
                <a:endParaRPr lang="zh-CN" altLang="en-US" sz="1200" b="1" dirty="0">
                  <a:latin typeface="微软雅黑" panose="020B0503020204020204" pitchFamily="34" charset="-122"/>
                  <a:ea typeface="微软雅黑" panose="020B0503020204020204" pitchFamily="34" charset="-122"/>
                </a:endParaRPr>
              </a:p>
            </p:txBody>
          </p:sp>
        </p:grpSp>
        <p:grpSp>
          <p:nvGrpSpPr>
            <p:cNvPr id="13" name="组合 27"/>
            <p:cNvGrpSpPr/>
            <p:nvPr/>
          </p:nvGrpSpPr>
          <p:grpSpPr>
            <a:xfrm>
              <a:off x="1215492" y="1984438"/>
              <a:ext cx="2522227" cy="542156"/>
              <a:chOff x="1000827" y="1077440"/>
              <a:chExt cx="2522227" cy="406616"/>
            </a:xfrm>
          </p:grpSpPr>
          <p:grpSp>
            <p:nvGrpSpPr>
              <p:cNvPr id="14" name="组合 122"/>
              <p:cNvGrpSpPr/>
              <p:nvPr/>
            </p:nvGrpSpPr>
            <p:grpSpPr>
              <a:xfrm>
                <a:off x="1135551" y="1077440"/>
                <a:ext cx="2260856" cy="406616"/>
                <a:chOff x="-1655492" y="-5"/>
                <a:chExt cx="3948828" cy="1078711"/>
              </a:xfrm>
            </p:grpSpPr>
            <p:sp>
              <p:nvSpPr>
                <p:cNvPr id="124" name="流程图: 可选过程 123"/>
                <p:cNvSpPr/>
                <p:nvPr/>
              </p:nvSpPr>
              <p:spPr>
                <a:xfrm>
                  <a:off x="-1655492" y="-5"/>
                  <a:ext cx="3948828" cy="1078702"/>
                </a:xfrm>
                <a:prstGeom prst="flowChartAlternateProcess">
                  <a:avLst/>
                </a:prstGeom>
                <a:solidFill>
                  <a:srgbClr val="4F81BD"/>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5" name="矩形 124"/>
                <p:cNvSpPr/>
                <p:nvPr/>
              </p:nvSpPr>
              <p:spPr>
                <a:xfrm>
                  <a:off x="432047" y="0"/>
                  <a:ext cx="1797843" cy="107870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3144" tIns="263144" rIns="263144" bIns="263144" numCol="1" spcCol="1270" anchor="ctr" anchorCtr="0">
                  <a:noAutofit/>
                </a:bodyPr>
                <a:lstStyle/>
                <a:p>
                  <a:pPr lvl="0" algn="ctr" defTabSz="1644650">
                    <a:lnSpc>
                      <a:spcPct val="90000"/>
                    </a:lnSpc>
                    <a:spcBef>
                      <a:spcPct val="0"/>
                    </a:spcBef>
                    <a:spcAft>
                      <a:spcPct val="35000"/>
                    </a:spcAft>
                  </a:pPr>
                  <a:endParaRPr lang="zh-CN" altLang="en-US" sz="1200" b="1" kern="1200"/>
                </a:p>
              </p:txBody>
            </p:sp>
          </p:grpSp>
          <p:sp>
            <p:nvSpPr>
              <p:cNvPr id="126" name="TextBox 125"/>
              <p:cNvSpPr txBox="1"/>
              <p:nvPr/>
            </p:nvSpPr>
            <p:spPr>
              <a:xfrm>
                <a:off x="1000827" y="1113734"/>
                <a:ext cx="2522227" cy="292620"/>
              </a:xfrm>
              <a:prstGeom prst="rect">
                <a:avLst/>
              </a:prstGeom>
              <a:noFill/>
            </p:spPr>
            <p:txBody>
              <a:bodyPr wrap="square" rtlCol="0">
                <a:spAutoFit/>
              </a:bodyPr>
              <a:lstStyle/>
              <a:p>
                <a:pPr algn="ctr"/>
                <a:r>
                  <a:rPr lang="zh-CN" altLang="en-US" b="1" dirty="0" smtClean="0">
                    <a:solidFill>
                      <a:schemeClr val="bg1"/>
                    </a:solidFill>
                    <a:latin typeface="黑体" panose="02010600030101010101" pitchFamily="2" charset="-122"/>
                    <a:ea typeface="黑体" panose="02010600030101010101" pitchFamily="2" charset="-122"/>
                  </a:rPr>
                  <a:t>小城镇</a:t>
                </a:r>
                <a:r>
                  <a:rPr lang="zh-CN" altLang="en-US" sz="1200" b="1" dirty="0" smtClean="0">
                    <a:solidFill>
                      <a:schemeClr val="bg1"/>
                    </a:solidFill>
                    <a:latin typeface="微软雅黑" panose="020B0503020204020204" pitchFamily="34" charset="-122"/>
                    <a:ea typeface="微软雅黑" panose="020B0503020204020204" pitchFamily="34" charset="-122"/>
                  </a:rPr>
                  <a:t>概念与范围界定</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35"/>
            <p:cNvGrpSpPr/>
            <p:nvPr/>
          </p:nvGrpSpPr>
          <p:grpSpPr>
            <a:xfrm>
              <a:off x="323529" y="3351406"/>
              <a:ext cx="6642738" cy="531587"/>
              <a:chOff x="449542" y="2073417"/>
              <a:chExt cx="6642738" cy="398690"/>
            </a:xfrm>
            <a:solidFill>
              <a:schemeClr val="bg1">
                <a:lumMod val="75000"/>
              </a:schemeClr>
            </a:solidFill>
          </p:grpSpPr>
          <p:grpSp>
            <p:nvGrpSpPr>
              <p:cNvPr id="22" name="组合 33"/>
              <p:cNvGrpSpPr/>
              <p:nvPr/>
            </p:nvGrpSpPr>
            <p:grpSpPr>
              <a:xfrm>
                <a:off x="449542" y="2073417"/>
                <a:ext cx="990110" cy="398690"/>
                <a:chOff x="449542" y="1924170"/>
                <a:chExt cx="990110" cy="398690"/>
              </a:xfrm>
              <a:grpFill/>
            </p:grpSpPr>
            <p:grpSp>
              <p:nvGrpSpPr>
                <p:cNvPr id="26" name="组合 51"/>
                <p:cNvGrpSpPr/>
                <p:nvPr/>
              </p:nvGrpSpPr>
              <p:grpSpPr>
                <a:xfrm>
                  <a:off x="449542" y="1924170"/>
                  <a:ext cx="990110" cy="398690"/>
                  <a:chOff x="432047" y="0"/>
                  <a:chExt cx="1797843" cy="1078706"/>
                </a:xfrm>
                <a:grpFill/>
              </p:grpSpPr>
              <p:sp>
                <p:nvSpPr>
                  <p:cNvPr id="53" name="矩形 52"/>
                  <p:cNvSpPr/>
                  <p:nvPr/>
                </p:nvSpPr>
                <p:spPr>
                  <a:xfrm>
                    <a:off x="432047" y="0"/>
                    <a:ext cx="1797843" cy="1078706"/>
                  </a:xfrm>
                  <a:prstGeom prst="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4" name="矩形 53"/>
                  <p:cNvSpPr/>
                  <p:nvPr/>
                </p:nvSpPr>
                <p:spPr>
                  <a:xfrm>
                    <a:off x="432047" y="0"/>
                    <a:ext cx="1797843" cy="107870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63144" tIns="263144" rIns="263144" bIns="263144" numCol="1" spcCol="1270" anchor="ctr" anchorCtr="0">
                    <a:noAutofit/>
                  </a:bodyPr>
                  <a:lstStyle/>
                  <a:p>
                    <a:pPr lvl="0" algn="ctr" defTabSz="1644650">
                      <a:lnSpc>
                        <a:spcPct val="90000"/>
                      </a:lnSpc>
                      <a:spcBef>
                        <a:spcPct val="0"/>
                      </a:spcBef>
                      <a:spcAft>
                        <a:spcPct val="35000"/>
                      </a:spcAft>
                    </a:pPr>
                    <a:endParaRPr lang="zh-CN" altLang="en-US" sz="1200" b="1" kern="1200"/>
                  </a:p>
                </p:txBody>
              </p:sp>
            </p:grpSp>
            <p:sp>
              <p:nvSpPr>
                <p:cNvPr id="55" name="TextBox 54"/>
                <p:cNvSpPr txBox="1"/>
                <p:nvPr/>
              </p:nvSpPr>
              <p:spPr>
                <a:xfrm>
                  <a:off x="452416" y="1969626"/>
                  <a:ext cx="971999" cy="239417"/>
                </a:xfrm>
                <a:prstGeom prst="rect">
                  <a:avLst/>
                </a:prstGeom>
                <a:grp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规范</a:t>
                  </a:r>
                  <a:r>
                    <a:rPr lang="zh-CN" altLang="en-US" sz="1200" b="1" dirty="0">
                      <a:latin typeface="微软雅黑" panose="020B0503020204020204" pitchFamily="34" charset="-122"/>
                      <a:ea typeface="微软雅黑" panose="020B0503020204020204" pitchFamily="34" charset="-122"/>
                    </a:rPr>
                    <a:t>反思</a:t>
                  </a:r>
                  <a:endParaRPr lang="zh-CN" altLang="en-US" sz="1200" b="1" dirty="0">
                    <a:latin typeface="微软雅黑" panose="020B0503020204020204" pitchFamily="34" charset="-122"/>
                    <a:ea typeface="微软雅黑" panose="020B0503020204020204" pitchFamily="34" charset="-122"/>
                  </a:endParaRPr>
                </a:p>
              </p:txBody>
            </p:sp>
          </p:grpSp>
          <p:grpSp>
            <p:nvGrpSpPr>
              <p:cNvPr id="27" name="组合 29"/>
              <p:cNvGrpSpPr/>
              <p:nvPr/>
            </p:nvGrpSpPr>
            <p:grpSpPr>
              <a:xfrm>
                <a:off x="4933841" y="2073417"/>
                <a:ext cx="1044116" cy="398690"/>
                <a:chOff x="4968044" y="1924170"/>
                <a:chExt cx="1044116" cy="398690"/>
              </a:xfrm>
              <a:grpFill/>
            </p:grpSpPr>
            <p:grpSp>
              <p:nvGrpSpPr>
                <p:cNvPr id="28" name="组合 59"/>
                <p:cNvGrpSpPr/>
                <p:nvPr/>
              </p:nvGrpSpPr>
              <p:grpSpPr>
                <a:xfrm>
                  <a:off x="4968044" y="1924170"/>
                  <a:ext cx="1044116" cy="398690"/>
                  <a:chOff x="432047" y="0"/>
                  <a:chExt cx="1797843" cy="1078706"/>
                </a:xfrm>
                <a:grpFill/>
              </p:grpSpPr>
              <p:sp>
                <p:nvSpPr>
                  <p:cNvPr id="61" name="矩形 60"/>
                  <p:cNvSpPr/>
                  <p:nvPr/>
                </p:nvSpPr>
                <p:spPr>
                  <a:xfrm>
                    <a:off x="432047" y="0"/>
                    <a:ext cx="1797843" cy="1078706"/>
                  </a:xfrm>
                  <a:prstGeom prst="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2" name="矩形 61"/>
                  <p:cNvSpPr/>
                  <p:nvPr/>
                </p:nvSpPr>
                <p:spPr>
                  <a:xfrm>
                    <a:off x="432047" y="0"/>
                    <a:ext cx="1797843" cy="107870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63144" tIns="263144" rIns="263144" bIns="263144" numCol="1" spcCol="1270" anchor="ctr" anchorCtr="0">
                    <a:noAutofit/>
                  </a:bodyPr>
                  <a:lstStyle/>
                  <a:p>
                    <a:pPr lvl="0" algn="ctr" defTabSz="1644650">
                      <a:lnSpc>
                        <a:spcPct val="90000"/>
                      </a:lnSpc>
                      <a:spcBef>
                        <a:spcPct val="0"/>
                      </a:spcBef>
                      <a:spcAft>
                        <a:spcPct val="35000"/>
                      </a:spcAft>
                    </a:pPr>
                    <a:endParaRPr lang="zh-CN" altLang="en-US" sz="1200" b="1" kern="1200"/>
                  </a:p>
                </p:txBody>
              </p:sp>
            </p:grpSp>
            <p:sp>
              <p:nvSpPr>
                <p:cNvPr id="63" name="TextBox 62"/>
                <p:cNvSpPr txBox="1"/>
                <p:nvPr/>
              </p:nvSpPr>
              <p:spPr>
                <a:xfrm>
                  <a:off x="4981545" y="1969625"/>
                  <a:ext cx="1017114" cy="239417"/>
                </a:xfrm>
                <a:prstGeom prst="rect">
                  <a:avLst/>
                </a:prstGeom>
                <a:grp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问卷访谈</a:t>
                  </a:r>
                  <a:endParaRPr lang="zh-CN" altLang="en-US" sz="1200" b="1" dirty="0">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6048164" y="2073417"/>
                <a:ext cx="1044116" cy="398690"/>
                <a:chOff x="6048164" y="1924170"/>
                <a:chExt cx="1044116" cy="398690"/>
              </a:xfrm>
              <a:grpFill/>
            </p:grpSpPr>
            <p:grpSp>
              <p:nvGrpSpPr>
                <p:cNvPr id="30" name="组合 63"/>
                <p:cNvGrpSpPr/>
                <p:nvPr/>
              </p:nvGrpSpPr>
              <p:grpSpPr>
                <a:xfrm>
                  <a:off x="6048164" y="1924170"/>
                  <a:ext cx="1044116" cy="398690"/>
                  <a:chOff x="432047" y="0"/>
                  <a:chExt cx="1797843" cy="1078706"/>
                </a:xfrm>
                <a:grpFill/>
              </p:grpSpPr>
              <p:sp>
                <p:nvSpPr>
                  <p:cNvPr id="65" name="矩形 64"/>
                  <p:cNvSpPr/>
                  <p:nvPr/>
                </p:nvSpPr>
                <p:spPr>
                  <a:xfrm>
                    <a:off x="432047" y="0"/>
                    <a:ext cx="1797843" cy="1078706"/>
                  </a:xfrm>
                  <a:prstGeom prst="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6" name="矩形 65"/>
                  <p:cNvSpPr/>
                  <p:nvPr/>
                </p:nvSpPr>
                <p:spPr>
                  <a:xfrm>
                    <a:off x="432047" y="0"/>
                    <a:ext cx="1797843" cy="107870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63144" tIns="263144" rIns="263144" bIns="263144" numCol="1" spcCol="1270" anchor="ctr" anchorCtr="0">
                    <a:noAutofit/>
                  </a:bodyPr>
                  <a:lstStyle/>
                  <a:p>
                    <a:pPr lvl="0" algn="ctr" defTabSz="1644650">
                      <a:lnSpc>
                        <a:spcPct val="90000"/>
                      </a:lnSpc>
                      <a:spcBef>
                        <a:spcPct val="0"/>
                      </a:spcBef>
                      <a:spcAft>
                        <a:spcPct val="35000"/>
                      </a:spcAft>
                    </a:pPr>
                    <a:endParaRPr lang="zh-CN" altLang="en-US" sz="1200" b="1" kern="1200"/>
                  </a:p>
                </p:txBody>
              </p:sp>
            </p:grpSp>
            <p:sp>
              <p:nvSpPr>
                <p:cNvPr id="67" name="TextBox 66"/>
                <p:cNvSpPr txBox="1"/>
                <p:nvPr/>
              </p:nvSpPr>
              <p:spPr>
                <a:xfrm>
                  <a:off x="6056859" y="1969625"/>
                  <a:ext cx="1026727" cy="239417"/>
                </a:xfrm>
                <a:prstGeom prst="rect">
                  <a:avLst/>
                </a:prstGeom>
                <a:grp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案例</a:t>
                  </a:r>
                  <a:r>
                    <a:rPr lang="zh-CN" altLang="en-US" sz="1200" b="1" dirty="0">
                      <a:latin typeface="微软雅黑" panose="020B0503020204020204" pitchFamily="34" charset="-122"/>
                      <a:ea typeface="微软雅黑" panose="020B0503020204020204" pitchFamily="34" charset="-122"/>
                    </a:rPr>
                    <a:t>分析</a:t>
                  </a:r>
                  <a:endParaRPr lang="zh-CN" altLang="en-US" sz="1200" b="1" dirty="0">
                    <a:latin typeface="微软雅黑" panose="020B0503020204020204" pitchFamily="34" charset="-122"/>
                    <a:ea typeface="微软雅黑" panose="020B0503020204020204" pitchFamily="34" charset="-122"/>
                  </a:endParaRPr>
                </a:p>
              </p:txBody>
            </p:sp>
          </p:grpSp>
          <p:grpSp>
            <p:nvGrpSpPr>
              <p:cNvPr id="31" name="组合 32"/>
              <p:cNvGrpSpPr/>
              <p:nvPr/>
            </p:nvGrpSpPr>
            <p:grpSpPr>
              <a:xfrm>
                <a:off x="1518861" y="2073417"/>
                <a:ext cx="1044116" cy="398690"/>
                <a:chOff x="1475656" y="1957036"/>
                <a:chExt cx="1044116" cy="398690"/>
              </a:xfrm>
              <a:grpFill/>
            </p:grpSpPr>
            <p:grpSp>
              <p:nvGrpSpPr>
                <p:cNvPr id="32" name="组合 67"/>
                <p:cNvGrpSpPr/>
                <p:nvPr/>
              </p:nvGrpSpPr>
              <p:grpSpPr>
                <a:xfrm>
                  <a:off x="1475656" y="1957036"/>
                  <a:ext cx="1044116" cy="398690"/>
                  <a:chOff x="432047" y="0"/>
                  <a:chExt cx="1797843" cy="1078706"/>
                </a:xfrm>
                <a:grpFill/>
              </p:grpSpPr>
              <p:sp>
                <p:nvSpPr>
                  <p:cNvPr id="69" name="矩形 68"/>
                  <p:cNvSpPr/>
                  <p:nvPr/>
                </p:nvSpPr>
                <p:spPr>
                  <a:xfrm>
                    <a:off x="432047" y="0"/>
                    <a:ext cx="1797843" cy="1078706"/>
                  </a:xfrm>
                  <a:prstGeom prst="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0" name="矩形 69"/>
                  <p:cNvSpPr/>
                  <p:nvPr/>
                </p:nvSpPr>
                <p:spPr>
                  <a:xfrm>
                    <a:off x="432047" y="0"/>
                    <a:ext cx="1797843" cy="107870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63144" tIns="263144" rIns="263144" bIns="263144" numCol="1" spcCol="1270" anchor="ctr" anchorCtr="0">
                    <a:noAutofit/>
                  </a:bodyPr>
                  <a:lstStyle/>
                  <a:p>
                    <a:pPr lvl="0" algn="ctr" defTabSz="1644650">
                      <a:lnSpc>
                        <a:spcPct val="90000"/>
                      </a:lnSpc>
                      <a:spcBef>
                        <a:spcPct val="0"/>
                      </a:spcBef>
                      <a:spcAft>
                        <a:spcPct val="35000"/>
                      </a:spcAft>
                    </a:pPr>
                    <a:endParaRPr lang="zh-CN" altLang="en-US" sz="1200" b="1" kern="1200"/>
                  </a:p>
                </p:txBody>
              </p:sp>
            </p:grpSp>
            <p:sp>
              <p:nvSpPr>
                <p:cNvPr id="71" name="TextBox 70"/>
                <p:cNvSpPr txBox="1"/>
                <p:nvPr/>
              </p:nvSpPr>
              <p:spPr>
                <a:xfrm>
                  <a:off x="1480157" y="2002493"/>
                  <a:ext cx="1035115" cy="239417"/>
                </a:xfrm>
                <a:prstGeom prst="rect">
                  <a:avLst/>
                </a:prstGeom>
                <a:grp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文献研究</a:t>
                  </a:r>
                  <a:endParaRPr lang="zh-CN" altLang="en-US" sz="1200" b="1" dirty="0">
                    <a:latin typeface="微软雅黑" panose="020B0503020204020204" pitchFamily="34" charset="-122"/>
                    <a:ea typeface="微软雅黑" panose="020B0503020204020204" pitchFamily="34" charset="-122"/>
                  </a:endParaRPr>
                </a:p>
              </p:txBody>
            </p:sp>
          </p:grpSp>
          <p:grpSp>
            <p:nvGrpSpPr>
              <p:cNvPr id="33" name="组合 31"/>
              <p:cNvGrpSpPr/>
              <p:nvPr/>
            </p:nvGrpSpPr>
            <p:grpSpPr>
              <a:xfrm>
                <a:off x="2633185" y="2073417"/>
                <a:ext cx="1080120" cy="398690"/>
                <a:chOff x="2653565" y="1939923"/>
                <a:chExt cx="1080120" cy="398690"/>
              </a:xfrm>
              <a:grpFill/>
            </p:grpSpPr>
            <p:grpSp>
              <p:nvGrpSpPr>
                <p:cNvPr id="34" name="组合 71"/>
                <p:cNvGrpSpPr/>
                <p:nvPr/>
              </p:nvGrpSpPr>
              <p:grpSpPr>
                <a:xfrm>
                  <a:off x="2653565" y="1939923"/>
                  <a:ext cx="1080120" cy="398690"/>
                  <a:chOff x="432047" y="0"/>
                  <a:chExt cx="1797843" cy="1078706"/>
                </a:xfrm>
                <a:grpFill/>
              </p:grpSpPr>
              <p:sp>
                <p:nvSpPr>
                  <p:cNvPr id="73" name="矩形 72"/>
                  <p:cNvSpPr/>
                  <p:nvPr/>
                </p:nvSpPr>
                <p:spPr>
                  <a:xfrm>
                    <a:off x="432047" y="0"/>
                    <a:ext cx="1797843" cy="1078706"/>
                  </a:xfrm>
                  <a:prstGeom prst="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4" name="矩形 73"/>
                  <p:cNvSpPr/>
                  <p:nvPr/>
                </p:nvSpPr>
                <p:spPr>
                  <a:xfrm>
                    <a:off x="432047" y="0"/>
                    <a:ext cx="1797843" cy="107870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63144" tIns="263144" rIns="263144" bIns="263144" numCol="1" spcCol="1270" anchor="ctr" anchorCtr="0">
                    <a:noAutofit/>
                  </a:bodyPr>
                  <a:lstStyle/>
                  <a:p>
                    <a:pPr lvl="0" algn="ctr" defTabSz="1644650">
                      <a:lnSpc>
                        <a:spcPct val="90000"/>
                      </a:lnSpc>
                      <a:spcBef>
                        <a:spcPct val="0"/>
                      </a:spcBef>
                      <a:spcAft>
                        <a:spcPct val="35000"/>
                      </a:spcAft>
                    </a:pPr>
                    <a:endParaRPr lang="zh-CN" altLang="en-US" sz="1200" b="1" kern="1200"/>
                  </a:p>
                </p:txBody>
              </p:sp>
            </p:grpSp>
            <p:sp>
              <p:nvSpPr>
                <p:cNvPr id="75" name="TextBox 74"/>
                <p:cNvSpPr txBox="1"/>
                <p:nvPr/>
              </p:nvSpPr>
              <p:spPr>
                <a:xfrm>
                  <a:off x="2664273" y="1985380"/>
                  <a:ext cx="1058703" cy="239417"/>
                </a:xfrm>
                <a:prstGeom prst="rect">
                  <a:avLst/>
                </a:prstGeom>
                <a:grp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实地调研</a:t>
                  </a:r>
                  <a:endParaRPr lang="zh-CN" altLang="en-US" sz="1200" b="1" dirty="0">
                    <a:latin typeface="微软雅黑" panose="020B0503020204020204" pitchFamily="34" charset="-122"/>
                    <a:ea typeface="微软雅黑" panose="020B0503020204020204" pitchFamily="34" charset="-122"/>
                  </a:endParaRPr>
                </a:p>
              </p:txBody>
            </p:sp>
          </p:grpSp>
          <p:grpSp>
            <p:nvGrpSpPr>
              <p:cNvPr id="35" name="组合 30"/>
              <p:cNvGrpSpPr/>
              <p:nvPr/>
            </p:nvGrpSpPr>
            <p:grpSpPr>
              <a:xfrm>
                <a:off x="3783513" y="2073417"/>
                <a:ext cx="1080120" cy="398690"/>
                <a:chOff x="3831722" y="1939923"/>
                <a:chExt cx="1080120" cy="398690"/>
              </a:xfrm>
              <a:grpFill/>
            </p:grpSpPr>
            <p:grpSp>
              <p:nvGrpSpPr>
                <p:cNvPr id="36" name="组合 131"/>
                <p:cNvGrpSpPr/>
                <p:nvPr/>
              </p:nvGrpSpPr>
              <p:grpSpPr>
                <a:xfrm>
                  <a:off x="3831722" y="1939923"/>
                  <a:ext cx="1080120" cy="398690"/>
                  <a:chOff x="432047" y="0"/>
                  <a:chExt cx="1797843" cy="1078706"/>
                </a:xfrm>
                <a:grpFill/>
              </p:grpSpPr>
              <p:sp>
                <p:nvSpPr>
                  <p:cNvPr id="133" name="矩形 132"/>
                  <p:cNvSpPr/>
                  <p:nvPr/>
                </p:nvSpPr>
                <p:spPr>
                  <a:xfrm>
                    <a:off x="432047" y="0"/>
                    <a:ext cx="1797843" cy="1078706"/>
                  </a:xfrm>
                  <a:prstGeom prst="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4" name="矩形 133"/>
                  <p:cNvSpPr/>
                  <p:nvPr/>
                </p:nvSpPr>
                <p:spPr>
                  <a:xfrm>
                    <a:off x="432047" y="0"/>
                    <a:ext cx="1797843" cy="107870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63144" tIns="263144" rIns="263144" bIns="263144" numCol="1" spcCol="1270" anchor="ctr" anchorCtr="0">
                    <a:noAutofit/>
                  </a:bodyPr>
                  <a:lstStyle/>
                  <a:p>
                    <a:pPr lvl="0" algn="ctr" defTabSz="1644650">
                      <a:lnSpc>
                        <a:spcPct val="90000"/>
                      </a:lnSpc>
                      <a:spcBef>
                        <a:spcPct val="0"/>
                      </a:spcBef>
                      <a:spcAft>
                        <a:spcPct val="35000"/>
                      </a:spcAft>
                    </a:pPr>
                    <a:endParaRPr lang="zh-CN" altLang="en-US" sz="1200" b="1" kern="1200"/>
                  </a:p>
                </p:txBody>
              </p:sp>
            </p:grpSp>
            <p:sp>
              <p:nvSpPr>
                <p:cNvPr id="135" name="TextBox 134"/>
                <p:cNvSpPr txBox="1"/>
                <p:nvPr/>
              </p:nvSpPr>
              <p:spPr>
                <a:xfrm>
                  <a:off x="3852818" y="1985380"/>
                  <a:ext cx="1037928" cy="239417"/>
                </a:xfrm>
                <a:prstGeom prst="rect">
                  <a:avLst/>
                </a:prstGeom>
                <a:grp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规划实践</a:t>
                  </a:r>
                  <a:endParaRPr lang="zh-CN" altLang="en-US" sz="1200" b="1" dirty="0">
                    <a:latin typeface="微软雅黑" panose="020B0503020204020204" pitchFamily="34" charset="-122"/>
                    <a:ea typeface="微软雅黑" panose="020B0503020204020204" pitchFamily="34" charset="-122"/>
                  </a:endParaRPr>
                </a:p>
              </p:txBody>
            </p:sp>
          </p:grpSp>
        </p:grpSp>
        <p:cxnSp>
          <p:nvCxnSpPr>
            <p:cNvPr id="47" name="直接箭头连接符 46"/>
            <p:cNvCxnSpPr/>
            <p:nvPr/>
          </p:nvCxnSpPr>
          <p:spPr>
            <a:xfrm>
              <a:off x="3646006" y="2700244"/>
              <a:ext cx="0" cy="336000"/>
            </a:xfrm>
            <a:prstGeom prst="straightConnector1">
              <a:avLst/>
            </a:prstGeom>
            <a:noFill/>
            <a:ln>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grpSp>
          <p:nvGrpSpPr>
            <p:cNvPr id="37" name="组合 78"/>
            <p:cNvGrpSpPr/>
            <p:nvPr/>
          </p:nvGrpSpPr>
          <p:grpSpPr>
            <a:xfrm>
              <a:off x="7190751" y="2669972"/>
              <a:ext cx="2731501" cy="3962448"/>
              <a:chOff x="7294807" y="1702059"/>
              <a:chExt cx="2731501" cy="2971835"/>
            </a:xfrm>
          </p:grpSpPr>
          <p:sp>
            <p:nvSpPr>
              <p:cNvPr id="86" name="矩形 85"/>
              <p:cNvSpPr/>
              <p:nvPr/>
            </p:nvSpPr>
            <p:spPr>
              <a:xfrm>
                <a:off x="7730225" y="3423850"/>
                <a:ext cx="1189362" cy="3986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3144" tIns="263144" rIns="263144" bIns="263144" numCol="1" spcCol="1270" anchor="ctr" anchorCtr="0">
                <a:noAutofit/>
              </a:bodyPr>
              <a:lstStyle/>
              <a:p>
                <a:pPr lvl="0" algn="ctr" defTabSz="1644650">
                  <a:lnSpc>
                    <a:spcPct val="90000"/>
                  </a:lnSpc>
                  <a:spcBef>
                    <a:spcPct val="0"/>
                  </a:spcBef>
                  <a:spcAft>
                    <a:spcPct val="35000"/>
                  </a:spcAft>
                </a:pPr>
                <a:endParaRPr lang="zh-CN" altLang="en-US" sz="1200" b="1" kern="1200"/>
              </a:p>
            </p:txBody>
          </p:sp>
          <p:sp>
            <p:nvSpPr>
              <p:cNvPr id="87" name="TextBox 86"/>
              <p:cNvSpPr txBox="1"/>
              <p:nvPr/>
            </p:nvSpPr>
            <p:spPr>
              <a:xfrm>
                <a:off x="7670470" y="2896033"/>
                <a:ext cx="2355838" cy="658398"/>
              </a:xfrm>
              <a:prstGeom prst="rect">
                <a:avLst/>
              </a:prstGeom>
              <a:noFill/>
            </p:spPr>
            <p:txBody>
              <a:bodyPr wrap="square" rtlCol="0">
                <a:spAutoFit/>
              </a:bodyPr>
              <a:lstStyle/>
              <a:p>
                <a:r>
                  <a:rPr lang="zh-CN" altLang="en-US" sz="1200" b="1" dirty="0" smtClean="0">
                    <a:latin typeface="微软雅黑" panose="020B0503020204020204" pitchFamily="34" charset="-122"/>
                    <a:ea typeface="微软雅黑" panose="020B0503020204020204" pitchFamily="34" charset="-122"/>
                  </a:rPr>
                  <a:t>问卷访谈</a:t>
                </a:r>
                <a:endParaRPr lang="en-US" altLang="zh-CN" sz="1200" b="1" dirty="0" smtClean="0">
                  <a:latin typeface="微软雅黑" panose="020B0503020204020204" pitchFamily="34" charset="-122"/>
                  <a:ea typeface="微软雅黑" panose="020B0503020204020204" pitchFamily="34" charset="-122"/>
                </a:endParaRPr>
              </a:p>
              <a:p>
                <a:r>
                  <a:rPr lang="zh-CN" altLang="en-US" sz="1050" dirty="0" smtClean="0">
                    <a:solidFill>
                      <a:schemeClr val="tx1">
                        <a:lumMod val="50000"/>
                        <a:lumOff val="50000"/>
                      </a:schemeClr>
                    </a:solidFill>
                  </a:rPr>
                  <a:t>市县管理者、小城镇管理者、小城镇居民进行访谈，并将成果进行反馈，征求意见</a:t>
                </a:r>
                <a:endParaRPr lang="zh-CN" altLang="en-US" sz="1050" dirty="0">
                  <a:solidFill>
                    <a:schemeClr val="tx1">
                      <a:lumMod val="50000"/>
                      <a:lumOff val="50000"/>
                    </a:schemeClr>
                  </a:solidFill>
                </a:endParaRPr>
              </a:p>
            </p:txBody>
          </p:sp>
          <p:sp>
            <p:nvSpPr>
              <p:cNvPr id="91" name="TextBox 90"/>
              <p:cNvSpPr txBox="1"/>
              <p:nvPr/>
            </p:nvSpPr>
            <p:spPr>
              <a:xfrm>
                <a:off x="7503139" y="4407874"/>
                <a:ext cx="2240583" cy="266020"/>
              </a:xfrm>
              <a:prstGeom prst="rect">
                <a:avLst/>
              </a:prstGeom>
              <a:noFill/>
            </p:spPr>
            <p:txBody>
              <a:bodyPr wrap="square" rtlCol="0">
                <a:spAutoFit/>
              </a:bodyPr>
              <a:lstStyle/>
              <a:p>
                <a:pPr algn="ctr"/>
                <a:endParaRPr lang="zh-CN" altLang="en-US" sz="1400" b="1" dirty="0" smtClean="0">
                  <a:latin typeface="微软雅黑" panose="020B0503020204020204" pitchFamily="34" charset="-122"/>
                  <a:ea typeface="微软雅黑" panose="020B0503020204020204" pitchFamily="34" charset="-122"/>
                </a:endParaRPr>
              </a:p>
            </p:txBody>
          </p:sp>
          <p:sp>
            <p:nvSpPr>
              <p:cNvPr id="99" name="TextBox 98"/>
              <p:cNvSpPr txBox="1"/>
              <p:nvPr/>
            </p:nvSpPr>
            <p:spPr>
              <a:xfrm>
                <a:off x="7294807" y="1702059"/>
                <a:ext cx="2655506" cy="292621"/>
              </a:xfrm>
              <a:prstGeom prst="rect">
                <a:avLst/>
              </a:prstGeom>
              <a:noFill/>
            </p:spPr>
            <p:txBody>
              <a:bodyPr wrap="square" rtlCol="0">
                <a:spAutoFit/>
              </a:bodyPr>
              <a:lstStyle/>
              <a:p>
                <a:pPr algn="ctr"/>
                <a:r>
                  <a:rPr lang="en-US" altLang="zh-CN" b="1" dirty="0" smtClean="0">
                    <a:latin typeface="微软雅黑" panose="020B0503020204020204" pitchFamily="34" charset="-122"/>
                    <a:ea typeface="微软雅黑" panose="020B0503020204020204" pitchFamily="34" charset="-122"/>
                  </a:rPr>
                  <a:t>100</a:t>
                </a:r>
                <a:r>
                  <a:rPr lang="zh-CN" altLang="en-US" b="1" dirty="0" smtClean="0">
                    <a:latin typeface="微软雅黑" panose="020B0503020204020204" pitchFamily="34" charset="-122"/>
                    <a:ea typeface="微软雅黑" panose="020B0503020204020204" pitchFamily="34" charset="-122"/>
                  </a:rPr>
                  <a:t>个</a:t>
                </a:r>
                <a:r>
                  <a:rPr lang="zh-CN" altLang="en-US" sz="1400" b="1" dirty="0" smtClean="0">
                    <a:latin typeface="微软雅黑" panose="020B0503020204020204" pitchFamily="34" charset="-122"/>
                    <a:ea typeface="微软雅黑" panose="020B0503020204020204" pitchFamily="34" charset="-122"/>
                  </a:rPr>
                  <a:t>规划建设案例</a:t>
                </a:r>
                <a:endParaRPr lang="zh-CN" altLang="en-US" sz="1400" b="1" dirty="0">
                  <a:latin typeface="微软雅黑" panose="020B0503020204020204" pitchFamily="34" charset="-122"/>
                  <a:ea typeface="微软雅黑" panose="020B0503020204020204" pitchFamily="34" charset="-122"/>
                </a:endParaRPr>
              </a:p>
            </p:txBody>
          </p:sp>
          <p:sp>
            <p:nvSpPr>
              <p:cNvPr id="105" name="矩形 104"/>
              <p:cNvSpPr/>
              <p:nvPr/>
            </p:nvSpPr>
            <p:spPr>
              <a:xfrm>
                <a:off x="7605340" y="2013790"/>
                <a:ext cx="1293656" cy="3986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3144" tIns="263144" rIns="263144" bIns="263144" numCol="1" spcCol="1270" anchor="ctr" anchorCtr="0">
                <a:noAutofit/>
              </a:bodyPr>
              <a:lstStyle/>
              <a:p>
                <a:pPr lvl="0" algn="ctr" defTabSz="1644650">
                  <a:lnSpc>
                    <a:spcPct val="90000"/>
                  </a:lnSpc>
                  <a:spcBef>
                    <a:spcPct val="0"/>
                  </a:spcBef>
                  <a:spcAft>
                    <a:spcPct val="35000"/>
                  </a:spcAft>
                </a:pPr>
                <a:endParaRPr lang="zh-CN" altLang="en-US" sz="1200" b="1" kern="1200"/>
              </a:p>
            </p:txBody>
          </p:sp>
          <p:sp>
            <p:nvSpPr>
              <p:cNvPr id="106" name="TextBox 105"/>
              <p:cNvSpPr txBox="1"/>
              <p:nvPr/>
            </p:nvSpPr>
            <p:spPr>
              <a:xfrm>
                <a:off x="7366491" y="2072533"/>
                <a:ext cx="2410354" cy="1064077"/>
              </a:xfrm>
              <a:prstGeom prst="rect">
                <a:avLst/>
              </a:prstGeom>
              <a:noFill/>
            </p:spPr>
            <p:txBody>
              <a:bodyPr wrap="square" rtlCol="0">
                <a:spAutoFit/>
              </a:bodyPr>
              <a:lstStyle/>
              <a:p>
                <a:pPr algn="ctr"/>
                <a:r>
                  <a:rPr lang="en-US" altLang="zh-CN" b="1" dirty="0" smtClean="0">
                    <a:latin typeface="微软雅黑" panose="020B0503020204020204" pitchFamily="34" charset="-122"/>
                    <a:ea typeface="微软雅黑" panose="020B0503020204020204" pitchFamily="34" charset="-122"/>
                  </a:rPr>
                  <a:t>40</a:t>
                </a:r>
                <a:r>
                  <a:rPr lang="zh-CN" altLang="en-US" b="1" dirty="0" smtClean="0">
                    <a:latin typeface="微软雅黑" panose="020B0503020204020204" pitchFamily="34" charset="-122"/>
                    <a:ea typeface="微软雅黑" panose="020B0503020204020204" pitchFamily="34" charset="-122"/>
                  </a:rPr>
                  <a:t>个</a:t>
                </a:r>
                <a:r>
                  <a:rPr lang="zh-CN" altLang="en-US" sz="1400" b="1" dirty="0" smtClean="0">
                    <a:latin typeface="微软雅黑" panose="020B0503020204020204" pitchFamily="34" charset="-122"/>
                    <a:ea typeface="微软雅黑" panose="020B0503020204020204" pitchFamily="34" charset="-122"/>
                  </a:rPr>
                  <a:t>实地调研案例</a:t>
                </a:r>
                <a:endParaRPr lang="en-US" altLang="zh-CN" sz="1400" b="1" dirty="0" smtClean="0">
                  <a:latin typeface="微软雅黑" panose="020B0503020204020204" pitchFamily="34" charset="-122"/>
                  <a:ea typeface="微软雅黑" panose="020B0503020204020204" pitchFamily="34" charset="-122"/>
                </a:endParaRPr>
              </a:p>
              <a:p>
                <a:pPr algn="ctr"/>
                <a:endParaRPr lang="en-US" altLang="zh-CN" sz="1400" b="1" dirty="0" smtClean="0">
                  <a:latin typeface="微软雅黑" panose="020B0503020204020204" pitchFamily="34" charset="-122"/>
                  <a:ea typeface="微软雅黑" panose="020B0503020204020204" pitchFamily="34" charset="-122"/>
                </a:endParaRPr>
              </a:p>
              <a:p>
                <a:pPr algn="ctr"/>
                <a:r>
                  <a:rPr lang="en-US" altLang="zh-CN" b="1" dirty="0" smtClean="0">
                    <a:latin typeface="微软雅黑" panose="020B0503020204020204" pitchFamily="34" charset="-122"/>
                    <a:ea typeface="微软雅黑" panose="020B0503020204020204" pitchFamily="34" charset="-122"/>
                  </a:rPr>
                  <a:t>10</a:t>
                </a:r>
                <a:r>
                  <a:rPr lang="zh-CN" altLang="en-US" b="1" dirty="0" smtClean="0">
                    <a:latin typeface="微软雅黑" panose="020B0503020204020204" pitchFamily="34" charset="-122"/>
                    <a:ea typeface="微软雅黑" panose="020B0503020204020204" pitchFamily="34" charset="-122"/>
                  </a:rPr>
                  <a:t>个</a:t>
                </a:r>
                <a:r>
                  <a:rPr lang="zh-CN" altLang="en-US" sz="1400" b="1" dirty="0" smtClean="0">
                    <a:latin typeface="微软雅黑" panose="020B0503020204020204" pitchFamily="34" charset="-122"/>
                    <a:ea typeface="微软雅黑" panose="020B0503020204020204" pitchFamily="34" charset="-122"/>
                  </a:rPr>
                  <a:t>国外案例借鉴</a:t>
                </a:r>
                <a:endParaRPr lang="zh-CN" altLang="en-US" sz="1400" b="1" dirty="0" smtClean="0">
                  <a:latin typeface="微软雅黑" panose="020B0503020204020204" pitchFamily="34" charset="-122"/>
                  <a:ea typeface="微软雅黑" panose="020B0503020204020204" pitchFamily="34" charset="-122"/>
                </a:endParaRPr>
              </a:p>
              <a:p>
                <a:pPr algn="ctr"/>
                <a:endParaRPr lang="en-US" altLang="zh-CN" sz="1400" b="1" dirty="0" smtClean="0">
                  <a:latin typeface="微软雅黑" panose="020B0503020204020204" pitchFamily="34" charset="-122"/>
                  <a:ea typeface="微软雅黑" panose="020B0503020204020204" pitchFamily="34" charset="-122"/>
                </a:endParaRPr>
              </a:p>
              <a:p>
                <a:pPr algn="ctr"/>
                <a:endParaRPr lang="zh-CN" altLang="en-US" sz="1400" b="1" dirty="0">
                  <a:latin typeface="微软雅黑" panose="020B0503020204020204" pitchFamily="34" charset="-122"/>
                  <a:ea typeface="微软雅黑" panose="020B0503020204020204" pitchFamily="34" charset="-122"/>
                </a:endParaRPr>
              </a:p>
            </p:txBody>
          </p:sp>
        </p:grpSp>
        <p:sp>
          <p:nvSpPr>
            <p:cNvPr id="128" name="任意多边形 127"/>
            <p:cNvSpPr/>
            <p:nvPr/>
          </p:nvSpPr>
          <p:spPr>
            <a:xfrm rot="10800000">
              <a:off x="2643482" y="1887509"/>
              <a:ext cx="1995460" cy="119032"/>
            </a:xfrm>
            <a:custGeom>
              <a:avLst/>
              <a:gdLst>
                <a:gd name="connsiteX0" fmla="*/ 0 w 3253839"/>
                <a:gd name="connsiteY0" fmla="*/ 35626 h 320634"/>
                <a:gd name="connsiteX1" fmla="*/ 0 w 3253839"/>
                <a:gd name="connsiteY1" fmla="*/ 320634 h 320634"/>
                <a:gd name="connsiteX2" fmla="*/ 3253839 w 3253839"/>
                <a:gd name="connsiteY2" fmla="*/ 320634 h 320634"/>
                <a:gd name="connsiteX3" fmla="*/ 3253839 w 3253839"/>
                <a:gd name="connsiteY3" fmla="*/ 0 h 320634"/>
              </a:gdLst>
              <a:ahLst/>
              <a:cxnLst>
                <a:cxn ang="0">
                  <a:pos x="connsiteX0" y="connsiteY0"/>
                </a:cxn>
                <a:cxn ang="0">
                  <a:pos x="connsiteX1" y="connsiteY1"/>
                </a:cxn>
                <a:cxn ang="0">
                  <a:pos x="connsiteX2" y="connsiteY2"/>
                </a:cxn>
                <a:cxn ang="0">
                  <a:pos x="connsiteX3" y="connsiteY3"/>
                </a:cxn>
              </a:cxnLst>
              <a:rect l="l" t="t" r="r" b="b"/>
              <a:pathLst>
                <a:path w="3253839" h="320634">
                  <a:moveTo>
                    <a:pt x="0" y="35626"/>
                  </a:moveTo>
                  <a:lnTo>
                    <a:pt x="0" y="320634"/>
                  </a:lnTo>
                  <a:lnTo>
                    <a:pt x="3253839" y="320634"/>
                  </a:lnTo>
                  <a:lnTo>
                    <a:pt x="3253839"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114" name="任意多边形 113"/>
            <p:cNvSpPr/>
            <p:nvPr/>
          </p:nvSpPr>
          <p:spPr>
            <a:xfrm>
              <a:off x="2643482" y="2488558"/>
              <a:ext cx="1993832" cy="212955"/>
            </a:xfrm>
            <a:custGeom>
              <a:avLst/>
              <a:gdLst>
                <a:gd name="connsiteX0" fmla="*/ 0 w 3253839"/>
                <a:gd name="connsiteY0" fmla="*/ 35626 h 320634"/>
                <a:gd name="connsiteX1" fmla="*/ 0 w 3253839"/>
                <a:gd name="connsiteY1" fmla="*/ 320634 h 320634"/>
                <a:gd name="connsiteX2" fmla="*/ 3253839 w 3253839"/>
                <a:gd name="connsiteY2" fmla="*/ 320634 h 320634"/>
                <a:gd name="connsiteX3" fmla="*/ 3253839 w 3253839"/>
                <a:gd name="connsiteY3" fmla="*/ 0 h 320634"/>
              </a:gdLst>
              <a:ahLst/>
              <a:cxnLst>
                <a:cxn ang="0">
                  <a:pos x="connsiteX0" y="connsiteY0"/>
                </a:cxn>
                <a:cxn ang="0">
                  <a:pos x="connsiteX1" y="connsiteY1"/>
                </a:cxn>
                <a:cxn ang="0">
                  <a:pos x="connsiteX2" y="connsiteY2"/>
                </a:cxn>
                <a:cxn ang="0">
                  <a:pos x="connsiteX3" y="connsiteY3"/>
                </a:cxn>
              </a:cxnLst>
              <a:rect l="l" t="t" r="r" b="b"/>
              <a:pathLst>
                <a:path w="3253839" h="320634">
                  <a:moveTo>
                    <a:pt x="0" y="35626"/>
                  </a:moveTo>
                  <a:lnTo>
                    <a:pt x="0" y="320634"/>
                  </a:lnTo>
                  <a:lnTo>
                    <a:pt x="3253839" y="320634"/>
                  </a:lnTo>
                  <a:lnTo>
                    <a:pt x="3253839"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nvGrpSpPr>
            <p:cNvPr id="38" name="组合 128"/>
            <p:cNvGrpSpPr/>
            <p:nvPr/>
          </p:nvGrpSpPr>
          <p:grpSpPr>
            <a:xfrm>
              <a:off x="2008838" y="4534277"/>
              <a:ext cx="3355412" cy="1367494"/>
              <a:chOff x="2932171" y="4333300"/>
              <a:chExt cx="3355412" cy="1025621"/>
            </a:xfrm>
          </p:grpSpPr>
          <p:sp>
            <p:nvSpPr>
              <p:cNvPr id="116" name="流程图: 可选过程 115"/>
              <p:cNvSpPr/>
              <p:nvPr/>
            </p:nvSpPr>
            <p:spPr>
              <a:xfrm>
                <a:off x="2932171" y="4960231"/>
                <a:ext cx="3293106" cy="398690"/>
              </a:xfrm>
              <a:prstGeom prst="flowChartAlternateProcess">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0" name="流程图: 可选过程 129"/>
              <p:cNvSpPr/>
              <p:nvPr/>
            </p:nvSpPr>
            <p:spPr>
              <a:xfrm>
                <a:off x="2932171" y="4333300"/>
                <a:ext cx="3293106" cy="398690"/>
              </a:xfrm>
              <a:prstGeom prst="flowChartAlternateProcess">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1" name="TextBox 107"/>
              <p:cNvSpPr txBox="1"/>
              <p:nvPr/>
            </p:nvSpPr>
            <p:spPr>
              <a:xfrm>
                <a:off x="3051145" y="4378756"/>
                <a:ext cx="3174133" cy="292621"/>
              </a:xfrm>
              <a:prstGeom prst="rect">
                <a:avLst/>
              </a:prstGeom>
              <a:noFill/>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小城镇特色缺失的</a:t>
                </a:r>
                <a:r>
                  <a:rPr lang="zh-CN" altLang="en-US" b="1" dirty="0" smtClean="0">
                    <a:solidFill>
                      <a:schemeClr val="bg1"/>
                    </a:solidFill>
                    <a:latin typeface="微软雅黑" panose="020B0503020204020204" pitchFamily="34" charset="-122"/>
                    <a:ea typeface="微软雅黑" panose="020B0503020204020204" pitchFamily="34" charset="-122"/>
                  </a:rPr>
                  <a:t>主要表现</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15" name="TextBox 107"/>
              <p:cNvSpPr txBox="1"/>
              <p:nvPr/>
            </p:nvSpPr>
            <p:spPr>
              <a:xfrm>
                <a:off x="2994477" y="5004063"/>
                <a:ext cx="3293106" cy="292621"/>
              </a:xfrm>
              <a:prstGeom prst="rect">
                <a:avLst/>
              </a:prstGeom>
              <a:no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小城镇特色缺失的主要原因</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cxnSp>
          <p:nvCxnSpPr>
            <p:cNvPr id="81" name="直接箭头连接符 80"/>
            <p:cNvCxnSpPr/>
            <p:nvPr/>
          </p:nvCxnSpPr>
          <p:spPr>
            <a:xfrm flipH="1">
              <a:off x="6952125" y="3617200"/>
              <a:ext cx="439982" cy="192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39" name="组合 92"/>
            <p:cNvGrpSpPr/>
            <p:nvPr/>
          </p:nvGrpSpPr>
          <p:grpSpPr>
            <a:xfrm>
              <a:off x="800854" y="3861047"/>
              <a:ext cx="5688636" cy="1440124"/>
              <a:chOff x="800853" y="2895785"/>
              <a:chExt cx="5688636" cy="1080093"/>
            </a:xfrm>
          </p:grpSpPr>
          <p:sp>
            <p:nvSpPr>
              <p:cNvPr id="78" name="任意多边形 77"/>
              <p:cNvSpPr/>
              <p:nvPr/>
            </p:nvSpPr>
            <p:spPr>
              <a:xfrm>
                <a:off x="800853" y="2929668"/>
                <a:ext cx="5688636" cy="216730"/>
              </a:xfrm>
              <a:custGeom>
                <a:avLst/>
                <a:gdLst>
                  <a:gd name="connsiteX0" fmla="*/ 0 w 3253839"/>
                  <a:gd name="connsiteY0" fmla="*/ 35626 h 320634"/>
                  <a:gd name="connsiteX1" fmla="*/ 0 w 3253839"/>
                  <a:gd name="connsiteY1" fmla="*/ 320634 h 320634"/>
                  <a:gd name="connsiteX2" fmla="*/ 3253839 w 3253839"/>
                  <a:gd name="connsiteY2" fmla="*/ 320634 h 320634"/>
                  <a:gd name="connsiteX3" fmla="*/ 3253839 w 3253839"/>
                  <a:gd name="connsiteY3" fmla="*/ 0 h 320634"/>
                </a:gdLst>
                <a:ahLst/>
                <a:cxnLst>
                  <a:cxn ang="0">
                    <a:pos x="connsiteX0" y="connsiteY0"/>
                  </a:cxn>
                  <a:cxn ang="0">
                    <a:pos x="connsiteX1" y="connsiteY1"/>
                  </a:cxn>
                  <a:cxn ang="0">
                    <a:pos x="connsiteX2" y="connsiteY2"/>
                  </a:cxn>
                  <a:cxn ang="0">
                    <a:pos x="connsiteX3" y="connsiteY3"/>
                  </a:cxn>
                </a:cxnLst>
                <a:rect l="l" t="t" r="r" b="b"/>
                <a:pathLst>
                  <a:path w="3253839" h="320634">
                    <a:moveTo>
                      <a:pt x="0" y="35626"/>
                    </a:moveTo>
                    <a:lnTo>
                      <a:pt x="0" y="320634"/>
                    </a:lnTo>
                    <a:lnTo>
                      <a:pt x="3253839" y="320634"/>
                    </a:lnTo>
                    <a:lnTo>
                      <a:pt x="3253839"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endParaRPr>
              </a:p>
            </p:txBody>
          </p:sp>
          <p:cxnSp>
            <p:nvCxnSpPr>
              <p:cNvPr id="109" name="直接箭头连接符 108"/>
              <p:cNvCxnSpPr/>
              <p:nvPr/>
            </p:nvCxnSpPr>
            <p:spPr>
              <a:xfrm>
                <a:off x="3646005" y="3148708"/>
                <a:ext cx="0" cy="252000"/>
              </a:xfrm>
              <a:prstGeom prst="straightConnector1">
                <a:avLst/>
              </a:prstGeom>
              <a:noFill/>
              <a:ln w="28575">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47" name="直接连接符 146"/>
              <p:cNvCxnSpPr/>
              <p:nvPr/>
            </p:nvCxnSpPr>
            <p:spPr>
              <a:xfrm>
                <a:off x="1914905" y="2904489"/>
                <a:ext cx="0" cy="23157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a:off x="3047231" y="2912244"/>
                <a:ext cx="0" cy="23157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a:off x="4197559" y="2912244"/>
                <a:ext cx="0" cy="23157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a:off x="5337362" y="2895785"/>
                <a:ext cx="0" cy="23157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a:off x="800853" y="2912244"/>
                <a:ext cx="0" cy="23157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直接箭头连接符 116"/>
              <p:cNvCxnSpPr/>
              <p:nvPr/>
            </p:nvCxnSpPr>
            <p:spPr>
              <a:xfrm rot="5400000">
                <a:off x="3545900" y="3885088"/>
                <a:ext cx="179992" cy="1588"/>
              </a:xfrm>
              <a:prstGeom prst="straightConnector1">
                <a:avLst/>
              </a:prstGeom>
              <a:noFill/>
              <a:ln w="28575">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grpSp>
        <p:grpSp>
          <p:nvGrpSpPr>
            <p:cNvPr id="40" name="组合 81"/>
            <p:cNvGrpSpPr/>
            <p:nvPr/>
          </p:nvGrpSpPr>
          <p:grpSpPr>
            <a:xfrm>
              <a:off x="800854" y="3035844"/>
              <a:ext cx="5688636" cy="335179"/>
              <a:chOff x="800853" y="2276882"/>
              <a:chExt cx="5688636" cy="251384"/>
            </a:xfrm>
          </p:grpSpPr>
          <p:sp>
            <p:nvSpPr>
              <p:cNvPr id="48" name="任意多边形 47"/>
              <p:cNvSpPr/>
              <p:nvPr/>
            </p:nvSpPr>
            <p:spPr>
              <a:xfrm rot="10800000">
                <a:off x="800853" y="2276882"/>
                <a:ext cx="5688636" cy="231571"/>
              </a:xfrm>
              <a:custGeom>
                <a:avLst/>
                <a:gdLst>
                  <a:gd name="connsiteX0" fmla="*/ 0 w 3253839"/>
                  <a:gd name="connsiteY0" fmla="*/ 35626 h 320634"/>
                  <a:gd name="connsiteX1" fmla="*/ 0 w 3253839"/>
                  <a:gd name="connsiteY1" fmla="*/ 320634 h 320634"/>
                  <a:gd name="connsiteX2" fmla="*/ 3253839 w 3253839"/>
                  <a:gd name="connsiteY2" fmla="*/ 320634 h 320634"/>
                  <a:gd name="connsiteX3" fmla="*/ 3253839 w 3253839"/>
                  <a:gd name="connsiteY3" fmla="*/ 0 h 320634"/>
                </a:gdLst>
                <a:ahLst/>
                <a:cxnLst>
                  <a:cxn ang="0">
                    <a:pos x="connsiteX0" y="connsiteY0"/>
                  </a:cxn>
                  <a:cxn ang="0">
                    <a:pos x="connsiteX1" y="connsiteY1"/>
                  </a:cxn>
                  <a:cxn ang="0">
                    <a:pos x="connsiteX2" y="connsiteY2"/>
                  </a:cxn>
                  <a:cxn ang="0">
                    <a:pos x="connsiteX3" y="connsiteY3"/>
                  </a:cxn>
                </a:cxnLst>
                <a:rect l="l" t="t" r="r" b="b"/>
                <a:pathLst>
                  <a:path w="3253839" h="320634">
                    <a:moveTo>
                      <a:pt x="0" y="35626"/>
                    </a:moveTo>
                    <a:lnTo>
                      <a:pt x="0" y="320634"/>
                    </a:lnTo>
                    <a:lnTo>
                      <a:pt x="3253839" y="320634"/>
                    </a:lnTo>
                    <a:lnTo>
                      <a:pt x="3253839"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cxnSp>
            <p:nvCxnSpPr>
              <p:cNvPr id="77" name="直接连接符 76"/>
              <p:cNvCxnSpPr/>
              <p:nvPr/>
            </p:nvCxnSpPr>
            <p:spPr>
              <a:xfrm>
                <a:off x="1914905" y="2276942"/>
                <a:ext cx="0" cy="23157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a:off x="3047231" y="2296694"/>
                <a:ext cx="0" cy="23157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a:off x="4197559" y="2296694"/>
                <a:ext cx="0" cy="23157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a:off x="5329885" y="2296694"/>
                <a:ext cx="0" cy="23157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a:off x="6487935" y="2276882"/>
                <a:ext cx="0" cy="23157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2" name="组合 94"/>
            <p:cNvGrpSpPr/>
            <p:nvPr/>
          </p:nvGrpSpPr>
          <p:grpSpPr>
            <a:xfrm>
              <a:off x="1952987" y="1222336"/>
              <a:ext cx="3384376" cy="661433"/>
              <a:chOff x="1952986" y="916751"/>
              <a:chExt cx="3384376" cy="496075"/>
            </a:xfrm>
          </p:grpSpPr>
          <p:sp>
            <p:nvSpPr>
              <p:cNvPr id="41" name="任意多边形 40"/>
              <p:cNvSpPr/>
              <p:nvPr/>
            </p:nvSpPr>
            <p:spPr>
              <a:xfrm>
                <a:off x="1952986" y="916751"/>
                <a:ext cx="3384376" cy="236702"/>
              </a:xfrm>
              <a:custGeom>
                <a:avLst/>
                <a:gdLst>
                  <a:gd name="connsiteX0" fmla="*/ 0 w 3253839"/>
                  <a:gd name="connsiteY0" fmla="*/ 35626 h 320634"/>
                  <a:gd name="connsiteX1" fmla="*/ 0 w 3253839"/>
                  <a:gd name="connsiteY1" fmla="*/ 320634 h 320634"/>
                  <a:gd name="connsiteX2" fmla="*/ 3253839 w 3253839"/>
                  <a:gd name="connsiteY2" fmla="*/ 320634 h 320634"/>
                  <a:gd name="connsiteX3" fmla="*/ 3253839 w 3253839"/>
                  <a:gd name="connsiteY3" fmla="*/ 0 h 320634"/>
                  <a:gd name="connsiteX0-1" fmla="*/ 0 w 3253839"/>
                  <a:gd name="connsiteY0-2" fmla="*/ 0 h 337595"/>
                  <a:gd name="connsiteX1-3" fmla="*/ 0 w 3253839"/>
                  <a:gd name="connsiteY1-4" fmla="*/ 337595 h 337595"/>
                  <a:gd name="connsiteX2-5" fmla="*/ 3253839 w 3253839"/>
                  <a:gd name="connsiteY2-6" fmla="*/ 337595 h 337595"/>
                  <a:gd name="connsiteX3-7" fmla="*/ 3253839 w 3253839"/>
                  <a:gd name="connsiteY3-8" fmla="*/ 16961 h 337595"/>
                  <a:gd name="connsiteX0-9" fmla="*/ 0 w 3253839"/>
                  <a:gd name="connsiteY0-10" fmla="*/ 0 h 337595"/>
                  <a:gd name="connsiteX1-11" fmla="*/ 0 w 3253839"/>
                  <a:gd name="connsiteY1-12" fmla="*/ 337595 h 337595"/>
                  <a:gd name="connsiteX2-13" fmla="*/ 3253839 w 3253839"/>
                  <a:gd name="connsiteY2-14" fmla="*/ 337595 h 337595"/>
                  <a:gd name="connsiteX3-15" fmla="*/ 3253839 w 3253839"/>
                  <a:gd name="connsiteY3-16" fmla="*/ 16961 h 337595"/>
                </a:gdLst>
                <a:ahLst/>
                <a:cxnLst>
                  <a:cxn ang="0">
                    <a:pos x="connsiteX0-1" y="connsiteY0-2"/>
                  </a:cxn>
                  <a:cxn ang="0">
                    <a:pos x="connsiteX1-3" y="connsiteY1-4"/>
                  </a:cxn>
                  <a:cxn ang="0">
                    <a:pos x="connsiteX2-5" y="connsiteY2-6"/>
                  </a:cxn>
                  <a:cxn ang="0">
                    <a:pos x="connsiteX3-7" y="connsiteY3-8"/>
                  </a:cxn>
                </a:cxnLst>
                <a:rect l="l" t="t" r="r" b="b"/>
                <a:pathLst>
                  <a:path w="3253839" h="337595">
                    <a:moveTo>
                      <a:pt x="0" y="0"/>
                    </a:moveTo>
                    <a:lnTo>
                      <a:pt x="0" y="337595"/>
                    </a:lnTo>
                    <a:lnTo>
                      <a:pt x="3253839" y="337595"/>
                    </a:lnTo>
                    <a:lnTo>
                      <a:pt x="3253839" y="16961"/>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cxnSp>
            <p:nvCxnSpPr>
              <p:cNvPr id="127" name="直接箭头连接符 126"/>
              <p:cNvCxnSpPr/>
              <p:nvPr/>
            </p:nvCxnSpPr>
            <p:spPr>
              <a:xfrm>
                <a:off x="3646005" y="1160826"/>
                <a:ext cx="0" cy="252000"/>
              </a:xfrm>
              <a:prstGeom prst="straightConnector1">
                <a:avLst/>
              </a:prstGeom>
              <a:noFill/>
              <a:ln>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53" name="直接连接符 152"/>
              <p:cNvCxnSpPr/>
              <p:nvPr/>
            </p:nvCxnSpPr>
            <p:spPr>
              <a:xfrm>
                <a:off x="3107617" y="929254"/>
                <a:ext cx="0" cy="23157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a:off x="4222377" y="929254"/>
                <a:ext cx="0" cy="23157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18" name="TextBox 51"/>
          <p:cNvSpPr txBox="1">
            <a:spLocks noChangeArrowheads="1"/>
          </p:cNvSpPr>
          <p:nvPr/>
        </p:nvSpPr>
        <p:spPr bwMode="auto">
          <a:xfrm>
            <a:off x="467816" y="571481"/>
            <a:ext cx="9283437" cy="523875"/>
          </a:xfrm>
          <a:prstGeom prst="rect">
            <a:avLst/>
          </a:prstGeom>
          <a:noFill/>
          <a:ln w="9525">
            <a:noFill/>
            <a:miter lim="800000"/>
          </a:ln>
        </p:spPr>
        <p:txBody>
          <a:bodyPr>
            <a:spAutoFit/>
          </a:bodyPr>
          <a:lstStyle/>
          <a:p>
            <a:pPr eaLnBrk="1" fontAlgn="auto" hangingPunct="1">
              <a:spcAft>
                <a:spcPts val="0"/>
              </a:spcAft>
              <a:buClr>
                <a:srgbClr val="4F81BD">
                  <a:lumMod val="75000"/>
                </a:srgbClr>
              </a:buClr>
              <a:defRPr/>
            </a:pPr>
            <a:r>
              <a:rPr lang="zh-CN" altLang="en-US" sz="2800" b="1" kern="0" dirty="0" smtClean="0">
                <a:latin typeface="微软雅黑" panose="020B0503020204020204" pitchFamily="34" charset="-122"/>
                <a:ea typeface="微软雅黑" panose="020B0503020204020204" pitchFamily="34" charset="-122"/>
              </a:rPr>
              <a:t>研究思路与技术路线</a:t>
            </a:r>
            <a:endParaRPr lang="zh-CN" altLang="en-US" sz="2800" b="1" kern="0" dirty="0">
              <a:latin typeface="微软雅黑" panose="020B0503020204020204" pitchFamily="34" charset="-122"/>
              <a:ea typeface="微软雅黑" panose="020B0503020204020204" pitchFamily="34" charset="-122"/>
            </a:endParaRPr>
          </a:p>
        </p:txBody>
      </p:sp>
      <p:pic>
        <p:nvPicPr>
          <p:cNvPr id="110"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42" name="直接箭头连接符 141"/>
          <p:cNvCxnSpPr/>
          <p:nvPr/>
        </p:nvCxnSpPr>
        <p:spPr>
          <a:xfrm rot="5400000">
            <a:off x="3532481" y="5837479"/>
            <a:ext cx="208245" cy="1493"/>
          </a:xfrm>
          <a:prstGeom prst="straightConnector1">
            <a:avLst/>
          </a:prstGeom>
          <a:noFill/>
          <a:ln w="28575">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132" name="TextBox 131"/>
          <p:cNvSpPr txBox="1"/>
          <p:nvPr/>
        </p:nvSpPr>
        <p:spPr bwMode="auto">
          <a:xfrm>
            <a:off x="6881826" y="1428736"/>
            <a:ext cx="2714644" cy="830997"/>
          </a:xfrm>
          <a:prstGeom prst="rect">
            <a:avLst/>
          </a:prstGeom>
          <a:noFill/>
          <a:ln w="9525">
            <a:noFill/>
            <a:miter lim="800000"/>
          </a:ln>
        </p:spPr>
        <p:txBody>
          <a:bodyPr wrap="square" rtlCol="0">
            <a:spAutoFit/>
          </a:bodyPr>
          <a:lstStyle/>
          <a:p>
            <a:pPr eaLnBrk="1" hangingPunct="1">
              <a:lnSpc>
                <a:spcPct val="150000"/>
              </a:lnSpc>
              <a:spcBef>
                <a:spcPts val="1200"/>
              </a:spcBef>
              <a:spcAft>
                <a:spcPts val="600"/>
              </a:spcAft>
              <a:buClr>
                <a:srgbClr val="376092"/>
              </a:buClr>
            </a:pPr>
            <a:r>
              <a:rPr lang="zh-CN" altLang="en-US" sz="3200" b="1" dirty="0" smtClean="0">
                <a:solidFill>
                  <a:srgbClr val="C00000"/>
                </a:solidFill>
                <a:latin typeface="微软雅黑" panose="020B0503020204020204" pitchFamily="34" charset="-122"/>
                <a:ea typeface="微软雅黑" panose="020B0503020204020204" pitchFamily="34" charset="-122"/>
              </a:rPr>
              <a:t>“问题导向”</a:t>
            </a:r>
            <a:endParaRPr lang="zh-CN" altLang="en-US" sz="3200" b="1" dirty="0" smtClean="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文本占位符 4"/>
          <p:cNvSpPr/>
          <p:nvPr/>
        </p:nvSpPr>
        <p:spPr bwMode="auto">
          <a:xfrm>
            <a:off x="65006" y="1268190"/>
            <a:ext cx="3102044" cy="5089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4969" tIns="57481" rIns="114969" bIns="57481"/>
          <a:lstStyle/>
          <a:p>
            <a:pPr marL="285750" lvl="1" indent="-285750" defTabSz="1149350" eaLnBrk="1" hangingPunct="1">
              <a:spcBef>
                <a:spcPts val="600"/>
              </a:spcBef>
              <a:spcAft>
                <a:spcPts val="0"/>
              </a:spcAft>
              <a:buClr>
                <a:srgbClr val="336600"/>
              </a:buClr>
              <a:buFont typeface="Wingdings" panose="05000000000000000000" pitchFamily="2" charset="2"/>
              <a:buChar char="p"/>
              <a:defRPr/>
            </a:pPr>
            <a:r>
              <a:rPr lang="en-US" altLang="zh-CN" sz="2000" b="1" dirty="0" smtClean="0">
                <a:solidFill>
                  <a:srgbClr val="336600"/>
                </a:solidFill>
                <a:latin typeface="微软雅黑" panose="020B0503020204020204" pitchFamily="34" charset="-122"/>
                <a:ea typeface="微软雅黑" panose="020B0503020204020204" pitchFamily="34" charset="-122"/>
              </a:rPr>
              <a:t>100</a:t>
            </a:r>
            <a:r>
              <a:rPr lang="zh-CN" altLang="en-US" sz="2000" b="1" dirty="0" smtClean="0">
                <a:solidFill>
                  <a:srgbClr val="336600"/>
                </a:solidFill>
                <a:latin typeface="微软雅黑" panose="020B0503020204020204" pitchFamily="34" charset="-122"/>
                <a:ea typeface="微软雅黑" panose="020B0503020204020204" pitchFamily="34" charset="-122"/>
              </a:rPr>
              <a:t>个</a:t>
            </a:r>
            <a:r>
              <a:rPr lang="zh-CN" altLang="en-US" b="1" dirty="0" smtClean="0">
                <a:latin typeface="微软雅黑" panose="020B0503020204020204" pitchFamily="34" charset="-122"/>
                <a:ea typeface="微软雅黑" panose="020B0503020204020204" pitchFamily="34" charset="-122"/>
              </a:rPr>
              <a:t>规划建设案例</a:t>
            </a:r>
            <a:endParaRPr lang="en-US" altLang="zh-CN" b="1" dirty="0" smtClean="0">
              <a:latin typeface="微软雅黑" panose="020B0503020204020204" pitchFamily="34" charset="-122"/>
              <a:ea typeface="微软雅黑" panose="020B0503020204020204" pitchFamily="34" charset="-122"/>
            </a:endParaRPr>
          </a:p>
          <a:p>
            <a:pPr marL="284480" lvl="1" defTabSz="1149350" eaLnBrk="1" hangingPunct="1">
              <a:lnSpc>
                <a:spcPct val="150000"/>
              </a:lnSpc>
              <a:spcBef>
                <a:spcPts val="0"/>
              </a:spcBef>
              <a:spcAft>
                <a:spcPts val="0"/>
              </a:spcAft>
              <a:buClr>
                <a:srgbClr val="336600"/>
              </a:buClr>
              <a:defRPr/>
            </a:pPr>
            <a:r>
              <a:rPr lang="en-US" altLang="zh-CN" sz="1400" dirty="0" smtClean="0">
                <a:latin typeface="微软雅黑" panose="020B0503020204020204" pitchFamily="34" charset="-122"/>
                <a:ea typeface="微软雅黑" panose="020B0503020204020204" pitchFamily="34" charset="-122"/>
              </a:rPr>
              <a:t>2011</a:t>
            </a:r>
            <a:r>
              <a:rPr lang="zh-CN" altLang="en-US" sz="1400" dirty="0" smtClean="0">
                <a:latin typeface="微软雅黑" panose="020B0503020204020204" pitchFamily="34" charset="-122"/>
                <a:ea typeface="微软雅黑" panose="020B0503020204020204" pitchFamily="34" charset="-122"/>
              </a:rPr>
              <a:t>、</a:t>
            </a:r>
            <a:r>
              <a:rPr lang="en-US" altLang="zh-CN" sz="1400" dirty="0" smtClean="0">
                <a:latin typeface="微软雅黑" panose="020B0503020204020204" pitchFamily="34" charset="-122"/>
                <a:ea typeface="微软雅黑" panose="020B0503020204020204" pitchFamily="34" charset="-122"/>
              </a:rPr>
              <a:t>2013</a:t>
            </a:r>
            <a:r>
              <a:rPr lang="zh-CN" altLang="en-US" sz="1400" dirty="0" smtClean="0">
                <a:latin typeface="微软雅黑" panose="020B0503020204020204" pitchFamily="34" charset="-122"/>
                <a:ea typeface="微软雅黑" panose="020B0503020204020204" pitchFamily="34" charset="-122"/>
              </a:rPr>
              <a:t>年全国优秀规划（</a:t>
            </a:r>
            <a:r>
              <a:rPr lang="en-US" altLang="zh-CN" sz="1400" dirty="0" smtClean="0">
                <a:latin typeface="微软雅黑" panose="020B0503020204020204" pitchFamily="34" charset="-122"/>
                <a:ea typeface="微软雅黑" panose="020B0503020204020204" pitchFamily="34" charset="-122"/>
              </a:rPr>
              <a:t>60</a:t>
            </a:r>
            <a:r>
              <a:rPr lang="zh-CN" altLang="en-US" sz="1400" dirty="0" smtClean="0">
                <a:latin typeface="微软雅黑" panose="020B0503020204020204" pitchFamily="34" charset="-122"/>
                <a:ea typeface="微软雅黑" panose="020B0503020204020204" pitchFamily="34" charset="-122"/>
              </a:rPr>
              <a:t>个），宜居小镇、特色景观名镇、文献收集， 覆盖</a:t>
            </a:r>
            <a:r>
              <a:rPr lang="zh-CN" altLang="en-US" sz="1400" b="1" dirty="0" smtClean="0">
                <a:latin typeface="微软雅黑" panose="020B0503020204020204" pitchFamily="34" charset="-122"/>
                <a:ea typeface="微软雅黑" panose="020B0503020204020204" pitchFamily="34" charset="-122"/>
              </a:rPr>
              <a:t>东北、华北、华东、华南、华中、西北、西南</a:t>
            </a:r>
            <a:r>
              <a:rPr lang="zh-CN" altLang="en-US" sz="1400" dirty="0" smtClean="0">
                <a:latin typeface="微软雅黑" panose="020B0503020204020204" pitchFamily="34" charset="-122"/>
                <a:ea typeface="微软雅黑" panose="020B0503020204020204" pitchFamily="34" charset="-122"/>
              </a:rPr>
              <a:t>地区。</a:t>
            </a:r>
            <a:endParaRPr lang="en-US" altLang="zh-CN" sz="1400" dirty="0" smtClean="0">
              <a:latin typeface="微软雅黑" panose="020B0503020204020204" pitchFamily="34" charset="-122"/>
              <a:ea typeface="微软雅黑" panose="020B0503020204020204" pitchFamily="34" charset="-122"/>
            </a:endParaRPr>
          </a:p>
          <a:p>
            <a:pPr marL="284480" lvl="1" defTabSz="1149350" eaLnBrk="1" hangingPunct="1">
              <a:lnSpc>
                <a:spcPct val="150000"/>
              </a:lnSpc>
              <a:spcBef>
                <a:spcPts val="0"/>
              </a:spcBef>
              <a:spcAft>
                <a:spcPts val="0"/>
              </a:spcAft>
              <a:buClr>
                <a:srgbClr val="336600"/>
              </a:buClr>
              <a:defRPr/>
            </a:pP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marL="285750" lvl="1" indent="-285750" defTabSz="1149350" eaLnBrk="1" hangingPunct="1">
              <a:spcBef>
                <a:spcPts val="600"/>
              </a:spcBef>
              <a:spcAft>
                <a:spcPts val="0"/>
              </a:spcAft>
              <a:buClr>
                <a:srgbClr val="336600"/>
              </a:buClr>
              <a:buFont typeface="Wingdings" panose="05000000000000000000" pitchFamily="2" charset="2"/>
              <a:buChar char="p"/>
              <a:defRPr/>
            </a:pPr>
            <a:r>
              <a:rPr lang="en-US" altLang="zh-CN" sz="2000" b="1" dirty="0" smtClean="0">
                <a:solidFill>
                  <a:srgbClr val="336600"/>
                </a:solidFill>
                <a:latin typeface="微软雅黑" panose="020B0503020204020204" pitchFamily="34" charset="-122"/>
                <a:ea typeface="微软雅黑" panose="020B0503020204020204" pitchFamily="34" charset="-122"/>
              </a:rPr>
              <a:t>40</a:t>
            </a:r>
            <a:r>
              <a:rPr lang="zh-CN" altLang="en-US" sz="2000" b="1" dirty="0" smtClean="0">
                <a:solidFill>
                  <a:srgbClr val="336600"/>
                </a:solidFill>
                <a:latin typeface="微软雅黑" panose="020B0503020204020204" pitchFamily="34" charset="-122"/>
                <a:ea typeface="微软雅黑" panose="020B0503020204020204" pitchFamily="34" charset="-122"/>
              </a:rPr>
              <a:t>个</a:t>
            </a:r>
            <a:r>
              <a:rPr lang="zh-CN" altLang="en-US" b="1" dirty="0" smtClean="0">
                <a:latin typeface="微软雅黑" panose="020B0503020204020204" pitchFamily="34" charset="-122"/>
                <a:ea typeface="微软雅黑" panose="020B0503020204020204" pitchFamily="34" charset="-122"/>
              </a:rPr>
              <a:t>实地调研案例</a:t>
            </a:r>
            <a:endParaRPr lang="en-US" altLang="zh-CN" b="1" dirty="0" smtClean="0">
              <a:latin typeface="微软雅黑" panose="020B0503020204020204" pitchFamily="34" charset="-122"/>
              <a:ea typeface="微软雅黑" panose="020B0503020204020204" pitchFamily="34" charset="-122"/>
            </a:endParaRPr>
          </a:p>
          <a:p>
            <a:pPr marL="285750" lvl="1" defTabSz="1149350" eaLnBrk="1" hangingPunct="1">
              <a:lnSpc>
                <a:spcPct val="150000"/>
              </a:lnSpc>
              <a:spcBef>
                <a:spcPts val="0"/>
              </a:spcBef>
              <a:spcAft>
                <a:spcPts val="0"/>
              </a:spcAft>
              <a:buClr>
                <a:srgbClr val="FF0000"/>
              </a:buClr>
              <a:defRPr/>
            </a:pPr>
            <a:r>
              <a:rPr lang="zh-CN" altLang="en-US" sz="1400" dirty="0" smtClean="0">
                <a:latin typeface="微软雅黑" panose="020B0503020204020204" pitchFamily="34" charset="-122"/>
                <a:ea typeface="微软雅黑" panose="020B0503020204020204" pitchFamily="34" charset="-122"/>
              </a:rPr>
              <a:t> 安徽、河北、北京、湖北、云南、四川、贵州、浙江、江苏、广东、福建、陕西等</a:t>
            </a:r>
            <a:r>
              <a:rPr lang="en-US" altLang="zh-CN" sz="1400" dirty="0" smtClean="0">
                <a:latin typeface="微软雅黑" panose="020B0503020204020204" pitchFamily="34" charset="-122"/>
                <a:ea typeface="微软雅黑" panose="020B0503020204020204" pitchFamily="34" charset="-122"/>
              </a:rPr>
              <a:t>14</a:t>
            </a:r>
            <a:r>
              <a:rPr lang="zh-CN" altLang="en-US" sz="1400" dirty="0" smtClean="0">
                <a:latin typeface="微软雅黑" panose="020B0503020204020204" pitchFamily="34" charset="-122"/>
                <a:ea typeface="微软雅黑" panose="020B0503020204020204" pitchFamily="34" charset="-122"/>
              </a:rPr>
              <a:t>省市。</a:t>
            </a:r>
            <a:endParaRPr lang="en-US" altLang="zh-CN" sz="1400" dirty="0" smtClean="0">
              <a:latin typeface="微软雅黑" panose="020B0503020204020204" pitchFamily="34" charset="-122"/>
              <a:ea typeface="微软雅黑" panose="020B0503020204020204" pitchFamily="34" charset="-122"/>
            </a:endParaRPr>
          </a:p>
          <a:p>
            <a:pPr marL="285750" lvl="1" defTabSz="1149350" eaLnBrk="1" hangingPunct="1">
              <a:lnSpc>
                <a:spcPct val="150000"/>
              </a:lnSpc>
              <a:spcBef>
                <a:spcPts val="0"/>
              </a:spcBef>
              <a:spcAft>
                <a:spcPts val="0"/>
              </a:spcAft>
              <a:buClr>
                <a:srgbClr val="FF0000"/>
              </a:buClr>
              <a:defRPr/>
            </a:pPr>
            <a:endParaRPr lang="en-US" altLang="zh-CN" sz="1400" dirty="0" smtClean="0">
              <a:solidFill>
                <a:srgbClr val="C00000"/>
              </a:solidFill>
              <a:latin typeface="微软雅黑" panose="020B0503020204020204" pitchFamily="34" charset="-122"/>
              <a:ea typeface="微软雅黑" panose="020B0503020204020204" pitchFamily="34" charset="-122"/>
            </a:endParaRPr>
          </a:p>
          <a:p>
            <a:pPr marL="285750" lvl="1" indent="-285750" defTabSz="1149350" eaLnBrk="1" hangingPunct="1">
              <a:spcBef>
                <a:spcPts val="600"/>
              </a:spcBef>
              <a:spcAft>
                <a:spcPts val="0"/>
              </a:spcAft>
              <a:buClr>
                <a:srgbClr val="336600"/>
              </a:buClr>
              <a:buFont typeface="Wingdings" panose="05000000000000000000" pitchFamily="2" charset="2"/>
              <a:buChar char="p"/>
              <a:defRPr/>
            </a:pPr>
            <a:r>
              <a:rPr lang="en-US" altLang="zh-CN" sz="2000" b="1" dirty="0" smtClean="0">
                <a:solidFill>
                  <a:srgbClr val="336600"/>
                </a:solidFill>
                <a:latin typeface="微软雅黑" panose="020B0503020204020204" pitchFamily="34" charset="-122"/>
                <a:ea typeface="微软雅黑" panose="020B0503020204020204" pitchFamily="34" charset="-122"/>
              </a:rPr>
              <a:t>10</a:t>
            </a:r>
            <a:r>
              <a:rPr lang="zh-CN" altLang="en-US" sz="2000" b="1" dirty="0" smtClean="0">
                <a:solidFill>
                  <a:srgbClr val="336600"/>
                </a:solidFill>
                <a:latin typeface="微软雅黑" panose="020B0503020204020204" pitchFamily="34" charset="-122"/>
                <a:ea typeface="微软雅黑" panose="020B0503020204020204" pitchFamily="34" charset="-122"/>
              </a:rPr>
              <a:t>个</a:t>
            </a:r>
            <a:r>
              <a:rPr lang="zh-CN" altLang="en-US" b="1" dirty="0" smtClean="0">
                <a:latin typeface="微软雅黑" panose="020B0503020204020204" pitchFamily="34" charset="-122"/>
                <a:ea typeface="微软雅黑" panose="020B0503020204020204" pitchFamily="34" charset="-122"/>
              </a:rPr>
              <a:t>国外优秀案例</a:t>
            </a:r>
            <a:endParaRPr lang="en-US" altLang="zh-CN" b="1" dirty="0" smtClean="0">
              <a:latin typeface="华文仿宋" panose="02010600040101010101" pitchFamily="2" charset="-122"/>
              <a:ea typeface="华文仿宋" panose="02010600040101010101" pitchFamily="2" charset="-122"/>
            </a:endParaRPr>
          </a:p>
        </p:txBody>
      </p:sp>
      <p:sp>
        <p:nvSpPr>
          <p:cNvPr id="191" name="矩形 190"/>
          <p:cNvSpPr/>
          <p:nvPr/>
        </p:nvSpPr>
        <p:spPr>
          <a:xfrm>
            <a:off x="309530" y="691203"/>
            <a:ext cx="1415772" cy="461665"/>
          </a:xfrm>
          <a:prstGeom prst="rect">
            <a:avLst/>
          </a:prstGeom>
        </p:spPr>
        <p:txBody>
          <a:bodyPr wrap="none">
            <a:spAutoFit/>
          </a:bodyPr>
          <a:lstStyle/>
          <a:p>
            <a:pPr marL="342900" indent="-342900" defTabSz="1149350">
              <a:buClr>
                <a:srgbClr val="FF3399"/>
              </a:buClr>
              <a:defRPr/>
            </a:pPr>
            <a:r>
              <a:rPr lang="zh-CN" altLang="en-US" sz="2400" b="1" kern="0" dirty="0" smtClean="0">
                <a:latin typeface="微软雅黑" panose="020B0503020204020204" pitchFamily="34" charset="-122"/>
                <a:ea typeface="微软雅黑" panose="020B0503020204020204" pitchFamily="34" charset="-122"/>
              </a:rPr>
              <a:t>案例选择</a:t>
            </a:r>
            <a:endParaRPr lang="zh-CN" altLang="en-US" sz="2400" b="1" kern="0" dirty="0" smtClean="0">
              <a:latin typeface="微软雅黑" panose="020B0503020204020204" pitchFamily="34" charset="-122"/>
              <a:ea typeface="微软雅黑" panose="020B0503020204020204" pitchFamily="34" charset="-122"/>
            </a:endParaRPr>
          </a:p>
        </p:txBody>
      </p:sp>
      <p:grpSp>
        <p:nvGrpSpPr>
          <p:cNvPr id="2" name="组合 1"/>
          <p:cNvGrpSpPr/>
          <p:nvPr/>
        </p:nvGrpSpPr>
        <p:grpSpPr>
          <a:xfrm>
            <a:off x="3158801" y="1125344"/>
            <a:ext cx="6786754" cy="5400000"/>
            <a:chOff x="3158801" y="1125344"/>
            <a:chExt cx="6786754" cy="5400000"/>
          </a:xfrm>
        </p:grpSpPr>
        <p:pic>
          <p:nvPicPr>
            <p:cNvPr id="3" name="Picture 2" descr="C:\Documents and Settings\ghy-zhoud\桌面\分布图2015.3.23.jpg"/>
            <p:cNvPicPr>
              <a:picLocks noChangeAspect="1" noChangeArrowheads="1"/>
            </p:cNvPicPr>
            <p:nvPr/>
          </p:nvPicPr>
          <p:blipFill>
            <a:blip r:embed="rId1" cstate="print"/>
            <a:srcRect l="7052" r="10846"/>
            <a:stretch>
              <a:fillRect/>
            </a:stretch>
          </p:blipFill>
          <p:spPr bwMode="auto">
            <a:xfrm>
              <a:off x="3158801" y="1125344"/>
              <a:ext cx="6786754" cy="5400000"/>
            </a:xfrm>
            <a:prstGeom prst="rect">
              <a:avLst/>
            </a:prstGeom>
            <a:solidFill>
              <a:srgbClr val="7030A0"/>
            </a:solidFill>
            <a:ln>
              <a:noFill/>
            </a:ln>
          </p:spPr>
        </p:pic>
        <p:sp>
          <p:nvSpPr>
            <p:cNvPr id="4" name="椭圆 3"/>
            <p:cNvSpPr/>
            <p:nvPr/>
          </p:nvSpPr>
          <p:spPr>
            <a:xfrm>
              <a:off x="8705464" y="2527225"/>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7555971" y="3525812"/>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7800316" y="3531145"/>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7566290" y="4308375"/>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8112351" y="3228255"/>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7946015" y="3146722"/>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6968636" y="3356272"/>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8689368" y="4399433"/>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8424386" y="4884439"/>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620442" y="4198267"/>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8357932" y="3779936"/>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8440482" y="4975497"/>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8502394" y="4308375"/>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512713" y="4139976"/>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8445023" y="3976910"/>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8610123" y="4596407"/>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8580403" y="4164359"/>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8502394" y="4092351"/>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6697876" y="4264942"/>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8424386" y="4236367"/>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8387652" y="4408958"/>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8353256" y="4327425"/>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8227738" y="4053296"/>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8151475" y="4404952"/>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8487010" y="5014155"/>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8487010" y="4058604"/>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8528352" y="3940906"/>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7983070" y="4632411"/>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8129332" y="3851944"/>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7215251" y="5496507"/>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椭圆 33"/>
            <p:cNvSpPr/>
            <p:nvPr/>
          </p:nvSpPr>
          <p:spPr>
            <a:xfrm>
              <a:off x="7577778" y="5201046"/>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7246248" y="5129038"/>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7458360" y="5820543"/>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椭圆 36"/>
            <p:cNvSpPr/>
            <p:nvPr/>
          </p:nvSpPr>
          <p:spPr>
            <a:xfrm>
              <a:off x="7486252" y="4560403"/>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8" name="椭圆 37"/>
            <p:cNvSpPr/>
            <p:nvPr/>
          </p:nvSpPr>
          <p:spPr>
            <a:xfrm>
              <a:off x="7741265" y="4585158"/>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椭圆 38"/>
            <p:cNvSpPr/>
            <p:nvPr/>
          </p:nvSpPr>
          <p:spPr>
            <a:xfrm>
              <a:off x="8022075" y="4332944"/>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椭圆 39"/>
            <p:cNvSpPr/>
            <p:nvPr/>
          </p:nvSpPr>
          <p:spPr>
            <a:xfrm>
              <a:off x="7825344" y="4255417"/>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椭圆 40"/>
            <p:cNvSpPr/>
            <p:nvPr/>
          </p:nvSpPr>
          <p:spPr>
            <a:xfrm>
              <a:off x="7303659" y="4330141"/>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7699237" y="4332944"/>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7783264" y="3660303"/>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7800316" y="4534879"/>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椭圆 44"/>
            <p:cNvSpPr/>
            <p:nvPr/>
          </p:nvSpPr>
          <p:spPr>
            <a:xfrm>
              <a:off x="4757978" y="2314376"/>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椭圆 45"/>
            <p:cNvSpPr/>
            <p:nvPr/>
          </p:nvSpPr>
          <p:spPr>
            <a:xfrm>
              <a:off x="5080332" y="2538784"/>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椭圆 46"/>
            <p:cNvSpPr/>
            <p:nvPr/>
          </p:nvSpPr>
          <p:spPr>
            <a:xfrm>
              <a:off x="5694082" y="2760228"/>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椭圆 47"/>
            <p:cNvSpPr/>
            <p:nvPr/>
          </p:nvSpPr>
          <p:spPr>
            <a:xfrm>
              <a:off x="5152899" y="2148135"/>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椭圆 48"/>
            <p:cNvSpPr/>
            <p:nvPr/>
          </p:nvSpPr>
          <p:spPr>
            <a:xfrm>
              <a:off x="6456971" y="3707928"/>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椭圆 49"/>
            <p:cNvSpPr/>
            <p:nvPr/>
          </p:nvSpPr>
          <p:spPr>
            <a:xfrm>
              <a:off x="7162099" y="3827561"/>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椭圆 50"/>
            <p:cNvSpPr/>
            <p:nvPr/>
          </p:nvSpPr>
          <p:spPr>
            <a:xfrm>
              <a:off x="6513173" y="3613757"/>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p:cNvSpPr/>
            <p:nvPr/>
          </p:nvSpPr>
          <p:spPr>
            <a:xfrm>
              <a:off x="5945306" y="5050680"/>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椭圆 52"/>
            <p:cNvSpPr/>
            <p:nvPr/>
          </p:nvSpPr>
          <p:spPr>
            <a:xfrm>
              <a:off x="7046644" y="4380383"/>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椭圆 53"/>
            <p:cNvSpPr/>
            <p:nvPr/>
          </p:nvSpPr>
          <p:spPr>
            <a:xfrm>
              <a:off x="6619867" y="4472892"/>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5" name="椭圆 54"/>
            <p:cNvSpPr/>
            <p:nvPr/>
          </p:nvSpPr>
          <p:spPr>
            <a:xfrm>
              <a:off x="6904090" y="4383347"/>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椭圆 55"/>
            <p:cNvSpPr/>
            <p:nvPr/>
          </p:nvSpPr>
          <p:spPr>
            <a:xfrm>
              <a:off x="6968636" y="4806887"/>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椭圆 56"/>
            <p:cNvSpPr/>
            <p:nvPr/>
          </p:nvSpPr>
          <p:spPr>
            <a:xfrm>
              <a:off x="7166290" y="4842891"/>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8" name="椭圆 57"/>
            <p:cNvSpPr/>
            <p:nvPr/>
          </p:nvSpPr>
          <p:spPr>
            <a:xfrm>
              <a:off x="7188634" y="4668415"/>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9" name="椭圆 58"/>
            <p:cNvSpPr/>
            <p:nvPr/>
          </p:nvSpPr>
          <p:spPr>
            <a:xfrm>
              <a:off x="6775655" y="4380383"/>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0" name="椭圆 59"/>
            <p:cNvSpPr/>
            <p:nvPr/>
          </p:nvSpPr>
          <p:spPr>
            <a:xfrm>
              <a:off x="6594163" y="4336950"/>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椭圆 60"/>
            <p:cNvSpPr/>
            <p:nvPr/>
          </p:nvSpPr>
          <p:spPr>
            <a:xfrm>
              <a:off x="7046644" y="4471354"/>
              <a:ext cx="78009"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5" name="椭圆 64"/>
            <p:cNvSpPr/>
            <p:nvPr/>
          </p:nvSpPr>
          <p:spPr>
            <a:xfrm>
              <a:off x="9253542" y="2343806"/>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8970446" y="2503499"/>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8188733" y="3146722"/>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8658412" y="4348955"/>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8465661" y="4455355"/>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8625408" y="4509120"/>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a:off x="8495079" y="4509120"/>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8460918" y="4359324"/>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8551717" y="4219413"/>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8499922" y="4200363"/>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8501532" y="3996239"/>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8448005" y="4094236"/>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8385381" y="3939281"/>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8207341" y="4204071"/>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129332" y="4128057"/>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7905328" y="4270275"/>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8506745" y="4953098"/>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8412546" y="4998631"/>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8426656" y="4907445"/>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7816694" y="5376590"/>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7836545" y="5157192"/>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7380351" y="5237050"/>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a:off x="7254256" y="5460503"/>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6633168" y="4395712"/>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6507985" y="4270163"/>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6534980" y="4332944"/>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a:off x="6514907" y="5191471"/>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6453544" y="5227351"/>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a:off x="6318152" y="5025106"/>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椭圆 100"/>
            <p:cNvSpPr/>
            <p:nvPr/>
          </p:nvSpPr>
          <p:spPr>
            <a:xfrm>
              <a:off x="6240143" y="4943449"/>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a:off x="3559959" y="5751601"/>
              <a:ext cx="117000" cy="108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1" name="椭圆 110"/>
            <p:cNvSpPr/>
            <p:nvPr/>
          </p:nvSpPr>
          <p:spPr>
            <a:xfrm>
              <a:off x="3549640" y="6256733"/>
              <a:ext cx="117000" cy="1080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4" name="组合 113"/>
            <p:cNvGrpSpPr/>
            <p:nvPr/>
          </p:nvGrpSpPr>
          <p:grpSpPr>
            <a:xfrm>
              <a:off x="3782870" y="1628800"/>
              <a:ext cx="5304589" cy="4176464"/>
              <a:chOff x="3131840" y="1772816"/>
              <a:chExt cx="4896544" cy="4176464"/>
            </a:xfrm>
            <a:solidFill>
              <a:srgbClr val="008000"/>
            </a:solidFill>
          </p:grpSpPr>
          <p:sp>
            <p:nvSpPr>
              <p:cNvPr id="115" name="椭圆 114"/>
              <p:cNvSpPr/>
              <p:nvPr/>
            </p:nvSpPr>
            <p:spPr>
              <a:xfrm>
                <a:off x="7164288" y="4221088"/>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115"/>
              <p:cNvSpPr/>
              <p:nvPr/>
            </p:nvSpPr>
            <p:spPr>
              <a:xfrm>
                <a:off x="7164288" y="4373488"/>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椭圆 116"/>
              <p:cNvSpPr/>
              <p:nvPr/>
            </p:nvSpPr>
            <p:spPr>
              <a:xfrm>
                <a:off x="7236296" y="4373488"/>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a:off x="7316688" y="4437112"/>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6948264" y="5373216"/>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a:off x="7092280" y="4149080"/>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a:off x="7164288" y="4149080"/>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椭圆 121"/>
              <p:cNvSpPr/>
              <p:nvPr/>
            </p:nvSpPr>
            <p:spPr>
              <a:xfrm>
                <a:off x="7092280" y="4869160"/>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a:off x="7020272" y="3212976"/>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p:cNvSpPr/>
              <p:nvPr/>
            </p:nvSpPr>
            <p:spPr>
              <a:xfrm>
                <a:off x="7020272" y="3284984"/>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椭圆 124"/>
              <p:cNvSpPr/>
              <p:nvPr/>
            </p:nvSpPr>
            <p:spPr>
              <a:xfrm>
                <a:off x="7092280" y="3140968"/>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a:off x="7308304" y="4005064"/>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椭圆 126"/>
              <p:cNvSpPr/>
              <p:nvPr/>
            </p:nvSpPr>
            <p:spPr>
              <a:xfrm>
                <a:off x="7380312" y="4077072"/>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椭圆 127"/>
              <p:cNvSpPr/>
              <p:nvPr/>
            </p:nvSpPr>
            <p:spPr>
              <a:xfrm>
                <a:off x="7316688" y="4077072"/>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椭圆 128"/>
              <p:cNvSpPr/>
              <p:nvPr/>
            </p:nvSpPr>
            <p:spPr>
              <a:xfrm>
                <a:off x="7452320" y="4149080"/>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椭圆 129"/>
              <p:cNvSpPr/>
              <p:nvPr/>
            </p:nvSpPr>
            <p:spPr>
              <a:xfrm>
                <a:off x="7380312" y="4149080"/>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椭圆 130"/>
              <p:cNvSpPr/>
              <p:nvPr/>
            </p:nvSpPr>
            <p:spPr>
              <a:xfrm>
                <a:off x="6876256" y="5373216"/>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椭圆 131"/>
              <p:cNvSpPr/>
              <p:nvPr/>
            </p:nvSpPr>
            <p:spPr>
              <a:xfrm>
                <a:off x="7020272" y="5301208"/>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椭圆 132"/>
              <p:cNvSpPr/>
              <p:nvPr/>
            </p:nvSpPr>
            <p:spPr>
              <a:xfrm>
                <a:off x="7236296" y="4301480"/>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a:off x="6300192" y="5445224"/>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椭圆 134"/>
              <p:cNvSpPr/>
              <p:nvPr/>
            </p:nvSpPr>
            <p:spPr>
              <a:xfrm>
                <a:off x="7092280" y="5373216"/>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椭圆 135"/>
              <p:cNvSpPr/>
              <p:nvPr/>
            </p:nvSpPr>
            <p:spPr>
              <a:xfrm>
                <a:off x="6372200" y="5301208"/>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椭圆 136"/>
              <p:cNvSpPr/>
              <p:nvPr/>
            </p:nvSpPr>
            <p:spPr>
              <a:xfrm>
                <a:off x="6084168" y="4653136"/>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椭圆 137"/>
              <p:cNvSpPr/>
              <p:nvPr/>
            </p:nvSpPr>
            <p:spPr>
              <a:xfrm>
                <a:off x="6516216" y="5877272"/>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椭圆 138"/>
              <p:cNvSpPr/>
              <p:nvPr/>
            </p:nvSpPr>
            <p:spPr>
              <a:xfrm>
                <a:off x="5292080" y="5013176"/>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椭圆 139"/>
              <p:cNvSpPr/>
              <p:nvPr/>
            </p:nvSpPr>
            <p:spPr>
              <a:xfrm>
                <a:off x="5364088" y="5589240"/>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椭圆 140"/>
              <p:cNvSpPr/>
              <p:nvPr/>
            </p:nvSpPr>
            <p:spPr>
              <a:xfrm>
                <a:off x="5436096" y="5373216"/>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椭圆 141"/>
              <p:cNvSpPr/>
              <p:nvPr/>
            </p:nvSpPr>
            <p:spPr>
              <a:xfrm>
                <a:off x="5364088" y="5229200"/>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椭圆 142"/>
              <p:cNvSpPr/>
              <p:nvPr/>
            </p:nvSpPr>
            <p:spPr>
              <a:xfrm>
                <a:off x="5220072" y="5229200"/>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椭圆 143"/>
              <p:cNvSpPr/>
              <p:nvPr/>
            </p:nvSpPr>
            <p:spPr>
              <a:xfrm>
                <a:off x="5508104" y="5445224"/>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椭圆 144"/>
              <p:cNvSpPr/>
              <p:nvPr/>
            </p:nvSpPr>
            <p:spPr>
              <a:xfrm>
                <a:off x="7596336" y="4293096"/>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椭圆 145"/>
              <p:cNvSpPr/>
              <p:nvPr/>
            </p:nvSpPr>
            <p:spPr>
              <a:xfrm>
                <a:off x="7524328" y="4365104"/>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椭圆 146"/>
              <p:cNvSpPr/>
              <p:nvPr/>
            </p:nvSpPr>
            <p:spPr>
              <a:xfrm>
                <a:off x="7380312" y="3573016"/>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椭圆 147"/>
              <p:cNvSpPr/>
              <p:nvPr/>
            </p:nvSpPr>
            <p:spPr>
              <a:xfrm>
                <a:off x="7236296" y="3717032"/>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椭圆 148"/>
              <p:cNvSpPr/>
              <p:nvPr/>
            </p:nvSpPr>
            <p:spPr>
              <a:xfrm>
                <a:off x="3131840" y="3212976"/>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椭圆 149"/>
              <p:cNvSpPr/>
              <p:nvPr/>
            </p:nvSpPr>
            <p:spPr>
              <a:xfrm>
                <a:off x="4427984" y="2204864"/>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椭圆 150"/>
              <p:cNvSpPr/>
              <p:nvPr/>
            </p:nvSpPr>
            <p:spPr>
              <a:xfrm>
                <a:off x="6804248" y="4077072"/>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椭圆 151"/>
              <p:cNvSpPr/>
              <p:nvPr/>
            </p:nvSpPr>
            <p:spPr>
              <a:xfrm>
                <a:off x="6228184" y="4149080"/>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3" name="椭圆 152"/>
              <p:cNvSpPr/>
              <p:nvPr/>
            </p:nvSpPr>
            <p:spPr>
              <a:xfrm>
                <a:off x="6300192" y="4005064"/>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4" name="椭圆 153"/>
              <p:cNvSpPr/>
              <p:nvPr/>
            </p:nvSpPr>
            <p:spPr>
              <a:xfrm>
                <a:off x="6588224" y="3501008"/>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5" name="椭圆 154"/>
              <p:cNvSpPr/>
              <p:nvPr/>
            </p:nvSpPr>
            <p:spPr>
              <a:xfrm>
                <a:off x="6588224" y="3717032"/>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6" name="椭圆 155"/>
              <p:cNvSpPr/>
              <p:nvPr/>
            </p:nvSpPr>
            <p:spPr>
              <a:xfrm>
                <a:off x="6588224" y="3861048"/>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7" name="椭圆 156"/>
              <p:cNvSpPr/>
              <p:nvPr/>
            </p:nvSpPr>
            <p:spPr>
              <a:xfrm>
                <a:off x="6516216" y="3573016"/>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8" name="椭圆 157"/>
              <p:cNvSpPr/>
              <p:nvPr/>
            </p:nvSpPr>
            <p:spPr>
              <a:xfrm>
                <a:off x="3923928" y="4653136"/>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椭圆 158"/>
              <p:cNvSpPr/>
              <p:nvPr/>
            </p:nvSpPr>
            <p:spPr>
              <a:xfrm>
                <a:off x="7956376" y="2852936"/>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椭圆 159"/>
              <p:cNvSpPr/>
              <p:nvPr/>
            </p:nvSpPr>
            <p:spPr>
              <a:xfrm>
                <a:off x="7812360" y="2708920"/>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椭圆 160"/>
              <p:cNvSpPr/>
              <p:nvPr/>
            </p:nvSpPr>
            <p:spPr>
              <a:xfrm>
                <a:off x="7596336" y="1988840"/>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椭圆 161"/>
              <p:cNvSpPr/>
              <p:nvPr/>
            </p:nvSpPr>
            <p:spPr>
              <a:xfrm>
                <a:off x="7596336" y="1772816"/>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椭圆 162"/>
              <p:cNvSpPr/>
              <p:nvPr/>
            </p:nvSpPr>
            <p:spPr>
              <a:xfrm>
                <a:off x="7740352" y="1988840"/>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椭圆 163"/>
              <p:cNvSpPr/>
              <p:nvPr/>
            </p:nvSpPr>
            <p:spPr>
              <a:xfrm>
                <a:off x="7020272" y="2780928"/>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椭圆 164"/>
              <p:cNvSpPr/>
              <p:nvPr/>
            </p:nvSpPr>
            <p:spPr>
              <a:xfrm>
                <a:off x="5076056" y="4005064"/>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6" name="椭圆 165"/>
              <p:cNvSpPr/>
              <p:nvPr/>
            </p:nvSpPr>
            <p:spPr>
              <a:xfrm>
                <a:off x="5580112" y="3717032"/>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7" name="椭圆 166"/>
              <p:cNvSpPr/>
              <p:nvPr/>
            </p:nvSpPr>
            <p:spPr>
              <a:xfrm>
                <a:off x="5436096" y="3789040"/>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8" name="椭圆 167"/>
              <p:cNvSpPr/>
              <p:nvPr/>
            </p:nvSpPr>
            <p:spPr>
              <a:xfrm>
                <a:off x="6156176" y="4869160"/>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9" name="椭圆 168"/>
              <p:cNvSpPr/>
              <p:nvPr/>
            </p:nvSpPr>
            <p:spPr>
              <a:xfrm>
                <a:off x="6084168" y="4941168"/>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0" name="椭圆 169"/>
              <p:cNvSpPr/>
              <p:nvPr/>
            </p:nvSpPr>
            <p:spPr>
              <a:xfrm>
                <a:off x="5940152" y="5085184"/>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1" name="椭圆 170"/>
              <p:cNvSpPr/>
              <p:nvPr/>
            </p:nvSpPr>
            <p:spPr>
              <a:xfrm>
                <a:off x="6156176" y="5013176"/>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2" name="椭圆 171"/>
              <p:cNvSpPr/>
              <p:nvPr/>
            </p:nvSpPr>
            <p:spPr>
              <a:xfrm>
                <a:off x="6660232" y="4869160"/>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椭圆 172"/>
              <p:cNvSpPr/>
              <p:nvPr/>
            </p:nvSpPr>
            <p:spPr>
              <a:xfrm>
                <a:off x="6732240" y="4437112"/>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椭圆 173"/>
              <p:cNvSpPr/>
              <p:nvPr/>
            </p:nvSpPr>
            <p:spPr>
              <a:xfrm>
                <a:off x="7596336" y="4725144"/>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椭圆 174"/>
              <p:cNvSpPr/>
              <p:nvPr/>
            </p:nvSpPr>
            <p:spPr>
              <a:xfrm>
                <a:off x="7524328" y="4653136"/>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椭圆 175"/>
              <p:cNvSpPr/>
              <p:nvPr/>
            </p:nvSpPr>
            <p:spPr>
              <a:xfrm>
                <a:off x="7596336" y="4581128"/>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椭圆 176"/>
              <p:cNvSpPr/>
              <p:nvPr/>
            </p:nvSpPr>
            <p:spPr>
              <a:xfrm>
                <a:off x="7452320" y="4581128"/>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椭圆 177"/>
              <p:cNvSpPr/>
              <p:nvPr/>
            </p:nvSpPr>
            <p:spPr>
              <a:xfrm>
                <a:off x="7596336" y="4509120"/>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椭圆 178"/>
              <p:cNvSpPr/>
              <p:nvPr/>
            </p:nvSpPr>
            <p:spPr>
              <a:xfrm>
                <a:off x="5724128" y="4293096"/>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179"/>
              <p:cNvSpPr/>
              <p:nvPr/>
            </p:nvSpPr>
            <p:spPr>
              <a:xfrm>
                <a:off x="5436096" y="4437112"/>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1" name="椭圆 180"/>
              <p:cNvSpPr/>
              <p:nvPr/>
            </p:nvSpPr>
            <p:spPr>
              <a:xfrm>
                <a:off x="5652120" y="4437112"/>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2" name="椭圆 181"/>
              <p:cNvSpPr/>
              <p:nvPr/>
            </p:nvSpPr>
            <p:spPr>
              <a:xfrm>
                <a:off x="5508104" y="4581128"/>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椭圆 182"/>
              <p:cNvSpPr/>
              <p:nvPr/>
            </p:nvSpPr>
            <p:spPr>
              <a:xfrm>
                <a:off x="5508104" y="4725144"/>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椭圆 183"/>
              <p:cNvSpPr/>
              <p:nvPr/>
            </p:nvSpPr>
            <p:spPr>
              <a:xfrm>
                <a:off x="5364088" y="4581128"/>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5" name="椭圆 184"/>
              <p:cNvSpPr/>
              <p:nvPr/>
            </p:nvSpPr>
            <p:spPr>
              <a:xfrm>
                <a:off x="5652120" y="4725144"/>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椭圆 185"/>
              <p:cNvSpPr/>
              <p:nvPr/>
            </p:nvSpPr>
            <p:spPr>
              <a:xfrm>
                <a:off x="5580112" y="4293096"/>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7" name="椭圆 186"/>
              <p:cNvSpPr/>
              <p:nvPr/>
            </p:nvSpPr>
            <p:spPr>
              <a:xfrm>
                <a:off x="5508104" y="4437112"/>
                <a:ext cx="72008" cy="72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2" name="TextBox 1"/>
            <p:cNvSpPr txBox="1">
              <a:spLocks noChangeArrowheads="1"/>
            </p:cNvSpPr>
            <p:nvPr/>
          </p:nvSpPr>
          <p:spPr bwMode="auto">
            <a:xfrm>
              <a:off x="3738554" y="5643578"/>
              <a:ext cx="1859858" cy="307777"/>
            </a:xfrm>
            <a:prstGeom prst="rect">
              <a:avLst/>
            </a:prstGeom>
            <a:noFill/>
            <a:ln w="9525">
              <a:noFill/>
              <a:miter lim="800000"/>
            </a:ln>
          </p:spPr>
          <p:txBody>
            <a:bodyPr wrap="square">
              <a:spAutoFit/>
            </a:bodyPr>
            <a:lstStyle/>
            <a:p>
              <a:r>
                <a:rPr lang="zh-CN" altLang="en-US" sz="1400" dirty="0" smtClean="0">
                  <a:latin typeface="黑体" panose="02010600030101010101" pitchFamily="2" charset="-122"/>
                  <a:ea typeface="黑体" panose="02010600030101010101" pitchFamily="2" charset="-122"/>
                </a:rPr>
                <a:t>规划案例（</a:t>
              </a:r>
              <a:r>
                <a:rPr lang="en-US" altLang="zh-CN" sz="1400" dirty="0" smtClean="0">
                  <a:latin typeface="黑体" panose="02010600030101010101" pitchFamily="2" charset="-122"/>
                  <a:ea typeface="黑体" panose="02010600030101010101" pitchFamily="2" charset="-122"/>
                </a:rPr>
                <a:t>60</a:t>
              </a:r>
              <a:r>
                <a:rPr lang="zh-CN" altLang="en-US" sz="1400" dirty="0" smtClean="0">
                  <a:latin typeface="黑体" panose="02010600030101010101" pitchFamily="2" charset="-122"/>
                  <a:ea typeface="黑体" panose="02010600030101010101" pitchFamily="2" charset="-122"/>
                </a:rPr>
                <a:t>个）</a:t>
              </a:r>
              <a:endParaRPr lang="zh-CN" altLang="en-US" sz="1400" dirty="0">
                <a:latin typeface="黑体" panose="02010600030101010101" pitchFamily="2" charset="-122"/>
                <a:ea typeface="黑体" panose="02010600030101010101" pitchFamily="2" charset="-122"/>
              </a:endParaRPr>
            </a:p>
          </p:txBody>
        </p:sp>
        <p:sp>
          <p:nvSpPr>
            <p:cNvPr id="113" name="TextBox 1"/>
            <p:cNvSpPr txBox="1">
              <a:spLocks noChangeArrowheads="1"/>
            </p:cNvSpPr>
            <p:nvPr/>
          </p:nvSpPr>
          <p:spPr bwMode="auto">
            <a:xfrm>
              <a:off x="3750017" y="6152018"/>
              <a:ext cx="2139087" cy="307777"/>
            </a:xfrm>
            <a:prstGeom prst="rect">
              <a:avLst/>
            </a:prstGeom>
            <a:noFill/>
            <a:ln w="9525">
              <a:noFill/>
              <a:miter lim="800000"/>
            </a:ln>
          </p:spPr>
          <p:txBody>
            <a:bodyPr wrap="square">
              <a:spAutoFit/>
            </a:bodyPr>
            <a:lstStyle/>
            <a:p>
              <a:r>
                <a:rPr lang="zh-CN" altLang="en-US" sz="1400" dirty="0" smtClean="0">
                  <a:latin typeface="黑体" panose="02010600030101010101" pitchFamily="2" charset="-122"/>
                  <a:ea typeface="黑体" panose="02010600030101010101" pitchFamily="2" charset="-122"/>
                </a:rPr>
                <a:t>实地调研案例（</a:t>
              </a:r>
              <a:r>
                <a:rPr lang="en-US" altLang="zh-CN" sz="1400" dirty="0" smtClean="0">
                  <a:latin typeface="黑体" panose="02010600030101010101" pitchFamily="2" charset="-122"/>
                  <a:ea typeface="黑体" panose="02010600030101010101" pitchFamily="2" charset="-122"/>
                </a:rPr>
                <a:t>40</a:t>
              </a:r>
              <a:r>
                <a:rPr lang="zh-CN" altLang="en-US" sz="1400" dirty="0" smtClean="0">
                  <a:latin typeface="黑体" panose="02010600030101010101" pitchFamily="2" charset="-122"/>
                  <a:ea typeface="黑体" panose="02010600030101010101" pitchFamily="2" charset="-122"/>
                </a:rPr>
                <a:t>个）</a:t>
              </a:r>
              <a:endParaRPr lang="en-US" altLang="zh-CN" sz="1400" dirty="0" smtClean="0">
                <a:latin typeface="黑体" panose="02010600030101010101" pitchFamily="2" charset="-122"/>
                <a:ea typeface="黑体" panose="02010600030101010101" pitchFamily="2" charset="-122"/>
              </a:endParaRPr>
            </a:p>
          </p:txBody>
        </p:sp>
        <p:sp>
          <p:nvSpPr>
            <p:cNvPr id="188" name="椭圆 187"/>
            <p:cNvSpPr/>
            <p:nvPr/>
          </p:nvSpPr>
          <p:spPr>
            <a:xfrm>
              <a:off x="3560488" y="6023702"/>
              <a:ext cx="117000" cy="108000"/>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9" name="TextBox 1"/>
            <p:cNvSpPr txBox="1">
              <a:spLocks noChangeArrowheads="1"/>
            </p:cNvSpPr>
            <p:nvPr/>
          </p:nvSpPr>
          <p:spPr bwMode="auto">
            <a:xfrm>
              <a:off x="3750017" y="5915679"/>
              <a:ext cx="1848395" cy="307777"/>
            </a:xfrm>
            <a:prstGeom prst="rect">
              <a:avLst/>
            </a:prstGeom>
            <a:noFill/>
            <a:ln w="9525">
              <a:noFill/>
              <a:miter lim="800000"/>
            </a:ln>
          </p:spPr>
          <p:txBody>
            <a:bodyPr wrap="square">
              <a:spAutoFit/>
            </a:bodyPr>
            <a:lstStyle/>
            <a:p>
              <a:r>
                <a:rPr lang="zh-CN" altLang="en-US" sz="1400" dirty="0" smtClean="0">
                  <a:latin typeface="黑体" panose="02010600030101010101" pitchFamily="2" charset="-122"/>
                  <a:ea typeface="黑体" panose="02010600030101010101" pitchFamily="2" charset="-122"/>
                </a:rPr>
                <a:t>文献案例（</a:t>
              </a:r>
              <a:r>
                <a:rPr lang="en-US" altLang="zh-CN" sz="1400" dirty="0" smtClean="0">
                  <a:latin typeface="黑体" panose="02010600030101010101" pitchFamily="2" charset="-122"/>
                  <a:ea typeface="黑体" panose="02010600030101010101" pitchFamily="2" charset="-122"/>
                </a:rPr>
                <a:t>40</a:t>
              </a:r>
              <a:r>
                <a:rPr lang="zh-CN" altLang="en-US" sz="1400" dirty="0" smtClean="0">
                  <a:latin typeface="黑体" panose="02010600030101010101" pitchFamily="2" charset="-122"/>
                  <a:ea typeface="黑体" panose="02010600030101010101" pitchFamily="2" charset="-122"/>
                </a:rPr>
                <a:t>个）</a:t>
              </a:r>
              <a:endParaRPr lang="en-US" altLang="zh-CN" sz="1400" dirty="0" smtClean="0">
                <a:latin typeface="黑体" panose="02010600030101010101" pitchFamily="2" charset="-122"/>
                <a:ea typeface="黑体" panose="02010600030101010101" pitchFamily="2" charset="-122"/>
              </a:endParaRPr>
            </a:p>
          </p:txBody>
        </p:sp>
        <p:sp>
          <p:nvSpPr>
            <p:cNvPr id="192" name="椭圆 191"/>
            <p:cNvSpPr/>
            <p:nvPr/>
          </p:nvSpPr>
          <p:spPr>
            <a:xfrm>
              <a:off x="8454307" y="3900350"/>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椭圆 192"/>
            <p:cNvSpPr/>
            <p:nvPr/>
          </p:nvSpPr>
          <p:spPr>
            <a:xfrm>
              <a:off x="6976157" y="4932660"/>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椭圆 193"/>
            <p:cNvSpPr/>
            <p:nvPr/>
          </p:nvSpPr>
          <p:spPr>
            <a:xfrm>
              <a:off x="8805865" y="2321718"/>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椭圆 194"/>
            <p:cNvSpPr/>
            <p:nvPr/>
          </p:nvSpPr>
          <p:spPr>
            <a:xfrm>
              <a:off x="8844478" y="2350380"/>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椭圆 195"/>
            <p:cNvSpPr/>
            <p:nvPr/>
          </p:nvSpPr>
          <p:spPr>
            <a:xfrm>
              <a:off x="7862267" y="5332226"/>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7" name="椭圆 196"/>
            <p:cNvSpPr/>
            <p:nvPr/>
          </p:nvSpPr>
          <p:spPr>
            <a:xfrm>
              <a:off x="8331375" y="4221088"/>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椭圆 197"/>
            <p:cNvSpPr/>
            <p:nvPr/>
          </p:nvSpPr>
          <p:spPr>
            <a:xfrm>
              <a:off x="8307372" y="4164359"/>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椭圆 198"/>
            <p:cNvSpPr/>
            <p:nvPr/>
          </p:nvSpPr>
          <p:spPr>
            <a:xfrm>
              <a:off x="7970676" y="3192251"/>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椭圆 199"/>
            <p:cNvSpPr/>
            <p:nvPr/>
          </p:nvSpPr>
          <p:spPr>
            <a:xfrm>
              <a:off x="7921353" y="3142655"/>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椭圆 200"/>
            <p:cNvSpPr/>
            <p:nvPr/>
          </p:nvSpPr>
          <p:spPr>
            <a:xfrm>
              <a:off x="7937681" y="4280588"/>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椭圆 201"/>
            <p:cNvSpPr/>
            <p:nvPr/>
          </p:nvSpPr>
          <p:spPr>
            <a:xfrm>
              <a:off x="8265368" y="4149080"/>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椭圆 202"/>
            <p:cNvSpPr/>
            <p:nvPr/>
          </p:nvSpPr>
          <p:spPr>
            <a:xfrm>
              <a:off x="8477912" y="3939846"/>
              <a:ext cx="78009"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04"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txBox="1"/>
          <p:nvPr/>
        </p:nvSpPr>
        <p:spPr bwMode="auto">
          <a:xfrm>
            <a:off x="2476586" y="2071678"/>
            <a:ext cx="8125969" cy="3143272"/>
          </a:xfrm>
          <a:prstGeom prst="rect">
            <a:avLst/>
          </a:prstGeom>
          <a:noFill/>
          <a:ln w="9525">
            <a:noFill/>
            <a:miter lim="800000"/>
          </a:ln>
        </p:spPr>
        <p:txBody>
          <a:bodyPr anchor="ctr"/>
          <a:lstStyle/>
          <a:p>
            <a:pPr marL="342900" indent="-342900" algn="ctr" eaLnBrk="1" hangingPunct="1">
              <a:spcAft>
                <a:spcPts val="1200"/>
              </a:spcAft>
            </a:pPr>
            <a:r>
              <a:rPr lang="en-US" altLang="zh-CN" sz="11500" b="1" dirty="0" smtClean="0">
                <a:solidFill>
                  <a:schemeClr val="tx1">
                    <a:lumMod val="65000"/>
                    <a:lumOff val="35000"/>
                  </a:schemeClr>
                </a:solidFill>
                <a:latin typeface="黑体" panose="02010600030101010101" pitchFamily="2" charset="-122"/>
                <a:ea typeface="黑体" panose="02010600030101010101" pitchFamily="2" charset="-122"/>
              </a:rPr>
              <a:t>3</a:t>
            </a:r>
            <a:r>
              <a:rPr lang="en-US" altLang="zh-CN" sz="6000" b="1" dirty="0" smtClean="0">
                <a:solidFill>
                  <a:schemeClr val="tx1">
                    <a:lumMod val="65000"/>
                    <a:lumOff val="35000"/>
                  </a:schemeClr>
                </a:solidFill>
                <a:latin typeface="黑体" panose="02010600030101010101" pitchFamily="2" charset="-122"/>
                <a:ea typeface="黑体" panose="02010600030101010101" pitchFamily="2" charset="-122"/>
              </a:rPr>
              <a:t> </a:t>
            </a:r>
            <a:r>
              <a:rPr lang="zh-CN" altLang="en-US" sz="3200" b="1" dirty="0" smtClean="0">
                <a:solidFill>
                  <a:schemeClr val="tx1">
                    <a:lumMod val="65000"/>
                    <a:lumOff val="35000"/>
                  </a:schemeClr>
                </a:solidFill>
                <a:latin typeface="微软雅黑" panose="020B0503020204020204" pitchFamily="34" charset="-122"/>
                <a:ea typeface="微软雅黑" panose="020B0503020204020204" pitchFamily="34" charset="-122"/>
              </a:rPr>
              <a:t>特色缺失的表现及原因</a:t>
            </a:r>
            <a:endParaRPr lang="en-US" altLang="zh-CN" sz="24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marL="342900" indent="-342900" algn="ctr" eaLnBrk="1" hangingPunct="1">
              <a:spcAft>
                <a:spcPts val="1200"/>
              </a:spcAft>
            </a:pPr>
            <a:endParaRPr lang="en-US" altLang="zh-CN" sz="3600" b="1" dirty="0">
              <a:solidFill>
                <a:schemeClr val="tx1">
                  <a:lumMod val="65000"/>
                  <a:lumOff val="35000"/>
                </a:schemeClr>
              </a:solidFill>
              <a:latin typeface="黑体" panose="02010600030101010101" pitchFamily="2" charset="-122"/>
              <a:ea typeface="黑体" panose="02010600030101010101" pitchFamily="2" charset="-122"/>
            </a:endParaRPr>
          </a:p>
        </p:txBody>
      </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51"/>
          <p:cNvSpPr txBox="1">
            <a:spLocks noChangeArrowheads="1"/>
          </p:cNvSpPr>
          <p:nvPr/>
        </p:nvSpPr>
        <p:spPr bwMode="auto">
          <a:xfrm>
            <a:off x="622563" y="384846"/>
            <a:ext cx="9283437" cy="461665"/>
          </a:xfrm>
          <a:prstGeom prst="rect">
            <a:avLst/>
          </a:prstGeom>
          <a:noFill/>
          <a:ln w="9525">
            <a:noFill/>
            <a:miter lim="800000"/>
          </a:ln>
        </p:spPr>
        <p:txBody>
          <a:bodyPr>
            <a:spAutoFit/>
          </a:bodyPr>
          <a:lstStyle/>
          <a:p>
            <a:pPr eaLnBrk="1" fontAlgn="auto" hangingPunct="1">
              <a:spcAft>
                <a:spcPts val="0"/>
              </a:spcAft>
              <a:buClr>
                <a:srgbClr val="4F81BD">
                  <a:lumMod val="75000"/>
                </a:srgbClr>
              </a:buClr>
              <a:defRPr/>
            </a:pPr>
            <a:r>
              <a:rPr lang="zh-CN" altLang="en-US" sz="2400" b="1" kern="0" dirty="0" smtClean="0">
                <a:latin typeface="微软雅黑" panose="020B0503020204020204" pitchFamily="34" charset="-122"/>
                <a:ea typeface="微软雅黑" panose="020B0503020204020204" pitchFamily="34" charset="-122"/>
              </a:rPr>
              <a:t>小</a:t>
            </a:r>
            <a:r>
              <a:rPr lang="zh-CN" altLang="en-US" sz="2400" b="1" kern="0" dirty="0">
                <a:latin typeface="微软雅黑" panose="020B0503020204020204" pitchFamily="34" charset="-122"/>
                <a:ea typeface="微软雅黑" panose="020B0503020204020204" pitchFamily="34" charset="-122"/>
              </a:rPr>
              <a:t>城镇特色缺失的主要表现</a:t>
            </a:r>
            <a:endParaRPr lang="zh-CN" altLang="en-US" sz="2400" b="1" kern="0" dirty="0">
              <a:latin typeface="微软雅黑" panose="020B0503020204020204" pitchFamily="34" charset="-122"/>
              <a:ea typeface="微软雅黑" panose="020B0503020204020204" pitchFamily="34" charset="-122"/>
            </a:endParaRPr>
          </a:p>
        </p:txBody>
      </p:sp>
      <p:pic>
        <p:nvPicPr>
          <p:cNvPr id="6"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268738" y="6414188"/>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 name="图示 8"/>
          <p:cNvGraphicFramePr/>
          <p:nvPr/>
        </p:nvGraphicFramePr>
        <p:xfrm>
          <a:off x="-700260" y="908720"/>
          <a:ext cx="11113867" cy="57856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矩形 2"/>
          <p:cNvSpPr/>
          <p:nvPr/>
        </p:nvSpPr>
        <p:spPr>
          <a:xfrm>
            <a:off x="1166786" y="1623101"/>
            <a:ext cx="2862572" cy="338554"/>
          </a:xfrm>
          <a:prstGeom prst="rect">
            <a:avLst/>
          </a:prstGeom>
        </p:spPr>
        <p:txBody>
          <a:bodyPr wrap="square">
            <a:spAutoFit/>
          </a:bodyPr>
          <a:lstStyle/>
          <a:p>
            <a:pPr lvl="0" algn="ctr">
              <a:lnSpc>
                <a:spcPct val="100000"/>
              </a:lnSpc>
              <a:spcAft>
                <a:spcPts val="0"/>
              </a:spcAft>
            </a:pPr>
            <a:r>
              <a:rPr lang="zh-CN" altLang="en-US" b="1" dirty="0" smtClean="0">
                <a:solidFill>
                  <a:srgbClr val="C00000"/>
                </a:solidFill>
                <a:latin typeface="微软雅黑" panose="020B0503020204020204" pitchFamily="34" charset="-122"/>
                <a:ea typeface="微软雅黑" panose="020B0503020204020204" pitchFamily="34" charset="-122"/>
              </a:rPr>
              <a:t>特色</a:t>
            </a:r>
            <a:r>
              <a:rPr lang="x-none" altLang="zh-CN" b="1" dirty="0" smtClean="0">
                <a:solidFill>
                  <a:srgbClr val="C00000"/>
                </a:solidFill>
                <a:latin typeface="微软雅黑" panose="020B0503020204020204" pitchFamily="34" charset="-122"/>
                <a:ea typeface="微软雅黑" panose="020B0503020204020204" pitchFamily="34" charset="-122"/>
              </a:rPr>
              <a:t>生态</a:t>
            </a:r>
            <a:r>
              <a:rPr lang="zh-CN" altLang="en-US" b="1" dirty="0" smtClean="0">
                <a:solidFill>
                  <a:srgbClr val="C00000"/>
                </a:solidFill>
                <a:latin typeface="微软雅黑" panose="020B0503020204020204" pitchFamily="34" charset="-122"/>
                <a:ea typeface="微软雅黑" panose="020B0503020204020204" pitchFamily="34" charset="-122"/>
              </a:rPr>
              <a:t>环境</a:t>
            </a:r>
            <a:r>
              <a:rPr lang="zh-CN" altLang="en-US" sz="1400" dirty="0" smtClean="0">
                <a:latin typeface="微软雅黑" panose="020B0503020204020204" pitchFamily="34" charset="-122"/>
                <a:ea typeface="微软雅黑" panose="020B0503020204020204" pitchFamily="34" charset="-122"/>
              </a:rPr>
              <a:t>的污染与</a:t>
            </a:r>
            <a:r>
              <a:rPr lang="x-none" altLang="zh-CN" sz="1400" dirty="0" smtClean="0">
                <a:latin typeface="微软雅黑" panose="020B0503020204020204" pitchFamily="34" charset="-122"/>
                <a:ea typeface="微软雅黑" panose="020B0503020204020204" pitchFamily="34" charset="-122"/>
              </a:rPr>
              <a:t>破坏</a:t>
            </a:r>
            <a:endParaRPr lang="en-US" altLang="zh-CN" sz="1400" dirty="0">
              <a:latin typeface="微软雅黑" panose="020B0503020204020204" pitchFamily="34" charset="-122"/>
              <a:ea typeface="微软雅黑" panose="020B0503020204020204" pitchFamily="34" charset="-122"/>
            </a:endParaRPr>
          </a:p>
        </p:txBody>
      </p:sp>
      <p:sp>
        <p:nvSpPr>
          <p:cNvPr id="4" name="矩形 3"/>
          <p:cNvSpPr/>
          <p:nvPr/>
        </p:nvSpPr>
        <p:spPr>
          <a:xfrm>
            <a:off x="1023910" y="3000372"/>
            <a:ext cx="3317433" cy="338554"/>
          </a:xfrm>
          <a:prstGeom prst="rect">
            <a:avLst/>
          </a:prstGeom>
        </p:spPr>
        <p:txBody>
          <a:bodyPr wrap="square">
            <a:spAutoFit/>
          </a:bodyPr>
          <a:lstStyle/>
          <a:p>
            <a:pPr lvl="0" algn="ctr">
              <a:lnSpc>
                <a:spcPct val="100000"/>
              </a:lnSpc>
              <a:spcAft>
                <a:spcPts val="0"/>
              </a:spcAft>
            </a:pPr>
            <a:r>
              <a:rPr lang="zh-CN" altLang="en-US" b="1" dirty="0" smtClean="0">
                <a:solidFill>
                  <a:srgbClr val="C00000"/>
                </a:solidFill>
                <a:latin typeface="微软雅黑" panose="020B0503020204020204" pitchFamily="34" charset="-122"/>
                <a:ea typeface="微软雅黑" panose="020B0503020204020204" pitchFamily="34" charset="-122"/>
              </a:rPr>
              <a:t>特色空间格局</a:t>
            </a:r>
            <a:r>
              <a:rPr lang="zh-CN" altLang="en-US" sz="1400" dirty="0" smtClean="0">
                <a:latin typeface="微软雅黑" panose="020B0503020204020204" pitchFamily="34" charset="-122"/>
                <a:ea typeface="微软雅黑" panose="020B0503020204020204" pitchFamily="34" charset="-122"/>
              </a:rPr>
              <a:t>丧失、资源浪费</a:t>
            </a:r>
            <a:endParaRPr lang="en-US" altLang="zh-CN" sz="1400" dirty="0">
              <a:latin typeface="微软雅黑" panose="020B0503020204020204" pitchFamily="34" charset="-122"/>
              <a:ea typeface="微软雅黑" panose="020B0503020204020204" pitchFamily="34" charset="-122"/>
            </a:endParaRPr>
          </a:p>
        </p:txBody>
      </p:sp>
      <p:sp>
        <p:nvSpPr>
          <p:cNvPr id="5" name="矩形 4"/>
          <p:cNvSpPr/>
          <p:nvPr/>
        </p:nvSpPr>
        <p:spPr>
          <a:xfrm>
            <a:off x="1196552" y="4775126"/>
            <a:ext cx="3327820" cy="338554"/>
          </a:xfrm>
          <a:prstGeom prst="rect">
            <a:avLst/>
          </a:prstGeom>
        </p:spPr>
        <p:txBody>
          <a:bodyPr wrap="square">
            <a:spAutoFit/>
          </a:bodyPr>
          <a:lstStyle/>
          <a:p>
            <a:pPr lvl="0" algn="ctr">
              <a:lnSpc>
                <a:spcPct val="100000"/>
              </a:lnSpc>
              <a:spcAft>
                <a:spcPts val="0"/>
              </a:spcAft>
            </a:pPr>
            <a:r>
              <a:rPr lang="zh-CN" altLang="en-US" b="1" dirty="0" smtClean="0">
                <a:solidFill>
                  <a:srgbClr val="C00000"/>
                </a:solidFill>
                <a:latin typeface="微软雅黑" panose="020B0503020204020204" pitchFamily="34" charset="-122"/>
                <a:ea typeface="微软雅黑" panose="020B0503020204020204" pitchFamily="34" charset="-122"/>
              </a:rPr>
              <a:t>特色传统</a:t>
            </a:r>
            <a:r>
              <a:rPr lang="x-none" altLang="zh-CN" b="1" dirty="0" smtClean="0">
                <a:solidFill>
                  <a:srgbClr val="C00000"/>
                </a:solidFill>
                <a:latin typeface="微软雅黑" panose="020B0503020204020204" pitchFamily="34" charset="-122"/>
                <a:ea typeface="微软雅黑" panose="020B0503020204020204" pitchFamily="34" charset="-122"/>
              </a:rPr>
              <a:t>文化</a:t>
            </a:r>
            <a:r>
              <a:rPr lang="zh-CN" altLang="en-US" sz="1400" dirty="0" smtClean="0">
                <a:latin typeface="微软雅黑" panose="020B0503020204020204" pitchFamily="34" charset="-122"/>
                <a:ea typeface="微软雅黑" panose="020B0503020204020204" pitchFamily="34" charset="-122"/>
              </a:rPr>
              <a:t>丧失、文化认同缺失</a:t>
            </a:r>
            <a:endParaRPr lang="zh-CN" altLang="en-US" sz="1400" dirty="0">
              <a:latin typeface="微软雅黑" panose="020B0503020204020204" pitchFamily="34" charset="-122"/>
              <a:ea typeface="微软雅黑" panose="020B0503020204020204" pitchFamily="34" charset="-122"/>
            </a:endParaRPr>
          </a:p>
        </p:txBody>
      </p:sp>
      <p:sp>
        <p:nvSpPr>
          <p:cNvPr id="12" name="矩形 11"/>
          <p:cNvSpPr/>
          <p:nvPr/>
        </p:nvSpPr>
        <p:spPr>
          <a:xfrm>
            <a:off x="1339553" y="6338009"/>
            <a:ext cx="2970505" cy="338554"/>
          </a:xfrm>
          <a:prstGeom prst="rect">
            <a:avLst/>
          </a:prstGeom>
        </p:spPr>
        <p:txBody>
          <a:bodyPr wrap="square">
            <a:spAutoFit/>
          </a:bodyPr>
          <a:lstStyle/>
          <a:p>
            <a:pPr lvl="0" algn="ctr">
              <a:lnSpc>
                <a:spcPct val="100000"/>
              </a:lnSpc>
              <a:spcAft>
                <a:spcPts val="0"/>
              </a:spcAft>
            </a:pPr>
            <a:r>
              <a:rPr lang="zh-CN" altLang="en-US" b="1" dirty="0" smtClean="0">
                <a:solidFill>
                  <a:srgbClr val="C00000"/>
                </a:solidFill>
                <a:latin typeface="微软雅黑" panose="020B0503020204020204" pitchFamily="34" charset="-122"/>
                <a:ea typeface="微软雅黑" panose="020B0503020204020204" pitchFamily="34" charset="-122"/>
              </a:rPr>
              <a:t>特色</a:t>
            </a:r>
            <a:r>
              <a:rPr lang="x-none" altLang="zh-CN" b="1" dirty="0" smtClean="0">
                <a:solidFill>
                  <a:srgbClr val="C00000"/>
                </a:solidFill>
                <a:latin typeface="微软雅黑" panose="020B0503020204020204" pitchFamily="34" charset="-122"/>
                <a:ea typeface="微软雅黑" panose="020B0503020204020204" pitchFamily="34" charset="-122"/>
              </a:rPr>
              <a:t>宜居</a:t>
            </a:r>
            <a:r>
              <a:rPr lang="zh-CN" altLang="en-US" b="1" dirty="0" smtClean="0">
                <a:solidFill>
                  <a:srgbClr val="C00000"/>
                </a:solidFill>
                <a:latin typeface="微软雅黑" panose="020B0503020204020204" pitchFamily="34" charset="-122"/>
                <a:ea typeface="微软雅黑" panose="020B0503020204020204" pitchFamily="34" charset="-122"/>
              </a:rPr>
              <a:t>环境</a:t>
            </a:r>
            <a:r>
              <a:rPr lang="zh-CN" altLang="en-US" sz="1400" dirty="0" smtClean="0">
                <a:latin typeface="微软雅黑" panose="020B0503020204020204" pitchFamily="34" charset="-122"/>
                <a:ea typeface="微软雅黑" panose="020B0503020204020204" pitchFamily="34" charset="-122"/>
              </a:rPr>
              <a:t>缺乏</a:t>
            </a:r>
            <a:r>
              <a:rPr lang="zh-CN" altLang="en-US" sz="1400" b="1" dirty="0" smtClean="0">
                <a:latin typeface="微软雅黑" panose="020B0503020204020204" pitchFamily="34" charset="-122"/>
                <a:ea typeface="微软雅黑" panose="020B0503020204020204" pitchFamily="34" charset="-122"/>
              </a:rPr>
              <a:t>、</a:t>
            </a:r>
            <a:r>
              <a:rPr lang="zh-CN" altLang="en-US" sz="1400" dirty="0" smtClean="0">
                <a:latin typeface="微软雅黑" panose="020B0503020204020204" pitchFamily="34" charset="-122"/>
                <a:ea typeface="微软雅黑" panose="020B0503020204020204" pitchFamily="34" charset="-122"/>
              </a:rPr>
              <a:t>归属感缺失</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图表 14"/>
          <p:cNvGraphicFramePr/>
          <p:nvPr/>
        </p:nvGraphicFramePr>
        <p:xfrm>
          <a:off x="5655078" y="2492896"/>
          <a:ext cx="5382598" cy="3168353"/>
        </p:xfrm>
        <a:graphic>
          <a:graphicData uri="http://schemas.openxmlformats.org/drawingml/2006/chart">
            <c:chart xmlns:c="http://schemas.openxmlformats.org/drawingml/2006/chart" xmlns:r="http://schemas.openxmlformats.org/officeDocument/2006/relationships" r:id="rId1"/>
          </a:graphicData>
        </a:graphic>
      </p:graphicFrame>
      <p:pic>
        <p:nvPicPr>
          <p:cNvPr id="19" name="图片 4"/>
          <p:cNvPicPr>
            <a:picLocks noChangeAspect="1"/>
          </p:cNvPicPr>
          <p:nvPr/>
        </p:nvPicPr>
        <p:blipFill>
          <a:blip r:embed="rId2"/>
          <a:srcRect b="8508"/>
          <a:stretch>
            <a:fillRect/>
          </a:stretch>
        </p:blipFill>
        <p:spPr bwMode="auto">
          <a:xfrm>
            <a:off x="287420" y="2281888"/>
            <a:ext cx="2942564" cy="1865312"/>
          </a:xfrm>
          <a:prstGeom prst="rect">
            <a:avLst/>
          </a:prstGeom>
          <a:noFill/>
          <a:ln w="9525">
            <a:noFill/>
            <a:miter lim="800000"/>
            <a:headEnd/>
            <a:tailEnd/>
          </a:ln>
        </p:spPr>
      </p:pic>
      <p:sp>
        <p:nvSpPr>
          <p:cNvPr id="20" name="TextBox 51"/>
          <p:cNvSpPr txBox="1">
            <a:spLocks noChangeArrowheads="1"/>
          </p:cNvSpPr>
          <p:nvPr/>
        </p:nvSpPr>
        <p:spPr bwMode="auto">
          <a:xfrm>
            <a:off x="193717" y="483673"/>
            <a:ext cx="9673829" cy="400110"/>
          </a:xfrm>
          <a:prstGeom prst="rect">
            <a:avLst/>
          </a:prstGeom>
          <a:noFill/>
          <a:ln w="9525">
            <a:noFill/>
            <a:miter lim="800000"/>
          </a:ln>
        </p:spPr>
        <p:txBody>
          <a:bodyPr>
            <a:spAutoFit/>
          </a:bodyPr>
          <a:lstStyle/>
          <a:p>
            <a:pPr lvl="0" eaLnBrk="1" fontAlgn="auto" hangingPunct="1">
              <a:spcAft>
                <a:spcPts val="0"/>
              </a:spcAft>
              <a:buClr>
                <a:srgbClr val="4F81BD">
                  <a:lumMod val="75000"/>
                </a:srgbClr>
              </a:buClr>
              <a:defRPr/>
            </a:pPr>
            <a:r>
              <a:rPr lang="zh-CN" altLang="en-US" sz="2000" b="1" kern="0" dirty="0" smtClean="0">
                <a:latin typeface="微软雅黑" panose="020B0503020204020204" pitchFamily="34" charset="-122"/>
                <a:ea typeface="微软雅黑" panose="020B0503020204020204" pitchFamily="34" charset="-122"/>
              </a:rPr>
              <a:t>一、</a:t>
            </a:r>
            <a:r>
              <a:rPr lang="zh-CN" altLang="zh-CN" sz="2000" b="1" kern="0" dirty="0" smtClean="0">
                <a:latin typeface="微软雅黑" panose="020B0503020204020204" pitchFamily="34" charset="-122"/>
                <a:ea typeface="微软雅黑" panose="020B0503020204020204" pitchFamily="34" charset="-122"/>
              </a:rPr>
              <a:t>忽视</a:t>
            </a:r>
            <a:r>
              <a:rPr lang="zh-CN" altLang="zh-CN" sz="2000" b="1" kern="0" dirty="0">
                <a:latin typeface="微软雅黑" panose="020B0503020204020204" pitchFamily="34" charset="-122"/>
                <a:ea typeface="微软雅黑" panose="020B0503020204020204" pitchFamily="34" charset="-122"/>
              </a:rPr>
              <a:t>生态环境保护与利用</a:t>
            </a:r>
            <a:endParaRPr lang="zh-CN" altLang="zh-CN" sz="2000" b="1" kern="0" dirty="0">
              <a:latin typeface="微软雅黑" panose="020B0503020204020204" pitchFamily="34" charset="-122"/>
              <a:ea typeface="微软雅黑" panose="020B0503020204020204" pitchFamily="34" charset="-122"/>
            </a:endParaRPr>
          </a:p>
        </p:txBody>
      </p:sp>
      <p:sp>
        <p:nvSpPr>
          <p:cNvPr id="21" name="矩形 20"/>
          <p:cNvSpPr/>
          <p:nvPr/>
        </p:nvSpPr>
        <p:spPr>
          <a:xfrm>
            <a:off x="115442" y="869644"/>
            <a:ext cx="9206044" cy="438582"/>
          </a:xfrm>
          <a:prstGeom prst="rect">
            <a:avLst/>
          </a:prstGeom>
        </p:spPr>
        <p:txBody>
          <a:bodyPr>
            <a:spAutoFit/>
          </a:bodyPr>
          <a:lstStyle/>
          <a:p>
            <a:pPr eaLnBrk="1" hangingPunct="1">
              <a:lnSpc>
                <a:spcPct val="125000"/>
              </a:lnSpc>
              <a:buClr>
                <a:schemeClr val="accent1">
                  <a:lumMod val="75000"/>
                </a:schemeClr>
              </a:buClr>
              <a:defRPr/>
            </a:pPr>
            <a:r>
              <a:rPr lang="en-US" altLang="zh-CN" sz="1800" b="1" dirty="0" smtClean="0">
                <a:latin typeface="微软雅黑" panose="020B0503020204020204" pitchFamily="34" charset="-122"/>
                <a:ea typeface="微软雅黑" panose="020B0503020204020204" pitchFamily="34" charset="-122"/>
              </a:rPr>
              <a:t>     </a:t>
            </a:r>
            <a:r>
              <a:rPr lang="zh-CN" altLang="zh-CN" sz="1800" b="1" dirty="0" smtClean="0">
                <a:latin typeface="微软雅黑" panose="020B0503020204020204" pitchFamily="34" charset="-122"/>
                <a:ea typeface="微软雅黑" panose="020B0503020204020204" pitchFamily="34" charset="-122"/>
              </a:rPr>
              <a:t>生态</a:t>
            </a:r>
            <a:r>
              <a:rPr lang="zh-CN" altLang="zh-CN" sz="1800" b="1" dirty="0">
                <a:latin typeface="微软雅黑" panose="020B0503020204020204" pitchFamily="34" charset="-122"/>
                <a:ea typeface="微软雅黑" panose="020B0503020204020204" pitchFamily="34" charset="-122"/>
              </a:rPr>
              <a:t>空间遭侵占或破坏，自然本底特色流失</a:t>
            </a:r>
            <a:endParaRPr lang="zh-CN" altLang="en-US" sz="1800" b="1" dirty="0">
              <a:latin typeface="微软雅黑" panose="020B0503020204020204" pitchFamily="34" charset="-122"/>
              <a:ea typeface="微软雅黑" panose="020B0503020204020204" pitchFamily="34" charset="-122"/>
            </a:endParaRPr>
          </a:p>
        </p:txBody>
      </p:sp>
      <p:sp>
        <p:nvSpPr>
          <p:cNvPr id="22" name="Text Box 3"/>
          <p:cNvSpPr txBox="1">
            <a:spLocks noChangeArrowheads="1"/>
          </p:cNvSpPr>
          <p:nvPr/>
        </p:nvSpPr>
        <p:spPr bwMode="auto">
          <a:xfrm>
            <a:off x="272346" y="4134357"/>
            <a:ext cx="3744550" cy="276987"/>
          </a:xfrm>
          <a:prstGeom prst="rect">
            <a:avLst/>
          </a:prstGeom>
          <a:noFill/>
          <a:ln w="9525">
            <a:noFill/>
            <a:miter lim="800000"/>
          </a:ln>
        </p:spPr>
        <p:txBody>
          <a:bodyPr wrap="square" lIns="91429" tIns="45714" rIns="91429" bIns="45714">
            <a:spAutoFit/>
          </a:bodyPr>
          <a:lstStyle/>
          <a:p>
            <a:pPr eaLnBrk="1" hangingPunct="1">
              <a:buClr>
                <a:srgbClr val="FF0000"/>
              </a:buClr>
            </a:pPr>
            <a:r>
              <a:rPr lang="zh-CN" altLang="en-US" sz="1200" dirty="0" smtClean="0">
                <a:latin typeface="微软雅黑" panose="020B0503020204020204" pitchFamily="34" charset="-122"/>
                <a:ea typeface="微软雅黑" panose="020B0503020204020204" pitchFamily="34" charset="-122"/>
              </a:rPr>
              <a:t>湖北省</a:t>
            </a:r>
            <a:r>
              <a:rPr lang="zh-CN" altLang="en-US" sz="1200" dirty="0">
                <a:latin typeface="微软雅黑" panose="020B0503020204020204" pitchFamily="34" charset="-122"/>
                <a:ea typeface="微软雅黑" panose="020B0503020204020204" pitchFamily="34" charset="-122"/>
              </a:rPr>
              <a:t>某</a:t>
            </a:r>
            <a:r>
              <a:rPr lang="zh-CN" altLang="en-US" sz="1200" dirty="0" smtClean="0">
                <a:latin typeface="微软雅黑" panose="020B0503020204020204" pitchFamily="34" charset="-122"/>
                <a:ea typeface="微软雅黑" panose="020B0503020204020204" pitchFamily="34" charset="-122"/>
              </a:rPr>
              <a:t>镇</a:t>
            </a:r>
            <a:r>
              <a:rPr lang="zh-CN" altLang="en-US" sz="1200" dirty="0">
                <a:latin typeface="微软雅黑" panose="020B0503020204020204" pitchFamily="34" charset="-122"/>
                <a:ea typeface="微软雅黑" panose="020B0503020204020204" pitchFamily="34" charset="-122"/>
              </a:rPr>
              <a:t>肆意开山采石，损毁</a:t>
            </a:r>
            <a:r>
              <a:rPr lang="zh-CN" altLang="en-US" sz="1200" dirty="0" smtClean="0">
                <a:latin typeface="微软雅黑" panose="020B0503020204020204" pitchFamily="34" charset="-122"/>
                <a:ea typeface="微软雅黑" panose="020B0503020204020204" pitchFamily="34" charset="-122"/>
              </a:rPr>
              <a:t>山林</a:t>
            </a:r>
            <a:endParaRPr lang="en-US" altLang="zh-CN" sz="1200" dirty="0">
              <a:latin typeface="微软雅黑" panose="020B0503020204020204" pitchFamily="34" charset="-122"/>
              <a:ea typeface="微软雅黑" panose="020B0503020204020204" pitchFamily="34" charset="-122"/>
            </a:endParaRPr>
          </a:p>
        </p:txBody>
      </p:sp>
      <p:sp>
        <p:nvSpPr>
          <p:cNvPr id="24" name="Text Box 3"/>
          <p:cNvSpPr txBox="1">
            <a:spLocks noChangeArrowheads="1"/>
          </p:cNvSpPr>
          <p:nvPr/>
        </p:nvSpPr>
        <p:spPr bwMode="auto">
          <a:xfrm>
            <a:off x="416496" y="1312904"/>
            <a:ext cx="9176808" cy="784818"/>
          </a:xfrm>
          <a:prstGeom prst="rect">
            <a:avLst/>
          </a:prstGeom>
          <a:noFill/>
          <a:ln w="9525">
            <a:noFill/>
            <a:miter lim="800000"/>
          </a:ln>
        </p:spPr>
        <p:txBody>
          <a:bodyPr lIns="91429" tIns="45714" rIns="91429" bIns="45714">
            <a:spAutoFit/>
          </a:bodyPr>
          <a:lstStyle/>
          <a:p>
            <a:pPr marL="285750" indent="-285750" eaLnBrk="1" hangingPunct="1">
              <a:lnSpc>
                <a:spcPct val="150000"/>
              </a:lnSpc>
              <a:buClr>
                <a:schemeClr val="accent3">
                  <a:lumMod val="75000"/>
                </a:schemeClr>
              </a:buClr>
              <a:buFont typeface="Wingdings" panose="05000000000000000000" pitchFamily="2" charset="2"/>
              <a:buChar char="n"/>
            </a:pPr>
            <a:r>
              <a:rPr lang="zh-CN" altLang="en-US" sz="1400" dirty="0" smtClean="0">
                <a:solidFill>
                  <a:srgbClr val="C00000"/>
                </a:solidFill>
                <a:latin typeface="微软雅黑" panose="020B0503020204020204" pitchFamily="34" charset="-122"/>
                <a:ea typeface="微软雅黑" panose="020B0503020204020204" pitchFamily="34" charset="-122"/>
              </a:rPr>
              <a:t>山、水、林、田、塘</a:t>
            </a:r>
            <a:r>
              <a:rPr lang="zh-CN" altLang="en-US" sz="1400" dirty="0">
                <a:latin typeface="微软雅黑" panose="020B0503020204020204" pitchFamily="34" charset="-122"/>
                <a:ea typeface="微软雅黑" panose="020B0503020204020204" pitchFamily="34" charset="-122"/>
              </a:rPr>
              <a:t>等生态空间与自然资源遭</a:t>
            </a:r>
            <a:r>
              <a:rPr lang="zh-CN" altLang="en-US" sz="1400" dirty="0" smtClean="0">
                <a:latin typeface="微软雅黑" panose="020B0503020204020204" pitchFamily="34" charset="-122"/>
                <a:ea typeface="微软雅黑" panose="020B0503020204020204" pitchFamily="34" charset="-122"/>
              </a:rPr>
              <a:t>破坏</a:t>
            </a:r>
            <a:r>
              <a:rPr lang="zh-CN" altLang="en-US" sz="1400" dirty="0">
                <a:latin typeface="微软雅黑" panose="020B0503020204020204" pitchFamily="34" charset="-122"/>
                <a:ea typeface="微软雅黑" panose="020B0503020204020204" pitchFamily="34" charset="-122"/>
              </a:rPr>
              <a:t>，</a:t>
            </a:r>
            <a:r>
              <a:rPr lang="zh-CN" altLang="en-US" sz="1400" dirty="0" smtClean="0">
                <a:latin typeface="微软雅黑" panose="020B0503020204020204" pitchFamily="34" charset="-122"/>
                <a:ea typeface="微软雅黑" panose="020B0503020204020204" pitchFamily="34" charset="-122"/>
              </a:rPr>
              <a:t>小城镇外围污水</a:t>
            </a:r>
            <a:r>
              <a:rPr lang="zh-CN" altLang="en-US" sz="1400" dirty="0">
                <a:latin typeface="微软雅黑" panose="020B0503020204020204" pitchFamily="34" charset="-122"/>
                <a:ea typeface="微软雅黑" panose="020B0503020204020204" pitchFamily="34" charset="-122"/>
              </a:rPr>
              <a:t>横流，垃圾乱堆，</a:t>
            </a:r>
            <a:r>
              <a:rPr lang="zh-CN" altLang="en-US" sz="1400" dirty="0" smtClean="0">
                <a:latin typeface="微软雅黑" panose="020B0503020204020204" pitchFamily="34" charset="-122"/>
                <a:ea typeface="微软雅黑" panose="020B0503020204020204" pitchFamily="34" charset="-122"/>
              </a:rPr>
              <a:t>环境污染；</a:t>
            </a:r>
            <a:endParaRPr lang="en-US" altLang="zh-CN" sz="1400" dirty="0" smtClean="0">
              <a:latin typeface="微软雅黑" panose="020B0503020204020204" pitchFamily="34" charset="-122"/>
              <a:ea typeface="微软雅黑" panose="020B0503020204020204" pitchFamily="34" charset="-122"/>
            </a:endParaRPr>
          </a:p>
          <a:p>
            <a:pPr marL="285750" indent="-285750" eaLnBrk="1" hangingPunct="1">
              <a:lnSpc>
                <a:spcPct val="150000"/>
              </a:lnSpc>
              <a:buClr>
                <a:schemeClr val="accent3">
                  <a:lumMod val="75000"/>
                </a:schemeClr>
              </a:buClr>
              <a:buFont typeface="Wingdings" panose="05000000000000000000" pitchFamily="2" charset="2"/>
              <a:buChar char="n"/>
            </a:pPr>
            <a:r>
              <a:rPr lang="zh-CN" altLang="en-US" sz="1400" dirty="0" smtClean="0">
                <a:latin typeface="微软雅黑" panose="020B0503020204020204" pitchFamily="34" charset="-122"/>
                <a:ea typeface="微软雅黑" panose="020B0503020204020204" pitchFamily="34" charset="-122"/>
              </a:rPr>
              <a:t>实地调研案例中，</a:t>
            </a:r>
            <a:r>
              <a:rPr lang="zh-CN" altLang="en-US" sz="1400" dirty="0" smtClean="0">
                <a:solidFill>
                  <a:srgbClr val="C00000"/>
                </a:solidFill>
                <a:latin typeface="微软雅黑" panose="020B0503020204020204" pitchFamily="34" charset="-122"/>
                <a:ea typeface="微软雅黑" panose="020B0503020204020204" pitchFamily="34" charset="-122"/>
              </a:rPr>
              <a:t>环境污染</a:t>
            </a:r>
            <a:r>
              <a:rPr lang="zh-CN" altLang="en-US" sz="1400" dirty="0" smtClean="0">
                <a:latin typeface="微软雅黑" panose="020B0503020204020204" pitchFamily="34" charset="-122"/>
                <a:ea typeface="微软雅黑" panose="020B0503020204020204" pitchFamily="34" charset="-122"/>
              </a:rPr>
              <a:t>的小城镇占</a:t>
            </a:r>
            <a:r>
              <a:rPr lang="en-US" altLang="zh-CN" b="1" dirty="0" smtClean="0">
                <a:solidFill>
                  <a:srgbClr val="C00000"/>
                </a:solidFill>
                <a:latin typeface="微软雅黑" panose="020B0503020204020204" pitchFamily="34" charset="-122"/>
                <a:ea typeface="微软雅黑" panose="020B0503020204020204" pitchFamily="34" charset="-122"/>
              </a:rPr>
              <a:t>68%</a:t>
            </a:r>
            <a:r>
              <a:rPr lang="zh-CN" altLang="en-US" sz="1400" dirty="0" smtClean="0">
                <a:latin typeface="微软雅黑" panose="020B0503020204020204" pitchFamily="34" charset="-122"/>
                <a:ea typeface="微软雅黑" panose="020B0503020204020204" pitchFamily="34" charset="-122"/>
              </a:rPr>
              <a:t>，</a:t>
            </a:r>
            <a:r>
              <a:rPr lang="zh-CN" altLang="en-US" sz="1400" dirty="0" smtClean="0">
                <a:solidFill>
                  <a:srgbClr val="C00000"/>
                </a:solidFill>
                <a:latin typeface="微软雅黑" panose="020B0503020204020204" pitchFamily="34" charset="-122"/>
                <a:ea typeface="微软雅黑" panose="020B0503020204020204" pitchFamily="34" charset="-122"/>
              </a:rPr>
              <a:t>开山采石、损毁山林</a:t>
            </a:r>
            <a:r>
              <a:rPr lang="zh-CN" altLang="en-US" sz="1400" dirty="0" smtClean="0">
                <a:latin typeface="微软雅黑" panose="020B0503020204020204" pitchFamily="34" charset="-122"/>
                <a:ea typeface="微软雅黑" panose="020B0503020204020204" pitchFamily="34" charset="-122"/>
              </a:rPr>
              <a:t>的占</a:t>
            </a:r>
            <a:r>
              <a:rPr lang="en-US" altLang="zh-CN" b="1" dirty="0" smtClean="0">
                <a:solidFill>
                  <a:srgbClr val="C00000"/>
                </a:solidFill>
                <a:latin typeface="微软雅黑" panose="020B0503020204020204" pitchFamily="34" charset="-122"/>
                <a:ea typeface="微软雅黑" panose="020B0503020204020204" pitchFamily="34" charset="-122"/>
              </a:rPr>
              <a:t>27%</a:t>
            </a:r>
            <a:r>
              <a:rPr lang="zh-CN" altLang="en-US" sz="1400" dirty="0" smtClean="0">
                <a:latin typeface="微软雅黑" panose="020B0503020204020204" pitchFamily="34" charset="-122"/>
                <a:ea typeface="微软雅黑" panose="020B0503020204020204" pitchFamily="34" charset="-122"/>
              </a:rPr>
              <a:t>。</a:t>
            </a:r>
            <a:endParaRPr lang="en-US" altLang="zh-CN" sz="1400" dirty="0" smtClean="0">
              <a:latin typeface="微软雅黑" panose="020B0503020204020204" pitchFamily="34" charset="-122"/>
              <a:ea typeface="微软雅黑" panose="020B0503020204020204" pitchFamily="34" charset="-122"/>
            </a:endParaRPr>
          </a:p>
        </p:txBody>
      </p:sp>
      <p:pic>
        <p:nvPicPr>
          <p:cNvPr id="25" name="图片 4"/>
          <p:cNvPicPr>
            <a:picLocks noChangeAspect="1"/>
          </p:cNvPicPr>
          <p:nvPr/>
        </p:nvPicPr>
        <p:blipFill rotWithShape="1">
          <a:blip r:embed="rId3"/>
          <a:srcRect l="16917" t="19289" r="4771"/>
          <a:stretch>
            <a:fillRect/>
          </a:stretch>
        </p:blipFill>
        <p:spPr bwMode="auto">
          <a:xfrm>
            <a:off x="287420" y="4431518"/>
            <a:ext cx="2942564" cy="1864800"/>
          </a:xfrm>
          <a:prstGeom prst="rect">
            <a:avLst/>
          </a:prstGeom>
          <a:noFill/>
          <a:ln w="9525">
            <a:noFill/>
            <a:miter lim="800000"/>
            <a:headEnd/>
            <a:tailEnd/>
          </a:ln>
        </p:spPr>
      </p:pic>
      <p:sp>
        <p:nvSpPr>
          <p:cNvPr id="26" name="Text Box 3"/>
          <p:cNvSpPr txBox="1">
            <a:spLocks noChangeArrowheads="1"/>
          </p:cNvSpPr>
          <p:nvPr/>
        </p:nvSpPr>
        <p:spPr bwMode="auto">
          <a:xfrm>
            <a:off x="194471" y="6309321"/>
            <a:ext cx="3696073" cy="276987"/>
          </a:xfrm>
          <a:prstGeom prst="rect">
            <a:avLst/>
          </a:prstGeom>
          <a:noFill/>
          <a:ln w="9525">
            <a:noFill/>
            <a:miter lim="800000"/>
          </a:ln>
        </p:spPr>
        <p:txBody>
          <a:bodyPr wrap="square" lIns="91429" tIns="45714" rIns="91429" bIns="45714">
            <a:spAutoFit/>
          </a:bodyPr>
          <a:lstStyle/>
          <a:p>
            <a:pPr eaLnBrk="1" hangingPunct="1">
              <a:buClr>
                <a:srgbClr val="FF0000"/>
              </a:buClr>
              <a:buFont typeface="Arial" panose="020B0604020202020204" pitchFamily="34" charset="0"/>
              <a:buNone/>
            </a:pPr>
            <a:r>
              <a:rPr lang="zh-CN" altLang="en-US" sz="1200" dirty="0" smtClean="0">
                <a:latin typeface="微软雅黑" panose="020B0503020204020204" pitchFamily="34" charset="-122"/>
                <a:ea typeface="微软雅黑" panose="020B0503020204020204" pitchFamily="34" charset="-122"/>
              </a:rPr>
              <a:t>广东省某镇河沟因长期</a:t>
            </a:r>
            <a:r>
              <a:rPr lang="zh-CN" altLang="en-US" sz="1200" dirty="0">
                <a:latin typeface="微软雅黑" panose="020B0503020204020204" pitchFamily="34" charset="-122"/>
                <a:ea typeface="微软雅黑" panose="020B0503020204020204" pitchFamily="34" charset="-122"/>
              </a:rPr>
              <a:t>超量排污变成污水</a:t>
            </a:r>
            <a:r>
              <a:rPr lang="zh-CN" altLang="en-US" sz="1200" dirty="0" smtClean="0">
                <a:latin typeface="微软雅黑" panose="020B0503020204020204" pitchFamily="34" charset="-122"/>
                <a:ea typeface="微软雅黑" panose="020B0503020204020204" pitchFamily="34" charset="-122"/>
              </a:rPr>
              <a:t>沟</a:t>
            </a:r>
            <a:endParaRPr lang="en-US" altLang="zh-CN" sz="1200" dirty="0">
              <a:latin typeface="微软雅黑" panose="020B0503020204020204" pitchFamily="34" charset="-122"/>
              <a:ea typeface="微软雅黑" panose="020B0503020204020204" pitchFamily="34" charset="-122"/>
            </a:endParaRPr>
          </a:p>
        </p:txBody>
      </p:sp>
      <p:pic>
        <p:nvPicPr>
          <p:cNvPr id="27" name="图片 3"/>
          <p:cNvPicPr>
            <a:picLocks noChangeAspect="1"/>
          </p:cNvPicPr>
          <p:nvPr/>
        </p:nvPicPr>
        <p:blipFill>
          <a:blip r:embed="rId4"/>
          <a:srcRect t="5417" b="16817"/>
          <a:stretch>
            <a:fillRect/>
          </a:stretch>
        </p:blipFill>
        <p:spPr bwMode="auto">
          <a:xfrm>
            <a:off x="3284357" y="2281888"/>
            <a:ext cx="3477782" cy="1872208"/>
          </a:xfrm>
          <a:prstGeom prst="rect">
            <a:avLst/>
          </a:prstGeom>
          <a:noFill/>
          <a:ln w="9525">
            <a:noFill/>
            <a:miter lim="800000"/>
            <a:headEnd/>
            <a:tailEnd/>
          </a:ln>
        </p:spPr>
      </p:pic>
      <p:sp>
        <p:nvSpPr>
          <p:cNvPr id="29" name="Text Box 3"/>
          <p:cNvSpPr txBox="1">
            <a:spLocks noChangeArrowheads="1"/>
          </p:cNvSpPr>
          <p:nvPr/>
        </p:nvSpPr>
        <p:spPr bwMode="auto">
          <a:xfrm>
            <a:off x="3436171" y="4149081"/>
            <a:ext cx="3545055" cy="276987"/>
          </a:xfrm>
          <a:prstGeom prst="rect">
            <a:avLst/>
          </a:prstGeom>
          <a:noFill/>
          <a:ln w="9525">
            <a:noFill/>
            <a:miter lim="800000"/>
          </a:ln>
        </p:spPr>
        <p:txBody>
          <a:bodyPr wrap="square" lIns="91429" tIns="45714" rIns="91429" bIns="45714">
            <a:spAutoFit/>
          </a:bodyPr>
          <a:lstStyle/>
          <a:p>
            <a:pPr eaLnBrk="1" hangingPunct="1">
              <a:buClr>
                <a:srgbClr val="FF0000"/>
              </a:buClr>
              <a:buFont typeface="Arial" panose="020B0604020202020204" pitchFamily="34" charset="0"/>
              <a:buNone/>
            </a:pPr>
            <a:r>
              <a:rPr lang="zh-CN" altLang="en-US" sz="1200" dirty="0" smtClean="0">
                <a:latin typeface="微软雅黑" panose="020B0503020204020204" pitchFamily="34" charset="-122"/>
                <a:ea typeface="微软雅黑" panose="020B0503020204020204" pitchFamily="34" charset="-122"/>
              </a:rPr>
              <a:t>河北省某镇外围山坳被大量生活垃圾填埋</a:t>
            </a:r>
            <a:endParaRPr lang="en-US" altLang="zh-CN" sz="1200" dirty="0">
              <a:latin typeface="微软雅黑" panose="020B0503020204020204" pitchFamily="34" charset="-122"/>
              <a:ea typeface="微软雅黑" panose="020B0503020204020204" pitchFamily="34" charset="-122"/>
            </a:endParaRPr>
          </a:p>
        </p:txBody>
      </p:sp>
      <p:sp>
        <p:nvSpPr>
          <p:cNvPr id="31" name="Rectangle 1"/>
          <p:cNvSpPr>
            <a:spLocks noChangeArrowheads="1"/>
          </p:cNvSpPr>
          <p:nvPr/>
        </p:nvSpPr>
        <p:spPr bwMode="auto">
          <a:xfrm>
            <a:off x="3846865" y="6309321"/>
            <a:ext cx="2185214" cy="276999"/>
          </a:xfrm>
          <a:prstGeom prst="rect">
            <a:avLst/>
          </a:prstGeom>
          <a:noFill/>
          <a:ln w="9525">
            <a:noFill/>
            <a:miter lim="800000"/>
          </a:ln>
          <a:effectLst/>
        </p:spPr>
        <p:txBody>
          <a:bodyPr vert="horz" wrap="none" lIns="91440" tIns="45720" rIns="91440" bIns="45720" numCol="1" anchor="ctr"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lang="zh-CN" altLang="en-US" sz="1200" dirty="0" smtClean="0">
                <a:latin typeface="微软雅黑" panose="020B0503020204020204" pitchFamily="34" charset="-122"/>
                <a:ea typeface="微软雅黑" panose="020B0503020204020204" pitchFamily="34" charset="-122"/>
              </a:rPr>
              <a:t>湖南省某镇建设大肆侵占耕地</a:t>
            </a:r>
            <a:endParaRPr lang="zh-CN" altLang="en-US" sz="1200" dirty="0" smtClean="0">
              <a:latin typeface="微软雅黑" panose="020B0503020204020204" pitchFamily="34" charset="-122"/>
              <a:ea typeface="微软雅黑" panose="020B0503020204020204" pitchFamily="34" charset="-122"/>
            </a:endParaRPr>
          </a:p>
        </p:txBody>
      </p:sp>
      <p:pic>
        <p:nvPicPr>
          <p:cNvPr id="33" name="Picture 2" descr="20150826中国建筑研究院ppt-0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图片 33" descr="占用农田梓门桥镇"/>
          <p:cNvPicPr/>
          <p:nvPr/>
        </p:nvPicPr>
        <p:blipFill>
          <a:blip r:embed="rId6" cstate="print"/>
          <a:srcRect r="9954"/>
          <a:stretch>
            <a:fillRect/>
          </a:stretch>
        </p:blipFill>
        <p:spPr bwMode="auto">
          <a:xfrm>
            <a:off x="3321466" y="4423436"/>
            <a:ext cx="3478800" cy="1885885"/>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小城镇特色规划编制指南\参考资料\西沱镇区\14-高程 拷贝.jpg"/>
          <p:cNvPicPr>
            <a:picLocks noChangeAspect="1" noChangeArrowheads="1"/>
          </p:cNvPicPr>
          <p:nvPr/>
        </p:nvPicPr>
        <p:blipFill>
          <a:blip r:embed="rId1" cstate="print"/>
          <a:srcRect l="12808" t="38004" r="50190" b="3989"/>
          <a:stretch>
            <a:fillRect/>
          </a:stretch>
        </p:blipFill>
        <p:spPr bwMode="auto">
          <a:xfrm>
            <a:off x="5080725" y="3410753"/>
            <a:ext cx="2622415" cy="2700000"/>
          </a:xfrm>
          <a:prstGeom prst="rect">
            <a:avLst/>
          </a:prstGeom>
          <a:noFill/>
        </p:spPr>
      </p:pic>
      <p:sp>
        <p:nvSpPr>
          <p:cNvPr id="41989" name="Text Box 3"/>
          <p:cNvSpPr txBox="1">
            <a:spLocks noChangeArrowheads="1"/>
          </p:cNvSpPr>
          <p:nvPr/>
        </p:nvSpPr>
        <p:spPr bwMode="auto">
          <a:xfrm>
            <a:off x="235844" y="5949281"/>
            <a:ext cx="5185208" cy="276987"/>
          </a:xfrm>
          <a:prstGeom prst="rect">
            <a:avLst/>
          </a:prstGeom>
          <a:noFill/>
          <a:ln w="9525">
            <a:noFill/>
            <a:miter lim="800000"/>
          </a:ln>
        </p:spPr>
        <p:txBody>
          <a:bodyPr wrap="square" lIns="91429" tIns="45714" rIns="91429" bIns="45714">
            <a:spAutoFit/>
          </a:bodyPr>
          <a:lstStyle/>
          <a:p>
            <a:pPr eaLnBrk="1" hangingPunct="1">
              <a:buClr>
                <a:srgbClr val="FF0000"/>
              </a:buClr>
            </a:pPr>
            <a:r>
              <a:rPr lang="zh-CN" altLang="en-US" sz="1200" dirty="0" smtClean="0">
                <a:latin typeface="微软雅黑" panose="020B0503020204020204" pitchFamily="34" charset="-122"/>
                <a:ea typeface="微软雅黑" panose="020B0503020204020204" pitchFamily="34" charset="-122"/>
              </a:rPr>
              <a:t>广东省</a:t>
            </a:r>
            <a:r>
              <a:rPr lang="zh-CN" altLang="en-US" sz="1200" dirty="0">
                <a:latin typeface="微软雅黑" panose="020B0503020204020204" pitchFamily="34" charset="-122"/>
                <a:ea typeface="微软雅黑" panose="020B0503020204020204" pitchFamily="34" charset="-122"/>
              </a:rPr>
              <a:t>某</a:t>
            </a:r>
            <a:r>
              <a:rPr lang="zh-CN" altLang="en-US" sz="1200" dirty="0" smtClean="0">
                <a:latin typeface="微软雅黑" panose="020B0503020204020204" pitchFamily="34" charset="-122"/>
                <a:ea typeface="微软雅黑" panose="020B0503020204020204" pitchFamily="34" charset="-122"/>
              </a:rPr>
              <a:t>镇</a:t>
            </a:r>
            <a:r>
              <a:rPr lang="zh-CN" altLang="en-US" sz="1200" dirty="0">
                <a:latin typeface="微软雅黑" panose="020B0503020204020204" pitchFamily="34" charset="-122"/>
                <a:ea typeface="微软雅黑" panose="020B0503020204020204" pitchFamily="34" charset="-122"/>
              </a:rPr>
              <a:t>未</a:t>
            </a:r>
            <a:r>
              <a:rPr lang="zh-CN" altLang="en-US" sz="1200" dirty="0" smtClean="0">
                <a:latin typeface="微软雅黑" panose="020B0503020204020204" pitchFamily="34" charset="-122"/>
                <a:ea typeface="微软雅黑" panose="020B0503020204020204" pitchFamily="34" charset="-122"/>
              </a:rPr>
              <a:t>考虑</a:t>
            </a:r>
            <a:r>
              <a:rPr lang="zh-CN" altLang="en-US" sz="1200" dirty="0" smtClean="0">
                <a:solidFill>
                  <a:srgbClr val="C00000"/>
                </a:solidFill>
                <a:latin typeface="微软雅黑" panose="020B0503020204020204" pitchFamily="34" charset="-122"/>
                <a:ea typeface="微软雅黑" panose="020B0503020204020204" pitchFamily="34" charset="-122"/>
              </a:rPr>
              <a:t>水网特征，填塘造路，空间格局生硬呆板</a:t>
            </a:r>
            <a:endParaRPr lang="en-US" altLang="zh-CN" sz="1200" dirty="0">
              <a:solidFill>
                <a:srgbClr val="C00000"/>
              </a:solidFill>
              <a:latin typeface="微软雅黑" panose="020B0503020204020204" pitchFamily="34" charset="-122"/>
              <a:ea typeface="微软雅黑" panose="020B0503020204020204" pitchFamily="34" charset="-122"/>
            </a:endParaRPr>
          </a:p>
        </p:txBody>
      </p:sp>
      <p:grpSp>
        <p:nvGrpSpPr>
          <p:cNvPr id="2" name="组合 4"/>
          <p:cNvGrpSpPr/>
          <p:nvPr/>
        </p:nvGrpSpPr>
        <p:grpSpPr bwMode="auto">
          <a:xfrm>
            <a:off x="78009" y="3717032"/>
            <a:ext cx="4953000" cy="2054260"/>
            <a:chOff x="827088" y="2170113"/>
            <a:chExt cx="7380287" cy="3741737"/>
          </a:xfrm>
        </p:grpSpPr>
        <p:pic>
          <p:nvPicPr>
            <p:cNvPr id="41996" name="图片 6"/>
            <p:cNvPicPr>
              <a:picLocks noChangeAspect="1"/>
            </p:cNvPicPr>
            <p:nvPr/>
          </p:nvPicPr>
          <p:blipFill>
            <a:blip r:embed="rId2" cstate="print"/>
            <a:srcRect/>
            <a:stretch>
              <a:fillRect/>
            </a:stretch>
          </p:blipFill>
          <p:spPr bwMode="auto">
            <a:xfrm>
              <a:off x="827088" y="2170113"/>
              <a:ext cx="7380287" cy="3741737"/>
            </a:xfrm>
            <a:prstGeom prst="rect">
              <a:avLst/>
            </a:prstGeom>
            <a:noFill/>
            <a:ln w="9525">
              <a:noFill/>
              <a:miter lim="800000"/>
              <a:headEnd/>
              <a:tailEnd/>
            </a:ln>
          </p:spPr>
        </p:pic>
        <p:sp>
          <p:nvSpPr>
            <p:cNvPr id="42000" name="文本框 11"/>
            <p:cNvSpPr txBox="1">
              <a:spLocks noChangeArrowheads="1"/>
            </p:cNvSpPr>
            <p:nvPr/>
          </p:nvSpPr>
          <p:spPr bwMode="auto">
            <a:xfrm>
              <a:off x="1597789" y="5075710"/>
              <a:ext cx="2637407" cy="504541"/>
            </a:xfrm>
            <a:prstGeom prst="rect">
              <a:avLst/>
            </a:prstGeom>
            <a:noFill/>
            <a:ln w="9525">
              <a:noFill/>
              <a:miter lim="800000"/>
            </a:ln>
          </p:spPr>
          <p:txBody>
            <a:bodyPr wrap="square">
              <a:spAutoFit/>
            </a:bodyPr>
            <a:lstStyle/>
            <a:p>
              <a:r>
                <a:rPr lang="zh-CN" altLang="en-US" sz="1200" b="1" dirty="0" smtClean="0">
                  <a:solidFill>
                    <a:schemeClr val="bg1"/>
                  </a:solidFill>
                  <a:latin typeface="微软雅黑" panose="020B0503020204020204" pitchFamily="34" charset="-122"/>
                  <a:ea typeface="微软雅黑" panose="020B0503020204020204" pitchFamily="34" charset="-122"/>
                </a:rPr>
                <a:t>建设前自然地貌</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41998" name="文本框 4"/>
            <p:cNvSpPr txBox="1">
              <a:spLocks noChangeArrowheads="1"/>
            </p:cNvSpPr>
            <p:nvPr/>
          </p:nvSpPr>
          <p:spPr bwMode="auto">
            <a:xfrm>
              <a:off x="5577335" y="5055614"/>
              <a:ext cx="2513802" cy="504541"/>
            </a:xfrm>
            <a:prstGeom prst="rect">
              <a:avLst/>
            </a:prstGeom>
            <a:noFill/>
            <a:ln w="9525">
              <a:noFill/>
              <a:miter lim="800000"/>
            </a:ln>
          </p:spPr>
          <p:txBody>
            <a:bodyPr wrap="square">
              <a:spAutoFit/>
            </a:bodyPr>
            <a:lstStyle/>
            <a:p>
              <a:r>
                <a:rPr lang="zh-CN" altLang="en-US" sz="1200" b="1" dirty="0" smtClean="0">
                  <a:solidFill>
                    <a:schemeClr val="bg1"/>
                  </a:solidFill>
                  <a:latin typeface="微软雅黑" panose="020B0503020204020204" pitchFamily="34" charset="-122"/>
                  <a:ea typeface="微软雅黑" panose="020B0503020204020204" pitchFamily="34" charset="-122"/>
                </a:rPr>
                <a:t>建设后路网布局</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sp>
        <p:nvSpPr>
          <p:cNvPr id="41995" name="Text Box 3"/>
          <p:cNvSpPr txBox="1">
            <a:spLocks noChangeArrowheads="1"/>
          </p:cNvSpPr>
          <p:nvPr/>
        </p:nvSpPr>
        <p:spPr bwMode="auto">
          <a:xfrm>
            <a:off x="5982015" y="6165377"/>
            <a:ext cx="3807523" cy="276987"/>
          </a:xfrm>
          <a:prstGeom prst="rect">
            <a:avLst/>
          </a:prstGeom>
          <a:noFill/>
          <a:ln w="9525">
            <a:noFill/>
            <a:miter lim="800000"/>
          </a:ln>
        </p:spPr>
        <p:txBody>
          <a:bodyPr wrap="square" lIns="91429" tIns="45714" rIns="91429" bIns="45714">
            <a:spAutoFit/>
          </a:bodyPr>
          <a:lstStyle/>
          <a:p>
            <a:pPr eaLnBrk="1" hangingPunct="1">
              <a:buClr>
                <a:srgbClr val="FF0000"/>
              </a:buClr>
            </a:pPr>
            <a:r>
              <a:rPr lang="zh-CN" altLang="en-US" sz="1200" dirty="0" smtClean="0">
                <a:latin typeface="微软雅黑" panose="020B0503020204020204" pitchFamily="34" charset="-122"/>
                <a:ea typeface="微软雅黑" panose="020B0503020204020204" pitchFamily="34" charset="-122"/>
              </a:rPr>
              <a:t>重庆市</a:t>
            </a:r>
            <a:r>
              <a:rPr lang="zh-CN" altLang="en-US" sz="1200" dirty="0">
                <a:latin typeface="微软雅黑" panose="020B0503020204020204" pitchFamily="34" charset="-122"/>
                <a:ea typeface="微软雅黑" panose="020B0503020204020204" pitchFamily="34" charset="-122"/>
              </a:rPr>
              <a:t>某</a:t>
            </a:r>
            <a:r>
              <a:rPr lang="zh-CN" altLang="en-US" sz="1200" dirty="0" smtClean="0">
                <a:latin typeface="微软雅黑" panose="020B0503020204020204" pitchFamily="34" charset="-122"/>
                <a:ea typeface="微软雅黑" panose="020B0503020204020204" pitchFamily="34" charset="-122"/>
              </a:rPr>
              <a:t>镇</a:t>
            </a:r>
            <a:r>
              <a:rPr lang="zh-CN" altLang="en-US" sz="1200" dirty="0">
                <a:solidFill>
                  <a:srgbClr val="C00000"/>
                </a:solidFill>
                <a:latin typeface="微软雅黑" panose="020B0503020204020204" pitchFamily="34" charset="-122"/>
                <a:ea typeface="微软雅黑" panose="020B0503020204020204" pitchFamily="34" charset="-122"/>
              </a:rPr>
              <a:t>道路</a:t>
            </a:r>
            <a:r>
              <a:rPr lang="zh-CN" altLang="en-US" sz="1200" dirty="0" smtClean="0">
                <a:solidFill>
                  <a:srgbClr val="C00000"/>
                </a:solidFill>
                <a:latin typeface="微软雅黑" panose="020B0503020204020204" pitchFamily="34" charset="-122"/>
                <a:ea typeface="微软雅黑" panose="020B0503020204020204" pitchFamily="34" charset="-122"/>
              </a:rPr>
              <a:t>布局直接</a:t>
            </a:r>
            <a:r>
              <a:rPr lang="zh-CN" altLang="en-US" sz="1200" dirty="0">
                <a:solidFill>
                  <a:srgbClr val="C00000"/>
                </a:solidFill>
                <a:latin typeface="微软雅黑" panose="020B0503020204020204" pitchFamily="34" charset="-122"/>
                <a:ea typeface="微软雅黑" panose="020B0503020204020204" pitchFamily="34" charset="-122"/>
              </a:rPr>
              <a:t>切割</a:t>
            </a:r>
            <a:r>
              <a:rPr lang="zh-CN" altLang="en-US" sz="1200" dirty="0" smtClean="0">
                <a:solidFill>
                  <a:srgbClr val="C00000"/>
                </a:solidFill>
                <a:latin typeface="微软雅黑" panose="020B0503020204020204" pitchFamily="34" charset="-122"/>
                <a:ea typeface="微软雅黑" panose="020B0503020204020204" pitchFamily="34" charset="-122"/>
              </a:rPr>
              <a:t>山地，破坏地貌</a:t>
            </a:r>
            <a:endParaRPr lang="en-US" altLang="zh-CN" sz="1200" dirty="0">
              <a:solidFill>
                <a:srgbClr val="C00000"/>
              </a:solidFill>
              <a:latin typeface="微软雅黑" panose="020B0503020204020204" pitchFamily="34" charset="-122"/>
              <a:ea typeface="微软雅黑" panose="020B0503020204020204" pitchFamily="34" charset="-122"/>
            </a:endParaRPr>
          </a:p>
        </p:txBody>
      </p:sp>
      <p:pic>
        <p:nvPicPr>
          <p:cNvPr id="1027" name="Picture 3" descr="H:\小城镇特色规划编制指南\参考资料\西沱镇区\22-道路2011 拷贝.jpg"/>
          <p:cNvPicPr>
            <a:picLocks noChangeAspect="1" noChangeArrowheads="1"/>
          </p:cNvPicPr>
          <p:nvPr/>
        </p:nvPicPr>
        <p:blipFill>
          <a:blip r:embed="rId3" cstate="print"/>
          <a:srcRect l="11385" t="40004" r="55882" b="5990"/>
          <a:stretch>
            <a:fillRect/>
          </a:stretch>
        </p:blipFill>
        <p:spPr bwMode="auto">
          <a:xfrm>
            <a:off x="7414333" y="3354252"/>
            <a:ext cx="2491667" cy="2700000"/>
          </a:xfrm>
          <a:prstGeom prst="rect">
            <a:avLst/>
          </a:prstGeom>
          <a:noFill/>
        </p:spPr>
      </p:pic>
      <p:sp>
        <p:nvSpPr>
          <p:cNvPr id="26" name="Text Box 3"/>
          <p:cNvSpPr txBox="1">
            <a:spLocks noChangeArrowheads="1"/>
          </p:cNvSpPr>
          <p:nvPr/>
        </p:nvSpPr>
        <p:spPr bwMode="auto">
          <a:xfrm>
            <a:off x="6528935" y="5865316"/>
            <a:ext cx="1014113" cy="276987"/>
          </a:xfrm>
          <a:prstGeom prst="rect">
            <a:avLst/>
          </a:prstGeom>
          <a:noFill/>
          <a:ln w="9525">
            <a:noFill/>
            <a:miter lim="800000"/>
          </a:ln>
        </p:spPr>
        <p:txBody>
          <a:bodyPr wrap="square" lIns="91429" tIns="45714" rIns="91429" bIns="45714">
            <a:spAutoFit/>
          </a:bodyPr>
          <a:lstStyle/>
          <a:p>
            <a:pPr eaLnBrk="1" hangingPunct="1">
              <a:buClr>
                <a:srgbClr val="FF0000"/>
              </a:buClr>
            </a:pPr>
            <a:r>
              <a:rPr lang="zh-CN" altLang="en-US" sz="1200" b="1" dirty="0" smtClean="0">
                <a:latin typeface="微软雅黑" panose="020B0503020204020204" pitchFamily="34" charset="-122"/>
                <a:ea typeface="微软雅黑" panose="020B0503020204020204" pitchFamily="34" charset="-122"/>
              </a:rPr>
              <a:t>现状地形</a:t>
            </a:r>
            <a:endParaRPr lang="en-US" altLang="zh-CN" sz="1200" b="1" dirty="0">
              <a:latin typeface="微软雅黑" panose="020B0503020204020204" pitchFamily="34" charset="-122"/>
              <a:ea typeface="微软雅黑" panose="020B0503020204020204" pitchFamily="34" charset="-122"/>
            </a:endParaRPr>
          </a:p>
        </p:txBody>
      </p:sp>
      <p:sp>
        <p:nvSpPr>
          <p:cNvPr id="27" name="Text Box 3"/>
          <p:cNvSpPr txBox="1">
            <a:spLocks noChangeArrowheads="1"/>
          </p:cNvSpPr>
          <p:nvPr/>
        </p:nvSpPr>
        <p:spPr bwMode="auto">
          <a:xfrm>
            <a:off x="9165468" y="5852890"/>
            <a:ext cx="1014113" cy="276987"/>
          </a:xfrm>
          <a:prstGeom prst="rect">
            <a:avLst/>
          </a:prstGeom>
          <a:noFill/>
          <a:ln w="9525">
            <a:noFill/>
            <a:miter lim="800000"/>
          </a:ln>
        </p:spPr>
        <p:txBody>
          <a:bodyPr wrap="square" lIns="91429" tIns="45714" rIns="91429" bIns="45714">
            <a:spAutoFit/>
          </a:bodyPr>
          <a:lstStyle/>
          <a:p>
            <a:pPr eaLnBrk="1" hangingPunct="1">
              <a:buClr>
                <a:srgbClr val="FF0000"/>
              </a:buClr>
            </a:pPr>
            <a:r>
              <a:rPr lang="zh-CN" altLang="en-US" sz="1200" b="1" dirty="0" smtClean="0">
                <a:latin typeface="微软雅黑" panose="020B0503020204020204" pitchFamily="34" charset="-122"/>
                <a:ea typeface="微软雅黑" panose="020B0503020204020204" pitchFamily="34" charset="-122"/>
              </a:rPr>
              <a:t>规划路网</a:t>
            </a:r>
            <a:endParaRPr lang="en-US" altLang="zh-CN" sz="1200" b="1" dirty="0">
              <a:latin typeface="微软雅黑" panose="020B0503020204020204" pitchFamily="34" charset="-122"/>
              <a:ea typeface="微软雅黑" panose="020B0503020204020204" pitchFamily="34" charset="-122"/>
            </a:endParaRPr>
          </a:p>
        </p:txBody>
      </p:sp>
      <p:sp>
        <p:nvSpPr>
          <p:cNvPr id="17" name="Rectangle 1"/>
          <p:cNvSpPr>
            <a:spLocks noChangeArrowheads="1"/>
          </p:cNvSpPr>
          <p:nvPr/>
        </p:nvSpPr>
        <p:spPr bwMode="auto">
          <a:xfrm>
            <a:off x="416496" y="1327301"/>
            <a:ext cx="4782025" cy="1061829"/>
          </a:xfrm>
          <a:prstGeom prst="rect">
            <a:avLst/>
          </a:prstGeom>
          <a:noFill/>
          <a:ln w="9525">
            <a:noFill/>
            <a:miter lim="800000"/>
          </a:ln>
          <a:effectLst/>
        </p:spPr>
        <p:txBody>
          <a:bodyPr vert="horz" wrap="square" lIns="91440" tIns="45720" rIns="91440" bIns="45720" numCol="1" anchor="ctr" anchorCtr="0" compatLnSpc="1">
            <a:spAutoFit/>
          </a:bodyPr>
          <a:lstStyle/>
          <a:p>
            <a:pPr marL="285750" lvl="0" indent="-285750" defTabSz="-635" eaLnBrk="1" hangingPunct="1">
              <a:lnSpc>
                <a:spcPct val="150000"/>
              </a:lnSpc>
              <a:buClr>
                <a:schemeClr val="accent3">
                  <a:lumMod val="75000"/>
                </a:schemeClr>
              </a:buClr>
              <a:buFont typeface="Wingdings" panose="05000000000000000000" pitchFamily="2" charset="2"/>
              <a:buChar char="n"/>
              <a:tabLst>
                <a:tab pos="457200" algn="l"/>
              </a:tabLst>
            </a:pPr>
            <a:r>
              <a:rPr lang="zh-CN" altLang="en-US" sz="1400" dirty="0" smtClean="0">
                <a:latin typeface="微软雅黑" panose="020B0503020204020204" pitchFamily="34" charset="-122"/>
                <a:ea typeface="微软雅黑" panose="020B0503020204020204" pitchFamily="34" charset="-122"/>
              </a:rPr>
              <a:t>优秀规划案例中，</a:t>
            </a:r>
            <a:r>
              <a:rPr lang="en-US" altLang="zh-CN" sz="1400" b="1" dirty="0" smtClean="0">
                <a:solidFill>
                  <a:srgbClr val="C00000"/>
                </a:solidFill>
                <a:latin typeface="微软雅黑" panose="020B0503020204020204" pitchFamily="34" charset="-122"/>
                <a:ea typeface="微软雅黑" panose="020B0503020204020204" pitchFamily="34" charset="-122"/>
              </a:rPr>
              <a:t>24%</a:t>
            </a:r>
            <a:r>
              <a:rPr lang="zh-CN" altLang="en-US" sz="1400" dirty="0" smtClean="0">
                <a:latin typeface="微软雅黑" panose="020B0503020204020204" pitchFamily="34" charset="-122"/>
                <a:ea typeface="微软雅黑" panose="020B0503020204020204" pitchFamily="34" charset="-122"/>
              </a:rPr>
              <a:t>的</a:t>
            </a:r>
            <a:r>
              <a:rPr lang="zh-CN" altLang="en-US" sz="1400" dirty="0" smtClean="0">
                <a:solidFill>
                  <a:srgbClr val="C00000"/>
                </a:solidFill>
                <a:latin typeface="微软雅黑" panose="020B0503020204020204" pitchFamily="34" charset="-122"/>
                <a:ea typeface="微软雅黑" panose="020B0503020204020204" pitchFamily="34" charset="-122"/>
              </a:rPr>
              <a:t>小城镇未考虑山、水、林、塘等自然地形地貌</a:t>
            </a:r>
            <a:r>
              <a:rPr lang="zh-CN" altLang="en-US" sz="1400" dirty="0" smtClean="0">
                <a:latin typeface="微软雅黑" panose="020B0503020204020204" pitchFamily="34" charset="-122"/>
                <a:ea typeface="微软雅黑" panose="020B0503020204020204" pitchFamily="34" charset="-122"/>
              </a:rPr>
              <a:t>，简单套用方格网式道路布局模式，破坏自然本底。</a:t>
            </a:r>
            <a:endParaRPr lang="zh-CN" altLang="en-US" sz="1400" dirty="0" smtClean="0">
              <a:latin typeface="微软雅黑" panose="020B0503020204020204" pitchFamily="34" charset="-122"/>
              <a:ea typeface="微软雅黑" panose="020B0503020204020204" pitchFamily="34" charset="-122"/>
            </a:endParaRPr>
          </a:p>
        </p:txBody>
      </p:sp>
      <p:sp>
        <p:nvSpPr>
          <p:cNvPr id="19" name="矩形 18"/>
          <p:cNvSpPr/>
          <p:nvPr/>
        </p:nvSpPr>
        <p:spPr>
          <a:xfrm>
            <a:off x="6669191" y="2915098"/>
            <a:ext cx="3354373" cy="276999"/>
          </a:xfrm>
          <a:prstGeom prst="rect">
            <a:avLst/>
          </a:prstGeom>
        </p:spPr>
        <p:txBody>
          <a:bodyPr wrap="square">
            <a:spAutoFit/>
          </a:bodyPr>
          <a:lstStyle/>
          <a:p>
            <a:pPr eaLnBrk="1" hangingPunct="1">
              <a:buClr>
                <a:srgbClr val="FF0000"/>
              </a:buClr>
            </a:pPr>
            <a:r>
              <a:rPr lang="zh-CN" altLang="en-US" sz="1200" dirty="0" smtClean="0">
                <a:latin typeface="微软雅黑" panose="020B0503020204020204" pitchFamily="34" charset="-122"/>
                <a:ea typeface="微软雅黑" panose="020B0503020204020204" pitchFamily="34" charset="-122"/>
              </a:rPr>
              <a:t>优秀规划案例采用路网形式分布</a:t>
            </a:r>
            <a:endParaRPr lang="zh-CN" altLang="en-US" sz="1200" dirty="0" smtClean="0">
              <a:latin typeface="微软雅黑" panose="020B0503020204020204" pitchFamily="34" charset="-122"/>
              <a:ea typeface="微软雅黑" panose="020B0503020204020204" pitchFamily="34" charset="-122"/>
            </a:endParaRPr>
          </a:p>
        </p:txBody>
      </p:sp>
      <p:sp>
        <p:nvSpPr>
          <p:cNvPr id="20" name="TextBox 51"/>
          <p:cNvSpPr txBox="1">
            <a:spLocks noChangeArrowheads="1"/>
          </p:cNvSpPr>
          <p:nvPr/>
        </p:nvSpPr>
        <p:spPr bwMode="auto">
          <a:xfrm>
            <a:off x="193717" y="483673"/>
            <a:ext cx="9673829" cy="400110"/>
          </a:xfrm>
          <a:prstGeom prst="rect">
            <a:avLst/>
          </a:prstGeom>
          <a:noFill/>
          <a:ln w="9525">
            <a:noFill/>
            <a:miter lim="800000"/>
          </a:ln>
        </p:spPr>
        <p:txBody>
          <a:bodyPr>
            <a:spAutoFit/>
          </a:bodyPr>
          <a:lstStyle/>
          <a:p>
            <a:pPr lvl="0" eaLnBrk="1" fontAlgn="auto" hangingPunct="1">
              <a:spcAft>
                <a:spcPts val="0"/>
              </a:spcAft>
              <a:buClr>
                <a:srgbClr val="4F81BD">
                  <a:lumMod val="75000"/>
                </a:srgbClr>
              </a:buClr>
              <a:defRPr/>
            </a:pPr>
            <a:r>
              <a:rPr lang="zh-CN" altLang="en-US" sz="2000" b="1" kern="0" dirty="0" smtClean="0">
                <a:latin typeface="微软雅黑" panose="020B0503020204020204" pitchFamily="34" charset="-122"/>
                <a:ea typeface="微软雅黑" panose="020B0503020204020204" pitchFamily="34" charset="-122"/>
              </a:rPr>
              <a:t>一、</a:t>
            </a:r>
            <a:r>
              <a:rPr lang="zh-CN" altLang="zh-CN" sz="2000" b="1" kern="0" dirty="0" smtClean="0">
                <a:latin typeface="微软雅黑" panose="020B0503020204020204" pitchFamily="34" charset="-122"/>
                <a:ea typeface="微软雅黑" panose="020B0503020204020204" pitchFamily="34" charset="-122"/>
              </a:rPr>
              <a:t>忽视</a:t>
            </a:r>
            <a:r>
              <a:rPr lang="zh-CN" altLang="zh-CN" sz="2000" b="1" kern="0" dirty="0">
                <a:latin typeface="微软雅黑" panose="020B0503020204020204" pitchFamily="34" charset="-122"/>
                <a:ea typeface="微软雅黑" panose="020B0503020204020204" pitchFamily="34" charset="-122"/>
              </a:rPr>
              <a:t>生态环境保护与利用</a:t>
            </a:r>
            <a:endParaRPr lang="zh-CN" altLang="zh-CN" sz="2000" b="1" kern="0" dirty="0">
              <a:latin typeface="微软雅黑" panose="020B0503020204020204" pitchFamily="34" charset="-122"/>
              <a:ea typeface="微软雅黑" panose="020B0503020204020204" pitchFamily="34" charset="-122"/>
            </a:endParaRPr>
          </a:p>
        </p:txBody>
      </p:sp>
      <p:sp>
        <p:nvSpPr>
          <p:cNvPr id="21" name="矩形 20"/>
          <p:cNvSpPr/>
          <p:nvPr/>
        </p:nvSpPr>
        <p:spPr>
          <a:xfrm>
            <a:off x="115442" y="869644"/>
            <a:ext cx="9206044" cy="438582"/>
          </a:xfrm>
          <a:prstGeom prst="rect">
            <a:avLst/>
          </a:prstGeom>
        </p:spPr>
        <p:txBody>
          <a:bodyPr>
            <a:spAutoFit/>
          </a:bodyPr>
          <a:lstStyle/>
          <a:p>
            <a:pPr eaLnBrk="1" hangingPunct="1">
              <a:lnSpc>
                <a:spcPct val="125000"/>
              </a:lnSpc>
              <a:buClr>
                <a:schemeClr val="accent1">
                  <a:lumMod val="75000"/>
                </a:schemeClr>
              </a:buClr>
              <a:defRPr/>
            </a:pPr>
            <a:r>
              <a:rPr lang="zh-CN" altLang="en-US" sz="1800" b="1" dirty="0" smtClean="0">
                <a:latin typeface="微软雅黑" panose="020B0503020204020204" pitchFamily="34" charset="-122"/>
                <a:ea typeface="微软雅黑" panose="020B0503020204020204" pitchFamily="34" charset="-122"/>
              </a:rPr>
              <a:t>    </a:t>
            </a:r>
            <a:r>
              <a:rPr lang="zh-CN" altLang="zh-CN" sz="1800" b="1" dirty="0" smtClean="0">
                <a:latin typeface="微软雅黑" panose="020B0503020204020204" pitchFamily="34" charset="-122"/>
                <a:ea typeface="微软雅黑" panose="020B0503020204020204" pitchFamily="34" charset="-122"/>
              </a:rPr>
              <a:t>生态</a:t>
            </a:r>
            <a:r>
              <a:rPr lang="zh-CN" altLang="zh-CN" sz="1800" b="1" dirty="0">
                <a:latin typeface="微软雅黑" panose="020B0503020204020204" pitchFamily="34" charset="-122"/>
                <a:ea typeface="微软雅黑" panose="020B0503020204020204" pitchFamily="34" charset="-122"/>
              </a:rPr>
              <a:t>空间遭侵占或破坏，自然本底特色流失</a:t>
            </a:r>
            <a:endParaRPr lang="zh-CN" altLang="en-US" sz="1800" b="1" dirty="0">
              <a:latin typeface="微软雅黑" panose="020B0503020204020204" pitchFamily="34" charset="-122"/>
              <a:ea typeface="微软雅黑" panose="020B0503020204020204" pitchFamily="34" charset="-122"/>
            </a:endParaRPr>
          </a:p>
        </p:txBody>
      </p:sp>
      <p:sp>
        <p:nvSpPr>
          <p:cNvPr id="30" name="椭圆 29"/>
          <p:cNvSpPr/>
          <p:nvPr/>
        </p:nvSpPr>
        <p:spPr bwMode="auto">
          <a:xfrm rot="787385">
            <a:off x="226272" y="3762188"/>
            <a:ext cx="2052000" cy="1980000"/>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latin typeface="微软雅黑" panose="020B0503020204020204" pitchFamily="34" charset="-122"/>
              <a:ea typeface="微软雅黑" panose="020B0503020204020204" pitchFamily="34" charset="-122"/>
            </a:endParaRPr>
          </a:p>
        </p:txBody>
      </p:sp>
      <p:sp>
        <p:nvSpPr>
          <p:cNvPr id="31" name="椭圆 30"/>
          <p:cNvSpPr/>
          <p:nvPr/>
        </p:nvSpPr>
        <p:spPr bwMode="auto">
          <a:xfrm rot="787385">
            <a:off x="2861076" y="3733938"/>
            <a:ext cx="2052000" cy="1980000"/>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latin typeface="微软雅黑" panose="020B0503020204020204" pitchFamily="34" charset="-122"/>
              <a:ea typeface="微软雅黑" panose="020B0503020204020204" pitchFamily="34" charset="-122"/>
            </a:endParaRPr>
          </a:p>
        </p:txBody>
      </p:sp>
      <p:pic>
        <p:nvPicPr>
          <p:cNvPr id="22" name="Picture 2" descr="20150826中国建筑研究院ppt-0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9463" y="295753"/>
            <a:ext cx="4492625"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6463" y="889910"/>
            <a:ext cx="9206044" cy="438582"/>
          </a:xfrm>
          <a:prstGeom prst="rect">
            <a:avLst/>
          </a:prstGeom>
        </p:spPr>
        <p:txBody>
          <a:bodyPr>
            <a:spAutoFit/>
          </a:bodyPr>
          <a:lstStyle/>
          <a:p>
            <a:pPr eaLnBrk="1" hangingPunct="1">
              <a:lnSpc>
                <a:spcPct val="125000"/>
              </a:lnSpc>
              <a:buClr>
                <a:schemeClr val="accent1">
                  <a:lumMod val="75000"/>
                </a:schemeClr>
              </a:buClr>
              <a:defRPr/>
            </a:pPr>
            <a:r>
              <a:rPr lang="en-US" altLang="zh-CN" sz="1800" b="1" dirty="0" smtClean="0">
                <a:latin typeface="微软雅黑" panose="020B0503020204020204" pitchFamily="34" charset="-122"/>
                <a:ea typeface="微软雅黑" panose="020B0503020204020204" pitchFamily="34" charset="-122"/>
              </a:rPr>
              <a:t>    </a:t>
            </a:r>
            <a:r>
              <a:rPr lang="zh-CN" altLang="zh-CN" sz="1800" b="1" dirty="0" smtClean="0">
                <a:latin typeface="微软雅黑" panose="020B0503020204020204" pitchFamily="34" charset="-122"/>
                <a:ea typeface="微软雅黑" panose="020B0503020204020204" pitchFamily="34" charset="-122"/>
              </a:rPr>
              <a:t>生态环境</a:t>
            </a:r>
            <a:r>
              <a:rPr lang="zh-CN" altLang="zh-CN" sz="1800" b="1" dirty="0">
                <a:latin typeface="微软雅黑" panose="020B0503020204020204" pitchFamily="34" charset="-122"/>
                <a:ea typeface="微软雅黑" panose="020B0503020204020204" pitchFamily="34" charset="-122"/>
              </a:rPr>
              <a:t>未被感知与利用，城景交融难以实现</a:t>
            </a:r>
            <a:endParaRPr lang="zh-CN" altLang="en-US" sz="1800" b="1" dirty="0">
              <a:latin typeface="微软雅黑" panose="020B0503020204020204" pitchFamily="34" charset="-122"/>
              <a:ea typeface="微软雅黑" panose="020B0503020204020204" pitchFamily="34" charset="-122"/>
            </a:endParaRPr>
          </a:p>
        </p:txBody>
      </p:sp>
      <p:sp>
        <p:nvSpPr>
          <p:cNvPr id="40965" name="Text Box 3"/>
          <p:cNvSpPr txBox="1">
            <a:spLocks noChangeArrowheads="1"/>
          </p:cNvSpPr>
          <p:nvPr/>
        </p:nvSpPr>
        <p:spPr bwMode="auto">
          <a:xfrm>
            <a:off x="416496" y="1340768"/>
            <a:ext cx="9400146" cy="1538871"/>
          </a:xfrm>
          <a:prstGeom prst="rect">
            <a:avLst/>
          </a:prstGeom>
          <a:noFill/>
          <a:ln w="9525">
            <a:noFill/>
            <a:miter lim="800000"/>
          </a:ln>
        </p:spPr>
        <p:txBody>
          <a:bodyPr wrap="square" lIns="91429" tIns="45714" rIns="91429" bIns="45714">
            <a:spAutoFit/>
          </a:bodyPr>
          <a:lstStyle/>
          <a:p>
            <a:pPr marL="285750" indent="-285750" eaLnBrk="1" hangingPunct="1">
              <a:lnSpc>
                <a:spcPct val="150000"/>
              </a:lnSpc>
              <a:buClr>
                <a:schemeClr val="accent3">
                  <a:lumMod val="75000"/>
                </a:schemeClr>
              </a:buClr>
              <a:buFont typeface="Wingdings" panose="05000000000000000000" pitchFamily="2" charset="2"/>
              <a:buChar char="n"/>
            </a:pPr>
            <a:r>
              <a:rPr lang="zh-CN" altLang="en-US" sz="1400" dirty="0" smtClean="0">
                <a:latin typeface="微软雅黑" panose="020B0503020204020204" pitchFamily="34" charset="-122"/>
                <a:ea typeface="微软雅黑" panose="020B0503020204020204" pitchFamily="34" charset="-122"/>
              </a:rPr>
              <a:t>镇内部河流、坑塘、山丘、林木被强行破坏，削丘填湖、伐木砍绿现象普遍；</a:t>
            </a:r>
            <a:endParaRPr lang="en-US" altLang="zh-CN" sz="1400" dirty="0" smtClean="0">
              <a:latin typeface="微软雅黑" panose="020B0503020204020204" pitchFamily="34" charset="-122"/>
              <a:ea typeface="微软雅黑" panose="020B0503020204020204" pitchFamily="34" charset="-122"/>
            </a:endParaRPr>
          </a:p>
          <a:p>
            <a:pPr marL="285750" indent="-285750" eaLnBrk="1" hangingPunct="1">
              <a:lnSpc>
                <a:spcPct val="150000"/>
              </a:lnSpc>
              <a:buClr>
                <a:schemeClr val="accent3">
                  <a:lumMod val="75000"/>
                </a:schemeClr>
              </a:buClr>
              <a:buFont typeface="Wingdings" panose="05000000000000000000" pitchFamily="2" charset="2"/>
              <a:buChar char="n"/>
            </a:pPr>
            <a:r>
              <a:rPr lang="zh-CN" altLang="en-US" sz="1400" dirty="0" smtClean="0">
                <a:latin typeface="微软雅黑" panose="020B0503020204020204" pitchFamily="34" charset="-122"/>
                <a:ea typeface="微软雅黑" panose="020B0503020204020204" pitchFamily="34" charset="-122"/>
              </a:rPr>
              <a:t>镇</a:t>
            </a:r>
            <a:r>
              <a:rPr lang="zh-CN" altLang="en-US" sz="1400" dirty="0">
                <a:latin typeface="微软雅黑" panose="020B0503020204020204" pitchFamily="34" charset="-122"/>
                <a:ea typeface="微软雅黑" panose="020B0503020204020204" pitchFamily="34" charset="-122"/>
              </a:rPr>
              <a:t>内部未</a:t>
            </a:r>
            <a:r>
              <a:rPr lang="zh-CN" altLang="en-US" sz="1400" dirty="0" smtClean="0">
                <a:latin typeface="微软雅黑" panose="020B0503020204020204" pitchFamily="34" charset="-122"/>
                <a:ea typeface="微软雅黑" panose="020B0503020204020204" pitchFamily="34" charset="-122"/>
              </a:rPr>
              <a:t>预留</a:t>
            </a:r>
            <a:r>
              <a:rPr lang="zh-CN" altLang="en-US" sz="1400" dirty="0" smtClean="0">
                <a:solidFill>
                  <a:srgbClr val="C00000"/>
                </a:solidFill>
                <a:latin typeface="微软雅黑" panose="020B0503020204020204" pitchFamily="34" charset="-122"/>
                <a:ea typeface="微软雅黑" panose="020B0503020204020204" pitchFamily="34" charset="-122"/>
              </a:rPr>
              <a:t>视线通廊</a:t>
            </a:r>
            <a:r>
              <a:rPr lang="zh-CN" altLang="en-US" sz="1400" dirty="0" smtClean="0">
                <a:latin typeface="微软雅黑" panose="020B0503020204020204" pitchFamily="34" charset="-122"/>
                <a:ea typeface="微软雅黑" panose="020B0503020204020204" pitchFamily="34" charset="-122"/>
              </a:rPr>
              <a:t>或</a:t>
            </a:r>
            <a:r>
              <a:rPr lang="zh-CN" altLang="en-US" sz="1400" dirty="0" smtClean="0">
                <a:solidFill>
                  <a:srgbClr val="C00000"/>
                </a:solidFill>
                <a:latin typeface="微软雅黑" panose="020B0503020204020204" pitchFamily="34" charset="-122"/>
                <a:ea typeface="微软雅黑" panose="020B0503020204020204" pitchFamily="34" charset="-122"/>
              </a:rPr>
              <a:t>滨水生态空间</a:t>
            </a:r>
            <a:r>
              <a:rPr lang="zh-CN" altLang="en-US" sz="1400" dirty="0" smtClean="0">
                <a:latin typeface="微软雅黑" panose="020B0503020204020204" pitchFamily="34" charset="-122"/>
                <a:ea typeface="微软雅黑" panose="020B0503020204020204" pitchFamily="34" charset="-122"/>
              </a:rPr>
              <a:t>，不能看得见山、望得见水，实地调研案例中</a:t>
            </a:r>
            <a:r>
              <a:rPr lang="en-US" altLang="zh-CN" b="1" dirty="0" smtClean="0">
                <a:solidFill>
                  <a:srgbClr val="C00000"/>
                </a:solidFill>
                <a:latin typeface="微软雅黑" panose="020B0503020204020204" pitchFamily="34" charset="-122"/>
                <a:ea typeface="微软雅黑" panose="020B0503020204020204" pitchFamily="34" charset="-122"/>
              </a:rPr>
              <a:t>81%</a:t>
            </a:r>
            <a:r>
              <a:rPr lang="zh-CN" altLang="en-US" sz="1400" dirty="0">
                <a:latin typeface="微软雅黑" panose="020B0503020204020204" pitchFamily="34" charset="-122"/>
                <a:ea typeface="微软雅黑" panose="020B0503020204020204" pitchFamily="34" charset="-122"/>
              </a:rPr>
              <a:t>的</a:t>
            </a:r>
            <a:r>
              <a:rPr lang="zh-CN" altLang="en-US" sz="1400" dirty="0" smtClean="0">
                <a:latin typeface="微软雅黑" panose="020B0503020204020204" pitchFamily="34" charset="-122"/>
                <a:ea typeface="微软雅黑" panose="020B0503020204020204" pitchFamily="34" charset="-122"/>
              </a:rPr>
              <a:t>小城镇的</a:t>
            </a:r>
            <a:r>
              <a:rPr lang="zh-CN" altLang="en-US" sz="1400" dirty="0" smtClean="0">
                <a:solidFill>
                  <a:srgbClr val="C00000"/>
                </a:solidFill>
                <a:latin typeface="微软雅黑" panose="020B0503020204020204" pitchFamily="34" charset="-122"/>
                <a:ea typeface="微软雅黑" panose="020B0503020204020204" pitchFamily="34" charset="-122"/>
              </a:rPr>
              <a:t>生态视廊遭受</a:t>
            </a:r>
            <a:r>
              <a:rPr lang="zh-CN" altLang="en-US" sz="1400" dirty="0" smtClean="0">
                <a:latin typeface="微软雅黑" panose="020B0503020204020204" pitchFamily="34" charset="-122"/>
                <a:ea typeface="微软雅黑" panose="020B0503020204020204" pitchFamily="34" charset="-122"/>
              </a:rPr>
              <a:t>不同程度的</a:t>
            </a:r>
            <a:r>
              <a:rPr lang="zh-CN" altLang="en-US" sz="1400" dirty="0" smtClean="0">
                <a:solidFill>
                  <a:srgbClr val="C00000"/>
                </a:solidFill>
                <a:latin typeface="微软雅黑" panose="020B0503020204020204" pitchFamily="34" charset="-122"/>
                <a:ea typeface="微软雅黑" panose="020B0503020204020204" pitchFamily="34" charset="-122"/>
              </a:rPr>
              <a:t>侵占</a:t>
            </a:r>
            <a:r>
              <a:rPr lang="zh-CN" altLang="en-US" sz="1400" dirty="0" smtClean="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a:p>
            <a:pPr marL="285750" indent="-285750" eaLnBrk="1" hangingPunct="1">
              <a:buClr>
                <a:srgbClr val="C00000"/>
              </a:buClr>
              <a:buFont typeface="Wingdings" panose="05000000000000000000" pitchFamily="2" charset="2"/>
              <a:buChar char="n"/>
            </a:pPr>
            <a:endParaRPr lang="zh-CN" altLang="en-US" sz="1400" dirty="0">
              <a:latin typeface="微软雅黑" panose="020B0503020204020204" pitchFamily="34" charset="-122"/>
              <a:ea typeface="微软雅黑" panose="020B0503020204020204" pitchFamily="34" charset="-122"/>
            </a:endParaRPr>
          </a:p>
          <a:p>
            <a:pPr marL="285750" indent="-285750" eaLnBrk="1" hangingPunct="1">
              <a:buClr>
                <a:srgbClr val="C00000"/>
              </a:buClr>
              <a:buFont typeface="Wingdings" panose="05000000000000000000" pitchFamily="2" charset="2"/>
              <a:buChar char="n"/>
            </a:pPr>
            <a:endParaRPr lang="zh-CN" altLang="en-US" sz="1400" dirty="0">
              <a:latin typeface="微软雅黑" panose="020B0503020204020204" pitchFamily="34" charset="-122"/>
              <a:ea typeface="微软雅黑" panose="020B0503020204020204" pitchFamily="34" charset="-122"/>
            </a:endParaRPr>
          </a:p>
        </p:txBody>
      </p:sp>
      <p:pic>
        <p:nvPicPr>
          <p:cNvPr id="19"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矩形 17"/>
          <p:cNvSpPr/>
          <p:nvPr/>
        </p:nvSpPr>
        <p:spPr>
          <a:xfrm>
            <a:off x="1028564" y="6392361"/>
            <a:ext cx="4212468" cy="276999"/>
          </a:xfrm>
          <a:prstGeom prst="rect">
            <a:avLst/>
          </a:prstGeom>
        </p:spPr>
        <p:txBody>
          <a:bodyPr wrap="square">
            <a:spAutoFit/>
          </a:bodyPr>
          <a:lstStyle/>
          <a:p>
            <a:r>
              <a:rPr lang="zh-CN" altLang="en-US" sz="1200" dirty="0" smtClean="0">
                <a:latin typeface="微软雅黑" panose="020B0503020204020204" pitchFamily="34" charset="-122"/>
                <a:ea typeface="微软雅黑" panose="020B0503020204020204" pitchFamily="34" charset="-122"/>
              </a:rPr>
              <a:t>湖北某地河道内建七层住宅，严重破坏生态通廊</a:t>
            </a:r>
            <a:endParaRPr lang="zh-CN" altLang="en-US" sz="1200" dirty="0" smtClean="0">
              <a:latin typeface="微软雅黑" panose="020B0503020204020204" pitchFamily="34" charset="-122"/>
              <a:ea typeface="微软雅黑" panose="020B0503020204020204" pitchFamily="34" charset="-122"/>
            </a:endParaRPr>
          </a:p>
        </p:txBody>
      </p:sp>
      <p:sp>
        <p:nvSpPr>
          <p:cNvPr id="9" name="TextBox 51"/>
          <p:cNvSpPr txBox="1">
            <a:spLocks noChangeArrowheads="1"/>
          </p:cNvSpPr>
          <p:nvPr/>
        </p:nvSpPr>
        <p:spPr bwMode="auto">
          <a:xfrm>
            <a:off x="193717" y="483673"/>
            <a:ext cx="9673829" cy="400110"/>
          </a:xfrm>
          <a:prstGeom prst="rect">
            <a:avLst/>
          </a:prstGeom>
          <a:noFill/>
          <a:ln w="9525">
            <a:noFill/>
            <a:miter lim="800000"/>
          </a:ln>
        </p:spPr>
        <p:txBody>
          <a:bodyPr>
            <a:spAutoFit/>
          </a:bodyPr>
          <a:lstStyle/>
          <a:p>
            <a:pPr lvl="0" eaLnBrk="1" fontAlgn="auto" hangingPunct="1">
              <a:spcAft>
                <a:spcPts val="0"/>
              </a:spcAft>
              <a:buClr>
                <a:srgbClr val="4F81BD">
                  <a:lumMod val="75000"/>
                </a:srgbClr>
              </a:buClr>
              <a:defRPr/>
            </a:pPr>
            <a:r>
              <a:rPr lang="zh-CN" altLang="en-US" sz="2000" b="1" kern="0" dirty="0" smtClean="0">
                <a:latin typeface="微软雅黑" panose="020B0503020204020204" pitchFamily="34" charset="-122"/>
                <a:ea typeface="微软雅黑" panose="020B0503020204020204" pitchFamily="34" charset="-122"/>
              </a:rPr>
              <a:t>一、</a:t>
            </a:r>
            <a:r>
              <a:rPr lang="zh-CN" altLang="zh-CN" sz="2000" b="1" kern="0" dirty="0" smtClean="0">
                <a:latin typeface="微软雅黑" panose="020B0503020204020204" pitchFamily="34" charset="-122"/>
                <a:ea typeface="微软雅黑" panose="020B0503020204020204" pitchFamily="34" charset="-122"/>
              </a:rPr>
              <a:t>忽视</a:t>
            </a:r>
            <a:r>
              <a:rPr lang="zh-CN" altLang="zh-CN" sz="2000" b="1" kern="0" dirty="0">
                <a:latin typeface="微软雅黑" panose="020B0503020204020204" pitchFamily="34" charset="-122"/>
                <a:ea typeface="微软雅黑" panose="020B0503020204020204" pitchFamily="34" charset="-122"/>
              </a:rPr>
              <a:t>生态环境保护与利用</a:t>
            </a:r>
            <a:endParaRPr lang="zh-CN" altLang="zh-CN" sz="2000" b="1" kern="0" dirty="0">
              <a:latin typeface="微软雅黑" panose="020B0503020204020204" pitchFamily="34" charset="-122"/>
              <a:ea typeface="微软雅黑" panose="020B0503020204020204" pitchFamily="34" charset="-122"/>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6576" y="2475451"/>
            <a:ext cx="3427595" cy="38535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6935" y="2871843"/>
            <a:ext cx="5864225" cy="3382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1" name="Text Box 3"/>
          <p:cNvSpPr txBox="1">
            <a:spLocks noChangeArrowheads="1"/>
          </p:cNvSpPr>
          <p:nvPr/>
        </p:nvSpPr>
        <p:spPr bwMode="auto">
          <a:xfrm>
            <a:off x="1051169" y="6176350"/>
            <a:ext cx="4993952" cy="276987"/>
          </a:xfrm>
          <a:prstGeom prst="rect">
            <a:avLst/>
          </a:prstGeom>
          <a:noFill/>
          <a:ln w="9525">
            <a:noFill/>
            <a:miter lim="800000"/>
          </a:ln>
        </p:spPr>
        <p:txBody>
          <a:bodyPr wrap="square" lIns="91429" tIns="45714" rIns="91429" bIns="45714">
            <a:spAutoFit/>
          </a:bodyPr>
          <a:lstStyle/>
          <a:p>
            <a:pPr eaLnBrk="1" hangingPunct="1">
              <a:buClr>
                <a:srgbClr val="FF0000"/>
              </a:buClr>
              <a:buFont typeface="Arial" panose="020B0604020202020204" pitchFamily="34" charset="0"/>
              <a:buNone/>
            </a:pPr>
            <a:r>
              <a:rPr lang="zh-CN" altLang="en-US" sz="1200" dirty="0" smtClean="0">
                <a:latin typeface="微软雅黑" panose="020B0503020204020204" pitchFamily="34" charset="-122"/>
                <a:ea typeface="微软雅黑" panose="020B0503020204020204" pitchFamily="34" charset="-122"/>
              </a:rPr>
              <a:t>青海省某镇功能分离，旅游产业功能和镇区基本生活没有互动</a:t>
            </a:r>
            <a:endParaRPr lang="en-US" altLang="zh-CN" sz="1200" dirty="0">
              <a:latin typeface="微软雅黑" panose="020B0503020204020204" pitchFamily="34" charset="-122"/>
              <a:ea typeface="微软雅黑" panose="020B0503020204020204" pitchFamily="34" charset="-122"/>
            </a:endParaRPr>
          </a:p>
        </p:txBody>
      </p:sp>
      <p:sp>
        <p:nvSpPr>
          <p:cNvPr id="114689" name="Rectangle 1"/>
          <p:cNvSpPr>
            <a:spLocks noChangeArrowheads="1"/>
          </p:cNvSpPr>
          <p:nvPr/>
        </p:nvSpPr>
        <p:spPr bwMode="auto">
          <a:xfrm>
            <a:off x="416496" y="1492767"/>
            <a:ext cx="8934564" cy="784830"/>
          </a:xfrm>
          <a:prstGeom prst="rect">
            <a:avLst/>
          </a:prstGeom>
          <a:noFill/>
          <a:ln w="9525">
            <a:noFill/>
            <a:miter lim="800000"/>
          </a:ln>
          <a:effectLst/>
        </p:spPr>
        <p:txBody>
          <a:bodyPr vert="horz" wrap="square" lIns="91440" tIns="45720" rIns="91440" bIns="45720" numCol="1" anchor="ctr" anchorCtr="0" compatLnSpc="1">
            <a:spAutoFit/>
          </a:bodyPr>
          <a:lstStyle/>
          <a:p>
            <a:pPr marL="285750" indent="-285750" defTabSz="-635" eaLnBrk="1" hangingPunct="1">
              <a:lnSpc>
                <a:spcPct val="150000"/>
              </a:lnSpc>
              <a:buClr>
                <a:schemeClr val="accent3">
                  <a:lumMod val="75000"/>
                </a:schemeClr>
              </a:buClr>
              <a:buFont typeface="Wingdings" panose="05000000000000000000" pitchFamily="2" charset="2"/>
              <a:buChar char="n"/>
              <a:tabLst>
                <a:tab pos="457200" algn="l"/>
              </a:tabLst>
            </a:pPr>
            <a:r>
              <a:rPr lang="zh-CN" altLang="en-US" sz="1400" dirty="0" smtClean="0">
                <a:latin typeface="微软雅黑" panose="020B0503020204020204" pitchFamily="34" charset="-122"/>
                <a:ea typeface="微软雅黑" panose="020B0503020204020204" pitchFamily="34" charset="-122"/>
              </a:rPr>
              <a:t>优秀规划案例中，</a:t>
            </a:r>
            <a:r>
              <a:rPr lang="en-US" altLang="en-US" b="1" dirty="0" smtClean="0">
                <a:solidFill>
                  <a:srgbClr val="C00000"/>
                </a:solidFill>
                <a:latin typeface="微软雅黑" panose="020B0503020204020204" pitchFamily="34" charset="-122"/>
                <a:ea typeface="微软雅黑" panose="020B0503020204020204" pitchFamily="34" charset="-122"/>
              </a:rPr>
              <a:t>73%</a:t>
            </a:r>
            <a:r>
              <a:rPr lang="zh-CN" altLang="en-US" sz="1400" dirty="0" smtClean="0">
                <a:latin typeface="微软雅黑" panose="020B0503020204020204" pitchFamily="34" charset="-122"/>
                <a:ea typeface="微软雅黑" panose="020B0503020204020204" pitchFamily="34" charset="-122"/>
              </a:rPr>
              <a:t>的案例忽视小城镇功能复合的布局特点，生硬进行功能分区，形成</a:t>
            </a:r>
            <a:r>
              <a:rPr lang="zh-CN" altLang="en-US" sz="1400" dirty="0" smtClean="0">
                <a:solidFill>
                  <a:srgbClr val="C00000"/>
                </a:solidFill>
                <a:latin typeface="微软雅黑" panose="020B0503020204020204" pitchFamily="34" charset="-122"/>
                <a:ea typeface="微软雅黑" panose="020B0503020204020204" pitchFamily="34" charset="-122"/>
              </a:rPr>
              <a:t>工、商、居严格分离</a:t>
            </a:r>
            <a:r>
              <a:rPr lang="zh-CN" altLang="en-US" sz="1400" dirty="0" smtClean="0">
                <a:latin typeface="微软雅黑" panose="020B0503020204020204" pitchFamily="34" charset="-122"/>
                <a:ea typeface="微软雅黑" panose="020B0503020204020204" pitchFamily="34" charset="-122"/>
              </a:rPr>
              <a:t>的空间布局形式，使小城镇出现</a:t>
            </a:r>
            <a:r>
              <a:rPr lang="zh-CN" altLang="en-US" sz="1400" dirty="0" smtClean="0">
                <a:solidFill>
                  <a:srgbClr val="C00000"/>
                </a:solidFill>
                <a:latin typeface="微软雅黑" panose="020B0503020204020204" pitchFamily="34" charset="-122"/>
                <a:ea typeface="微软雅黑" panose="020B0503020204020204" pitchFamily="34" charset="-122"/>
              </a:rPr>
              <a:t>交通量增大、生活成本提升、城镇活力降低</a:t>
            </a:r>
            <a:r>
              <a:rPr lang="zh-CN" altLang="en-US" sz="1400" dirty="0" smtClean="0">
                <a:latin typeface="微软雅黑" panose="020B0503020204020204" pitchFamily="34" charset="-122"/>
                <a:ea typeface="微软雅黑" panose="020B0503020204020204" pitchFamily="34" charset="-122"/>
              </a:rPr>
              <a:t>等弊端。</a:t>
            </a:r>
            <a:endParaRPr lang="zh-CN" altLang="en-US" sz="1400" dirty="0" smtClean="0">
              <a:latin typeface="微软雅黑" panose="020B0503020204020204" pitchFamily="34" charset="-122"/>
              <a:ea typeface="微软雅黑" panose="020B0503020204020204" pitchFamily="34" charset="-122"/>
            </a:endParaRPr>
          </a:p>
        </p:txBody>
      </p:sp>
      <p:pic>
        <p:nvPicPr>
          <p:cNvPr id="8"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图表 3"/>
          <p:cNvGraphicFramePr/>
          <p:nvPr/>
        </p:nvGraphicFramePr>
        <p:xfrm>
          <a:off x="6100242" y="2749763"/>
          <a:ext cx="4025926" cy="3426587"/>
        </p:xfrm>
        <a:graphic>
          <a:graphicData uri="http://schemas.openxmlformats.org/drawingml/2006/chart">
            <c:chart xmlns:c="http://schemas.openxmlformats.org/drawingml/2006/chart" xmlns:r="http://schemas.openxmlformats.org/officeDocument/2006/relationships" r:id="rId1"/>
          </a:graphicData>
        </a:graphic>
      </p:graphicFrame>
      <p:sp>
        <p:nvSpPr>
          <p:cNvPr id="5" name="文本框 4"/>
          <p:cNvSpPr txBox="1"/>
          <p:nvPr/>
        </p:nvSpPr>
        <p:spPr>
          <a:xfrm>
            <a:off x="6532400" y="2638414"/>
            <a:ext cx="3373600" cy="276999"/>
          </a:xfrm>
          <a:prstGeom prst="rect">
            <a:avLst/>
          </a:prstGeom>
          <a:noFill/>
        </p:spPr>
        <p:txBody>
          <a:bodyPr wrap="square" rtlCol="0">
            <a:spAutoFit/>
          </a:bodyPr>
          <a:lstStyle/>
          <a:p>
            <a:r>
              <a:rPr lang="zh-CN" altLang="en-US" sz="1200" dirty="0" smtClean="0">
                <a:latin typeface="微软雅黑" panose="020B0503020204020204" pitchFamily="34" charset="-122"/>
                <a:ea typeface="微软雅黑" panose="020B0503020204020204" pitchFamily="34" charset="-122"/>
              </a:rPr>
              <a:t>优秀规划案例功能分区情况统计分析</a:t>
            </a:r>
            <a:endParaRPr lang="zh-CN" altLang="en-US" sz="1200" dirty="0">
              <a:latin typeface="微软雅黑" panose="020B0503020204020204" pitchFamily="34" charset="-122"/>
              <a:ea typeface="微软雅黑" panose="020B0503020204020204" pitchFamily="34" charset="-122"/>
            </a:endParaRPr>
          </a:p>
        </p:txBody>
      </p:sp>
      <p:sp>
        <p:nvSpPr>
          <p:cNvPr id="10" name="TextBox 51"/>
          <p:cNvSpPr txBox="1">
            <a:spLocks noChangeArrowheads="1"/>
          </p:cNvSpPr>
          <p:nvPr/>
        </p:nvSpPr>
        <p:spPr bwMode="auto">
          <a:xfrm>
            <a:off x="193717" y="483673"/>
            <a:ext cx="9673829" cy="400110"/>
          </a:xfrm>
          <a:prstGeom prst="rect">
            <a:avLst/>
          </a:prstGeom>
          <a:noFill/>
          <a:ln w="9525">
            <a:noFill/>
            <a:miter lim="800000"/>
          </a:ln>
        </p:spPr>
        <p:txBody>
          <a:bodyPr>
            <a:spAutoFit/>
          </a:bodyPr>
          <a:lstStyle/>
          <a:p>
            <a:pPr lvl="0" eaLnBrk="1" fontAlgn="auto" hangingPunct="1">
              <a:spcAft>
                <a:spcPts val="0"/>
              </a:spcAft>
              <a:buClr>
                <a:srgbClr val="4F81BD">
                  <a:lumMod val="75000"/>
                </a:srgbClr>
              </a:buClr>
              <a:defRPr/>
            </a:pPr>
            <a:r>
              <a:rPr lang="zh-CN" altLang="en-US" sz="2000" b="1" kern="0" dirty="0" smtClean="0">
                <a:latin typeface="微软雅黑" panose="020B0503020204020204" pitchFamily="34" charset="-122"/>
                <a:ea typeface="微软雅黑" panose="020B0503020204020204" pitchFamily="34" charset="-122"/>
              </a:rPr>
              <a:t>二、</a:t>
            </a:r>
            <a:r>
              <a:rPr lang="zh-CN" altLang="zh-CN" sz="2000" b="1" kern="0" dirty="0" smtClean="0">
                <a:latin typeface="微软雅黑" panose="020B0503020204020204" pitchFamily="34" charset="-122"/>
                <a:ea typeface="微软雅黑" panose="020B0503020204020204" pitchFamily="34" charset="-122"/>
              </a:rPr>
              <a:t>照搬城市空间</a:t>
            </a:r>
            <a:r>
              <a:rPr lang="zh-CN" altLang="en-US" sz="2000" b="1" kern="0" dirty="0" smtClean="0">
                <a:latin typeface="微软雅黑" panose="020B0503020204020204" pitchFamily="34" charset="-122"/>
                <a:ea typeface="微软雅黑" panose="020B0503020204020204" pitchFamily="34" charset="-122"/>
              </a:rPr>
              <a:t>布局</a:t>
            </a:r>
            <a:r>
              <a:rPr lang="zh-CN" altLang="zh-CN" sz="2000" b="1" kern="0" dirty="0" smtClean="0">
                <a:latin typeface="微软雅黑" panose="020B0503020204020204" pitchFamily="34" charset="-122"/>
                <a:ea typeface="微软雅黑" panose="020B0503020204020204" pitchFamily="34" charset="-122"/>
              </a:rPr>
              <a:t>模式</a:t>
            </a:r>
            <a:endParaRPr lang="zh-CN" altLang="zh-CN" sz="2000" b="1" kern="0" dirty="0">
              <a:latin typeface="微软雅黑" panose="020B0503020204020204" pitchFamily="34" charset="-122"/>
              <a:ea typeface="微软雅黑" panose="020B0503020204020204" pitchFamily="34" charset="-122"/>
            </a:endParaRPr>
          </a:p>
        </p:txBody>
      </p:sp>
      <p:grpSp>
        <p:nvGrpSpPr>
          <p:cNvPr id="3" name="组合 13"/>
          <p:cNvGrpSpPr/>
          <p:nvPr/>
        </p:nvGrpSpPr>
        <p:grpSpPr>
          <a:xfrm>
            <a:off x="584515" y="2592834"/>
            <a:ext cx="5572164" cy="3500462"/>
            <a:chOff x="571472" y="3214686"/>
            <a:chExt cx="5143536" cy="3500462"/>
          </a:xfrm>
        </p:grpSpPr>
        <p:pic>
          <p:nvPicPr>
            <p:cNvPr id="9" name="图片 8"/>
            <p:cNvPicPr/>
            <p:nvPr/>
          </p:nvPicPr>
          <p:blipFill rotWithShape="1">
            <a:blip r:embed="rId3" cstate="print"/>
            <a:srcRect l="10105" t="32635" r="22272" b="6894"/>
            <a:stretch>
              <a:fillRect/>
            </a:stretch>
          </p:blipFill>
          <p:spPr bwMode="auto">
            <a:xfrm>
              <a:off x="571472" y="3214686"/>
              <a:ext cx="5143536" cy="3500462"/>
            </a:xfrm>
            <a:prstGeom prst="rect">
              <a:avLst/>
            </a:prstGeom>
            <a:noFill/>
            <a:ln w="9525">
              <a:noFill/>
              <a:miter lim="800000"/>
              <a:headEnd/>
              <a:tailEnd/>
            </a:ln>
          </p:spPr>
        </p:pic>
        <p:sp>
          <p:nvSpPr>
            <p:cNvPr id="13" name="任意多边形 12"/>
            <p:cNvSpPr/>
            <p:nvPr/>
          </p:nvSpPr>
          <p:spPr>
            <a:xfrm>
              <a:off x="1397026" y="3740380"/>
              <a:ext cx="2460594" cy="1831760"/>
            </a:xfrm>
            <a:custGeom>
              <a:avLst/>
              <a:gdLst>
                <a:gd name="connsiteX0" fmla="*/ 2294877 w 2460594"/>
                <a:gd name="connsiteY0" fmla="*/ 1759259 h 1831760"/>
                <a:gd name="connsiteX1" fmla="*/ 2445798 w 2460594"/>
                <a:gd name="connsiteY1" fmla="*/ 1279865 h 1831760"/>
                <a:gd name="connsiteX2" fmla="*/ 2383654 w 2460594"/>
                <a:gd name="connsiteY2" fmla="*/ 951391 h 1831760"/>
                <a:gd name="connsiteX3" fmla="*/ 2223856 w 2460594"/>
                <a:gd name="connsiteY3" fmla="*/ 960269 h 1831760"/>
                <a:gd name="connsiteX4" fmla="*/ 2108446 w 2460594"/>
                <a:gd name="connsiteY4" fmla="*/ 880370 h 1831760"/>
                <a:gd name="connsiteX5" fmla="*/ 1558031 w 2460594"/>
                <a:gd name="connsiteY5" fmla="*/ 445364 h 1831760"/>
                <a:gd name="connsiteX6" fmla="*/ 1185169 w 2460594"/>
                <a:gd name="connsiteY6" fmla="*/ 196789 h 1831760"/>
                <a:gd name="connsiteX7" fmla="*/ 936594 w 2460594"/>
                <a:gd name="connsiteY7" fmla="*/ 28113 h 1831760"/>
                <a:gd name="connsiteX8" fmla="*/ 341790 w 2460594"/>
                <a:gd name="connsiteY8" fmla="*/ 28113 h 1831760"/>
                <a:gd name="connsiteX9" fmla="*/ 181992 w 2460594"/>
                <a:gd name="connsiteY9" fmla="*/ 196789 h 1831760"/>
                <a:gd name="connsiteX10" fmla="*/ 13316 w 2460594"/>
                <a:gd name="connsiteY10" fmla="*/ 614040 h 1831760"/>
                <a:gd name="connsiteX11" fmla="*/ 102093 w 2460594"/>
                <a:gd name="connsiteY11" fmla="*/ 782715 h 1831760"/>
                <a:gd name="connsiteX12" fmla="*/ 315157 w 2460594"/>
                <a:gd name="connsiteY12" fmla="*/ 1102311 h 1831760"/>
                <a:gd name="connsiteX13" fmla="*/ 341790 w 2460594"/>
                <a:gd name="connsiteY13" fmla="*/ 1182210 h 1831760"/>
                <a:gd name="connsiteX14" fmla="*/ 545976 w 2460594"/>
                <a:gd name="connsiteY14" fmla="*/ 1226599 h 1831760"/>
                <a:gd name="connsiteX15" fmla="*/ 581487 w 2460594"/>
                <a:gd name="connsiteY15" fmla="*/ 1404152 h 1831760"/>
                <a:gd name="connsiteX16" fmla="*/ 1096392 w 2460594"/>
                <a:gd name="connsiteY16" fmla="*/ 1492929 h 1831760"/>
                <a:gd name="connsiteX17" fmla="*/ 1673440 w 2460594"/>
                <a:gd name="connsiteY17" fmla="*/ 1528440 h 1831760"/>
                <a:gd name="connsiteX18" fmla="*/ 2090691 w 2460594"/>
                <a:gd name="connsiteY18" fmla="*/ 1714871 h 1831760"/>
                <a:gd name="connsiteX19" fmla="*/ 2294877 w 2460594"/>
                <a:gd name="connsiteY19" fmla="*/ 1759259 h 1831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60594" h="1831760">
                  <a:moveTo>
                    <a:pt x="2294877" y="1759259"/>
                  </a:moveTo>
                  <a:cubicBezTo>
                    <a:pt x="2354061" y="1686758"/>
                    <a:pt x="2431002" y="1414510"/>
                    <a:pt x="2445798" y="1279865"/>
                  </a:cubicBezTo>
                  <a:cubicBezTo>
                    <a:pt x="2460594" y="1145220"/>
                    <a:pt x="2420644" y="1004657"/>
                    <a:pt x="2383654" y="951391"/>
                  </a:cubicBezTo>
                  <a:cubicBezTo>
                    <a:pt x="2346664" y="898125"/>
                    <a:pt x="2269724" y="972106"/>
                    <a:pt x="2223856" y="960269"/>
                  </a:cubicBezTo>
                  <a:cubicBezTo>
                    <a:pt x="2177988" y="948432"/>
                    <a:pt x="2219417" y="966188"/>
                    <a:pt x="2108446" y="880370"/>
                  </a:cubicBezTo>
                  <a:cubicBezTo>
                    <a:pt x="1997475" y="794553"/>
                    <a:pt x="1711910" y="559294"/>
                    <a:pt x="1558031" y="445364"/>
                  </a:cubicBezTo>
                  <a:cubicBezTo>
                    <a:pt x="1404152" y="331434"/>
                    <a:pt x="1185169" y="196789"/>
                    <a:pt x="1185169" y="196789"/>
                  </a:cubicBezTo>
                  <a:cubicBezTo>
                    <a:pt x="1081596" y="127247"/>
                    <a:pt x="1077157" y="56226"/>
                    <a:pt x="936594" y="28113"/>
                  </a:cubicBezTo>
                  <a:cubicBezTo>
                    <a:pt x="796031" y="0"/>
                    <a:pt x="467557" y="0"/>
                    <a:pt x="341790" y="28113"/>
                  </a:cubicBezTo>
                  <a:cubicBezTo>
                    <a:pt x="216023" y="56226"/>
                    <a:pt x="236738" y="99135"/>
                    <a:pt x="181992" y="196789"/>
                  </a:cubicBezTo>
                  <a:cubicBezTo>
                    <a:pt x="127246" y="294444"/>
                    <a:pt x="26632" y="516386"/>
                    <a:pt x="13316" y="614040"/>
                  </a:cubicBezTo>
                  <a:cubicBezTo>
                    <a:pt x="0" y="711694"/>
                    <a:pt x="51786" y="701336"/>
                    <a:pt x="102093" y="782715"/>
                  </a:cubicBezTo>
                  <a:cubicBezTo>
                    <a:pt x="152400" y="864094"/>
                    <a:pt x="275208" y="1035729"/>
                    <a:pt x="315157" y="1102311"/>
                  </a:cubicBezTo>
                  <a:cubicBezTo>
                    <a:pt x="355106" y="1168893"/>
                    <a:pt x="303320" y="1161495"/>
                    <a:pt x="341790" y="1182210"/>
                  </a:cubicBezTo>
                  <a:cubicBezTo>
                    <a:pt x="380260" y="1202925"/>
                    <a:pt x="506027" y="1189609"/>
                    <a:pt x="545976" y="1226599"/>
                  </a:cubicBezTo>
                  <a:cubicBezTo>
                    <a:pt x="585925" y="1263589"/>
                    <a:pt x="489751" y="1359764"/>
                    <a:pt x="581487" y="1404152"/>
                  </a:cubicBezTo>
                  <a:cubicBezTo>
                    <a:pt x="673223" y="1448540"/>
                    <a:pt x="914400" y="1472214"/>
                    <a:pt x="1096392" y="1492929"/>
                  </a:cubicBezTo>
                  <a:cubicBezTo>
                    <a:pt x="1278384" y="1513644"/>
                    <a:pt x="1507724" y="1491450"/>
                    <a:pt x="1673440" y="1528440"/>
                  </a:cubicBezTo>
                  <a:cubicBezTo>
                    <a:pt x="1839157" y="1565430"/>
                    <a:pt x="1988598" y="1679360"/>
                    <a:pt x="2090691" y="1714871"/>
                  </a:cubicBezTo>
                  <a:cubicBezTo>
                    <a:pt x="2192784" y="1750382"/>
                    <a:pt x="2235693" y="1831760"/>
                    <a:pt x="2294877" y="1759259"/>
                  </a:cubicBezTo>
                  <a:close/>
                </a:path>
              </a:pathLst>
            </a:custGeom>
            <a:noFill/>
            <a:ln w="76200">
              <a:solidFill>
                <a:srgbClr val="2502F8"/>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17" name="圆角矩形标注 16"/>
            <p:cNvSpPr/>
            <p:nvPr/>
          </p:nvSpPr>
          <p:spPr>
            <a:xfrm>
              <a:off x="3131840" y="4005064"/>
              <a:ext cx="1082970" cy="216024"/>
            </a:xfrm>
            <a:prstGeom prst="wedgeRoundRectCallout">
              <a:avLst>
                <a:gd name="adj1" fmla="val -43594"/>
                <a:gd name="adj2" fmla="val 124144"/>
                <a:gd name="adj3" fmla="val 16667"/>
              </a:avLst>
            </a:prstGeom>
            <a:solidFill>
              <a:schemeClr val="bg1">
                <a:lumMod val="75000"/>
              </a:schemeClr>
            </a:solidFill>
            <a:ln>
              <a:solidFill>
                <a:srgbClr val="2502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solidFill>
                    <a:schemeClr val="tx1"/>
                  </a:solidFill>
                  <a:latin typeface="微软雅黑" panose="020B0503020204020204" pitchFamily="34" charset="-122"/>
                  <a:ea typeface="微软雅黑" panose="020B0503020204020204" pitchFamily="34" charset="-122"/>
                </a:rPr>
                <a:t>公共服务区</a:t>
              </a:r>
              <a:endParaRPr lang="zh-CN" altLang="en-US" sz="1100" dirty="0">
                <a:solidFill>
                  <a:schemeClr val="tx1"/>
                </a:solidFill>
                <a:latin typeface="微软雅黑" panose="020B0503020204020204" pitchFamily="34" charset="-122"/>
                <a:ea typeface="微软雅黑" panose="020B0503020204020204" pitchFamily="34" charset="-122"/>
              </a:endParaRPr>
            </a:p>
          </p:txBody>
        </p:sp>
        <p:sp>
          <p:nvSpPr>
            <p:cNvPr id="18" name="任意多边形 17"/>
            <p:cNvSpPr/>
            <p:nvPr/>
          </p:nvSpPr>
          <p:spPr>
            <a:xfrm>
              <a:off x="1524001" y="4969852"/>
              <a:ext cx="3598414" cy="1602420"/>
            </a:xfrm>
            <a:custGeom>
              <a:avLst/>
              <a:gdLst>
                <a:gd name="connsiteX0" fmla="*/ 2506461 w 3598414"/>
                <a:gd name="connsiteY0" fmla="*/ 220462 h 1602420"/>
                <a:gd name="connsiteX1" fmla="*/ 2391051 w 3598414"/>
                <a:gd name="connsiteY1" fmla="*/ 282606 h 1602420"/>
                <a:gd name="connsiteX2" fmla="*/ 2320030 w 3598414"/>
                <a:gd name="connsiteY2" fmla="*/ 451281 h 1602420"/>
                <a:gd name="connsiteX3" fmla="*/ 2231253 w 3598414"/>
                <a:gd name="connsiteY3" fmla="*/ 611079 h 1602420"/>
                <a:gd name="connsiteX4" fmla="*/ 2071455 w 3598414"/>
                <a:gd name="connsiteY4" fmla="*/ 655468 h 1602420"/>
                <a:gd name="connsiteX5" fmla="*/ 1778492 w 3598414"/>
                <a:gd name="connsiteY5" fmla="*/ 504547 h 1602420"/>
                <a:gd name="connsiteX6" fmla="*/ 1521040 w 3598414"/>
                <a:gd name="connsiteY6" fmla="*/ 389138 h 1602420"/>
                <a:gd name="connsiteX7" fmla="*/ 553374 w 3598414"/>
                <a:gd name="connsiteY7" fmla="*/ 326994 h 1602420"/>
                <a:gd name="connsiteX8" fmla="*/ 366943 w 3598414"/>
                <a:gd name="connsiteY8" fmla="*/ 255973 h 1602420"/>
                <a:gd name="connsiteX9" fmla="*/ 295921 w 3598414"/>
                <a:gd name="connsiteY9" fmla="*/ 60664 h 1602420"/>
                <a:gd name="connsiteX10" fmla="*/ 20714 w 3598414"/>
                <a:gd name="connsiteY10" fmla="*/ 25153 h 1602420"/>
                <a:gd name="connsiteX11" fmla="*/ 171634 w 3598414"/>
                <a:gd name="connsiteY11" fmla="*/ 211584 h 1602420"/>
                <a:gd name="connsiteX12" fmla="*/ 304799 w 3598414"/>
                <a:gd name="connsiteY12" fmla="*/ 548936 h 1602420"/>
                <a:gd name="connsiteX13" fmla="*/ 544496 w 3598414"/>
                <a:gd name="connsiteY13" fmla="*/ 566691 h 1602420"/>
                <a:gd name="connsiteX14" fmla="*/ 1476651 w 3598414"/>
                <a:gd name="connsiteY14" fmla="*/ 646590 h 1602420"/>
                <a:gd name="connsiteX15" fmla="*/ 1991556 w 3598414"/>
                <a:gd name="connsiteY15" fmla="*/ 859654 h 1602420"/>
                <a:gd name="connsiteX16" fmla="*/ 2195743 w 3598414"/>
                <a:gd name="connsiteY16" fmla="*/ 1081596 h 1602420"/>
                <a:gd name="connsiteX17" fmla="*/ 2284519 w 3598414"/>
                <a:gd name="connsiteY17" fmla="*/ 1472213 h 1602420"/>
                <a:gd name="connsiteX18" fmla="*/ 2373296 w 3598414"/>
                <a:gd name="connsiteY18" fmla="*/ 1596501 h 1602420"/>
                <a:gd name="connsiteX19" fmla="*/ 2870446 w 3598414"/>
                <a:gd name="connsiteY19" fmla="*/ 1507724 h 1602420"/>
                <a:gd name="connsiteX20" fmla="*/ 3491882 w 3598414"/>
                <a:gd name="connsiteY20" fmla="*/ 1427825 h 1602420"/>
                <a:gd name="connsiteX21" fmla="*/ 3509638 w 3598414"/>
                <a:gd name="connsiteY21" fmla="*/ 1268027 h 1602420"/>
                <a:gd name="connsiteX22" fmla="*/ 3483005 w 3598414"/>
                <a:gd name="connsiteY22" fmla="*/ 1099351 h 1602420"/>
                <a:gd name="connsiteX23" fmla="*/ 3305451 w 3598414"/>
                <a:gd name="connsiteY23" fmla="*/ 1037208 h 1602420"/>
                <a:gd name="connsiteX24" fmla="*/ 3181164 w 3598414"/>
                <a:gd name="connsiteY24" fmla="*/ 1072718 h 1602420"/>
                <a:gd name="connsiteX25" fmla="*/ 3021366 w 3598414"/>
                <a:gd name="connsiteY25" fmla="*/ 1019452 h 1602420"/>
                <a:gd name="connsiteX26" fmla="*/ 3163409 w 3598414"/>
                <a:gd name="connsiteY26" fmla="*/ 850776 h 1602420"/>
                <a:gd name="connsiteX27" fmla="*/ 3296574 w 3598414"/>
                <a:gd name="connsiteY27" fmla="*/ 664345 h 1602420"/>
                <a:gd name="connsiteX28" fmla="*/ 3119020 w 3598414"/>
                <a:gd name="connsiteY28" fmla="*/ 513425 h 1602420"/>
                <a:gd name="connsiteX29" fmla="*/ 2506461 w 3598414"/>
                <a:gd name="connsiteY29" fmla="*/ 220462 h 1602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98414" h="1602420">
                  <a:moveTo>
                    <a:pt x="2506461" y="220462"/>
                  </a:moveTo>
                  <a:cubicBezTo>
                    <a:pt x="2385133" y="181992"/>
                    <a:pt x="2422123" y="244136"/>
                    <a:pt x="2391051" y="282606"/>
                  </a:cubicBezTo>
                  <a:cubicBezTo>
                    <a:pt x="2359979" y="321076"/>
                    <a:pt x="2346663" y="396536"/>
                    <a:pt x="2320030" y="451281"/>
                  </a:cubicBezTo>
                  <a:cubicBezTo>
                    <a:pt x="2293397" y="506027"/>
                    <a:pt x="2272682" y="577048"/>
                    <a:pt x="2231253" y="611079"/>
                  </a:cubicBezTo>
                  <a:cubicBezTo>
                    <a:pt x="2189824" y="645110"/>
                    <a:pt x="2146915" y="673223"/>
                    <a:pt x="2071455" y="655468"/>
                  </a:cubicBezTo>
                  <a:cubicBezTo>
                    <a:pt x="1995995" y="637713"/>
                    <a:pt x="1870228" y="548935"/>
                    <a:pt x="1778492" y="504547"/>
                  </a:cubicBezTo>
                  <a:cubicBezTo>
                    <a:pt x="1686756" y="460159"/>
                    <a:pt x="1725226" y="418730"/>
                    <a:pt x="1521040" y="389138"/>
                  </a:cubicBezTo>
                  <a:cubicBezTo>
                    <a:pt x="1316854" y="359546"/>
                    <a:pt x="745724" y="349188"/>
                    <a:pt x="553374" y="326994"/>
                  </a:cubicBezTo>
                  <a:cubicBezTo>
                    <a:pt x="361024" y="304800"/>
                    <a:pt x="409852" y="300361"/>
                    <a:pt x="366943" y="255973"/>
                  </a:cubicBezTo>
                  <a:cubicBezTo>
                    <a:pt x="324034" y="211585"/>
                    <a:pt x="353626" y="99134"/>
                    <a:pt x="295921" y="60664"/>
                  </a:cubicBezTo>
                  <a:cubicBezTo>
                    <a:pt x="238216" y="22194"/>
                    <a:pt x="41428" y="0"/>
                    <a:pt x="20714" y="25153"/>
                  </a:cubicBezTo>
                  <a:cubicBezTo>
                    <a:pt x="0" y="50306"/>
                    <a:pt x="124287" y="124287"/>
                    <a:pt x="171634" y="211584"/>
                  </a:cubicBezTo>
                  <a:cubicBezTo>
                    <a:pt x="218981" y="298881"/>
                    <a:pt x="242655" y="489751"/>
                    <a:pt x="304799" y="548936"/>
                  </a:cubicBezTo>
                  <a:cubicBezTo>
                    <a:pt x="366943" y="608121"/>
                    <a:pt x="544496" y="566691"/>
                    <a:pt x="544496" y="566691"/>
                  </a:cubicBezTo>
                  <a:cubicBezTo>
                    <a:pt x="739805" y="582967"/>
                    <a:pt x="1235474" y="597763"/>
                    <a:pt x="1476651" y="646590"/>
                  </a:cubicBezTo>
                  <a:cubicBezTo>
                    <a:pt x="1717828" y="695417"/>
                    <a:pt x="1871707" y="787153"/>
                    <a:pt x="1991556" y="859654"/>
                  </a:cubicBezTo>
                  <a:cubicBezTo>
                    <a:pt x="2111405" y="932155"/>
                    <a:pt x="2146916" y="979503"/>
                    <a:pt x="2195743" y="1081596"/>
                  </a:cubicBezTo>
                  <a:cubicBezTo>
                    <a:pt x="2244570" y="1183689"/>
                    <a:pt x="2254927" y="1386396"/>
                    <a:pt x="2284519" y="1472213"/>
                  </a:cubicBezTo>
                  <a:cubicBezTo>
                    <a:pt x="2314111" y="1558031"/>
                    <a:pt x="2275642" y="1590583"/>
                    <a:pt x="2373296" y="1596501"/>
                  </a:cubicBezTo>
                  <a:cubicBezTo>
                    <a:pt x="2470951" y="1602420"/>
                    <a:pt x="2684015" y="1535837"/>
                    <a:pt x="2870446" y="1507724"/>
                  </a:cubicBezTo>
                  <a:cubicBezTo>
                    <a:pt x="3056877" y="1479611"/>
                    <a:pt x="3385350" y="1467774"/>
                    <a:pt x="3491882" y="1427825"/>
                  </a:cubicBezTo>
                  <a:cubicBezTo>
                    <a:pt x="3598414" y="1387876"/>
                    <a:pt x="3511118" y="1322773"/>
                    <a:pt x="3509638" y="1268027"/>
                  </a:cubicBezTo>
                  <a:cubicBezTo>
                    <a:pt x="3508159" y="1213281"/>
                    <a:pt x="3517036" y="1137821"/>
                    <a:pt x="3483005" y="1099351"/>
                  </a:cubicBezTo>
                  <a:cubicBezTo>
                    <a:pt x="3448974" y="1060881"/>
                    <a:pt x="3355758" y="1041647"/>
                    <a:pt x="3305451" y="1037208"/>
                  </a:cubicBezTo>
                  <a:cubicBezTo>
                    <a:pt x="3255144" y="1032769"/>
                    <a:pt x="3228512" y="1075677"/>
                    <a:pt x="3181164" y="1072718"/>
                  </a:cubicBezTo>
                  <a:cubicBezTo>
                    <a:pt x="3133817" y="1069759"/>
                    <a:pt x="3024325" y="1056442"/>
                    <a:pt x="3021366" y="1019452"/>
                  </a:cubicBezTo>
                  <a:cubicBezTo>
                    <a:pt x="3018407" y="982462"/>
                    <a:pt x="3117541" y="909960"/>
                    <a:pt x="3163409" y="850776"/>
                  </a:cubicBezTo>
                  <a:cubicBezTo>
                    <a:pt x="3209277" y="791592"/>
                    <a:pt x="3303972" y="720570"/>
                    <a:pt x="3296574" y="664345"/>
                  </a:cubicBezTo>
                  <a:cubicBezTo>
                    <a:pt x="3289176" y="608120"/>
                    <a:pt x="3249226" y="587405"/>
                    <a:pt x="3119020" y="513425"/>
                  </a:cubicBezTo>
                  <a:cubicBezTo>
                    <a:pt x="2988814" y="439445"/>
                    <a:pt x="2627789" y="258932"/>
                    <a:pt x="2506461" y="220462"/>
                  </a:cubicBezTo>
                  <a:close/>
                </a:path>
              </a:pathLst>
            </a:custGeom>
            <a:noFill/>
            <a:ln w="76200">
              <a:solidFill>
                <a:srgbClr val="F901C4"/>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solidFill>
                  <a:schemeClr val="dk1"/>
                </a:solidFill>
              </a:endParaRPr>
            </a:p>
          </p:txBody>
        </p:sp>
        <p:sp>
          <p:nvSpPr>
            <p:cNvPr id="19" name="圆角矩形标注 18"/>
            <p:cNvSpPr/>
            <p:nvPr/>
          </p:nvSpPr>
          <p:spPr>
            <a:xfrm>
              <a:off x="4572000" y="5085184"/>
              <a:ext cx="792088" cy="216024"/>
            </a:xfrm>
            <a:prstGeom prst="wedgeRoundRectCallout">
              <a:avLst>
                <a:gd name="adj1" fmla="val -43594"/>
                <a:gd name="adj2" fmla="val 128253"/>
                <a:gd name="adj3" fmla="val 16667"/>
              </a:avLst>
            </a:prstGeom>
            <a:solidFill>
              <a:schemeClr val="bg1">
                <a:lumMod val="75000"/>
              </a:schemeClr>
            </a:solidFill>
            <a:ln>
              <a:solidFill>
                <a:srgbClr val="F90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solidFill>
                    <a:schemeClr val="tx1"/>
                  </a:solidFill>
                  <a:latin typeface="微软雅黑" panose="020B0503020204020204" pitchFamily="34" charset="-122"/>
                  <a:ea typeface="微软雅黑" panose="020B0503020204020204" pitchFamily="34" charset="-122"/>
                </a:rPr>
                <a:t>生活区</a:t>
              </a:r>
              <a:endParaRPr lang="zh-CN" altLang="en-US" sz="1100" dirty="0">
                <a:solidFill>
                  <a:schemeClr val="tx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116463" y="889910"/>
            <a:ext cx="9206044" cy="784830"/>
          </a:xfrm>
          <a:prstGeom prst="rect">
            <a:avLst/>
          </a:prstGeom>
        </p:spPr>
        <p:txBody>
          <a:bodyPr>
            <a:spAutoFit/>
          </a:bodyPr>
          <a:lstStyle/>
          <a:p>
            <a:pPr eaLnBrk="1" hangingPunct="1">
              <a:lnSpc>
                <a:spcPct val="125000"/>
              </a:lnSpc>
              <a:buClr>
                <a:schemeClr val="accent1">
                  <a:lumMod val="75000"/>
                </a:schemeClr>
              </a:buClr>
              <a:defRPr/>
            </a:pPr>
            <a:r>
              <a:rPr lang="zh-CN" altLang="en-US" sz="1800" b="1" dirty="0" smtClean="0">
                <a:latin typeface="微软雅黑" panose="020B0503020204020204" pitchFamily="34" charset="-122"/>
                <a:ea typeface="微软雅黑" panose="020B0503020204020204" pitchFamily="34" charset="-122"/>
              </a:rPr>
              <a:t>     简单</a:t>
            </a:r>
            <a:r>
              <a:rPr lang="zh-CN" altLang="en-US" sz="1800" b="1" dirty="0">
                <a:latin typeface="微软雅黑" panose="020B0503020204020204" pitchFamily="34" charset="-122"/>
                <a:ea typeface="微软雅黑" panose="020B0503020204020204" pitchFamily="34" charset="-122"/>
              </a:rPr>
              <a:t>功能分区，小城镇活力降低</a:t>
            </a:r>
            <a:endParaRPr lang="zh-CN" altLang="en-US" sz="1800" b="1" dirty="0">
              <a:latin typeface="微软雅黑" panose="020B0503020204020204" pitchFamily="34" charset="-122"/>
              <a:ea typeface="微软雅黑" panose="020B0503020204020204" pitchFamily="34" charset="-122"/>
            </a:endParaRPr>
          </a:p>
          <a:p>
            <a:pPr eaLnBrk="1" hangingPunct="1">
              <a:lnSpc>
                <a:spcPct val="125000"/>
              </a:lnSpc>
              <a:buClr>
                <a:schemeClr val="accent1">
                  <a:lumMod val="75000"/>
                </a:schemeClr>
              </a:buClr>
              <a:defRPr/>
            </a:pPr>
            <a:endParaRPr lang="zh-CN" altLang="en-US" sz="180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6463" y="902186"/>
            <a:ext cx="9828609" cy="438582"/>
          </a:xfrm>
          <a:prstGeom prst="rect">
            <a:avLst/>
          </a:prstGeom>
        </p:spPr>
        <p:txBody>
          <a:bodyPr>
            <a:spAutoFit/>
          </a:bodyPr>
          <a:lstStyle/>
          <a:p>
            <a:pPr eaLnBrk="1" hangingPunct="1">
              <a:lnSpc>
                <a:spcPct val="125000"/>
              </a:lnSpc>
              <a:buClr>
                <a:schemeClr val="accent1">
                  <a:lumMod val="75000"/>
                </a:schemeClr>
              </a:buClr>
              <a:defRPr/>
            </a:pPr>
            <a:r>
              <a:rPr lang="en-US" altLang="zh-CN" sz="1800" b="1" dirty="0" smtClean="0">
                <a:latin typeface="微软雅黑" panose="020B0503020204020204" pitchFamily="34" charset="-122"/>
                <a:ea typeface="微软雅黑" panose="020B0503020204020204" pitchFamily="34" charset="-122"/>
              </a:rPr>
              <a:t>     </a:t>
            </a:r>
            <a:r>
              <a:rPr lang="zh-CN" altLang="zh-CN" sz="1800" b="1" dirty="0" smtClean="0">
                <a:latin typeface="微软雅黑" panose="020B0503020204020204" pitchFamily="34" charset="-122"/>
                <a:ea typeface="微软雅黑" panose="020B0503020204020204" pitchFamily="34" charset="-122"/>
              </a:rPr>
              <a:t>路网</a:t>
            </a:r>
            <a:r>
              <a:rPr lang="zh-CN" altLang="zh-CN" sz="1800" b="1" dirty="0">
                <a:latin typeface="微软雅黑" panose="020B0503020204020204" pitchFamily="34" charset="-122"/>
                <a:ea typeface="微软雅黑" panose="020B0503020204020204" pitchFamily="34" charset="-122"/>
              </a:rPr>
              <a:t>间距偏大，支路和巷路密度偏低，不实用、不便捷</a:t>
            </a:r>
            <a:endParaRPr lang="zh-CN" altLang="en-US" sz="1800" b="1" dirty="0">
              <a:latin typeface="微软雅黑" panose="020B0503020204020204" pitchFamily="34" charset="-122"/>
              <a:ea typeface="微软雅黑" panose="020B0503020204020204" pitchFamily="34" charset="-122"/>
            </a:endParaRPr>
          </a:p>
        </p:txBody>
      </p:sp>
      <p:sp>
        <p:nvSpPr>
          <p:cNvPr id="43013" name="Text Box 3"/>
          <p:cNvSpPr txBox="1">
            <a:spLocks noChangeArrowheads="1"/>
          </p:cNvSpPr>
          <p:nvPr/>
        </p:nvSpPr>
        <p:spPr bwMode="auto">
          <a:xfrm>
            <a:off x="3175529" y="6304818"/>
            <a:ext cx="5226581" cy="276987"/>
          </a:xfrm>
          <a:prstGeom prst="rect">
            <a:avLst/>
          </a:prstGeom>
          <a:noFill/>
          <a:ln w="9525">
            <a:noFill/>
            <a:miter lim="800000"/>
          </a:ln>
        </p:spPr>
        <p:txBody>
          <a:bodyPr wrap="square" lIns="91429" tIns="45714" rIns="91429" bIns="45714">
            <a:spAutoFit/>
          </a:bodyPr>
          <a:lstStyle/>
          <a:p>
            <a:pPr eaLnBrk="1" hangingPunct="1">
              <a:buClr>
                <a:srgbClr val="FF0000"/>
              </a:buClr>
              <a:buFont typeface="Arial" panose="020B0604020202020204" pitchFamily="34" charset="0"/>
              <a:buNone/>
            </a:pPr>
            <a:r>
              <a:rPr lang="zh-CN" altLang="en-US" sz="1200" dirty="0" smtClean="0">
                <a:solidFill>
                  <a:prstClr val="black"/>
                </a:solidFill>
                <a:latin typeface="微软雅黑" panose="020B0503020204020204" pitchFamily="34" charset="-122"/>
                <a:ea typeface="微软雅黑" panose="020B0503020204020204" pitchFamily="34" charset="-122"/>
              </a:rPr>
              <a:t>山东省某镇干路间距</a:t>
            </a:r>
            <a:r>
              <a:rPr lang="en-US" altLang="zh-CN" sz="1200" dirty="0" smtClean="0">
                <a:solidFill>
                  <a:prstClr val="black"/>
                </a:solidFill>
                <a:latin typeface="微软雅黑" panose="020B0503020204020204" pitchFamily="34" charset="-122"/>
                <a:ea typeface="微软雅黑" panose="020B0503020204020204" pitchFamily="34" charset="-122"/>
              </a:rPr>
              <a:t>700-1000</a:t>
            </a:r>
            <a:r>
              <a:rPr lang="zh-CN" altLang="en-US" sz="1200" dirty="0" smtClean="0">
                <a:solidFill>
                  <a:prstClr val="black"/>
                </a:solidFill>
                <a:latin typeface="微软雅黑" panose="020B0503020204020204" pitchFamily="34" charset="-122"/>
                <a:ea typeface="微软雅黑" panose="020B0503020204020204" pitchFamily="34" charset="-122"/>
              </a:rPr>
              <a:t>米</a:t>
            </a:r>
            <a:r>
              <a:rPr lang="zh-CN" altLang="en-US" sz="1200" dirty="0" smtClean="0">
                <a:latin typeface="微软雅黑" panose="020B0503020204020204" pitchFamily="34" charset="-122"/>
                <a:ea typeface="微软雅黑" panose="020B0503020204020204" pitchFamily="34" charset="-122"/>
              </a:rPr>
              <a:t>。</a:t>
            </a:r>
            <a:endParaRPr lang="en-US" altLang="zh-CN" sz="1200" dirty="0">
              <a:latin typeface="微软雅黑" panose="020B0503020204020204" pitchFamily="34" charset="-122"/>
              <a:ea typeface="微软雅黑" panose="020B0503020204020204" pitchFamily="34" charset="-122"/>
            </a:endParaRPr>
          </a:p>
        </p:txBody>
      </p:sp>
      <p:pic>
        <p:nvPicPr>
          <p:cNvPr id="14"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35"/>
          <p:cNvGrpSpPr/>
          <p:nvPr/>
        </p:nvGrpSpPr>
        <p:grpSpPr>
          <a:xfrm>
            <a:off x="1296510" y="2132857"/>
            <a:ext cx="7010863" cy="4078419"/>
            <a:chOff x="395535" y="3688432"/>
            <a:chExt cx="4176464" cy="2632032"/>
          </a:xfrm>
        </p:grpSpPr>
        <p:sp>
          <p:nvSpPr>
            <p:cNvPr id="20" name="矩形 19"/>
            <p:cNvSpPr/>
            <p:nvPr/>
          </p:nvSpPr>
          <p:spPr>
            <a:xfrm>
              <a:off x="480170" y="3722588"/>
              <a:ext cx="417496" cy="258213"/>
            </a:xfrm>
            <a:prstGeom prst="rect">
              <a:avLst/>
            </a:prstGeom>
          </p:spPr>
          <p:txBody>
            <a:bodyPr wrap="none">
              <a:spAutoFit/>
            </a:bodyPr>
            <a:lstStyle/>
            <a:p>
              <a:r>
                <a:rPr lang="zh-CN" altLang="en-US" sz="2000" b="1" dirty="0" smtClean="0">
                  <a:solidFill>
                    <a:srgbClr val="FF0000"/>
                  </a:solidFill>
                </a:rPr>
                <a:t>换图</a:t>
              </a:r>
              <a:endParaRPr lang="zh-CN" altLang="en-US" sz="2000" b="1" dirty="0">
                <a:solidFill>
                  <a:srgbClr val="FF0000"/>
                </a:solidFill>
              </a:endParaRPr>
            </a:p>
          </p:txBody>
        </p:sp>
        <p:pic>
          <p:nvPicPr>
            <p:cNvPr id="2050" name="Picture 2" descr="C:\Documents and Settings\ghy-zhoud\桌面\1.jpg"/>
            <p:cNvPicPr>
              <a:picLocks noChangeAspect="1" noChangeArrowheads="1"/>
            </p:cNvPicPr>
            <p:nvPr/>
          </p:nvPicPr>
          <p:blipFill>
            <a:blip r:embed="rId2"/>
            <a:srcRect l="2533" t="16861" b="2818"/>
            <a:stretch>
              <a:fillRect/>
            </a:stretch>
          </p:blipFill>
          <p:spPr bwMode="auto">
            <a:xfrm>
              <a:off x="395535" y="3692596"/>
              <a:ext cx="4176464" cy="2627868"/>
            </a:xfrm>
            <a:prstGeom prst="rect">
              <a:avLst/>
            </a:prstGeom>
            <a:noFill/>
          </p:spPr>
        </p:pic>
        <p:sp>
          <p:nvSpPr>
            <p:cNvPr id="22" name="任意多边形 21"/>
            <p:cNvSpPr/>
            <p:nvPr/>
          </p:nvSpPr>
          <p:spPr>
            <a:xfrm>
              <a:off x="408608" y="3986882"/>
              <a:ext cx="1981200" cy="1549400"/>
            </a:xfrm>
            <a:custGeom>
              <a:avLst/>
              <a:gdLst>
                <a:gd name="connsiteX0" fmla="*/ 0 w 1981200"/>
                <a:gd name="connsiteY0" fmla="*/ 6350 h 1549400"/>
                <a:gd name="connsiteX1" fmla="*/ 1974850 w 1981200"/>
                <a:gd name="connsiteY1" fmla="*/ 0 h 1549400"/>
                <a:gd name="connsiteX2" fmla="*/ 1981200 w 1981200"/>
                <a:gd name="connsiteY2" fmla="*/ 1549400 h 1549400"/>
              </a:gdLst>
              <a:ahLst/>
              <a:cxnLst>
                <a:cxn ang="0">
                  <a:pos x="connsiteX0" y="connsiteY0"/>
                </a:cxn>
                <a:cxn ang="0">
                  <a:pos x="connsiteX1" y="connsiteY1"/>
                </a:cxn>
                <a:cxn ang="0">
                  <a:pos x="connsiteX2" y="connsiteY2"/>
                </a:cxn>
              </a:cxnLst>
              <a:rect l="l" t="t" r="r" b="b"/>
              <a:pathLst>
                <a:path w="1981200" h="1549400">
                  <a:moveTo>
                    <a:pt x="0" y="6350"/>
                  </a:moveTo>
                  <a:lnTo>
                    <a:pt x="1974850" y="0"/>
                  </a:lnTo>
                  <a:cubicBezTo>
                    <a:pt x="1976967" y="516467"/>
                    <a:pt x="1979083" y="1032933"/>
                    <a:pt x="1981200" y="154940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5" name="直接连接符 24"/>
            <p:cNvCxnSpPr/>
            <p:nvPr/>
          </p:nvCxnSpPr>
          <p:spPr>
            <a:xfrm rot="5400000">
              <a:off x="1560290" y="5162748"/>
              <a:ext cx="2304256" cy="15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任意多边形 26"/>
            <p:cNvSpPr/>
            <p:nvPr/>
          </p:nvSpPr>
          <p:spPr>
            <a:xfrm>
              <a:off x="846758" y="4571082"/>
              <a:ext cx="2882900" cy="101600"/>
            </a:xfrm>
            <a:custGeom>
              <a:avLst/>
              <a:gdLst>
                <a:gd name="connsiteX0" fmla="*/ 0 w 2882900"/>
                <a:gd name="connsiteY0" fmla="*/ 6350 h 101600"/>
                <a:gd name="connsiteX1" fmla="*/ 2330450 w 2882900"/>
                <a:gd name="connsiteY1" fmla="*/ 0 h 101600"/>
                <a:gd name="connsiteX2" fmla="*/ 2393950 w 2882900"/>
                <a:gd name="connsiteY2" fmla="*/ 6350 h 101600"/>
                <a:gd name="connsiteX3" fmla="*/ 2514600 w 2882900"/>
                <a:gd name="connsiteY3" fmla="*/ 69850 h 101600"/>
                <a:gd name="connsiteX4" fmla="*/ 2647950 w 2882900"/>
                <a:gd name="connsiteY4" fmla="*/ 95250 h 101600"/>
                <a:gd name="connsiteX5" fmla="*/ 2882900 w 2882900"/>
                <a:gd name="connsiteY5" fmla="*/ 101600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82900" h="101600">
                  <a:moveTo>
                    <a:pt x="0" y="6350"/>
                  </a:moveTo>
                  <a:lnTo>
                    <a:pt x="2330450" y="0"/>
                  </a:lnTo>
                  <a:lnTo>
                    <a:pt x="2393950" y="6350"/>
                  </a:lnTo>
                  <a:lnTo>
                    <a:pt x="2514600" y="69850"/>
                  </a:lnTo>
                  <a:lnTo>
                    <a:pt x="2647950" y="95250"/>
                  </a:lnTo>
                  <a:lnTo>
                    <a:pt x="2882900" y="101600"/>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任意多边形 27"/>
            <p:cNvSpPr/>
            <p:nvPr/>
          </p:nvSpPr>
          <p:spPr>
            <a:xfrm>
              <a:off x="402258" y="4990182"/>
              <a:ext cx="4133850" cy="57150"/>
            </a:xfrm>
            <a:custGeom>
              <a:avLst/>
              <a:gdLst>
                <a:gd name="connsiteX0" fmla="*/ 4133850 w 4133850"/>
                <a:gd name="connsiteY0" fmla="*/ 31750 h 57150"/>
                <a:gd name="connsiteX1" fmla="*/ 1346200 w 4133850"/>
                <a:gd name="connsiteY1" fmla="*/ 57150 h 57150"/>
                <a:gd name="connsiteX2" fmla="*/ 1003300 w 4133850"/>
                <a:gd name="connsiteY2" fmla="*/ 0 h 57150"/>
                <a:gd name="connsiteX3" fmla="*/ 0 w 4133850"/>
                <a:gd name="connsiteY3" fmla="*/ 12700 h 57150"/>
              </a:gdLst>
              <a:ahLst/>
              <a:cxnLst>
                <a:cxn ang="0">
                  <a:pos x="connsiteX0" y="connsiteY0"/>
                </a:cxn>
                <a:cxn ang="0">
                  <a:pos x="connsiteX1" y="connsiteY1"/>
                </a:cxn>
                <a:cxn ang="0">
                  <a:pos x="connsiteX2" y="connsiteY2"/>
                </a:cxn>
                <a:cxn ang="0">
                  <a:pos x="connsiteX3" y="connsiteY3"/>
                </a:cxn>
              </a:cxnLst>
              <a:rect l="l" t="t" r="r" b="b"/>
              <a:pathLst>
                <a:path w="4133850" h="57150">
                  <a:moveTo>
                    <a:pt x="4133850" y="31750"/>
                  </a:moveTo>
                  <a:lnTo>
                    <a:pt x="1346200" y="57150"/>
                  </a:lnTo>
                  <a:lnTo>
                    <a:pt x="1003300" y="0"/>
                  </a:lnTo>
                  <a:lnTo>
                    <a:pt x="0" y="12700"/>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任意多边形 28"/>
            <p:cNvSpPr/>
            <p:nvPr/>
          </p:nvSpPr>
          <p:spPr>
            <a:xfrm>
              <a:off x="1043608" y="5517232"/>
              <a:ext cx="3498850" cy="444500"/>
            </a:xfrm>
            <a:custGeom>
              <a:avLst/>
              <a:gdLst>
                <a:gd name="connsiteX0" fmla="*/ 0 w 3498850"/>
                <a:gd name="connsiteY0" fmla="*/ 19050 h 444500"/>
                <a:gd name="connsiteX1" fmla="*/ 2667000 w 3498850"/>
                <a:gd name="connsiteY1" fmla="*/ 0 h 444500"/>
                <a:gd name="connsiteX2" fmla="*/ 2851150 w 3498850"/>
                <a:gd name="connsiteY2" fmla="*/ 25400 h 444500"/>
                <a:gd name="connsiteX3" fmla="*/ 3009900 w 3498850"/>
                <a:gd name="connsiteY3" fmla="*/ 139700 h 444500"/>
                <a:gd name="connsiteX4" fmla="*/ 3200400 w 3498850"/>
                <a:gd name="connsiteY4" fmla="*/ 304800 h 444500"/>
                <a:gd name="connsiteX5" fmla="*/ 3498850 w 3498850"/>
                <a:gd name="connsiteY5" fmla="*/ 444500 h 44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98850" h="444500">
                  <a:moveTo>
                    <a:pt x="0" y="19050"/>
                  </a:moveTo>
                  <a:lnTo>
                    <a:pt x="2667000" y="0"/>
                  </a:lnTo>
                  <a:lnTo>
                    <a:pt x="2851150" y="25400"/>
                  </a:lnTo>
                  <a:lnTo>
                    <a:pt x="3009900" y="139700"/>
                  </a:lnTo>
                  <a:lnTo>
                    <a:pt x="3200400" y="304800"/>
                  </a:lnTo>
                  <a:lnTo>
                    <a:pt x="3498850" y="444500"/>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任意多边形 29"/>
            <p:cNvSpPr/>
            <p:nvPr/>
          </p:nvSpPr>
          <p:spPr>
            <a:xfrm>
              <a:off x="1018208" y="3688432"/>
              <a:ext cx="38100" cy="2632032"/>
            </a:xfrm>
            <a:custGeom>
              <a:avLst/>
              <a:gdLst>
                <a:gd name="connsiteX0" fmla="*/ 0 w 76200"/>
                <a:gd name="connsiteY0" fmla="*/ 0 h 2692400"/>
                <a:gd name="connsiteX1" fmla="*/ 38100 w 76200"/>
                <a:gd name="connsiteY1" fmla="*/ 2584450 h 2692400"/>
                <a:gd name="connsiteX2" fmla="*/ 76200 w 76200"/>
                <a:gd name="connsiteY2" fmla="*/ 2692400 h 2692400"/>
              </a:gdLst>
              <a:ahLst/>
              <a:cxnLst>
                <a:cxn ang="0">
                  <a:pos x="connsiteX0" y="connsiteY0"/>
                </a:cxn>
                <a:cxn ang="0">
                  <a:pos x="connsiteX1" y="connsiteY1"/>
                </a:cxn>
                <a:cxn ang="0">
                  <a:pos x="connsiteX2" y="connsiteY2"/>
                </a:cxn>
              </a:cxnLst>
              <a:rect l="l" t="t" r="r" b="b"/>
              <a:pathLst>
                <a:path w="76200" h="2692400">
                  <a:moveTo>
                    <a:pt x="0" y="0"/>
                  </a:moveTo>
                  <a:lnTo>
                    <a:pt x="38100" y="2584450"/>
                  </a:lnTo>
                  <a:lnTo>
                    <a:pt x="76200" y="2692400"/>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任意多边形 30"/>
            <p:cNvSpPr/>
            <p:nvPr/>
          </p:nvSpPr>
          <p:spPr>
            <a:xfrm>
              <a:off x="1888158" y="3986882"/>
              <a:ext cx="6350" cy="1536700"/>
            </a:xfrm>
            <a:custGeom>
              <a:avLst/>
              <a:gdLst>
                <a:gd name="connsiteX0" fmla="*/ 6350 w 6350"/>
                <a:gd name="connsiteY0" fmla="*/ 0 h 1536700"/>
                <a:gd name="connsiteX1" fmla="*/ 0 w 6350"/>
                <a:gd name="connsiteY1" fmla="*/ 1536700 h 1536700"/>
              </a:gdLst>
              <a:ahLst/>
              <a:cxnLst>
                <a:cxn ang="0">
                  <a:pos x="connsiteX0" y="connsiteY0"/>
                </a:cxn>
                <a:cxn ang="0">
                  <a:pos x="connsiteX1" y="connsiteY1"/>
                </a:cxn>
              </a:cxnLst>
              <a:rect l="l" t="t" r="r" b="b"/>
              <a:pathLst>
                <a:path w="6350" h="1536700">
                  <a:moveTo>
                    <a:pt x="6350" y="0"/>
                  </a:moveTo>
                  <a:cubicBezTo>
                    <a:pt x="4233" y="512233"/>
                    <a:pt x="2117" y="1024467"/>
                    <a:pt x="0" y="153670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32" name="直接箭头连接符 31"/>
            <p:cNvCxnSpPr/>
            <p:nvPr/>
          </p:nvCxnSpPr>
          <p:spPr>
            <a:xfrm rot="10800000">
              <a:off x="2424386" y="4802708"/>
              <a:ext cx="288032" cy="1588"/>
            </a:xfrm>
            <a:prstGeom prst="straightConnector1">
              <a:avLst/>
            </a:prstGeom>
            <a:ln w="28575">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2393780" y="4525025"/>
              <a:ext cx="495800" cy="258213"/>
            </a:xfrm>
            <a:prstGeom prst="rect">
              <a:avLst/>
            </a:prstGeom>
          </p:spPr>
          <p:txBody>
            <a:bodyPr wrap="none">
              <a:spAutoFit/>
            </a:bodyPr>
            <a:lstStyle/>
            <a:p>
              <a:r>
                <a:rPr lang="en-US" altLang="zh-CN" sz="2000" b="1" dirty="0" smtClean="0">
                  <a:solidFill>
                    <a:srgbClr val="FFFF00"/>
                  </a:solidFill>
                  <a:latin typeface="黑体" panose="02010600030101010101" pitchFamily="2" charset="-122"/>
                  <a:ea typeface="黑体" panose="02010600030101010101" pitchFamily="2" charset="-122"/>
                </a:rPr>
                <a:t>700</a:t>
              </a:r>
              <a:r>
                <a:rPr lang="zh-CN" altLang="en-US" sz="2000" b="1" dirty="0" smtClean="0">
                  <a:solidFill>
                    <a:srgbClr val="FFFF00"/>
                  </a:solidFill>
                  <a:latin typeface="黑体" panose="02010600030101010101" pitchFamily="2" charset="-122"/>
                  <a:ea typeface="黑体" panose="02010600030101010101" pitchFamily="2" charset="-122"/>
                </a:rPr>
                <a:t>米</a:t>
              </a:r>
              <a:endParaRPr lang="zh-CN" altLang="en-US" sz="2000" b="1" dirty="0">
                <a:solidFill>
                  <a:srgbClr val="FFFF00"/>
                </a:solidFill>
                <a:latin typeface="黑体" panose="02010600030101010101" pitchFamily="2" charset="-122"/>
                <a:ea typeface="黑体" panose="02010600030101010101" pitchFamily="2" charset="-122"/>
              </a:endParaRPr>
            </a:p>
          </p:txBody>
        </p:sp>
        <p:cxnSp>
          <p:nvCxnSpPr>
            <p:cNvPr id="35" name="直接箭头连接符 34"/>
            <p:cNvCxnSpPr/>
            <p:nvPr/>
          </p:nvCxnSpPr>
          <p:spPr>
            <a:xfrm rot="5400000">
              <a:off x="1417068" y="4801914"/>
              <a:ext cx="432048" cy="1588"/>
            </a:xfrm>
            <a:prstGeom prst="straightConnector1">
              <a:avLst/>
            </a:prstGeom>
            <a:ln w="28575">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1324952" y="4292671"/>
              <a:ext cx="573149" cy="258213"/>
            </a:xfrm>
            <a:prstGeom prst="rect">
              <a:avLst/>
            </a:prstGeom>
          </p:spPr>
          <p:txBody>
            <a:bodyPr wrap="none">
              <a:spAutoFit/>
            </a:bodyPr>
            <a:lstStyle/>
            <a:p>
              <a:r>
                <a:rPr lang="en-US" altLang="zh-CN" sz="2000" b="1" dirty="0" smtClean="0">
                  <a:solidFill>
                    <a:srgbClr val="FFFF00"/>
                  </a:solidFill>
                  <a:latin typeface="黑体" panose="02010600030101010101" pitchFamily="2" charset="-122"/>
                  <a:ea typeface="黑体" panose="02010600030101010101" pitchFamily="2" charset="-122"/>
                </a:rPr>
                <a:t>1000</a:t>
              </a:r>
              <a:r>
                <a:rPr lang="zh-CN" altLang="en-US" sz="2000" b="1" dirty="0" smtClean="0">
                  <a:solidFill>
                    <a:srgbClr val="FFFF00"/>
                  </a:solidFill>
                  <a:latin typeface="黑体" panose="02010600030101010101" pitchFamily="2" charset="-122"/>
                  <a:ea typeface="黑体" panose="02010600030101010101" pitchFamily="2" charset="-122"/>
                </a:rPr>
                <a:t>米</a:t>
              </a:r>
              <a:endParaRPr lang="zh-CN" altLang="en-US" sz="2000" b="1" dirty="0">
                <a:solidFill>
                  <a:srgbClr val="FFFF00"/>
                </a:solidFill>
                <a:latin typeface="黑体" panose="02010600030101010101" pitchFamily="2" charset="-122"/>
                <a:ea typeface="黑体" panose="02010600030101010101" pitchFamily="2" charset="-122"/>
              </a:endParaRPr>
            </a:p>
          </p:txBody>
        </p:sp>
        <p:cxnSp>
          <p:nvCxnSpPr>
            <p:cNvPr id="39" name="直接连接符 38"/>
            <p:cNvCxnSpPr/>
            <p:nvPr/>
          </p:nvCxnSpPr>
          <p:spPr>
            <a:xfrm rot="5400000">
              <a:off x="2596605" y="5062537"/>
              <a:ext cx="951706" cy="15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5400000">
              <a:off x="3001244" y="5090740"/>
              <a:ext cx="863302" cy="79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a:off x="869207" y="4485679"/>
              <a:ext cx="951706" cy="15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3" name="Text Box 3"/>
          <p:cNvSpPr txBox="1">
            <a:spLocks noChangeArrowheads="1"/>
          </p:cNvSpPr>
          <p:nvPr/>
        </p:nvSpPr>
        <p:spPr bwMode="auto">
          <a:xfrm>
            <a:off x="416496" y="1357298"/>
            <a:ext cx="9448535" cy="738652"/>
          </a:xfrm>
          <a:prstGeom prst="rect">
            <a:avLst/>
          </a:prstGeom>
          <a:noFill/>
          <a:ln w="9525">
            <a:noFill/>
            <a:miter lim="800000"/>
          </a:ln>
        </p:spPr>
        <p:txBody>
          <a:bodyPr wrap="square" lIns="91429" tIns="45714" rIns="91429" bIns="45714">
            <a:spAutoFit/>
          </a:bodyPr>
          <a:lstStyle/>
          <a:p>
            <a:pPr marL="285750" indent="-285750" eaLnBrk="1" hangingPunct="1">
              <a:lnSpc>
                <a:spcPct val="150000"/>
              </a:lnSpc>
              <a:buClr>
                <a:schemeClr val="accent3">
                  <a:lumMod val="75000"/>
                </a:schemeClr>
              </a:buClr>
              <a:buFont typeface="Wingdings" panose="05000000000000000000" pitchFamily="2" charset="2"/>
              <a:buChar char="n"/>
            </a:pPr>
            <a:r>
              <a:rPr lang="zh-CN" altLang="en-US" sz="1400" dirty="0" smtClean="0">
                <a:latin typeface="微软雅黑" panose="020B0503020204020204" pitchFamily="34" charset="-122"/>
                <a:ea typeface="微软雅黑" panose="020B0503020204020204" pitchFamily="34" charset="-122"/>
              </a:rPr>
              <a:t>盲目</a:t>
            </a:r>
            <a:r>
              <a:rPr lang="zh-CN" altLang="en-US" sz="1400" dirty="0">
                <a:latin typeface="微软雅黑" panose="020B0503020204020204" pitchFamily="34" charset="-122"/>
                <a:ea typeface="微软雅黑" panose="020B0503020204020204" pitchFamily="34" charset="-122"/>
              </a:rPr>
              <a:t>套用适用于</a:t>
            </a:r>
            <a:r>
              <a:rPr lang="zh-CN" altLang="en-US" sz="1400" dirty="0">
                <a:solidFill>
                  <a:srgbClr val="C00000"/>
                </a:solidFill>
                <a:latin typeface="微软雅黑" panose="020B0503020204020204" pitchFamily="34" charset="-122"/>
                <a:ea typeface="微软雅黑" panose="020B0503020204020204" pitchFamily="34" charset="-122"/>
              </a:rPr>
              <a:t>机动车主导型</a:t>
            </a:r>
            <a:r>
              <a:rPr lang="zh-CN" altLang="en-US" sz="1400" dirty="0">
                <a:latin typeface="微软雅黑" panose="020B0503020204020204" pitchFamily="34" charset="-122"/>
                <a:ea typeface="微软雅黑" panose="020B0503020204020204" pitchFamily="34" charset="-122"/>
              </a:rPr>
              <a:t>交通的</a:t>
            </a:r>
            <a:r>
              <a:rPr lang="zh-CN" altLang="en-US" sz="1400" dirty="0">
                <a:solidFill>
                  <a:srgbClr val="C00000"/>
                </a:solidFill>
                <a:latin typeface="微软雅黑" panose="020B0503020204020204" pitchFamily="34" charset="-122"/>
                <a:ea typeface="微软雅黑" panose="020B0503020204020204" pitchFamily="34" charset="-122"/>
              </a:rPr>
              <a:t>大间距、低</a:t>
            </a:r>
            <a:r>
              <a:rPr lang="zh-CN" altLang="en-US" sz="1400" dirty="0" smtClean="0">
                <a:solidFill>
                  <a:srgbClr val="C00000"/>
                </a:solidFill>
                <a:latin typeface="微软雅黑" panose="020B0503020204020204" pitchFamily="34" charset="-122"/>
                <a:ea typeface="微软雅黑" panose="020B0503020204020204" pitchFamily="34" charset="-122"/>
              </a:rPr>
              <a:t>密度</a:t>
            </a:r>
            <a:r>
              <a:rPr lang="zh-CN" altLang="en-US" sz="1400" dirty="0" smtClean="0">
                <a:latin typeface="微软雅黑" panose="020B0503020204020204" pitchFamily="34" charset="-122"/>
                <a:ea typeface="微软雅黑" panose="020B0503020204020204" pitchFamily="34" charset="-122"/>
              </a:rPr>
              <a:t>道路</a:t>
            </a:r>
            <a:r>
              <a:rPr lang="zh-CN" altLang="en-US" sz="1400" dirty="0">
                <a:latin typeface="微软雅黑" panose="020B0503020204020204" pitchFamily="34" charset="-122"/>
                <a:ea typeface="微软雅黑" panose="020B0503020204020204" pitchFamily="34" charset="-122"/>
              </a:rPr>
              <a:t>格局，不实用，不</a:t>
            </a:r>
            <a:r>
              <a:rPr lang="zh-CN" altLang="en-US" sz="1400" dirty="0" smtClean="0">
                <a:latin typeface="微软雅黑" panose="020B0503020204020204" pitchFamily="34" charset="-122"/>
                <a:ea typeface="微软雅黑" panose="020B0503020204020204" pitchFamily="34" charset="-122"/>
              </a:rPr>
              <a:t>便捷</a:t>
            </a:r>
            <a:endParaRPr lang="en-US" altLang="zh-CN" sz="1400" dirty="0">
              <a:latin typeface="微软雅黑" panose="020B0503020204020204" pitchFamily="34" charset="-122"/>
              <a:ea typeface="微软雅黑" panose="020B0503020204020204" pitchFamily="34" charset="-122"/>
            </a:endParaRPr>
          </a:p>
          <a:p>
            <a:pPr marL="285750" indent="-285750" eaLnBrk="1" hangingPunct="1">
              <a:lnSpc>
                <a:spcPct val="150000"/>
              </a:lnSpc>
              <a:buClr>
                <a:schemeClr val="accent3">
                  <a:lumMod val="75000"/>
                </a:schemeClr>
              </a:buClr>
              <a:buFont typeface="Wingdings" panose="05000000000000000000" pitchFamily="2" charset="2"/>
              <a:buChar char="n"/>
            </a:pPr>
            <a:r>
              <a:rPr lang="zh-CN" altLang="en-US" sz="1400" dirty="0" smtClean="0">
                <a:solidFill>
                  <a:srgbClr val="C00000"/>
                </a:solidFill>
                <a:latin typeface="微软雅黑" panose="020B0503020204020204" pitchFamily="34" charset="-122"/>
                <a:ea typeface="微软雅黑" panose="020B0503020204020204" pitchFamily="34" charset="-122"/>
              </a:rPr>
              <a:t>支路与巷路</a:t>
            </a:r>
            <a:r>
              <a:rPr lang="zh-CN" altLang="en-US" sz="1400" dirty="0" smtClean="0">
                <a:latin typeface="微软雅黑" panose="020B0503020204020204" pitchFamily="34" charset="-122"/>
                <a:ea typeface="微软雅黑" panose="020B0503020204020204" pitchFamily="34" charset="-122"/>
              </a:rPr>
              <a:t>的规划和建设都未受到重视，路网密度过低</a:t>
            </a:r>
            <a:endParaRPr lang="en-US" altLang="zh-CN" sz="1400" dirty="0" smtClean="0">
              <a:latin typeface="微软雅黑" panose="020B0503020204020204" pitchFamily="34" charset="-122"/>
              <a:ea typeface="微软雅黑" panose="020B0503020204020204" pitchFamily="34" charset="-122"/>
            </a:endParaRPr>
          </a:p>
        </p:txBody>
      </p:sp>
      <p:sp>
        <p:nvSpPr>
          <p:cNvPr id="24" name="TextBox 51"/>
          <p:cNvSpPr txBox="1">
            <a:spLocks noChangeArrowheads="1"/>
          </p:cNvSpPr>
          <p:nvPr/>
        </p:nvSpPr>
        <p:spPr bwMode="auto">
          <a:xfrm>
            <a:off x="193717" y="483673"/>
            <a:ext cx="9673829" cy="400110"/>
          </a:xfrm>
          <a:prstGeom prst="rect">
            <a:avLst/>
          </a:prstGeom>
          <a:noFill/>
          <a:ln w="9525">
            <a:noFill/>
            <a:miter lim="800000"/>
          </a:ln>
        </p:spPr>
        <p:txBody>
          <a:bodyPr>
            <a:spAutoFit/>
          </a:bodyPr>
          <a:lstStyle/>
          <a:p>
            <a:pPr lvl="0" eaLnBrk="1" fontAlgn="auto" hangingPunct="1">
              <a:spcAft>
                <a:spcPts val="0"/>
              </a:spcAft>
              <a:buClr>
                <a:srgbClr val="4F81BD">
                  <a:lumMod val="75000"/>
                </a:srgbClr>
              </a:buClr>
              <a:defRPr/>
            </a:pPr>
            <a:r>
              <a:rPr lang="zh-CN" altLang="en-US" sz="2000" b="1" kern="0" dirty="0" smtClean="0">
                <a:latin typeface="微软雅黑" panose="020B0503020204020204" pitchFamily="34" charset="-122"/>
                <a:ea typeface="微软雅黑" panose="020B0503020204020204" pitchFamily="34" charset="-122"/>
              </a:rPr>
              <a:t>二、</a:t>
            </a:r>
            <a:r>
              <a:rPr lang="zh-CN" altLang="zh-CN" sz="2000" b="1" kern="0" dirty="0" smtClean="0">
                <a:latin typeface="微软雅黑" panose="020B0503020204020204" pitchFamily="34" charset="-122"/>
                <a:ea typeface="微软雅黑" panose="020B0503020204020204" pitchFamily="34" charset="-122"/>
              </a:rPr>
              <a:t>照搬城市空间</a:t>
            </a:r>
            <a:r>
              <a:rPr lang="zh-CN" altLang="en-US" sz="2000" b="1" kern="0" dirty="0" smtClean="0">
                <a:latin typeface="微软雅黑" panose="020B0503020204020204" pitchFamily="34" charset="-122"/>
                <a:ea typeface="微软雅黑" panose="020B0503020204020204" pitchFamily="34" charset="-122"/>
              </a:rPr>
              <a:t>布局</a:t>
            </a:r>
            <a:r>
              <a:rPr lang="zh-CN" altLang="zh-CN" sz="2000" b="1" kern="0" dirty="0" smtClean="0">
                <a:latin typeface="微软雅黑" panose="020B0503020204020204" pitchFamily="34" charset="-122"/>
                <a:ea typeface="微软雅黑" panose="020B0503020204020204" pitchFamily="34" charset="-122"/>
              </a:rPr>
              <a:t>模式</a:t>
            </a:r>
            <a:endParaRPr lang="zh-CN" altLang="zh-CN" sz="2000" b="1" kern="0"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40532" y="571480"/>
            <a:ext cx="8546373" cy="5955476"/>
          </a:xfrm>
          <a:prstGeom prst="rect">
            <a:avLst/>
          </a:prstGeom>
        </p:spPr>
        <p:txBody>
          <a:bodyPr wrap="square">
            <a:spAutoFit/>
          </a:bodyPr>
          <a:lstStyle/>
          <a:p>
            <a:pPr marL="571500" indent="-285750" eaLnBrk="1" hangingPunct="1">
              <a:lnSpc>
                <a:spcPct val="150000"/>
              </a:lnSpc>
              <a:spcBef>
                <a:spcPts val="1200"/>
              </a:spcBef>
              <a:spcAft>
                <a:spcPts val="1200"/>
              </a:spcAft>
              <a:buClr>
                <a:schemeClr val="accent3">
                  <a:lumMod val="50000"/>
                </a:schemeClr>
              </a:buClr>
              <a:buFont typeface="Wingdings" panose="05000000000000000000" pitchFamily="2" charset="2"/>
              <a:buChar char="n"/>
              <a:defRPr/>
            </a:pPr>
            <a:r>
              <a:rPr lang="zh-CN" altLang="en-US" sz="1800" dirty="0">
                <a:latin typeface="微软雅黑" panose="020B0503020204020204" pitchFamily="34" charset="-122"/>
                <a:ea typeface="微软雅黑" panose="020B0503020204020204" pitchFamily="34" charset="-122"/>
              </a:rPr>
              <a:t>城镇化快速发展的几年里，大量小城镇在规划建设中出现了</a:t>
            </a:r>
            <a:r>
              <a:rPr lang="zh-CN" altLang="en-US" sz="1800" dirty="0">
                <a:solidFill>
                  <a:srgbClr val="C00000"/>
                </a:solidFill>
                <a:latin typeface="微软雅黑" panose="020B0503020204020204" pitchFamily="34" charset="-122"/>
                <a:ea typeface="微软雅黑" panose="020B0503020204020204" pitchFamily="34" charset="-122"/>
              </a:rPr>
              <a:t>破坏自然生态环境、忽视小城镇特色、无视地域与本土文化</a:t>
            </a:r>
            <a:r>
              <a:rPr lang="zh-CN" altLang="en-US" sz="1800" dirty="0">
                <a:latin typeface="微软雅黑" panose="020B0503020204020204" pitchFamily="34" charset="-122"/>
                <a:ea typeface="微软雅黑" panose="020B0503020204020204" pitchFamily="34" charset="-122"/>
              </a:rPr>
              <a:t>等问题，小城镇照搬</a:t>
            </a:r>
            <a:r>
              <a:rPr lang="zh-CN" altLang="en-US" sz="1800" dirty="0" smtClean="0">
                <a:latin typeface="微软雅黑" panose="020B0503020204020204" pitchFamily="34" charset="-122"/>
                <a:ea typeface="微软雅黑" panose="020B0503020204020204" pitchFamily="34" charset="-122"/>
              </a:rPr>
              <a:t>城市规划模式，</a:t>
            </a:r>
            <a:r>
              <a:rPr lang="zh-CN" altLang="en-US" sz="1800" dirty="0">
                <a:latin typeface="微软雅黑" panose="020B0503020204020204" pitchFamily="34" charset="-122"/>
                <a:ea typeface="微软雅黑" panose="020B0503020204020204" pitchFamily="34" charset="-122"/>
              </a:rPr>
              <a:t>走入了不切实际的 </a:t>
            </a:r>
            <a:r>
              <a:rPr lang="zh-CN" altLang="en-US" sz="1800" dirty="0" smtClean="0">
                <a:solidFill>
                  <a:srgbClr val="C00000"/>
                </a:solidFill>
                <a:latin typeface="微软雅黑" panose="020B0503020204020204" pitchFamily="34" charset="-122"/>
                <a:ea typeface="微软雅黑" panose="020B0503020204020204" pitchFamily="34" charset="-122"/>
              </a:rPr>
              <a:t>“贪大求洋”、“城市型”</a:t>
            </a:r>
            <a:r>
              <a:rPr lang="zh-CN" altLang="en-US" sz="1800" dirty="0">
                <a:latin typeface="微软雅黑" panose="020B0503020204020204" pitchFamily="34" charset="-122"/>
                <a:ea typeface="微软雅黑" panose="020B0503020204020204" pitchFamily="34" charset="-122"/>
              </a:rPr>
              <a:t>建设误区</a:t>
            </a:r>
            <a:r>
              <a:rPr lang="zh-CN" altLang="en-US" sz="1800" dirty="0" smtClean="0">
                <a:latin typeface="微软雅黑" panose="020B0503020204020204" pitchFamily="34" charset="-122"/>
                <a:ea typeface="微软雅黑" panose="020B0503020204020204" pitchFamily="34" charset="-122"/>
              </a:rPr>
              <a:t>，小城镇</a:t>
            </a:r>
            <a:r>
              <a:rPr lang="zh-CN" altLang="en-US" sz="1800" dirty="0">
                <a:solidFill>
                  <a:srgbClr val="C00000"/>
                </a:solidFill>
                <a:latin typeface="微软雅黑" panose="020B0503020204020204" pitchFamily="34" charset="-122"/>
                <a:ea typeface="微软雅黑" panose="020B0503020204020204" pitchFamily="34" charset="-122"/>
              </a:rPr>
              <a:t>特色</a:t>
            </a:r>
            <a:r>
              <a:rPr lang="zh-CN" altLang="en-US" sz="1800" dirty="0" smtClean="0">
                <a:solidFill>
                  <a:srgbClr val="C00000"/>
                </a:solidFill>
                <a:latin typeface="微软雅黑" panose="020B0503020204020204" pitchFamily="34" charset="-122"/>
                <a:ea typeface="微软雅黑" panose="020B0503020204020204" pitchFamily="34" charset="-122"/>
              </a:rPr>
              <a:t>缺失、同质化</a:t>
            </a:r>
            <a:r>
              <a:rPr lang="zh-CN" altLang="en-US" sz="1800" dirty="0" smtClean="0">
                <a:latin typeface="微软雅黑" panose="020B0503020204020204" pitchFamily="34" charset="-122"/>
                <a:ea typeface="微软雅黑" panose="020B0503020204020204" pitchFamily="34" charset="-122"/>
              </a:rPr>
              <a:t>现象蔓延，亟需</a:t>
            </a:r>
            <a:r>
              <a:rPr lang="zh-CN" altLang="en-US" sz="1800" dirty="0">
                <a:latin typeface="微软雅黑" panose="020B0503020204020204" pitchFamily="34" charset="-122"/>
                <a:ea typeface="微软雅黑" panose="020B0503020204020204" pitchFamily="34" charset="-122"/>
              </a:rPr>
              <a:t>从国家层面</a:t>
            </a:r>
            <a:r>
              <a:rPr lang="zh-CN" altLang="en-US" sz="1800" dirty="0" smtClean="0">
                <a:latin typeface="微软雅黑" panose="020B0503020204020204" pitchFamily="34" charset="-122"/>
                <a:ea typeface="微软雅黑" panose="020B0503020204020204" pitchFamily="34" charset="-122"/>
              </a:rPr>
              <a:t>对规划</a:t>
            </a:r>
            <a:r>
              <a:rPr lang="zh-CN" altLang="en-US" sz="1800" dirty="0">
                <a:latin typeface="微软雅黑" panose="020B0503020204020204" pitchFamily="34" charset="-122"/>
                <a:ea typeface="微软雅黑" panose="020B0503020204020204" pitchFamily="34" charset="-122"/>
              </a:rPr>
              <a:t>编制</a:t>
            </a:r>
            <a:r>
              <a:rPr lang="zh-CN" altLang="en-US" sz="1800" dirty="0" smtClean="0">
                <a:latin typeface="微软雅黑" panose="020B0503020204020204" pitchFamily="34" charset="-122"/>
                <a:ea typeface="微软雅黑" panose="020B0503020204020204" pitchFamily="34" charset="-122"/>
              </a:rPr>
              <a:t>进行指导。为做好新时期全国小城镇规划的编制工作，提升小城镇规划编制质量，提高规划的科学性和实用性，开展此项研究。</a:t>
            </a:r>
            <a:endParaRPr lang="en-US" altLang="zh-CN" sz="1800" dirty="0" smtClean="0">
              <a:latin typeface="微软雅黑" panose="020B0503020204020204" pitchFamily="34" charset="-122"/>
              <a:ea typeface="微软雅黑" panose="020B0503020204020204" pitchFamily="34" charset="-122"/>
            </a:endParaRPr>
          </a:p>
          <a:p>
            <a:pPr marL="571500" indent="-285750" eaLnBrk="1" hangingPunct="1">
              <a:spcBef>
                <a:spcPts val="1200"/>
              </a:spcBef>
              <a:spcAft>
                <a:spcPts val="1200"/>
              </a:spcAft>
              <a:buClr>
                <a:schemeClr val="accent3">
                  <a:lumMod val="50000"/>
                </a:schemeClr>
              </a:buClr>
              <a:defRPr/>
            </a:pPr>
            <a:r>
              <a:rPr lang="zh-CN" altLang="en-US" sz="2400" b="1" kern="0" dirty="0" smtClean="0">
                <a:latin typeface="微软雅黑" panose="020B0503020204020204" pitchFamily="34" charset="-122"/>
                <a:ea typeface="微软雅黑" panose="020B0503020204020204" pitchFamily="34" charset="-122"/>
              </a:rPr>
              <a:t>研究目的</a:t>
            </a:r>
            <a:endParaRPr lang="en-US" altLang="zh-CN" sz="2400" b="1" kern="0" dirty="0" smtClean="0">
              <a:latin typeface="微软雅黑" panose="020B0503020204020204" pitchFamily="34" charset="-122"/>
              <a:ea typeface="微软雅黑" panose="020B0503020204020204" pitchFamily="34" charset="-122"/>
            </a:endParaRPr>
          </a:p>
          <a:p>
            <a:pPr marL="571500" indent="-285750" eaLnBrk="1" hangingPunct="1">
              <a:lnSpc>
                <a:spcPct val="150000"/>
              </a:lnSpc>
              <a:spcBef>
                <a:spcPts val="1200"/>
              </a:spcBef>
              <a:spcAft>
                <a:spcPts val="1200"/>
              </a:spcAft>
              <a:buClr>
                <a:schemeClr val="accent3">
                  <a:lumMod val="50000"/>
                </a:schemeClr>
              </a:buClr>
              <a:buFont typeface="Wingdings" panose="05000000000000000000" pitchFamily="2" charset="2"/>
              <a:buChar char="n"/>
              <a:defRPr/>
            </a:pPr>
            <a:r>
              <a:rPr lang="zh-CN" altLang="en-US" sz="1800" dirty="0" smtClean="0">
                <a:latin typeface="微软雅黑" panose="020B0503020204020204" pitchFamily="34" charset="-122"/>
                <a:ea typeface="微软雅黑" panose="020B0503020204020204" pitchFamily="34" charset="-122"/>
              </a:rPr>
              <a:t>力求通过</a:t>
            </a:r>
            <a:r>
              <a:rPr lang="zh-CN" altLang="en-US" sz="1800" dirty="0" smtClean="0">
                <a:solidFill>
                  <a:srgbClr val="C00000"/>
                </a:solidFill>
                <a:latin typeface="微软雅黑" panose="020B0503020204020204" pitchFamily="34" charset="-122"/>
                <a:ea typeface="微软雅黑" panose="020B0503020204020204" pitchFamily="34" charset="-122"/>
              </a:rPr>
              <a:t>图文并茂、深入浅出、通俗易懂</a:t>
            </a:r>
            <a:r>
              <a:rPr lang="zh-CN" altLang="en-US" sz="1800" dirty="0" smtClean="0">
                <a:latin typeface="微软雅黑" panose="020B0503020204020204" pitchFamily="34" charset="-122"/>
                <a:ea typeface="微软雅黑" panose="020B0503020204020204" pitchFamily="34" charset="-122"/>
              </a:rPr>
              <a:t>的表达形式，来指导新时期小城镇规划</a:t>
            </a:r>
            <a:r>
              <a:rPr lang="zh-CN" altLang="en-US" sz="1800" dirty="0">
                <a:latin typeface="微软雅黑" panose="020B0503020204020204" pitchFamily="34" charset="-122"/>
                <a:ea typeface="微软雅黑" panose="020B0503020204020204" pitchFamily="34" charset="-122"/>
              </a:rPr>
              <a:t>、建设、</a:t>
            </a:r>
            <a:r>
              <a:rPr lang="zh-CN" altLang="en-US" sz="1800" dirty="0" smtClean="0">
                <a:latin typeface="微软雅黑" panose="020B0503020204020204" pitchFamily="34" charset="-122"/>
                <a:ea typeface="微软雅黑" panose="020B0503020204020204" pitchFamily="34" charset="-122"/>
              </a:rPr>
              <a:t>管理工作，</a:t>
            </a:r>
            <a:r>
              <a:rPr lang="zh-CN" altLang="en-US" sz="1800" dirty="0">
                <a:latin typeface="微软雅黑" panose="020B0503020204020204" pitchFamily="34" charset="-122"/>
                <a:ea typeface="微软雅黑" panose="020B0503020204020204" pitchFamily="34" charset="-122"/>
              </a:rPr>
              <a:t>有效改善小</a:t>
            </a:r>
            <a:r>
              <a:rPr lang="zh-CN" altLang="en-US" sz="1800" dirty="0" smtClean="0">
                <a:latin typeface="微软雅黑" panose="020B0503020204020204" pitchFamily="34" charset="-122"/>
                <a:ea typeface="微软雅黑" panose="020B0503020204020204" pitchFamily="34" charset="-122"/>
              </a:rPr>
              <a:t>城镇面貌，指引小</a:t>
            </a:r>
            <a:r>
              <a:rPr lang="zh-CN" altLang="en-US" sz="1800" dirty="0">
                <a:latin typeface="微软雅黑" panose="020B0503020204020204" pitchFamily="34" charset="-122"/>
                <a:ea typeface="微软雅黑" panose="020B0503020204020204" pitchFamily="34" charset="-122"/>
              </a:rPr>
              <a:t>城镇特色</a:t>
            </a:r>
            <a:r>
              <a:rPr lang="zh-CN" altLang="en-US" sz="1800" dirty="0" smtClean="0">
                <a:latin typeface="微软雅黑" panose="020B0503020204020204" pitchFamily="34" charset="-122"/>
                <a:ea typeface="微软雅黑" panose="020B0503020204020204" pitchFamily="34" charset="-122"/>
              </a:rPr>
              <a:t>塑造。</a:t>
            </a:r>
            <a:endParaRPr lang="en-US" altLang="zh-CN" sz="1800" dirty="0" smtClean="0">
              <a:latin typeface="微软雅黑" panose="020B0503020204020204" pitchFamily="34" charset="-122"/>
              <a:ea typeface="微软雅黑" panose="020B0503020204020204" pitchFamily="34" charset="-122"/>
            </a:endParaRPr>
          </a:p>
          <a:p>
            <a:pPr marL="571500" indent="-285750" eaLnBrk="1" hangingPunct="1">
              <a:lnSpc>
                <a:spcPct val="150000"/>
              </a:lnSpc>
              <a:spcBef>
                <a:spcPts val="1200"/>
              </a:spcBef>
              <a:spcAft>
                <a:spcPts val="1200"/>
              </a:spcAft>
              <a:buClr>
                <a:schemeClr val="accent3">
                  <a:lumMod val="50000"/>
                </a:schemeClr>
              </a:buClr>
              <a:buFont typeface="Wingdings" panose="05000000000000000000" pitchFamily="2" charset="2"/>
              <a:buChar char="n"/>
              <a:defRPr/>
            </a:pPr>
            <a:r>
              <a:rPr lang="zh-CN" altLang="en-US" sz="1800" dirty="0" smtClean="0">
                <a:latin typeface="微软雅黑" panose="020B0503020204020204" pitchFamily="34" charset="-122"/>
                <a:ea typeface="微软雅黑" panose="020B0503020204020204" pitchFamily="34" charset="-122"/>
              </a:rPr>
              <a:t>通过数据分析</a:t>
            </a:r>
            <a:r>
              <a:rPr lang="zh-CN" altLang="en-US" sz="1800" dirty="0">
                <a:latin typeface="微软雅黑" panose="020B0503020204020204" pitchFamily="34" charset="-122"/>
                <a:ea typeface="微软雅黑" panose="020B0503020204020204" pitchFamily="34" charset="-122"/>
              </a:rPr>
              <a:t>与研究，对</a:t>
            </a:r>
            <a:r>
              <a:rPr lang="en-US" altLang="zh-CN" sz="1800" dirty="0">
                <a:latin typeface="微软雅黑" panose="020B0503020204020204" pitchFamily="34" charset="-122"/>
                <a:ea typeface="微软雅黑" panose="020B0503020204020204" pitchFamily="34" charset="-122"/>
              </a:rPr>
              <a:t>《</a:t>
            </a:r>
            <a:r>
              <a:rPr lang="zh-CN" altLang="en-US" sz="1800" dirty="0">
                <a:latin typeface="微软雅黑" panose="020B0503020204020204" pitchFamily="34" charset="-122"/>
                <a:ea typeface="微软雅黑" panose="020B0503020204020204" pitchFamily="34" charset="-122"/>
              </a:rPr>
              <a:t>镇规划标准</a:t>
            </a:r>
            <a:r>
              <a:rPr lang="en-US" altLang="zh-CN" sz="1800" dirty="0">
                <a:latin typeface="微软雅黑" panose="020B0503020204020204" pitchFamily="34" charset="-122"/>
                <a:ea typeface="微软雅黑" panose="020B0503020204020204" pitchFamily="34" charset="-122"/>
              </a:rPr>
              <a:t>》</a:t>
            </a:r>
            <a:r>
              <a:rPr lang="zh-CN" altLang="en-US" sz="1800" dirty="0">
                <a:latin typeface="微软雅黑" panose="020B0503020204020204" pitchFamily="34" charset="-122"/>
                <a:ea typeface="微软雅黑" panose="020B0503020204020204" pitchFamily="34" charset="-122"/>
              </a:rPr>
              <a:t>相关</a:t>
            </a:r>
            <a:r>
              <a:rPr lang="zh-CN" altLang="en-US" sz="1800" dirty="0" smtClean="0">
                <a:latin typeface="微软雅黑" panose="020B0503020204020204" pitchFamily="34" charset="-122"/>
                <a:ea typeface="微软雅黑" panose="020B0503020204020204" pitchFamily="34" charset="-122"/>
              </a:rPr>
              <a:t>指标及内容提出</a:t>
            </a:r>
            <a:r>
              <a:rPr lang="zh-CN" altLang="en-US" sz="1800" dirty="0">
                <a:latin typeface="微软雅黑" panose="020B0503020204020204" pitchFamily="34" charset="-122"/>
                <a:ea typeface="微软雅黑" panose="020B0503020204020204" pitchFamily="34" charset="-122"/>
              </a:rPr>
              <a:t>优化调整建议，</a:t>
            </a:r>
            <a:r>
              <a:rPr lang="zh-CN" altLang="en-US" sz="1800" dirty="0" smtClean="0">
                <a:latin typeface="微软雅黑" panose="020B0503020204020204" pitchFamily="34" charset="-122"/>
                <a:ea typeface="微软雅黑" panose="020B0503020204020204" pitchFamily="34" charset="-122"/>
              </a:rPr>
              <a:t>为下一步标准</a:t>
            </a:r>
            <a:r>
              <a:rPr lang="zh-CN" altLang="en-US" sz="1800" dirty="0">
                <a:latin typeface="微软雅黑" panose="020B0503020204020204" pitchFamily="34" charset="-122"/>
                <a:ea typeface="微软雅黑" panose="020B0503020204020204" pitchFamily="34" charset="-122"/>
              </a:rPr>
              <a:t>修编提供前期</a:t>
            </a:r>
            <a:r>
              <a:rPr lang="zh-CN" altLang="en-US" sz="1800" dirty="0" smtClean="0">
                <a:latin typeface="微软雅黑" panose="020B0503020204020204" pitchFamily="34" charset="-122"/>
                <a:ea typeface="微软雅黑" panose="020B0503020204020204" pitchFamily="34" charset="-122"/>
              </a:rPr>
              <a:t>研究，为今后小城镇规划编制和审批等相关政策法规做好基础研究。</a:t>
            </a:r>
            <a:endParaRPr lang="en-US" altLang="zh-CN" sz="1800" dirty="0">
              <a:latin typeface="微软雅黑" panose="020B0503020204020204" pitchFamily="34" charset="-122"/>
              <a:ea typeface="微软雅黑" panose="020B0503020204020204" pitchFamily="34" charset="-122"/>
            </a:endParaRPr>
          </a:p>
        </p:txBody>
      </p:sp>
      <p:sp>
        <p:nvSpPr>
          <p:cNvPr id="6" name="TextBox 51"/>
          <p:cNvSpPr txBox="1">
            <a:spLocks noChangeArrowheads="1"/>
          </p:cNvSpPr>
          <p:nvPr/>
        </p:nvSpPr>
        <p:spPr bwMode="auto">
          <a:xfrm>
            <a:off x="1023910" y="0"/>
            <a:ext cx="4332482" cy="738664"/>
          </a:xfrm>
          <a:prstGeom prst="rect">
            <a:avLst/>
          </a:prstGeom>
          <a:noFill/>
          <a:ln w="9525">
            <a:noFill/>
            <a:miter lim="800000"/>
          </a:ln>
        </p:spPr>
        <p:txBody>
          <a:bodyPr wrap="square">
            <a:spAutoFit/>
          </a:bodyPr>
          <a:lstStyle/>
          <a:p>
            <a:pPr eaLnBrk="1" fontAlgn="auto" hangingPunct="1">
              <a:spcAft>
                <a:spcPts val="0"/>
              </a:spcAft>
              <a:buClr>
                <a:srgbClr val="4F81BD">
                  <a:lumMod val="75000"/>
                </a:srgbClr>
              </a:buClr>
              <a:defRPr/>
            </a:pPr>
            <a:r>
              <a:rPr lang="zh-CN" altLang="en-US" sz="2400" b="1" kern="0" dirty="0" smtClean="0">
                <a:latin typeface="微软雅黑" panose="020B0503020204020204" pitchFamily="34" charset="-122"/>
                <a:ea typeface="微软雅黑" panose="020B0503020204020204" pitchFamily="34" charset="-122"/>
              </a:rPr>
              <a:t>研究背景</a:t>
            </a:r>
            <a:endParaRPr lang="en-US" altLang="zh-CN" sz="2400" b="1" kern="0" dirty="0" smtClean="0">
              <a:latin typeface="微软雅黑" panose="020B0503020204020204" pitchFamily="34" charset="-122"/>
              <a:ea typeface="微软雅黑" panose="020B0503020204020204" pitchFamily="34" charset="-122"/>
            </a:endParaRPr>
          </a:p>
          <a:p>
            <a:pPr eaLnBrk="1" fontAlgn="auto" hangingPunct="1">
              <a:spcAft>
                <a:spcPts val="0"/>
              </a:spcAft>
              <a:buClr>
                <a:srgbClr val="4F81BD">
                  <a:lumMod val="75000"/>
                </a:srgbClr>
              </a:buClr>
              <a:defRPr/>
            </a:pPr>
            <a:endParaRPr lang="zh-CN" altLang="en-US" sz="1800" kern="0" dirty="0">
              <a:latin typeface="微软雅黑" panose="020B0503020204020204" pitchFamily="34" charset="-122"/>
              <a:ea typeface="微软雅黑" panose="020B0503020204020204" pitchFamily="34" charset="-122"/>
            </a:endParaRPr>
          </a:p>
        </p:txBody>
      </p:sp>
      <p:pic>
        <p:nvPicPr>
          <p:cNvPr id="7"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p:cNvGraphicFramePr/>
          <p:nvPr/>
        </p:nvGraphicFramePr>
        <p:xfrm>
          <a:off x="5494738" y="2214554"/>
          <a:ext cx="5494773" cy="3929090"/>
        </p:xfrm>
        <a:graphic>
          <a:graphicData uri="http://schemas.openxmlformats.org/drawingml/2006/chart">
            <c:chart xmlns:c="http://schemas.openxmlformats.org/drawingml/2006/chart" xmlns:r="http://schemas.openxmlformats.org/officeDocument/2006/relationships" r:id="rId1"/>
          </a:graphicData>
        </a:graphic>
      </p:graphicFrame>
      <p:sp>
        <p:nvSpPr>
          <p:cNvPr id="5" name="Text Box 3"/>
          <p:cNvSpPr txBox="1">
            <a:spLocks noChangeArrowheads="1"/>
          </p:cNvSpPr>
          <p:nvPr/>
        </p:nvSpPr>
        <p:spPr bwMode="auto">
          <a:xfrm>
            <a:off x="416496" y="1408984"/>
            <a:ext cx="9448535" cy="461653"/>
          </a:xfrm>
          <a:prstGeom prst="rect">
            <a:avLst/>
          </a:prstGeom>
          <a:noFill/>
          <a:ln w="9525">
            <a:noFill/>
            <a:miter lim="800000"/>
          </a:ln>
        </p:spPr>
        <p:txBody>
          <a:bodyPr wrap="square" lIns="91429" tIns="45714" rIns="91429" bIns="45714">
            <a:spAutoFit/>
          </a:bodyPr>
          <a:lstStyle/>
          <a:p>
            <a:pPr marL="285750" indent="-285750" eaLnBrk="1" hangingPunct="1">
              <a:lnSpc>
                <a:spcPct val="150000"/>
              </a:lnSpc>
              <a:buClr>
                <a:schemeClr val="accent3">
                  <a:lumMod val="75000"/>
                </a:schemeClr>
              </a:buClr>
              <a:buFont typeface="Wingdings" panose="05000000000000000000" pitchFamily="2" charset="2"/>
              <a:buChar char="n"/>
            </a:pPr>
            <a:r>
              <a:rPr lang="zh-CN" altLang="en-US" sz="1400" dirty="0" smtClean="0">
                <a:latin typeface="微软雅黑" panose="020B0503020204020204" pitchFamily="34" charset="-122"/>
                <a:ea typeface="微软雅黑" panose="020B0503020204020204" pitchFamily="34" charset="-122"/>
              </a:rPr>
              <a:t>优秀规划案例中，干路间距在</a:t>
            </a:r>
            <a:r>
              <a:rPr lang="en-US" altLang="zh-CN" sz="1400" dirty="0" smtClean="0">
                <a:solidFill>
                  <a:srgbClr val="C00000"/>
                </a:solidFill>
                <a:latin typeface="微软雅黑" panose="020B0503020204020204" pitchFamily="34" charset="-122"/>
                <a:ea typeface="微软雅黑" panose="020B0503020204020204" pitchFamily="34" charset="-122"/>
              </a:rPr>
              <a:t>500</a:t>
            </a:r>
            <a:r>
              <a:rPr lang="zh-CN" altLang="en-US" sz="1400" dirty="0" smtClean="0">
                <a:solidFill>
                  <a:srgbClr val="C00000"/>
                </a:solidFill>
                <a:latin typeface="微软雅黑" panose="020B0503020204020204" pitchFamily="34" charset="-122"/>
                <a:ea typeface="微软雅黑" panose="020B0503020204020204" pitchFamily="34" charset="-122"/>
              </a:rPr>
              <a:t>米以上</a:t>
            </a:r>
            <a:r>
              <a:rPr lang="zh-CN" altLang="en-US" sz="1400" dirty="0" smtClean="0">
                <a:latin typeface="微软雅黑" panose="020B0503020204020204" pitchFamily="34" charset="-122"/>
                <a:ea typeface="微软雅黑" panose="020B0503020204020204" pitchFamily="34" charset="-122"/>
              </a:rPr>
              <a:t>的占</a:t>
            </a:r>
            <a:r>
              <a:rPr lang="en-US" altLang="zh-CN" b="1" dirty="0" smtClean="0">
                <a:solidFill>
                  <a:srgbClr val="C00000"/>
                </a:solidFill>
                <a:latin typeface="微软雅黑" panose="020B0503020204020204" pitchFamily="34" charset="-122"/>
                <a:ea typeface="微软雅黑" panose="020B0503020204020204" pitchFamily="34" charset="-122"/>
              </a:rPr>
              <a:t>41%</a:t>
            </a:r>
            <a:r>
              <a:rPr lang="zh-CN" altLang="en-US" sz="1400" dirty="0" smtClean="0">
                <a:latin typeface="微软雅黑" panose="020B0503020204020204" pitchFamily="34" charset="-122"/>
                <a:ea typeface="微软雅黑" panose="020B0503020204020204" pitchFamily="34" charset="-122"/>
              </a:rPr>
              <a:t>，支路间距在</a:t>
            </a:r>
            <a:r>
              <a:rPr lang="en-US" altLang="zh-CN" sz="1400" dirty="0" smtClean="0">
                <a:solidFill>
                  <a:srgbClr val="C00000"/>
                </a:solidFill>
                <a:latin typeface="微软雅黑" panose="020B0503020204020204" pitchFamily="34" charset="-122"/>
                <a:ea typeface="微软雅黑" panose="020B0503020204020204" pitchFamily="34" charset="-122"/>
              </a:rPr>
              <a:t>250</a:t>
            </a:r>
            <a:r>
              <a:rPr lang="zh-CN" altLang="en-US" sz="1400" dirty="0" smtClean="0">
                <a:solidFill>
                  <a:srgbClr val="C00000"/>
                </a:solidFill>
                <a:latin typeface="微软雅黑" panose="020B0503020204020204" pitchFamily="34" charset="-122"/>
                <a:ea typeface="微软雅黑" panose="020B0503020204020204" pitchFamily="34" charset="-122"/>
              </a:rPr>
              <a:t>米以上</a:t>
            </a:r>
            <a:r>
              <a:rPr lang="zh-CN" altLang="en-US" sz="1400" dirty="0" smtClean="0">
                <a:latin typeface="微软雅黑" panose="020B0503020204020204" pitchFamily="34" charset="-122"/>
                <a:ea typeface="微软雅黑" panose="020B0503020204020204" pitchFamily="34" charset="-122"/>
              </a:rPr>
              <a:t>的占</a:t>
            </a:r>
            <a:r>
              <a:rPr lang="en-US" altLang="zh-CN" b="1" dirty="0" smtClean="0">
                <a:solidFill>
                  <a:srgbClr val="C00000"/>
                </a:solidFill>
                <a:latin typeface="微软雅黑" panose="020B0503020204020204" pitchFamily="34" charset="-122"/>
                <a:ea typeface="微软雅黑" panose="020B0503020204020204" pitchFamily="34" charset="-122"/>
              </a:rPr>
              <a:t>52%</a:t>
            </a:r>
            <a:r>
              <a:rPr lang="zh-CN" altLang="en-US" sz="1400" dirty="0" smtClean="0">
                <a:latin typeface="微软雅黑" panose="020B0503020204020204" pitchFamily="34" charset="-122"/>
                <a:ea typeface="微软雅黑" panose="020B0503020204020204" pitchFamily="34" charset="-122"/>
              </a:rPr>
              <a:t>，未规划</a:t>
            </a:r>
            <a:r>
              <a:rPr lang="zh-CN" altLang="en-US" sz="1400" dirty="0" smtClean="0">
                <a:solidFill>
                  <a:srgbClr val="C00000"/>
                </a:solidFill>
                <a:latin typeface="微软雅黑" panose="020B0503020204020204" pitchFamily="34" charset="-122"/>
                <a:ea typeface="微软雅黑" panose="020B0503020204020204" pitchFamily="34" charset="-122"/>
              </a:rPr>
              <a:t>巷路</a:t>
            </a:r>
            <a:r>
              <a:rPr lang="zh-CN" altLang="en-US" sz="1400" dirty="0" smtClean="0">
                <a:latin typeface="微软雅黑" panose="020B0503020204020204" pitchFamily="34" charset="-122"/>
                <a:ea typeface="微软雅黑" panose="020B0503020204020204" pitchFamily="34" charset="-122"/>
              </a:rPr>
              <a:t>的占了</a:t>
            </a:r>
            <a:r>
              <a:rPr lang="en-US" altLang="zh-CN" b="1" dirty="0" smtClean="0">
                <a:solidFill>
                  <a:srgbClr val="C00000"/>
                </a:solidFill>
                <a:latin typeface="微软雅黑" panose="020B0503020204020204" pitchFamily="34" charset="-122"/>
                <a:ea typeface="微软雅黑" panose="020B0503020204020204" pitchFamily="34" charset="-122"/>
              </a:rPr>
              <a:t>74%</a:t>
            </a:r>
            <a:r>
              <a:rPr lang="zh-CN" altLang="en-US" sz="1400" dirty="0" smtClean="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p:txBody>
      </p:sp>
      <p:sp>
        <p:nvSpPr>
          <p:cNvPr id="6" name="矩形 5"/>
          <p:cNvSpPr/>
          <p:nvPr/>
        </p:nvSpPr>
        <p:spPr>
          <a:xfrm>
            <a:off x="896550" y="2499113"/>
            <a:ext cx="2262251" cy="276999"/>
          </a:xfrm>
          <a:prstGeom prst="rect">
            <a:avLst/>
          </a:prstGeom>
        </p:spPr>
        <p:txBody>
          <a:bodyPr wrap="square">
            <a:spAutoFit/>
          </a:bodyPr>
          <a:lstStyle/>
          <a:p>
            <a:pPr eaLnBrk="1" hangingPunct="1">
              <a:buClr>
                <a:srgbClr val="FF0000"/>
              </a:buClr>
            </a:pPr>
            <a:r>
              <a:rPr lang="zh-CN" altLang="en-US" sz="1200" dirty="0" smtClean="0">
                <a:latin typeface="微软雅黑" panose="020B0503020204020204" pitchFamily="34" charset="-122"/>
                <a:ea typeface="微软雅黑" panose="020B0503020204020204" pitchFamily="34" charset="-122"/>
              </a:rPr>
              <a:t>干路间距情况统计表</a:t>
            </a:r>
            <a:endParaRPr lang="zh-CN" altLang="en-US" sz="1200" dirty="0" smtClean="0">
              <a:latin typeface="微软雅黑" panose="020B0503020204020204" pitchFamily="34" charset="-122"/>
              <a:ea typeface="微软雅黑" panose="020B0503020204020204" pitchFamily="34" charset="-122"/>
            </a:endParaRPr>
          </a:p>
        </p:txBody>
      </p:sp>
      <p:graphicFrame>
        <p:nvGraphicFramePr>
          <p:cNvPr id="7" name="图表 6"/>
          <p:cNvGraphicFramePr/>
          <p:nvPr/>
        </p:nvGraphicFramePr>
        <p:xfrm>
          <a:off x="-1238293" y="2643182"/>
          <a:ext cx="5959120" cy="338380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图表 7"/>
          <p:cNvGraphicFramePr/>
          <p:nvPr/>
        </p:nvGraphicFramePr>
        <p:xfrm>
          <a:off x="1989906" y="2214554"/>
          <a:ext cx="5928659" cy="3837872"/>
        </p:xfrm>
        <a:graphic>
          <a:graphicData uri="http://schemas.openxmlformats.org/drawingml/2006/chart">
            <c:chart xmlns:c="http://schemas.openxmlformats.org/drawingml/2006/chart" xmlns:r="http://schemas.openxmlformats.org/officeDocument/2006/relationships" r:id="rId3"/>
          </a:graphicData>
        </a:graphic>
      </p:graphicFrame>
      <p:pic>
        <p:nvPicPr>
          <p:cNvPr id="9" name="Picture 2" descr="20150826中国建筑研究院ppt-0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矩形 9"/>
          <p:cNvSpPr/>
          <p:nvPr/>
        </p:nvSpPr>
        <p:spPr>
          <a:xfrm>
            <a:off x="116946" y="902186"/>
            <a:ext cx="9828609" cy="438582"/>
          </a:xfrm>
          <a:prstGeom prst="rect">
            <a:avLst/>
          </a:prstGeom>
        </p:spPr>
        <p:txBody>
          <a:bodyPr>
            <a:spAutoFit/>
          </a:bodyPr>
          <a:lstStyle/>
          <a:p>
            <a:pPr eaLnBrk="1" hangingPunct="1">
              <a:lnSpc>
                <a:spcPct val="125000"/>
              </a:lnSpc>
              <a:buClr>
                <a:schemeClr val="accent1">
                  <a:lumMod val="75000"/>
                </a:schemeClr>
              </a:buClr>
              <a:defRPr/>
            </a:pPr>
            <a:r>
              <a:rPr lang="en-US" altLang="zh-CN" sz="1800" b="1" dirty="0" smtClean="0">
                <a:latin typeface="微软雅黑" panose="020B0503020204020204" pitchFamily="34" charset="-122"/>
                <a:ea typeface="微软雅黑" panose="020B0503020204020204" pitchFamily="34" charset="-122"/>
              </a:rPr>
              <a:t>     </a:t>
            </a:r>
            <a:r>
              <a:rPr lang="zh-CN" altLang="zh-CN" sz="1800" b="1" dirty="0" smtClean="0">
                <a:latin typeface="微软雅黑" panose="020B0503020204020204" pitchFamily="34" charset="-122"/>
                <a:ea typeface="微软雅黑" panose="020B0503020204020204" pitchFamily="34" charset="-122"/>
              </a:rPr>
              <a:t>路网</a:t>
            </a:r>
            <a:r>
              <a:rPr lang="zh-CN" altLang="zh-CN" sz="1800" b="1" dirty="0">
                <a:latin typeface="微软雅黑" panose="020B0503020204020204" pitchFamily="34" charset="-122"/>
                <a:ea typeface="微软雅黑" panose="020B0503020204020204" pitchFamily="34" charset="-122"/>
              </a:rPr>
              <a:t>间距偏大，支路和巷路密度偏低，不实用、不便捷</a:t>
            </a:r>
            <a:endParaRPr lang="zh-CN" altLang="en-US" sz="1800" b="1" dirty="0">
              <a:latin typeface="微软雅黑" panose="020B0503020204020204" pitchFamily="34" charset="-122"/>
              <a:ea typeface="微软雅黑" panose="020B0503020204020204" pitchFamily="34" charset="-122"/>
            </a:endParaRPr>
          </a:p>
        </p:txBody>
      </p:sp>
      <p:sp>
        <p:nvSpPr>
          <p:cNvPr id="12" name="TextBox 51"/>
          <p:cNvSpPr txBox="1">
            <a:spLocks noChangeArrowheads="1"/>
          </p:cNvSpPr>
          <p:nvPr/>
        </p:nvSpPr>
        <p:spPr bwMode="auto">
          <a:xfrm>
            <a:off x="193717" y="483673"/>
            <a:ext cx="9673829" cy="400110"/>
          </a:xfrm>
          <a:prstGeom prst="rect">
            <a:avLst/>
          </a:prstGeom>
          <a:noFill/>
          <a:ln w="9525">
            <a:noFill/>
            <a:miter lim="800000"/>
          </a:ln>
        </p:spPr>
        <p:txBody>
          <a:bodyPr>
            <a:spAutoFit/>
          </a:bodyPr>
          <a:lstStyle/>
          <a:p>
            <a:pPr lvl="0" eaLnBrk="1" fontAlgn="auto" hangingPunct="1">
              <a:spcAft>
                <a:spcPts val="0"/>
              </a:spcAft>
              <a:buClr>
                <a:srgbClr val="4F81BD">
                  <a:lumMod val="75000"/>
                </a:srgbClr>
              </a:buClr>
              <a:defRPr/>
            </a:pPr>
            <a:r>
              <a:rPr lang="zh-CN" altLang="en-US" sz="2000" b="1" kern="0" dirty="0" smtClean="0">
                <a:latin typeface="微软雅黑" panose="020B0503020204020204" pitchFamily="34" charset="-122"/>
                <a:ea typeface="微软雅黑" panose="020B0503020204020204" pitchFamily="34" charset="-122"/>
              </a:rPr>
              <a:t>二、</a:t>
            </a:r>
            <a:r>
              <a:rPr lang="zh-CN" altLang="zh-CN" sz="2000" b="1" kern="0" dirty="0" smtClean="0">
                <a:latin typeface="微软雅黑" panose="020B0503020204020204" pitchFamily="34" charset="-122"/>
                <a:ea typeface="微软雅黑" panose="020B0503020204020204" pitchFamily="34" charset="-122"/>
              </a:rPr>
              <a:t>照搬城市空间</a:t>
            </a:r>
            <a:r>
              <a:rPr lang="zh-CN" altLang="en-US" sz="2000" b="1" kern="0" dirty="0" smtClean="0">
                <a:latin typeface="微软雅黑" panose="020B0503020204020204" pitchFamily="34" charset="-122"/>
                <a:ea typeface="微软雅黑" panose="020B0503020204020204" pitchFamily="34" charset="-122"/>
              </a:rPr>
              <a:t>布局</a:t>
            </a:r>
            <a:r>
              <a:rPr lang="zh-CN" altLang="zh-CN" sz="2000" b="1" kern="0" dirty="0" smtClean="0">
                <a:latin typeface="微软雅黑" panose="020B0503020204020204" pitchFamily="34" charset="-122"/>
                <a:ea typeface="微软雅黑" panose="020B0503020204020204" pitchFamily="34" charset="-122"/>
              </a:rPr>
              <a:t>模式</a:t>
            </a:r>
            <a:endParaRPr lang="zh-CN" altLang="zh-CN" sz="2000" b="1" kern="0"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6463" y="908721"/>
            <a:ext cx="9828610" cy="1054135"/>
          </a:xfrm>
          <a:prstGeom prst="rect">
            <a:avLst/>
          </a:prstGeom>
        </p:spPr>
        <p:txBody>
          <a:bodyPr>
            <a:spAutoFit/>
          </a:bodyPr>
          <a:lstStyle/>
          <a:p>
            <a:pPr eaLnBrk="1" hangingPunct="1">
              <a:lnSpc>
                <a:spcPct val="125000"/>
              </a:lnSpc>
              <a:buClr>
                <a:schemeClr val="accent1">
                  <a:lumMod val="75000"/>
                </a:schemeClr>
              </a:buClr>
              <a:defRPr/>
            </a:pPr>
            <a:r>
              <a:rPr lang="en-US" altLang="zh-CN" sz="1800" b="1" dirty="0" smtClean="0">
                <a:latin typeface="微软雅黑" panose="020B0503020204020204" pitchFamily="34" charset="-122"/>
                <a:ea typeface="微软雅黑" panose="020B0503020204020204" pitchFamily="34" charset="-122"/>
              </a:rPr>
              <a:t>     </a:t>
            </a:r>
            <a:r>
              <a:rPr lang="zh-CN" altLang="zh-CN" sz="1800" b="1" dirty="0" smtClean="0">
                <a:latin typeface="微软雅黑" panose="020B0503020204020204" pitchFamily="34" charset="-122"/>
                <a:ea typeface="微软雅黑" panose="020B0503020204020204" pitchFamily="34" charset="-122"/>
              </a:rPr>
              <a:t>新建</a:t>
            </a:r>
            <a:r>
              <a:rPr lang="zh-CN" altLang="zh-CN" sz="1800" b="1" dirty="0">
                <a:latin typeface="微软雅黑" panose="020B0503020204020204" pitchFamily="34" charset="-122"/>
                <a:ea typeface="微软雅黑" panose="020B0503020204020204" pitchFamily="34" charset="-122"/>
              </a:rPr>
              <a:t>区盲目扩张，土地利用粗放，资源浪费严重</a:t>
            </a:r>
            <a:endParaRPr lang="zh-CN" altLang="en-US" sz="1800" b="1" dirty="0">
              <a:latin typeface="微软雅黑" panose="020B0503020204020204" pitchFamily="34" charset="-122"/>
              <a:ea typeface="微软雅黑" panose="020B0503020204020204" pitchFamily="34" charset="-122"/>
            </a:endParaRPr>
          </a:p>
          <a:p>
            <a:pPr eaLnBrk="1" hangingPunct="1">
              <a:lnSpc>
                <a:spcPct val="125000"/>
              </a:lnSpc>
              <a:buClr>
                <a:schemeClr val="accent1">
                  <a:lumMod val="75000"/>
                </a:schemeClr>
              </a:buClr>
              <a:defRPr/>
            </a:pPr>
            <a:endParaRPr lang="zh-CN" altLang="en-US" b="1" dirty="0">
              <a:latin typeface="微软雅黑" panose="020B0503020204020204" pitchFamily="34" charset="-122"/>
              <a:ea typeface="微软雅黑" panose="020B0503020204020204" pitchFamily="34" charset="-122"/>
            </a:endParaRPr>
          </a:p>
          <a:p>
            <a:pPr eaLnBrk="1" hangingPunct="1">
              <a:lnSpc>
                <a:spcPct val="125000"/>
              </a:lnSpc>
              <a:buClr>
                <a:schemeClr val="accent1">
                  <a:lumMod val="75000"/>
                </a:schemeClr>
              </a:buClr>
              <a:defRPr/>
            </a:pPr>
            <a:endParaRPr lang="zh-CN" altLang="en-US" b="1" dirty="0">
              <a:latin typeface="微软雅黑" panose="020B0503020204020204" pitchFamily="34" charset="-122"/>
              <a:ea typeface="微软雅黑" panose="020B0503020204020204" pitchFamily="34" charset="-122"/>
            </a:endParaRPr>
          </a:p>
        </p:txBody>
      </p:sp>
      <p:pic>
        <p:nvPicPr>
          <p:cNvPr id="14340" name="Picture 2" descr="20150826中国建筑研究院ppt-05"/>
          <p:cNvPicPr>
            <a:picLocks noChangeAspect="1" noChangeArrowheads="1"/>
          </p:cNvPicPr>
          <p:nvPr/>
        </p:nvPicPr>
        <p:blipFill>
          <a:blip r:embed="rId1"/>
          <a:srcRect l="61111" t="90758" r="2541" b="4095"/>
          <a:stretch>
            <a:fillRect/>
          </a:stretch>
        </p:blipFill>
        <p:spPr bwMode="auto">
          <a:xfrm>
            <a:off x="6304757" y="6505576"/>
            <a:ext cx="3601244" cy="352425"/>
          </a:xfrm>
          <a:prstGeom prst="rect">
            <a:avLst/>
          </a:prstGeom>
          <a:noFill/>
          <a:ln w="9525">
            <a:noFill/>
            <a:miter lim="800000"/>
            <a:headEnd/>
            <a:tailEnd/>
          </a:ln>
        </p:spPr>
      </p:pic>
      <p:pic>
        <p:nvPicPr>
          <p:cNvPr id="14345" name="图片 73" descr="C:\Users\ghy-baoql\Desktop\图片1.png"/>
          <p:cNvPicPr>
            <a:picLocks noChangeAspect="1" noChangeArrowheads="1"/>
          </p:cNvPicPr>
          <p:nvPr/>
        </p:nvPicPr>
        <p:blipFill>
          <a:blip r:embed="rId2"/>
          <a:srcRect l="6424" r="7634" b="19633"/>
          <a:stretch>
            <a:fillRect/>
          </a:stretch>
        </p:blipFill>
        <p:spPr bwMode="auto">
          <a:xfrm>
            <a:off x="1676636" y="2420888"/>
            <a:ext cx="6554231" cy="3960000"/>
          </a:xfrm>
          <a:prstGeom prst="rect">
            <a:avLst/>
          </a:prstGeom>
          <a:noFill/>
          <a:ln w="9525">
            <a:noFill/>
            <a:miter lim="800000"/>
            <a:headEnd/>
            <a:tailEnd/>
          </a:ln>
        </p:spPr>
      </p:pic>
      <p:sp>
        <p:nvSpPr>
          <p:cNvPr id="14347" name="矩形 24"/>
          <p:cNvSpPr>
            <a:spLocks noChangeArrowheads="1"/>
          </p:cNvSpPr>
          <p:nvPr/>
        </p:nvSpPr>
        <p:spPr bwMode="auto">
          <a:xfrm>
            <a:off x="1910662" y="6453337"/>
            <a:ext cx="6084676" cy="276999"/>
          </a:xfrm>
          <a:prstGeom prst="rect">
            <a:avLst/>
          </a:prstGeom>
          <a:noFill/>
          <a:ln w="9525">
            <a:noFill/>
            <a:miter lim="800000"/>
          </a:ln>
        </p:spPr>
        <p:txBody>
          <a:bodyPr wrap="square">
            <a:spAutoFit/>
          </a:bodyPr>
          <a:lstStyle/>
          <a:p>
            <a:pPr algn="ctr"/>
            <a:r>
              <a:rPr lang="zh-CN" altLang="en-US" sz="1200" dirty="0" smtClean="0">
                <a:latin typeface="微软雅黑" panose="020B0503020204020204" pitchFamily="34" charset="-122"/>
                <a:ea typeface="微软雅黑" panose="020B0503020204020204" pitchFamily="34" charset="-122"/>
              </a:rPr>
              <a:t>内蒙古某镇向外扩张，圈占土地</a:t>
            </a:r>
            <a:endParaRPr lang="zh-CN" altLang="en-US" sz="1200" dirty="0">
              <a:latin typeface="微软雅黑" panose="020B0503020204020204" pitchFamily="34" charset="-122"/>
              <a:ea typeface="微软雅黑" panose="020B0503020204020204" pitchFamily="34" charset="-122"/>
            </a:endParaRPr>
          </a:p>
        </p:txBody>
      </p:sp>
      <p:sp>
        <p:nvSpPr>
          <p:cNvPr id="14" name="Text Box 3"/>
          <p:cNvSpPr txBox="1">
            <a:spLocks noChangeArrowheads="1"/>
          </p:cNvSpPr>
          <p:nvPr/>
        </p:nvSpPr>
        <p:spPr bwMode="auto">
          <a:xfrm>
            <a:off x="416496" y="1340768"/>
            <a:ext cx="9448535" cy="1061817"/>
          </a:xfrm>
          <a:prstGeom prst="rect">
            <a:avLst/>
          </a:prstGeom>
          <a:noFill/>
          <a:ln w="9525">
            <a:noFill/>
            <a:miter lim="800000"/>
          </a:ln>
        </p:spPr>
        <p:txBody>
          <a:bodyPr wrap="square" lIns="91429" tIns="45714" rIns="91429" bIns="45714">
            <a:spAutoFit/>
          </a:bodyPr>
          <a:lstStyle/>
          <a:p>
            <a:pPr marL="285750" indent="-285750" eaLnBrk="1" hangingPunct="1">
              <a:lnSpc>
                <a:spcPct val="150000"/>
              </a:lnSpc>
              <a:buClr>
                <a:schemeClr val="accent3">
                  <a:lumMod val="75000"/>
                </a:schemeClr>
              </a:buClr>
              <a:buFont typeface="Wingdings" panose="05000000000000000000" pitchFamily="2" charset="2"/>
              <a:buChar char="n"/>
            </a:pPr>
            <a:r>
              <a:rPr lang="zh-CN" altLang="zh-CN" sz="1400" dirty="0" smtClean="0">
                <a:latin typeface="微软雅黑" panose="020B0503020204020204" pitchFamily="34" charset="-122"/>
                <a:ea typeface="微软雅黑" panose="020B0503020204020204" pitchFamily="34" charset="-122"/>
              </a:rPr>
              <a:t>很多</a:t>
            </a:r>
            <a:r>
              <a:rPr lang="zh-CN" altLang="zh-CN" sz="1400" dirty="0">
                <a:latin typeface="微软雅黑" panose="020B0503020204020204" pitchFamily="34" charset="-122"/>
                <a:ea typeface="微软雅黑" panose="020B0503020204020204" pitchFamily="34" charset="-122"/>
              </a:rPr>
              <a:t>小城镇不切实际地盲目</a:t>
            </a:r>
            <a:r>
              <a:rPr lang="zh-CN" altLang="zh-CN" sz="1400" dirty="0" smtClean="0">
                <a:latin typeface="微软雅黑" panose="020B0503020204020204" pitchFamily="34" charset="-122"/>
                <a:ea typeface="微软雅黑" panose="020B0503020204020204" pitchFamily="34" charset="-122"/>
              </a:rPr>
              <a:t>扩张</a:t>
            </a:r>
            <a:r>
              <a:rPr lang="zh-CN" altLang="en-US" sz="1400" dirty="0" smtClean="0">
                <a:latin typeface="微软雅黑" panose="020B0503020204020204" pitchFamily="34" charset="-122"/>
                <a:ea typeface="微软雅黑" panose="020B0503020204020204" pitchFamily="34" charset="-122"/>
              </a:rPr>
              <a:t>用地</a:t>
            </a:r>
            <a:r>
              <a:rPr lang="zh-CN" altLang="zh-CN" sz="1400" dirty="0" smtClean="0">
                <a:latin typeface="微软雅黑" panose="020B0503020204020204" pitchFamily="34" charset="-122"/>
                <a:ea typeface="微软雅黑" panose="020B0503020204020204" pitchFamily="34" charset="-122"/>
              </a:rPr>
              <a:t>，</a:t>
            </a:r>
            <a:r>
              <a:rPr lang="zh-CN" altLang="zh-CN" sz="1400" dirty="0">
                <a:latin typeface="微软雅黑" panose="020B0503020204020204" pitchFamily="34" charset="-122"/>
                <a:ea typeface="微软雅黑" panose="020B0503020204020204" pitchFamily="34" charset="-122"/>
              </a:rPr>
              <a:t>圈而不用，造成土地资源与建设资金的浪费</a:t>
            </a:r>
            <a:r>
              <a:rPr lang="zh-CN" altLang="zh-CN" sz="1400" dirty="0" smtClean="0">
                <a:latin typeface="微软雅黑" panose="020B0503020204020204" pitchFamily="34" charset="-122"/>
                <a:ea typeface="微软雅黑" panose="020B0503020204020204" pitchFamily="34" charset="-122"/>
              </a:rPr>
              <a:t>。</a:t>
            </a:r>
            <a:endParaRPr lang="en-US" altLang="zh-CN" sz="1400" dirty="0" smtClean="0">
              <a:latin typeface="微软雅黑" panose="020B0503020204020204" pitchFamily="34" charset="-122"/>
              <a:ea typeface="微软雅黑" panose="020B0503020204020204" pitchFamily="34" charset="-122"/>
            </a:endParaRPr>
          </a:p>
          <a:p>
            <a:pPr marL="285750" indent="-285750" eaLnBrk="1" hangingPunct="1">
              <a:lnSpc>
                <a:spcPct val="150000"/>
              </a:lnSpc>
              <a:buClr>
                <a:schemeClr val="accent3">
                  <a:lumMod val="75000"/>
                </a:schemeClr>
              </a:buClr>
              <a:buFont typeface="Wingdings" panose="05000000000000000000" pitchFamily="2" charset="2"/>
              <a:buChar char="n"/>
            </a:pPr>
            <a:r>
              <a:rPr lang="zh-CN" altLang="zh-CN" sz="1400" dirty="0">
                <a:latin typeface="微软雅黑" panose="020B0503020204020204" pitchFamily="34" charset="-122"/>
                <a:ea typeface="微软雅黑" panose="020B0503020204020204" pitchFamily="34" charset="-122"/>
              </a:rPr>
              <a:t>内蒙古某镇，近几年城镇迅速向外围扩张，投入了大量资金</a:t>
            </a:r>
            <a:r>
              <a:rPr lang="zh-CN" altLang="zh-CN" sz="1400" b="1" dirty="0">
                <a:solidFill>
                  <a:srgbClr val="C00000"/>
                </a:solidFill>
                <a:latin typeface="微软雅黑" panose="020B0503020204020204" pitchFamily="34" charset="-122"/>
                <a:ea typeface="微软雅黑" panose="020B0503020204020204" pitchFamily="34" charset="-122"/>
              </a:rPr>
              <a:t>进行基础设施建设，大修道路</a:t>
            </a:r>
            <a:r>
              <a:rPr lang="zh-CN" altLang="zh-CN" sz="1400" dirty="0">
                <a:latin typeface="微软雅黑" panose="020B0503020204020204" pitchFamily="34" charset="-122"/>
                <a:ea typeface="微软雅黑" panose="020B0503020204020204" pitchFamily="34" charset="-122"/>
              </a:rPr>
              <a:t>，但</a:t>
            </a:r>
            <a:r>
              <a:rPr lang="zh-CN" altLang="zh-CN" sz="1400" b="1" dirty="0">
                <a:solidFill>
                  <a:srgbClr val="C00000"/>
                </a:solidFill>
                <a:latin typeface="微软雅黑" panose="020B0503020204020204" pitchFamily="34" charset="-122"/>
                <a:ea typeface="微软雅黑" panose="020B0503020204020204" pitchFamily="34" charset="-122"/>
              </a:rPr>
              <a:t>目前土地大量空置</a:t>
            </a:r>
            <a:r>
              <a:rPr lang="zh-CN" altLang="zh-CN" sz="1400" dirty="0">
                <a:latin typeface="微软雅黑" panose="020B0503020204020204" pitchFamily="34" charset="-122"/>
                <a:ea typeface="微软雅黑" panose="020B0503020204020204" pitchFamily="34" charset="-122"/>
              </a:rPr>
              <a:t>，造成建设资金的严重浪费</a:t>
            </a:r>
            <a:r>
              <a:rPr lang="zh-CN" altLang="zh-CN" sz="1400" dirty="0"/>
              <a:t>。</a:t>
            </a:r>
            <a:endParaRPr lang="zh-CN" altLang="en-US" sz="1400" dirty="0">
              <a:latin typeface="微软雅黑" panose="020B0503020204020204" pitchFamily="34" charset="-122"/>
              <a:ea typeface="微软雅黑" panose="020B0503020204020204" pitchFamily="34" charset="-122"/>
            </a:endParaRPr>
          </a:p>
        </p:txBody>
      </p:sp>
      <p:sp>
        <p:nvSpPr>
          <p:cNvPr id="8" name="TextBox 51"/>
          <p:cNvSpPr txBox="1">
            <a:spLocks noChangeArrowheads="1"/>
          </p:cNvSpPr>
          <p:nvPr/>
        </p:nvSpPr>
        <p:spPr bwMode="auto">
          <a:xfrm>
            <a:off x="193717" y="483673"/>
            <a:ext cx="9673829" cy="400110"/>
          </a:xfrm>
          <a:prstGeom prst="rect">
            <a:avLst/>
          </a:prstGeom>
          <a:noFill/>
          <a:ln w="9525">
            <a:noFill/>
            <a:miter lim="800000"/>
          </a:ln>
        </p:spPr>
        <p:txBody>
          <a:bodyPr>
            <a:spAutoFit/>
          </a:bodyPr>
          <a:lstStyle/>
          <a:p>
            <a:pPr lvl="0" eaLnBrk="1" fontAlgn="auto" hangingPunct="1">
              <a:spcAft>
                <a:spcPts val="0"/>
              </a:spcAft>
              <a:buClr>
                <a:srgbClr val="4F81BD">
                  <a:lumMod val="75000"/>
                </a:srgbClr>
              </a:buClr>
              <a:defRPr/>
            </a:pPr>
            <a:r>
              <a:rPr lang="zh-CN" altLang="en-US" sz="2000" b="1" kern="0" dirty="0" smtClean="0">
                <a:latin typeface="微软雅黑" panose="020B0503020204020204" pitchFamily="34" charset="-122"/>
                <a:ea typeface="微软雅黑" panose="020B0503020204020204" pitchFamily="34" charset="-122"/>
              </a:rPr>
              <a:t>二、</a:t>
            </a:r>
            <a:r>
              <a:rPr lang="zh-CN" altLang="zh-CN" sz="2000" b="1" kern="0" dirty="0" smtClean="0">
                <a:latin typeface="微软雅黑" panose="020B0503020204020204" pitchFamily="34" charset="-122"/>
                <a:ea typeface="微软雅黑" panose="020B0503020204020204" pitchFamily="34" charset="-122"/>
              </a:rPr>
              <a:t>照搬城市空间</a:t>
            </a:r>
            <a:r>
              <a:rPr lang="zh-CN" altLang="en-US" sz="2000" b="1" kern="0" dirty="0" smtClean="0">
                <a:latin typeface="微软雅黑" panose="020B0503020204020204" pitchFamily="34" charset="-122"/>
                <a:ea typeface="微软雅黑" panose="020B0503020204020204" pitchFamily="34" charset="-122"/>
              </a:rPr>
              <a:t>布局</a:t>
            </a:r>
            <a:r>
              <a:rPr lang="zh-CN" altLang="zh-CN" sz="2000" b="1" kern="0" dirty="0" smtClean="0">
                <a:latin typeface="微软雅黑" panose="020B0503020204020204" pitchFamily="34" charset="-122"/>
                <a:ea typeface="微软雅黑" panose="020B0503020204020204" pitchFamily="34" charset="-122"/>
              </a:rPr>
              <a:t>模式</a:t>
            </a:r>
            <a:endParaRPr lang="zh-CN" altLang="zh-CN" sz="2000" b="1" kern="0"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图表 18"/>
          <p:cNvGraphicFramePr/>
          <p:nvPr/>
        </p:nvGraphicFramePr>
        <p:xfrm>
          <a:off x="4927272" y="1994355"/>
          <a:ext cx="4898166" cy="2582404"/>
        </p:xfrm>
        <a:graphic>
          <a:graphicData uri="http://schemas.openxmlformats.org/drawingml/2006/chart">
            <c:chart xmlns:c="http://schemas.openxmlformats.org/drawingml/2006/chart" xmlns:r="http://schemas.openxmlformats.org/officeDocument/2006/relationships" r:id="rId1"/>
          </a:graphicData>
        </a:graphic>
      </p:graphicFrame>
      <p:sp>
        <p:nvSpPr>
          <p:cNvPr id="24" name="TextBox 51"/>
          <p:cNvSpPr txBox="1">
            <a:spLocks noChangeArrowheads="1"/>
          </p:cNvSpPr>
          <p:nvPr/>
        </p:nvSpPr>
        <p:spPr bwMode="auto">
          <a:xfrm>
            <a:off x="193717" y="483673"/>
            <a:ext cx="9673829" cy="1015663"/>
          </a:xfrm>
          <a:prstGeom prst="rect">
            <a:avLst/>
          </a:prstGeom>
          <a:noFill/>
          <a:ln w="9525">
            <a:noFill/>
            <a:miter lim="800000"/>
          </a:ln>
        </p:spPr>
        <p:txBody>
          <a:bodyPr>
            <a:spAutoFit/>
          </a:bodyPr>
          <a:lstStyle/>
          <a:p>
            <a:pPr eaLnBrk="1" fontAlgn="auto" hangingPunct="1">
              <a:spcAft>
                <a:spcPts val="0"/>
              </a:spcAft>
              <a:buClr>
                <a:srgbClr val="4F81BD">
                  <a:lumMod val="75000"/>
                </a:srgbClr>
              </a:buClr>
              <a:defRPr/>
            </a:pPr>
            <a:r>
              <a:rPr lang="zh-CN" altLang="en-US" sz="2000" b="1" kern="0" dirty="0" smtClean="0">
                <a:latin typeface="微软雅黑" panose="020B0503020204020204" pitchFamily="34" charset="-122"/>
                <a:ea typeface="微软雅黑" panose="020B0503020204020204" pitchFamily="34" charset="-122"/>
              </a:rPr>
              <a:t>三、</a:t>
            </a:r>
            <a:r>
              <a:rPr lang="zh-CN" altLang="zh-CN" sz="2000" b="1" kern="0" dirty="0" smtClean="0">
                <a:latin typeface="微软雅黑" panose="020B0503020204020204" pitchFamily="34" charset="-122"/>
                <a:ea typeface="微软雅黑" panose="020B0503020204020204" pitchFamily="34" charset="-122"/>
              </a:rPr>
              <a:t>忽视</a:t>
            </a:r>
            <a:r>
              <a:rPr lang="zh-CN" altLang="en-US" sz="2000" b="1" dirty="0" smtClean="0">
                <a:latin typeface="微软雅黑" panose="020B0503020204020204" pitchFamily="34" charset="-122"/>
                <a:ea typeface="微软雅黑" panose="020B0503020204020204" pitchFamily="34" charset="-122"/>
              </a:rPr>
              <a:t>地域特色、历史文化传承</a:t>
            </a:r>
            <a:endParaRPr lang="zh-CN" altLang="en-US" sz="2000" b="1" dirty="0" smtClean="0">
              <a:latin typeface="微软雅黑" panose="020B0503020204020204" pitchFamily="34" charset="-122"/>
              <a:ea typeface="微软雅黑" panose="020B0503020204020204" pitchFamily="34" charset="-122"/>
            </a:endParaRPr>
          </a:p>
          <a:p>
            <a:pPr lvl="0" eaLnBrk="1" fontAlgn="auto" hangingPunct="1">
              <a:spcAft>
                <a:spcPts val="0"/>
              </a:spcAft>
              <a:buClr>
                <a:srgbClr val="4F81BD">
                  <a:lumMod val="75000"/>
                </a:srgbClr>
              </a:buClr>
              <a:defRPr/>
            </a:pPr>
            <a:endParaRPr lang="zh-CN" altLang="zh-CN" sz="2000" b="1" kern="0" dirty="0">
              <a:latin typeface="微软雅黑" panose="020B0503020204020204" pitchFamily="34" charset="-122"/>
              <a:ea typeface="微软雅黑" panose="020B0503020204020204" pitchFamily="34" charset="-122"/>
            </a:endParaRPr>
          </a:p>
          <a:p>
            <a:pPr eaLnBrk="1" fontAlgn="auto" hangingPunct="1">
              <a:spcAft>
                <a:spcPts val="0"/>
              </a:spcAft>
              <a:buClr>
                <a:srgbClr val="4F81BD">
                  <a:lumMod val="75000"/>
                </a:srgbClr>
              </a:buClr>
              <a:defRPr/>
            </a:pPr>
            <a:endParaRPr lang="zh-CN" altLang="en-US" sz="2000" b="1" kern="0" dirty="0">
              <a:latin typeface="微软雅黑" panose="020B0503020204020204" pitchFamily="34" charset="-122"/>
              <a:ea typeface="微软雅黑" panose="020B0503020204020204" pitchFamily="34" charset="-122"/>
            </a:endParaRPr>
          </a:p>
        </p:txBody>
      </p:sp>
      <p:sp>
        <p:nvSpPr>
          <p:cNvPr id="11" name="矩形 10"/>
          <p:cNvSpPr/>
          <p:nvPr/>
        </p:nvSpPr>
        <p:spPr>
          <a:xfrm>
            <a:off x="116463" y="864096"/>
            <a:ext cx="9828609" cy="784830"/>
          </a:xfrm>
          <a:prstGeom prst="rect">
            <a:avLst/>
          </a:prstGeom>
        </p:spPr>
        <p:txBody>
          <a:bodyPr>
            <a:spAutoFit/>
          </a:bodyPr>
          <a:lstStyle/>
          <a:p>
            <a:pPr lvl="0" eaLnBrk="1" hangingPunct="1">
              <a:lnSpc>
                <a:spcPct val="125000"/>
              </a:lnSpc>
              <a:buClr>
                <a:schemeClr val="accent1">
                  <a:lumMod val="75000"/>
                </a:schemeClr>
              </a:buClr>
              <a:defRPr/>
            </a:pPr>
            <a:r>
              <a:rPr lang="zh-CN" altLang="en-US" sz="1800" b="1" dirty="0" smtClean="0">
                <a:latin typeface="微软雅黑" panose="020B0503020204020204" pitchFamily="34" charset="-122"/>
                <a:ea typeface="微软雅黑" panose="020B0503020204020204" pitchFamily="34" charset="-122"/>
              </a:rPr>
              <a:t>     传统</a:t>
            </a:r>
            <a:r>
              <a:rPr lang="zh-CN" altLang="en-US" sz="1800" b="1" dirty="0">
                <a:latin typeface="微软雅黑" panose="020B0503020204020204" pitchFamily="34" charset="-122"/>
                <a:ea typeface="微软雅黑" panose="020B0503020204020204" pitchFamily="34" charset="-122"/>
              </a:rPr>
              <a:t>风貌片区和历史建筑</a:t>
            </a:r>
            <a:r>
              <a:rPr lang="zh-CN" altLang="en-US" sz="1800" b="1" dirty="0">
                <a:solidFill>
                  <a:srgbClr val="C00000"/>
                </a:solidFill>
                <a:latin typeface="微软雅黑" panose="020B0503020204020204" pitchFamily="34" charset="-122"/>
                <a:ea typeface="微软雅黑" panose="020B0503020204020204" pitchFamily="34" charset="-122"/>
              </a:rPr>
              <a:t>疏于保护与利用</a:t>
            </a:r>
            <a:r>
              <a:rPr lang="zh-CN" altLang="en-US" sz="1800" b="1" dirty="0">
                <a:latin typeface="微软雅黑" panose="020B0503020204020204" pitchFamily="34" charset="-122"/>
                <a:ea typeface="微软雅黑" panose="020B0503020204020204" pitchFamily="34" charset="-122"/>
              </a:rPr>
              <a:t>，</a:t>
            </a:r>
            <a:r>
              <a:rPr lang="zh-CN" altLang="en-US" sz="1800" b="1" dirty="0">
                <a:solidFill>
                  <a:srgbClr val="C00000"/>
                </a:solidFill>
                <a:latin typeface="微软雅黑" panose="020B0503020204020204" pitchFamily="34" charset="-122"/>
                <a:ea typeface="微软雅黑" panose="020B0503020204020204" pitchFamily="34" charset="-122"/>
              </a:rPr>
              <a:t>破坏严重</a:t>
            </a:r>
            <a:endParaRPr lang="zh-CN" altLang="en-US" sz="1800" b="1" dirty="0" smtClean="0">
              <a:solidFill>
                <a:srgbClr val="C00000"/>
              </a:solidFill>
              <a:latin typeface="微软雅黑" panose="020B0503020204020204" pitchFamily="34" charset="-122"/>
              <a:ea typeface="微软雅黑" panose="020B0503020204020204" pitchFamily="34" charset="-122"/>
            </a:endParaRPr>
          </a:p>
          <a:p>
            <a:pPr eaLnBrk="1" hangingPunct="1">
              <a:lnSpc>
                <a:spcPct val="125000"/>
              </a:lnSpc>
              <a:buClr>
                <a:schemeClr val="accent1">
                  <a:lumMod val="75000"/>
                </a:schemeClr>
              </a:buClr>
              <a:defRPr/>
            </a:pPr>
            <a:endParaRPr lang="zh-CN" altLang="en-US" sz="1800" b="1" dirty="0">
              <a:latin typeface="微软雅黑" panose="020B0503020204020204" pitchFamily="34" charset="-122"/>
              <a:ea typeface="微软雅黑" panose="020B0503020204020204" pitchFamily="34" charset="-122"/>
            </a:endParaRPr>
          </a:p>
        </p:txBody>
      </p:sp>
      <p:sp>
        <p:nvSpPr>
          <p:cNvPr id="12" name="Rectangle 1"/>
          <p:cNvSpPr>
            <a:spLocks noChangeArrowheads="1"/>
          </p:cNvSpPr>
          <p:nvPr/>
        </p:nvSpPr>
        <p:spPr bwMode="auto">
          <a:xfrm>
            <a:off x="416496" y="1319426"/>
            <a:ext cx="9321485" cy="669414"/>
          </a:xfrm>
          <a:prstGeom prst="rect">
            <a:avLst/>
          </a:prstGeom>
          <a:noFill/>
          <a:ln w="9525">
            <a:noFill/>
            <a:miter lim="800000"/>
          </a:ln>
          <a:effectLst/>
        </p:spPr>
        <p:txBody>
          <a:bodyPr vert="horz" wrap="square" lIns="91440" tIns="45720" rIns="91440" bIns="45720" numCol="1" anchor="ctr" anchorCtr="0" compatLnSpc="1">
            <a:spAutoFit/>
          </a:bodyPr>
          <a:lstStyle/>
          <a:p>
            <a:pPr marL="285750" lvl="0" indent="-285750" defTabSz="-635" eaLnBrk="1" hangingPunct="1">
              <a:lnSpc>
                <a:spcPct val="150000"/>
              </a:lnSpc>
              <a:buClr>
                <a:srgbClr val="669900"/>
              </a:buClr>
              <a:buFont typeface="Wingdings" panose="05000000000000000000" pitchFamily="2" charset="2"/>
              <a:buChar char="n"/>
              <a:tabLst>
                <a:tab pos="457200" algn="l"/>
              </a:tabLst>
            </a:pPr>
            <a:r>
              <a:rPr lang="zh-CN" altLang="en-US" sz="1400" dirty="0" smtClean="0">
                <a:latin typeface="微软雅黑" panose="020B0503020204020204" pitchFamily="34" charset="-122"/>
                <a:ea typeface="微软雅黑" panose="020B0503020204020204" pitchFamily="34" charset="-122"/>
              </a:rPr>
              <a:t>文保建筑得到保护，但小城镇特色风貌片区未得到有效保护和利用，面临</a:t>
            </a:r>
            <a:r>
              <a:rPr lang="zh-CN" altLang="en-US" sz="1400" b="1" dirty="0" smtClean="0">
                <a:solidFill>
                  <a:srgbClr val="C00000"/>
                </a:solidFill>
                <a:latin typeface="微软雅黑" panose="020B0503020204020204" pitchFamily="34" charset="-122"/>
                <a:ea typeface="微软雅黑" panose="020B0503020204020204" pitchFamily="34" charset="-122"/>
              </a:rPr>
              <a:t>荒废、拆除、风貌冲突</a:t>
            </a:r>
            <a:r>
              <a:rPr lang="zh-CN" altLang="en-US" sz="1400" dirty="0" smtClean="0">
                <a:latin typeface="微软雅黑" panose="020B0503020204020204" pitchFamily="34" charset="-122"/>
                <a:ea typeface="微软雅黑" panose="020B0503020204020204" pitchFamily="34" charset="-122"/>
              </a:rPr>
              <a:t>的困境。</a:t>
            </a:r>
            <a:r>
              <a:rPr lang="zh-CN" altLang="en-US" sz="1100" dirty="0" smtClean="0">
                <a:latin typeface="微软雅黑" panose="020B0503020204020204" pitchFamily="34" charset="-122"/>
                <a:ea typeface="微软雅黑" panose="020B0503020204020204" pitchFamily="34" charset="-122"/>
              </a:rPr>
              <a:t>（少量具备旅游资源的传统风貌片区还存在</a:t>
            </a:r>
            <a:r>
              <a:rPr lang="zh-CN" altLang="en-US" sz="1100" dirty="0" smtClean="0">
                <a:solidFill>
                  <a:srgbClr val="C00000"/>
                </a:solidFill>
                <a:latin typeface="微软雅黑" panose="020B0503020204020204" pitchFamily="34" charset="-122"/>
                <a:ea typeface="微软雅黑" panose="020B0503020204020204" pitchFamily="34" charset="-122"/>
              </a:rPr>
              <a:t>过度开发利用、过度的商业化</a:t>
            </a:r>
            <a:r>
              <a:rPr lang="zh-CN" altLang="en-US" sz="1100" dirty="0" smtClean="0">
                <a:latin typeface="微软雅黑" panose="020B0503020204020204" pitchFamily="34" charset="-122"/>
                <a:ea typeface="微软雅黑" panose="020B0503020204020204" pitchFamily="34" charset="-122"/>
              </a:rPr>
              <a:t>的现象）</a:t>
            </a:r>
            <a:endParaRPr lang="zh-CN" altLang="en-US" sz="1100" dirty="0" smtClean="0">
              <a:latin typeface="微软雅黑" panose="020B0503020204020204" pitchFamily="34" charset="-122"/>
              <a:ea typeface="微软雅黑" panose="020B0503020204020204" pitchFamily="34" charset="-122"/>
            </a:endParaRPr>
          </a:p>
        </p:txBody>
      </p:sp>
      <p:pic>
        <p:nvPicPr>
          <p:cNvPr id="13" name="图片 12"/>
          <p:cNvPicPr/>
          <p:nvPr/>
        </p:nvPicPr>
        <p:blipFill>
          <a:blip r:embed="rId2"/>
          <a:srcRect t="28116" b="3267"/>
          <a:stretch>
            <a:fillRect/>
          </a:stretch>
        </p:blipFill>
        <p:spPr>
          <a:xfrm>
            <a:off x="589671" y="4364091"/>
            <a:ext cx="4909390" cy="2071702"/>
          </a:xfrm>
          <a:prstGeom prst="rect">
            <a:avLst/>
          </a:prstGeom>
          <a:noFill/>
          <a:ln w="9525">
            <a:noFill/>
            <a:miter/>
          </a:ln>
        </p:spPr>
      </p:pic>
      <p:sp>
        <p:nvSpPr>
          <p:cNvPr id="14" name="Rectangle 1"/>
          <p:cNvSpPr>
            <a:spLocks noChangeArrowheads="1"/>
          </p:cNvSpPr>
          <p:nvPr/>
        </p:nvSpPr>
        <p:spPr bwMode="auto">
          <a:xfrm>
            <a:off x="541704" y="6392361"/>
            <a:ext cx="5538615" cy="276999"/>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defTabSz="914400" latinLnBrk="0">
              <a:lnSpc>
                <a:spcPct val="100000"/>
              </a:lnSpc>
              <a:buClrTx/>
              <a:buSzTx/>
              <a:buFontTx/>
              <a:buNone/>
            </a:pPr>
            <a:r>
              <a:rPr lang="zh-CN" altLang="en-US" sz="1200" dirty="0" smtClean="0">
                <a:latin typeface="微软雅黑" panose="020B0503020204020204" pitchFamily="34" charset="-122"/>
                <a:ea typeface="微软雅黑" panose="020B0503020204020204" pitchFamily="34" charset="-122"/>
              </a:rPr>
              <a:t>福建省某镇集中连片拆除原有具有地域风貌的建筑，建设新住宅</a:t>
            </a:r>
            <a:endParaRPr lang="zh-CN" altLang="en-US" sz="1200" dirty="0" smtClean="0">
              <a:latin typeface="微软雅黑" panose="020B0503020204020204" pitchFamily="34" charset="-122"/>
              <a:ea typeface="微软雅黑" panose="020B0503020204020204" pitchFamily="34" charset="-122"/>
            </a:endParaRPr>
          </a:p>
        </p:txBody>
      </p:sp>
      <p:grpSp>
        <p:nvGrpSpPr>
          <p:cNvPr id="15" name="组合 19"/>
          <p:cNvGrpSpPr/>
          <p:nvPr/>
        </p:nvGrpSpPr>
        <p:grpSpPr>
          <a:xfrm>
            <a:off x="5809888" y="4335043"/>
            <a:ext cx="4312479" cy="2317965"/>
            <a:chOff x="-2142410" y="3006629"/>
            <a:chExt cx="3862579" cy="2174653"/>
          </a:xfrm>
        </p:grpSpPr>
        <p:pic>
          <p:nvPicPr>
            <p:cNvPr id="16" name="图片 15"/>
            <p:cNvPicPr/>
            <p:nvPr/>
          </p:nvPicPr>
          <p:blipFill>
            <a:blip r:embed="rId3"/>
            <a:srcRect t="21436" b="7759"/>
            <a:stretch>
              <a:fillRect/>
            </a:stretch>
          </p:blipFill>
          <p:spPr>
            <a:xfrm>
              <a:off x="-2142410" y="3006629"/>
              <a:ext cx="3215121" cy="1955811"/>
            </a:xfrm>
            <a:prstGeom prst="rect">
              <a:avLst/>
            </a:prstGeom>
            <a:noFill/>
            <a:ln w="9525">
              <a:noFill/>
              <a:miter/>
            </a:ln>
          </p:spPr>
        </p:pic>
        <p:sp>
          <p:nvSpPr>
            <p:cNvPr id="17" name="Rectangle 1"/>
            <p:cNvSpPr>
              <a:spLocks noChangeArrowheads="1"/>
            </p:cNvSpPr>
            <p:nvPr/>
          </p:nvSpPr>
          <p:spPr bwMode="auto">
            <a:xfrm>
              <a:off x="-1857229" y="4921409"/>
              <a:ext cx="3577398" cy="259873"/>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defTabSz="914400" rtl="0" eaLnBrk="1" fontAlgn="base" latinLnBrk="0" hangingPunct="1">
                <a:lnSpc>
                  <a:spcPct val="100000"/>
                </a:lnSpc>
                <a:spcBef>
                  <a:spcPct val="0"/>
                </a:spcBef>
                <a:spcAft>
                  <a:spcPct val="0"/>
                </a:spcAft>
                <a:buClrTx/>
                <a:buSzTx/>
                <a:buFontTx/>
                <a:buNone/>
              </a:pPr>
              <a:r>
                <a:rPr lang="zh-CN" altLang="en-US" sz="1200" dirty="0" smtClean="0">
                  <a:latin typeface="微软雅黑" panose="020B0503020204020204" pitchFamily="34" charset="-122"/>
                  <a:ea typeface="微软雅黑" panose="020B0503020204020204" pitchFamily="34" charset="-122"/>
                </a:rPr>
                <a:t>云南某镇新建筑与传统风貌区不协调</a:t>
              </a:r>
              <a:endParaRPr lang="zh-CN" altLang="en-US" sz="1200" dirty="0" smtClean="0">
                <a:latin typeface="微软雅黑" panose="020B0503020204020204" pitchFamily="34" charset="-122"/>
                <a:ea typeface="微软雅黑" panose="020B0503020204020204" pitchFamily="34" charset="-122"/>
              </a:endParaRPr>
            </a:p>
          </p:txBody>
        </p:sp>
        <p:sp>
          <p:nvSpPr>
            <p:cNvPr id="18" name="Rectangle 1"/>
            <p:cNvSpPr>
              <a:spLocks noChangeArrowheads="1"/>
            </p:cNvSpPr>
            <p:nvPr/>
          </p:nvSpPr>
          <p:spPr bwMode="auto">
            <a:xfrm>
              <a:off x="-2053312" y="4304891"/>
              <a:ext cx="1500198" cy="288748"/>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defTabSz="914400" rtl="0" eaLnBrk="1" fontAlgn="base" latinLnBrk="0" hangingPunct="1">
                <a:lnSpc>
                  <a:spcPct val="100000"/>
                </a:lnSpc>
                <a:spcBef>
                  <a:spcPct val="0"/>
                </a:spcBef>
                <a:spcAft>
                  <a:spcPct val="0"/>
                </a:spcAft>
                <a:buClrTx/>
                <a:buSzTx/>
                <a:buFontTx/>
                <a:buNone/>
              </a:pPr>
              <a:r>
                <a:rPr lang="zh-CN" altLang="en-US" sz="1400" b="1" dirty="0" smtClean="0">
                  <a:solidFill>
                    <a:srgbClr val="FFFF00"/>
                  </a:solidFill>
                  <a:latin typeface="微软雅黑" panose="020B0503020204020204" pitchFamily="34" charset="-122"/>
                  <a:ea typeface="微软雅黑" panose="020B0503020204020204" pitchFamily="34" charset="-122"/>
                </a:rPr>
                <a:t>传统风貌区</a:t>
              </a:r>
              <a:endParaRPr lang="zh-CN" altLang="en-US" sz="1400" b="1" dirty="0" smtClean="0">
                <a:solidFill>
                  <a:srgbClr val="FFFF00"/>
                </a:solidFill>
                <a:latin typeface="微软雅黑" panose="020B0503020204020204" pitchFamily="34" charset="-122"/>
                <a:ea typeface="微软雅黑" panose="020B0503020204020204" pitchFamily="34" charset="-122"/>
              </a:endParaRPr>
            </a:p>
          </p:txBody>
        </p:sp>
        <p:sp>
          <p:nvSpPr>
            <p:cNvPr id="20" name="Rectangle 1"/>
            <p:cNvSpPr>
              <a:spLocks noChangeArrowheads="1"/>
            </p:cNvSpPr>
            <p:nvPr/>
          </p:nvSpPr>
          <p:spPr bwMode="auto">
            <a:xfrm>
              <a:off x="-71470" y="3661950"/>
              <a:ext cx="1500198" cy="288748"/>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defTabSz="914400" rtl="0" eaLnBrk="1" fontAlgn="base" latinLnBrk="0" hangingPunct="1">
                <a:lnSpc>
                  <a:spcPct val="100000"/>
                </a:lnSpc>
                <a:spcBef>
                  <a:spcPct val="0"/>
                </a:spcBef>
                <a:spcAft>
                  <a:spcPct val="0"/>
                </a:spcAft>
                <a:buClrTx/>
                <a:buSzTx/>
                <a:buFontTx/>
                <a:buNone/>
              </a:pPr>
              <a:r>
                <a:rPr lang="zh-CN" altLang="en-US" sz="1400" b="1" dirty="0" smtClean="0">
                  <a:solidFill>
                    <a:srgbClr val="FFFF00"/>
                  </a:solidFill>
                  <a:latin typeface="微软雅黑" panose="020B0503020204020204" pitchFamily="34" charset="-122"/>
                  <a:ea typeface="微软雅黑" panose="020B0503020204020204" pitchFamily="34" charset="-122"/>
                </a:rPr>
                <a:t>新建筑</a:t>
              </a:r>
              <a:endParaRPr lang="zh-CN" altLang="en-US" sz="1400" b="1" dirty="0" smtClean="0">
                <a:solidFill>
                  <a:srgbClr val="FFFF00"/>
                </a:solidFill>
                <a:latin typeface="微软雅黑" panose="020B0503020204020204" pitchFamily="34" charset="-122"/>
                <a:ea typeface="微软雅黑" panose="020B0503020204020204" pitchFamily="34" charset="-122"/>
              </a:endParaRPr>
            </a:p>
          </p:txBody>
        </p:sp>
      </p:grpSp>
      <p:pic>
        <p:nvPicPr>
          <p:cNvPr id="26" name="图片 25"/>
          <p:cNvPicPr/>
          <p:nvPr/>
        </p:nvPicPr>
        <p:blipFill>
          <a:blip r:embed="rId4"/>
          <a:srcRect b="11585"/>
          <a:stretch>
            <a:fillRect/>
          </a:stretch>
        </p:blipFill>
        <p:spPr>
          <a:xfrm>
            <a:off x="662524" y="2029349"/>
            <a:ext cx="3738233" cy="2068281"/>
          </a:xfrm>
          <a:prstGeom prst="rect">
            <a:avLst/>
          </a:prstGeom>
          <a:noFill/>
          <a:ln w="9525">
            <a:noFill/>
            <a:miter/>
          </a:ln>
        </p:spPr>
      </p:pic>
      <p:sp>
        <p:nvSpPr>
          <p:cNvPr id="27" name="矩形 26"/>
          <p:cNvSpPr/>
          <p:nvPr/>
        </p:nvSpPr>
        <p:spPr>
          <a:xfrm>
            <a:off x="584514" y="4088105"/>
            <a:ext cx="4524503" cy="276999"/>
          </a:xfrm>
          <a:prstGeom prst="rect">
            <a:avLst/>
          </a:prstGeom>
        </p:spPr>
        <p:txBody>
          <a:bodyPr wrap="square">
            <a:spAutoFit/>
          </a:bodyPr>
          <a:lstStyle/>
          <a:p>
            <a:r>
              <a:rPr lang="zh-CN" altLang="en-US" sz="1200" dirty="0" smtClean="0">
                <a:latin typeface="微软雅黑" panose="020B0503020204020204" pitchFamily="34" charset="-122"/>
                <a:ea typeface="微软雅黑" panose="020B0503020204020204" pitchFamily="34" charset="-122"/>
              </a:rPr>
              <a:t>广西省某镇特色风貌建筑未得到有效保护与利用，逐渐荒废</a:t>
            </a:r>
            <a:endParaRPr lang="zh-CN" altLang="en-US" sz="1200" dirty="0" smtClean="0">
              <a:latin typeface="微软雅黑" panose="020B0503020204020204" pitchFamily="34" charset="-122"/>
              <a:ea typeface="微软雅黑" panose="020B0503020204020204" pitchFamily="34" charset="-122"/>
            </a:endParaRPr>
          </a:p>
        </p:txBody>
      </p:sp>
      <p:sp>
        <p:nvSpPr>
          <p:cNvPr id="28" name="矩形 27"/>
          <p:cNvSpPr/>
          <p:nvPr/>
        </p:nvSpPr>
        <p:spPr>
          <a:xfrm>
            <a:off x="6376559" y="1881939"/>
            <a:ext cx="2089854" cy="276999"/>
          </a:xfrm>
          <a:prstGeom prst="rect">
            <a:avLst/>
          </a:prstGeom>
        </p:spPr>
        <p:txBody>
          <a:bodyPr wrap="square">
            <a:spAutoFit/>
          </a:bodyPr>
          <a:lstStyle/>
          <a:p>
            <a:r>
              <a:rPr lang="zh-CN" altLang="en-US" sz="1200" dirty="0">
                <a:latin typeface="微软雅黑" panose="020B0503020204020204" pitchFamily="34" charset="-122"/>
                <a:ea typeface="微软雅黑" panose="020B0503020204020204" pitchFamily="34" charset="-122"/>
              </a:rPr>
              <a:t>现状特色风貌区情况统计</a:t>
            </a:r>
            <a:endParaRPr lang="zh-CN" altLang="en-US" sz="1200" dirty="0">
              <a:latin typeface="微软雅黑" panose="020B0503020204020204" pitchFamily="34" charset="-122"/>
              <a:ea typeface="微软雅黑" panose="020B0503020204020204" pitchFamily="34" charset="-122"/>
            </a:endParaRPr>
          </a:p>
        </p:txBody>
      </p:sp>
      <p:pic>
        <p:nvPicPr>
          <p:cNvPr id="21" name="Picture 2" descr="20150826中国建筑研究院ppt-0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41207" y="0"/>
            <a:ext cx="9828609" cy="784830"/>
          </a:xfrm>
          <a:prstGeom prst="rect">
            <a:avLst/>
          </a:prstGeom>
        </p:spPr>
        <p:txBody>
          <a:bodyPr>
            <a:spAutoFit/>
          </a:bodyPr>
          <a:lstStyle/>
          <a:p>
            <a:pPr lvl="0" eaLnBrk="1" hangingPunct="1">
              <a:lnSpc>
                <a:spcPct val="125000"/>
              </a:lnSpc>
              <a:buClr>
                <a:schemeClr val="accent1">
                  <a:lumMod val="75000"/>
                </a:schemeClr>
              </a:buClr>
              <a:defRPr/>
            </a:pPr>
            <a:endParaRPr lang="zh-CN" altLang="en-US" sz="1800" b="1" dirty="0" smtClean="0">
              <a:latin typeface="微软雅黑" panose="020B0503020204020204" pitchFamily="34" charset="-122"/>
              <a:ea typeface="微软雅黑" panose="020B0503020204020204" pitchFamily="34" charset="-122"/>
            </a:endParaRPr>
          </a:p>
          <a:p>
            <a:pPr eaLnBrk="1" hangingPunct="1">
              <a:lnSpc>
                <a:spcPct val="125000"/>
              </a:lnSpc>
              <a:buClr>
                <a:schemeClr val="accent1">
                  <a:lumMod val="75000"/>
                </a:schemeClr>
              </a:buClr>
              <a:defRPr/>
            </a:pPr>
            <a:endParaRPr lang="zh-CN" altLang="en-US" sz="1800" b="1" dirty="0">
              <a:latin typeface="微软雅黑" panose="020B0503020204020204" pitchFamily="34" charset="-122"/>
              <a:ea typeface="微软雅黑" panose="020B0503020204020204" pitchFamily="34" charset="-122"/>
            </a:endParaRPr>
          </a:p>
        </p:txBody>
      </p:sp>
      <p:sp>
        <p:nvSpPr>
          <p:cNvPr id="117761" name="Rectangle 1"/>
          <p:cNvSpPr>
            <a:spLocks noChangeArrowheads="1"/>
          </p:cNvSpPr>
          <p:nvPr/>
        </p:nvSpPr>
        <p:spPr bwMode="auto">
          <a:xfrm>
            <a:off x="416496" y="1268760"/>
            <a:ext cx="9049005" cy="784830"/>
          </a:xfrm>
          <a:prstGeom prst="rect">
            <a:avLst/>
          </a:prstGeom>
          <a:noFill/>
          <a:ln w="9525">
            <a:noFill/>
            <a:miter lim="800000"/>
          </a:ln>
          <a:effectLst/>
        </p:spPr>
        <p:txBody>
          <a:bodyPr vert="horz" wrap="square" lIns="91440" tIns="45720" rIns="91440" bIns="45720" numCol="1" anchor="ctr" anchorCtr="0" compatLnSpc="1">
            <a:spAutoFit/>
          </a:bodyPr>
          <a:lstStyle/>
          <a:p>
            <a:pPr marL="285750" lvl="0" indent="-285750" defTabSz="-635" eaLnBrk="1" hangingPunct="1">
              <a:lnSpc>
                <a:spcPct val="150000"/>
              </a:lnSpc>
              <a:buClr>
                <a:schemeClr val="accent3">
                  <a:lumMod val="75000"/>
                </a:schemeClr>
              </a:buClr>
              <a:buFont typeface="Wingdings" panose="05000000000000000000" pitchFamily="2" charset="2"/>
              <a:buChar char="n"/>
              <a:tabLst>
                <a:tab pos="457200" algn="l"/>
              </a:tabLst>
            </a:pPr>
            <a:r>
              <a:rPr lang="zh-CN" altLang="en-US" sz="1400" dirty="0" smtClean="0">
                <a:latin typeface="微软雅黑" panose="020B0503020204020204" pitchFamily="34" charset="-122"/>
                <a:ea typeface="微软雅黑" panose="020B0503020204020204" pitchFamily="34" charset="-122"/>
              </a:rPr>
              <a:t>优秀规划案例中，</a:t>
            </a:r>
            <a:r>
              <a:rPr lang="en-US" altLang="en-US" b="1" dirty="0" smtClean="0">
                <a:solidFill>
                  <a:srgbClr val="C00000"/>
                </a:solidFill>
                <a:latin typeface="微软雅黑" panose="020B0503020204020204" pitchFamily="34" charset="-122"/>
                <a:ea typeface="微软雅黑" panose="020B0503020204020204" pitchFamily="34" charset="-122"/>
              </a:rPr>
              <a:t>63%</a:t>
            </a:r>
            <a:r>
              <a:rPr lang="zh-CN" altLang="en-US" sz="1400" dirty="0" smtClean="0">
                <a:latin typeface="微软雅黑" panose="020B0503020204020204" pitchFamily="34" charset="-122"/>
                <a:ea typeface="微软雅黑" panose="020B0503020204020204" pitchFamily="34" charset="-122"/>
              </a:rPr>
              <a:t>的案例在新区中</a:t>
            </a:r>
            <a:r>
              <a:rPr lang="zh-CN" altLang="en-US" sz="1400" dirty="0" smtClean="0">
                <a:solidFill>
                  <a:srgbClr val="C00000"/>
                </a:solidFill>
                <a:latin typeface="微软雅黑" panose="020B0503020204020204" pitchFamily="34" charset="-122"/>
                <a:ea typeface="微软雅黑" panose="020B0503020204020204" pitchFamily="34" charset="-122"/>
              </a:rPr>
              <a:t>未充分考虑与老镇区的风貌协调、特色传承</a:t>
            </a:r>
            <a:r>
              <a:rPr lang="zh-CN" altLang="en-US" sz="1400" dirty="0" smtClean="0">
                <a:latin typeface="微软雅黑" panose="020B0503020204020204" pitchFamily="34" charset="-122"/>
                <a:ea typeface="微软雅黑" panose="020B0503020204020204" pitchFamily="34" charset="-122"/>
              </a:rPr>
              <a:t>，脱离老镇区，在建筑风貌、空间形态上与老镇区大相径庭。</a:t>
            </a:r>
            <a:endParaRPr lang="zh-CN" altLang="en-US" sz="1400" dirty="0" smtClean="0">
              <a:solidFill>
                <a:schemeClr val="bg1"/>
              </a:solidFill>
              <a:latin typeface="微软雅黑" panose="020B0503020204020204" pitchFamily="34" charset="-122"/>
              <a:ea typeface="微软雅黑" panose="020B0503020204020204" pitchFamily="34" charset="-122"/>
            </a:endParaRPr>
          </a:p>
        </p:txBody>
      </p:sp>
      <p:graphicFrame>
        <p:nvGraphicFramePr>
          <p:cNvPr id="13" name="图表 12"/>
          <p:cNvGraphicFramePr/>
          <p:nvPr/>
        </p:nvGraphicFramePr>
        <p:xfrm>
          <a:off x="4720827" y="2269138"/>
          <a:ext cx="7254805" cy="3753468"/>
        </p:xfrm>
        <a:graphic>
          <a:graphicData uri="http://schemas.openxmlformats.org/drawingml/2006/chart">
            <c:chart xmlns:c="http://schemas.openxmlformats.org/drawingml/2006/chart" xmlns:r="http://schemas.openxmlformats.org/officeDocument/2006/relationships" r:id="rId1"/>
          </a:graphicData>
        </a:graphic>
      </p:graphicFrame>
      <p:sp>
        <p:nvSpPr>
          <p:cNvPr id="14" name="Rectangle 1"/>
          <p:cNvSpPr>
            <a:spLocks noChangeArrowheads="1"/>
          </p:cNvSpPr>
          <p:nvPr/>
        </p:nvSpPr>
        <p:spPr bwMode="auto">
          <a:xfrm>
            <a:off x="6903217" y="5857891"/>
            <a:ext cx="3120347" cy="276999"/>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defTabSz="914400" rtl="0" eaLnBrk="1" fontAlgn="base" latinLnBrk="0" hangingPunct="1">
              <a:lnSpc>
                <a:spcPct val="100000"/>
              </a:lnSpc>
              <a:spcBef>
                <a:spcPct val="0"/>
              </a:spcBef>
              <a:spcAft>
                <a:spcPct val="0"/>
              </a:spcAft>
              <a:buClrTx/>
              <a:buSzTx/>
              <a:buFontTx/>
              <a:buNone/>
            </a:pPr>
            <a:r>
              <a:rPr lang="zh-CN" altLang="en-US" sz="1200" dirty="0" smtClean="0">
                <a:latin typeface="微软雅黑" panose="020B0503020204020204" pitchFamily="34" charset="-122"/>
                <a:ea typeface="微软雅黑" panose="020B0503020204020204" pitchFamily="34" charset="-122"/>
              </a:rPr>
              <a:t>优秀规划案例关于文脉传承的调研</a:t>
            </a:r>
            <a:endParaRPr lang="zh-CN" altLang="en-US" sz="1200" dirty="0" smtClean="0">
              <a:latin typeface="微软雅黑" panose="020B0503020204020204" pitchFamily="34" charset="-122"/>
              <a:ea typeface="微软雅黑" panose="020B0503020204020204" pitchFamily="34" charset="-122"/>
            </a:endParaRPr>
          </a:p>
        </p:txBody>
      </p:sp>
      <p:pic>
        <p:nvPicPr>
          <p:cNvPr id="12"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0" name="Picture 2" descr="C:\Documents and Settings\ghy-zhoud\桌面\14.jpg"/>
          <p:cNvPicPr>
            <a:picLocks noChangeAspect="1" noChangeArrowheads="1"/>
          </p:cNvPicPr>
          <p:nvPr/>
        </p:nvPicPr>
        <p:blipFill>
          <a:blip r:embed="rId3"/>
          <a:srcRect t="1783" b="6212"/>
          <a:stretch>
            <a:fillRect/>
          </a:stretch>
        </p:blipFill>
        <p:spPr bwMode="auto">
          <a:xfrm>
            <a:off x="592661" y="2166486"/>
            <a:ext cx="5764496" cy="4214842"/>
          </a:xfrm>
          <a:prstGeom prst="rect">
            <a:avLst/>
          </a:prstGeom>
          <a:noFill/>
        </p:spPr>
      </p:pic>
      <p:sp>
        <p:nvSpPr>
          <p:cNvPr id="16" name="矩形 15"/>
          <p:cNvSpPr/>
          <p:nvPr/>
        </p:nvSpPr>
        <p:spPr>
          <a:xfrm>
            <a:off x="4720827" y="4071942"/>
            <a:ext cx="543739" cy="307777"/>
          </a:xfrm>
          <a:prstGeom prst="rect">
            <a:avLst/>
          </a:prstGeom>
        </p:spPr>
        <p:txBody>
          <a:bodyPr wrap="none">
            <a:spAutoFit/>
          </a:bodyPr>
          <a:lstStyle/>
          <a:p>
            <a:r>
              <a:rPr lang="zh-CN" altLang="en-US" sz="1400" b="1" dirty="0" smtClean="0">
                <a:solidFill>
                  <a:srgbClr val="FF0000"/>
                </a:solidFill>
                <a:latin typeface="黑体" panose="02010600030101010101" pitchFamily="2" charset="-122"/>
                <a:ea typeface="黑体" panose="02010600030101010101" pitchFamily="2" charset="-122"/>
              </a:rPr>
              <a:t>新区</a:t>
            </a:r>
            <a:endParaRPr lang="zh-CN" altLang="en-US" sz="1400" b="1" dirty="0">
              <a:solidFill>
                <a:srgbClr val="FF0000"/>
              </a:solidFill>
              <a:latin typeface="黑体" panose="02010600030101010101" pitchFamily="2" charset="-122"/>
              <a:ea typeface="黑体" panose="02010600030101010101" pitchFamily="2" charset="-122"/>
            </a:endParaRPr>
          </a:p>
        </p:txBody>
      </p:sp>
      <p:sp>
        <p:nvSpPr>
          <p:cNvPr id="17" name="矩形 16"/>
          <p:cNvSpPr/>
          <p:nvPr/>
        </p:nvSpPr>
        <p:spPr>
          <a:xfrm>
            <a:off x="3080792" y="5157193"/>
            <a:ext cx="543739" cy="307777"/>
          </a:xfrm>
          <a:prstGeom prst="rect">
            <a:avLst/>
          </a:prstGeom>
          <a:ln>
            <a:noFill/>
          </a:ln>
        </p:spPr>
        <p:txBody>
          <a:bodyPr wrap="none">
            <a:spAutoFit/>
          </a:bodyPr>
          <a:lstStyle/>
          <a:p>
            <a:r>
              <a:rPr lang="zh-CN" altLang="en-US" sz="1400" b="1" dirty="0" smtClean="0">
                <a:solidFill>
                  <a:srgbClr val="FFC000"/>
                </a:solidFill>
                <a:latin typeface="黑体" panose="02010600030101010101" pitchFamily="2" charset="-122"/>
                <a:ea typeface="黑体" panose="02010600030101010101" pitchFamily="2" charset="-122"/>
              </a:rPr>
              <a:t>老区</a:t>
            </a:r>
            <a:endParaRPr lang="zh-CN" altLang="en-US" sz="1400" b="1" dirty="0">
              <a:solidFill>
                <a:srgbClr val="FFC000"/>
              </a:solidFill>
              <a:latin typeface="黑体" panose="02010600030101010101" pitchFamily="2" charset="-122"/>
              <a:ea typeface="黑体" panose="02010600030101010101" pitchFamily="2" charset="-122"/>
            </a:endParaRPr>
          </a:p>
        </p:txBody>
      </p:sp>
      <p:sp>
        <p:nvSpPr>
          <p:cNvPr id="18" name="矩形 17"/>
          <p:cNvSpPr/>
          <p:nvPr/>
        </p:nvSpPr>
        <p:spPr>
          <a:xfrm>
            <a:off x="2275016" y="6464370"/>
            <a:ext cx="2031325" cy="276999"/>
          </a:xfrm>
          <a:prstGeom prst="rect">
            <a:avLst/>
          </a:prstGeom>
        </p:spPr>
        <p:txBody>
          <a:bodyPr wrap="none">
            <a:spAutoFit/>
          </a:bodyPr>
          <a:lstStyle/>
          <a:p>
            <a:r>
              <a:rPr lang="zh-CN" altLang="en-US" sz="1200" dirty="0">
                <a:latin typeface="微软雅黑" panose="020B0503020204020204" pitchFamily="34" charset="-122"/>
                <a:ea typeface="微软雅黑" panose="020B0503020204020204" pitchFamily="34" charset="-122"/>
              </a:rPr>
              <a:t>江苏省某镇新老区差异巨大</a:t>
            </a:r>
            <a:endParaRPr lang="zh-CN" altLang="en-US" sz="1200" dirty="0" smtClean="0">
              <a:latin typeface="微软雅黑" panose="020B0503020204020204" pitchFamily="34" charset="-122"/>
              <a:ea typeface="微软雅黑" panose="020B0503020204020204" pitchFamily="34" charset="-122"/>
            </a:endParaRPr>
          </a:p>
        </p:txBody>
      </p:sp>
      <p:sp>
        <p:nvSpPr>
          <p:cNvPr id="15" name="任意多边形 14"/>
          <p:cNvSpPr/>
          <p:nvPr/>
        </p:nvSpPr>
        <p:spPr>
          <a:xfrm>
            <a:off x="2014862" y="4145872"/>
            <a:ext cx="2050125" cy="2025588"/>
          </a:xfrm>
          <a:custGeom>
            <a:avLst/>
            <a:gdLst>
              <a:gd name="connsiteX0" fmla="*/ 155359 w 1892423"/>
              <a:gd name="connsiteY0" fmla="*/ 355107 h 2025588"/>
              <a:gd name="connsiteX1" fmla="*/ 616998 w 1892423"/>
              <a:gd name="connsiteY1" fmla="*/ 346229 h 2025588"/>
              <a:gd name="connsiteX2" fmla="*/ 1025371 w 1892423"/>
              <a:gd name="connsiteY2" fmla="*/ 44388 h 2025588"/>
              <a:gd name="connsiteX3" fmla="*/ 1398233 w 1892423"/>
              <a:gd name="connsiteY3" fmla="*/ 79899 h 2025588"/>
              <a:gd name="connsiteX4" fmla="*/ 1602419 w 1892423"/>
              <a:gd name="connsiteY4" fmla="*/ 390617 h 2025588"/>
              <a:gd name="connsiteX5" fmla="*/ 1877627 w 1892423"/>
              <a:gd name="connsiteY5" fmla="*/ 1447060 h 2025588"/>
              <a:gd name="connsiteX6" fmla="*/ 1691196 w 1892423"/>
              <a:gd name="connsiteY6" fmla="*/ 1740023 h 2025588"/>
              <a:gd name="connsiteX7" fmla="*/ 1407111 w 1892423"/>
              <a:gd name="connsiteY7" fmla="*/ 1979720 h 2025588"/>
              <a:gd name="connsiteX8" fmla="*/ 1247312 w 1892423"/>
              <a:gd name="connsiteY8" fmla="*/ 1935332 h 2025588"/>
              <a:gd name="connsiteX9" fmla="*/ 1078637 w 1892423"/>
              <a:gd name="connsiteY9" fmla="*/ 1438182 h 2025588"/>
              <a:gd name="connsiteX10" fmla="*/ 803429 w 1892423"/>
              <a:gd name="connsiteY10" fmla="*/ 1012054 h 2025588"/>
              <a:gd name="connsiteX11" fmla="*/ 386178 w 1892423"/>
              <a:gd name="connsiteY11" fmla="*/ 781235 h 2025588"/>
              <a:gd name="connsiteX12" fmla="*/ 48827 w 1892423"/>
              <a:gd name="connsiteY12" fmla="*/ 585926 h 2025588"/>
              <a:gd name="connsiteX13" fmla="*/ 93215 w 1892423"/>
              <a:gd name="connsiteY13" fmla="*/ 381740 h 2025588"/>
              <a:gd name="connsiteX14" fmla="*/ 155359 w 1892423"/>
              <a:gd name="connsiteY14" fmla="*/ 355107 h 2025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92423" h="2025588">
                <a:moveTo>
                  <a:pt x="155359" y="355107"/>
                </a:moveTo>
                <a:cubicBezTo>
                  <a:pt x="242656" y="349189"/>
                  <a:pt x="471996" y="398015"/>
                  <a:pt x="616998" y="346229"/>
                </a:cubicBezTo>
                <a:cubicBezTo>
                  <a:pt x="762000" y="294443"/>
                  <a:pt x="895165" y="88776"/>
                  <a:pt x="1025371" y="44388"/>
                </a:cubicBezTo>
                <a:cubicBezTo>
                  <a:pt x="1155577" y="0"/>
                  <a:pt x="1302059" y="22194"/>
                  <a:pt x="1398233" y="79899"/>
                </a:cubicBezTo>
                <a:cubicBezTo>
                  <a:pt x="1494407" y="137604"/>
                  <a:pt x="1522520" y="162757"/>
                  <a:pt x="1602419" y="390617"/>
                </a:cubicBezTo>
                <a:cubicBezTo>
                  <a:pt x="1682318" y="618477"/>
                  <a:pt x="1862831" y="1222159"/>
                  <a:pt x="1877627" y="1447060"/>
                </a:cubicBezTo>
                <a:cubicBezTo>
                  <a:pt x="1892423" y="1671961"/>
                  <a:pt x="1769615" y="1651246"/>
                  <a:pt x="1691196" y="1740023"/>
                </a:cubicBezTo>
                <a:cubicBezTo>
                  <a:pt x="1612777" y="1828800"/>
                  <a:pt x="1481092" y="1947168"/>
                  <a:pt x="1407111" y="1979720"/>
                </a:cubicBezTo>
                <a:cubicBezTo>
                  <a:pt x="1333130" y="2012272"/>
                  <a:pt x="1302058" y="2025588"/>
                  <a:pt x="1247312" y="1935332"/>
                </a:cubicBezTo>
                <a:cubicBezTo>
                  <a:pt x="1192566" y="1845076"/>
                  <a:pt x="1152618" y="1592062"/>
                  <a:pt x="1078637" y="1438182"/>
                </a:cubicBezTo>
                <a:cubicBezTo>
                  <a:pt x="1004657" y="1284302"/>
                  <a:pt x="918839" y="1121545"/>
                  <a:pt x="803429" y="1012054"/>
                </a:cubicBezTo>
                <a:cubicBezTo>
                  <a:pt x="688019" y="902563"/>
                  <a:pt x="511945" y="852256"/>
                  <a:pt x="386178" y="781235"/>
                </a:cubicBezTo>
                <a:cubicBezTo>
                  <a:pt x="260411" y="710214"/>
                  <a:pt x="97654" y="652508"/>
                  <a:pt x="48827" y="585926"/>
                </a:cubicBezTo>
                <a:cubicBezTo>
                  <a:pt x="0" y="519344"/>
                  <a:pt x="72501" y="420210"/>
                  <a:pt x="93215" y="381740"/>
                </a:cubicBezTo>
                <a:cubicBezTo>
                  <a:pt x="113930" y="343270"/>
                  <a:pt x="68062" y="361026"/>
                  <a:pt x="155359" y="355107"/>
                </a:cubicBezTo>
                <a:close/>
              </a:path>
            </a:pathLst>
          </a:cu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1904261" y="2299317"/>
            <a:ext cx="4318246" cy="2459114"/>
          </a:xfrm>
          <a:custGeom>
            <a:avLst/>
            <a:gdLst>
              <a:gd name="connsiteX0" fmla="*/ 221941 w 3986073"/>
              <a:gd name="connsiteY0" fmla="*/ 532660 h 2459114"/>
              <a:gd name="connsiteX1" fmla="*/ 0 w 3986073"/>
              <a:gd name="connsiteY1" fmla="*/ 1358283 h 2459114"/>
              <a:gd name="connsiteX2" fmla="*/ 2574524 w 3986073"/>
              <a:gd name="connsiteY2" fmla="*/ 2068497 h 2459114"/>
              <a:gd name="connsiteX3" fmla="*/ 2556769 w 3986073"/>
              <a:gd name="connsiteY3" fmla="*/ 2459114 h 2459114"/>
              <a:gd name="connsiteX4" fmla="*/ 3249227 w 3986073"/>
              <a:gd name="connsiteY4" fmla="*/ 2441359 h 2459114"/>
              <a:gd name="connsiteX5" fmla="*/ 3266982 w 3986073"/>
              <a:gd name="connsiteY5" fmla="*/ 2121763 h 2459114"/>
              <a:gd name="connsiteX6" fmla="*/ 3986073 w 3986073"/>
              <a:gd name="connsiteY6" fmla="*/ 2095130 h 2459114"/>
              <a:gd name="connsiteX7" fmla="*/ 3977196 w 3986073"/>
              <a:gd name="connsiteY7" fmla="*/ 1793289 h 2459114"/>
              <a:gd name="connsiteX8" fmla="*/ 3506679 w 3986073"/>
              <a:gd name="connsiteY8" fmla="*/ 1748900 h 2459114"/>
              <a:gd name="connsiteX9" fmla="*/ 3852908 w 3986073"/>
              <a:gd name="connsiteY9" fmla="*/ 195308 h 2459114"/>
              <a:gd name="connsiteX10" fmla="*/ 3045040 w 3986073"/>
              <a:gd name="connsiteY10" fmla="*/ 0 h 2459114"/>
              <a:gd name="connsiteX11" fmla="*/ 2645545 w 3986073"/>
              <a:gd name="connsiteY11" fmla="*/ 1642368 h 2459114"/>
              <a:gd name="connsiteX12" fmla="*/ 1420427 w 3986073"/>
              <a:gd name="connsiteY12" fmla="*/ 1340528 h 2459114"/>
              <a:gd name="connsiteX13" fmla="*/ 1544714 w 3986073"/>
              <a:gd name="connsiteY13" fmla="*/ 887766 h 2459114"/>
              <a:gd name="connsiteX14" fmla="*/ 221941 w 3986073"/>
              <a:gd name="connsiteY14" fmla="*/ 532660 h 2459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86073" h="2459114">
                <a:moveTo>
                  <a:pt x="221941" y="532660"/>
                </a:moveTo>
                <a:lnTo>
                  <a:pt x="0" y="1358283"/>
                </a:lnTo>
                <a:lnTo>
                  <a:pt x="2574524" y="2068497"/>
                </a:lnTo>
                <a:lnTo>
                  <a:pt x="2556769" y="2459114"/>
                </a:lnTo>
                <a:lnTo>
                  <a:pt x="3249227" y="2441359"/>
                </a:lnTo>
                <a:lnTo>
                  <a:pt x="3266982" y="2121763"/>
                </a:lnTo>
                <a:lnTo>
                  <a:pt x="3986073" y="2095130"/>
                </a:lnTo>
                <a:lnTo>
                  <a:pt x="3977196" y="1793289"/>
                </a:lnTo>
                <a:lnTo>
                  <a:pt x="3506679" y="1748900"/>
                </a:lnTo>
                <a:lnTo>
                  <a:pt x="3852908" y="195308"/>
                </a:lnTo>
                <a:lnTo>
                  <a:pt x="3045040" y="0"/>
                </a:lnTo>
                <a:lnTo>
                  <a:pt x="2645545" y="1642368"/>
                </a:lnTo>
                <a:lnTo>
                  <a:pt x="1420427" y="1340528"/>
                </a:lnTo>
                <a:lnTo>
                  <a:pt x="1544714" y="887766"/>
                </a:lnTo>
                <a:lnTo>
                  <a:pt x="221941" y="532660"/>
                </a:lnTo>
                <a:close/>
              </a:path>
            </a:pathLst>
          </a:custGeom>
          <a:noFill/>
          <a:ln>
            <a:solidFill>
              <a:srgbClr val="FA1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19" name="矩形 18"/>
          <p:cNvSpPr/>
          <p:nvPr/>
        </p:nvSpPr>
        <p:spPr>
          <a:xfrm>
            <a:off x="116463" y="864097"/>
            <a:ext cx="9828609" cy="438582"/>
          </a:xfrm>
          <a:prstGeom prst="rect">
            <a:avLst/>
          </a:prstGeom>
        </p:spPr>
        <p:txBody>
          <a:bodyPr>
            <a:spAutoFit/>
          </a:bodyPr>
          <a:lstStyle/>
          <a:p>
            <a:pPr eaLnBrk="1" hangingPunct="1">
              <a:lnSpc>
                <a:spcPct val="125000"/>
              </a:lnSpc>
              <a:buClr>
                <a:schemeClr val="accent1">
                  <a:lumMod val="75000"/>
                </a:schemeClr>
              </a:buClr>
              <a:defRPr/>
            </a:pPr>
            <a:r>
              <a:rPr lang="zh-CN" altLang="en-US" sz="1800" b="1" dirty="0" smtClean="0">
                <a:latin typeface="微软雅黑" panose="020B0503020204020204" pitchFamily="34" charset="-122"/>
                <a:ea typeface="微软雅黑" panose="020B0503020204020204" pitchFamily="34" charset="-122"/>
              </a:rPr>
              <a:t>     新建</a:t>
            </a:r>
            <a:r>
              <a:rPr lang="zh-CN" altLang="en-US" sz="1800" b="1" dirty="0">
                <a:latin typeface="微软雅黑" panose="020B0503020204020204" pitchFamily="34" charset="-122"/>
                <a:ea typeface="微软雅黑" panose="020B0503020204020204" pitchFamily="34" charset="-122"/>
              </a:rPr>
              <a:t>区忽视传统风貌与特色，</a:t>
            </a:r>
            <a:r>
              <a:rPr lang="zh-CN" altLang="en-US" sz="1800" b="1" dirty="0" smtClean="0">
                <a:solidFill>
                  <a:srgbClr val="C00000"/>
                </a:solidFill>
                <a:latin typeface="微软雅黑" panose="020B0503020204020204" pitchFamily="34" charset="-122"/>
                <a:ea typeface="微软雅黑" panose="020B0503020204020204" pitchFamily="34" charset="-122"/>
              </a:rPr>
              <a:t>新老镇区建设割裂</a:t>
            </a:r>
            <a:endParaRPr lang="zh-CN" altLang="en-US" sz="1800" b="1" dirty="0" smtClean="0">
              <a:solidFill>
                <a:srgbClr val="C00000"/>
              </a:solidFill>
              <a:latin typeface="微软雅黑" panose="020B0503020204020204" pitchFamily="34" charset="-122"/>
              <a:ea typeface="微软雅黑" panose="020B0503020204020204" pitchFamily="34" charset="-122"/>
            </a:endParaRPr>
          </a:p>
        </p:txBody>
      </p:sp>
      <p:sp>
        <p:nvSpPr>
          <p:cNvPr id="22" name="TextBox 51"/>
          <p:cNvSpPr txBox="1">
            <a:spLocks noChangeArrowheads="1"/>
          </p:cNvSpPr>
          <p:nvPr/>
        </p:nvSpPr>
        <p:spPr bwMode="auto">
          <a:xfrm>
            <a:off x="193717" y="483673"/>
            <a:ext cx="9673829" cy="400110"/>
          </a:xfrm>
          <a:prstGeom prst="rect">
            <a:avLst/>
          </a:prstGeom>
          <a:noFill/>
          <a:ln w="9525">
            <a:noFill/>
            <a:miter lim="800000"/>
          </a:ln>
        </p:spPr>
        <p:txBody>
          <a:bodyPr>
            <a:spAutoFit/>
          </a:bodyPr>
          <a:lstStyle/>
          <a:p>
            <a:pPr lvl="0" eaLnBrk="1" fontAlgn="auto" hangingPunct="1">
              <a:spcAft>
                <a:spcPts val="0"/>
              </a:spcAft>
              <a:buClr>
                <a:srgbClr val="4F81BD">
                  <a:lumMod val="75000"/>
                </a:srgbClr>
              </a:buClr>
              <a:defRPr/>
            </a:pPr>
            <a:r>
              <a:rPr lang="zh-CN" altLang="en-US" sz="2000" b="1" kern="0" dirty="0" smtClean="0">
                <a:latin typeface="微软雅黑" panose="020B0503020204020204" pitchFamily="34" charset="-122"/>
                <a:ea typeface="微软雅黑" panose="020B0503020204020204" pitchFamily="34" charset="-122"/>
              </a:rPr>
              <a:t>三、</a:t>
            </a:r>
            <a:r>
              <a:rPr lang="zh-CN" altLang="zh-CN" sz="2000" b="1" kern="0" dirty="0" smtClean="0">
                <a:latin typeface="微软雅黑" panose="020B0503020204020204" pitchFamily="34" charset="-122"/>
                <a:ea typeface="微软雅黑" panose="020B0503020204020204" pitchFamily="34" charset="-122"/>
              </a:rPr>
              <a:t>忽视</a:t>
            </a:r>
            <a:r>
              <a:rPr lang="zh-CN" altLang="en-US" sz="2000" b="1" kern="0" dirty="0" smtClean="0">
                <a:latin typeface="微软雅黑" panose="020B0503020204020204" pitchFamily="34" charset="-122"/>
                <a:ea typeface="微软雅黑" panose="020B0503020204020204" pitchFamily="34" charset="-122"/>
              </a:rPr>
              <a:t>地域特色、历史文化传承</a:t>
            </a:r>
            <a:endParaRPr lang="zh-CN" altLang="en-US" sz="2000" b="1" kern="0" dirty="0" smtClean="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6" descr="武汉某镇办公楼"/>
          <p:cNvPicPr>
            <a:picLocks noChangeAspect="1" noChangeArrowheads="1"/>
          </p:cNvPicPr>
          <p:nvPr/>
        </p:nvPicPr>
        <p:blipFill>
          <a:blip r:embed="rId2"/>
          <a:srcRect/>
          <a:stretch>
            <a:fillRect/>
          </a:stretch>
        </p:blipFill>
        <p:spPr bwMode="auto">
          <a:xfrm>
            <a:off x="5031009" y="2860951"/>
            <a:ext cx="4796983" cy="3120769"/>
          </a:xfrm>
          <a:prstGeom prst="rect">
            <a:avLst/>
          </a:prstGeom>
          <a:noFill/>
          <a:ln w="9525">
            <a:noFill/>
            <a:miter lim="800000"/>
            <a:headEnd/>
            <a:tailEnd/>
          </a:ln>
        </p:spPr>
      </p:pic>
      <p:sp>
        <p:nvSpPr>
          <p:cNvPr id="15" name="Rectangle 14"/>
          <p:cNvSpPr>
            <a:spLocks noChangeArrowheads="1"/>
          </p:cNvSpPr>
          <p:nvPr/>
        </p:nvSpPr>
        <p:spPr bwMode="auto">
          <a:xfrm>
            <a:off x="6045122" y="6069572"/>
            <a:ext cx="3589152" cy="276987"/>
          </a:xfrm>
          <a:prstGeom prst="rect">
            <a:avLst/>
          </a:prstGeom>
          <a:noFill/>
          <a:ln w="9525">
            <a:noFill/>
            <a:miter lim="800000"/>
          </a:ln>
        </p:spPr>
        <p:txBody>
          <a:bodyPr wrap="square" lIns="91429" tIns="45714" rIns="91429" bIns="45714">
            <a:spAutoFit/>
          </a:bodyPr>
          <a:lstStyle/>
          <a:p>
            <a:pPr>
              <a:buClr>
                <a:srgbClr val="FF3300"/>
              </a:buClr>
              <a:buSzPct val="80000"/>
              <a:buFont typeface="Wingdings" panose="05000000000000000000" pitchFamily="2" charset="2"/>
              <a:buNone/>
            </a:pPr>
            <a:r>
              <a:rPr lang="zh-CN" altLang="en-US" sz="1200" dirty="0" smtClean="0">
                <a:latin typeface="微软雅黑" panose="020B0503020204020204" pitchFamily="34" charset="-122"/>
                <a:ea typeface="微软雅黑" panose="020B0503020204020204" pitchFamily="34" charset="-122"/>
              </a:rPr>
              <a:t>湖北某镇公共服务建筑，盲目采用欧式建筑形式</a:t>
            </a:r>
            <a:endParaRPr lang="zh-CN" altLang="en-US" sz="1200" dirty="0" smtClean="0">
              <a:latin typeface="微软雅黑" panose="020B0503020204020204" pitchFamily="34" charset="-122"/>
              <a:ea typeface="微软雅黑" panose="020B0503020204020204" pitchFamily="34" charset="-122"/>
            </a:endParaRPr>
          </a:p>
        </p:txBody>
      </p:sp>
      <p:sp>
        <p:nvSpPr>
          <p:cNvPr id="16" name="Text Box 3"/>
          <p:cNvSpPr txBox="1">
            <a:spLocks noChangeArrowheads="1"/>
          </p:cNvSpPr>
          <p:nvPr/>
        </p:nvSpPr>
        <p:spPr bwMode="auto">
          <a:xfrm>
            <a:off x="1128243" y="6080971"/>
            <a:ext cx="2808312" cy="276987"/>
          </a:xfrm>
          <a:prstGeom prst="rect">
            <a:avLst/>
          </a:prstGeom>
          <a:noFill/>
          <a:ln w="9525">
            <a:noFill/>
            <a:miter lim="800000"/>
          </a:ln>
        </p:spPr>
        <p:txBody>
          <a:bodyPr wrap="square" lIns="91429" tIns="45714" rIns="91429" bIns="45714">
            <a:spAutoFit/>
          </a:bodyPr>
          <a:lstStyle/>
          <a:p>
            <a:pPr eaLnBrk="1" hangingPunct="1">
              <a:buClr>
                <a:srgbClr val="FF0000"/>
              </a:buClr>
              <a:buFont typeface="Arial" panose="020B0604020202020204" pitchFamily="34" charset="0"/>
              <a:buNone/>
            </a:pPr>
            <a:r>
              <a:rPr lang="zh-CN" altLang="en-US" sz="1200" dirty="0" smtClean="0">
                <a:latin typeface="微软雅黑" panose="020B0503020204020204" pitchFamily="34" charset="-122"/>
                <a:ea typeface="微软雅黑" panose="020B0503020204020204" pitchFamily="34" charset="-122"/>
              </a:rPr>
              <a:t>天津</a:t>
            </a:r>
            <a:r>
              <a:rPr lang="zh-CN" altLang="en-US" sz="1200" dirty="0">
                <a:latin typeface="微软雅黑" panose="020B0503020204020204" pitchFamily="34" charset="-122"/>
                <a:ea typeface="微软雅黑" panose="020B0503020204020204" pitchFamily="34" charset="-122"/>
              </a:rPr>
              <a:t>某</a:t>
            </a:r>
            <a:r>
              <a:rPr lang="zh-CN" altLang="en-US" sz="1200" dirty="0" smtClean="0">
                <a:latin typeface="微软雅黑" panose="020B0503020204020204" pitchFamily="34" charset="-122"/>
                <a:ea typeface="微软雅黑" panose="020B0503020204020204" pitchFamily="34" charset="-122"/>
              </a:rPr>
              <a:t>镇</a:t>
            </a:r>
            <a:r>
              <a:rPr lang="zh-CN" altLang="en-US" sz="1200" dirty="0">
                <a:latin typeface="微软雅黑" panose="020B0503020204020204" pitchFamily="34" charset="-122"/>
                <a:ea typeface="微软雅黑" panose="020B0503020204020204" pitchFamily="34" charset="-122"/>
              </a:rPr>
              <a:t>住宅照搬徽派山墙形式</a:t>
            </a:r>
            <a:endParaRPr lang="en-US" altLang="zh-CN" sz="1200" dirty="0">
              <a:latin typeface="微软雅黑" panose="020B0503020204020204" pitchFamily="34" charset="-122"/>
              <a:ea typeface="微软雅黑" panose="020B0503020204020204" pitchFamily="34" charset="-122"/>
            </a:endParaRPr>
          </a:p>
        </p:txBody>
      </p:sp>
      <p:pic>
        <p:nvPicPr>
          <p:cNvPr id="19" name="Picture 9"/>
          <p:cNvPicPr>
            <a:picLocks noChangeAspect="1" noChangeArrowheads="1"/>
          </p:cNvPicPr>
          <p:nvPr/>
        </p:nvPicPr>
        <p:blipFill rotWithShape="1">
          <a:blip r:embed="rId3">
            <a:extLst>
              <a:ext uri="{28A0092B-C50C-407E-A947-70E740481C1C}">
                <a14:useLocalDpi xmlns:a14="http://schemas.microsoft.com/office/drawing/2010/main" val="0"/>
              </a:ext>
            </a:extLst>
          </a:blip>
          <a:srcRect l="2585" r="17425"/>
          <a:stretch>
            <a:fillRect/>
          </a:stretch>
        </p:blipFill>
        <p:spPr bwMode="auto">
          <a:xfrm>
            <a:off x="116463" y="2882654"/>
            <a:ext cx="4828034" cy="3099065"/>
          </a:xfrm>
          <a:prstGeom prst="rect">
            <a:avLst/>
          </a:prstGeom>
          <a:noFill/>
          <a:ln w="9525">
            <a:noFill/>
            <a:miter lim="800000"/>
            <a:headEnd/>
            <a:tailEnd/>
          </a:ln>
        </p:spPr>
      </p:pic>
      <p:sp>
        <p:nvSpPr>
          <p:cNvPr id="12" name="TextBox 51"/>
          <p:cNvSpPr txBox="1">
            <a:spLocks noChangeArrowheads="1"/>
          </p:cNvSpPr>
          <p:nvPr/>
        </p:nvSpPr>
        <p:spPr bwMode="auto">
          <a:xfrm>
            <a:off x="193717" y="483673"/>
            <a:ext cx="9673829" cy="400110"/>
          </a:xfrm>
          <a:prstGeom prst="rect">
            <a:avLst/>
          </a:prstGeom>
          <a:noFill/>
          <a:ln w="9525">
            <a:noFill/>
            <a:miter lim="800000"/>
          </a:ln>
        </p:spPr>
        <p:txBody>
          <a:bodyPr>
            <a:spAutoFit/>
          </a:bodyPr>
          <a:lstStyle/>
          <a:p>
            <a:pPr lvl="0" eaLnBrk="1" fontAlgn="auto" hangingPunct="1">
              <a:spcAft>
                <a:spcPts val="0"/>
              </a:spcAft>
              <a:buClr>
                <a:srgbClr val="4F81BD">
                  <a:lumMod val="75000"/>
                </a:srgbClr>
              </a:buClr>
              <a:defRPr/>
            </a:pPr>
            <a:r>
              <a:rPr lang="zh-CN" altLang="en-US" sz="2000" b="1" kern="0" dirty="0" smtClean="0">
                <a:latin typeface="微软雅黑" panose="020B0503020204020204" pitchFamily="34" charset="-122"/>
                <a:ea typeface="微软雅黑" panose="020B0503020204020204" pitchFamily="34" charset="-122"/>
              </a:rPr>
              <a:t>三、</a:t>
            </a:r>
            <a:r>
              <a:rPr lang="zh-CN" altLang="zh-CN" sz="2000" b="1" kern="0" dirty="0" smtClean="0">
                <a:latin typeface="微软雅黑" panose="020B0503020204020204" pitchFamily="34" charset="-122"/>
                <a:ea typeface="微软雅黑" panose="020B0503020204020204" pitchFamily="34" charset="-122"/>
              </a:rPr>
              <a:t>忽视</a:t>
            </a:r>
            <a:r>
              <a:rPr lang="zh-CN" altLang="en-US" sz="2000" b="1" kern="0" dirty="0" smtClean="0">
                <a:latin typeface="微软雅黑" panose="020B0503020204020204" pitchFamily="34" charset="-122"/>
                <a:ea typeface="微软雅黑" panose="020B0503020204020204" pitchFamily="34" charset="-122"/>
              </a:rPr>
              <a:t>地域特色、历史文化传承</a:t>
            </a:r>
            <a:endParaRPr lang="zh-CN" altLang="en-US" sz="2000" b="1" kern="0" dirty="0" smtClean="0">
              <a:latin typeface="微软雅黑" panose="020B0503020204020204" pitchFamily="34" charset="-122"/>
              <a:ea typeface="微软雅黑" panose="020B0503020204020204" pitchFamily="34" charset="-122"/>
            </a:endParaRPr>
          </a:p>
        </p:txBody>
      </p:sp>
      <p:sp>
        <p:nvSpPr>
          <p:cNvPr id="14" name="Text Box 3"/>
          <p:cNvSpPr txBox="1">
            <a:spLocks noChangeArrowheads="1"/>
          </p:cNvSpPr>
          <p:nvPr/>
        </p:nvSpPr>
        <p:spPr bwMode="auto">
          <a:xfrm>
            <a:off x="428497" y="1340768"/>
            <a:ext cx="9439049" cy="1431149"/>
          </a:xfrm>
          <a:prstGeom prst="rect">
            <a:avLst/>
          </a:prstGeom>
          <a:noFill/>
          <a:ln w="9525">
            <a:noFill/>
            <a:miter lim="800000"/>
          </a:ln>
        </p:spPr>
        <p:txBody>
          <a:bodyPr wrap="square" lIns="91429" tIns="45714" rIns="91429" bIns="45714">
            <a:spAutoFit/>
          </a:bodyPr>
          <a:lstStyle/>
          <a:p>
            <a:pPr marL="285750" indent="-285750" eaLnBrk="1" hangingPunct="1">
              <a:lnSpc>
                <a:spcPct val="150000"/>
              </a:lnSpc>
              <a:buClr>
                <a:schemeClr val="accent3">
                  <a:lumMod val="75000"/>
                </a:schemeClr>
              </a:buClr>
              <a:buFont typeface="Wingdings" panose="05000000000000000000" pitchFamily="2" charset="2"/>
              <a:buChar char="n"/>
            </a:pPr>
            <a:r>
              <a:rPr lang="zh-CN" altLang="en-US" sz="1400" dirty="0">
                <a:latin typeface="微软雅黑" panose="020B0503020204020204" pitchFamily="34" charset="-122"/>
                <a:ea typeface="微软雅黑" panose="020B0503020204020204" pitchFamily="34" charset="-122"/>
              </a:rPr>
              <a:t>很多小城镇的新建建筑往往风貌混杂，缺乏对传统元素、材料、技法的传承，逐渐丢失了建筑的地域特色</a:t>
            </a:r>
            <a:r>
              <a:rPr lang="zh-CN" altLang="en-US" sz="1400" dirty="0" smtClean="0">
                <a:latin typeface="微软雅黑" panose="020B0503020204020204" pitchFamily="34" charset="-122"/>
                <a:ea typeface="微软雅黑" panose="020B0503020204020204" pitchFamily="34" charset="-122"/>
              </a:rPr>
              <a:t>，有的甚至</a:t>
            </a:r>
            <a:r>
              <a:rPr lang="zh-CN" altLang="en-US" sz="1400" dirty="0">
                <a:latin typeface="微软雅黑" panose="020B0503020204020204" pitchFamily="34" charset="-122"/>
                <a:ea typeface="微软雅黑" panose="020B0503020204020204" pitchFamily="34" charset="-122"/>
              </a:rPr>
              <a:t>随意移植外来建筑形式</a:t>
            </a:r>
            <a:r>
              <a:rPr lang="zh-CN" altLang="en-US" sz="1400" dirty="0" smtClean="0">
                <a:latin typeface="微软雅黑" panose="020B0503020204020204" pitchFamily="34" charset="-122"/>
                <a:ea typeface="微软雅黑" panose="020B0503020204020204" pitchFamily="34" charset="-122"/>
              </a:rPr>
              <a:t>。</a:t>
            </a:r>
            <a:endParaRPr lang="en-US" altLang="zh-CN" sz="1400" dirty="0" smtClean="0">
              <a:latin typeface="微软雅黑" panose="020B0503020204020204" pitchFamily="34" charset="-122"/>
              <a:ea typeface="微软雅黑" panose="020B0503020204020204" pitchFamily="34" charset="-122"/>
            </a:endParaRPr>
          </a:p>
          <a:p>
            <a:pPr marL="285750" indent="-285750" eaLnBrk="1" hangingPunct="1">
              <a:lnSpc>
                <a:spcPct val="150000"/>
              </a:lnSpc>
              <a:buClr>
                <a:schemeClr val="accent3">
                  <a:lumMod val="75000"/>
                </a:schemeClr>
              </a:buClr>
              <a:buFont typeface="Wingdings" panose="05000000000000000000" pitchFamily="2" charset="2"/>
              <a:buChar char="n"/>
            </a:pPr>
            <a:r>
              <a:rPr lang="zh-CN" altLang="en-US" sz="1400" dirty="0">
                <a:latin typeface="微软雅黑" panose="020B0503020204020204" pitchFamily="34" charset="-122"/>
                <a:ea typeface="微软雅黑" panose="020B0503020204020204" pitchFamily="34" charset="-122"/>
              </a:rPr>
              <a:t>实地调研</a:t>
            </a:r>
            <a:r>
              <a:rPr lang="zh-CN" altLang="en-US" sz="1400" dirty="0" smtClean="0">
                <a:latin typeface="微软雅黑" panose="020B0503020204020204" pitchFamily="34" charset="-122"/>
                <a:ea typeface="微软雅黑" panose="020B0503020204020204" pitchFamily="34" charset="-122"/>
              </a:rPr>
              <a:t>案例中，</a:t>
            </a:r>
            <a:r>
              <a:rPr lang="en-US" altLang="zh-CN" b="1" dirty="0" smtClean="0">
                <a:solidFill>
                  <a:srgbClr val="C00000"/>
                </a:solidFill>
                <a:latin typeface="微软雅黑" panose="020B0503020204020204" pitchFamily="34" charset="-122"/>
                <a:ea typeface="微软雅黑" panose="020B0503020204020204" pitchFamily="34" charset="-122"/>
              </a:rPr>
              <a:t>46%</a:t>
            </a:r>
            <a:r>
              <a:rPr lang="zh-CN" altLang="en-US" sz="1400" dirty="0" smtClean="0">
                <a:latin typeface="微软雅黑" panose="020B0503020204020204" pitchFamily="34" charset="-122"/>
                <a:ea typeface="微软雅黑" panose="020B0503020204020204" pitchFamily="34" charset="-122"/>
              </a:rPr>
              <a:t>的小城镇建筑风格杂乱、没有特色；</a:t>
            </a:r>
            <a:r>
              <a:rPr lang="en-US" altLang="zh-CN" b="1" dirty="0" smtClean="0">
                <a:solidFill>
                  <a:srgbClr val="C00000"/>
                </a:solidFill>
                <a:latin typeface="微软雅黑" panose="020B0503020204020204" pitchFamily="34" charset="-122"/>
                <a:ea typeface="微软雅黑" panose="020B0503020204020204" pitchFamily="34" charset="-122"/>
              </a:rPr>
              <a:t>19%</a:t>
            </a:r>
            <a:r>
              <a:rPr lang="zh-CN" altLang="en-US" sz="1400" dirty="0" smtClean="0">
                <a:latin typeface="微软雅黑" panose="020B0503020204020204" pitchFamily="34" charset="-122"/>
                <a:ea typeface="微软雅黑" panose="020B0503020204020204" pitchFamily="34" charset="-122"/>
              </a:rPr>
              <a:t>的小城镇传统建筑有特色，但新建建筑没有考虑传承。</a:t>
            </a:r>
            <a:endParaRPr lang="zh-CN" altLang="en-US" sz="1400" dirty="0">
              <a:latin typeface="微软雅黑" panose="020B0503020204020204" pitchFamily="34" charset="-122"/>
              <a:ea typeface="微软雅黑" panose="020B0503020204020204" pitchFamily="34" charset="-122"/>
            </a:endParaRPr>
          </a:p>
        </p:txBody>
      </p:sp>
      <p:sp>
        <p:nvSpPr>
          <p:cNvPr id="17" name="矩形 16"/>
          <p:cNvSpPr/>
          <p:nvPr/>
        </p:nvSpPr>
        <p:spPr>
          <a:xfrm>
            <a:off x="116463" y="891445"/>
            <a:ext cx="9477771" cy="438582"/>
          </a:xfrm>
          <a:prstGeom prst="rect">
            <a:avLst/>
          </a:prstGeom>
        </p:spPr>
        <p:txBody>
          <a:bodyPr>
            <a:spAutoFit/>
          </a:bodyPr>
          <a:lstStyle/>
          <a:p>
            <a:pPr lvl="0" eaLnBrk="1" hangingPunct="1">
              <a:lnSpc>
                <a:spcPct val="125000"/>
              </a:lnSpc>
              <a:buClr>
                <a:schemeClr val="accent1">
                  <a:lumMod val="75000"/>
                </a:schemeClr>
              </a:buClr>
              <a:defRPr/>
            </a:pPr>
            <a:r>
              <a:rPr lang="zh-CN" altLang="en-US" sz="1800" b="1" dirty="0" smtClean="0">
                <a:latin typeface="微软雅黑" panose="020B0503020204020204" pitchFamily="34" charset="-122"/>
                <a:ea typeface="微软雅黑" panose="020B0503020204020204" pitchFamily="34" charset="-122"/>
              </a:rPr>
              <a:t>     新建</a:t>
            </a:r>
            <a:r>
              <a:rPr lang="zh-CN" altLang="en-US" sz="1800" b="1" dirty="0">
                <a:latin typeface="微软雅黑" panose="020B0503020204020204" pitchFamily="34" charset="-122"/>
                <a:ea typeface="微软雅黑" panose="020B0503020204020204" pitchFamily="34" charset="-122"/>
              </a:rPr>
              <a:t>建筑缺乏引导，风貌混杂，</a:t>
            </a:r>
            <a:r>
              <a:rPr lang="zh-CN" altLang="en-US" sz="1800" b="1" dirty="0">
                <a:solidFill>
                  <a:srgbClr val="C00000"/>
                </a:solidFill>
                <a:latin typeface="微软雅黑" panose="020B0503020204020204" pitchFamily="34" charset="-122"/>
                <a:ea typeface="微软雅黑" panose="020B0503020204020204" pitchFamily="34" charset="-122"/>
              </a:rPr>
              <a:t>缺乏地域特色表达</a:t>
            </a:r>
            <a:endParaRPr lang="zh-CN" altLang="en-US" sz="1800" b="1" dirty="0" smtClean="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3"/>
          <p:cNvSpPr txBox="1">
            <a:spLocks noChangeArrowheads="1"/>
          </p:cNvSpPr>
          <p:nvPr/>
        </p:nvSpPr>
        <p:spPr bwMode="auto">
          <a:xfrm>
            <a:off x="457465" y="1322196"/>
            <a:ext cx="9176808" cy="738652"/>
          </a:xfrm>
          <a:prstGeom prst="rect">
            <a:avLst/>
          </a:prstGeom>
          <a:noFill/>
          <a:ln w="9525">
            <a:noFill/>
            <a:miter lim="800000"/>
          </a:ln>
        </p:spPr>
        <p:txBody>
          <a:bodyPr lIns="91429" tIns="45714" rIns="91429" bIns="45714">
            <a:spAutoFit/>
          </a:bodyPr>
          <a:lstStyle/>
          <a:p>
            <a:pPr marL="285750" indent="-285750" eaLnBrk="1" hangingPunct="1">
              <a:lnSpc>
                <a:spcPct val="150000"/>
              </a:lnSpc>
              <a:buClr>
                <a:schemeClr val="accent3">
                  <a:lumMod val="75000"/>
                </a:schemeClr>
              </a:buClr>
              <a:buFont typeface="Wingdings" panose="05000000000000000000" pitchFamily="2" charset="2"/>
              <a:buChar char="n"/>
            </a:pPr>
            <a:r>
              <a:rPr lang="zh-CN" altLang="en-US" sz="1400" dirty="0" smtClean="0">
                <a:latin typeface="微软雅黑" panose="020B0503020204020204" pitchFamily="34" charset="-122"/>
                <a:ea typeface="微软雅黑" panose="020B0503020204020204" pitchFamily="34" charset="-122"/>
              </a:rPr>
              <a:t>承载地方传统文化</a:t>
            </a:r>
            <a:r>
              <a:rPr lang="zh-CN" altLang="en-US" sz="1400" dirty="0">
                <a:latin typeface="微软雅黑" panose="020B0503020204020204" pitchFamily="34" charset="-122"/>
                <a:ea typeface="微软雅黑" panose="020B0503020204020204" pitchFamily="34" charset="-122"/>
              </a:rPr>
              <a:t>与</a:t>
            </a:r>
            <a:r>
              <a:rPr lang="zh-CN" altLang="en-US" sz="1400" dirty="0" smtClean="0">
                <a:latin typeface="微软雅黑" panose="020B0503020204020204" pitchFamily="34" charset="-122"/>
                <a:ea typeface="微软雅黑" panose="020B0503020204020204" pitchFamily="34" charset="-122"/>
              </a:rPr>
              <a:t>特色的</a:t>
            </a:r>
            <a:r>
              <a:rPr lang="zh-CN" altLang="en-US" sz="1400" dirty="0" smtClean="0">
                <a:solidFill>
                  <a:srgbClr val="C00000"/>
                </a:solidFill>
                <a:latin typeface="微软雅黑" panose="020B0503020204020204" pitchFamily="34" charset="-122"/>
                <a:ea typeface="微软雅黑" panose="020B0503020204020204" pitchFamily="34" charset="-122"/>
              </a:rPr>
              <a:t>文化场所</a:t>
            </a:r>
            <a:r>
              <a:rPr lang="zh-CN" altLang="en-US" sz="1400" dirty="0">
                <a:latin typeface="微软雅黑" panose="020B0503020204020204" pitchFamily="34" charset="-122"/>
                <a:ea typeface="微软雅黑" panose="020B0503020204020204" pitchFamily="34" charset="-122"/>
              </a:rPr>
              <a:t>，如特色街巷、祠堂、戏台、礼堂、寺庙、集市等，被</a:t>
            </a:r>
            <a:r>
              <a:rPr lang="zh-CN" altLang="en-US" sz="1400" dirty="0">
                <a:solidFill>
                  <a:srgbClr val="C00000"/>
                </a:solidFill>
                <a:latin typeface="微软雅黑" panose="020B0503020204020204" pitchFamily="34" charset="-122"/>
                <a:ea typeface="微软雅黑" panose="020B0503020204020204" pitchFamily="34" charset="-122"/>
              </a:rPr>
              <a:t>拆除破坏</a:t>
            </a:r>
            <a:r>
              <a:rPr lang="zh-CN" altLang="en-US" sz="1400" dirty="0">
                <a:latin typeface="微软雅黑" panose="020B0503020204020204" pitchFamily="34" charset="-122"/>
                <a:ea typeface="微软雅黑" panose="020B0503020204020204" pitchFamily="34" charset="-122"/>
              </a:rPr>
              <a:t>或</a:t>
            </a:r>
            <a:r>
              <a:rPr lang="zh-CN" altLang="en-US" sz="1400" dirty="0">
                <a:solidFill>
                  <a:srgbClr val="C00000"/>
                </a:solidFill>
                <a:latin typeface="微软雅黑" panose="020B0503020204020204" pitchFamily="34" charset="-122"/>
                <a:ea typeface="微软雅黑" panose="020B0503020204020204" pitchFamily="34" charset="-122"/>
              </a:rPr>
              <a:t>缺乏维护利用</a:t>
            </a:r>
            <a:r>
              <a:rPr lang="zh-CN" altLang="en-US" sz="1400" dirty="0">
                <a:latin typeface="微软雅黑" panose="020B0503020204020204" pitchFamily="34" charset="-122"/>
                <a:ea typeface="微软雅黑" panose="020B0503020204020204" pitchFamily="34" charset="-122"/>
              </a:rPr>
              <a:t>，使地方文化无处安放，特色文化活动无处举行。</a:t>
            </a:r>
            <a:endParaRPr lang="zh-CN" altLang="en-US" sz="1400" dirty="0">
              <a:latin typeface="微软雅黑" panose="020B0503020204020204" pitchFamily="34" charset="-122"/>
              <a:ea typeface="微软雅黑" panose="020B0503020204020204" pitchFamily="34" charset="-122"/>
            </a:endParaRPr>
          </a:p>
        </p:txBody>
      </p:sp>
      <p:sp>
        <p:nvSpPr>
          <p:cNvPr id="46087" name="Text Box 3"/>
          <p:cNvSpPr txBox="1">
            <a:spLocks noChangeArrowheads="1"/>
          </p:cNvSpPr>
          <p:nvPr/>
        </p:nvSpPr>
        <p:spPr bwMode="auto">
          <a:xfrm>
            <a:off x="5812144" y="5960326"/>
            <a:ext cx="3821377" cy="276987"/>
          </a:xfrm>
          <a:prstGeom prst="rect">
            <a:avLst/>
          </a:prstGeom>
          <a:noFill/>
          <a:ln w="9525">
            <a:noFill/>
            <a:miter lim="800000"/>
          </a:ln>
        </p:spPr>
        <p:txBody>
          <a:bodyPr lIns="91429" tIns="45714" rIns="91429" bIns="45714">
            <a:spAutoFit/>
          </a:bodyPr>
          <a:lstStyle/>
          <a:p>
            <a:pPr eaLnBrk="1" hangingPunct="1">
              <a:buClr>
                <a:srgbClr val="C00000"/>
              </a:buClr>
              <a:buFont typeface="Arial" panose="020B0604020202020204" pitchFamily="34" charset="0"/>
              <a:buNone/>
            </a:pPr>
            <a:r>
              <a:rPr lang="zh-CN" altLang="en-US" sz="1200" dirty="0">
                <a:latin typeface="微软雅黑" panose="020B0503020204020204" pitchFamily="34" charset="-122"/>
                <a:ea typeface="微软雅黑" panose="020B0503020204020204" pitchFamily="34" charset="-122"/>
              </a:rPr>
              <a:t>赫哲族传统活动在欧式建筑前表演</a:t>
            </a:r>
            <a:endParaRPr lang="en-US" altLang="zh-CN" sz="1200" dirty="0">
              <a:latin typeface="微软雅黑" panose="020B0503020204020204" pitchFamily="34" charset="-122"/>
              <a:ea typeface="微软雅黑" panose="020B0503020204020204" pitchFamily="34" charset="-122"/>
            </a:endParaRPr>
          </a:p>
        </p:txBody>
      </p:sp>
      <p:sp>
        <p:nvSpPr>
          <p:cNvPr id="46088" name="Text Box 3"/>
          <p:cNvSpPr txBox="1">
            <a:spLocks noChangeArrowheads="1"/>
          </p:cNvSpPr>
          <p:nvPr/>
        </p:nvSpPr>
        <p:spPr bwMode="auto">
          <a:xfrm>
            <a:off x="38454" y="5960326"/>
            <a:ext cx="4550569" cy="276987"/>
          </a:xfrm>
          <a:prstGeom prst="rect">
            <a:avLst/>
          </a:prstGeom>
          <a:noFill/>
          <a:ln w="9525">
            <a:noFill/>
            <a:miter lim="800000"/>
          </a:ln>
        </p:spPr>
        <p:txBody>
          <a:bodyPr lIns="91429" tIns="45714" rIns="91429" bIns="45714">
            <a:spAutoFit/>
          </a:bodyPr>
          <a:lstStyle/>
          <a:p>
            <a:pPr algn="ctr" eaLnBrk="1" hangingPunct="1">
              <a:buClr>
                <a:srgbClr val="FF0000"/>
              </a:buClr>
              <a:buFont typeface="Arial" panose="020B0604020202020204" pitchFamily="34" charset="0"/>
              <a:buNone/>
            </a:pPr>
            <a:r>
              <a:rPr lang="zh-CN" altLang="en-US" sz="1200" dirty="0" smtClean="0">
                <a:latin typeface="微软雅黑" panose="020B0503020204020204" pitchFamily="34" charset="-122"/>
                <a:ea typeface="微软雅黑" panose="020B0503020204020204" pitchFamily="34" charset="-122"/>
              </a:rPr>
              <a:t>四川省某镇</a:t>
            </a:r>
            <a:r>
              <a:rPr lang="zh-CN" altLang="en-US" sz="1200" dirty="0">
                <a:latin typeface="微软雅黑" panose="020B0503020204020204" pitchFamily="34" charset="-122"/>
                <a:ea typeface="微软雅黑" panose="020B0503020204020204" pitchFamily="34" charset="-122"/>
              </a:rPr>
              <a:t>老祠堂被</a:t>
            </a:r>
            <a:r>
              <a:rPr lang="zh-CN" altLang="en-US" sz="1200" dirty="0" smtClean="0">
                <a:latin typeface="微软雅黑" panose="020B0503020204020204" pitchFamily="34" charset="-122"/>
                <a:ea typeface="微软雅黑" panose="020B0503020204020204" pitchFamily="34" charset="-122"/>
              </a:rPr>
              <a:t>毁坏</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只</a:t>
            </a:r>
            <a:r>
              <a:rPr lang="zh-CN" altLang="en-US" sz="1200" dirty="0">
                <a:latin typeface="微软雅黑" panose="020B0503020204020204" pitchFamily="34" charset="-122"/>
                <a:ea typeface="微软雅黑" panose="020B0503020204020204" pitchFamily="34" charset="-122"/>
              </a:rPr>
              <a:t>剩门口石狮</a:t>
            </a:r>
            <a:endParaRPr lang="en-US" altLang="zh-CN" sz="1200" dirty="0">
              <a:latin typeface="微软雅黑" panose="020B0503020204020204" pitchFamily="34" charset="-122"/>
              <a:ea typeface="微软雅黑" panose="020B0503020204020204" pitchFamily="34" charset="-122"/>
            </a:endParaRPr>
          </a:p>
        </p:txBody>
      </p:sp>
      <p:pic>
        <p:nvPicPr>
          <p:cNvPr id="46089" name="Picture 15" descr="C:\Documents and Settings\ghy-zhangzy\feiq\RichOle\2884588340.bmp"/>
          <p:cNvPicPr>
            <a:picLocks noChangeAspect="1" noChangeArrowheads="1"/>
          </p:cNvPicPr>
          <p:nvPr/>
        </p:nvPicPr>
        <p:blipFill rotWithShape="1">
          <a:blip r:embed="rId1"/>
          <a:srcRect l="1337" t="11552" r="-1" b="4464"/>
          <a:stretch>
            <a:fillRect/>
          </a:stretch>
        </p:blipFill>
        <p:spPr bwMode="auto">
          <a:xfrm>
            <a:off x="271694" y="2498768"/>
            <a:ext cx="4049437" cy="3286148"/>
          </a:xfrm>
          <a:prstGeom prst="rect">
            <a:avLst/>
          </a:prstGeom>
          <a:noFill/>
          <a:ln w="9525">
            <a:noFill/>
            <a:miter lim="800000"/>
            <a:headEnd/>
            <a:tailEnd/>
          </a:ln>
        </p:spPr>
      </p:pic>
      <p:pic>
        <p:nvPicPr>
          <p:cNvPr id="10"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1"/>
          <p:cNvPicPr/>
          <p:nvPr/>
        </p:nvPicPr>
        <p:blipFill>
          <a:blip r:embed="rId3">
            <a:extLst>
              <a:ext uri="{28A0092B-C50C-407E-A947-70E740481C1C}">
                <a14:useLocalDpi xmlns:a14="http://schemas.microsoft.com/office/drawing/2010/main" val="0"/>
              </a:ext>
            </a:extLst>
          </a:blip>
          <a:stretch>
            <a:fillRect/>
          </a:stretch>
        </p:blipFill>
        <p:spPr>
          <a:xfrm>
            <a:off x="4450816" y="2492896"/>
            <a:ext cx="5338721" cy="3294876"/>
          </a:xfrm>
          <a:prstGeom prst="rect">
            <a:avLst/>
          </a:prstGeom>
        </p:spPr>
      </p:pic>
      <p:sp>
        <p:nvSpPr>
          <p:cNvPr id="13" name="矩形 12"/>
          <p:cNvSpPr/>
          <p:nvPr/>
        </p:nvSpPr>
        <p:spPr>
          <a:xfrm>
            <a:off x="116463" y="910461"/>
            <a:ext cx="9789537" cy="369332"/>
          </a:xfrm>
          <a:prstGeom prst="rect">
            <a:avLst/>
          </a:prstGeom>
        </p:spPr>
        <p:txBody>
          <a:bodyPr wrap="square">
            <a:spAutoFit/>
          </a:bodyPr>
          <a:lstStyle/>
          <a:p>
            <a:pPr lvl="0"/>
            <a:r>
              <a:rPr lang="zh-CN" altLang="en-US" sz="1800" b="1" dirty="0" smtClean="0">
                <a:latin typeface="微软雅黑" panose="020B0503020204020204" pitchFamily="34" charset="-122"/>
                <a:ea typeface="微软雅黑" panose="020B0503020204020204" pitchFamily="34" charset="-122"/>
              </a:rPr>
              <a:t>     文化</a:t>
            </a:r>
            <a:r>
              <a:rPr lang="zh-CN" altLang="en-US" sz="1800" b="1" dirty="0">
                <a:latin typeface="微软雅黑" panose="020B0503020204020204" pitchFamily="34" charset="-122"/>
                <a:ea typeface="微软雅黑" panose="020B0503020204020204" pitchFamily="34" charset="-122"/>
              </a:rPr>
              <a:t>场所消失或缺乏营造，民俗节庆、特色集会等</a:t>
            </a:r>
            <a:r>
              <a:rPr lang="zh-CN" altLang="en-US" sz="1800" b="1" dirty="0">
                <a:solidFill>
                  <a:srgbClr val="C00000"/>
                </a:solidFill>
                <a:latin typeface="微软雅黑" panose="020B0503020204020204" pitchFamily="34" charset="-122"/>
                <a:ea typeface="微软雅黑" panose="020B0503020204020204" pitchFamily="34" charset="-122"/>
              </a:rPr>
              <a:t>特色人文活动缺乏传承与发展</a:t>
            </a:r>
            <a:endParaRPr lang="zh-CN" altLang="en-US" sz="1800" b="1" dirty="0" smtClean="0">
              <a:solidFill>
                <a:srgbClr val="C00000"/>
              </a:solidFill>
              <a:latin typeface="微软雅黑" panose="020B0503020204020204" pitchFamily="34" charset="-122"/>
              <a:ea typeface="微软雅黑" panose="020B0503020204020204" pitchFamily="34" charset="-122"/>
            </a:endParaRPr>
          </a:p>
        </p:txBody>
      </p:sp>
      <p:sp>
        <p:nvSpPr>
          <p:cNvPr id="14" name="TextBox 51"/>
          <p:cNvSpPr txBox="1">
            <a:spLocks noChangeArrowheads="1"/>
          </p:cNvSpPr>
          <p:nvPr/>
        </p:nvSpPr>
        <p:spPr bwMode="auto">
          <a:xfrm>
            <a:off x="193717" y="483673"/>
            <a:ext cx="9673829" cy="400110"/>
          </a:xfrm>
          <a:prstGeom prst="rect">
            <a:avLst/>
          </a:prstGeom>
          <a:noFill/>
          <a:ln w="9525">
            <a:noFill/>
            <a:miter lim="800000"/>
          </a:ln>
        </p:spPr>
        <p:txBody>
          <a:bodyPr>
            <a:spAutoFit/>
          </a:bodyPr>
          <a:lstStyle/>
          <a:p>
            <a:pPr lvl="0" eaLnBrk="1" fontAlgn="auto" hangingPunct="1">
              <a:spcAft>
                <a:spcPts val="0"/>
              </a:spcAft>
              <a:buClr>
                <a:srgbClr val="4F81BD">
                  <a:lumMod val="75000"/>
                </a:srgbClr>
              </a:buClr>
              <a:defRPr/>
            </a:pPr>
            <a:r>
              <a:rPr lang="zh-CN" altLang="en-US" sz="2000" b="1" kern="0" dirty="0" smtClean="0">
                <a:latin typeface="微软雅黑" panose="020B0503020204020204" pitchFamily="34" charset="-122"/>
                <a:ea typeface="微软雅黑" panose="020B0503020204020204" pitchFamily="34" charset="-122"/>
              </a:rPr>
              <a:t>三、</a:t>
            </a:r>
            <a:r>
              <a:rPr lang="zh-CN" altLang="zh-CN" sz="2000" b="1" kern="0" dirty="0" smtClean="0">
                <a:latin typeface="微软雅黑" panose="020B0503020204020204" pitchFamily="34" charset="-122"/>
                <a:ea typeface="微软雅黑" panose="020B0503020204020204" pitchFamily="34" charset="-122"/>
              </a:rPr>
              <a:t>忽视</a:t>
            </a:r>
            <a:r>
              <a:rPr lang="zh-CN" altLang="en-US" sz="2000" b="1" kern="0" dirty="0" smtClean="0">
                <a:latin typeface="微软雅黑" panose="020B0503020204020204" pitchFamily="34" charset="-122"/>
                <a:ea typeface="微软雅黑" panose="020B0503020204020204" pitchFamily="34" charset="-122"/>
              </a:rPr>
              <a:t>地域特色、历史文化传承</a:t>
            </a:r>
            <a:endParaRPr lang="zh-CN" altLang="en-US" sz="2000" b="1" kern="0" dirty="0" smtClean="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descr="c:\users\ADMINI~1\appdata\roaming\360se6\USERDA~1\Temp\174743~1.JPG"/>
          <p:cNvPicPr>
            <a:picLocks noChangeAspect="1" noChangeArrowheads="1"/>
          </p:cNvPicPr>
          <p:nvPr/>
        </p:nvPicPr>
        <p:blipFill>
          <a:blip r:embed="rId2"/>
          <a:srcRect b="12555"/>
          <a:stretch>
            <a:fillRect/>
          </a:stretch>
        </p:blipFill>
        <p:spPr bwMode="auto">
          <a:xfrm>
            <a:off x="1" y="3717272"/>
            <a:ext cx="3571508" cy="2160000"/>
          </a:xfrm>
          <a:prstGeom prst="rect">
            <a:avLst/>
          </a:prstGeom>
          <a:noFill/>
          <a:ln w="9525">
            <a:noFill/>
            <a:miter lim="800000"/>
            <a:headEnd/>
            <a:tailEnd/>
          </a:ln>
        </p:spPr>
      </p:pic>
      <p:sp>
        <p:nvSpPr>
          <p:cNvPr id="2" name="矩形 1"/>
          <p:cNvSpPr/>
          <p:nvPr/>
        </p:nvSpPr>
        <p:spPr>
          <a:xfrm>
            <a:off x="116463" y="908721"/>
            <a:ext cx="9828609" cy="438582"/>
          </a:xfrm>
          <a:prstGeom prst="rect">
            <a:avLst/>
          </a:prstGeom>
        </p:spPr>
        <p:txBody>
          <a:bodyPr>
            <a:spAutoFit/>
          </a:bodyPr>
          <a:lstStyle/>
          <a:p>
            <a:pPr eaLnBrk="1" hangingPunct="1">
              <a:lnSpc>
                <a:spcPct val="125000"/>
              </a:lnSpc>
              <a:buClr>
                <a:schemeClr val="accent1">
                  <a:lumMod val="75000"/>
                </a:schemeClr>
              </a:buClr>
              <a:defRPr/>
            </a:pPr>
            <a:r>
              <a:rPr lang="zh-CN" altLang="en-US" sz="1800" b="1" dirty="0" smtClean="0">
                <a:latin typeface="微软雅黑" panose="020B0503020204020204" pitchFamily="34" charset="-122"/>
                <a:ea typeface="微软雅黑" panose="020B0503020204020204" pitchFamily="34" charset="-122"/>
              </a:rPr>
              <a:t>     绿地</a:t>
            </a:r>
            <a:r>
              <a:rPr lang="zh-CN" altLang="en-US" sz="1800" b="1" dirty="0">
                <a:latin typeface="微软雅黑" panose="020B0503020204020204" pitchFamily="34" charset="-122"/>
                <a:ea typeface="微软雅黑" panose="020B0503020204020204" pitchFamily="34" charset="-122"/>
              </a:rPr>
              <a:t>广场重形象轻功能，</a:t>
            </a:r>
            <a:r>
              <a:rPr lang="zh-CN" altLang="en-US" sz="1800" b="1" dirty="0">
                <a:solidFill>
                  <a:srgbClr val="C00000"/>
                </a:solidFill>
                <a:latin typeface="微软雅黑" panose="020B0503020204020204" pitchFamily="34" charset="-122"/>
                <a:ea typeface="微软雅黑" panose="020B0503020204020204" pitchFamily="34" charset="-122"/>
              </a:rPr>
              <a:t>利用率低，实用性差</a:t>
            </a:r>
            <a:endParaRPr lang="zh-CN" altLang="en-US" sz="1800" b="1" dirty="0">
              <a:solidFill>
                <a:srgbClr val="C00000"/>
              </a:solidFill>
              <a:latin typeface="微软雅黑" panose="020B0503020204020204" pitchFamily="34" charset="-122"/>
              <a:ea typeface="微软雅黑" panose="020B0503020204020204" pitchFamily="34" charset="-122"/>
            </a:endParaRPr>
          </a:p>
        </p:txBody>
      </p:sp>
      <p:pic>
        <p:nvPicPr>
          <p:cNvPr id="10" name="Picture 2" descr="20150826中国建筑研究院ppt-0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51"/>
          <p:cNvSpPr txBox="1">
            <a:spLocks noChangeArrowheads="1"/>
          </p:cNvSpPr>
          <p:nvPr/>
        </p:nvSpPr>
        <p:spPr bwMode="auto">
          <a:xfrm>
            <a:off x="193717" y="483673"/>
            <a:ext cx="9673829" cy="400110"/>
          </a:xfrm>
          <a:prstGeom prst="rect">
            <a:avLst/>
          </a:prstGeom>
          <a:noFill/>
          <a:ln w="9525">
            <a:noFill/>
            <a:miter lim="800000"/>
          </a:ln>
        </p:spPr>
        <p:txBody>
          <a:bodyPr>
            <a:spAutoFit/>
          </a:bodyPr>
          <a:lstStyle/>
          <a:p>
            <a:pPr eaLnBrk="1" fontAlgn="auto" hangingPunct="1">
              <a:spcAft>
                <a:spcPts val="0"/>
              </a:spcAft>
              <a:buClr>
                <a:srgbClr val="4F81BD">
                  <a:lumMod val="75000"/>
                </a:srgbClr>
              </a:buClr>
              <a:defRPr/>
            </a:pPr>
            <a:r>
              <a:rPr lang="zh-CN" altLang="en-US" sz="2000" b="1" kern="0" dirty="0">
                <a:latin typeface="微软雅黑" panose="020B0503020204020204" pitchFamily="34" charset="-122"/>
                <a:ea typeface="微软雅黑" panose="020B0503020204020204" pitchFamily="34" charset="-122"/>
              </a:rPr>
              <a:t>四</a:t>
            </a:r>
            <a:r>
              <a:rPr lang="zh-CN" altLang="en-US" sz="2000" b="1" kern="0" dirty="0" smtClean="0">
                <a:latin typeface="微软雅黑" panose="020B0503020204020204" pitchFamily="34" charset="-122"/>
                <a:ea typeface="微软雅黑" panose="020B0503020204020204" pitchFamily="34" charset="-122"/>
              </a:rPr>
              <a:t>、缺乏</a:t>
            </a:r>
            <a:r>
              <a:rPr lang="zh-CN" altLang="en-US" sz="2000" b="1" kern="0" dirty="0">
                <a:latin typeface="微软雅黑" panose="020B0503020204020204" pitchFamily="34" charset="-122"/>
                <a:ea typeface="微软雅黑" panose="020B0503020204020204" pitchFamily="34" charset="-122"/>
              </a:rPr>
              <a:t>以人为本的城镇</a:t>
            </a:r>
            <a:r>
              <a:rPr lang="zh-CN" altLang="en-US" sz="2000" b="1" kern="0" dirty="0" smtClean="0">
                <a:latin typeface="微软雅黑" panose="020B0503020204020204" pitchFamily="34" charset="-122"/>
                <a:ea typeface="微软雅黑" panose="020B0503020204020204" pitchFamily="34" charset="-122"/>
              </a:rPr>
              <a:t>建设</a:t>
            </a:r>
            <a:endParaRPr lang="zh-CN" altLang="en-US" sz="2000" b="1" kern="0" dirty="0">
              <a:latin typeface="微软雅黑" panose="020B0503020204020204" pitchFamily="34" charset="-122"/>
              <a:ea typeface="微软雅黑" panose="020B0503020204020204" pitchFamily="34" charset="-122"/>
            </a:endParaRPr>
          </a:p>
        </p:txBody>
      </p:sp>
      <p:graphicFrame>
        <p:nvGraphicFramePr>
          <p:cNvPr id="11" name="图表 10"/>
          <p:cNvGraphicFramePr/>
          <p:nvPr/>
        </p:nvGraphicFramePr>
        <p:xfrm>
          <a:off x="5974661" y="1297882"/>
          <a:ext cx="3750591" cy="2433922"/>
        </p:xfrm>
        <a:graphic>
          <a:graphicData uri="http://schemas.openxmlformats.org/drawingml/2006/chart">
            <c:chart xmlns:c="http://schemas.openxmlformats.org/drawingml/2006/chart" xmlns:r="http://schemas.openxmlformats.org/officeDocument/2006/relationships" r:id="rId1"/>
          </a:graphicData>
        </a:graphic>
      </p:graphicFrame>
      <p:pic>
        <p:nvPicPr>
          <p:cNvPr id="12" name="Picture 2" descr="E:\---谢葳\小城镇风貌\1201\图片\问题图片\浙江省某镇大广场.jpg"/>
          <p:cNvPicPr>
            <a:picLocks noChangeAspect="1" noChangeArrowheads="1"/>
          </p:cNvPicPr>
          <p:nvPr/>
        </p:nvPicPr>
        <p:blipFill>
          <a:blip r:embed="rId4" cstate="print"/>
          <a:srcRect/>
          <a:stretch>
            <a:fillRect/>
          </a:stretch>
        </p:blipFill>
        <p:spPr bwMode="auto">
          <a:xfrm>
            <a:off x="3637350" y="3717272"/>
            <a:ext cx="3120000" cy="2160000"/>
          </a:xfrm>
          <a:prstGeom prst="rect">
            <a:avLst/>
          </a:prstGeom>
          <a:noFill/>
        </p:spPr>
      </p:pic>
      <p:sp>
        <p:nvSpPr>
          <p:cNvPr id="13" name="Text Box 3"/>
          <p:cNvSpPr txBox="1">
            <a:spLocks noChangeArrowheads="1"/>
          </p:cNvSpPr>
          <p:nvPr/>
        </p:nvSpPr>
        <p:spPr bwMode="auto">
          <a:xfrm>
            <a:off x="2199028" y="6073564"/>
            <a:ext cx="6810423" cy="307764"/>
          </a:xfrm>
          <a:prstGeom prst="rect">
            <a:avLst/>
          </a:prstGeom>
          <a:noFill/>
          <a:ln w="9525">
            <a:noFill/>
            <a:miter lim="800000"/>
          </a:ln>
        </p:spPr>
        <p:txBody>
          <a:bodyPr wrap="square" lIns="91429" tIns="45714" rIns="91429" bIns="45714">
            <a:spAutoFit/>
          </a:bodyPr>
          <a:lstStyle/>
          <a:p>
            <a:pPr eaLnBrk="1" hangingPunct="1">
              <a:buClr>
                <a:srgbClr val="C00000"/>
              </a:buClr>
              <a:buFont typeface="Arial" panose="020B0604020202020204" pitchFamily="34" charset="0"/>
              <a:buNone/>
            </a:pPr>
            <a:r>
              <a:rPr lang="zh-CN" altLang="en-US" sz="1400" b="1" dirty="0" smtClean="0">
                <a:solidFill>
                  <a:srgbClr val="C00000"/>
                </a:solidFill>
                <a:latin typeface="微软雅黑" panose="020B0503020204020204" pitchFamily="34" charset="-122"/>
                <a:ea typeface="微软雅黑" panose="020B0503020204020204" pitchFamily="34" charset="-122"/>
              </a:rPr>
              <a:t>广场</a:t>
            </a:r>
            <a:r>
              <a:rPr lang="zh-CN" altLang="en-US" sz="1400" b="1" dirty="0">
                <a:solidFill>
                  <a:srgbClr val="C00000"/>
                </a:solidFill>
                <a:latin typeface="微软雅黑" panose="020B0503020204020204" pitchFamily="34" charset="-122"/>
                <a:ea typeface="微软雅黑" panose="020B0503020204020204" pitchFamily="34" charset="-122"/>
              </a:rPr>
              <a:t>过</a:t>
            </a:r>
            <a:r>
              <a:rPr lang="zh-CN" altLang="en-US" sz="1400" b="1" dirty="0" smtClean="0">
                <a:solidFill>
                  <a:srgbClr val="C00000"/>
                </a:solidFill>
                <a:latin typeface="微软雅黑" panose="020B0503020204020204" pitchFamily="34" charset="-122"/>
                <a:ea typeface="微软雅黑" panose="020B0503020204020204" pitchFamily="34" charset="-122"/>
              </a:rPr>
              <a:t>大，重形象轻功能，设计不贴近居民生活，使用率低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15" name="矩形 3"/>
          <p:cNvSpPr>
            <a:spLocks noChangeArrowheads="1"/>
          </p:cNvSpPr>
          <p:nvPr/>
        </p:nvSpPr>
        <p:spPr bwMode="auto">
          <a:xfrm>
            <a:off x="630943" y="5599169"/>
            <a:ext cx="1569660" cy="276999"/>
          </a:xfrm>
          <a:prstGeom prst="rect">
            <a:avLst/>
          </a:prstGeom>
          <a:noFill/>
          <a:ln w="9525">
            <a:noFill/>
            <a:miter lim="800000"/>
          </a:ln>
        </p:spPr>
        <p:txBody>
          <a:bodyPr wrap="none">
            <a:spAutoFit/>
          </a:bodyPr>
          <a:lstStyle/>
          <a:p>
            <a:pPr algn="r">
              <a:buClr>
                <a:srgbClr val="FF3300"/>
              </a:buClr>
              <a:buSzPct val="80000"/>
            </a:pPr>
            <a:r>
              <a:rPr lang="zh-CN" altLang="en-US" sz="1200" dirty="0" smtClean="0">
                <a:latin typeface="微软雅黑" panose="020B0503020204020204" pitchFamily="34" charset="-122"/>
                <a:ea typeface="微软雅黑" panose="020B0503020204020204" pitchFamily="34" charset="-122"/>
              </a:rPr>
              <a:t>河南省某镇</a:t>
            </a:r>
            <a:r>
              <a:rPr lang="zh-CN" altLang="en-US" sz="1200" dirty="0">
                <a:latin typeface="微软雅黑" panose="020B0503020204020204" pitchFamily="34" charset="-122"/>
                <a:ea typeface="微软雅黑" panose="020B0503020204020204" pitchFamily="34" charset="-122"/>
              </a:rPr>
              <a:t>政府广场</a:t>
            </a:r>
            <a:endParaRPr lang="zh-CN" altLang="en-US" sz="1200" dirty="0">
              <a:latin typeface="微软雅黑" panose="020B0503020204020204" pitchFamily="34" charset="-122"/>
              <a:ea typeface="微软雅黑" panose="020B0503020204020204" pitchFamily="34" charset="-122"/>
            </a:endParaRPr>
          </a:p>
        </p:txBody>
      </p:sp>
      <p:pic>
        <p:nvPicPr>
          <p:cNvPr id="16" name="图片 8" descr="D:\projects\0小城镇特色规划编制指南\bql\2011年度全国优秀村镇规划设计评选\二等奖\A-01\北京市房山区十渡镇总体规划\2.主要图纸和照片\2.实施照片\镇区公园.jpg"/>
          <p:cNvPicPr>
            <a:picLocks noChangeAspect="1" noChangeArrowheads="1"/>
          </p:cNvPicPr>
          <p:nvPr/>
        </p:nvPicPr>
        <p:blipFill>
          <a:blip r:embed="rId5"/>
          <a:srcRect/>
          <a:stretch>
            <a:fillRect/>
          </a:stretch>
        </p:blipFill>
        <p:spPr bwMode="auto">
          <a:xfrm>
            <a:off x="6784236" y="3717272"/>
            <a:ext cx="3121764" cy="2160000"/>
          </a:xfrm>
          <a:prstGeom prst="rect">
            <a:avLst/>
          </a:prstGeom>
          <a:noFill/>
          <a:ln w="9525">
            <a:noFill/>
            <a:miter lim="800000"/>
            <a:headEnd/>
            <a:tailEnd/>
          </a:ln>
        </p:spPr>
      </p:pic>
      <p:sp>
        <p:nvSpPr>
          <p:cNvPr id="17" name="矩形 9"/>
          <p:cNvSpPr>
            <a:spLocks noChangeArrowheads="1"/>
          </p:cNvSpPr>
          <p:nvPr/>
        </p:nvSpPr>
        <p:spPr bwMode="auto">
          <a:xfrm>
            <a:off x="6753200" y="5600274"/>
            <a:ext cx="1261884" cy="276999"/>
          </a:xfrm>
          <a:prstGeom prst="rect">
            <a:avLst/>
          </a:prstGeom>
          <a:noFill/>
          <a:ln w="9525">
            <a:noFill/>
            <a:miter lim="800000"/>
          </a:ln>
        </p:spPr>
        <p:txBody>
          <a:bodyPr wrap="none">
            <a:spAutoFit/>
          </a:bodyPr>
          <a:lstStyle/>
          <a:p>
            <a:pPr algn="r">
              <a:buClr>
                <a:srgbClr val="FF3300"/>
              </a:buClr>
              <a:buSzPct val="80000"/>
            </a:pPr>
            <a:r>
              <a:rPr lang="zh-CN" altLang="en-US" sz="1200" dirty="0" smtClean="0">
                <a:latin typeface="微软雅黑" panose="020B0503020204020204" pitchFamily="34" charset="-122"/>
                <a:ea typeface="微软雅黑" panose="020B0503020204020204" pitchFamily="34" charset="-122"/>
              </a:rPr>
              <a:t>北京市某镇绿地</a:t>
            </a:r>
            <a:endParaRPr lang="zh-CN" altLang="en-US" sz="1200" dirty="0">
              <a:latin typeface="微软雅黑" panose="020B0503020204020204" pitchFamily="34" charset="-122"/>
              <a:ea typeface="微软雅黑" panose="020B0503020204020204" pitchFamily="34" charset="-122"/>
            </a:endParaRPr>
          </a:p>
        </p:txBody>
      </p:sp>
      <p:sp>
        <p:nvSpPr>
          <p:cNvPr id="18" name="矩形 17"/>
          <p:cNvSpPr/>
          <p:nvPr/>
        </p:nvSpPr>
        <p:spPr>
          <a:xfrm>
            <a:off x="428497" y="1360800"/>
            <a:ext cx="5460607" cy="1754326"/>
          </a:xfrm>
          <a:prstGeom prst="rect">
            <a:avLst/>
          </a:prstGeom>
        </p:spPr>
        <p:txBody>
          <a:bodyPr wrap="square">
            <a:spAutoFit/>
          </a:bodyPr>
          <a:lstStyle/>
          <a:p>
            <a:pPr marL="285750" indent="-285750">
              <a:lnSpc>
                <a:spcPct val="150000"/>
              </a:lnSpc>
              <a:buClr>
                <a:schemeClr val="accent3">
                  <a:lumMod val="75000"/>
                </a:schemeClr>
              </a:buClr>
              <a:buFont typeface="Wingdings" panose="05000000000000000000" pitchFamily="2" charset="2"/>
              <a:buChar char="n"/>
            </a:pPr>
            <a:r>
              <a:rPr lang="zh-CN" altLang="en-US" sz="1400" dirty="0" smtClean="0">
                <a:latin typeface="微软雅黑" panose="020B0503020204020204" pitchFamily="34" charset="-122"/>
                <a:ea typeface="微软雅黑" panose="020B0503020204020204" pitchFamily="34" charset="-122"/>
              </a:rPr>
              <a:t>优秀规划案例中，广场面积</a:t>
            </a:r>
            <a:r>
              <a:rPr lang="en-US" altLang="zh-CN" sz="1400" b="1" dirty="0" smtClean="0">
                <a:solidFill>
                  <a:srgbClr val="C00000"/>
                </a:solidFill>
                <a:latin typeface="微软雅黑" panose="020B0503020204020204" pitchFamily="34" charset="-122"/>
                <a:ea typeface="微软雅黑" panose="020B0503020204020204" pitchFamily="34" charset="-122"/>
              </a:rPr>
              <a:t>2</a:t>
            </a:r>
            <a:r>
              <a:rPr lang="zh-CN" altLang="en-US" sz="1400" b="1" dirty="0" smtClean="0">
                <a:solidFill>
                  <a:srgbClr val="C00000"/>
                </a:solidFill>
                <a:latin typeface="微软雅黑" panose="020B0503020204020204" pitchFamily="34" charset="-122"/>
                <a:ea typeface="微软雅黑" panose="020B0503020204020204" pitchFamily="34" charset="-122"/>
              </a:rPr>
              <a:t>公顷以上</a:t>
            </a:r>
            <a:r>
              <a:rPr lang="zh-CN" altLang="en-US" sz="1400" dirty="0" smtClean="0">
                <a:latin typeface="微软雅黑" panose="020B0503020204020204" pitchFamily="34" charset="-122"/>
                <a:ea typeface="微软雅黑" panose="020B0503020204020204" pitchFamily="34" charset="-122"/>
              </a:rPr>
              <a:t>的镇占</a:t>
            </a:r>
            <a:r>
              <a:rPr lang="en-US" altLang="zh-CN" b="1" dirty="0" smtClean="0">
                <a:solidFill>
                  <a:srgbClr val="C00000"/>
                </a:solidFill>
                <a:latin typeface="微软雅黑" panose="020B0503020204020204" pitchFamily="34" charset="-122"/>
                <a:ea typeface="微软雅黑" panose="020B0503020204020204" pitchFamily="34" charset="-122"/>
              </a:rPr>
              <a:t>28%</a:t>
            </a:r>
            <a:r>
              <a:rPr lang="zh-CN" altLang="en-US" sz="1400" dirty="0" smtClean="0">
                <a:latin typeface="微软雅黑" panose="020B0503020204020204" pitchFamily="34" charset="-122"/>
                <a:ea typeface="微软雅黑" panose="020B0503020204020204" pitchFamily="34" charset="-122"/>
              </a:rPr>
              <a:t>，最大广场面积达到了</a:t>
            </a:r>
            <a:r>
              <a:rPr lang="en-US" altLang="en-US" sz="1400" b="1" dirty="0" smtClean="0">
                <a:solidFill>
                  <a:srgbClr val="C00000"/>
                </a:solidFill>
                <a:latin typeface="微软雅黑" panose="020B0503020204020204" pitchFamily="34" charset="-122"/>
                <a:ea typeface="微软雅黑" panose="020B0503020204020204" pitchFamily="34" charset="-122"/>
              </a:rPr>
              <a:t>10</a:t>
            </a:r>
            <a:r>
              <a:rPr lang="zh-CN" altLang="en-US" sz="1400" b="1" dirty="0" smtClean="0">
                <a:solidFill>
                  <a:srgbClr val="C00000"/>
                </a:solidFill>
                <a:latin typeface="微软雅黑" panose="020B0503020204020204" pitchFamily="34" charset="-122"/>
                <a:ea typeface="微软雅黑" panose="020B0503020204020204" pitchFamily="34" charset="-122"/>
              </a:rPr>
              <a:t>公顷</a:t>
            </a:r>
            <a:r>
              <a:rPr lang="zh-CN" altLang="en-US" sz="1400" dirty="0" smtClean="0">
                <a:solidFill>
                  <a:srgbClr val="C00000"/>
                </a:solidFill>
                <a:latin typeface="微软雅黑" panose="020B0503020204020204" pitchFamily="34" charset="-122"/>
                <a:ea typeface="微软雅黑" panose="020B0503020204020204" pitchFamily="34" charset="-122"/>
              </a:rPr>
              <a:t>，造成土地和建设资金的浪费</a:t>
            </a:r>
            <a:r>
              <a:rPr lang="zh-CN" altLang="en-US" sz="1400" dirty="0" smtClean="0">
                <a:latin typeface="微软雅黑" panose="020B0503020204020204" pitchFamily="34" charset="-122"/>
                <a:ea typeface="微软雅黑" panose="020B0503020204020204" pitchFamily="34" charset="-122"/>
              </a:rPr>
              <a:t>。 </a:t>
            </a:r>
            <a:endParaRPr lang="en-US" altLang="zh-CN" sz="1400" dirty="0" smtClean="0">
              <a:latin typeface="微软雅黑" panose="020B0503020204020204" pitchFamily="34" charset="-122"/>
              <a:ea typeface="微软雅黑" panose="020B0503020204020204" pitchFamily="34" charset="-122"/>
            </a:endParaRPr>
          </a:p>
          <a:p>
            <a:pPr marL="285750" indent="-285750">
              <a:lnSpc>
                <a:spcPct val="150000"/>
              </a:lnSpc>
              <a:buClr>
                <a:schemeClr val="accent3">
                  <a:lumMod val="75000"/>
                </a:schemeClr>
              </a:buClr>
              <a:buFont typeface="Wingdings" panose="05000000000000000000" pitchFamily="2" charset="2"/>
              <a:buChar char="n"/>
            </a:pPr>
            <a:r>
              <a:rPr lang="zh-CN" altLang="en-US" sz="1400" dirty="0" smtClean="0">
                <a:latin typeface="微软雅黑" panose="020B0503020204020204" pitchFamily="34" charset="-122"/>
                <a:ea typeface="微软雅黑" panose="020B0503020204020204" pitchFamily="34" charset="-122"/>
              </a:rPr>
              <a:t>广场、公园等公共空间的设计过分追求几何构图，对人性化环境及设施的考虑不足。</a:t>
            </a:r>
            <a:r>
              <a:rPr lang="en-US" altLang="en-US" sz="1400" b="1" dirty="0" smtClean="0">
                <a:solidFill>
                  <a:srgbClr val="C00000"/>
                </a:solidFill>
                <a:latin typeface="微软雅黑" panose="020B0503020204020204" pitchFamily="34" charset="-122"/>
                <a:ea typeface="微软雅黑" panose="020B0503020204020204" pitchFamily="34" charset="-122"/>
              </a:rPr>
              <a:t>65%</a:t>
            </a:r>
            <a:r>
              <a:rPr lang="zh-CN" altLang="en-US" sz="1400" dirty="0" smtClean="0">
                <a:latin typeface="微软雅黑" panose="020B0503020204020204" pitchFamily="34" charset="-122"/>
                <a:ea typeface="微软雅黑" panose="020B0503020204020204" pitchFamily="34" charset="-122"/>
              </a:rPr>
              <a:t>的</a:t>
            </a:r>
            <a:r>
              <a:rPr lang="zh-CN" altLang="en-US" sz="1400" dirty="0" smtClean="0">
                <a:solidFill>
                  <a:srgbClr val="C00000"/>
                </a:solidFill>
                <a:latin typeface="微软雅黑" panose="020B0503020204020204" pitchFamily="34" charset="-122"/>
                <a:ea typeface="微软雅黑" panose="020B0503020204020204" pitchFamily="34" charset="-122"/>
              </a:rPr>
              <a:t>受访居民</a:t>
            </a:r>
            <a:r>
              <a:rPr lang="zh-CN" altLang="en-US" sz="1400" dirty="0" smtClean="0">
                <a:latin typeface="微软雅黑" panose="020B0503020204020204" pitchFamily="34" charset="-122"/>
                <a:ea typeface="微软雅黑" panose="020B0503020204020204" pitchFamily="34" charset="-122"/>
              </a:rPr>
              <a:t>反映了广场、公园等公共空间</a:t>
            </a:r>
            <a:r>
              <a:rPr lang="zh-CN" altLang="en-US" sz="1400" dirty="0" smtClean="0">
                <a:solidFill>
                  <a:srgbClr val="C00000"/>
                </a:solidFill>
                <a:latin typeface="微软雅黑" panose="020B0503020204020204" pitchFamily="34" charset="-122"/>
                <a:ea typeface="微软雅黑" panose="020B0503020204020204" pitchFamily="34" charset="-122"/>
              </a:rPr>
              <a:t>实用性低</a:t>
            </a:r>
            <a:r>
              <a:rPr lang="zh-CN" altLang="en-US" sz="1400" dirty="0" smtClean="0">
                <a:latin typeface="微软雅黑" panose="020B0503020204020204" pitchFamily="34" charset="-122"/>
                <a:ea typeface="微软雅黑" panose="020B0503020204020204" pitchFamily="34" charset="-122"/>
              </a:rPr>
              <a:t>的问题，</a:t>
            </a:r>
            <a:r>
              <a:rPr lang="zh-CN" altLang="en-US" sz="1400" dirty="0" smtClean="0">
                <a:solidFill>
                  <a:srgbClr val="C00000"/>
                </a:solidFill>
                <a:latin typeface="微软雅黑" panose="020B0503020204020204" pitchFamily="34" charset="-122"/>
                <a:ea typeface="微软雅黑" panose="020B0503020204020204" pitchFamily="34" charset="-122"/>
              </a:rPr>
              <a:t>小城镇宜居性差</a:t>
            </a:r>
            <a:r>
              <a:rPr lang="zh-CN" altLang="en-US" sz="1400" dirty="0" smtClean="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p:txBody>
      </p:sp>
      <p:sp>
        <p:nvSpPr>
          <p:cNvPr id="20" name="矩形 19"/>
          <p:cNvSpPr/>
          <p:nvPr/>
        </p:nvSpPr>
        <p:spPr>
          <a:xfrm>
            <a:off x="3653273" y="5586631"/>
            <a:ext cx="1415772" cy="276999"/>
          </a:xfrm>
          <a:prstGeom prst="rect">
            <a:avLst/>
          </a:prstGeom>
        </p:spPr>
        <p:txBody>
          <a:bodyPr wrap="none">
            <a:spAutoFit/>
          </a:bodyPr>
          <a:lstStyle/>
          <a:p>
            <a:r>
              <a:rPr lang="zh-CN" altLang="en-US" sz="1200" dirty="0" smtClean="0">
                <a:latin typeface="微软雅黑" panose="020B0503020204020204" pitchFamily="34" charset="-122"/>
                <a:ea typeface="微软雅黑" panose="020B0503020204020204" pitchFamily="34" charset="-122"/>
              </a:rPr>
              <a:t>浙江省某镇大广场</a:t>
            </a:r>
            <a:endParaRPr lang="zh-CN" altLang="en-US" sz="1200" dirty="0">
              <a:latin typeface="微软雅黑" panose="020B0503020204020204" pitchFamily="34" charset="-122"/>
              <a:ea typeface="微软雅黑" panose="020B0503020204020204" pitchFamily="34" charset="-122"/>
            </a:endParaRPr>
          </a:p>
        </p:txBody>
      </p:sp>
      <p:sp>
        <p:nvSpPr>
          <p:cNvPr id="23" name="矩形 22"/>
          <p:cNvSpPr/>
          <p:nvPr/>
        </p:nvSpPr>
        <p:spPr>
          <a:xfrm>
            <a:off x="6629606" y="906501"/>
            <a:ext cx="3095647" cy="276999"/>
          </a:xfrm>
          <a:prstGeom prst="rect">
            <a:avLst/>
          </a:prstGeom>
        </p:spPr>
        <p:txBody>
          <a:bodyPr wrap="square">
            <a:spAutoFit/>
          </a:bodyPr>
          <a:lstStyle/>
          <a:p>
            <a:r>
              <a:rPr lang="zh-CN" altLang="en-US" sz="1200" dirty="0" smtClean="0">
                <a:latin typeface="微软雅黑" panose="020B0503020204020204" pitchFamily="34" charset="-122"/>
                <a:ea typeface="微软雅黑" panose="020B0503020204020204" pitchFamily="34" charset="-122"/>
              </a:rPr>
              <a:t>优秀规划案例中广场面积占比</a:t>
            </a:r>
            <a:endParaRPr lang="zh-CN" altLang="en-US" sz="1200" dirty="0" smtClean="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6463" y="908720"/>
            <a:ext cx="9828609" cy="438582"/>
          </a:xfrm>
          <a:prstGeom prst="rect">
            <a:avLst/>
          </a:prstGeom>
        </p:spPr>
        <p:txBody>
          <a:bodyPr>
            <a:spAutoFit/>
          </a:bodyPr>
          <a:lstStyle/>
          <a:p>
            <a:pPr eaLnBrk="1" hangingPunct="1">
              <a:lnSpc>
                <a:spcPct val="125000"/>
              </a:lnSpc>
              <a:buClr>
                <a:schemeClr val="accent1">
                  <a:lumMod val="75000"/>
                </a:schemeClr>
              </a:buClr>
              <a:defRPr/>
            </a:pPr>
            <a:r>
              <a:rPr lang="zh-CN" altLang="en-US" sz="1800" b="1" dirty="0" smtClean="0">
                <a:latin typeface="微软雅黑" panose="020B0503020204020204" pitchFamily="34" charset="-122"/>
                <a:ea typeface="微软雅黑" panose="020B0503020204020204" pitchFamily="34" charset="-122"/>
              </a:rPr>
              <a:t>     街道</a:t>
            </a:r>
            <a:r>
              <a:rPr lang="zh-CN" altLang="en-US" sz="1800" b="1" dirty="0">
                <a:latin typeface="微软雅黑" panose="020B0503020204020204" pitchFamily="34" charset="-122"/>
                <a:ea typeface="微软雅黑" panose="020B0503020204020204" pitchFamily="34" charset="-122"/>
              </a:rPr>
              <a:t>过宽，使用不便，亲和感缺失</a:t>
            </a:r>
            <a:endParaRPr lang="zh-CN" altLang="en-US" sz="1800" b="1" dirty="0">
              <a:latin typeface="微软雅黑" panose="020B0503020204020204" pitchFamily="34" charset="-122"/>
              <a:ea typeface="微软雅黑" panose="020B0503020204020204" pitchFamily="34" charset="-122"/>
            </a:endParaRPr>
          </a:p>
        </p:txBody>
      </p:sp>
      <p:sp>
        <p:nvSpPr>
          <p:cNvPr id="144385" name="Rectangle 1"/>
          <p:cNvSpPr>
            <a:spLocks noChangeArrowheads="1"/>
          </p:cNvSpPr>
          <p:nvPr/>
        </p:nvSpPr>
        <p:spPr bwMode="auto">
          <a:xfrm>
            <a:off x="465547" y="1268760"/>
            <a:ext cx="9089965" cy="1107996"/>
          </a:xfrm>
          <a:prstGeom prst="rect">
            <a:avLst/>
          </a:prstGeom>
          <a:noFill/>
          <a:ln w="9525">
            <a:noFill/>
            <a:miter lim="800000"/>
          </a:ln>
          <a:effectLst/>
        </p:spPr>
        <p:txBody>
          <a:bodyPr vert="horz" wrap="square" lIns="91440" tIns="45720" rIns="91440" bIns="45720" numCol="1" anchor="ctr" anchorCtr="0" compatLnSpc="1">
            <a:spAutoFit/>
          </a:bodyPr>
          <a:lstStyle/>
          <a:p>
            <a:pPr marL="285750" marR="0" lvl="0" indent="-285750" defTabSz="914400" eaLnBrk="1" latinLnBrk="0" hangingPunct="1">
              <a:lnSpc>
                <a:spcPct val="150000"/>
              </a:lnSpc>
              <a:buClr>
                <a:schemeClr val="accent3">
                  <a:lumMod val="75000"/>
                </a:schemeClr>
              </a:buClr>
              <a:buSzTx/>
              <a:buFont typeface="Wingdings" panose="05000000000000000000" pitchFamily="2" charset="2"/>
              <a:buChar char="n"/>
              <a:tabLst>
                <a:tab pos="457200" algn="l"/>
              </a:tabLst>
            </a:pPr>
            <a:r>
              <a:rPr lang="zh-CN" altLang="en-US" sz="1400" dirty="0" smtClean="0">
                <a:latin typeface="微软雅黑" panose="020B0503020204020204" pitchFamily="34" charset="-122"/>
                <a:ea typeface="微软雅黑" panose="020B0503020204020204" pitchFamily="34" charset="-122"/>
              </a:rPr>
              <a:t>在优秀规划案例中，有</a:t>
            </a:r>
            <a:r>
              <a:rPr lang="en-US" altLang="en-US" b="1" dirty="0" smtClean="0">
                <a:solidFill>
                  <a:srgbClr val="C00000"/>
                </a:solidFill>
                <a:latin typeface="微软雅黑" panose="020B0503020204020204" pitchFamily="34" charset="-122"/>
                <a:ea typeface="微软雅黑" panose="020B0503020204020204" pitchFamily="34" charset="-122"/>
              </a:rPr>
              <a:t>40%</a:t>
            </a:r>
            <a:r>
              <a:rPr lang="zh-CN" altLang="en-US" sz="1400" dirty="0" smtClean="0">
                <a:latin typeface="微软雅黑" panose="020B0503020204020204" pitchFamily="34" charset="-122"/>
                <a:ea typeface="微软雅黑" panose="020B0503020204020204" pitchFamily="34" charset="-122"/>
              </a:rPr>
              <a:t>的小城镇主干路红线宽度在</a:t>
            </a:r>
            <a:r>
              <a:rPr lang="en-US" altLang="en-US" sz="1400" b="1" dirty="0" smtClean="0">
                <a:solidFill>
                  <a:srgbClr val="C00000"/>
                </a:solidFill>
                <a:latin typeface="微软雅黑" panose="020B0503020204020204" pitchFamily="34" charset="-122"/>
                <a:ea typeface="微软雅黑" panose="020B0503020204020204" pitchFamily="34" charset="-122"/>
              </a:rPr>
              <a:t>40</a:t>
            </a:r>
            <a:r>
              <a:rPr lang="zh-CN" altLang="en-US" sz="1400" b="1" dirty="0" smtClean="0">
                <a:solidFill>
                  <a:srgbClr val="C00000"/>
                </a:solidFill>
                <a:latin typeface="微软雅黑" panose="020B0503020204020204" pitchFamily="34" charset="-122"/>
                <a:ea typeface="微软雅黑" panose="020B0503020204020204" pitchFamily="34" charset="-122"/>
              </a:rPr>
              <a:t>米以上</a:t>
            </a:r>
            <a:r>
              <a:rPr lang="zh-CN" altLang="en-US" sz="1400" dirty="0" smtClean="0">
                <a:latin typeface="微软雅黑" panose="020B0503020204020204" pitchFamily="34" charset="-122"/>
                <a:ea typeface="微软雅黑" panose="020B0503020204020204" pitchFamily="34" charset="-122"/>
              </a:rPr>
              <a:t>，其中有个别案例最宽红线宽度达到</a:t>
            </a:r>
            <a:r>
              <a:rPr lang="en-US" altLang="en-US" sz="1400" b="1" dirty="0" smtClean="0">
                <a:solidFill>
                  <a:srgbClr val="C00000"/>
                </a:solidFill>
                <a:latin typeface="微软雅黑" panose="020B0503020204020204" pitchFamily="34" charset="-122"/>
                <a:ea typeface="微软雅黑" panose="020B0503020204020204" pitchFamily="34" charset="-122"/>
              </a:rPr>
              <a:t>106</a:t>
            </a:r>
            <a:r>
              <a:rPr lang="zh-CN" altLang="en-US" sz="1400" b="1" dirty="0" smtClean="0">
                <a:solidFill>
                  <a:srgbClr val="C00000"/>
                </a:solidFill>
                <a:latin typeface="微软雅黑" panose="020B0503020204020204" pitchFamily="34" charset="-122"/>
                <a:ea typeface="微软雅黑" panose="020B0503020204020204" pitchFamily="34" charset="-122"/>
              </a:rPr>
              <a:t>米</a:t>
            </a:r>
            <a:r>
              <a:rPr lang="zh-CN" altLang="en-US" sz="1400" dirty="0" smtClean="0">
                <a:latin typeface="微软雅黑" panose="020B0503020204020204" pitchFamily="34" charset="-122"/>
                <a:ea typeface="微软雅黑" panose="020B0503020204020204" pitchFamily="34" charset="-122"/>
              </a:rPr>
              <a:t>，街巷趣味性与亲和感缺失，</a:t>
            </a:r>
            <a:r>
              <a:rPr lang="zh-CN" altLang="en-US" sz="1400" dirty="0" smtClean="0">
                <a:solidFill>
                  <a:srgbClr val="C00000"/>
                </a:solidFill>
                <a:latin typeface="微软雅黑" panose="020B0503020204020204" pitchFamily="34" charset="-122"/>
                <a:ea typeface="微软雅黑" panose="020B0503020204020204" pitchFamily="34" charset="-122"/>
              </a:rPr>
              <a:t>宜居性差</a:t>
            </a:r>
            <a:r>
              <a:rPr lang="zh-CN" altLang="en-US" sz="1400" dirty="0" smtClean="0">
                <a:latin typeface="微软雅黑" panose="020B0503020204020204" pitchFamily="34" charset="-122"/>
                <a:ea typeface="微软雅黑" panose="020B0503020204020204" pitchFamily="34" charset="-122"/>
              </a:rPr>
              <a:t>。</a:t>
            </a:r>
            <a:endParaRPr lang="en-US" altLang="zh-CN" sz="1400" dirty="0" smtClean="0">
              <a:latin typeface="微软雅黑" panose="020B0503020204020204" pitchFamily="34" charset="-122"/>
              <a:ea typeface="微软雅黑" panose="020B0503020204020204" pitchFamily="34" charset="-122"/>
            </a:endParaRPr>
          </a:p>
          <a:p>
            <a:pPr marL="285750" marR="0" lvl="0" indent="-285750" defTabSz="914400" eaLnBrk="1" latinLnBrk="0" hangingPunct="1">
              <a:lnSpc>
                <a:spcPct val="150000"/>
              </a:lnSpc>
              <a:buClr>
                <a:schemeClr val="accent3">
                  <a:lumMod val="75000"/>
                </a:schemeClr>
              </a:buClr>
              <a:buSzTx/>
              <a:buFont typeface="Wingdings" panose="05000000000000000000" pitchFamily="2" charset="2"/>
              <a:buChar char="n"/>
              <a:tabLst>
                <a:tab pos="457200" algn="l"/>
              </a:tabLst>
            </a:pPr>
            <a:r>
              <a:rPr lang="zh-CN" altLang="en-US" sz="1400" dirty="0" smtClean="0">
                <a:solidFill>
                  <a:srgbClr val="C00000"/>
                </a:solidFill>
                <a:latin typeface="微软雅黑" panose="020B0503020204020204" pitchFamily="34" charset="-122"/>
                <a:ea typeface="微软雅黑" panose="020B0503020204020204" pitchFamily="34" charset="-122"/>
              </a:rPr>
              <a:t>过宽的道路建设造成土地资源</a:t>
            </a:r>
            <a:r>
              <a:rPr lang="zh-CN" altLang="en-US" sz="1400" dirty="0">
                <a:solidFill>
                  <a:srgbClr val="C00000"/>
                </a:solidFill>
                <a:latin typeface="微软雅黑" panose="020B0503020204020204" pitchFamily="34" charset="-122"/>
                <a:ea typeface="微软雅黑" panose="020B0503020204020204" pitchFamily="34" charset="-122"/>
              </a:rPr>
              <a:t>、建设资金</a:t>
            </a:r>
            <a:r>
              <a:rPr lang="zh-CN" altLang="en-US" sz="1400" dirty="0" smtClean="0">
                <a:solidFill>
                  <a:srgbClr val="C00000"/>
                </a:solidFill>
                <a:latin typeface="微软雅黑" panose="020B0503020204020204" pitchFamily="34" charset="-122"/>
                <a:ea typeface="微软雅黑" panose="020B0503020204020204" pitchFamily="34" charset="-122"/>
              </a:rPr>
              <a:t>的极度浪费，城镇建设不可持续。</a:t>
            </a:r>
            <a:endParaRPr lang="zh-CN" altLang="en-US" sz="1400" dirty="0">
              <a:solidFill>
                <a:srgbClr val="C00000"/>
              </a:solidFill>
              <a:latin typeface="微软雅黑" panose="020B0503020204020204" pitchFamily="34" charset="-122"/>
              <a:ea typeface="微软雅黑" panose="020B0503020204020204" pitchFamily="34" charset="-122"/>
            </a:endParaRPr>
          </a:p>
        </p:txBody>
      </p:sp>
      <p:sp>
        <p:nvSpPr>
          <p:cNvPr id="19" name="矩形 18"/>
          <p:cNvSpPr/>
          <p:nvPr/>
        </p:nvSpPr>
        <p:spPr>
          <a:xfrm>
            <a:off x="584515" y="5949281"/>
            <a:ext cx="2492990" cy="276999"/>
          </a:xfrm>
          <a:prstGeom prst="rect">
            <a:avLst/>
          </a:prstGeom>
        </p:spPr>
        <p:txBody>
          <a:bodyPr wrap="none">
            <a:spAutoFit/>
          </a:bodyPr>
          <a:lstStyle/>
          <a:p>
            <a:r>
              <a:rPr lang="zh-CN" altLang="en-US" sz="1200" dirty="0" smtClean="0">
                <a:latin typeface="微软雅黑" panose="020B0503020204020204" pitchFamily="34" charset="-122"/>
                <a:ea typeface="微软雅黑" panose="020B0503020204020204" pitchFamily="34" charset="-122"/>
              </a:rPr>
              <a:t>优秀规划案例中最宽道路红线宽度</a:t>
            </a:r>
            <a:endParaRPr lang="zh-CN" altLang="en-US" sz="1200" dirty="0" smtClean="0">
              <a:latin typeface="微软雅黑" panose="020B0503020204020204" pitchFamily="34" charset="-122"/>
              <a:ea typeface="微软雅黑" panose="020B0503020204020204" pitchFamily="34" charset="-122"/>
            </a:endParaRPr>
          </a:p>
        </p:txBody>
      </p:sp>
      <p:pic>
        <p:nvPicPr>
          <p:cNvPr id="10"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8"/>
          <p:cNvPicPr>
            <a:picLocks noChangeAspect="1" noChangeArrowheads="1"/>
          </p:cNvPicPr>
          <p:nvPr/>
        </p:nvPicPr>
        <p:blipFill rotWithShape="1">
          <a:blip r:embed="rId3"/>
          <a:srcRect b="3043"/>
          <a:stretch>
            <a:fillRect/>
          </a:stretch>
        </p:blipFill>
        <p:spPr bwMode="auto">
          <a:xfrm>
            <a:off x="4016896" y="2420888"/>
            <a:ext cx="5694658" cy="3779936"/>
          </a:xfrm>
          <a:prstGeom prst="rect">
            <a:avLst/>
          </a:prstGeom>
          <a:noFill/>
          <a:ln w="19050">
            <a:noFill/>
            <a:miter lim="800000"/>
            <a:headEnd/>
            <a:tailEnd/>
          </a:ln>
        </p:spPr>
      </p:pic>
      <p:sp>
        <p:nvSpPr>
          <p:cNvPr id="22" name="Text Box 15"/>
          <p:cNvSpPr>
            <a:spLocks noChangeArrowheads="1"/>
          </p:cNvSpPr>
          <p:nvPr/>
        </p:nvSpPr>
        <p:spPr bwMode="auto">
          <a:xfrm>
            <a:off x="4798218" y="6255754"/>
            <a:ext cx="4566079" cy="246221"/>
          </a:xfrm>
          <a:prstGeom prst="rect">
            <a:avLst/>
          </a:prstGeom>
          <a:noFill/>
          <a:ln w="9525">
            <a:noFill/>
            <a:miter lim="800000"/>
          </a:ln>
        </p:spPr>
        <p:txBody>
          <a:bodyPr wrap="square" lIns="0" tIns="0" rIns="0" bIns="0">
            <a:spAutoFit/>
          </a:bodyPr>
          <a:lstStyle/>
          <a:p>
            <a:pPr>
              <a:spcBef>
                <a:spcPct val="50000"/>
              </a:spcBef>
            </a:pPr>
            <a:r>
              <a:rPr lang="zh-CN" altLang="en-US" sz="1200" dirty="0">
                <a:latin typeface="微软雅黑" panose="020B0503020204020204" pitchFamily="34" charset="-122"/>
                <a:ea typeface="微软雅黑" panose="020B0503020204020204" pitchFamily="34" charset="-122"/>
                <a:sym typeface="Calibri" panose="020F0502020204030204" pitchFamily="34" charset="0"/>
              </a:rPr>
              <a:t> 江苏某</a:t>
            </a:r>
            <a:r>
              <a:rPr lang="zh-CN" altLang="en-US" sz="1200" dirty="0" smtClean="0">
                <a:latin typeface="微软雅黑" panose="020B0503020204020204" pitchFamily="34" charset="-122"/>
                <a:ea typeface="微软雅黑" panose="020B0503020204020204" pitchFamily="34" charset="-122"/>
                <a:sym typeface="Calibri" panose="020F0502020204030204" pitchFamily="34" charset="0"/>
              </a:rPr>
              <a:t>镇采用双向</a:t>
            </a:r>
            <a:r>
              <a:rPr lang="en-US" altLang="zh-CN" b="1" dirty="0" smtClean="0">
                <a:solidFill>
                  <a:srgbClr val="C00000"/>
                </a:solidFill>
                <a:latin typeface="微软雅黑" panose="020B0503020204020204" pitchFamily="34" charset="-122"/>
                <a:ea typeface="微软雅黑" panose="020B0503020204020204" pitchFamily="34" charset="-122"/>
                <a:sym typeface="Calibri" panose="020F0502020204030204" pitchFamily="34" charset="0"/>
              </a:rPr>
              <a:t>6</a:t>
            </a:r>
            <a:r>
              <a:rPr lang="zh-CN" altLang="en-US" b="1" dirty="0" smtClean="0">
                <a:solidFill>
                  <a:srgbClr val="C00000"/>
                </a:solidFill>
                <a:latin typeface="微软雅黑" panose="020B0503020204020204" pitchFamily="34" charset="-122"/>
                <a:ea typeface="微软雅黑" panose="020B0503020204020204" pitchFamily="34" charset="-122"/>
                <a:sym typeface="Calibri" panose="020F0502020204030204" pitchFamily="34" charset="0"/>
              </a:rPr>
              <a:t>车道</a:t>
            </a:r>
            <a:r>
              <a:rPr lang="zh-CN" altLang="en-US" sz="1200" dirty="0" smtClean="0">
                <a:latin typeface="微软雅黑" panose="020B0503020204020204" pitchFamily="34" charset="-122"/>
                <a:ea typeface="微软雅黑" panose="020B0503020204020204" pitchFamily="34" charset="-122"/>
                <a:sym typeface="Calibri" panose="020F0502020204030204" pitchFamily="34" charset="0"/>
              </a:rPr>
              <a:t>道路断面</a:t>
            </a:r>
            <a:r>
              <a:rPr lang="zh-CN" altLang="en-US" sz="1200" b="1" dirty="0" smtClean="0">
                <a:solidFill>
                  <a:srgbClr val="C00000"/>
                </a:solidFill>
                <a:latin typeface="微软雅黑" panose="020B0503020204020204" pitchFamily="34" charset="-122"/>
                <a:ea typeface="微软雅黑" panose="020B0503020204020204" pitchFamily="34" charset="-122"/>
                <a:sym typeface="Calibri" panose="020F0502020204030204" pitchFamily="34" charset="0"/>
              </a:rPr>
              <a:t>，</a:t>
            </a:r>
            <a:r>
              <a:rPr lang="en-US" altLang="zh-CN" b="1" dirty="0" smtClean="0">
                <a:solidFill>
                  <a:srgbClr val="C00000"/>
                </a:solidFill>
                <a:latin typeface="微软雅黑" panose="020B0503020204020204" pitchFamily="34" charset="-122"/>
                <a:ea typeface="微软雅黑" panose="020B0503020204020204" pitchFamily="34" charset="-122"/>
                <a:sym typeface="Calibri" panose="020F0502020204030204" pitchFamily="34" charset="0"/>
              </a:rPr>
              <a:t>60</a:t>
            </a:r>
            <a:r>
              <a:rPr lang="zh-CN" altLang="en-US" b="1" dirty="0" smtClean="0">
                <a:solidFill>
                  <a:srgbClr val="C00000"/>
                </a:solidFill>
                <a:latin typeface="微软雅黑" panose="020B0503020204020204" pitchFamily="34" charset="-122"/>
                <a:ea typeface="微软雅黑" panose="020B0503020204020204" pitchFamily="34" charset="-122"/>
                <a:sym typeface="Calibri" panose="020F0502020204030204" pitchFamily="34" charset="0"/>
              </a:rPr>
              <a:t>米</a:t>
            </a:r>
            <a:r>
              <a:rPr lang="zh-CN" altLang="en-US" sz="1200" dirty="0" smtClean="0">
                <a:latin typeface="微软雅黑" panose="020B0503020204020204" pitchFamily="34" charset="-122"/>
                <a:ea typeface="微软雅黑" panose="020B0503020204020204" pitchFamily="34" charset="-122"/>
                <a:sym typeface="Calibri" panose="020F0502020204030204" pitchFamily="34" charset="0"/>
              </a:rPr>
              <a:t>红线宽度</a:t>
            </a:r>
            <a:endParaRPr lang="zh-CN" altLang="en-US" sz="1200" dirty="0">
              <a:latin typeface="微软雅黑" panose="020B0503020204020204" pitchFamily="34" charset="-122"/>
              <a:ea typeface="微软雅黑" panose="020B0503020204020204" pitchFamily="34" charset="-122"/>
              <a:sym typeface="Calibri" panose="020F0502020204030204" pitchFamily="34" charset="0"/>
            </a:endParaRPr>
          </a:p>
        </p:txBody>
      </p:sp>
      <p:sp>
        <p:nvSpPr>
          <p:cNvPr id="24" name="TextBox 51"/>
          <p:cNvSpPr txBox="1">
            <a:spLocks noChangeArrowheads="1"/>
          </p:cNvSpPr>
          <p:nvPr/>
        </p:nvSpPr>
        <p:spPr bwMode="auto">
          <a:xfrm>
            <a:off x="193717" y="483673"/>
            <a:ext cx="9673829" cy="400110"/>
          </a:xfrm>
          <a:prstGeom prst="rect">
            <a:avLst/>
          </a:prstGeom>
          <a:noFill/>
          <a:ln w="9525">
            <a:noFill/>
            <a:miter lim="800000"/>
          </a:ln>
        </p:spPr>
        <p:txBody>
          <a:bodyPr>
            <a:spAutoFit/>
          </a:bodyPr>
          <a:lstStyle/>
          <a:p>
            <a:pPr eaLnBrk="1" fontAlgn="auto" hangingPunct="1">
              <a:spcAft>
                <a:spcPts val="0"/>
              </a:spcAft>
              <a:buClr>
                <a:srgbClr val="4F81BD">
                  <a:lumMod val="75000"/>
                </a:srgbClr>
              </a:buClr>
              <a:defRPr/>
            </a:pPr>
            <a:r>
              <a:rPr lang="zh-CN" altLang="en-US" sz="2000" b="1" kern="0" dirty="0">
                <a:latin typeface="微软雅黑" panose="020B0503020204020204" pitchFamily="34" charset="-122"/>
                <a:ea typeface="微软雅黑" panose="020B0503020204020204" pitchFamily="34" charset="-122"/>
              </a:rPr>
              <a:t>四</a:t>
            </a:r>
            <a:r>
              <a:rPr lang="zh-CN" altLang="en-US" sz="2000" b="1" kern="0" dirty="0" smtClean="0">
                <a:latin typeface="微软雅黑" panose="020B0503020204020204" pitchFamily="34" charset="-122"/>
                <a:ea typeface="微软雅黑" panose="020B0503020204020204" pitchFamily="34" charset="-122"/>
              </a:rPr>
              <a:t>、缺乏</a:t>
            </a:r>
            <a:r>
              <a:rPr lang="zh-CN" altLang="en-US" sz="2000" b="1" kern="0" dirty="0">
                <a:latin typeface="微软雅黑" panose="020B0503020204020204" pitchFamily="34" charset="-122"/>
                <a:ea typeface="微软雅黑" panose="020B0503020204020204" pitchFamily="34" charset="-122"/>
              </a:rPr>
              <a:t>以人为本的城镇</a:t>
            </a:r>
            <a:r>
              <a:rPr lang="zh-CN" altLang="en-US" sz="2000" b="1" kern="0" dirty="0" smtClean="0">
                <a:latin typeface="微软雅黑" panose="020B0503020204020204" pitchFamily="34" charset="-122"/>
                <a:ea typeface="微软雅黑" panose="020B0503020204020204" pitchFamily="34" charset="-122"/>
              </a:rPr>
              <a:t>建设</a:t>
            </a:r>
            <a:endParaRPr lang="zh-CN" altLang="en-US" sz="2000" b="1" kern="0" dirty="0">
              <a:latin typeface="微软雅黑" panose="020B0503020204020204" pitchFamily="34" charset="-122"/>
              <a:ea typeface="微软雅黑" panose="020B0503020204020204" pitchFamily="34" charset="-122"/>
            </a:endParaRPr>
          </a:p>
        </p:txBody>
      </p:sp>
      <p:graphicFrame>
        <p:nvGraphicFramePr>
          <p:cNvPr id="25" name="图表 24"/>
          <p:cNvGraphicFramePr/>
          <p:nvPr/>
        </p:nvGraphicFramePr>
        <p:xfrm>
          <a:off x="-975658" y="2924944"/>
          <a:ext cx="5720636" cy="3168352"/>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矩形 12"/>
          <p:cNvSpPr/>
          <p:nvPr/>
        </p:nvSpPr>
        <p:spPr>
          <a:xfrm>
            <a:off x="116463" y="863154"/>
            <a:ext cx="8580953" cy="369332"/>
          </a:xfrm>
          <a:prstGeom prst="rect">
            <a:avLst/>
          </a:prstGeom>
        </p:spPr>
        <p:txBody>
          <a:bodyPr wrap="square">
            <a:spAutoFit/>
          </a:bodyPr>
          <a:lstStyle/>
          <a:p>
            <a:pPr lvl="0"/>
            <a:r>
              <a:rPr lang="zh-CN" altLang="en-US" sz="1800" b="1" dirty="0" smtClean="0">
                <a:latin typeface="微软雅黑" panose="020B0503020204020204" pitchFamily="34" charset="-122"/>
                <a:ea typeface="微软雅黑" panose="020B0503020204020204" pitchFamily="34" charset="-122"/>
              </a:rPr>
              <a:t>     居民</a:t>
            </a:r>
            <a:r>
              <a:rPr lang="zh-CN" altLang="en-US" sz="1800" b="1" dirty="0">
                <a:latin typeface="微软雅黑" panose="020B0503020204020204" pitchFamily="34" charset="-122"/>
                <a:ea typeface="微软雅黑" panose="020B0503020204020204" pitchFamily="34" charset="-122"/>
              </a:rPr>
              <a:t>公共活动与日常交往空间减少，传统血缘与地缘人际关系受冲击</a:t>
            </a:r>
            <a:endParaRPr lang="zh-CN" altLang="en-US" sz="1800" b="1" dirty="0" smtClean="0">
              <a:latin typeface="微软雅黑" panose="020B0503020204020204" pitchFamily="34" charset="-122"/>
              <a:ea typeface="微软雅黑" panose="020B0503020204020204" pitchFamily="34" charset="-122"/>
            </a:endParaRPr>
          </a:p>
        </p:txBody>
      </p:sp>
      <p:sp>
        <p:nvSpPr>
          <p:cNvPr id="14" name="TextBox 51"/>
          <p:cNvSpPr txBox="1">
            <a:spLocks noChangeArrowheads="1"/>
          </p:cNvSpPr>
          <p:nvPr/>
        </p:nvSpPr>
        <p:spPr bwMode="auto">
          <a:xfrm>
            <a:off x="193717" y="483673"/>
            <a:ext cx="9673829" cy="400110"/>
          </a:xfrm>
          <a:prstGeom prst="rect">
            <a:avLst/>
          </a:prstGeom>
          <a:noFill/>
          <a:ln w="9525">
            <a:noFill/>
            <a:miter lim="800000"/>
          </a:ln>
        </p:spPr>
        <p:txBody>
          <a:bodyPr>
            <a:spAutoFit/>
          </a:bodyPr>
          <a:lstStyle/>
          <a:p>
            <a:pPr eaLnBrk="1" fontAlgn="auto" hangingPunct="1">
              <a:spcAft>
                <a:spcPts val="0"/>
              </a:spcAft>
              <a:buClr>
                <a:srgbClr val="4F81BD">
                  <a:lumMod val="75000"/>
                </a:srgbClr>
              </a:buClr>
              <a:defRPr/>
            </a:pPr>
            <a:r>
              <a:rPr lang="zh-CN" altLang="en-US" sz="2000" b="1" kern="0" dirty="0">
                <a:latin typeface="微软雅黑" panose="020B0503020204020204" pitchFamily="34" charset="-122"/>
                <a:ea typeface="微软雅黑" panose="020B0503020204020204" pitchFamily="34" charset="-122"/>
              </a:rPr>
              <a:t>四</a:t>
            </a:r>
            <a:r>
              <a:rPr lang="zh-CN" altLang="en-US" sz="2000" b="1" kern="0" dirty="0" smtClean="0">
                <a:latin typeface="微软雅黑" panose="020B0503020204020204" pitchFamily="34" charset="-122"/>
                <a:ea typeface="微软雅黑" panose="020B0503020204020204" pitchFamily="34" charset="-122"/>
              </a:rPr>
              <a:t>、缺乏</a:t>
            </a:r>
            <a:r>
              <a:rPr lang="zh-CN" altLang="en-US" sz="2000" b="1" kern="0" dirty="0">
                <a:latin typeface="微软雅黑" panose="020B0503020204020204" pitchFamily="34" charset="-122"/>
                <a:ea typeface="微软雅黑" panose="020B0503020204020204" pitchFamily="34" charset="-122"/>
              </a:rPr>
              <a:t>以人为本的城镇</a:t>
            </a:r>
            <a:r>
              <a:rPr lang="zh-CN" altLang="en-US" sz="2000" b="1" kern="0" dirty="0" smtClean="0">
                <a:latin typeface="微软雅黑" panose="020B0503020204020204" pitchFamily="34" charset="-122"/>
                <a:ea typeface="微软雅黑" panose="020B0503020204020204" pitchFamily="34" charset="-122"/>
              </a:rPr>
              <a:t>建设</a:t>
            </a:r>
            <a:endParaRPr lang="zh-CN" altLang="en-US" sz="2000" b="1" kern="0" dirty="0">
              <a:latin typeface="微软雅黑" panose="020B0503020204020204" pitchFamily="34" charset="-122"/>
              <a:ea typeface="微软雅黑" panose="020B0503020204020204" pitchFamily="34" charset="-122"/>
            </a:endParaRPr>
          </a:p>
        </p:txBody>
      </p:sp>
      <p:sp>
        <p:nvSpPr>
          <p:cNvPr id="15" name="Text Box 3"/>
          <p:cNvSpPr txBox="1">
            <a:spLocks noChangeArrowheads="1"/>
          </p:cNvSpPr>
          <p:nvPr/>
        </p:nvSpPr>
        <p:spPr bwMode="auto">
          <a:xfrm>
            <a:off x="457465" y="1268761"/>
            <a:ext cx="5501620" cy="1846647"/>
          </a:xfrm>
          <a:prstGeom prst="rect">
            <a:avLst/>
          </a:prstGeom>
          <a:noFill/>
          <a:ln w="9525">
            <a:noFill/>
            <a:miter lim="800000"/>
          </a:ln>
        </p:spPr>
        <p:txBody>
          <a:bodyPr wrap="square" lIns="91429" tIns="45714" rIns="91429" bIns="45714">
            <a:spAutoFit/>
          </a:bodyPr>
          <a:lstStyle/>
          <a:p>
            <a:pPr marL="285750" indent="-285750" eaLnBrk="1" hangingPunct="1">
              <a:lnSpc>
                <a:spcPct val="150000"/>
              </a:lnSpc>
              <a:buClr>
                <a:schemeClr val="accent3">
                  <a:lumMod val="75000"/>
                </a:schemeClr>
              </a:buClr>
              <a:buFont typeface="Wingdings" panose="05000000000000000000" pitchFamily="2" charset="2"/>
              <a:buChar char="n"/>
            </a:pPr>
            <a:r>
              <a:rPr lang="zh-CN" altLang="en-US" sz="1200" dirty="0" smtClean="0">
                <a:latin typeface="微软雅黑" panose="020B0503020204020204" pitchFamily="34" charset="-122"/>
                <a:ea typeface="微软雅黑" panose="020B0503020204020204" pitchFamily="34" charset="-122"/>
              </a:rPr>
              <a:t>小</a:t>
            </a:r>
            <a:r>
              <a:rPr lang="zh-CN" altLang="en-US" sz="1200" dirty="0">
                <a:latin typeface="微软雅黑" panose="020B0503020204020204" pitchFamily="34" charset="-122"/>
                <a:ea typeface="微软雅黑" panose="020B0503020204020204" pitchFamily="34" charset="-122"/>
              </a:rPr>
              <a:t>城镇原有的</a:t>
            </a:r>
            <a:r>
              <a:rPr lang="zh-CN" altLang="en-US" sz="1200" dirty="0">
                <a:solidFill>
                  <a:srgbClr val="C00000"/>
                </a:solidFill>
                <a:latin typeface="微软雅黑" panose="020B0503020204020204" pitchFamily="34" charset="-122"/>
                <a:ea typeface="微软雅黑" panose="020B0503020204020204" pitchFamily="34" charset="-122"/>
              </a:rPr>
              <a:t>街坊式的居住</a:t>
            </a:r>
            <a:r>
              <a:rPr lang="zh-CN" altLang="en-US" sz="1200" dirty="0" smtClean="0">
                <a:solidFill>
                  <a:srgbClr val="C00000"/>
                </a:solidFill>
                <a:latin typeface="微软雅黑" panose="020B0503020204020204" pitchFamily="34" charset="-122"/>
                <a:ea typeface="微软雅黑" panose="020B0503020204020204" pitchFamily="34" charset="-122"/>
              </a:rPr>
              <a:t>生活空间</a:t>
            </a:r>
            <a:r>
              <a:rPr lang="zh-CN" altLang="en-US" sz="1200" dirty="0" smtClean="0">
                <a:latin typeface="微软雅黑" panose="020B0503020204020204" pitchFamily="34" charset="-122"/>
                <a:ea typeface="微软雅黑" panose="020B0503020204020204" pitchFamily="34" charset="-122"/>
              </a:rPr>
              <a:t>逐渐被</a:t>
            </a:r>
            <a:r>
              <a:rPr lang="zh-CN" altLang="en-US" sz="1200" dirty="0" smtClean="0">
                <a:solidFill>
                  <a:srgbClr val="C00000"/>
                </a:solidFill>
                <a:latin typeface="微软雅黑" panose="020B0503020204020204" pitchFamily="34" charset="-122"/>
                <a:ea typeface="微软雅黑" panose="020B0503020204020204" pitchFamily="34" charset="-122"/>
              </a:rPr>
              <a:t>城市型高层封闭居住小区</a:t>
            </a:r>
            <a:r>
              <a:rPr lang="zh-CN" altLang="en-US" sz="1200" dirty="0" smtClean="0">
                <a:latin typeface="微软雅黑" panose="020B0503020204020204" pitchFamily="34" charset="-122"/>
                <a:ea typeface="微软雅黑" panose="020B0503020204020204" pitchFamily="34" charset="-122"/>
              </a:rPr>
              <a:t>取代，改变原有便捷亲和的街巷肌理</a:t>
            </a:r>
            <a:r>
              <a:rPr lang="zh-CN" altLang="en-US" sz="1200" dirty="0" smtClean="0">
                <a:solidFill>
                  <a:srgbClr val="C00000"/>
                </a:solidFill>
                <a:latin typeface="微软雅黑" panose="020B0503020204020204" pitchFamily="34" charset="-122"/>
                <a:ea typeface="微软雅黑" panose="020B0503020204020204" pitchFamily="34" charset="-122"/>
              </a:rPr>
              <a:t>，生活模式随空间变化发生改变</a:t>
            </a:r>
            <a:r>
              <a:rPr lang="zh-CN" altLang="en-US" sz="1200" dirty="0" smtClean="0">
                <a:latin typeface="微软雅黑" panose="020B0503020204020204" pitchFamily="34" charset="-122"/>
                <a:ea typeface="微软雅黑" panose="020B0503020204020204" pitchFamily="34" charset="-122"/>
              </a:rPr>
              <a:t>，居民</a:t>
            </a:r>
            <a:r>
              <a:rPr lang="zh-CN" altLang="en-US" sz="1200" dirty="0">
                <a:solidFill>
                  <a:srgbClr val="C00000"/>
                </a:solidFill>
                <a:latin typeface="微软雅黑" panose="020B0503020204020204" pitchFamily="34" charset="-122"/>
                <a:ea typeface="微软雅黑" panose="020B0503020204020204" pitchFamily="34" charset="-122"/>
              </a:rPr>
              <a:t>日常交往逐渐</a:t>
            </a:r>
            <a:r>
              <a:rPr lang="zh-CN" altLang="en-US" sz="1200" dirty="0" smtClean="0">
                <a:solidFill>
                  <a:srgbClr val="C00000"/>
                </a:solidFill>
                <a:latin typeface="微软雅黑" panose="020B0503020204020204" pitchFamily="34" charset="-122"/>
                <a:ea typeface="微软雅黑" panose="020B0503020204020204" pitchFamily="34" charset="-122"/>
              </a:rPr>
              <a:t>减少。</a:t>
            </a:r>
            <a:endParaRPr lang="en-US" altLang="zh-CN" sz="1200" dirty="0" smtClean="0">
              <a:latin typeface="微软雅黑" panose="020B0503020204020204" pitchFamily="34" charset="-122"/>
              <a:ea typeface="微软雅黑" panose="020B0503020204020204" pitchFamily="34" charset="-122"/>
            </a:endParaRPr>
          </a:p>
          <a:p>
            <a:pPr marL="285750" indent="-285750" eaLnBrk="1" hangingPunct="1">
              <a:lnSpc>
                <a:spcPct val="150000"/>
              </a:lnSpc>
              <a:buClr>
                <a:schemeClr val="accent3">
                  <a:lumMod val="75000"/>
                </a:schemeClr>
              </a:buClr>
              <a:buFont typeface="Wingdings" panose="05000000000000000000" pitchFamily="2" charset="2"/>
              <a:buChar char="n"/>
            </a:pPr>
            <a:r>
              <a:rPr lang="zh-CN" altLang="en-US" sz="1200" dirty="0" smtClean="0">
                <a:solidFill>
                  <a:srgbClr val="C00000"/>
                </a:solidFill>
                <a:latin typeface="微软雅黑" panose="020B0503020204020204" pitchFamily="34" charset="-122"/>
                <a:ea typeface="微软雅黑" panose="020B0503020204020204" pitchFamily="34" charset="-122"/>
              </a:rPr>
              <a:t>在走访座谈中</a:t>
            </a:r>
            <a:r>
              <a:rPr lang="zh-CN" altLang="en-US" sz="1200" dirty="0" smtClean="0">
                <a:latin typeface="微软雅黑" panose="020B0503020204020204" pitchFamily="34" charset="-122"/>
                <a:ea typeface="微软雅黑" panose="020B0503020204020204" pitchFamily="34" charset="-122"/>
              </a:rPr>
              <a:t>，</a:t>
            </a:r>
            <a:r>
              <a:rPr lang="en-US" altLang="en-US" sz="1400" b="1" dirty="0" smtClean="0">
                <a:solidFill>
                  <a:srgbClr val="C00000"/>
                </a:solidFill>
                <a:latin typeface="微软雅黑" panose="020B0503020204020204" pitchFamily="34" charset="-122"/>
                <a:ea typeface="微软雅黑" panose="020B0503020204020204" pitchFamily="34" charset="-122"/>
              </a:rPr>
              <a:t>44%</a:t>
            </a:r>
            <a:r>
              <a:rPr lang="zh-CN" altLang="en-US" sz="1200" dirty="0" smtClean="0">
                <a:latin typeface="微软雅黑" panose="020B0503020204020204" pitchFamily="34" charset="-122"/>
                <a:ea typeface="微软雅黑" panose="020B0503020204020204" pitchFamily="34" charset="-122"/>
              </a:rPr>
              <a:t>民众理想中的住房是</a:t>
            </a:r>
            <a:r>
              <a:rPr lang="zh-CN" altLang="en-US" sz="1200" dirty="0" smtClean="0">
                <a:solidFill>
                  <a:srgbClr val="C00000"/>
                </a:solidFill>
                <a:latin typeface="微软雅黑" panose="020B0503020204020204" pitchFamily="34" charset="-122"/>
                <a:ea typeface="微软雅黑" panose="020B0503020204020204" pitchFamily="34" charset="-122"/>
              </a:rPr>
              <a:t>独门独院</a:t>
            </a:r>
            <a:r>
              <a:rPr lang="zh-CN" altLang="en-US" sz="1200" dirty="0" smtClean="0">
                <a:latin typeface="微软雅黑" panose="020B0503020204020204" pitchFamily="34" charset="-122"/>
                <a:ea typeface="微软雅黑" panose="020B0503020204020204" pitchFamily="34" charset="-122"/>
              </a:rPr>
              <a:t>，</a:t>
            </a:r>
            <a:r>
              <a:rPr lang="en-US" altLang="en-US" sz="1400" b="1" dirty="0" smtClean="0">
                <a:solidFill>
                  <a:srgbClr val="C00000"/>
                </a:solidFill>
                <a:latin typeface="微软雅黑" panose="020B0503020204020204" pitchFamily="34" charset="-122"/>
                <a:ea typeface="微软雅黑" panose="020B0503020204020204" pitchFamily="34" charset="-122"/>
              </a:rPr>
              <a:t>28%</a:t>
            </a:r>
            <a:r>
              <a:rPr lang="zh-CN" altLang="en-US" sz="1200" dirty="0" smtClean="0">
                <a:latin typeface="微软雅黑" panose="020B0503020204020204" pitchFamily="34" charset="-122"/>
                <a:ea typeface="微软雅黑" panose="020B0503020204020204" pitchFamily="34" charset="-122"/>
              </a:rPr>
              <a:t>理想中的住房是</a:t>
            </a:r>
            <a:r>
              <a:rPr lang="zh-CN" altLang="en-US" sz="1200" dirty="0" smtClean="0">
                <a:solidFill>
                  <a:srgbClr val="C00000"/>
                </a:solidFill>
                <a:latin typeface="微软雅黑" panose="020B0503020204020204" pitchFamily="34" charset="-122"/>
                <a:ea typeface="微软雅黑" panose="020B0503020204020204" pitchFamily="34" charset="-122"/>
              </a:rPr>
              <a:t>多层楼房</a:t>
            </a:r>
            <a:r>
              <a:rPr lang="zh-CN" altLang="en-US" sz="1200" dirty="0" smtClean="0">
                <a:latin typeface="微软雅黑" panose="020B0503020204020204" pitchFamily="34" charset="-122"/>
                <a:ea typeface="微软雅黑" panose="020B0503020204020204" pitchFamily="34" charset="-122"/>
              </a:rPr>
              <a:t>，</a:t>
            </a:r>
            <a:r>
              <a:rPr lang="en-US" altLang="en-US" sz="1200" dirty="0" smtClean="0">
                <a:latin typeface="微软雅黑" panose="020B0503020204020204" pitchFamily="34" charset="-122"/>
                <a:ea typeface="微软雅黑" panose="020B0503020204020204" pitchFamily="34" charset="-122"/>
              </a:rPr>
              <a:t>17%</a:t>
            </a:r>
            <a:r>
              <a:rPr lang="zh-CN" altLang="en-US" sz="1200" dirty="0" smtClean="0">
                <a:latin typeface="微软雅黑" panose="020B0503020204020204" pitchFamily="34" charset="-122"/>
                <a:ea typeface="微软雅黑" panose="020B0503020204020204" pitchFamily="34" charset="-122"/>
              </a:rPr>
              <a:t>理想中的住房是平房，仅有</a:t>
            </a:r>
            <a:r>
              <a:rPr lang="en-US" altLang="en-US" sz="1400" b="1" dirty="0" smtClean="0">
                <a:solidFill>
                  <a:srgbClr val="C00000"/>
                </a:solidFill>
                <a:latin typeface="微软雅黑" panose="020B0503020204020204" pitchFamily="34" charset="-122"/>
                <a:ea typeface="微软雅黑" panose="020B0503020204020204" pitchFamily="34" charset="-122"/>
              </a:rPr>
              <a:t>11%</a:t>
            </a:r>
            <a:r>
              <a:rPr lang="zh-CN" altLang="en-US" sz="1200" dirty="0" smtClean="0">
                <a:latin typeface="微软雅黑" panose="020B0503020204020204" pitchFamily="34" charset="-122"/>
                <a:ea typeface="微软雅黑" panose="020B0503020204020204" pitchFamily="34" charset="-122"/>
              </a:rPr>
              <a:t>理想中的住房是</a:t>
            </a:r>
            <a:r>
              <a:rPr lang="zh-CN" altLang="en-US" sz="1200" dirty="0" smtClean="0">
                <a:solidFill>
                  <a:srgbClr val="C00000"/>
                </a:solidFill>
                <a:latin typeface="微软雅黑" panose="020B0503020204020204" pitchFamily="34" charset="-122"/>
                <a:ea typeface="微软雅黑" panose="020B0503020204020204" pitchFamily="34" charset="-122"/>
              </a:rPr>
              <a:t>高层楼房</a:t>
            </a:r>
            <a:r>
              <a:rPr lang="zh-CN" altLang="en-US" sz="1200" dirty="0" smtClean="0">
                <a:latin typeface="微软雅黑" panose="020B0503020204020204" pitchFamily="34" charset="-122"/>
                <a:ea typeface="微软雅黑" panose="020B0503020204020204" pitchFamily="34" charset="-122"/>
              </a:rPr>
              <a:t>。</a:t>
            </a:r>
            <a:endParaRPr lang="zh-CN" altLang="en-US" sz="1200" dirty="0" smtClean="0">
              <a:latin typeface="微软雅黑" panose="020B0503020204020204" pitchFamily="34" charset="-122"/>
              <a:ea typeface="微软雅黑" panose="020B0503020204020204" pitchFamily="34" charset="-122"/>
            </a:endParaRPr>
          </a:p>
        </p:txBody>
      </p:sp>
      <p:pic>
        <p:nvPicPr>
          <p:cNvPr id="16" name="图片 3"/>
          <p:cNvPicPr>
            <a:picLocks noChangeAspect="1"/>
          </p:cNvPicPr>
          <p:nvPr/>
        </p:nvPicPr>
        <p:blipFill>
          <a:blip r:embed="rId3"/>
          <a:srcRect/>
          <a:stretch>
            <a:fillRect/>
          </a:stretch>
        </p:blipFill>
        <p:spPr bwMode="auto">
          <a:xfrm>
            <a:off x="825951" y="3524936"/>
            <a:ext cx="4900961" cy="3000409"/>
          </a:xfrm>
          <a:prstGeom prst="rect">
            <a:avLst/>
          </a:prstGeom>
          <a:noFill/>
          <a:ln w="9525">
            <a:noFill/>
            <a:miter lim="800000"/>
            <a:headEnd/>
            <a:tailEnd/>
          </a:ln>
        </p:spPr>
      </p:pic>
      <p:grpSp>
        <p:nvGrpSpPr>
          <p:cNvPr id="17" name="组合 3"/>
          <p:cNvGrpSpPr/>
          <p:nvPr/>
        </p:nvGrpSpPr>
        <p:grpSpPr>
          <a:xfrm>
            <a:off x="6656842" y="3509221"/>
            <a:ext cx="2508626" cy="3016123"/>
            <a:chOff x="5867400" y="2721177"/>
            <a:chExt cx="2700744" cy="3517698"/>
          </a:xfrm>
        </p:grpSpPr>
        <p:pic>
          <p:nvPicPr>
            <p:cNvPr id="18" name="Picture 2" descr="J:\图片收集\新镇锦绣家园\文安新镇锦绣家园.jpg"/>
            <p:cNvPicPr>
              <a:picLocks noChangeAspect="1" noChangeArrowheads="1"/>
            </p:cNvPicPr>
            <p:nvPr/>
          </p:nvPicPr>
          <p:blipFill>
            <a:blip r:embed="rId4"/>
            <a:srcRect t="2341"/>
            <a:stretch>
              <a:fillRect/>
            </a:stretch>
          </p:blipFill>
          <p:spPr bwMode="auto">
            <a:xfrm>
              <a:off x="5868144" y="2721177"/>
              <a:ext cx="2700000" cy="3515735"/>
            </a:xfrm>
            <a:prstGeom prst="rect">
              <a:avLst/>
            </a:prstGeom>
            <a:noFill/>
          </p:spPr>
        </p:pic>
        <p:sp>
          <p:nvSpPr>
            <p:cNvPr id="19" name="任意多边形 18"/>
            <p:cNvSpPr/>
            <p:nvPr/>
          </p:nvSpPr>
          <p:spPr>
            <a:xfrm>
              <a:off x="5867400" y="5457825"/>
              <a:ext cx="2695575" cy="781050"/>
            </a:xfrm>
            <a:custGeom>
              <a:avLst/>
              <a:gdLst>
                <a:gd name="connsiteX0" fmla="*/ 2695575 w 2695575"/>
                <a:gd name="connsiteY0" fmla="*/ 685800 h 781050"/>
                <a:gd name="connsiteX1" fmla="*/ 1038225 w 2695575"/>
                <a:gd name="connsiteY1" fmla="*/ 371475 h 781050"/>
                <a:gd name="connsiteX2" fmla="*/ 914400 w 2695575"/>
                <a:gd name="connsiteY2" fmla="*/ 352425 h 781050"/>
                <a:gd name="connsiteX3" fmla="*/ 876300 w 2695575"/>
                <a:gd name="connsiteY3" fmla="*/ 66675 h 781050"/>
                <a:gd name="connsiteX4" fmla="*/ 209550 w 2695575"/>
                <a:gd name="connsiteY4" fmla="*/ 0 h 781050"/>
                <a:gd name="connsiteX5" fmla="*/ 161925 w 2695575"/>
                <a:gd name="connsiteY5" fmla="*/ 133350 h 781050"/>
                <a:gd name="connsiteX6" fmla="*/ 0 w 2695575"/>
                <a:gd name="connsiteY6" fmla="*/ 295275 h 781050"/>
                <a:gd name="connsiteX7" fmla="*/ 0 w 2695575"/>
                <a:gd name="connsiteY7" fmla="*/ 781050 h 781050"/>
                <a:gd name="connsiteX8" fmla="*/ 2695575 w 2695575"/>
                <a:gd name="connsiteY8" fmla="*/ 771525 h 781050"/>
                <a:gd name="connsiteX9" fmla="*/ 2695575 w 2695575"/>
                <a:gd name="connsiteY9" fmla="*/ 685800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5575" h="781050">
                  <a:moveTo>
                    <a:pt x="2695575" y="685800"/>
                  </a:moveTo>
                  <a:lnTo>
                    <a:pt x="1038225" y="371475"/>
                  </a:lnTo>
                  <a:lnTo>
                    <a:pt x="914400" y="352425"/>
                  </a:lnTo>
                  <a:lnTo>
                    <a:pt x="876300" y="66675"/>
                  </a:lnTo>
                  <a:lnTo>
                    <a:pt x="209550" y="0"/>
                  </a:lnTo>
                  <a:lnTo>
                    <a:pt x="161925" y="133350"/>
                  </a:lnTo>
                  <a:lnTo>
                    <a:pt x="0" y="295275"/>
                  </a:lnTo>
                  <a:lnTo>
                    <a:pt x="0" y="781050"/>
                  </a:lnTo>
                  <a:lnTo>
                    <a:pt x="2695575" y="771525"/>
                  </a:lnTo>
                  <a:lnTo>
                    <a:pt x="2695575" y="685800"/>
                  </a:lnTo>
                  <a:close/>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右箭头 19"/>
          <p:cNvSpPr/>
          <p:nvPr/>
        </p:nvSpPr>
        <p:spPr>
          <a:xfrm rot="10800000" flipH="1">
            <a:off x="5959086" y="4787462"/>
            <a:ext cx="412753" cy="285752"/>
          </a:xfrm>
          <a:prstGeom prst="rightArrow">
            <a:avLst/>
          </a:prstGeom>
          <a:solidFill>
            <a:schemeClr val="bg1">
              <a:lumMod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1" name="图表 20"/>
          <p:cNvGraphicFramePr/>
          <p:nvPr/>
        </p:nvGraphicFramePr>
        <p:xfrm>
          <a:off x="5592631" y="1194456"/>
          <a:ext cx="4632246" cy="2531710"/>
        </p:xfrm>
        <a:graphic>
          <a:graphicData uri="http://schemas.openxmlformats.org/drawingml/2006/chart">
            <c:chart xmlns:c="http://schemas.openxmlformats.org/drawingml/2006/chart" xmlns:r="http://schemas.openxmlformats.org/officeDocument/2006/relationships" r:id="rId1"/>
          </a:graphicData>
        </a:graphic>
      </p:graphicFrame>
      <p:sp>
        <p:nvSpPr>
          <p:cNvPr id="22" name="矩形 3"/>
          <p:cNvSpPr>
            <a:spLocks noChangeArrowheads="1"/>
          </p:cNvSpPr>
          <p:nvPr/>
        </p:nvSpPr>
        <p:spPr bwMode="auto">
          <a:xfrm>
            <a:off x="6747200" y="1207786"/>
            <a:ext cx="2730303" cy="276999"/>
          </a:xfrm>
          <a:prstGeom prst="rect">
            <a:avLst/>
          </a:prstGeom>
          <a:noFill/>
          <a:ln w="9525">
            <a:noFill/>
            <a:miter lim="800000"/>
          </a:ln>
        </p:spPr>
        <p:txBody>
          <a:bodyPr wrap="square">
            <a:spAutoFit/>
          </a:bodyPr>
          <a:lstStyle/>
          <a:p>
            <a:pPr>
              <a:buClr>
                <a:srgbClr val="FF0000"/>
              </a:buClr>
            </a:pPr>
            <a:r>
              <a:rPr lang="zh-CN" altLang="en-US" sz="1200" dirty="0" smtClean="0">
                <a:latin typeface="微软雅黑" panose="020B0503020204020204" pitchFamily="34" charset="-122"/>
                <a:ea typeface="微软雅黑" panose="020B0503020204020204" pitchFamily="34" charset="-122"/>
              </a:rPr>
              <a:t>小城镇民众理想居住模式调研</a:t>
            </a:r>
            <a:endParaRPr lang="zh-CN" altLang="en-US" sz="1200"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1"/>
          <p:cNvSpPr txBox="1">
            <a:spLocks noChangeArrowheads="1"/>
          </p:cNvSpPr>
          <p:nvPr/>
        </p:nvSpPr>
        <p:spPr bwMode="auto">
          <a:xfrm>
            <a:off x="818540" y="980729"/>
            <a:ext cx="9283437" cy="461665"/>
          </a:xfrm>
          <a:prstGeom prst="rect">
            <a:avLst/>
          </a:prstGeom>
          <a:noFill/>
          <a:ln w="9525">
            <a:noFill/>
            <a:miter lim="800000"/>
          </a:ln>
        </p:spPr>
        <p:txBody>
          <a:bodyPr>
            <a:spAutoFit/>
          </a:bodyPr>
          <a:lstStyle/>
          <a:p>
            <a:pPr eaLnBrk="1" fontAlgn="auto" hangingPunct="1">
              <a:spcAft>
                <a:spcPts val="0"/>
              </a:spcAft>
              <a:buClr>
                <a:srgbClr val="4F81BD">
                  <a:lumMod val="75000"/>
                </a:srgbClr>
              </a:buClr>
              <a:defRPr/>
            </a:pPr>
            <a:r>
              <a:rPr lang="zh-CN" altLang="en-US" sz="2400" b="1" kern="0" dirty="0">
                <a:latin typeface="微软雅黑" panose="020B0503020204020204" pitchFamily="34" charset="-122"/>
                <a:ea typeface="微软雅黑" panose="020B0503020204020204" pitchFamily="34" charset="-122"/>
              </a:rPr>
              <a:t>小城镇特色缺失的主要原因</a:t>
            </a:r>
            <a:endParaRPr lang="zh-CN" altLang="en-US" sz="2400" b="1" kern="0" dirty="0">
              <a:latin typeface="微软雅黑" panose="020B0503020204020204" pitchFamily="34" charset="-122"/>
              <a:ea typeface="微软雅黑" panose="020B0503020204020204" pitchFamily="34" charset="-122"/>
            </a:endParaRPr>
          </a:p>
        </p:txBody>
      </p:sp>
      <p:graphicFrame>
        <p:nvGraphicFramePr>
          <p:cNvPr id="7" name="图示 6"/>
          <p:cNvGraphicFramePr/>
          <p:nvPr/>
        </p:nvGraphicFramePr>
        <p:xfrm>
          <a:off x="-429598" y="1916832"/>
          <a:ext cx="10219135" cy="40640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pic>
        <p:nvPicPr>
          <p:cNvPr id="6" name="Picture 2" descr="20150826中国建筑研究院ppt-0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5"/>
          <p:cNvSpPr txBox="1"/>
          <p:nvPr/>
        </p:nvSpPr>
        <p:spPr>
          <a:xfrm>
            <a:off x="2477039" y="1000108"/>
            <a:ext cx="5762109" cy="4857784"/>
          </a:xfrm>
          <a:prstGeom prst="rect">
            <a:avLst/>
          </a:prstGeom>
        </p:spPr>
        <p:txBody>
          <a:bodyPr vert="horz" lIns="91440" tIns="45720" rIns="91440" bIns="45720" rtlCol="0" anchor="b">
            <a:noAutofit/>
          </a:bodyPr>
          <a:lstStyle>
            <a:lvl1pPr marL="0" indent="0" algn="l"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pPr fontAlgn="auto">
              <a:lnSpc>
                <a:spcPct val="120000"/>
              </a:lnSpc>
              <a:spcAft>
                <a:spcPts val="0"/>
              </a:spcAft>
            </a:pPr>
            <a:r>
              <a:rPr lang="en-US" altLang="zh-CN" sz="4000" b="1" dirty="0" smtClean="0">
                <a:solidFill>
                  <a:schemeClr val="tx1">
                    <a:lumMod val="65000"/>
                    <a:lumOff val="35000"/>
                  </a:schemeClr>
                </a:solidFill>
                <a:latin typeface="微软雅黑" panose="020B0503020204020204" pitchFamily="34" charset="-122"/>
                <a:ea typeface="微软雅黑" panose="020B0503020204020204" pitchFamily="34" charset="-122"/>
              </a:rPr>
              <a:t>1  </a:t>
            </a:r>
            <a:r>
              <a:rPr lang="zh-CN" altLang="en-US" sz="2800" b="1" dirty="0" smtClean="0">
                <a:solidFill>
                  <a:schemeClr val="tx1">
                    <a:lumMod val="65000"/>
                    <a:lumOff val="35000"/>
                  </a:schemeClr>
                </a:solidFill>
                <a:latin typeface="微软雅黑" panose="020B0503020204020204" pitchFamily="34" charset="-122"/>
                <a:ea typeface="微软雅黑" panose="020B0503020204020204" pitchFamily="34" charset="-122"/>
              </a:rPr>
              <a:t>研究对象及特征</a:t>
            </a:r>
            <a:endParaRPr lang="en-US" altLang="zh-CN" sz="28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fontAlgn="auto">
              <a:lnSpc>
                <a:spcPct val="120000"/>
              </a:lnSpc>
              <a:spcAft>
                <a:spcPts val="0"/>
              </a:spcAft>
            </a:pPr>
            <a:r>
              <a:rPr lang="en-US" altLang="zh-CN" sz="4000" b="1" dirty="0" smtClean="0">
                <a:solidFill>
                  <a:schemeClr val="tx1">
                    <a:lumMod val="65000"/>
                    <a:lumOff val="35000"/>
                  </a:schemeClr>
                </a:solidFill>
                <a:latin typeface="微软雅黑" panose="020B0503020204020204" pitchFamily="34" charset="-122"/>
                <a:ea typeface="微软雅黑" panose="020B0503020204020204" pitchFamily="34" charset="-122"/>
              </a:rPr>
              <a:t>2  </a:t>
            </a:r>
            <a:r>
              <a:rPr lang="zh-CN" altLang="en-US" sz="2800" b="1" dirty="0" smtClean="0">
                <a:solidFill>
                  <a:schemeClr val="tx1">
                    <a:lumMod val="65000"/>
                    <a:lumOff val="35000"/>
                  </a:schemeClr>
                </a:solidFill>
                <a:latin typeface="微软雅黑" panose="020B0503020204020204" pitchFamily="34" charset="-122"/>
                <a:ea typeface="微软雅黑" panose="020B0503020204020204" pitchFamily="34" charset="-122"/>
              </a:rPr>
              <a:t>研究</a:t>
            </a:r>
            <a:r>
              <a:rPr lang="zh-CN" altLang="en-US" sz="2800" b="1" dirty="0">
                <a:solidFill>
                  <a:schemeClr val="tx1">
                    <a:lumMod val="65000"/>
                    <a:lumOff val="35000"/>
                  </a:schemeClr>
                </a:solidFill>
                <a:latin typeface="微软雅黑" panose="020B0503020204020204" pitchFamily="34" charset="-122"/>
                <a:ea typeface="微软雅黑" panose="020B0503020204020204" pitchFamily="34" charset="-122"/>
              </a:rPr>
              <a:t>思路与技术路线</a:t>
            </a:r>
            <a:endParaRPr lang="en-US" altLang="zh-CN" sz="2800" b="1" dirty="0">
              <a:solidFill>
                <a:schemeClr val="tx1">
                  <a:lumMod val="65000"/>
                  <a:lumOff val="35000"/>
                </a:schemeClr>
              </a:solidFill>
              <a:latin typeface="微软雅黑" panose="020B0503020204020204" pitchFamily="34" charset="-122"/>
              <a:ea typeface="微软雅黑" panose="020B0503020204020204" pitchFamily="34" charset="-122"/>
            </a:endParaRPr>
          </a:p>
          <a:p>
            <a:pPr fontAlgn="auto">
              <a:lnSpc>
                <a:spcPct val="120000"/>
              </a:lnSpc>
              <a:spcAft>
                <a:spcPts val="0"/>
              </a:spcAft>
            </a:pPr>
            <a:r>
              <a:rPr lang="en-US" altLang="zh-CN" sz="4000" b="1" dirty="0" smtClean="0">
                <a:solidFill>
                  <a:schemeClr val="tx1">
                    <a:lumMod val="65000"/>
                    <a:lumOff val="35000"/>
                  </a:schemeClr>
                </a:solidFill>
                <a:latin typeface="微软雅黑" panose="020B0503020204020204" pitchFamily="34" charset="-122"/>
                <a:ea typeface="微软雅黑" panose="020B0503020204020204" pitchFamily="34" charset="-122"/>
              </a:rPr>
              <a:t>3</a:t>
            </a:r>
            <a:r>
              <a:rPr lang="en-US" altLang="zh-CN" sz="2800" b="1"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2800" b="1" dirty="0" smtClean="0">
                <a:solidFill>
                  <a:schemeClr val="tx1">
                    <a:lumMod val="65000"/>
                    <a:lumOff val="35000"/>
                  </a:schemeClr>
                </a:solidFill>
                <a:latin typeface="微软雅黑" panose="020B0503020204020204" pitchFamily="34" charset="-122"/>
                <a:ea typeface="微软雅黑" panose="020B0503020204020204" pitchFamily="34" charset="-122"/>
              </a:rPr>
              <a:t>特色缺失的表现及成因</a:t>
            </a:r>
            <a:endParaRPr lang="en-US" altLang="zh-CN" sz="28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fontAlgn="auto">
              <a:lnSpc>
                <a:spcPct val="120000"/>
              </a:lnSpc>
              <a:spcAft>
                <a:spcPts val="0"/>
              </a:spcAft>
            </a:pPr>
            <a:r>
              <a:rPr lang="en-US" altLang="zh-CN" sz="4000" b="1" dirty="0" smtClean="0">
                <a:solidFill>
                  <a:schemeClr val="tx1">
                    <a:lumMod val="65000"/>
                    <a:lumOff val="35000"/>
                  </a:schemeClr>
                </a:solidFill>
                <a:latin typeface="微软雅黑" panose="020B0503020204020204" pitchFamily="34" charset="-122"/>
                <a:ea typeface="微软雅黑" panose="020B0503020204020204" pitchFamily="34" charset="-122"/>
              </a:rPr>
              <a:t>4</a:t>
            </a:r>
            <a:r>
              <a:rPr lang="en-US" altLang="zh-CN" sz="2800" b="1"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2800" b="1" dirty="0" smtClean="0">
                <a:solidFill>
                  <a:schemeClr val="tx1">
                    <a:lumMod val="65000"/>
                    <a:lumOff val="35000"/>
                  </a:schemeClr>
                </a:solidFill>
                <a:latin typeface="微软雅黑" panose="020B0503020204020204" pitchFamily="34" charset="-122"/>
                <a:ea typeface="微软雅黑" panose="020B0503020204020204" pitchFamily="34" charset="-122"/>
              </a:rPr>
              <a:t>小</a:t>
            </a:r>
            <a:r>
              <a:rPr lang="zh-CN" altLang="en-US" sz="2800" b="1" dirty="0">
                <a:solidFill>
                  <a:schemeClr val="tx1">
                    <a:lumMod val="65000"/>
                    <a:lumOff val="35000"/>
                  </a:schemeClr>
                </a:solidFill>
                <a:latin typeface="微软雅黑" panose="020B0503020204020204" pitchFamily="34" charset="-122"/>
                <a:ea typeface="微软雅黑" panose="020B0503020204020204" pitchFamily="34" charset="-122"/>
              </a:rPr>
              <a:t>城镇特色规划编制</a:t>
            </a:r>
            <a:r>
              <a:rPr lang="zh-CN" altLang="en-US" sz="2800" b="1" dirty="0" smtClean="0">
                <a:solidFill>
                  <a:schemeClr val="tx1">
                    <a:lumMod val="65000"/>
                    <a:lumOff val="35000"/>
                  </a:schemeClr>
                </a:solidFill>
                <a:latin typeface="微软雅黑" panose="020B0503020204020204" pitchFamily="34" charset="-122"/>
                <a:ea typeface="微软雅黑" panose="020B0503020204020204" pitchFamily="34" charset="-122"/>
              </a:rPr>
              <a:t>指南</a:t>
            </a:r>
            <a:endParaRPr lang="en-US" altLang="zh-CN" sz="28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fontAlgn="auto">
              <a:lnSpc>
                <a:spcPct val="120000"/>
              </a:lnSpc>
              <a:spcAft>
                <a:spcPts val="0"/>
              </a:spcAft>
            </a:pPr>
            <a:r>
              <a:rPr lang="en-US" altLang="zh-CN" sz="4000" b="1" dirty="0" smtClean="0">
                <a:solidFill>
                  <a:schemeClr val="tx1">
                    <a:lumMod val="65000"/>
                    <a:lumOff val="35000"/>
                  </a:schemeClr>
                </a:solidFill>
                <a:latin typeface="微软雅黑" panose="020B0503020204020204" pitchFamily="34" charset="-122"/>
                <a:ea typeface="微软雅黑" panose="020B0503020204020204" pitchFamily="34" charset="-122"/>
              </a:rPr>
              <a:t>5</a:t>
            </a:r>
            <a:r>
              <a:rPr lang="en-US" altLang="zh-CN" sz="2800" b="1"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2800" b="1" dirty="0" smtClean="0">
                <a:solidFill>
                  <a:schemeClr val="tx1">
                    <a:lumMod val="65000"/>
                    <a:lumOff val="35000"/>
                  </a:schemeClr>
                </a:solidFill>
                <a:latin typeface="微软雅黑" panose="020B0503020204020204" pitchFamily="34" charset="-122"/>
                <a:ea typeface="微软雅黑" panose="020B0503020204020204" pitchFamily="34" charset="-122"/>
              </a:rPr>
              <a:t>一些思考</a:t>
            </a:r>
            <a:endParaRPr lang="en-US" altLang="zh-CN" sz="28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4"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 name="矩形 3"/>
          <p:cNvSpPr>
            <a:spLocks noChangeArrowheads="1"/>
          </p:cNvSpPr>
          <p:nvPr/>
        </p:nvSpPr>
        <p:spPr bwMode="auto">
          <a:xfrm>
            <a:off x="0" y="2362795"/>
            <a:ext cx="479821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marL="571500" indent="-285750" eaLnBrk="1" hangingPunct="1">
              <a:lnSpc>
                <a:spcPct val="150000"/>
              </a:lnSpc>
              <a:buClr>
                <a:schemeClr val="accent3">
                  <a:lumMod val="75000"/>
                </a:schemeClr>
              </a:buClr>
              <a:buFont typeface="Wingdings" panose="05000000000000000000" pitchFamily="2" charset="2"/>
              <a:buChar char="n"/>
              <a:defRPr/>
            </a:pPr>
            <a:r>
              <a:rPr lang="zh-CN" altLang="en-US" sz="1200" dirty="0" smtClean="0">
                <a:latin typeface="微软雅黑" panose="020B0503020204020204" pitchFamily="34" charset="-122"/>
                <a:ea typeface="微软雅黑" panose="020B0503020204020204" pitchFamily="34" charset="-122"/>
              </a:rPr>
              <a:t>小</a:t>
            </a:r>
            <a:r>
              <a:rPr lang="zh-CN" altLang="en-US" sz="1200" dirty="0">
                <a:latin typeface="微软雅黑" panose="020B0503020204020204" pitchFamily="34" charset="-122"/>
                <a:ea typeface="微软雅黑" panose="020B0503020204020204" pitchFamily="34" charset="-122"/>
              </a:rPr>
              <a:t>城镇承载约</a:t>
            </a:r>
            <a:r>
              <a:rPr lang="en-US" altLang="zh-CN" sz="1200" b="1" dirty="0">
                <a:solidFill>
                  <a:srgbClr val="C00000"/>
                </a:solidFill>
                <a:latin typeface="微软雅黑" panose="020B0503020204020204" pitchFamily="34" charset="-122"/>
                <a:ea typeface="微软雅黑" panose="020B0503020204020204" pitchFamily="34" charset="-122"/>
              </a:rPr>
              <a:t>23%</a:t>
            </a:r>
            <a:r>
              <a:rPr lang="zh-CN" altLang="en-US" sz="1200" dirty="0">
                <a:latin typeface="微软雅黑" panose="020B0503020204020204" pitchFamily="34" charset="-122"/>
                <a:ea typeface="微软雅黑" panose="020B0503020204020204" pitchFamily="34" charset="-122"/>
              </a:rPr>
              <a:t>的城镇</a:t>
            </a:r>
            <a:r>
              <a:rPr lang="zh-CN" altLang="en-US" sz="1200" dirty="0">
                <a:solidFill>
                  <a:srgbClr val="C00000"/>
                </a:solidFill>
                <a:latin typeface="微软雅黑" panose="020B0503020204020204" pitchFamily="34" charset="-122"/>
                <a:ea typeface="微软雅黑" panose="020B0503020204020204" pitchFamily="34" charset="-122"/>
              </a:rPr>
              <a:t>人口</a:t>
            </a:r>
            <a:r>
              <a:rPr lang="zh-CN" altLang="en-US" sz="1200" dirty="0">
                <a:latin typeface="微软雅黑" panose="020B0503020204020204" pitchFamily="34" charset="-122"/>
                <a:ea typeface="微软雅黑" panose="020B0503020204020204" pitchFamily="34" charset="-122"/>
              </a:rPr>
              <a:t>，但</a:t>
            </a:r>
            <a:r>
              <a:rPr lang="zh-CN" altLang="zh-CN" sz="1200" dirty="0" smtClean="0">
                <a:latin typeface="微软雅黑" panose="020B0503020204020204" pitchFamily="34" charset="-122"/>
                <a:ea typeface="微软雅黑" panose="020B0503020204020204" pitchFamily="34" charset="-122"/>
              </a:rPr>
              <a:t>每年基础设施投资</a:t>
            </a:r>
            <a:r>
              <a:rPr lang="zh-CN" altLang="en-US" sz="1200" dirty="0" smtClean="0">
                <a:latin typeface="微软雅黑" panose="020B0503020204020204" pitchFamily="34" charset="-122"/>
                <a:ea typeface="微软雅黑" panose="020B0503020204020204" pitchFamily="34" charset="-122"/>
              </a:rPr>
              <a:t>仅</a:t>
            </a:r>
            <a:r>
              <a:rPr lang="zh-CN" altLang="zh-CN" sz="1200" dirty="0" smtClean="0">
                <a:latin typeface="微软雅黑" panose="020B0503020204020204" pitchFamily="34" charset="-122"/>
                <a:ea typeface="微软雅黑" panose="020B0503020204020204" pitchFamily="34" charset="-122"/>
              </a:rPr>
              <a:t>占</a:t>
            </a:r>
            <a:r>
              <a:rPr lang="zh-CN" altLang="zh-CN" sz="1200" dirty="0">
                <a:latin typeface="微软雅黑" panose="020B0503020204020204" pitchFamily="34" charset="-122"/>
                <a:ea typeface="微软雅黑" panose="020B0503020204020204" pitchFamily="34" charset="-122"/>
              </a:rPr>
              <a:t>全国城镇</a:t>
            </a:r>
            <a:r>
              <a:rPr lang="zh-CN" altLang="zh-CN" sz="1200" dirty="0">
                <a:solidFill>
                  <a:srgbClr val="C00000"/>
                </a:solidFill>
                <a:latin typeface="微软雅黑" panose="020B0503020204020204" pitchFamily="34" charset="-122"/>
                <a:ea typeface="微软雅黑" panose="020B0503020204020204" pitchFamily="34" charset="-122"/>
              </a:rPr>
              <a:t>基础设施建设投资</a:t>
            </a:r>
            <a:r>
              <a:rPr lang="zh-CN" altLang="zh-CN" sz="1200" dirty="0">
                <a:latin typeface="微软雅黑" panose="020B0503020204020204" pitchFamily="34" charset="-122"/>
                <a:ea typeface="微软雅黑" panose="020B0503020204020204" pitchFamily="34" charset="-122"/>
              </a:rPr>
              <a:t>的</a:t>
            </a:r>
            <a:r>
              <a:rPr lang="en-US" altLang="zh-CN" sz="1200" b="1" dirty="0" smtClean="0">
                <a:solidFill>
                  <a:srgbClr val="C00000"/>
                </a:solidFill>
                <a:latin typeface="微软雅黑" panose="020B0503020204020204" pitchFamily="34" charset="-122"/>
                <a:ea typeface="微软雅黑" panose="020B0503020204020204" pitchFamily="34" charset="-122"/>
              </a:rPr>
              <a:t>7.4%</a:t>
            </a:r>
            <a:r>
              <a:rPr lang="zh-CN" altLang="en-US" sz="1200" dirty="0" smtClean="0">
                <a:latin typeface="微软雅黑" panose="020B0503020204020204" pitchFamily="34" charset="-122"/>
                <a:ea typeface="微软雅黑" panose="020B0503020204020204" pitchFamily="34" charset="-122"/>
              </a:rPr>
              <a:t>（城市的人均基础设施投资的</a:t>
            </a:r>
            <a:r>
              <a:rPr lang="en-US" altLang="zh-CN" sz="1200" b="1" dirty="0" smtClean="0">
                <a:solidFill>
                  <a:srgbClr val="C00000"/>
                </a:solidFill>
                <a:latin typeface="微软雅黑" panose="020B0503020204020204" pitchFamily="34" charset="-122"/>
                <a:ea typeface="微软雅黑" panose="020B0503020204020204" pitchFamily="34" charset="-122"/>
              </a:rPr>
              <a:t>1/4</a:t>
            </a:r>
            <a:r>
              <a:rPr lang="zh-CN" altLang="en-US" sz="1200" dirty="0" smtClean="0">
                <a:latin typeface="微软雅黑" panose="020B0503020204020204" pitchFamily="34" charset="-122"/>
                <a:ea typeface="微软雅黑" panose="020B0503020204020204" pitchFamily="34" charset="-122"/>
              </a:rPr>
              <a:t>）</a:t>
            </a:r>
            <a:r>
              <a:rPr lang="zh-CN" altLang="zh-CN" sz="1200" dirty="0" smtClean="0">
                <a:latin typeface="微软雅黑" panose="020B0503020204020204" pitchFamily="34" charset="-122"/>
                <a:ea typeface="微软雅黑" panose="020B0503020204020204" pitchFamily="34" charset="-122"/>
              </a:rPr>
              <a:t>。</a:t>
            </a:r>
            <a:endParaRPr lang="en-US" altLang="zh-CN" sz="1200" dirty="0">
              <a:latin typeface="微软雅黑" panose="020B0503020204020204" pitchFamily="34" charset="-122"/>
              <a:ea typeface="微软雅黑" panose="020B0503020204020204" pitchFamily="34" charset="-122"/>
            </a:endParaRPr>
          </a:p>
        </p:txBody>
      </p:sp>
      <p:graphicFrame>
        <p:nvGraphicFramePr>
          <p:cNvPr id="8" name="表格 7"/>
          <p:cNvGraphicFramePr>
            <a:graphicFrameLocks noGrp="1"/>
          </p:cNvGraphicFramePr>
          <p:nvPr/>
        </p:nvGraphicFramePr>
        <p:xfrm>
          <a:off x="154889" y="3728011"/>
          <a:ext cx="4681755" cy="2184751"/>
        </p:xfrm>
        <a:graphic>
          <a:graphicData uri="http://schemas.openxmlformats.org/drawingml/2006/table">
            <a:tbl>
              <a:tblPr firstRow="1" firstCol="1" bandRow="1">
                <a:tableStyleId>{5C22544A-7EE6-4342-B048-85BDC9FD1C3A}</a:tableStyleId>
              </a:tblPr>
              <a:tblGrid>
                <a:gridCol w="812411"/>
                <a:gridCol w="865494"/>
                <a:gridCol w="1092121"/>
                <a:gridCol w="858095"/>
                <a:gridCol w="1053634"/>
              </a:tblGrid>
              <a:tr h="703747">
                <a:tc>
                  <a:txBody>
                    <a:bodyPr/>
                    <a:lstStyle/>
                    <a:p>
                      <a:pPr indent="0" algn="ctr">
                        <a:lnSpc>
                          <a:spcPct val="150000"/>
                        </a:lnSpc>
                        <a:spcAft>
                          <a:spcPts val="0"/>
                        </a:spcAft>
                      </a:pPr>
                      <a:r>
                        <a:rPr lang="en-US" sz="1050" kern="0" dirty="0">
                          <a:effectLst/>
                          <a:latin typeface="微软雅黑" panose="020B0503020204020204" pitchFamily="34" charset="-122"/>
                          <a:ea typeface="微软雅黑" panose="020B0503020204020204" pitchFamily="34" charset="-122"/>
                        </a:rPr>
                        <a:t> </a:t>
                      </a:r>
                      <a:endParaRPr lang="zh-CN" sz="1050" kern="100" dirty="0">
                        <a:effectLst/>
                        <a:latin typeface="微软雅黑" panose="020B0503020204020204" pitchFamily="34" charset="-122"/>
                        <a:ea typeface="微软雅黑" panose="020B0503020204020204" pitchFamily="34" charset="-122"/>
                        <a:cs typeface="Times New Roman" panose="02020603050405020304"/>
                      </a:endParaRPr>
                    </a:p>
                  </a:txBody>
                  <a:tcPr marL="74312" marR="74312" marT="0" marB="0" anchor="ctr"/>
                </a:tc>
                <a:tc>
                  <a:txBody>
                    <a:bodyPr/>
                    <a:lstStyle/>
                    <a:p>
                      <a:pPr indent="0" algn="ctr">
                        <a:lnSpc>
                          <a:spcPct val="150000"/>
                        </a:lnSpc>
                        <a:spcAft>
                          <a:spcPts val="0"/>
                        </a:spcAft>
                      </a:pPr>
                      <a:r>
                        <a:rPr lang="zh-CN" altLang="en-US" sz="1050" kern="100" dirty="0" smtClean="0">
                          <a:solidFill>
                            <a:srgbClr val="FFFFFF"/>
                          </a:solidFill>
                          <a:effectLst/>
                          <a:latin typeface="微软雅黑" panose="020B0503020204020204" pitchFamily="34" charset="-122"/>
                          <a:ea typeface="微软雅黑" panose="020B0503020204020204" pitchFamily="34" charset="-122"/>
                          <a:cs typeface="Times New Roman" panose="02020603050405020304"/>
                        </a:rPr>
                        <a:t>城镇人口（亿人）</a:t>
                      </a:r>
                      <a:endParaRPr lang="zh-CN" sz="1050" kern="100" dirty="0">
                        <a:solidFill>
                          <a:srgbClr val="FFFFFF"/>
                        </a:solidFill>
                        <a:effectLst/>
                        <a:latin typeface="微软雅黑" panose="020B0503020204020204" pitchFamily="34" charset="-122"/>
                        <a:ea typeface="微软雅黑" panose="020B0503020204020204" pitchFamily="34" charset="-122"/>
                        <a:cs typeface="Times New Roman" panose="02020603050405020304"/>
                      </a:endParaRPr>
                    </a:p>
                  </a:txBody>
                  <a:tcPr marL="74312" marR="74312" marT="0" marB="0" anchor="ctr"/>
                </a:tc>
                <a:tc>
                  <a:txBody>
                    <a:bodyPr/>
                    <a:lstStyle/>
                    <a:p>
                      <a:pPr indent="0" algn="ctr">
                        <a:lnSpc>
                          <a:spcPct val="150000"/>
                        </a:lnSpc>
                        <a:spcAft>
                          <a:spcPts val="0"/>
                        </a:spcAft>
                      </a:pPr>
                      <a:r>
                        <a:rPr lang="zh-CN" altLang="en-US" sz="1050" kern="100" dirty="0" smtClean="0">
                          <a:solidFill>
                            <a:srgbClr val="FFFFFF"/>
                          </a:solidFill>
                          <a:effectLst/>
                          <a:latin typeface="微软雅黑" panose="020B0503020204020204" pitchFamily="34" charset="-122"/>
                          <a:ea typeface="微软雅黑" panose="020B0503020204020204" pitchFamily="34" charset="-122"/>
                          <a:cs typeface="Times New Roman" panose="02020603050405020304"/>
                        </a:rPr>
                        <a:t>城镇人口占全国城镇百分比</a:t>
                      </a:r>
                      <a:endParaRPr lang="zh-CN" sz="1050" kern="100" dirty="0">
                        <a:solidFill>
                          <a:srgbClr val="FFFFFF"/>
                        </a:solidFill>
                        <a:effectLst/>
                        <a:latin typeface="微软雅黑" panose="020B0503020204020204" pitchFamily="34" charset="-122"/>
                        <a:ea typeface="微软雅黑" panose="020B0503020204020204" pitchFamily="34" charset="-122"/>
                        <a:cs typeface="Times New Roman" panose="02020603050405020304"/>
                      </a:endParaRPr>
                    </a:p>
                  </a:txBody>
                  <a:tcPr marL="74312" marR="74312" marT="0" marB="0" anchor="ctr"/>
                </a:tc>
                <a:tc>
                  <a:txBody>
                    <a:bodyPr/>
                    <a:lstStyle/>
                    <a:p>
                      <a:pPr indent="0" algn="ctr">
                        <a:lnSpc>
                          <a:spcPct val="150000"/>
                        </a:lnSpc>
                        <a:spcAft>
                          <a:spcPts val="0"/>
                        </a:spcAft>
                      </a:pPr>
                      <a:r>
                        <a:rPr lang="zh-CN" sz="1050" kern="0" dirty="0" smtClean="0">
                          <a:solidFill>
                            <a:srgbClr val="FFFFFF"/>
                          </a:solidFill>
                          <a:effectLst/>
                          <a:latin typeface="微软雅黑" panose="020B0503020204020204" pitchFamily="34" charset="-122"/>
                          <a:ea typeface="微软雅黑" panose="020B0503020204020204" pitchFamily="34" charset="-122"/>
                        </a:rPr>
                        <a:t>投资额</a:t>
                      </a:r>
                      <a:endParaRPr lang="en-US" altLang="zh-CN" sz="1050" kern="0" dirty="0" smtClean="0">
                        <a:solidFill>
                          <a:srgbClr val="FFFFFF"/>
                        </a:solidFill>
                        <a:effectLst/>
                        <a:latin typeface="微软雅黑" panose="020B0503020204020204" pitchFamily="34" charset="-122"/>
                        <a:ea typeface="微软雅黑" panose="020B0503020204020204" pitchFamily="34" charset="-122"/>
                      </a:endParaRPr>
                    </a:p>
                    <a:p>
                      <a:pPr indent="0" algn="ctr">
                        <a:lnSpc>
                          <a:spcPct val="150000"/>
                        </a:lnSpc>
                        <a:spcAft>
                          <a:spcPts val="0"/>
                        </a:spcAft>
                      </a:pPr>
                      <a:r>
                        <a:rPr lang="zh-CN" sz="1050" kern="0" dirty="0" smtClean="0">
                          <a:solidFill>
                            <a:srgbClr val="FFFFFF"/>
                          </a:solidFill>
                          <a:effectLst/>
                          <a:latin typeface="微软雅黑" panose="020B0503020204020204" pitchFamily="34" charset="-122"/>
                          <a:ea typeface="微软雅黑" panose="020B0503020204020204" pitchFamily="34" charset="-122"/>
                        </a:rPr>
                        <a:t>（</a:t>
                      </a:r>
                      <a:r>
                        <a:rPr lang="zh-CN" altLang="en-US" sz="1050" kern="0" dirty="0" smtClean="0">
                          <a:solidFill>
                            <a:srgbClr val="FFFFFF"/>
                          </a:solidFill>
                          <a:effectLst/>
                          <a:latin typeface="微软雅黑" panose="020B0503020204020204" pitchFamily="34" charset="-122"/>
                          <a:ea typeface="微软雅黑" panose="020B0503020204020204" pitchFamily="34" charset="-122"/>
                        </a:rPr>
                        <a:t>亿</a:t>
                      </a:r>
                      <a:r>
                        <a:rPr lang="zh-CN" sz="1050" kern="0" dirty="0" smtClean="0">
                          <a:solidFill>
                            <a:srgbClr val="FFFFFF"/>
                          </a:solidFill>
                          <a:effectLst/>
                          <a:latin typeface="微软雅黑" panose="020B0503020204020204" pitchFamily="34" charset="-122"/>
                          <a:ea typeface="微软雅黑" panose="020B0503020204020204" pitchFamily="34" charset="-122"/>
                        </a:rPr>
                        <a:t>元</a:t>
                      </a:r>
                      <a:r>
                        <a:rPr lang="zh-CN" sz="1050" kern="0" dirty="0">
                          <a:solidFill>
                            <a:srgbClr val="FFFFFF"/>
                          </a:solidFill>
                          <a:effectLst/>
                          <a:latin typeface="微软雅黑" panose="020B0503020204020204" pitchFamily="34" charset="-122"/>
                          <a:ea typeface="微软雅黑" panose="020B0503020204020204" pitchFamily="34" charset="-122"/>
                        </a:rPr>
                        <a:t>）</a:t>
                      </a:r>
                      <a:endParaRPr lang="zh-CN" sz="1050" kern="100" dirty="0">
                        <a:solidFill>
                          <a:srgbClr val="FFFFFF"/>
                        </a:solidFill>
                        <a:effectLst/>
                        <a:latin typeface="微软雅黑" panose="020B0503020204020204" pitchFamily="34" charset="-122"/>
                        <a:ea typeface="微软雅黑" panose="020B0503020204020204" pitchFamily="34" charset="-122"/>
                        <a:cs typeface="Times New Roman" panose="02020603050405020304"/>
                      </a:endParaRPr>
                    </a:p>
                  </a:txBody>
                  <a:tcPr marL="74312" marR="74312" marT="0" marB="0" anchor="ctr"/>
                </a:tc>
                <a:tc>
                  <a:txBody>
                    <a:bodyPr/>
                    <a:lstStyle/>
                    <a:p>
                      <a:pPr indent="0" algn="ctr">
                        <a:lnSpc>
                          <a:spcPct val="150000"/>
                        </a:lnSpc>
                        <a:spcAft>
                          <a:spcPts val="0"/>
                        </a:spcAft>
                      </a:pPr>
                      <a:r>
                        <a:rPr lang="zh-CN" altLang="en-US" sz="1050" kern="0" dirty="0" smtClean="0">
                          <a:solidFill>
                            <a:srgbClr val="FFFFFF"/>
                          </a:solidFill>
                          <a:effectLst/>
                          <a:latin typeface="微软雅黑" panose="020B0503020204020204" pitchFamily="34" charset="-122"/>
                          <a:ea typeface="微软雅黑" panose="020B0503020204020204" pitchFamily="34" charset="-122"/>
                        </a:rPr>
                        <a:t>投资额</a:t>
                      </a:r>
                      <a:r>
                        <a:rPr lang="zh-CN" sz="1050" kern="0" dirty="0" smtClean="0">
                          <a:solidFill>
                            <a:srgbClr val="FFFFFF"/>
                          </a:solidFill>
                          <a:effectLst/>
                          <a:latin typeface="微软雅黑" panose="020B0503020204020204" pitchFamily="34" charset="-122"/>
                          <a:ea typeface="微软雅黑" panose="020B0503020204020204" pitchFamily="34" charset="-122"/>
                        </a:rPr>
                        <a:t>占</a:t>
                      </a:r>
                      <a:r>
                        <a:rPr lang="zh-CN" sz="1050" kern="0" dirty="0">
                          <a:solidFill>
                            <a:srgbClr val="FFFFFF"/>
                          </a:solidFill>
                          <a:effectLst/>
                          <a:latin typeface="微软雅黑" panose="020B0503020204020204" pitchFamily="34" charset="-122"/>
                          <a:ea typeface="微软雅黑" panose="020B0503020204020204" pitchFamily="34" charset="-122"/>
                        </a:rPr>
                        <a:t>全国</a:t>
                      </a:r>
                      <a:r>
                        <a:rPr lang="zh-CN" sz="1050" kern="0" dirty="0" smtClean="0">
                          <a:solidFill>
                            <a:srgbClr val="FFFFFF"/>
                          </a:solidFill>
                          <a:effectLst/>
                          <a:latin typeface="微软雅黑" panose="020B0503020204020204" pitchFamily="34" charset="-122"/>
                          <a:ea typeface="微软雅黑" panose="020B0503020204020204" pitchFamily="34" charset="-122"/>
                        </a:rPr>
                        <a:t>城镇百分比</a:t>
                      </a:r>
                      <a:endParaRPr lang="zh-CN" sz="1050" kern="100" dirty="0">
                        <a:solidFill>
                          <a:srgbClr val="FFFFFF"/>
                        </a:solidFill>
                        <a:effectLst/>
                        <a:latin typeface="微软雅黑" panose="020B0503020204020204" pitchFamily="34" charset="-122"/>
                        <a:ea typeface="微软雅黑" panose="020B0503020204020204" pitchFamily="34" charset="-122"/>
                        <a:cs typeface="Times New Roman" panose="02020603050405020304"/>
                      </a:endParaRPr>
                    </a:p>
                  </a:txBody>
                  <a:tcPr marL="74312" marR="74312" marT="0" marB="0" anchor="ctr"/>
                </a:tc>
              </a:tr>
              <a:tr h="493668">
                <a:tc>
                  <a:txBody>
                    <a:bodyPr/>
                    <a:lstStyle/>
                    <a:p>
                      <a:pPr indent="0" algn="ctr">
                        <a:lnSpc>
                          <a:spcPct val="150000"/>
                        </a:lnSpc>
                        <a:spcAft>
                          <a:spcPts val="0"/>
                        </a:spcAft>
                      </a:pPr>
                      <a:r>
                        <a:rPr lang="zh-CN" sz="1050" kern="0" dirty="0">
                          <a:solidFill>
                            <a:srgbClr val="FFFFFF"/>
                          </a:solidFill>
                          <a:effectLst/>
                          <a:latin typeface="微软雅黑" panose="020B0503020204020204" pitchFamily="34" charset="-122"/>
                          <a:ea typeface="微软雅黑" panose="020B0503020204020204" pitchFamily="34" charset="-122"/>
                        </a:rPr>
                        <a:t>城市</a:t>
                      </a:r>
                      <a:endParaRPr lang="zh-CN" sz="1050" kern="100" dirty="0">
                        <a:solidFill>
                          <a:srgbClr val="FFFFFF"/>
                        </a:solidFill>
                        <a:effectLst/>
                        <a:latin typeface="微软雅黑" panose="020B0503020204020204" pitchFamily="34" charset="-122"/>
                        <a:ea typeface="微软雅黑" panose="020B0503020204020204" pitchFamily="34" charset="-122"/>
                        <a:cs typeface="Times New Roman" panose="02020603050405020304"/>
                      </a:endParaRPr>
                    </a:p>
                  </a:txBody>
                  <a:tcPr marL="74312" marR="74312" marT="0" marB="0" anchor="ctr"/>
                </a:tc>
                <a:tc>
                  <a:txBody>
                    <a:bodyPr/>
                    <a:lstStyle/>
                    <a:p>
                      <a:pPr indent="0" algn="ctr">
                        <a:lnSpc>
                          <a:spcPct val="150000"/>
                        </a:lnSpc>
                        <a:spcAft>
                          <a:spcPts val="0"/>
                        </a:spcAft>
                      </a:pPr>
                      <a:r>
                        <a:rPr lang="en-US" altLang="zh-CN" sz="1200" kern="100" dirty="0" smtClean="0">
                          <a:effectLst/>
                          <a:latin typeface="微软雅黑" panose="020B0503020204020204" pitchFamily="34" charset="-122"/>
                          <a:ea typeface="微软雅黑" panose="020B0503020204020204" pitchFamily="34" charset="-122"/>
                          <a:cs typeface="Times New Roman" panose="02020603050405020304"/>
                        </a:rPr>
                        <a:t>3.77</a:t>
                      </a:r>
                      <a:endParaRPr lang="zh-CN" sz="1200" kern="100" dirty="0">
                        <a:effectLst/>
                        <a:latin typeface="微软雅黑" panose="020B0503020204020204" pitchFamily="34" charset="-122"/>
                        <a:ea typeface="微软雅黑" panose="020B0503020204020204" pitchFamily="34" charset="-122"/>
                        <a:cs typeface="Times New Roman" panose="02020603050405020304"/>
                      </a:endParaRPr>
                    </a:p>
                  </a:txBody>
                  <a:tcPr marL="74312" marR="74312" marT="0" marB="0" anchor="ctr"/>
                </a:tc>
                <a:tc>
                  <a:txBody>
                    <a:bodyPr/>
                    <a:lstStyle/>
                    <a:p>
                      <a:pPr indent="0" algn="ctr">
                        <a:lnSpc>
                          <a:spcPct val="150000"/>
                        </a:lnSpc>
                        <a:spcAft>
                          <a:spcPts val="0"/>
                        </a:spcAft>
                      </a:pPr>
                      <a:r>
                        <a:rPr lang="en-US" altLang="zh-CN" sz="1200" kern="100" dirty="0" smtClean="0">
                          <a:effectLst/>
                          <a:latin typeface="微软雅黑" panose="020B0503020204020204" pitchFamily="34" charset="-122"/>
                          <a:ea typeface="微软雅黑" panose="020B0503020204020204" pitchFamily="34" charset="-122"/>
                          <a:cs typeface="Times New Roman" panose="02020603050405020304"/>
                        </a:rPr>
                        <a:t>56.61</a:t>
                      </a:r>
                      <a:endParaRPr lang="zh-CN" sz="1200" kern="100" dirty="0">
                        <a:effectLst/>
                        <a:latin typeface="微软雅黑" panose="020B0503020204020204" pitchFamily="34" charset="-122"/>
                        <a:ea typeface="微软雅黑" panose="020B0503020204020204" pitchFamily="34" charset="-122"/>
                        <a:cs typeface="Times New Roman" panose="02020603050405020304"/>
                      </a:endParaRPr>
                    </a:p>
                  </a:txBody>
                  <a:tcPr marL="74312" marR="74312" marT="0" marB="0" anchor="ctr"/>
                </a:tc>
                <a:tc>
                  <a:txBody>
                    <a:bodyPr/>
                    <a:lstStyle/>
                    <a:p>
                      <a:pPr indent="0" algn="ctr">
                        <a:lnSpc>
                          <a:spcPct val="150000"/>
                        </a:lnSpc>
                        <a:spcAft>
                          <a:spcPts val="0"/>
                        </a:spcAft>
                      </a:pPr>
                      <a:r>
                        <a:rPr lang="en-US" altLang="zh-CN" sz="1200" kern="100" dirty="0" smtClean="0">
                          <a:solidFill>
                            <a:schemeClr val="dk1"/>
                          </a:solidFill>
                          <a:effectLst/>
                          <a:latin typeface="微软雅黑" panose="020B0503020204020204" pitchFamily="34" charset="-122"/>
                          <a:ea typeface="微软雅黑" panose="020B0503020204020204" pitchFamily="34" charset="-122"/>
                          <a:cs typeface="Times New Roman" panose="02020603050405020304"/>
                        </a:rPr>
                        <a:t>16349.8</a:t>
                      </a:r>
                      <a:endParaRPr lang="zh-CN" altLang="zh-CN" sz="1200" kern="100" dirty="0">
                        <a:solidFill>
                          <a:schemeClr val="dk1"/>
                        </a:solidFill>
                        <a:effectLst/>
                        <a:latin typeface="微软雅黑" panose="020B0503020204020204" pitchFamily="34" charset="-122"/>
                        <a:ea typeface="微软雅黑" panose="020B0503020204020204" pitchFamily="34" charset="-122"/>
                        <a:cs typeface="Times New Roman" panose="02020603050405020304"/>
                      </a:endParaRPr>
                    </a:p>
                  </a:txBody>
                  <a:tcPr marL="74312" marR="74312" marT="0" marB="0" anchor="ctr"/>
                </a:tc>
                <a:tc>
                  <a:txBody>
                    <a:bodyPr/>
                    <a:lstStyle/>
                    <a:p>
                      <a:pPr indent="0" algn="ctr">
                        <a:lnSpc>
                          <a:spcPct val="150000"/>
                        </a:lnSpc>
                        <a:spcAft>
                          <a:spcPts val="0"/>
                        </a:spcAft>
                      </a:pPr>
                      <a:r>
                        <a:rPr lang="en-US" sz="1200" kern="0" dirty="0">
                          <a:effectLst/>
                          <a:latin typeface="微软雅黑" panose="020B0503020204020204" pitchFamily="34" charset="-122"/>
                          <a:ea typeface="微软雅黑" panose="020B0503020204020204" pitchFamily="34" charset="-122"/>
                        </a:rPr>
                        <a:t>75.05%</a:t>
                      </a:r>
                      <a:endParaRPr lang="zh-CN" sz="1200" kern="100" dirty="0">
                        <a:effectLst/>
                        <a:latin typeface="微软雅黑" panose="020B0503020204020204" pitchFamily="34" charset="-122"/>
                        <a:ea typeface="微软雅黑" panose="020B0503020204020204" pitchFamily="34" charset="-122"/>
                        <a:cs typeface="Times New Roman" panose="02020603050405020304"/>
                      </a:endParaRPr>
                    </a:p>
                  </a:txBody>
                  <a:tcPr marL="74312" marR="74312" marT="0" marB="0" anchor="ctr"/>
                </a:tc>
              </a:tr>
              <a:tr h="493668">
                <a:tc>
                  <a:txBody>
                    <a:bodyPr/>
                    <a:lstStyle/>
                    <a:p>
                      <a:pPr indent="0" algn="ctr">
                        <a:lnSpc>
                          <a:spcPct val="150000"/>
                        </a:lnSpc>
                        <a:spcAft>
                          <a:spcPts val="0"/>
                        </a:spcAft>
                      </a:pPr>
                      <a:r>
                        <a:rPr lang="zh-CN" sz="1050" kern="0" dirty="0">
                          <a:solidFill>
                            <a:srgbClr val="FFFFFF"/>
                          </a:solidFill>
                          <a:effectLst/>
                          <a:latin typeface="微软雅黑" panose="020B0503020204020204" pitchFamily="34" charset="-122"/>
                          <a:ea typeface="微软雅黑" panose="020B0503020204020204" pitchFamily="34" charset="-122"/>
                        </a:rPr>
                        <a:t>县城</a:t>
                      </a:r>
                      <a:endParaRPr lang="zh-CN" sz="1050" kern="100" dirty="0">
                        <a:solidFill>
                          <a:srgbClr val="FFFFFF"/>
                        </a:solidFill>
                        <a:effectLst/>
                        <a:latin typeface="微软雅黑" panose="020B0503020204020204" pitchFamily="34" charset="-122"/>
                        <a:ea typeface="微软雅黑" panose="020B0503020204020204" pitchFamily="34" charset="-122"/>
                        <a:cs typeface="Times New Roman" panose="02020603050405020304"/>
                      </a:endParaRPr>
                    </a:p>
                  </a:txBody>
                  <a:tcPr marL="74312" marR="74312" marT="0" marB="0" anchor="ctr"/>
                </a:tc>
                <a:tc>
                  <a:txBody>
                    <a:bodyPr/>
                    <a:lstStyle/>
                    <a:p>
                      <a:pPr marL="0" marR="0" indent="0" algn="ctr" defTabSz="914400" rtl="0" eaLnBrk="1" fontAlgn="auto" latinLnBrk="0" hangingPunct="1">
                        <a:lnSpc>
                          <a:spcPct val="150000"/>
                        </a:lnSpc>
                        <a:spcBef>
                          <a:spcPts val="0"/>
                        </a:spcBef>
                        <a:spcAft>
                          <a:spcPts val="0"/>
                        </a:spcAft>
                        <a:buClrTx/>
                        <a:buSzTx/>
                        <a:buFontTx/>
                        <a:buNone/>
                        <a:defRPr/>
                      </a:pPr>
                      <a:r>
                        <a:rPr lang="en-US" altLang="zh-CN" sz="1200" kern="100" dirty="0" smtClean="0">
                          <a:effectLst/>
                          <a:latin typeface="微软雅黑" panose="020B0503020204020204" pitchFamily="34" charset="-122"/>
                          <a:ea typeface="微软雅黑" panose="020B0503020204020204" pitchFamily="34" charset="-122"/>
                          <a:cs typeface="Times New Roman" panose="02020603050405020304"/>
                        </a:rPr>
                        <a:t>1.37</a:t>
                      </a:r>
                      <a:endParaRPr lang="zh-CN" altLang="en-US" sz="1200" kern="100" dirty="0" smtClean="0">
                        <a:effectLst/>
                        <a:latin typeface="微软雅黑" panose="020B0503020204020204" pitchFamily="34" charset="-122"/>
                        <a:ea typeface="微软雅黑" panose="020B0503020204020204" pitchFamily="34" charset="-122"/>
                        <a:cs typeface="Times New Roman" panose="02020603050405020304"/>
                      </a:endParaRPr>
                    </a:p>
                  </a:txBody>
                  <a:tcPr marL="74312" marR="74312" marT="0" marB="0" anchor="ctr"/>
                </a:tc>
                <a:tc>
                  <a:txBody>
                    <a:bodyPr/>
                    <a:lstStyle/>
                    <a:p>
                      <a:pPr indent="0" algn="ctr">
                        <a:lnSpc>
                          <a:spcPct val="150000"/>
                        </a:lnSpc>
                        <a:spcAft>
                          <a:spcPts val="0"/>
                        </a:spcAft>
                      </a:pPr>
                      <a:r>
                        <a:rPr lang="en-US" altLang="zh-CN" sz="1200" kern="100" dirty="0" smtClean="0">
                          <a:effectLst/>
                          <a:latin typeface="微软雅黑" panose="020B0503020204020204" pitchFamily="34" charset="-122"/>
                          <a:ea typeface="微软雅黑" panose="020B0503020204020204" pitchFamily="34" charset="-122"/>
                          <a:cs typeface="Times New Roman" panose="02020603050405020304"/>
                        </a:rPr>
                        <a:t>20.57%</a:t>
                      </a:r>
                      <a:endParaRPr lang="zh-CN" sz="1200" kern="100" dirty="0">
                        <a:effectLst/>
                        <a:latin typeface="微软雅黑" panose="020B0503020204020204" pitchFamily="34" charset="-122"/>
                        <a:ea typeface="微软雅黑" panose="020B0503020204020204" pitchFamily="34" charset="-122"/>
                        <a:cs typeface="Times New Roman" panose="02020603050405020304"/>
                      </a:endParaRPr>
                    </a:p>
                  </a:txBody>
                  <a:tcPr marL="74312" marR="74312" marT="0" marB="0" anchor="ctr"/>
                </a:tc>
                <a:tc>
                  <a:txBody>
                    <a:bodyPr/>
                    <a:lstStyle/>
                    <a:p>
                      <a:pPr indent="0" algn="ctr">
                        <a:lnSpc>
                          <a:spcPct val="150000"/>
                        </a:lnSpc>
                        <a:spcAft>
                          <a:spcPts val="0"/>
                        </a:spcAft>
                      </a:pPr>
                      <a:r>
                        <a:rPr lang="en-US" altLang="zh-CN" sz="1200" kern="100" dirty="0" smtClean="0">
                          <a:solidFill>
                            <a:schemeClr val="dk1"/>
                          </a:solidFill>
                          <a:effectLst/>
                          <a:latin typeface="微软雅黑" panose="020B0503020204020204" pitchFamily="34" charset="-122"/>
                          <a:ea typeface="微软雅黑" panose="020B0503020204020204" pitchFamily="34" charset="-122"/>
                          <a:cs typeface="Times New Roman" panose="02020603050405020304"/>
                        </a:rPr>
                        <a:t>3833.7</a:t>
                      </a:r>
                      <a:endParaRPr lang="zh-CN" altLang="zh-CN" sz="1200" kern="100" dirty="0">
                        <a:solidFill>
                          <a:schemeClr val="dk1"/>
                        </a:solidFill>
                        <a:effectLst/>
                        <a:latin typeface="微软雅黑" panose="020B0503020204020204" pitchFamily="34" charset="-122"/>
                        <a:ea typeface="微软雅黑" panose="020B0503020204020204" pitchFamily="34" charset="-122"/>
                        <a:cs typeface="Times New Roman" panose="02020603050405020304"/>
                      </a:endParaRPr>
                    </a:p>
                  </a:txBody>
                  <a:tcPr marL="74312" marR="74312" marT="0" marB="0" anchor="ctr"/>
                </a:tc>
                <a:tc>
                  <a:txBody>
                    <a:bodyPr/>
                    <a:lstStyle/>
                    <a:p>
                      <a:pPr indent="0" algn="ctr">
                        <a:lnSpc>
                          <a:spcPct val="150000"/>
                        </a:lnSpc>
                        <a:spcAft>
                          <a:spcPts val="0"/>
                        </a:spcAft>
                      </a:pPr>
                      <a:r>
                        <a:rPr lang="en-US" sz="1200" kern="0" dirty="0">
                          <a:effectLst/>
                          <a:latin typeface="微软雅黑" panose="020B0503020204020204" pitchFamily="34" charset="-122"/>
                          <a:ea typeface="微软雅黑" panose="020B0503020204020204" pitchFamily="34" charset="-122"/>
                        </a:rPr>
                        <a:t>17.60%</a:t>
                      </a:r>
                      <a:endParaRPr lang="zh-CN" sz="1200" kern="100" dirty="0">
                        <a:effectLst/>
                        <a:latin typeface="微软雅黑" panose="020B0503020204020204" pitchFamily="34" charset="-122"/>
                        <a:ea typeface="微软雅黑" panose="020B0503020204020204" pitchFamily="34" charset="-122"/>
                        <a:cs typeface="Times New Roman" panose="02020603050405020304"/>
                      </a:endParaRPr>
                    </a:p>
                  </a:txBody>
                  <a:tcPr marL="74312" marR="74312" marT="0" marB="0" anchor="ctr"/>
                </a:tc>
              </a:tr>
              <a:tr h="493668">
                <a:tc>
                  <a:txBody>
                    <a:bodyPr/>
                    <a:lstStyle/>
                    <a:p>
                      <a:pPr indent="0" algn="ctr">
                        <a:lnSpc>
                          <a:spcPct val="150000"/>
                        </a:lnSpc>
                        <a:spcAft>
                          <a:spcPts val="0"/>
                        </a:spcAft>
                      </a:pPr>
                      <a:r>
                        <a:rPr lang="zh-CN" sz="1100" kern="0" dirty="0">
                          <a:solidFill>
                            <a:srgbClr val="C00000"/>
                          </a:solidFill>
                          <a:effectLst/>
                          <a:latin typeface="微软雅黑" panose="020B0503020204020204" pitchFamily="34" charset="-122"/>
                          <a:ea typeface="微软雅黑" panose="020B0503020204020204" pitchFamily="34" charset="-122"/>
                        </a:rPr>
                        <a:t>建制镇</a:t>
                      </a:r>
                      <a:endParaRPr lang="zh-CN" sz="1100"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a:endParaRPr>
                    </a:p>
                  </a:txBody>
                  <a:tcPr marL="74312" marR="74312" marT="0" marB="0" anchor="ctr"/>
                </a:tc>
                <a:tc>
                  <a:txBody>
                    <a:bodyPr/>
                    <a:lstStyle/>
                    <a:p>
                      <a:pPr marL="0" marR="0" indent="0" algn="ctr" defTabSz="914400" rtl="0" eaLnBrk="1" fontAlgn="auto" latinLnBrk="0" hangingPunct="1">
                        <a:lnSpc>
                          <a:spcPct val="150000"/>
                        </a:lnSpc>
                        <a:spcBef>
                          <a:spcPts val="0"/>
                        </a:spcBef>
                        <a:spcAft>
                          <a:spcPts val="0"/>
                        </a:spcAft>
                        <a:buClrTx/>
                        <a:buSzTx/>
                        <a:buFontTx/>
                        <a:buNone/>
                        <a:defRPr/>
                      </a:pPr>
                      <a:r>
                        <a:rPr lang="en-US" altLang="zh-CN" sz="1200" kern="100" dirty="0" smtClean="0">
                          <a:effectLst/>
                          <a:latin typeface="微软雅黑" panose="020B0503020204020204" pitchFamily="34" charset="-122"/>
                          <a:ea typeface="微软雅黑" panose="020B0503020204020204" pitchFamily="34" charset="-122"/>
                          <a:cs typeface="Times New Roman" panose="02020603050405020304"/>
                        </a:rPr>
                        <a:t>1.52</a:t>
                      </a:r>
                      <a:endParaRPr lang="zh-CN" altLang="en-US" sz="1200" kern="100" dirty="0" smtClean="0">
                        <a:effectLst/>
                        <a:latin typeface="微软雅黑" panose="020B0503020204020204" pitchFamily="34" charset="-122"/>
                        <a:ea typeface="微软雅黑" panose="020B0503020204020204" pitchFamily="34" charset="-122"/>
                        <a:cs typeface="Times New Roman" panose="02020603050405020304"/>
                      </a:endParaRPr>
                    </a:p>
                  </a:txBody>
                  <a:tcPr marL="74312" marR="74312" marT="0" marB="0" anchor="ctr"/>
                </a:tc>
                <a:tc>
                  <a:txBody>
                    <a:bodyPr/>
                    <a:lstStyle/>
                    <a:p>
                      <a:pPr indent="0" algn="ctr">
                        <a:lnSpc>
                          <a:spcPct val="150000"/>
                        </a:lnSpc>
                        <a:spcAft>
                          <a:spcPts val="0"/>
                        </a:spcAft>
                      </a:pPr>
                      <a:r>
                        <a:rPr lang="en-US" altLang="zh-CN" sz="1200" b="1" kern="0" dirty="0" smtClean="0">
                          <a:solidFill>
                            <a:srgbClr val="C00000"/>
                          </a:solidFill>
                          <a:effectLst/>
                          <a:latin typeface="微软雅黑" panose="020B0503020204020204" pitchFamily="34" charset="-122"/>
                          <a:ea typeface="微软雅黑" panose="020B0503020204020204" pitchFamily="34" charset="-122"/>
                          <a:cs typeface="+mn-cs"/>
                        </a:rPr>
                        <a:t>22.82%</a:t>
                      </a:r>
                      <a:endParaRPr lang="zh-CN" sz="1200" b="1" kern="0" dirty="0">
                        <a:solidFill>
                          <a:srgbClr val="C00000"/>
                        </a:solidFill>
                        <a:effectLst/>
                        <a:latin typeface="微软雅黑" panose="020B0503020204020204" pitchFamily="34" charset="-122"/>
                        <a:ea typeface="微软雅黑" panose="020B0503020204020204" pitchFamily="34" charset="-122"/>
                        <a:cs typeface="+mn-cs"/>
                      </a:endParaRPr>
                    </a:p>
                  </a:txBody>
                  <a:tcPr marL="74312" marR="74312" marT="0" marB="0" anchor="ctr"/>
                </a:tc>
                <a:tc>
                  <a:txBody>
                    <a:bodyPr/>
                    <a:lstStyle/>
                    <a:p>
                      <a:pPr indent="0" algn="ctr">
                        <a:lnSpc>
                          <a:spcPct val="150000"/>
                        </a:lnSpc>
                        <a:spcAft>
                          <a:spcPts val="0"/>
                        </a:spcAft>
                      </a:pPr>
                      <a:r>
                        <a:rPr lang="en-US" altLang="zh-CN" sz="1200" kern="100" dirty="0" smtClean="0">
                          <a:solidFill>
                            <a:schemeClr val="dk1"/>
                          </a:solidFill>
                          <a:effectLst/>
                          <a:latin typeface="微软雅黑" panose="020B0503020204020204" pitchFamily="34" charset="-122"/>
                          <a:ea typeface="微软雅黑" panose="020B0503020204020204" pitchFamily="34" charset="-122"/>
                          <a:cs typeface="Times New Roman" panose="02020603050405020304"/>
                        </a:rPr>
                        <a:t>1602.8</a:t>
                      </a:r>
                      <a:endParaRPr lang="zh-CN" altLang="zh-CN" sz="1200" kern="100" dirty="0">
                        <a:solidFill>
                          <a:schemeClr val="dk1"/>
                        </a:solidFill>
                        <a:effectLst/>
                        <a:latin typeface="微软雅黑" panose="020B0503020204020204" pitchFamily="34" charset="-122"/>
                        <a:ea typeface="微软雅黑" panose="020B0503020204020204" pitchFamily="34" charset="-122"/>
                        <a:cs typeface="Times New Roman" panose="02020603050405020304"/>
                      </a:endParaRPr>
                    </a:p>
                  </a:txBody>
                  <a:tcPr marL="74312" marR="74312" marT="0" marB="0" anchor="ctr"/>
                </a:tc>
                <a:tc>
                  <a:txBody>
                    <a:bodyPr/>
                    <a:lstStyle/>
                    <a:p>
                      <a:pPr indent="0" algn="ctr">
                        <a:lnSpc>
                          <a:spcPct val="150000"/>
                        </a:lnSpc>
                        <a:spcAft>
                          <a:spcPts val="0"/>
                        </a:spcAft>
                      </a:pPr>
                      <a:r>
                        <a:rPr lang="en-US" sz="1200" b="1" kern="0" dirty="0">
                          <a:solidFill>
                            <a:srgbClr val="C00000"/>
                          </a:solidFill>
                          <a:effectLst/>
                          <a:latin typeface="微软雅黑" panose="020B0503020204020204" pitchFamily="34" charset="-122"/>
                          <a:ea typeface="微软雅黑" panose="020B0503020204020204" pitchFamily="34" charset="-122"/>
                        </a:rPr>
                        <a:t>7.36%</a:t>
                      </a:r>
                      <a:endParaRPr lang="zh-CN" sz="12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a:endParaRPr>
                    </a:p>
                  </a:txBody>
                  <a:tcPr marL="74312" marR="74312" marT="0" marB="0" anchor="ctr"/>
                </a:tc>
              </a:tr>
            </a:tbl>
          </a:graphicData>
        </a:graphic>
      </p:graphicFrame>
      <p:sp>
        <p:nvSpPr>
          <p:cNvPr id="26653" name="Rectangle 7"/>
          <p:cNvSpPr>
            <a:spLocks noChangeArrowheads="1"/>
          </p:cNvSpPr>
          <p:nvPr/>
        </p:nvSpPr>
        <p:spPr bwMode="auto">
          <a:xfrm>
            <a:off x="1208584" y="3430910"/>
            <a:ext cx="2480166" cy="261610"/>
          </a:xfrm>
          <a:prstGeom prst="rect">
            <a:avLst/>
          </a:prstGeom>
          <a:noFill/>
          <a:ln w="9525">
            <a:noFill/>
            <a:miter lim="800000"/>
          </a:ln>
        </p:spPr>
        <p:txBody>
          <a:bodyPr wrap="none" anchor="ctr">
            <a:spAutoFit/>
          </a:bodyPr>
          <a:lstStyle/>
          <a:p>
            <a:pPr indent="127000"/>
            <a:r>
              <a:rPr lang="zh-CN" altLang="en-US" sz="1100" dirty="0" smtClean="0">
                <a:latin typeface="微软雅黑" panose="020B0503020204020204" pitchFamily="34" charset="-122"/>
                <a:ea typeface="微软雅黑" panose="020B0503020204020204" pitchFamily="34" charset="-122"/>
                <a:cs typeface="Times New Roman" panose="02020603050405020304" pitchFamily="18" charset="0"/>
              </a:rPr>
              <a:t>基础</a:t>
            </a:r>
            <a:r>
              <a:rPr lang="zh-CN" altLang="en-US" sz="1100" dirty="0">
                <a:latin typeface="微软雅黑" panose="020B0503020204020204" pitchFamily="34" charset="-122"/>
                <a:ea typeface="微软雅黑" panose="020B0503020204020204" pitchFamily="34" charset="-122"/>
                <a:cs typeface="Times New Roman" panose="02020603050405020304" pitchFamily="18" charset="0"/>
              </a:rPr>
              <a:t>设施建设投资分析（</a:t>
            </a:r>
            <a:r>
              <a:rPr lang="en-US" altLang="zh-CN" sz="1100" dirty="0">
                <a:latin typeface="微软雅黑" panose="020B0503020204020204" pitchFamily="34" charset="-122"/>
                <a:ea typeface="微软雅黑" panose="020B0503020204020204" pitchFamily="34" charset="-122"/>
                <a:cs typeface="Times New Roman" panose="02020603050405020304" pitchFamily="18" charset="0"/>
              </a:rPr>
              <a:t>2013</a:t>
            </a:r>
            <a:r>
              <a:rPr lang="zh-CN" altLang="en-US" sz="1100" dirty="0">
                <a:latin typeface="微软雅黑" panose="020B0503020204020204" pitchFamily="34" charset="-122"/>
                <a:ea typeface="微软雅黑" panose="020B0503020204020204" pitchFamily="34" charset="-122"/>
                <a:cs typeface="Times New Roman" panose="02020603050405020304" pitchFamily="18" charset="0"/>
              </a:rPr>
              <a:t>年）</a:t>
            </a:r>
            <a:endParaRPr lang="zh-CN" altLang="en-US" sz="1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6654" name="矩形 4"/>
          <p:cNvSpPr>
            <a:spLocks noChangeArrowheads="1"/>
          </p:cNvSpPr>
          <p:nvPr/>
        </p:nvSpPr>
        <p:spPr bwMode="auto">
          <a:xfrm>
            <a:off x="4529012" y="2374523"/>
            <a:ext cx="5109017" cy="646331"/>
          </a:xfrm>
          <a:prstGeom prst="rect">
            <a:avLst/>
          </a:prstGeom>
          <a:noFill/>
          <a:ln w="9525">
            <a:noFill/>
            <a:miter lim="800000"/>
          </a:ln>
        </p:spPr>
        <p:txBody>
          <a:bodyPr wrap="square">
            <a:spAutoFit/>
          </a:bodyPr>
          <a:lstStyle/>
          <a:p>
            <a:pPr marL="571500" indent="-285750" eaLnBrk="1" hangingPunct="1">
              <a:lnSpc>
                <a:spcPct val="150000"/>
              </a:lnSpc>
              <a:buClr>
                <a:schemeClr val="accent3">
                  <a:lumMod val="75000"/>
                </a:schemeClr>
              </a:buClr>
              <a:buFont typeface="Wingdings" panose="05000000000000000000" pitchFamily="2" charset="2"/>
              <a:buChar char="n"/>
            </a:pPr>
            <a:r>
              <a:rPr lang="zh-CN" altLang="zh-CN" sz="1200" dirty="0" smtClean="0">
                <a:latin typeface="微软雅黑" panose="020B0503020204020204" pitchFamily="34" charset="-122"/>
                <a:ea typeface="微软雅黑" panose="020B0503020204020204" pitchFamily="34" charset="-122"/>
              </a:rPr>
              <a:t>小</a:t>
            </a:r>
            <a:r>
              <a:rPr lang="zh-CN" altLang="zh-CN" sz="1200" dirty="0">
                <a:latin typeface="微软雅黑" panose="020B0503020204020204" pitchFamily="34" charset="-122"/>
                <a:ea typeface="微软雅黑" panose="020B0503020204020204" pitchFamily="34" charset="-122"/>
              </a:rPr>
              <a:t>城镇建设资金</a:t>
            </a:r>
            <a:r>
              <a:rPr lang="zh-CN" altLang="zh-CN" sz="1200" dirty="0" smtClean="0">
                <a:latin typeface="微软雅黑" panose="020B0503020204020204" pitchFamily="34" charset="-122"/>
                <a:ea typeface="微软雅黑" panose="020B0503020204020204" pitchFamily="34" charset="-122"/>
              </a:rPr>
              <a:t>投入</a:t>
            </a:r>
            <a:r>
              <a:rPr lang="zh-CN" altLang="en-US" sz="1200" dirty="0" smtClean="0">
                <a:latin typeface="微软雅黑" panose="020B0503020204020204" pitchFamily="34" charset="-122"/>
                <a:ea typeface="微软雅黑" panose="020B0503020204020204" pitchFamily="34" charset="-122"/>
              </a:rPr>
              <a:t>中</a:t>
            </a:r>
            <a:r>
              <a:rPr lang="zh-CN" altLang="zh-CN" sz="1200" dirty="0" smtClean="0">
                <a:latin typeface="微软雅黑" panose="020B0503020204020204" pitchFamily="34" charset="-122"/>
                <a:ea typeface="微软雅黑" panose="020B0503020204020204" pitchFamily="34" charset="-122"/>
              </a:rPr>
              <a:t>，房屋建设资金</a:t>
            </a:r>
            <a:r>
              <a:rPr lang="zh-CN" altLang="zh-CN" sz="1200" dirty="0">
                <a:latin typeface="微软雅黑" panose="020B0503020204020204" pitchFamily="34" charset="-122"/>
                <a:ea typeface="微软雅黑" panose="020B0503020204020204" pitchFamily="34" charset="-122"/>
              </a:rPr>
              <a:t>占到</a:t>
            </a:r>
            <a:r>
              <a:rPr lang="en-US" altLang="zh-CN" sz="1200" dirty="0">
                <a:latin typeface="微软雅黑" panose="020B0503020204020204" pitchFamily="34" charset="-122"/>
                <a:ea typeface="微软雅黑" panose="020B0503020204020204" pitchFamily="34" charset="-122"/>
              </a:rPr>
              <a:t>77.5%</a:t>
            </a:r>
            <a:r>
              <a:rPr lang="zh-CN" altLang="zh-CN" sz="1200" dirty="0">
                <a:latin typeface="微软雅黑" panose="020B0503020204020204" pitchFamily="34" charset="-122"/>
                <a:ea typeface="微软雅黑" panose="020B0503020204020204" pitchFamily="34" charset="-122"/>
              </a:rPr>
              <a:t>。而</a:t>
            </a:r>
            <a:r>
              <a:rPr lang="zh-CN" altLang="zh-CN" sz="1200" dirty="0">
                <a:solidFill>
                  <a:srgbClr val="C00000"/>
                </a:solidFill>
                <a:latin typeface="微软雅黑" panose="020B0503020204020204" pitchFamily="34" charset="-122"/>
                <a:ea typeface="微软雅黑" panose="020B0503020204020204" pitchFamily="34" charset="-122"/>
              </a:rPr>
              <a:t>市政</a:t>
            </a:r>
            <a:r>
              <a:rPr lang="zh-CN" altLang="zh-CN" sz="1200" dirty="0" smtClean="0">
                <a:solidFill>
                  <a:srgbClr val="C00000"/>
                </a:solidFill>
                <a:latin typeface="微软雅黑" panose="020B0503020204020204" pitchFamily="34" charset="-122"/>
                <a:ea typeface="微软雅黑" panose="020B0503020204020204" pitchFamily="34" charset="-122"/>
              </a:rPr>
              <a:t>、</a:t>
            </a:r>
            <a:r>
              <a:rPr lang="zh-CN" altLang="en-US" sz="1200" dirty="0" smtClean="0">
                <a:solidFill>
                  <a:srgbClr val="C00000"/>
                </a:solidFill>
                <a:latin typeface="微软雅黑" panose="020B0503020204020204" pitchFamily="34" charset="-122"/>
                <a:ea typeface="微软雅黑" panose="020B0503020204020204" pitchFamily="34" charset="-122"/>
              </a:rPr>
              <a:t>环境、园林绿化</a:t>
            </a:r>
            <a:r>
              <a:rPr lang="zh-CN" altLang="zh-CN" sz="1200" dirty="0" smtClean="0">
                <a:solidFill>
                  <a:srgbClr val="C00000"/>
                </a:solidFill>
                <a:latin typeface="微软雅黑" panose="020B0503020204020204" pitchFamily="34" charset="-122"/>
                <a:ea typeface="微软雅黑" panose="020B0503020204020204" pitchFamily="34" charset="-122"/>
              </a:rPr>
              <a:t>等资金</a:t>
            </a:r>
            <a:r>
              <a:rPr lang="zh-CN" altLang="zh-CN" sz="1200" dirty="0">
                <a:solidFill>
                  <a:srgbClr val="C00000"/>
                </a:solidFill>
                <a:latin typeface="微软雅黑" panose="020B0503020204020204" pitchFamily="34" charset="-122"/>
                <a:ea typeface="微软雅黑" panose="020B0503020204020204" pitchFamily="34" charset="-122"/>
              </a:rPr>
              <a:t>投入</a:t>
            </a:r>
            <a:r>
              <a:rPr lang="zh-CN" altLang="zh-CN" sz="1200" dirty="0">
                <a:latin typeface="微软雅黑" panose="020B0503020204020204" pitchFamily="34" charset="-122"/>
                <a:ea typeface="微软雅黑" panose="020B0503020204020204" pitchFamily="34" charset="-122"/>
              </a:rPr>
              <a:t>仅占</a:t>
            </a:r>
            <a:r>
              <a:rPr lang="en-US" altLang="zh-CN" sz="1200" b="1" dirty="0">
                <a:solidFill>
                  <a:srgbClr val="C00000"/>
                </a:solidFill>
                <a:latin typeface="微软雅黑" panose="020B0503020204020204" pitchFamily="34" charset="-122"/>
                <a:ea typeface="微软雅黑" panose="020B0503020204020204" pitchFamily="34" charset="-122"/>
              </a:rPr>
              <a:t>22.5%</a:t>
            </a:r>
            <a:r>
              <a:rPr lang="zh-CN" altLang="zh-CN" sz="1200" dirty="0">
                <a:latin typeface="微软雅黑" panose="020B0503020204020204" pitchFamily="34" charset="-122"/>
                <a:ea typeface="微软雅黑" panose="020B0503020204020204" pitchFamily="34" charset="-122"/>
              </a:rPr>
              <a:t>。</a:t>
            </a:r>
            <a:endParaRPr lang="en-US" altLang="zh-CN" sz="1200" dirty="0">
              <a:latin typeface="微软雅黑" panose="020B0503020204020204" pitchFamily="34" charset="-122"/>
              <a:ea typeface="微软雅黑" panose="020B0503020204020204" pitchFamily="34" charset="-122"/>
            </a:endParaRPr>
          </a:p>
        </p:txBody>
      </p:sp>
      <p:pic>
        <p:nvPicPr>
          <p:cNvPr id="26655" name="图片 4"/>
          <p:cNvPicPr>
            <a:picLocks noChangeAspect="1" noChangeArrowheads="1"/>
          </p:cNvPicPr>
          <p:nvPr/>
        </p:nvPicPr>
        <p:blipFill>
          <a:blip r:embed="rId1"/>
          <a:srcRect/>
          <a:stretch>
            <a:fillRect/>
          </a:stretch>
        </p:blipFill>
        <p:spPr bwMode="auto">
          <a:xfrm>
            <a:off x="4953001" y="3693090"/>
            <a:ext cx="4810534" cy="2664296"/>
          </a:xfrm>
          <a:prstGeom prst="rect">
            <a:avLst/>
          </a:prstGeom>
          <a:noFill/>
          <a:ln w="9525">
            <a:noFill/>
            <a:miter lim="800000"/>
            <a:headEnd/>
            <a:tailEnd/>
          </a:ln>
        </p:spPr>
      </p:pic>
      <p:sp>
        <p:nvSpPr>
          <p:cNvPr id="26656" name="矩形 6"/>
          <p:cNvSpPr>
            <a:spLocks noChangeArrowheads="1"/>
          </p:cNvSpPr>
          <p:nvPr/>
        </p:nvSpPr>
        <p:spPr bwMode="auto">
          <a:xfrm>
            <a:off x="5811096" y="3430910"/>
            <a:ext cx="2858475" cy="261610"/>
          </a:xfrm>
          <a:prstGeom prst="rect">
            <a:avLst/>
          </a:prstGeom>
          <a:noFill/>
          <a:ln w="9525">
            <a:noFill/>
            <a:miter lim="800000"/>
          </a:ln>
        </p:spPr>
        <p:txBody>
          <a:bodyPr wrap="none">
            <a:spAutoFit/>
          </a:bodyPr>
          <a:lstStyle/>
          <a:p>
            <a:r>
              <a:rPr lang="en-US" altLang="zh-CN" sz="1100" dirty="0" smtClean="0">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100" dirty="0" smtClean="0">
                <a:latin typeface="微软雅黑" panose="020B0503020204020204" pitchFamily="34" charset="-122"/>
                <a:ea typeface="微软雅黑" panose="020B0503020204020204" pitchFamily="34" charset="-122"/>
                <a:cs typeface="Times New Roman" panose="02020603050405020304" pitchFamily="18" charset="0"/>
              </a:rPr>
              <a:t>小</a:t>
            </a:r>
            <a:r>
              <a:rPr lang="zh-CN" altLang="zh-CN" sz="1100" dirty="0">
                <a:latin typeface="微软雅黑" panose="020B0503020204020204" pitchFamily="34" charset="-122"/>
                <a:ea typeface="微软雅黑" panose="020B0503020204020204" pitchFamily="34" charset="-122"/>
                <a:cs typeface="Times New Roman" panose="02020603050405020304" pitchFamily="18" charset="0"/>
              </a:rPr>
              <a:t>城镇建设资金投入分布情况（</a:t>
            </a:r>
            <a:r>
              <a:rPr lang="en-US" altLang="zh-CN" sz="1100" dirty="0">
                <a:latin typeface="微软雅黑" panose="020B0503020204020204" pitchFamily="34" charset="-122"/>
                <a:ea typeface="微软雅黑" panose="020B0503020204020204" pitchFamily="34" charset="-122"/>
                <a:cs typeface="Times New Roman" panose="02020603050405020304" pitchFamily="18" charset="0"/>
              </a:rPr>
              <a:t>2013</a:t>
            </a:r>
            <a:r>
              <a:rPr lang="zh-CN" altLang="zh-CN" sz="1100" dirty="0">
                <a:latin typeface="微软雅黑" panose="020B0503020204020204" pitchFamily="34" charset="-122"/>
                <a:ea typeface="微软雅黑" panose="020B0503020204020204" pitchFamily="34" charset="-122"/>
                <a:cs typeface="Times New Roman" panose="02020603050405020304" pitchFamily="18" charset="0"/>
              </a:rPr>
              <a:t>年）</a:t>
            </a:r>
            <a:endParaRPr lang="zh-CN" altLang="en-US" sz="1100" dirty="0">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14"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矩形 11"/>
          <p:cNvSpPr/>
          <p:nvPr/>
        </p:nvSpPr>
        <p:spPr>
          <a:xfrm>
            <a:off x="506506" y="1301860"/>
            <a:ext cx="8933947" cy="830997"/>
          </a:xfrm>
          <a:prstGeom prst="rect">
            <a:avLst/>
          </a:prstGeom>
        </p:spPr>
        <p:txBody>
          <a:bodyPr wrap="square">
            <a:spAutoFit/>
          </a:bodyPr>
          <a:lstStyle/>
          <a:p>
            <a:pPr>
              <a:lnSpc>
                <a:spcPct val="150000"/>
              </a:lnSpc>
            </a:pPr>
            <a:r>
              <a:rPr lang="zh-CN" altLang="en-US" dirty="0" smtClean="0">
                <a:latin typeface="微软雅黑" panose="020B0503020204020204" pitchFamily="34" charset="-122"/>
                <a:ea typeface="微软雅黑" panose="020B0503020204020204" pitchFamily="34" charset="-122"/>
              </a:rPr>
              <a:t>    小城镇</a:t>
            </a:r>
            <a:r>
              <a:rPr lang="zh-CN" altLang="en-US" dirty="0" smtClean="0">
                <a:solidFill>
                  <a:srgbClr val="C00000"/>
                </a:solidFill>
                <a:latin typeface="微软雅黑" panose="020B0503020204020204" pitchFamily="34" charset="-122"/>
                <a:ea typeface="微软雅黑" panose="020B0503020204020204" pitchFamily="34" charset="-122"/>
              </a:rPr>
              <a:t>无财权自主权</a:t>
            </a:r>
            <a:r>
              <a:rPr lang="zh-CN" altLang="en-US" dirty="0" smtClean="0">
                <a:latin typeface="微软雅黑" panose="020B0503020204020204" pitchFamily="34" charset="-122"/>
                <a:ea typeface="微软雅黑" panose="020B0503020204020204" pitchFamily="34" charset="-122"/>
              </a:rPr>
              <a:t>，除部分重点镇、试点镇可获得上级财政转移支付外，大部分小城镇规划建设仍需</a:t>
            </a:r>
            <a:r>
              <a:rPr lang="zh-CN" altLang="en-US" dirty="0" smtClean="0">
                <a:solidFill>
                  <a:srgbClr val="C00000"/>
                </a:solidFill>
                <a:latin typeface="微软雅黑" panose="020B0503020204020204" pitchFamily="34" charset="-122"/>
                <a:ea typeface="微软雅黑" panose="020B0503020204020204" pitchFamily="34" charset="-122"/>
              </a:rPr>
              <a:t>自筹资金</a:t>
            </a:r>
            <a:r>
              <a:rPr lang="zh-CN" altLang="en-US" dirty="0" smtClean="0">
                <a:latin typeface="微软雅黑" panose="020B0503020204020204" pitchFamily="34" charset="-122"/>
                <a:ea typeface="微软雅黑" panose="020B0503020204020204" pitchFamily="34" charset="-122"/>
              </a:rPr>
              <a:t>。小城镇</a:t>
            </a:r>
            <a:r>
              <a:rPr lang="zh-CN" altLang="en-US" dirty="0" smtClean="0">
                <a:solidFill>
                  <a:srgbClr val="C00000"/>
                </a:solidFill>
                <a:latin typeface="微软雅黑" panose="020B0503020204020204" pitchFamily="34" charset="-122"/>
                <a:ea typeface="微软雅黑" panose="020B0503020204020204" pitchFamily="34" charset="-122"/>
              </a:rPr>
              <a:t>经济活力弱</a:t>
            </a:r>
            <a:r>
              <a:rPr lang="zh-CN" altLang="en-US" dirty="0" smtClean="0">
                <a:latin typeface="微软雅黑" panose="020B0503020204020204" pitchFamily="34" charset="-122"/>
                <a:ea typeface="微软雅黑" panose="020B0503020204020204" pitchFamily="34" charset="-122"/>
              </a:rPr>
              <a:t>，缺乏产业支撑，无力投资小城镇建设。</a:t>
            </a:r>
            <a:endParaRPr lang="zh-CN" altLang="en-US" dirty="0">
              <a:latin typeface="微软雅黑" panose="020B0503020204020204" pitchFamily="34" charset="-122"/>
              <a:ea typeface="微软雅黑" panose="020B0503020204020204" pitchFamily="34" charset="-122"/>
            </a:endParaRPr>
          </a:p>
        </p:txBody>
      </p:sp>
      <p:sp>
        <p:nvSpPr>
          <p:cNvPr id="13" name="TextBox 51"/>
          <p:cNvSpPr txBox="1">
            <a:spLocks noChangeArrowheads="1"/>
          </p:cNvSpPr>
          <p:nvPr/>
        </p:nvSpPr>
        <p:spPr bwMode="auto">
          <a:xfrm>
            <a:off x="464312" y="571480"/>
            <a:ext cx="9559251" cy="400110"/>
          </a:xfrm>
          <a:prstGeom prst="rect">
            <a:avLst/>
          </a:prstGeom>
          <a:noFill/>
          <a:ln w="9525">
            <a:noFill/>
            <a:miter lim="800000"/>
          </a:ln>
        </p:spPr>
        <p:txBody>
          <a:bodyPr wrap="square">
            <a:spAutoFit/>
          </a:bodyPr>
          <a:lstStyle/>
          <a:p>
            <a:r>
              <a:rPr lang="zh-CN" altLang="en-US" sz="2000" b="1" kern="0" dirty="0" smtClean="0">
                <a:latin typeface="微软雅黑" panose="020B0503020204020204" pitchFamily="34" charset="-122"/>
                <a:ea typeface="微软雅黑" panose="020B0503020204020204" pitchFamily="34" charset="-122"/>
              </a:rPr>
              <a:t>一</a:t>
            </a:r>
            <a:r>
              <a:rPr lang="zh-CN" altLang="en-US" sz="2000" b="1" kern="0"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缺乏资金，无力投资小城镇</a:t>
            </a:r>
            <a:r>
              <a:rPr lang="zh-CN" altLang="en-US" sz="2000" b="1" dirty="0" smtClean="0">
                <a:latin typeface="微软雅黑" panose="020B0503020204020204" pitchFamily="34" charset="-122"/>
                <a:ea typeface="微软雅黑" panose="020B0503020204020204" pitchFamily="34" charset="-122"/>
              </a:rPr>
              <a:t>建设</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Text Box 3"/>
          <p:cNvSpPr txBox="1">
            <a:spLocks noChangeArrowheads="1"/>
          </p:cNvSpPr>
          <p:nvPr/>
        </p:nvSpPr>
        <p:spPr bwMode="auto">
          <a:xfrm>
            <a:off x="378703" y="1118224"/>
            <a:ext cx="9176808" cy="438569"/>
          </a:xfrm>
          <a:prstGeom prst="rect">
            <a:avLst/>
          </a:prstGeom>
          <a:noFill/>
          <a:ln w="9525">
            <a:noFill/>
            <a:miter lim="800000"/>
          </a:ln>
        </p:spPr>
        <p:txBody>
          <a:bodyPr lIns="91429" tIns="45714" rIns="91429" bIns="45714">
            <a:spAutoFit/>
          </a:bodyPr>
          <a:lstStyle/>
          <a:p>
            <a:pPr marL="285750" indent="-285750" eaLnBrk="1" hangingPunct="1">
              <a:lnSpc>
                <a:spcPct val="125000"/>
              </a:lnSpc>
              <a:buClr>
                <a:schemeClr val="accent1">
                  <a:lumMod val="75000"/>
                </a:schemeClr>
              </a:buClr>
              <a:defRPr/>
            </a:pPr>
            <a:r>
              <a:rPr lang="zh-CN" altLang="en-US" sz="1800" b="1" dirty="0" smtClean="0">
                <a:latin typeface="微软雅黑" panose="020B0503020204020204" pitchFamily="34" charset="-122"/>
                <a:ea typeface="微软雅黑" panose="020B0503020204020204" pitchFamily="34" charset="-122"/>
              </a:rPr>
              <a:t> 人口</a:t>
            </a:r>
            <a:r>
              <a:rPr lang="zh-CN" altLang="en-US" sz="1800" b="1" dirty="0">
                <a:latin typeface="微软雅黑" panose="020B0503020204020204" pitchFamily="34" charset="-122"/>
                <a:ea typeface="微软雅黑" panose="020B0503020204020204" pitchFamily="34" charset="-122"/>
              </a:rPr>
              <a:t>外流、人才流失</a:t>
            </a:r>
            <a:r>
              <a:rPr lang="zh-CN" altLang="en-US" sz="1800" b="1" dirty="0" smtClean="0">
                <a:latin typeface="微软雅黑" panose="020B0503020204020204" pitchFamily="34" charset="-122"/>
                <a:ea typeface="微软雅黑" panose="020B0503020204020204" pitchFamily="34" charset="-122"/>
              </a:rPr>
              <a:t>严重</a:t>
            </a:r>
            <a:endParaRPr lang="zh-CN" altLang="en-US" sz="1800" b="1" dirty="0">
              <a:latin typeface="微软雅黑" panose="020B0503020204020204" pitchFamily="34" charset="-122"/>
              <a:ea typeface="微软雅黑" panose="020B0503020204020204" pitchFamily="34" charset="-122"/>
            </a:endParaRPr>
          </a:p>
        </p:txBody>
      </p:sp>
      <p:sp>
        <p:nvSpPr>
          <p:cNvPr id="27654" name="Text Box 3"/>
          <p:cNvSpPr txBox="1">
            <a:spLocks noChangeArrowheads="1"/>
          </p:cNvSpPr>
          <p:nvPr/>
        </p:nvSpPr>
        <p:spPr bwMode="auto">
          <a:xfrm>
            <a:off x="116463" y="1700809"/>
            <a:ext cx="9283031" cy="784818"/>
          </a:xfrm>
          <a:prstGeom prst="rect">
            <a:avLst/>
          </a:prstGeom>
          <a:noFill/>
          <a:ln w="9525">
            <a:noFill/>
            <a:miter lim="800000"/>
          </a:ln>
        </p:spPr>
        <p:txBody>
          <a:bodyPr wrap="square" lIns="91429" tIns="45714" rIns="91429" bIns="45714">
            <a:spAutoFit/>
          </a:bodyPr>
          <a:lstStyle/>
          <a:p>
            <a:pPr marL="571500" indent="-285750" eaLnBrk="1" hangingPunct="1">
              <a:lnSpc>
                <a:spcPct val="150000"/>
              </a:lnSpc>
              <a:buClr>
                <a:schemeClr val="accent3">
                  <a:lumMod val="75000"/>
                </a:schemeClr>
              </a:buClr>
              <a:buFont typeface="Wingdings" panose="05000000000000000000" pitchFamily="2" charset="2"/>
              <a:buChar char="n"/>
            </a:pPr>
            <a:r>
              <a:rPr lang="zh-CN" altLang="en-US" sz="1400" dirty="0" smtClean="0">
                <a:latin typeface="微软雅黑" panose="020B0503020204020204" pitchFamily="34" charset="-122"/>
                <a:ea typeface="微软雅黑" panose="020B0503020204020204" pitchFamily="34" charset="-122"/>
              </a:rPr>
              <a:t>以安徽省望江县为例，</a:t>
            </a:r>
            <a:r>
              <a:rPr lang="en-US" altLang="zh-CN" sz="1400" dirty="0" smtClean="0">
                <a:latin typeface="微软雅黑" panose="020B0503020204020204" pitchFamily="34" charset="-122"/>
                <a:ea typeface="微软雅黑" panose="020B0503020204020204" pitchFamily="34" charset="-122"/>
              </a:rPr>
              <a:t>08</a:t>
            </a:r>
            <a:r>
              <a:rPr lang="zh-CN" altLang="en-US" sz="1400" dirty="0" smtClean="0">
                <a:latin typeface="微软雅黑" panose="020B0503020204020204" pitchFamily="34" charset="-122"/>
                <a:ea typeface="微软雅黑" panose="020B0503020204020204" pitchFamily="34" charset="-122"/>
              </a:rPr>
              <a:t>年大规模</a:t>
            </a:r>
            <a:r>
              <a:rPr lang="zh-CN" altLang="en-US" sz="1400" dirty="0" smtClean="0">
                <a:solidFill>
                  <a:srgbClr val="C00000"/>
                </a:solidFill>
                <a:latin typeface="微软雅黑" panose="020B0503020204020204" pitchFamily="34" charset="-122"/>
                <a:ea typeface="微软雅黑" panose="020B0503020204020204" pitchFamily="34" charset="-122"/>
              </a:rPr>
              <a:t>人口回流</a:t>
            </a:r>
            <a:r>
              <a:rPr lang="zh-CN" altLang="en-US" sz="1400" dirty="0" smtClean="0">
                <a:latin typeface="微软雅黑" panose="020B0503020204020204" pitchFamily="34" charset="-122"/>
                <a:ea typeface="微软雅黑" panose="020B0503020204020204" pitchFamily="34" charset="-122"/>
              </a:rPr>
              <a:t>后，</a:t>
            </a:r>
            <a:r>
              <a:rPr lang="en-US" altLang="zh-CN" sz="1400" dirty="0" smtClean="0">
                <a:latin typeface="微软雅黑" panose="020B0503020204020204" pitchFamily="34" charset="-122"/>
                <a:ea typeface="微软雅黑" panose="020B0503020204020204" pitchFamily="34" charset="-122"/>
              </a:rPr>
              <a:t>2012</a:t>
            </a:r>
            <a:r>
              <a:rPr lang="zh-CN" altLang="en-US" sz="1400" dirty="0" smtClean="0">
                <a:latin typeface="微软雅黑" panose="020B0503020204020204" pitchFamily="34" charset="-122"/>
                <a:ea typeface="微软雅黑" panose="020B0503020204020204" pitchFamily="34" charset="-122"/>
              </a:rPr>
              <a:t>年</a:t>
            </a:r>
            <a:r>
              <a:rPr lang="zh-CN" altLang="zh-CN" sz="1400" dirty="0" smtClean="0">
                <a:latin typeface="微软雅黑" panose="020B0503020204020204" pitchFamily="34" charset="-122"/>
                <a:ea typeface="微软雅黑" panose="020B0503020204020204" pitchFamily="34" charset="-122"/>
              </a:rPr>
              <a:t>全县</a:t>
            </a:r>
            <a:r>
              <a:rPr lang="zh-CN" altLang="en-US" sz="1400" dirty="0" smtClean="0">
                <a:latin typeface="微软雅黑" panose="020B0503020204020204" pitchFamily="34" charset="-122"/>
                <a:ea typeface="微软雅黑" panose="020B0503020204020204" pitchFamily="34" charset="-122"/>
              </a:rPr>
              <a:t>各镇外出人口</a:t>
            </a:r>
            <a:r>
              <a:rPr lang="en-US" altLang="zh-CN" sz="1400" dirty="0" smtClean="0">
                <a:latin typeface="微软雅黑" panose="020B0503020204020204" pitchFamily="34" charset="-122"/>
                <a:ea typeface="微软雅黑" panose="020B0503020204020204" pitchFamily="34" charset="-122"/>
              </a:rPr>
              <a:t>1/5</a:t>
            </a:r>
            <a:r>
              <a:rPr lang="zh-CN" altLang="en-US" sz="1400" dirty="0" smtClean="0">
                <a:latin typeface="微软雅黑" panose="020B0503020204020204" pitchFamily="34" charset="-122"/>
                <a:ea typeface="微软雅黑" panose="020B0503020204020204" pitchFamily="34" charset="-122"/>
              </a:rPr>
              <a:t>以上，全县</a:t>
            </a:r>
            <a:r>
              <a:rPr lang="zh-CN" altLang="zh-CN" sz="1400" dirty="0" smtClean="0">
                <a:latin typeface="微软雅黑" panose="020B0503020204020204" pitchFamily="34" charset="-122"/>
                <a:ea typeface="微软雅黑" panose="020B0503020204020204" pitchFamily="34" charset="-122"/>
              </a:rPr>
              <a:t>常年</a:t>
            </a:r>
            <a:r>
              <a:rPr lang="zh-CN" altLang="en-US" sz="1400" dirty="0" smtClean="0">
                <a:latin typeface="微软雅黑" panose="020B0503020204020204" pitchFamily="34" charset="-122"/>
                <a:ea typeface="微软雅黑" panose="020B0503020204020204" pitchFamily="34" charset="-122"/>
              </a:rPr>
              <a:t>有</a:t>
            </a:r>
            <a:r>
              <a:rPr lang="en-US" altLang="zh-CN" b="1" dirty="0" smtClean="0">
                <a:solidFill>
                  <a:srgbClr val="C00000"/>
                </a:solidFill>
                <a:latin typeface="微软雅黑" panose="020B0503020204020204" pitchFamily="34" charset="-122"/>
                <a:ea typeface="微软雅黑" panose="020B0503020204020204" pitchFamily="34" charset="-122"/>
              </a:rPr>
              <a:t>26%</a:t>
            </a:r>
            <a:r>
              <a:rPr lang="zh-CN" altLang="zh-CN" sz="1400" dirty="0" smtClean="0">
                <a:solidFill>
                  <a:srgbClr val="C00000"/>
                </a:solidFill>
                <a:latin typeface="微软雅黑" panose="020B0503020204020204" pitchFamily="34" charset="-122"/>
                <a:ea typeface="微软雅黑" panose="020B0503020204020204" pitchFamily="34" charset="-122"/>
              </a:rPr>
              <a:t>劳动力</a:t>
            </a:r>
            <a:r>
              <a:rPr lang="zh-CN" altLang="en-US" sz="1400" dirty="0" smtClean="0">
                <a:solidFill>
                  <a:srgbClr val="C00000"/>
                </a:solidFill>
                <a:latin typeface="微软雅黑" panose="020B0503020204020204" pitchFamily="34" charset="-122"/>
                <a:ea typeface="微软雅黑" panose="020B0503020204020204" pitchFamily="34" charset="-122"/>
              </a:rPr>
              <a:t>外流</a:t>
            </a:r>
            <a:r>
              <a:rPr lang="zh-CN" altLang="en-US" sz="1200" dirty="0" smtClean="0">
                <a:latin typeface="微软雅黑" panose="020B0503020204020204" pitchFamily="34" charset="-122"/>
                <a:ea typeface="微软雅黑" panose="020B0503020204020204" pitchFamily="34" charset="-122"/>
              </a:rPr>
              <a:t>（青壮年为主），</a:t>
            </a:r>
            <a:r>
              <a:rPr lang="zh-CN" altLang="en-US" sz="1400" dirty="0" smtClean="0">
                <a:latin typeface="微软雅黑" panose="020B0503020204020204" pitchFamily="34" charset="-122"/>
                <a:ea typeface="微软雅黑" panose="020B0503020204020204" pitchFamily="34" charset="-122"/>
              </a:rPr>
              <a:t>主要流向地江浙地区和北上广。</a:t>
            </a:r>
            <a:r>
              <a:rPr lang="zh-CN" altLang="en-US" sz="1200" dirty="0" smtClean="0">
                <a:latin typeface="微软雅黑" panose="020B0503020204020204" pitchFamily="34" charset="-122"/>
                <a:ea typeface="微软雅黑" panose="020B0503020204020204" pitchFamily="34" charset="-122"/>
              </a:rPr>
              <a:t>（回流意愿调查显示</a:t>
            </a:r>
            <a:r>
              <a:rPr lang="en-US" altLang="zh-CN" sz="1200" b="1" dirty="0" smtClean="0">
                <a:solidFill>
                  <a:srgbClr val="C00000"/>
                </a:solidFill>
                <a:latin typeface="微软雅黑" panose="020B0503020204020204" pitchFamily="34" charset="-122"/>
                <a:ea typeface="微软雅黑" panose="020B0503020204020204" pitchFamily="34" charset="-122"/>
              </a:rPr>
              <a:t>43%</a:t>
            </a:r>
            <a:r>
              <a:rPr lang="zh-CN" altLang="en-US" sz="1200" dirty="0" smtClean="0">
                <a:solidFill>
                  <a:srgbClr val="C00000"/>
                </a:solidFill>
                <a:latin typeface="微软雅黑" panose="020B0503020204020204" pitchFamily="34" charset="-122"/>
                <a:ea typeface="微软雅黑" panose="020B0503020204020204" pitchFamily="34" charset="-122"/>
              </a:rPr>
              <a:t>集中在县城</a:t>
            </a:r>
            <a:r>
              <a:rPr lang="zh-CN" altLang="en-US" sz="1200" dirty="0" smtClean="0">
                <a:latin typeface="微软雅黑" panose="020B0503020204020204" pitchFamily="34" charset="-122"/>
                <a:ea typeface="微软雅黑" panose="020B0503020204020204" pitchFamily="34" charset="-122"/>
              </a:rPr>
              <a:t>，</a:t>
            </a:r>
            <a:r>
              <a:rPr lang="en-US" altLang="zh-CN" sz="1200" dirty="0" smtClean="0">
                <a:latin typeface="微软雅黑" panose="020B0503020204020204" pitchFamily="34" charset="-122"/>
                <a:ea typeface="微软雅黑" panose="020B0503020204020204" pitchFamily="34" charset="-122"/>
              </a:rPr>
              <a:t>32%</a:t>
            </a:r>
            <a:r>
              <a:rPr lang="zh-CN" altLang="en-US" sz="1200" dirty="0" smtClean="0">
                <a:latin typeface="微软雅黑" panose="020B0503020204020204" pitchFamily="34" charset="-122"/>
                <a:ea typeface="微软雅黑" panose="020B0503020204020204" pitchFamily="34" charset="-122"/>
              </a:rPr>
              <a:t>集中在镇）</a:t>
            </a:r>
            <a:endParaRPr lang="en-US" altLang="zh-CN" sz="1400" dirty="0">
              <a:latin typeface="微软雅黑" panose="020B0503020204020204" pitchFamily="34" charset="-122"/>
              <a:ea typeface="微软雅黑" panose="020B0503020204020204" pitchFamily="34" charset="-122"/>
            </a:endParaRPr>
          </a:p>
        </p:txBody>
      </p:sp>
      <p:sp>
        <p:nvSpPr>
          <p:cNvPr id="27729" name="TextBox 4"/>
          <p:cNvSpPr txBox="1">
            <a:spLocks noChangeArrowheads="1"/>
          </p:cNvSpPr>
          <p:nvPr/>
        </p:nvSpPr>
        <p:spPr bwMode="auto">
          <a:xfrm>
            <a:off x="3080793" y="3080564"/>
            <a:ext cx="3775393" cy="276999"/>
          </a:xfrm>
          <a:prstGeom prst="rect">
            <a:avLst/>
          </a:prstGeom>
          <a:noFill/>
          <a:ln w="9525">
            <a:noFill/>
            <a:miter lim="800000"/>
          </a:ln>
        </p:spPr>
        <p:txBody>
          <a:bodyPr wrap="none">
            <a:spAutoFit/>
          </a:bodyPr>
          <a:lstStyle/>
          <a:p>
            <a:r>
              <a:rPr lang="zh-CN" altLang="en-US" sz="1200" dirty="0" smtClean="0">
                <a:latin typeface="微软雅黑" panose="020B0503020204020204" pitchFamily="34" charset="-122"/>
                <a:ea typeface="微软雅黑" panose="020B0503020204020204" pitchFamily="34" charset="-122"/>
              </a:rPr>
              <a:t>望江县</a:t>
            </a:r>
            <a:r>
              <a:rPr lang="zh-CN" altLang="en-US" sz="1200" dirty="0">
                <a:latin typeface="微软雅黑" panose="020B0503020204020204" pitchFamily="34" charset="-122"/>
                <a:ea typeface="微软雅黑" panose="020B0503020204020204" pitchFamily="34" charset="-122"/>
              </a:rPr>
              <a:t>各乡镇外流</a:t>
            </a:r>
            <a:r>
              <a:rPr lang="zh-CN" altLang="en-US" sz="1200" dirty="0" smtClean="0">
                <a:latin typeface="微软雅黑" panose="020B0503020204020204" pitchFamily="34" charset="-122"/>
                <a:ea typeface="微软雅黑" panose="020B0503020204020204" pitchFamily="34" charset="-122"/>
              </a:rPr>
              <a:t>人口及务工地点统计表（</a:t>
            </a:r>
            <a:r>
              <a:rPr lang="en-US" altLang="zh-CN" sz="1200" dirty="0" smtClean="0">
                <a:latin typeface="微软雅黑" panose="020B0503020204020204" pitchFamily="34" charset="-122"/>
                <a:ea typeface="微软雅黑" panose="020B0503020204020204" pitchFamily="34" charset="-122"/>
              </a:rPr>
              <a:t>2012</a:t>
            </a:r>
            <a:r>
              <a:rPr lang="zh-CN" altLang="en-US" sz="1200" dirty="0" smtClean="0">
                <a:latin typeface="微软雅黑" panose="020B0503020204020204" pitchFamily="34" charset="-122"/>
                <a:ea typeface="微软雅黑" panose="020B0503020204020204" pitchFamily="34" charset="-122"/>
              </a:rPr>
              <a:t>年）</a:t>
            </a:r>
            <a:endParaRPr lang="zh-CN" altLang="en-US" sz="1200" dirty="0">
              <a:latin typeface="微软雅黑" panose="020B0503020204020204" pitchFamily="34" charset="-122"/>
              <a:ea typeface="微软雅黑" panose="020B0503020204020204" pitchFamily="34" charset="-122"/>
            </a:endParaRPr>
          </a:p>
        </p:txBody>
      </p:sp>
      <p:graphicFrame>
        <p:nvGraphicFramePr>
          <p:cNvPr id="9" name="图表 8"/>
          <p:cNvGraphicFramePr/>
          <p:nvPr/>
        </p:nvGraphicFramePr>
        <p:xfrm>
          <a:off x="116462" y="3375024"/>
          <a:ext cx="5460607" cy="2671192"/>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10" name="图表 9"/>
          <p:cNvGraphicFramePr/>
          <p:nvPr/>
        </p:nvGraphicFramePr>
        <p:xfrm>
          <a:off x="5143305" y="3384376"/>
          <a:ext cx="4762695" cy="2924944"/>
        </p:xfrm>
        <a:graphic>
          <a:graphicData uri="http://schemas.openxmlformats.org/drawingml/2006/chart">
            <c:chart xmlns:c="http://schemas.openxmlformats.org/drawingml/2006/chart" xmlns:r="http://schemas.openxmlformats.org/officeDocument/2006/relationships" r:id="rId2"/>
          </a:graphicData>
        </a:graphic>
      </p:graphicFrame>
      <p:pic>
        <p:nvPicPr>
          <p:cNvPr id="12" name="Picture 2" descr="20150826中国建筑研究院ppt-0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51"/>
          <p:cNvSpPr txBox="1">
            <a:spLocks noChangeArrowheads="1"/>
          </p:cNvSpPr>
          <p:nvPr/>
        </p:nvSpPr>
        <p:spPr bwMode="auto">
          <a:xfrm>
            <a:off x="464312" y="571480"/>
            <a:ext cx="9559251" cy="707886"/>
          </a:xfrm>
          <a:prstGeom prst="rect">
            <a:avLst/>
          </a:prstGeom>
          <a:noFill/>
          <a:ln w="9525">
            <a:noFill/>
            <a:miter lim="800000"/>
          </a:ln>
        </p:spPr>
        <p:txBody>
          <a:bodyPr wrap="square">
            <a:spAutoFit/>
          </a:bodyPr>
          <a:lstStyle/>
          <a:p>
            <a:pPr lvl="0"/>
            <a:r>
              <a:rPr lang="zh-CN" altLang="en-US" sz="2000" b="1" kern="0" dirty="0" smtClean="0">
                <a:latin typeface="微软雅黑" panose="020B0503020204020204" pitchFamily="34" charset="-122"/>
                <a:ea typeface="微软雅黑" panose="020B0503020204020204" pitchFamily="34" charset="-122"/>
              </a:rPr>
              <a:t>二</a:t>
            </a:r>
            <a:r>
              <a:rPr lang="zh-CN" altLang="en-US" sz="2000" b="1" kern="0"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人才外流，</a:t>
            </a:r>
            <a:r>
              <a:rPr lang="zh-CN" altLang="en-US" sz="2000" b="1" dirty="0" smtClean="0">
                <a:latin typeface="微软雅黑" panose="020B0503020204020204" pitchFamily="34" charset="-122"/>
                <a:ea typeface="微软雅黑" panose="020B0503020204020204" pitchFamily="34" charset="-122"/>
              </a:rPr>
              <a:t>无法支持小</a:t>
            </a:r>
            <a:r>
              <a:rPr lang="zh-CN" altLang="en-US" sz="2000" b="1" dirty="0">
                <a:latin typeface="微软雅黑" panose="020B0503020204020204" pitchFamily="34" charset="-122"/>
                <a:ea typeface="微软雅黑" panose="020B0503020204020204" pitchFamily="34" charset="-122"/>
              </a:rPr>
              <a:t>城镇建设</a:t>
            </a:r>
            <a:endParaRPr lang="zh-CN" altLang="en-US" sz="2000" b="1" kern="0" dirty="0">
              <a:latin typeface="微软雅黑" panose="020B0503020204020204" pitchFamily="34" charset="-122"/>
              <a:ea typeface="微软雅黑" panose="020B0503020204020204" pitchFamily="34" charset="-122"/>
            </a:endParaRPr>
          </a:p>
          <a:p>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128465" y="1408557"/>
            <a:ext cx="5110287" cy="2508367"/>
          </a:xfrm>
          <a:prstGeom prst="rect">
            <a:avLst/>
          </a:prstGeom>
          <a:noFill/>
          <a:ln w="9525">
            <a:noFill/>
            <a:miter lim="800000"/>
          </a:ln>
        </p:spPr>
        <p:txBody>
          <a:bodyPr wrap="square" lIns="91429" tIns="45714" rIns="91429" bIns="45714">
            <a:spAutoFit/>
          </a:bodyPr>
          <a:lstStyle/>
          <a:p>
            <a:pPr marL="571500" indent="-285750" eaLnBrk="1" hangingPunct="1">
              <a:spcAft>
                <a:spcPts val="1200"/>
              </a:spcAft>
              <a:buClr>
                <a:srgbClr val="C00000"/>
              </a:buClr>
            </a:pPr>
            <a:r>
              <a:rPr lang="zh-CN" altLang="en-US" sz="1800" b="1" dirty="0" smtClean="0">
                <a:latin typeface="微软雅黑" panose="020B0503020204020204" pitchFamily="34" charset="-122"/>
                <a:ea typeface="微软雅黑" panose="020B0503020204020204" pitchFamily="34" charset="-122"/>
              </a:rPr>
              <a:t>基层专业管理人员缺乏</a:t>
            </a:r>
            <a:endParaRPr lang="en-US" altLang="zh-CN" sz="1800" b="1" dirty="0">
              <a:latin typeface="微软雅黑" panose="020B0503020204020204" pitchFamily="34" charset="-122"/>
              <a:ea typeface="微软雅黑" panose="020B0503020204020204" pitchFamily="34" charset="-122"/>
            </a:endParaRPr>
          </a:p>
          <a:p>
            <a:pPr marL="571500" indent="-285750" eaLnBrk="1" hangingPunct="1">
              <a:lnSpc>
                <a:spcPct val="150000"/>
              </a:lnSpc>
              <a:buClr>
                <a:schemeClr val="accent3">
                  <a:lumMod val="75000"/>
                </a:schemeClr>
              </a:buClr>
              <a:buFont typeface="Wingdings" panose="05000000000000000000" pitchFamily="2" charset="2"/>
              <a:buChar char="n"/>
            </a:pPr>
            <a:r>
              <a:rPr lang="zh-CN" altLang="en-US" sz="1400" dirty="0" smtClean="0">
                <a:latin typeface="微软雅黑" panose="020B0503020204020204" pitchFamily="34" charset="-122"/>
                <a:ea typeface="微软雅黑" panose="020B0503020204020204" pitchFamily="34" charset="-122"/>
              </a:rPr>
              <a:t>至</a:t>
            </a:r>
            <a:r>
              <a:rPr lang="en-US" altLang="zh-CN" sz="1400" dirty="0">
                <a:latin typeface="微软雅黑" panose="020B0503020204020204" pitchFamily="34" charset="-122"/>
                <a:ea typeface="微软雅黑" panose="020B0503020204020204" pitchFamily="34" charset="-122"/>
              </a:rPr>
              <a:t>2013</a:t>
            </a:r>
            <a:r>
              <a:rPr lang="zh-CN" altLang="en-US" sz="1400" dirty="0">
                <a:latin typeface="微软雅黑" panose="020B0503020204020204" pitchFamily="34" charset="-122"/>
                <a:ea typeface="微软雅黑" panose="020B0503020204020204" pitchFamily="34" charset="-122"/>
              </a:rPr>
              <a:t>年末，统计汇总的</a:t>
            </a:r>
            <a:r>
              <a:rPr lang="en-US" altLang="zh-CN" sz="1400" dirty="0">
                <a:latin typeface="微软雅黑" panose="020B0503020204020204" pitchFamily="34" charset="-122"/>
                <a:ea typeface="微软雅黑" panose="020B0503020204020204" pitchFamily="34" charset="-122"/>
              </a:rPr>
              <a:t>17449</a:t>
            </a:r>
            <a:r>
              <a:rPr lang="zh-CN" altLang="en-US" sz="1400" dirty="0">
                <a:latin typeface="微软雅黑" panose="020B0503020204020204" pitchFamily="34" charset="-122"/>
                <a:ea typeface="微软雅黑" panose="020B0503020204020204" pitchFamily="34" charset="-122"/>
              </a:rPr>
              <a:t>个建制</a:t>
            </a:r>
            <a:r>
              <a:rPr lang="zh-CN" altLang="en-US" sz="1400" dirty="0" smtClean="0">
                <a:latin typeface="微软雅黑" panose="020B0503020204020204" pitchFamily="34" charset="-122"/>
                <a:ea typeface="微软雅黑" panose="020B0503020204020204" pitchFamily="34" charset="-122"/>
              </a:rPr>
              <a:t>镇中，村镇</a:t>
            </a:r>
            <a:r>
              <a:rPr lang="zh-CN" altLang="en-US" sz="1400" dirty="0">
                <a:latin typeface="微软雅黑" panose="020B0503020204020204" pitchFamily="34" charset="-122"/>
                <a:ea typeface="微软雅黑" panose="020B0503020204020204" pitchFamily="34" charset="-122"/>
              </a:rPr>
              <a:t>建设管理</a:t>
            </a:r>
            <a:r>
              <a:rPr lang="zh-CN" altLang="en-US" sz="1400" dirty="0" smtClean="0">
                <a:latin typeface="微软雅黑" panose="020B0503020204020204" pitchFamily="34" charset="-122"/>
                <a:ea typeface="微软雅黑" panose="020B0503020204020204" pitchFamily="34" charset="-122"/>
              </a:rPr>
              <a:t>人员</a:t>
            </a:r>
            <a:r>
              <a:rPr lang="en-US" altLang="zh-CN" sz="1400" dirty="0" smtClean="0">
                <a:latin typeface="微软雅黑" panose="020B0503020204020204" pitchFamily="34" charset="-122"/>
                <a:ea typeface="微软雅黑" panose="020B0503020204020204" pitchFamily="34" charset="-122"/>
              </a:rPr>
              <a:t>87251</a:t>
            </a:r>
            <a:r>
              <a:rPr lang="zh-CN" altLang="en-US" sz="1400" dirty="0" smtClean="0">
                <a:latin typeface="微软雅黑" panose="020B0503020204020204" pitchFamily="34" charset="-122"/>
                <a:ea typeface="微软雅黑" panose="020B0503020204020204" pitchFamily="34" charset="-122"/>
              </a:rPr>
              <a:t>人，其中全职人员仅</a:t>
            </a:r>
            <a:r>
              <a:rPr lang="en-US" altLang="zh-CN" sz="1400" dirty="0" smtClean="0">
                <a:latin typeface="微软雅黑" panose="020B0503020204020204" pitchFamily="34" charset="-122"/>
                <a:ea typeface="微软雅黑" panose="020B0503020204020204" pitchFamily="34" charset="-122"/>
              </a:rPr>
              <a:t>51911</a:t>
            </a:r>
            <a:r>
              <a:rPr lang="zh-CN" altLang="en-US" sz="1400" dirty="0" smtClean="0">
                <a:latin typeface="微软雅黑" panose="020B0503020204020204" pitchFamily="34" charset="-122"/>
                <a:ea typeface="微软雅黑" panose="020B0503020204020204" pitchFamily="34" charset="-122"/>
              </a:rPr>
              <a:t>人，</a:t>
            </a:r>
            <a:r>
              <a:rPr lang="zh-CN" altLang="en-US" sz="1400" dirty="0" smtClean="0">
                <a:solidFill>
                  <a:srgbClr val="C00000"/>
                </a:solidFill>
                <a:latin typeface="微软雅黑" panose="020B0503020204020204" pitchFamily="34" charset="-122"/>
                <a:ea typeface="微软雅黑" panose="020B0503020204020204" pitchFamily="34" charset="-122"/>
              </a:rPr>
              <a:t>全职建设管理人员仅占</a:t>
            </a:r>
            <a:r>
              <a:rPr lang="en-US" altLang="zh-CN" b="1" dirty="0" smtClean="0">
                <a:solidFill>
                  <a:srgbClr val="C00000"/>
                </a:solidFill>
                <a:latin typeface="微软雅黑" panose="020B0503020204020204" pitchFamily="34" charset="-122"/>
                <a:ea typeface="微软雅黑" panose="020B0503020204020204" pitchFamily="34" charset="-122"/>
              </a:rPr>
              <a:t>59%</a:t>
            </a:r>
            <a:r>
              <a:rPr lang="zh-CN" altLang="en-US" sz="1400" dirty="0" smtClean="0">
                <a:latin typeface="微软雅黑" panose="020B0503020204020204" pitchFamily="34" charset="-122"/>
                <a:ea typeface="微软雅黑" panose="020B0503020204020204" pitchFamily="34" charset="-122"/>
              </a:rPr>
              <a:t>。</a:t>
            </a:r>
            <a:endParaRPr lang="en-US" altLang="zh-CN" sz="1400" dirty="0" smtClean="0">
              <a:latin typeface="微软雅黑" panose="020B0503020204020204" pitchFamily="34" charset="-122"/>
              <a:ea typeface="微软雅黑" panose="020B0503020204020204" pitchFamily="34" charset="-122"/>
            </a:endParaRPr>
          </a:p>
          <a:p>
            <a:pPr marL="571500" indent="-285750" eaLnBrk="1" hangingPunct="1">
              <a:lnSpc>
                <a:spcPct val="150000"/>
              </a:lnSpc>
              <a:buClr>
                <a:schemeClr val="accent3">
                  <a:lumMod val="75000"/>
                </a:schemeClr>
              </a:buClr>
              <a:buFont typeface="Wingdings" panose="05000000000000000000" pitchFamily="2" charset="2"/>
              <a:buChar char="n"/>
            </a:pPr>
            <a:r>
              <a:rPr lang="zh-CN" altLang="en-US" sz="1400" dirty="0" smtClean="0">
                <a:latin typeface="微软雅黑" panose="020B0503020204020204" pitchFamily="34" charset="-122"/>
                <a:ea typeface="微软雅黑" panose="020B0503020204020204" pitchFamily="34" charset="-122"/>
              </a:rPr>
              <a:t>有些小城镇村镇</a:t>
            </a:r>
            <a:r>
              <a:rPr lang="zh-CN" altLang="en-US" sz="1400" dirty="0">
                <a:latin typeface="微软雅黑" panose="020B0503020204020204" pitchFamily="34" charset="-122"/>
                <a:ea typeface="微软雅黑" panose="020B0503020204020204" pitchFamily="34" charset="-122"/>
              </a:rPr>
              <a:t>建设管理职能</a:t>
            </a:r>
            <a:r>
              <a:rPr lang="zh-CN" altLang="en-US" sz="1400" dirty="0" smtClean="0">
                <a:latin typeface="微软雅黑" panose="020B0503020204020204" pitchFamily="34" charset="-122"/>
                <a:ea typeface="微软雅黑" panose="020B0503020204020204" pitchFamily="34" charset="-122"/>
              </a:rPr>
              <a:t>由</a:t>
            </a:r>
            <a:r>
              <a:rPr lang="zh-CN" altLang="en-US" sz="1400" b="1" dirty="0" smtClean="0">
                <a:solidFill>
                  <a:srgbClr val="C00000"/>
                </a:solidFill>
                <a:latin typeface="微软雅黑" panose="020B0503020204020204" pitchFamily="34" charset="-122"/>
                <a:ea typeface="微软雅黑" panose="020B0503020204020204" pitchFamily="34" charset="-122"/>
              </a:rPr>
              <a:t>土管所、武装部等</a:t>
            </a:r>
            <a:r>
              <a:rPr lang="zh-CN" altLang="en-US" sz="1400" b="1" dirty="0">
                <a:solidFill>
                  <a:srgbClr val="C00000"/>
                </a:solidFill>
                <a:latin typeface="微软雅黑" panose="020B0503020204020204" pitchFamily="34" charset="-122"/>
                <a:ea typeface="微软雅黑" panose="020B0503020204020204" pitchFamily="34" charset="-122"/>
              </a:rPr>
              <a:t>部门履行</a:t>
            </a:r>
            <a:r>
              <a:rPr lang="zh-CN" altLang="en-US" sz="1400" dirty="0" smtClean="0">
                <a:latin typeface="微软雅黑" panose="020B0503020204020204" pitchFamily="34" charset="-122"/>
                <a:ea typeface="微软雅黑" panose="020B0503020204020204" pitchFamily="34" charset="-122"/>
              </a:rPr>
              <a:t>，管理人员也不是规划、建筑相关专业的，导致行政管理</a:t>
            </a:r>
            <a:r>
              <a:rPr lang="zh-CN" altLang="en-US" sz="1400" dirty="0">
                <a:latin typeface="微软雅黑" panose="020B0503020204020204" pitchFamily="34" charset="-122"/>
                <a:ea typeface="微软雅黑" panose="020B0503020204020204" pitchFamily="34" charset="-122"/>
              </a:rPr>
              <a:t>权限无法有效实施。</a:t>
            </a:r>
            <a:endParaRPr lang="en-US" altLang="zh-CN" sz="1400" dirty="0">
              <a:latin typeface="微软雅黑" panose="020B0503020204020204" pitchFamily="34" charset="-122"/>
              <a:ea typeface="微软雅黑" panose="020B0503020204020204" pitchFamily="34" charset="-122"/>
            </a:endParaRPr>
          </a:p>
        </p:txBody>
      </p:sp>
      <p:sp>
        <p:nvSpPr>
          <p:cNvPr id="12" name="TextBox 4"/>
          <p:cNvSpPr txBox="1">
            <a:spLocks noChangeArrowheads="1"/>
          </p:cNvSpPr>
          <p:nvPr/>
        </p:nvSpPr>
        <p:spPr bwMode="auto">
          <a:xfrm>
            <a:off x="6321152" y="4794027"/>
            <a:ext cx="3159839" cy="276999"/>
          </a:xfrm>
          <a:prstGeom prst="rect">
            <a:avLst/>
          </a:prstGeom>
          <a:noFill/>
          <a:ln w="9525">
            <a:noFill/>
            <a:miter lim="800000"/>
          </a:ln>
        </p:spPr>
        <p:txBody>
          <a:bodyPr wrap="none">
            <a:spAutoFit/>
          </a:bodyPr>
          <a:lstStyle/>
          <a:p>
            <a:r>
              <a:rPr lang="en-US" altLang="zh-CN" sz="1200" dirty="0" smtClean="0">
                <a:latin typeface="微软雅黑" panose="020B0503020204020204" pitchFamily="34" charset="-122"/>
                <a:ea typeface="微软雅黑" panose="020B0503020204020204" pitchFamily="34" charset="-122"/>
              </a:rPr>
              <a:t>2013</a:t>
            </a:r>
            <a:r>
              <a:rPr lang="zh-CN" altLang="en-US" sz="1200" dirty="0" smtClean="0">
                <a:latin typeface="微软雅黑" panose="020B0503020204020204" pitchFamily="34" charset="-122"/>
                <a:ea typeface="微软雅黑" panose="020B0503020204020204" pitchFamily="34" charset="-122"/>
              </a:rPr>
              <a:t>年全国建制镇管理人员任职情况统计表</a:t>
            </a:r>
            <a:endParaRPr lang="zh-CN" altLang="en-US" sz="1200" dirty="0">
              <a:latin typeface="微软雅黑" panose="020B0503020204020204" pitchFamily="34" charset="-122"/>
              <a:ea typeface="微软雅黑" panose="020B0503020204020204" pitchFamily="34" charset="-122"/>
            </a:endParaRPr>
          </a:p>
        </p:txBody>
      </p:sp>
      <p:pic>
        <p:nvPicPr>
          <p:cNvPr id="15"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51"/>
          <p:cNvSpPr txBox="1">
            <a:spLocks noChangeArrowheads="1"/>
          </p:cNvSpPr>
          <p:nvPr/>
        </p:nvSpPr>
        <p:spPr bwMode="auto">
          <a:xfrm>
            <a:off x="464312" y="571480"/>
            <a:ext cx="9559251" cy="400110"/>
          </a:xfrm>
          <a:prstGeom prst="rect">
            <a:avLst/>
          </a:prstGeom>
          <a:noFill/>
          <a:ln w="9525">
            <a:noFill/>
            <a:miter lim="800000"/>
          </a:ln>
        </p:spPr>
        <p:txBody>
          <a:bodyPr wrap="square">
            <a:spAutoFit/>
          </a:bodyPr>
          <a:lstStyle/>
          <a:p>
            <a:pPr lvl="0"/>
            <a:r>
              <a:rPr lang="zh-CN" altLang="en-US" sz="2000" b="1" kern="0" dirty="0" smtClean="0">
                <a:latin typeface="微软雅黑" panose="020B0503020204020204" pitchFamily="34" charset="-122"/>
                <a:ea typeface="微软雅黑" panose="020B0503020204020204" pitchFamily="34" charset="-122"/>
              </a:rPr>
              <a:t>二</a:t>
            </a:r>
            <a:r>
              <a:rPr lang="zh-CN" altLang="en-US" sz="2000" b="1" kern="0"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人才外流</a:t>
            </a:r>
            <a:r>
              <a:rPr lang="zh-CN" altLang="en-US" sz="2000" b="1" dirty="0" smtClean="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小城镇建设管理水平难以提升</a:t>
            </a:r>
            <a:endParaRPr lang="zh-CN" altLang="en-US" b="1" dirty="0">
              <a:latin typeface="Adobe 黑体 Std R" panose="020B0400000000000000" pitchFamily="34" charset="-122"/>
              <a:ea typeface="Adobe 黑体 Std R" panose="020B0400000000000000" pitchFamily="34" charset="-122"/>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7016" y="1196752"/>
            <a:ext cx="5694363" cy="359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5" descr="兵营式住房-北京韩村河"/>
          <p:cNvPicPr>
            <a:picLocks noChangeAspect="1" noChangeArrowheads="1"/>
          </p:cNvPicPr>
          <p:nvPr/>
        </p:nvPicPr>
        <p:blipFill>
          <a:blip r:embed="rId1">
            <a:lum bright="12000" contrast="12000"/>
          </a:blip>
          <a:srcRect t="3307" b="15621"/>
          <a:stretch>
            <a:fillRect/>
          </a:stretch>
        </p:blipFill>
        <p:spPr bwMode="auto">
          <a:xfrm>
            <a:off x="3309926" y="2565400"/>
            <a:ext cx="6000792" cy="3649682"/>
          </a:xfrm>
          <a:prstGeom prst="rect">
            <a:avLst/>
          </a:prstGeom>
          <a:noFill/>
          <a:ln w="9525">
            <a:noFill/>
            <a:miter lim="800000"/>
            <a:headEnd/>
            <a:tailEnd/>
          </a:ln>
        </p:spPr>
      </p:pic>
      <p:sp>
        <p:nvSpPr>
          <p:cNvPr id="13" name="Rectangle 7"/>
          <p:cNvSpPr>
            <a:spLocks noChangeArrowheads="1"/>
          </p:cNvSpPr>
          <p:nvPr/>
        </p:nvSpPr>
        <p:spPr bwMode="auto">
          <a:xfrm>
            <a:off x="5469034" y="6248346"/>
            <a:ext cx="928459" cy="276999"/>
          </a:xfrm>
          <a:prstGeom prst="rect">
            <a:avLst/>
          </a:prstGeom>
          <a:noFill/>
          <a:ln w="9525">
            <a:noFill/>
            <a:miter lim="800000"/>
          </a:ln>
        </p:spPr>
        <p:txBody>
          <a:bodyPr wrap="none" anchor="ctr">
            <a:spAutoFit/>
          </a:bodyPr>
          <a:lstStyle/>
          <a:p>
            <a:pPr indent="127000"/>
            <a:r>
              <a:rPr lang="zh-CN" altLang="en-US" sz="1200" dirty="0" smtClean="0">
                <a:latin typeface="微软雅黑" panose="020B0503020204020204" pitchFamily="34" charset="-122"/>
                <a:ea typeface="微软雅黑" panose="020B0503020204020204" pitchFamily="34" charset="-122"/>
                <a:cs typeface="Times New Roman" panose="02020603050405020304" pitchFamily="18" charset="0"/>
              </a:rPr>
              <a:t>北京某镇</a:t>
            </a:r>
            <a:endParaRPr lang="zh-CN" altLang="en-US" sz="1200" dirty="0">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15"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3"/>
          <p:cNvSpPr txBox="1">
            <a:spLocks noChangeArrowheads="1"/>
          </p:cNvSpPr>
          <p:nvPr/>
        </p:nvSpPr>
        <p:spPr bwMode="auto">
          <a:xfrm>
            <a:off x="128464" y="1196753"/>
            <a:ext cx="9595471" cy="700564"/>
          </a:xfrm>
          <a:prstGeom prst="rect">
            <a:avLst/>
          </a:prstGeom>
          <a:noFill/>
          <a:ln w="9525">
            <a:noFill/>
            <a:miter lim="800000"/>
          </a:ln>
        </p:spPr>
        <p:txBody>
          <a:bodyPr wrap="square" lIns="91429" tIns="45714" rIns="91429" bIns="45714">
            <a:spAutoFit/>
          </a:bodyPr>
          <a:lstStyle/>
          <a:p>
            <a:pPr marL="571500" indent="-285750" eaLnBrk="1" hangingPunct="1">
              <a:lnSpc>
                <a:spcPct val="150000"/>
              </a:lnSpc>
              <a:buClr>
                <a:schemeClr val="accent3">
                  <a:lumMod val="75000"/>
                </a:schemeClr>
              </a:buClr>
              <a:buFont typeface="Wingdings" panose="05000000000000000000" pitchFamily="2" charset="2"/>
              <a:buChar char="n"/>
              <a:defRPr/>
            </a:pPr>
            <a:r>
              <a:rPr lang="zh-CN" altLang="en-US" sz="1400" dirty="0" smtClean="0">
                <a:latin typeface="微软雅黑" panose="020B0503020204020204" pitchFamily="34" charset="-122"/>
                <a:ea typeface="微软雅黑" panose="020B0503020204020204" pitchFamily="34" charset="-122"/>
              </a:rPr>
              <a:t>受</a:t>
            </a:r>
            <a:r>
              <a:rPr lang="zh-CN" altLang="en-US" sz="1400" dirty="0">
                <a:latin typeface="微软雅黑" panose="020B0503020204020204" pitchFamily="34" charset="-122"/>
                <a:ea typeface="微软雅黑" panose="020B0503020204020204" pitchFamily="34" charset="-122"/>
              </a:rPr>
              <a:t>城市化的冲击，小城镇基层管理人员及</a:t>
            </a:r>
            <a:r>
              <a:rPr lang="zh-CN" altLang="en-US" sz="1400" dirty="0" smtClean="0">
                <a:latin typeface="微软雅黑" panose="020B0503020204020204" pitchFamily="34" charset="-122"/>
                <a:ea typeface="微软雅黑" panose="020B0503020204020204" pitchFamily="34" charset="-122"/>
              </a:rPr>
              <a:t>居民在意识形态</a:t>
            </a:r>
            <a:r>
              <a:rPr lang="zh-CN" altLang="en-US" sz="1400" dirty="0">
                <a:latin typeface="微软雅黑" panose="020B0503020204020204" pitchFamily="34" charset="-122"/>
                <a:ea typeface="微软雅黑" panose="020B0503020204020204" pitchFamily="34" charset="-122"/>
              </a:rPr>
              <a:t>中</a:t>
            </a:r>
            <a:r>
              <a:rPr lang="zh-CN" altLang="en-US" sz="1400" dirty="0">
                <a:solidFill>
                  <a:srgbClr val="C00000"/>
                </a:solidFill>
                <a:latin typeface="微软雅黑" panose="020B0503020204020204" pitchFamily="34" charset="-122"/>
                <a:ea typeface="微软雅黑" panose="020B0503020204020204" pitchFamily="34" charset="-122"/>
              </a:rPr>
              <a:t>羡慕宽马路、</a:t>
            </a:r>
            <a:r>
              <a:rPr lang="zh-CN" altLang="en-US" sz="1400" dirty="0" smtClean="0">
                <a:solidFill>
                  <a:srgbClr val="C00000"/>
                </a:solidFill>
                <a:latin typeface="微软雅黑" panose="020B0503020204020204" pitchFamily="34" charset="-122"/>
                <a:ea typeface="微软雅黑" panose="020B0503020204020204" pitchFamily="34" charset="-122"/>
              </a:rPr>
              <a:t>高层化、</a:t>
            </a:r>
            <a:r>
              <a:rPr lang="zh-CN" altLang="en-US" sz="1400" dirty="0">
                <a:solidFill>
                  <a:srgbClr val="C00000"/>
                </a:solidFill>
                <a:latin typeface="微软雅黑" panose="020B0503020204020204" pitchFamily="34" charset="-122"/>
                <a:ea typeface="微软雅黑" panose="020B0503020204020204" pitchFamily="34" charset="-122"/>
              </a:rPr>
              <a:t>西洋化</a:t>
            </a:r>
            <a:r>
              <a:rPr lang="zh-CN" altLang="en-US" sz="1400" dirty="0">
                <a:latin typeface="微软雅黑" panose="020B0503020204020204" pitchFamily="34" charset="-122"/>
                <a:ea typeface="微软雅黑" panose="020B0503020204020204" pitchFamily="34" charset="-122"/>
              </a:rPr>
              <a:t>。农民自建房受到攀比心理影响，只有</a:t>
            </a:r>
            <a:r>
              <a:rPr lang="zh-CN" altLang="en-US" sz="1400" dirty="0">
                <a:solidFill>
                  <a:srgbClr val="C00000"/>
                </a:solidFill>
                <a:latin typeface="微软雅黑" panose="020B0503020204020204" pitchFamily="34" charset="-122"/>
                <a:ea typeface="微软雅黑" panose="020B0503020204020204" pitchFamily="34" charset="-122"/>
              </a:rPr>
              <a:t>整齐划一</a:t>
            </a:r>
            <a:r>
              <a:rPr lang="zh-CN" altLang="en-US" sz="1400" dirty="0">
                <a:latin typeface="微软雅黑" panose="020B0503020204020204" pitchFamily="34" charset="-122"/>
                <a:ea typeface="微软雅黑" panose="020B0503020204020204" pitchFamily="34" charset="-122"/>
              </a:rPr>
              <a:t>的设计才能</a:t>
            </a:r>
            <a:r>
              <a:rPr lang="zh-CN" altLang="en-US" sz="1400" dirty="0">
                <a:solidFill>
                  <a:srgbClr val="C00000"/>
                </a:solidFill>
                <a:latin typeface="微软雅黑" panose="020B0503020204020204" pitchFamily="34" charset="-122"/>
                <a:ea typeface="微软雅黑" panose="020B0503020204020204" pitchFamily="34" charset="-122"/>
              </a:rPr>
              <a:t>平衡各方利益</a:t>
            </a:r>
            <a:r>
              <a:rPr lang="zh-CN" altLang="en-US" sz="1400" dirty="0" smtClean="0">
                <a:latin typeface="微软雅黑" panose="020B0503020204020204" pitchFamily="34" charset="-122"/>
                <a:ea typeface="微软雅黑" panose="020B0503020204020204" pitchFamily="34" charset="-122"/>
              </a:rPr>
              <a:t>。</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6" name="TextBox 51"/>
          <p:cNvSpPr txBox="1">
            <a:spLocks noChangeArrowheads="1"/>
          </p:cNvSpPr>
          <p:nvPr/>
        </p:nvSpPr>
        <p:spPr bwMode="auto">
          <a:xfrm>
            <a:off x="464312" y="571480"/>
            <a:ext cx="9559251" cy="707886"/>
          </a:xfrm>
          <a:prstGeom prst="rect">
            <a:avLst/>
          </a:prstGeom>
          <a:noFill/>
          <a:ln w="9525">
            <a:noFill/>
            <a:miter lim="800000"/>
          </a:ln>
        </p:spPr>
        <p:txBody>
          <a:bodyPr wrap="square">
            <a:spAutoFit/>
          </a:bodyPr>
          <a:lstStyle/>
          <a:p>
            <a:pPr lvl="0"/>
            <a:r>
              <a:rPr lang="zh-CN" altLang="en-US" sz="2000" b="1" kern="0" dirty="0" smtClean="0">
                <a:latin typeface="微软雅黑" panose="020B0503020204020204" pitchFamily="34" charset="-122"/>
                <a:ea typeface="微软雅黑" panose="020B0503020204020204" pitchFamily="34" charset="-122"/>
              </a:rPr>
              <a:t>二</a:t>
            </a:r>
            <a:r>
              <a:rPr lang="zh-CN" altLang="en-US" sz="2000" b="1" kern="0"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人才外流，</a:t>
            </a:r>
            <a:r>
              <a:rPr lang="zh-CN" altLang="en-US" sz="2000" b="1" dirty="0" smtClean="0">
                <a:latin typeface="微软雅黑" panose="020B0503020204020204" pitchFamily="34" charset="-122"/>
                <a:ea typeface="微软雅黑" panose="020B0503020204020204" pitchFamily="34" charset="-122"/>
              </a:rPr>
              <a:t>无法支持小</a:t>
            </a:r>
            <a:r>
              <a:rPr lang="zh-CN" altLang="en-US" sz="2000" b="1" dirty="0">
                <a:latin typeface="微软雅黑" panose="020B0503020204020204" pitchFamily="34" charset="-122"/>
                <a:ea typeface="微软雅黑" panose="020B0503020204020204" pitchFamily="34" charset="-122"/>
              </a:rPr>
              <a:t>城镇建设</a:t>
            </a:r>
            <a:endParaRPr lang="zh-CN" altLang="en-US" sz="2000" b="1" kern="0" dirty="0">
              <a:latin typeface="微软雅黑" panose="020B0503020204020204" pitchFamily="34" charset="-122"/>
              <a:ea typeface="微软雅黑" panose="020B0503020204020204" pitchFamily="34" charset="-122"/>
            </a:endParaRPr>
          </a:p>
          <a:p>
            <a:endParaRPr lang="zh-CN" altLang="en-US" sz="2000" dirty="0">
              <a:latin typeface="微软雅黑" panose="020B0503020204020204" pitchFamily="34" charset="-122"/>
              <a:ea typeface="微软雅黑" panose="020B0503020204020204" pitchFamily="34" charset="-122"/>
            </a:endParaRPr>
          </a:p>
        </p:txBody>
      </p:sp>
      <p:sp>
        <p:nvSpPr>
          <p:cNvPr id="17" name="Rectangle 7"/>
          <p:cNvSpPr>
            <a:spLocks noChangeArrowheads="1"/>
          </p:cNvSpPr>
          <p:nvPr/>
        </p:nvSpPr>
        <p:spPr bwMode="auto">
          <a:xfrm>
            <a:off x="763696" y="6251522"/>
            <a:ext cx="1697901" cy="276999"/>
          </a:xfrm>
          <a:prstGeom prst="rect">
            <a:avLst/>
          </a:prstGeom>
          <a:noFill/>
          <a:ln w="9525">
            <a:noFill/>
            <a:miter lim="800000"/>
          </a:ln>
        </p:spPr>
        <p:txBody>
          <a:bodyPr wrap="none" anchor="ctr">
            <a:spAutoFit/>
          </a:bodyPr>
          <a:lstStyle/>
          <a:p>
            <a:pPr indent="127000"/>
            <a:r>
              <a:rPr lang="zh-CN" altLang="en-US" sz="1200" dirty="0" smtClean="0">
                <a:latin typeface="微软雅黑" panose="020B0503020204020204" pitchFamily="34" charset="-122"/>
                <a:ea typeface="微软雅黑" panose="020B0503020204020204" pitchFamily="34" charset="-122"/>
                <a:cs typeface="Times New Roman" panose="02020603050405020304" pitchFamily="18" charset="0"/>
              </a:rPr>
              <a:t>小城镇的西洋化民居</a:t>
            </a:r>
            <a:endParaRPr lang="zh-CN" altLang="en-US" sz="1200" dirty="0">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18" name="Picture 4" descr="C:\Documents and Settings\ghy-zhangxy\桌面\小洋楼2.jpg"/>
          <p:cNvPicPr>
            <a:picLocks noChangeAspect="1" noChangeArrowheads="1"/>
          </p:cNvPicPr>
          <p:nvPr/>
        </p:nvPicPr>
        <p:blipFill rotWithShape="1">
          <a:blip r:embed="rId3">
            <a:extLst>
              <a:ext uri="{28A0092B-C50C-407E-A947-70E740481C1C}">
                <a14:useLocalDpi xmlns:a14="http://schemas.microsoft.com/office/drawing/2010/main" val="0"/>
              </a:ext>
            </a:extLst>
          </a:blip>
          <a:srcRect l="18592" b="17275"/>
          <a:stretch>
            <a:fillRect/>
          </a:stretch>
        </p:blipFill>
        <p:spPr bwMode="auto">
          <a:xfrm>
            <a:off x="247130" y="2578099"/>
            <a:ext cx="2952000" cy="178341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7" descr="C:\Documents and Settings\ghy-zhangxy\桌面\小洋楼5.jpg"/>
          <p:cNvPicPr>
            <a:picLocks noChangeAspect="1" noChangeArrowheads="1"/>
          </p:cNvPicPr>
          <p:nvPr/>
        </p:nvPicPr>
        <p:blipFill rotWithShape="1">
          <a:blip r:embed="rId4">
            <a:extLst>
              <a:ext uri="{28A0092B-C50C-407E-A947-70E740481C1C}">
                <a14:useLocalDpi xmlns:a14="http://schemas.microsoft.com/office/drawing/2010/main" val="0"/>
              </a:ext>
            </a:extLst>
          </a:blip>
          <a:srcRect l="16083" r="2182" b="34253"/>
          <a:stretch>
            <a:fillRect/>
          </a:stretch>
        </p:blipFill>
        <p:spPr bwMode="auto">
          <a:xfrm>
            <a:off x="297799" y="4437063"/>
            <a:ext cx="2952000" cy="177935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0"/>
          <p:cNvPicPr>
            <a:picLocks noChangeAspect="1" noChangeArrowheads="1"/>
          </p:cNvPicPr>
          <p:nvPr/>
        </p:nvPicPr>
        <p:blipFill>
          <a:blip r:embed="rId1"/>
          <a:srcRect/>
          <a:stretch>
            <a:fillRect/>
          </a:stretch>
        </p:blipFill>
        <p:spPr bwMode="auto">
          <a:xfrm>
            <a:off x="4479220" y="2571744"/>
            <a:ext cx="5415924" cy="3964633"/>
          </a:xfrm>
          <a:prstGeom prst="rect">
            <a:avLst/>
          </a:prstGeom>
          <a:noFill/>
          <a:ln w="9525">
            <a:noFill/>
            <a:miter lim="800000"/>
            <a:headEnd/>
            <a:tailEnd/>
          </a:ln>
        </p:spPr>
      </p:pic>
      <p:sp>
        <p:nvSpPr>
          <p:cNvPr id="2" name="矩形 1"/>
          <p:cNvSpPr/>
          <p:nvPr/>
        </p:nvSpPr>
        <p:spPr>
          <a:xfrm>
            <a:off x="427476" y="1052736"/>
            <a:ext cx="9206044" cy="438582"/>
          </a:xfrm>
          <a:prstGeom prst="rect">
            <a:avLst/>
          </a:prstGeom>
        </p:spPr>
        <p:txBody>
          <a:bodyPr>
            <a:spAutoFit/>
          </a:bodyPr>
          <a:lstStyle/>
          <a:p>
            <a:pPr eaLnBrk="1" hangingPunct="1">
              <a:lnSpc>
                <a:spcPct val="125000"/>
              </a:lnSpc>
              <a:buClr>
                <a:schemeClr val="accent1">
                  <a:lumMod val="75000"/>
                </a:schemeClr>
              </a:buClr>
              <a:defRPr/>
            </a:pPr>
            <a:r>
              <a:rPr lang="zh-CN" altLang="en-US" sz="1800" b="1" dirty="0" smtClean="0">
                <a:latin typeface="微软雅黑" panose="020B0503020204020204" pitchFamily="34" charset="-122"/>
                <a:ea typeface="微软雅黑" panose="020B0503020204020204" pitchFamily="34" charset="-122"/>
              </a:rPr>
              <a:t> 现行标准难以</a:t>
            </a:r>
            <a:r>
              <a:rPr lang="zh-CN" altLang="en-US" sz="1800" b="1" dirty="0">
                <a:latin typeface="微软雅黑" panose="020B0503020204020204" pitchFamily="34" charset="-122"/>
                <a:ea typeface="微软雅黑" panose="020B0503020204020204" pitchFamily="34" charset="-122"/>
              </a:rPr>
              <a:t>满足小</a:t>
            </a:r>
            <a:r>
              <a:rPr lang="zh-CN" altLang="en-US" sz="1800" b="1" dirty="0" smtClean="0">
                <a:latin typeface="微软雅黑" panose="020B0503020204020204" pitchFamily="34" charset="-122"/>
                <a:ea typeface="微软雅黑" panose="020B0503020204020204" pitchFamily="34" charset="-122"/>
              </a:rPr>
              <a:t>城镇建设实际需求</a:t>
            </a:r>
            <a:r>
              <a:rPr lang="zh-CN" altLang="en-US" sz="1400" dirty="0" smtClean="0">
                <a:latin typeface="微软雅黑" panose="020B0503020204020204" pitchFamily="34" charset="-122"/>
                <a:ea typeface="微软雅黑" panose="020B0503020204020204" pitchFamily="34" charset="-122"/>
              </a:rPr>
              <a:t>（用地比例、道路间距等）</a:t>
            </a:r>
            <a:endParaRPr lang="zh-CN" altLang="en-US" sz="1800" b="1" dirty="0">
              <a:latin typeface="微软雅黑" panose="020B0503020204020204" pitchFamily="34" charset="-122"/>
              <a:ea typeface="微软雅黑" panose="020B0503020204020204" pitchFamily="34" charset="-122"/>
            </a:endParaRPr>
          </a:p>
        </p:txBody>
      </p:sp>
      <p:sp>
        <p:nvSpPr>
          <p:cNvPr id="32773" name="Text Box 3"/>
          <p:cNvSpPr txBox="1">
            <a:spLocks noChangeArrowheads="1"/>
          </p:cNvSpPr>
          <p:nvPr/>
        </p:nvSpPr>
        <p:spPr bwMode="auto">
          <a:xfrm>
            <a:off x="416496" y="1538220"/>
            <a:ext cx="9176808" cy="738652"/>
          </a:xfrm>
          <a:prstGeom prst="rect">
            <a:avLst/>
          </a:prstGeom>
          <a:noFill/>
          <a:ln w="9525">
            <a:noFill/>
            <a:miter lim="800000"/>
          </a:ln>
        </p:spPr>
        <p:txBody>
          <a:bodyPr lIns="91429" tIns="45714" rIns="91429" bIns="45714">
            <a:spAutoFit/>
          </a:bodyPr>
          <a:lstStyle/>
          <a:p>
            <a:pPr marL="285750" indent="-285750" eaLnBrk="1" hangingPunct="1">
              <a:lnSpc>
                <a:spcPct val="150000"/>
              </a:lnSpc>
              <a:buClr>
                <a:schemeClr val="accent3">
                  <a:lumMod val="75000"/>
                </a:schemeClr>
              </a:buClr>
              <a:buFont typeface="Wingdings" panose="05000000000000000000" pitchFamily="2" charset="2"/>
              <a:buChar char="n"/>
            </a:pPr>
            <a:r>
              <a:rPr lang="en-US" altLang="zh-CN" sz="1400" dirty="0" smtClean="0">
                <a:latin typeface="微软雅黑" panose="020B0503020204020204" pitchFamily="34" charset="-122"/>
                <a:ea typeface="微软雅黑" panose="020B0503020204020204" pitchFamily="34" charset="-122"/>
              </a:rPr>
              <a:t>《</a:t>
            </a:r>
            <a:r>
              <a:rPr lang="zh-CN" altLang="en-US" sz="1400" dirty="0" smtClean="0">
                <a:latin typeface="微软雅黑" panose="020B0503020204020204" pitchFamily="34" charset="-122"/>
                <a:ea typeface="微软雅黑" panose="020B0503020204020204" pitchFamily="34" charset="-122"/>
              </a:rPr>
              <a:t>镇规划标准</a:t>
            </a:r>
            <a:r>
              <a:rPr lang="en-US" altLang="zh-CN" sz="1400" dirty="0" smtClean="0">
                <a:latin typeface="微软雅黑" panose="020B0503020204020204" pitchFamily="34" charset="-122"/>
                <a:ea typeface="微软雅黑" panose="020B0503020204020204" pitchFamily="34" charset="-122"/>
              </a:rPr>
              <a:t>》</a:t>
            </a:r>
            <a:r>
              <a:rPr lang="zh-CN" altLang="en-US" sz="1400" dirty="0" smtClean="0">
                <a:latin typeface="微软雅黑" panose="020B0503020204020204" pitchFamily="34" charset="-122"/>
                <a:ea typeface="微软雅黑" panose="020B0503020204020204" pitchFamily="34" charset="-122"/>
              </a:rPr>
              <a:t>等</a:t>
            </a:r>
            <a:r>
              <a:rPr lang="zh-CN" altLang="en-US" sz="1400" dirty="0">
                <a:latin typeface="微软雅黑" panose="020B0503020204020204" pitchFamily="34" charset="-122"/>
                <a:ea typeface="微软雅黑" panose="020B0503020204020204" pitchFamily="34" charset="-122"/>
              </a:rPr>
              <a:t>镇规划</a:t>
            </a:r>
            <a:r>
              <a:rPr lang="zh-CN" altLang="en-US" sz="1400" dirty="0" smtClean="0">
                <a:latin typeface="微软雅黑" panose="020B0503020204020204" pitchFamily="34" charset="-122"/>
                <a:ea typeface="微软雅黑" panose="020B0503020204020204" pitchFamily="34" charset="-122"/>
              </a:rPr>
              <a:t>规范</a:t>
            </a:r>
            <a:r>
              <a:rPr lang="zh-CN" altLang="en-US" sz="1400" b="1" dirty="0" smtClean="0">
                <a:solidFill>
                  <a:srgbClr val="C00000"/>
                </a:solidFill>
                <a:latin typeface="微软雅黑" panose="020B0503020204020204" pitchFamily="34" charset="-122"/>
                <a:ea typeface="微软雅黑" panose="020B0503020204020204" pitchFamily="34" charset="-122"/>
              </a:rPr>
              <a:t>参照城市规划技术规定，</a:t>
            </a:r>
            <a:r>
              <a:rPr lang="zh-CN" altLang="en-US" sz="1400" dirty="0" smtClean="0">
                <a:latin typeface="微软雅黑" panose="020B0503020204020204" pitchFamily="34" charset="-122"/>
                <a:ea typeface="微软雅黑" panose="020B0503020204020204" pitchFamily="34" charset="-122"/>
              </a:rPr>
              <a:t>如</a:t>
            </a:r>
            <a:r>
              <a:rPr lang="en-US" altLang="zh-CN" sz="1400" dirty="0" smtClean="0">
                <a:latin typeface="微软雅黑" panose="020B0503020204020204" pitchFamily="34" charset="-122"/>
                <a:ea typeface="微软雅黑" panose="020B0503020204020204" pitchFamily="34" charset="-122"/>
              </a:rPr>
              <a:t>:</a:t>
            </a:r>
            <a:r>
              <a:rPr lang="zh-CN" altLang="en-US" sz="1400" dirty="0" smtClean="0">
                <a:solidFill>
                  <a:srgbClr val="C00000"/>
                </a:solidFill>
                <a:latin typeface="微软雅黑" panose="020B0503020204020204" pitchFamily="34" charset="-122"/>
                <a:ea typeface="微软雅黑" panose="020B0503020204020204" pitchFamily="34" charset="-122"/>
              </a:rPr>
              <a:t>居住用地比例过低，</a:t>
            </a:r>
            <a:r>
              <a:rPr lang="zh-CN" altLang="en-US" sz="1400" dirty="0" smtClean="0">
                <a:latin typeface="微软雅黑" panose="020B0503020204020204" pitchFamily="34" charset="-122"/>
                <a:ea typeface="微软雅黑" panose="020B0503020204020204" pitchFamily="34" charset="-122"/>
              </a:rPr>
              <a:t>造成小城镇住宅建设出现</a:t>
            </a:r>
            <a:r>
              <a:rPr lang="zh-CN" altLang="en-US" sz="1400" b="1" dirty="0" smtClean="0">
                <a:solidFill>
                  <a:srgbClr val="C00000"/>
                </a:solidFill>
                <a:latin typeface="微软雅黑" panose="020B0503020204020204" pitchFamily="34" charset="-122"/>
                <a:ea typeface="微软雅黑" panose="020B0503020204020204" pitchFamily="34" charset="-122"/>
              </a:rPr>
              <a:t>高容积率、高层化</a:t>
            </a:r>
            <a:r>
              <a:rPr lang="zh-CN" altLang="en-US" sz="1400" dirty="0" smtClean="0">
                <a:latin typeface="微软雅黑" panose="020B0503020204020204" pitchFamily="34" charset="-122"/>
                <a:ea typeface="微软雅黑" panose="020B0503020204020204" pitchFamily="34" charset="-122"/>
              </a:rPr>
              <a:t>的城市现象。</a:t>
            </a:r>
            <a:endParaRPr lang="zh-CN" altLang="en-US" sz="1400" dirty="0">
              <a:latin typeface="微软雅黑" panose="020B0503020204020204" pitchFamily="34" charset="-122"/>
              <a:ea typeface="微软雅黑" panose="020B0503020204020204" pitchFamily="34" charset="-122"/>
            </a:endParaRPr>
          </a:p>
        </p:txBody>
      </p:sp>
      <p:pic>
        <p:nvPicPr>
          <p:cNvPr id="15"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矩形 16"/>
          <p:cNvSpPr/>
          <p:nvPr/>
        </p:nvSpPr>
        <p:spPr>
          <a:xfrm>
            <a:off x="4615661" y="4357695"/>
            <a:ext cx="4720861" cy="306475"/>
          </a:xfrm>
          <a:prstGeom prst="rect">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Picture 2" descr="J:\图片收集\新镇锦绣家园\文安新镇锦绣家园.jpg"/>
          <p:cNvPicPr>
            <a:picLocks noChangeAspect="1" noChangeArrowheads="1"/>
          </p:cNvPicPr>
          <p:nvPr/>
        </p:nvPicPr>
        <p:blipFill>
          <a:blip r:embed="rId3"/>
          <a:srcRect/>
          <a:stretch>
            <a:fillRect/>
          </a:stretch>
        </p:blipFill>
        <p:spPr bwMode="auto">
          <a:xfrm>
            <a:off x="740532" y="2492897"/>
            <a:ext cx="3120347" cy="3840427"/>
          </a:xfrm>
          <a:prstGeom prst="rect">
            <a:avLst/>
          </a:prstGeom>
          <a:noFill/>
        </p:spPr>
      </p:pic>
      <p:sp>
        <p:nvSpPr>
          <p:cNvPr id="19" name="Rectangle 7"/>
          <p:cNvSpPr>
            <a:spLocks noChangeArrowheads="1"/>
          </p:cNvSpPr>
          <p:nvPr/>
        </p:nvSpPr>
        <p:spPr bwMode="auto">
          <a:xfrm>
            <a:off x="926114" y="6376973"/>
            <a:ext cx="2492990" cy="276999"/>
          </a:xfrm>
          <a:prstGeom prst="rect">
            <a:avLst/>
          </a:prstGeom>
          <a:noFill/>
          <a:ln w="9525">
            <a:noFill/>
            <a:miter lim="800000"/>
          </a:ln>
        </p:spPr>
        <p:txBody>
          <a:bodyPr wrap="none" anchor="ctr">
            <a:spAutoFit/>
          </a:bodyPr>
          <a:lstStyle/>
          <a:p>
            <a:pPr indent="127000"/>
            <a:r>
              <a:rPr lang="zh-CN" altLang="en-US" sz="1200" dirty="0" smtClean="0">
                <a:latin typeface="微软雅黑" panose="020B0503020204020204" pitchFamily="34" charset="-122"/>
                <a:ea typeface="微软雅黑" panose="020B0503020204020204" pitchFamily="34" charset="-122"/>
                <a:cs typeface="Times New Roman" panose="02020603050405020304" pitchFamily="18" charset="0"/>
              </a:rPr>
              <a:t>河北省某镇新建</a:t>
            </a:r>
            <a:r>
              <a:rPr lang="en-US" altLang="zh-CN" sz="1200" dirty="0" smtClean="0">
                <a:latin typeface="微软雅黑" panose="020B0503020204020204" pitchFamily="34" charset="-122"/>
                <a:ea typeface="微软雅黑" panose="020B0503020204020204" pitchFamily="34" charset="-122"/>
                <a:cs typeface="Times New Roman" panose="02020603050405020304" pitchFamily="18" charset="0"/>
              </a:rPr>
              <a:t>50</a:t>
            </a:r>
            <a:r>
              <a:rPr lang="zh-CN" altLang="en-US" sz="1200" dirty="0" smtClean="0">
                <a:latin typeface="微软雅黑" panose="020B0503020204020204" pitchFamily="34" charset="-122"/>
                <a:ea typeface="微软雅黑" panose="020B0503020204020204" pitchFamily="34" charset="-122"/>
                <a:cs typeface="Times New Roman" panose="02020603050405020304" pitchFamily="18" charset="0"/>
              </a:rPr>
              <a:t>米高层居住区</a:t>
            </a:r>
            <a:endParaRPr lang="zh-CN" altLang="en-US" sz="12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0" name="TextBox 51"/>
          <p:cNvSpPr txBox="1">
            <a:spLocks noChangeArrowheads="1"/>
          </p:cNvSpPr>
          <p:nvPr/>
        </p:nvSpPr>
        <p:spPr bwMode="auto">
          <a:xfrm>
            <a:off x="464312" y="571480"/>
            <a:ext cx="9559251" cy="400110"/>
          </a:xfrm>
          <a:prstGeom prst="rect">
            <a:avLst/>
          </a:prstGeom>
          <a:noFill/>
          <a:ln w="9525">
            <a:noFill/>
            <a:miter lim="800000"/>
          </a:ln>
        </p:spPr>
        <p:txBody>
          <a:bodyPr wrap="square">
            <a:spAutoFit/>
          </a:bodyPr>
          <a:lstStyle/>
          <a:p>
            <a:pPr lvl="0"/>
            <a:r>
              <a:rPr lang="zh-CN" altLang="en-US" sz="2000" b="1" kern="0" dirty="0" smtClean="0">
                <a:latin typeface="微软雅黑" panose="020B0503020204020204" pitchFamily="34" charset="-122"/>
                <a:ea typeface="微软雅黑" panose="020B0503020204020204" pitchFamily="34" charset="-122"/>
              </a:rPr>
              <a:t>三、</a:t>
            </a:r>
            <a:r>
              <a:rPr lang="zh-CN" altLang="en-US" sz="2000" b="1" dirty="0">
                <a:latin typeface="微软雅黑" panose="020B0503020204020204" pitchFamily="34" charset="-122"/>
                <a:ea typeface="微软雅黑" panose="020B0503020204020204" pitchFamily="34" charset="-122"/>
              </a:rPr>
              <a:t>标准与规划教条，不适用小城镇特色建设</a:t>
            </a:r>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800" name="Picture 4" descr="C:\Documents and Settings\ghy-zhangxy\feiq\RichOle\2819966061.bmp"/>
          <p:cNvPicPr>
            <a:picLocks noChangeAspect="1" noChangeArrowheads="1"/>
          </p:cNvPicPr>
          <p:nvPr/>
        </p:nvPicPr>
        <p:blipFill>
          <a:blip r:embed="rId2"/>
          <a:srcRect b="6564"/>
          <a:stretch>
            <a:fillRect/>
          </a:stretch>
        </p:blipFill>
        <p:spPr bwMode="auto">
          <a:xfrm>
            <a:off x="6036476" y="3929066"/>
            <a:ext cx="3637385" cy="1026682"/>
          </a:xfrm>
          <a:prstGeom prst="rect">
            <a:avLst/>
          </a:prstGeom>
          <a:noFill/>
          <a:ln w="9525">
            <a:noFill/>
            <a:miter lim="800000"/>
            <a:headEnd/>
            <a:tailEnd/>
          </a:ln>
        </p:spPr>
      </p:pic>
      <p:sp>
        <p:nvSpPr>
          <p:cNvPr id="2" name="矩形 1"/>
          <p:cNvSpPr/>
          <p:nvPr/>
        </p:nvSpPr>
        <p:spPr>
          <a:xfrm>
            <a:off x="414900" y="1065522"/>
            <a:ext cx="9828609" cy="438582"/>
          </a:xfrm>
          <a:prstGeom prst="rect">
            <a:avLst/>
          </a:prstGeom>
        </p:spPr>
        <p:txBody>
          <a:bodyPr>
            <a:spAutoFit/>
          </a:bodyPr>
          <a:lstStyle/>
          <a:p>
            <a:pPr eaLnBrk="1" hangingPunct="1">
              <a:lnSpc>
                <a:spcPct val="125000"/>
              </a:lnSpc>
              <a:buClr>
                <a:schemeClr val="accent1">
                  <a:lumMod val="75000"/>
                </a:schemeClr>
              </a:buClr>
              <a:defRPr/>
            </a:pPr>
            <a:r>
              <a:rPr lang="zh-CN" altLang="en-US" sz="1800" b="1" dirty="0" smtClean="0">
                <a:latin typeface="微软雅黑" panose="020B0503020204020204" pitchFamily="34" charset="-122"/>
                <a:ea typeface="微软雅黑" panose="020B0503020204020204" pitchFamily="34" charset="-122"/>
              </a:rPr>
              <a:t>缺乏对小城镇特色风貌的规划与引导</a:t>
            </a:r>
            <a:endParaRPr lang="zh-CN" altLang="en-US" sz="1800" b="1" dirty="0">
              <a:latin typeface="微软雅黑" panose="020B0503020204020204" pitchFamily="34" charset="-122"/>
              <a:ea typeface="微软雅黑" panose="020B0503020204020204" pitchFamily="34" charset="-122"/>
            </a:endParaRPr>
          </a:p>
        </p:txBody>
      </p:sp>
      <p:sp>
        <p:nvSpPr>
          <p:cNvPr id="33798" name="Text Box 3"/>
          <p:cNvSpPr txBox="1">
            <a:spLocks noChangeArrowheads="1"/>
          </p:cNvSpPr>
          <p:nvPr/>
        </p:nvSpPr>
        <p:spPr bwMode="auto">
          <a:xfrm>
            <a:off x="416496" y="1641586"/>
            <a:ext cx="8814979" cy="1107984"/>
          </a:xfrm>
          <a:prstGeom prst="rect">
            <a:avLst/>
          </a:prstGeom>
          <a:noFill/>
          <a:ln w="9525">
            <a:noFill/>
            <a:miter lim="800000"/>
          </a:ln>
        </p:spPr>
        <p:txBody>
          <a:bodyPr wrap="square" lIns="91429" tIns="45714" rIns="91429" bIns="45714">
            <a:spAutoFit/>
          </a:bodyPr>
          <a:lstStyle/>
          <a:p>
            <a:pPr marL="285750" indent="-285750" eaLnBrk="1" hangingPunct="1">
              <a:lnSpc>
                <a:spcPct val="150000"/>
              </a:lnSpc>
              <a:buClr>
                <a:schemeClr val="accent3">
                  <a:lumMod val="75000"/>
                </a:schemeClr>
              </a:buClr>
              <a:buFont typeface="Wingdings" panose="05000000000000000000" pitchFamily="2" charset="2"/>
              <a:buChar char="n"/>
            </a:pPr>
            <a:r>
              <a:rPr lang="zh-CN" altLang="en-US" sz="1400" dirty="0" smtClean="0">
                <a:latin typeface="微软雅黑" panose="020B0503020204020204" pitchFamily="34" charset="-122"/>
                <a:ea typeface="微软雅黑" panose="020B0503020204020204" pitchFamily="34" charset="-122"/>
              </a:rPr>
              <a:t>现行标准缺少对风貌规划与引导的编制要求。</a:t>
            </a:r>
            <a:endParaRPr lang="en-US" altLang="zh-CN" sz="1400" dirty="0" smtClean="0">
              <a:latin typeface="微软雅黑" panose="020B0503020204020204" pitchFamily="34" charset="-122"/>
              <a:ea typeface="微软雅黑" panose="020B0503020204020204" pitchFamily="34" charset="-122"/>
            </a:endParaRPr>
          </a:p>
          <a:p>
            <a:pPr marL="285750" indent="-285750" eaLnBrk="1" hangingPunct="1">
              <a:lnSpc>
                <a:spcPct val="150000"/>
              </a:lnSpc>
              <a:buClr>
                <a:schemeClr val="accent3">
                  <a:lumMod val="75000"/>
                </a:schemeClr>
              </a:buClr>
              <a:buFont typeface="Wingdings" panose="05000000000000000000" pitchFamily="2" charset="2"/>
              <a:buChar char="n"/>
            </a:pPr>
            <a:r>
              <a:rPr lang="zh-CN" altLang="en-US" sz="1400" dirty="0" smtClean="0">
                <a:latin typeface="微软雅黑" panose="020B0503020204020204" pitchFamily="34" charset="-122"/>
                <a:ea typeface="微软雅黑" panose="020B0503020204020204" pitchFamily="34" charset="-122"/>
              </a:rPr>
              <a:t>优秀规划案例中，</a:t>
            </a:r>
            <a:r>
              <a:rPr lang="en-US" altLang="zh-CN" b="1" dirty="0" smtClean="0">
                <a:solidFill>
                  <a:srgbClr val="C00000"/>
                </a:solidFill>
                <a:latin typeface="微软雅黑" panose="020B0503020204020204" pitchFamily="34" charset="-122"/>
                <a:ea typeface="微软雅黑" panose="020B0503020204020204" pitchFamily="34" charset="-122"/>
              </a:rPr>
              <a:t>75%</a:t>
            </a:r>
            <a:r>
              <a:rPr lang="zh-CN" altLang="en-US" sz="1400" dirty="0" smtClean="0">
                <a:latin typeface="微软雅黑" panose="020B0503020204020204" pitchFamily="34" charset="-122"/>
                <a:ea typeface="微软雅黑" panose="020B0503020204020204" pitchFamily="34" charset="-122"/>
              </a:rPr>
              <a:t>的规划案例</a:t>
            </a:r>
            <a:r>
              <a:rPr lang="zh-CN" altLang="en-US" sz="1400" dirty="0">
                <a:latin typeface="微软雅黑" panose="020B0503020204020204" pitchFamily="34" charset="-122"/>
                <a:ea typeface="微软雅黑" panose="020B0503020204020204" pitchFamily="34" charset="-122"/>
              </a:rPr>
              <a:t>缺少对小城镇</a:t>
            </a:r>
            <a:r>
              <a:rPr lang="zh-CN" altLang="en-US" sz="1400" dirty="0" smtClean="0">
                <a:latin typeface="微软雅黑" panose="020B0503020204020204" pitchFamily="34" charset="-122"/>
                <a:ea typeface="微软雅黑" panose="020B0503020204020204" pitchFamily="34" charset="-122"/>
              </a:rPr>
              <a:t>特色</a:t>
            </a:r>
            <a:r>
              <a:rPr lang="zh-CN" altLang="en-US" sz="1400" b="1" dirty="0" smtClean="0">
                <a:solidFill>
                  <a:srgbClr val="C00000"/>
                </a:solidFill>
                <a:latin typeface="微软雅黑" panose="020B0503020204020204" pitchFamily="34" charset="-122"/>
                <a:ea typeface="微软雅黑" panose="020B0503020204020204" pitchFamily="34" charset="-122"/>
              </a:rPr>
              <a:t>风貌规划要求</a:t>
            </a:r>
            <a:r>
              <a:rPr lang="zh-CN" altLang="en-US" sz="1400" dirty="0" smtClean="0">
                <a:latin typeface="微软雅黑" panose="020B0503020204020204" pitchFamily="34" charset="-122"/>
                <a:ea typeface="微软雅黑" panose="020B0503020204020204" pitchFamily="34" charset="-122"/>
              </a:rPr>
              <a:t>及具体措施，仅有</a:t>
            </a:r>
            <a:r>
              <a:rPr lang="en-US" altLang="zh-CN" sz="1400" dirty="0" smtClean="0">
                <a:latin typeface="微软雅黑" panose="020B0503020204020204" pitchFamily="34" charset="-122"/>
                <a:ea typeface="微软雅黑" panose="020B0503020204020204" pitchFamily="34" charset="-122"/>
              </a:rPr>
              <a:t>25%</a:t>
            </a:r>
            <a:r>
              <a:rPr lang="zh-CN" altLang="en-US" sz="1400" dirty="0" smtClean="0">
                <a:latin typeface="微软雅黑" panose="020B0503020204020204" pitchFamily="34" charset="-122"/>
                <a:ea typeface="微软雅黑" panose="020B0503020204020204" pitchFamily="34" charset="-122"/>
              </a:rPr>
              <a:t>规划案例对建筑高度、体量、色彩、风貌有建设控制要求。</a:t>
            </a:r>
            <a:endParaRPr lang="zh-CN" altLang="zh-CN" sz="1400" dirty="0">
              <a:latin typeface="微软雅黑" panose="020B0503020204020204" pitchFamily="34" charset="-122"/>
              <a:ea typeface="微软雅黑" panose="020B0503020204020204" pitchFamily="34" charset="-122"/>
            </a:endParaRPr>
          </a:p>
        </p:txBody>
      </p:sp>
      <p:sp>
        <p:nvSpPr>
          <p:cNvPr id="33807" name="矩形 3"/>
          <p:cNvSpPr>
            <a:spLocks noChangeArrowheads="1"/>
          </p:cNvSpPr>
          <p:nvPr/>
        </p:nvSpPr>
        <p:spPr bwMode="auto">
          <a:xfrm>
            <a:off x="928660" y="3237550"/>
            <a:ext cx="2954655" cy="276999"/>
          </a:xfrm>
          <a:prstGeom prst="rect">
            <a:avLst/>
          </a:prstGeom>
          <a:noFill/>
          <a:ln w="9525">
            <a:noFill/>
            <a:miter lim="800000"/>
          </a:ln>
        </p:spPr>
        <p:txBody>
          <a:bodyPr wrap="none">
            <a:spAutoFit/>
          </a:bodyPr>
          <a:lstStyle/>
          <a:p>
            <a:r>
              <a:rPr lang="zh-CN" altLang="en-US" sz="1200" dirty="0" smtClean="0">
                <a:latin typeface="微软雅黑" panose="020B0503020204020204" pitchFamily="34" charset="-122"/>
                <a:ea typeface="微软雅黑" panose="020B0503020204020204" pitchFamily="34" charset="-122"/>
              </a:rPr>
              <a:t>优秀</a:t>
            </a:r>
            <a:r>
              <a:rPr lang="zh-CN" altLang="zh-CN" sz="1200" dirty="0" smtClean="0">
                <a:latin typeface="微软雅黑" panose="020B0503020204020204" pitchFamily="34" charset="-122"/>
                <a:ea typeface="微软雅黑" panose="020B0503020204020204" pitchFamily="34" charset="-122"/>
              </a:rPr>
              <a:t>规划</a:t>
            </a:r>
            <a:r>
              <a:rPr lang="zh-CN" altLang="en-US" sz="1200" dirty="0" smtClean="0">
                <a:latin typeface="微软雅黑" panose="020B0503020204020204" pitchFamily="34" charset="-122"/>
                <a:ea typeface="微软雅黑" panose="020B0503020204020204" pitchFamily="34" charset="-122"/>
              </a:rPr>
              <a:t>案例</a:t>
            </a:r>
            <a:r>
              <a:rPr lang="zh-CN" altLang="zh-CN" sz="1200" dirty="0" smtClean="0">
                <a:latin typeface="微软雅黑" panose="020B0503020204020204" pitchFamily="34" charset="-122"/>
                <a:ea typeface="微软雅黑" panose="020B0503020204020204" pitchFamily="34" charset="-122"/>
              </a:rPr>
              <a:t>对</a:t>
            </a:r>
            <a:r>
              <a:rPr lang="zh-CN" altLang="zh-CN" sz="1200" dirty="0">
                <a:latin typeface="微软雅黑" panose="020B0503020204020204" pitchFamily="34" charset="-122"/>
                <a:ea typeface="微软雅黑" panose="020B0503020204020204" pitchFamily="34" charset="-122"/>
              </a:rPr>
              <a:t>特色风貌</a:t>
            </a:r>
            <a:r>
              <a:rPr lang="zh-CN" altLang="zh-CN" sz="1200" dirty="0" smtClean="0">
                <a:latin typeface="微软雅黑" panose="020B0503020204020204" pitchFamily="34" charset="-122"/>
                <a:ea typeface="微软雅黑" panose="020B0503020204020204" pitchFamily="34" charset="-122"/>
              </a:rPr>
              <a:t>的</a:t>
            </a:r>
            <a:r>
              <a:rPr lang="zh-CN" altLang="en-US" sz="1200" dirty="0" smtClean="0">
                <a:latin typeface="微软雅黑" panose="020B0503020204020204" pitchFamily="34" charset="-122"/>
                <a:ea typeface="微软雅黑" panose="020B0503020204020204" pitchFamily="34" charset="-122"/>
              </a:rPr>
              <a:t>规划引导</a:t>
            </a:r>
            <a:r>
              <a:rPr lang="zh-CN" altLang="zh-CN" sz="1200" dirty="0" smtClean="0">
                <a:latin typeface="微软雅黑" panose="020B0503020204020204" pitchFamily="34" charset="-122"/>
                <a:ea typeface="微软雅黑" panose="020B0503020204020204" pitchFamily="34" charset="-122"/>
              </a:rPr>
              <a:t>情况</a:t>
            </a:r>
            <a:endParaRPr lang="zh-CN" altLang="en-US" sz="1200" dirty="0">
              <a:latin typeface="微软雅黑" panose="020B0503020204020204" pitchFamily="34" charset="-122"/>
              <a:ea typeface="微软雅黑" panose="020B0503020204020204" pitchFamily="34" charset="-122"/>
            </a:endParaRPr>
          </a:p>
        </p:txBody>
      </p:sp>
      <p:sp>
        <p:nvSpPr>
          <p:cNvPr id="33801" name="矩形 5"/>
          <p:cNvSpPr>
            <a:spLocks noChangeArrowheads="1"/>
          </p:cNvSpPr>
          <p:nvPr/>
        </p:nvSpPr>
        <p:spPr bwMode="auto">
          <a:xfrm>
            <a:off x="6056020" y="3202982"/>
            <a:ext cx="2492990" cy="276999"/>
          </a:xfrm>
          <a:prstGeom prst="rect">
            <a:avLst/>
          </a:prstGeom>
          <a:noFill/>
          <a:ln w="9525">
            <a:noFill/>
            <a:miter lim="800000"/>
          </a:ln>
        </p:spPr>
        <p:txBody>
          <a:bodyPr wrap="none">
            <a:spAutoFit/>
          </a:bodyPr>
          <a:lstStyle/>
          <a:p>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某镇总体规划</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仅提原则性要求</a:t>
            </a:r>
            <a:endParaRPr lang="zh-CN" altLang="en-US" sz="1100" dirty="0">
              <a:latin typeface="微软雅黑" panose="020B0503020204020204" pitchFamily="34" charset="-122"/>
              <a:ea typeface="微软雅黑" panose="020B0503020204020204" pitchFamily="34" charset="-122"/>
            </a:endParaRPr>
          </a:p>
        </p:txBody>
      </p:sp>
      <p:pic>
        <p:nvPicPr>
          <p:cNvPr id="16" name="Picture 2" descr="20150826中国建筑研究院ppt-0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51"/>
          <p:cNvSpPr txBox="1">
            <a:spLocks noChangeArrowheads="1"/>
          </p:cNvSpPr>
          <p:nvPr/>
        </p:nvSpPr>
        <p:spPr bwMode="auto">
          <a:xfrm>
            <a:off x="464312" y="571480"/>
            <a:ext cx="9559251" cy="400110"/>
          </a:xfrm>
          <a:prstGeom prst="rect">
            <a:avLst/>
          </a:prstGeom>
          <a:noFill/>
          <a:ln w="9525">
            <a:noFill/>
            <a:miter lim="800000"/>
          </a:ln>
        </p:spPr>
        <p:txBody>
          <a:bodyPr wrap="square">
            <a:spAutoFit/>
          </a:bodyPr>
          <a:lstStyle/>
          <a:p>
            <a:pPr lvl="0"/>
            <a:r>
              <a:rPr lang="zh-CN" altLang="en-US" sz="2000" b="1" kern="0" dirty="0" smtClean="0">
                <a:latin typeface="微软雅黑" panose="020B0503020204020204" pitchFamily="34" charset="-122"/>
                <a:ea typeface="微软雅黑" panose="020B0503020204020204" pitchFamily="34" charset="-122"/>
              </a:rPr>
              <a:t>三、</a:t>
            </a:r>
            <a:r>
              <a:rPr lang="zh-CN" altLang="en-US" sz="2000" b="1" dirty="0">
                <a:latin typeface="微软雅黑" panose="020B0503020204020204" pitchFamily="34" charset="-122"/>
                <a:ea typeface="微软雅黑" panose="020B0503020204020204" pitchFamily="34" charset="-122"/>
              </a:rPr>
              <a:t>标准与规划教条，不适用小城镇特色建设</a:t>
            </a:r>
            <a:endParaRPr lang="zh-CN" altLang="en-US" sz="2000" b="1" dirty="0">
              <a:latin typeface="微软雅黑" panose="020B0503020204020204" pitchFamily="34" charset="-122"/>
              <a:ea typeface="微软雅黑" panose="020B0503020204020204" pitchFamily="34" charset="-122"/>
            </a:endParaRPr>
          </a:p>
        </p:txBody>
      </p:sp>
      <p:graphicFrame>
        <p:nvGraphicFramePr>
          <p:cNvPr id="11" name="图表 10"/>
          <p:cNvGraphicFramePr/>
          <p:nvPr/>
        </p:nvGraphicFramePr>
        <p:xfrm>
          <a:off x="-232208" y="3429000"/>
          <a:ext cx="6036511" cy="3288428"/>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8" descr="I:\2013全国优秀规划评奖\A003\宁波市宁海县西店镇总体规划（2010年-2030年）\图集jpg2013\14 景观规划图201203.jpg"/>
          <p:cNvPicPr>
            <a:picLocks noChangeAspect="1" noChangeArrowheads="1"/>
          </p:cNvPicPr>
          <p:nvPr/>
        </p:nvPicPr>
        <p:blipFill rotWithShape="1">
          <a:blip r:embed="rId1" cstate="print"/>
          <a:srcRect t="6761" r="1084" b="5572"/>
          <a:stretch>
            <a:fillRect/>
          </a:stretch>
        </p:blipFill>
        <p:spPr bwMode="auto">
          <a:xfrm>
            <a:off x="6405085" y="2262565"/>
            <a:ext cx="2940403" cy="3398684"/>
          </a:xfrm>
          <a:prstGeom prst="rect">
            <a:avLst/>
          </a:prstGeom>
          <a:noFill/>
          <a:ln w="9525">
            <a:noFill/>
            <a:miter lim="800000"/>
            <a:headEnd/>
            <a:tailEnd/>
          </a:ln>
        </p:spPr>
      </p:pic>
      <p:sp>
        <p:nvSpPr>
          <p:cNvPr id="2" name="矩形 1"/>
          <p:cNvSpPr/>
          <p:nvPr/>
        </p:nvSpPr>
        <p:spPr>
          <a:xfrm>
            <a:off x="428498" y="1019597"/>
            <a:ext cx="9206044" cy="438582"/>
          </a:xfrm>
          <a:prstGeom prst="rect">
            <a:avLst/>
          </a:prstGeom>
        </p:spPr>
        <p:txBody>
          <a:bodyPr>
            <a:spAutoFit/>
          </a:bodyPr>
          <a:lstStyle/>
          <a:p>
            <a:pPr eaLnBrk="1" hangingPunct="1">
              <a:lnSpc>
                <a:spcPct val="125000"/>
              </a:lnSpc>
              <a:buClr>
                <a:schemeClr val="accent1">
                  <a:lumMod val="75000"/>
                </a:schemeClr>
              </a:buClr>
              <a:defRPr/>
            </a:pPr>
            <a:r>
              <a:rPr lang="zh-CN" altLang="en-US" sz="1800" b="1" dirty="0" smtClean="0">
                <a:latin typeface="微软雅黑" panose="020B0503020204020204" pitchFamily="34" charset="-122"/>
                <a:ea typeface="微软雅黑" panose="020B0503020204020204" pitchFamily="34" charset="-122"/>
              </a:rPr>
              <a:t>规划成果专业性强，不</a:t>
            </a:r>
            <a:r>
              <a:rPr lang="zh-CN" altLang="en-US" sz="1800" b="1" dirty="0">
                <a:latin typeface="微软雅黑" panose="020B0503020204020204" pitchFamily="34" charset="-122"/>
                <a:ea typeface="微软雅黑" panose="020B0503020204020204" pitchFamily="34" charset="-122"/>
              </a:rPr>
              <a:t>好懂不好</a:t>
            </a:r>
            <a:r>
              <a:rPr lang="zh-CN" altLang="en-US" sz="1800" b="1" dirty="0" smtClean="0">
                <a:latin typeface="微软雅黑" panose="020B0503020204020204" pitchFamily="34" charset="-122"/>
                <a:ea typeface="微软雅黑" panose="020B0503020204020204" pitchFamily="34" charset="-122"/>
              </a:rPr>
              <a:t>用</a:t>
            </a:r>
            <a:endParaRPr lang="zh-CN" altLang="en-US" sz="1800" b="1" dirty="0">
              <a:latin typeface="微软雅黑" panose="020B0503020204020204" pitchFamily="34" charset="-122"/>
              <a:ea typeface="微软雅黑" panose="020B0503020204020204" pitchFamily="34" charset="-122"/>
            </a:endParaRPr>
          </a:p>
        </p:txBody>
      </p:sp>
      <p:sp>
        <p:nvSpPr>
          <p:cNvPr id="30725" name="Text Box 3"/>
          <p:cNvSpPr txBox="1">
            <a:spLocks noChangeArrowheads="1"/>
          </p:cNvSpPr>
          <p:nvPr/>
        </p:nvSpPr>
        <p:spPr bwMode="auto">
          <a:xfrm>
            <a:off x="416496" y="1570261"/>
            <a:ext cx="9176808" cy="307764"/>
          </a:xfrm>
          <a:prstGeom prst="rect">
            <a:avLst/>
          </a:prstGeom>
          <a:noFill/>
          <a:ln w="9525">
            <a:noFill/>
            <a:miter lim="800000"/>
          </a:ln>
        </p:spPr>
        <p:txBody>
          <a:bodyPr lIns="91429" tIns="45714" rIns="91429" bIns="45714">
            <a:spAutoFit/>
          </a:bodyPr>
          <a:lstStyle/>
          <a:p>
            <a:pPr marL="285750" indent="-285750" eaLnBrk="1" hangingPunct="1">
              <a:buClr>
                <a:schemeClr val="accent3">
                  <a:lumMod val="75000"/>
                </a:schemeClr>
              </a:buClr>
              <a:buFont typeface="Wingdings" panose="05000000000000000000" pitchFamily="2" charset="2"/>
              <a:buChar char="n"/>
            </a:pPr>
            <a:r>
              <a:rPr lang="zh-CN" altLang="en-US" sz="1400" dirty="0" smtClean="0">
                <a:latin typeface="微软雅黑" panose="020B0503020204020204" pitchFamily="34" charset="-122"/>
                <a:ea typeface="微软雅黑" panose="020B0503020204020204" pitchFamily="34" charset="-122"/>
              </a:rPr>
              <a:t>规划</a:t>
            </a:r>
            <a:r>
              <a:rPr lang="zh-CN" altLang="en-US" sz="1400" dirty="0">
                <a:latin typeface="微软雅黑" panose="020B0503020204020204" pitchFamily="34" charset="-122"/>
                <a:ea typeface="微软雅黑" panose="020B0503020204020204" pitchFamily="34" charset="-122"/>
              </a:rPr>
              <a:t>图纸</a:t>
            </a:r>
            <a:r>
              <a:rPr lang="zh-CN" altLang="en-US" sz="1400" b="1" dirty="0">
                <a:solidFill>
                  <a:srgbClr val="C00000"/>
                </a:solidFill>
                <a:latin typeface="微软雅黑" panose="020B0503020204020204" pitchFamily="34" charset="-122"/>
                <a:ea typeface="微软雅黑" panose="020B0503020204020204" pitchFamily="34" charset="-122"/>
              </a:rPr>
              <a:t>文本过于复杂</a:t>
            </a:r>
            <a:r>
              <a:rPr lang="zh-CN" altLang="en-US" sz="1400" dirty="0">
                <a:latin typeface="微软雅黑" panose="020B0503020204020204" pitchFamily="34" charset="-122"/>
                <a:ea typeface="微软雅黑" panose="020B0503020204020204" pitchFamily="34" charset="-122"/>
              </a:rPr>
              <a:t>、技术性强，结构分析等</a:t>
            </a:r>
            <a:r>
              <a:rPr lang="zh-CN" altLang="en-US" sz="1400" b="1" dirty="0">
                <a:solidFill>
                  <a:srgbClr val="C00000"/>
                </a:solidFill>
                <a:latin typeface="微软雅黑" panose="020B0503020204020204" pitchFamily="34" charset="-122"/>
                <a:ea typeface="微软雅黑" panose="020B0503020204020204" pitchFamily="34" charset="-122"/>
              </a:rPr>
              <a:t>图纸过于抽象</a:t>
            </a:r>
            <a:r>
              <a:rPr lang="zh-CN" altLang="en-US" sz="1400" dirty="0">
                <a:latin typeface="微软雅黑" panose="020B0503020204020204" pitchFamily="34" charset="-122"/>
                <a:ea typeface="微软雅黑" panose="020B0503020204020204" pitchFamily="34" charset="-122"/>
              </a:rPr>
              <a:t>，不便于基层人员理解与使用。</a:t>
            </a:r>
            <a:endParaRPr lang="zh-CN" altLang="en-US" sz="1400" dirty="0">
              <a:latin typeface="微软雅黑" panose="020B0503020204020204" pitchFamily="34" charset="-122"/>
              <a:ea typeface="微软雅黑" panose="020B0503020204020204" pitchFamily="34" charset="-122"/>
            </a:endParaRPr>
          </a:p>
        </p:txBody>
      </p:sp>
      <p:sp>
        <p:nvSpPr>
          <p:cNvPr id="30726" name="Text Box 3"/>
          <p:cNvSpPr txBox="1">
            <a:spLocks noChangeArrowheads="1"/>
          </p:cNvSpPr>
          <p:nvPr/>
        </p:nvSpPr>
        <p:spPr bwMode="auto">
          <a:xfrm>
            <a:off x="257447" y="5961310"/>
            <a:ext cx="6134471" cy="276987"/>
          </a:xfrm>
          <a:prstGeom prst="rect">
            <a:avLst/>
          </a:prstGeom>
          <a:noFill/>
          <a:ln w="9525">
            <a:noFill/>
            <a:miter lim="800000"/>
          </a:ln>
        </p:spPr>
        <p:txBody>
          <a:bodyPr wrap="square" lIns="91429" tIns="45714" rIns="91429" bIns="45714">
            <a:spAutoFit/>
          </a:bodyPr>
          <a:lstStyle/>
          <a:p>
            <a:pPr marL="285750" eaLnBrk="1" hangingPunct="1">
              <a:buClr>
                <a:schemeClr val="accent3">
                  <a:lumMod val="75000"/>
                </a:schemeClr>
              </a:buClr>
            </a:pPr>
            <a:r>
              <a:rPr lang="zh-CN" altLang="en-US" sz="1200" dirty="0" smtClean="0">
                <a:latin typeface="微软雅黑" panose="020B0503020204020204" pitchFamily="34" charset="-122"/>
                <a:ea typeface="微软雅黑" panose="020B0503020204020204" pitchFamily="34" charset="-122"/>
              </a:rPr>
              <a:t>山西省某镇总体规划图</a:t>
            </a:r>
            <a:r>
              <a:rPr lang="zh-CN" altLang="en-US" sz="1200" dirty="0">
                <a:latin typeface="微软雅黑" panose="020B0503020204020204" pitchFamily="34" charset="-122"/>
                <a:ea typeface="微软雅黑" panose="020B0503020204020204" pitchFamily="34" charset="-122"/>
              </a:rPr>
              <a:t>纸多达</a:t>
            </a:r>
            <a:r>
              <a:rPr lang="en-US" altLang="zh-CN" sz="1200" dirty="0">
                <a:latin typeface="微软雅黑" panose="020B0503020204020204" pitchFamily="34" charset="-122"/>
                <a:ea typeface="微软雅黑" panose="020B0503020204020204" pitchFamily="34" charset="-122"/>
              </a:rPr>
              <a:t>50</a:t>
            </a:r>
            <a:r>
              <a:rPr lang="zh-CN" altLang="en-US" sz="1200" dirty="0">
                <a:latin typeface="微软雅黑" panose="020B0503020204020204" pitchFamily="34" charset="-122"/>
                <a:ea typeface="微软雅黑" panose="020B0503020204020204" pitchFamily="34" charset="-122"/>
              </a:rPr>
              <a:t>余张，文本内容专业性强，不易</a:t>
            </a:r>
            <a:r>
              <a:rPr lang="zh-CN" altLang="en-US" sz="1200" dirty="0" smtClean="0">
                <a:latin typeface="微软雅黑" panose="020B0503020204020204" pitchFamily="34" charset="-122"/>
                <a:ea typeface="微软雅黑" panose="020B0503020204020204" pitchFamily="34" charset="-122"/>
              </a:rPr>
              <a:t>理解。</a:t>
            </a:r>
            <a:endParaRPr lang="en-US" altLang="zh-CN" sz="1200" dirty="0">
              <a:latin typeface="微软雅黑" panose="020B0503020204020204" pitchFamily="34" charset="-122"/>
              <a:ea typeface="微软雅黑" panose="020B0503020204020204" pitchFamily="34" charset="-122"/>
            </a:endParaRPr>
          </a:p>
        </p:txBody>
      </p:sp>
      <p:grpSp>
        <p:nvGrpSpPr>
          <p:cNvPr id="3" name="组合 3"/>
          <p:cNvGrpSpPr/>
          <p:nvPr/>
        </p:nvGrpSpPr>
        <p:grpSpPr bwMode="auto">
          <a:xfrm>
            <a:off x="428497" y="2420889"/>
            <a:ext cx="5963421" cy="3404741"/>
            <a:chOff x="193488" y="2636911"/>
            <a:chExt cx="5836981" cy="3610976"/>
          </a:xfrm>
        </p:grpSpPr>
        <p:pic>
          <p:nvPicPr>
            <p:cNvPr id="30730" name="Picture 9"/>
            <p:cNvPicPr>
              <a:picLocks noChangeAspect="1" noChangeArrowheads="1"/>
            </p:cNvPicPr>
            <p:nvPr/>
          </p:nvPicPr>
          <p:blipFill>
            <a:blip r:embed="rId2"/>
            <a:srcRect b="51517"/>
            <a:stretch>
              <a:fillRect/>
            </a:stretch>
          </p:blipFill>
          <p:spPr bwMode="auto">
            <a:xfrm>
              <a:off x="193488" y="2636911"/>
              <a:ext cx="1642507" cy="3610975"/>
            </a:xfrm>
            <a:prstGeom prst="rect">
              <a:avLst/>
            </a:prstGeom>
            <a:noFill/>
            <a:ln w="9525">
              <a:noFill/>
              <a:miter lim="800000"/>
              <a:headEnd/>
              <a:tailEnd/>
            </a:ln>
          </p:spPr>
        </p:pic>
        <p:pic>
          <p:nvPicPr>
            <p:cNvPr id="30731" name="Picture 11"/>
            <p:cNvPicPr>
              <a:picLocks noChangeAspect="1" noChangeArrowheads="1"/>
            </p:cNvPicPr>
            <p:nvPr/>
          </p:nvPicPr>
          <p:blipFill>
            <a:blip r:embed="rId3"/>
            <a:srcRect/>
            <a:stretch>
              <a:fillRect/>
            </a:stretch>
          </p:blipFill>
          <p:spPr bwMode="auto">
            <a:xfrm>
              <a:off x="1638968" y="2636911"/>
              <a:ext cx="1521153" cy="3610976"/>
            </a:xfrm>
            <a:prstGeom prst="rect">
              <a:avLst/>
            </a:prstGeom>
            <a:noFill/>
            <a:ln w="9525">
              <a:noFill/>
              <a:miter lim="800000"/>
              <a:headEnd/>
              <a:tailEnd/>
            </a:ln>
          </p:spPr>
        </p:pic>
        <p:pic>
          <p:nvPicPr>
            <p:cNvPr id="30732" name="Picture 12"/>
            <p:cNvPicPr>
              <a:picLocks noChangeAspect="1" noChangeArrowheads="1"/>
            </p:cNvPicPr>
            <p:nvPr/>
          </p:nvPicPr>
          <p:blipFill>
            <a:blip r:embed="rId4"/>
            <a:srcRect/>
            <a:stretch>
              <a:fillRect/>
            </a:stretch>
          </p:blipFill>
          <p:spPr bwMode="auto">
            <a:xfrm>
              <a:off x="3188696" y="2636911"/>
              <a:ext cx="2841773" cy="3610975"/>
            </a:xfrm>
            <a:prstGeom prst="rect">
              <a:avLst/>
            </a:prstGeom>
            <a:noFill/>
            <a:ln w="9525">
              <a:noFill/>
              <a:miter lim="800000"/>
              <a:headEnd/>
              <a:tailEnd/>
            </a:ln>
          </p:spPr>
        </p:pic>
      </p:grpSp>
      <p:sp>
        <p:nvSpPr>
          <p:cNvPr id="30729" name="Text Box 3"/>
          <p:cNvSpPr txBox="1">
            <a:spLocks noChangeArrowheads="1"/>
          </p:cNvSpPr>
          <p:nvPr/>
        </p:nvSpPr>
        <p:spPr bwMode="auto">
          <a:xfrm>
            <a:off x="6375509" y="5961310"/>
            <a:ext cx="3530491" cy="276987"/>
          </a:xfrm>
          <a:prstGeom prst="rect">
            <a:avLst/>
          </a:prstGeom>
          <a:noFill/>
          <a:ln w="9525">
            <a:noFill/>
            <a:miter lim="800000"/>
          </a:ln>
        </p:spPr>
        <p:txBody>
          <a:bodyPr wrap="square" lIns="91429" tIns="45714" rIns="91429" bIns="45714">
            <a:spAutoFit/>
          </a:bodyPr>
          <a:lstStyle/>
          <a:p>
            <a:pPr marL="285750" eaLnBrk="1" hangingPunct="1">
              <a:buClr>
                <a:schemeClr val="accent3">
                  <a:lumMod val="75000"/>
                </a:schemeClr>
              </a:buClr>
            </a:pPr>
            <a:r>
              <a:rPr lang="zh-CN" altLang="en-US" sz="1200" dirty="0" smtClean="0">
                <a:latin typeface="微软雅黑" panose="020B0503020204020204" pitchFamily="34" charset="-122"/>
                <a:ea typeface="微软雅黑" panose="020B0503020204020204" pitchFamily="34" charset="-122"/>
              </a:rPr>
              <a:t>浙江某镇总规景观</a:t>
            </a:r>
            <a:r>
              <a:rPr lang="zh-CN" altLang="en-US" sz="1200" dirty="0">
                <a:latin typeface="微软雅黑" panose="020B0503020204020204" pitchFamily="34" charset="-122"/>
                <a:ea typeface="微软雅黑" panose="020B0503020204020204" pitchFamily="34" charset="-122"/>
              </a:rPr>
              <a:t>风貌规划</a:t>
            </a:r>
            <a:r>
              <a:rPr lang="zh-CN" altLang="en-US" sz="1200" dirty="0" smtClean="0">
                <a:latin typeface="微软雅黑" panose="020B0503020204020204" pitchFamily="34" charset="-122"/>
                <a:ea typeface="微软雅黑" panose="020B0503020204020204" pitchFamily="34" charset="-122"/>
              </a:rPr>
              <a:t>图抽象</a:t>
            </a:r>
            <a:endParaRPr lang="en-US" altLang="zh-CN" sz="1200" dirty="0">
              <a:latin typeface="微软雅黑" panose="020B0503020204020204" pitchFamily="34" charset="-122"/>
              <a:ea typeface="微软雅黑" panose="020B0503020204020204" pitchFamily="34" charset="-122"/>
            </a:endParaRPr>
          </a:p>
        </p:txBody>
      </p:sp>
      <p:pic>
        <p:nvPicPr>
          <p:cNvPr id="15" name="Picture 2" descr="20150826中国建筑研究院ppt-0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51"/>
          <p:cNvSpPr txBox="1">
            <a:spLocks noChangeArrowheads="1"/>
          </p:cNvSpPr>
          <p:nvPr/>
        </p:nvSpPr>
        <p:spPr bwMode="auto">
          <a:xfrm>
            <a:off x="464312" y="571480"/>
            <a:ext cx="9559251" cy="400110"/>
          </a:xfrm>
          <a:prstGeom prst="rect">
            <a:avLst/>
          </a:prstGeom>
          <a:noFill/>
          <a:ln w="9525">
            <a:noFill/>
            <a:miter lim="800000"/>
          </a:ln>
        </p:spPr>
        <p:txBody>
          <a:bodyPr wrap="square">
            <a:spAutoFit/>
          </a:bodyPr>
          <a:lstStyle/>
          <a:p>
            <a:pPr lvl="0"/>
            <a:r>
              <a:rPr lang="zh-CN" altLang="en-US" sz="2000" b="1" kern="0" dirty="0" smtClean="0">
                <a:latin typeface="微软雅黑" panose="020B0503020204020204" pitchFamily="34" charset="-122"/>
                <a:ea typeface="微软雅黑" panose="020B0503020204020204" pitchFamily="34" charset="-122"/>
              </a:rPr>
              <a:t>三、</a:t>
            </a:r>
            <a:r>
              <a:rPr lang="zh-CN" altLang="en-US" sz="2000" b="1" dirty="0">
                <a:latin typeface="微软雅黑" panose="020B0503020204020204" pitchFamily="34" charset="-122"/>
                <a:ea typeface="微软雅黑" panose="020B0503020204020204" pitchFamily="34" charset="-122"/>
              </a:rPr>
              <a:t>标准与规划教条，不适用小城镇特色建设</a:t>
            </a:r>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4938" y="1093203"/>
            <a:ext cx="9828609" cy="438582"/>
          </a:xfrm>
          <a:prstGeom prst="rect">
            <a:avLst/>
          </a:prstGeom>
        </p:spPr>
        <p:txBody>
          <a:bodyPr>
            <a:spAutoFit/>
          </a:bodyPr>
          <a:lstStyle/>
          <a:p>
            <a:pPr eaLnBrk="1" hangingPunct="1">
              <a:lnSpc>
                <a:spcPct val="125000"/>
              </a:lnSpc>
              <a:buClr>
                <a:schemeClr val="accent1">
                  <a:lumMod val="75000"/>
                </a:schemeClr>
              </a:buClr>
              <a:defRPr/>
            </a:pPr>
            <a:r>
              <a:rPr lang="zh-CN" altLang="en-US" sz="1800" b="1" dirty="0" smtClean="0">
                <a:latin typeface="微软雅黑" panose="020B0503020204020204" pitchFamily="34" charset="-122"/>
                <a:ea typeface="微软雅黑" panose="020B0503020204020204" pitchFamily="34" charset="-122"/>
              </a:rPr>
              <a:t>对不同土地权属的房屋建设均缺乏引导与管控</a:t>
            </a:r>
            <a:endParaRPr lang="zh-CN" altLang="en-US" sz="1800" b="1" dirty="0">
              <a:latin typeface="微软雅黑" panose="020B0503020204020204" pitchFamily="34" charset="-122"/>
              <a:ea typeface="微软雅黑" panose="020B0503020204020204" pitchFamily="34" charset="-122"/>
            </a:endParaRPr>
          </a:p>
        </p:txBody>
      </p:sp>
      <p:sp>
        <p:nvSpPr>
          <p:cNvPr id="34822" name="矩形 3"/>
          <p:cNvSpPr>
            <a:spLocks noChangeArrowheads="1"/>
          </p:cNvSpPr>
          <p:nvPr/>
        </p:nvSpPr>
        <p:spPr bwMode="auto">
          <a:xfrm>
            <a:off x="350489" y="1557070"/>
            <a:ext cx="9362546" cy="830997"/>
          </a:xfrm>
          <a:prstGeom prst="rect">
            <a:avLst/>
          </a:prstGeom>
          <a:noFill/>
          <a:ln w="9525">
            <a:noFill/>
            <a:miter lim="800000"/>
          </a:ln>
        </p:spPr>
        <p:txBody>
          <a:bodyPr>
            <a:spAutoFit/>
          </a:bodyPr>
          <a:lstStyle/>
          <a:p>
            <a:pPr marL="285750" indent="-285750" eaLnBrk="1" hangingPunct="1">
              <a:lnSpc>
                <a:spcPct val="150000"/>
              </a:lnSpc>
              <a:buClr>
                <a:schemeClr val="accent3">
                  <a:lumMod val="75000"/>
                </a:schemeClr>
              </a:buClr>
              <a:buFont typeface="Wingdings" panose="05000000000000000000" pitchFamily="2" charset="2"/>
              <a:buChar char="n"/>
            </a:pPr>
            <a:r>
              <a:rPr lang="zh-CN" altLang="zh-CN" sz="1400" dirty="0" smtClean="0">
                <a:latin typeface="微软雅黑" panose="020B0503020204020204" pitchFamily="34" charset="-122"/>
                <a:ea typeface="微软雅黑" panose="020B0503020204020204" pitchFamily="34" charset="-122"/>
              </a:rPr>
              <a:t>镇区</a:t>
            </a:r>
            <a:r>
              <a:rPr lang="zh-CN" altLang="en-US" sz="1400" dirty="0" smtClean="0">
                <a:latin typeface="微软雅黑" panose="020B0503020204020204" pitchFamily="34" charset="-122"/>
                <a:ea typeface="微软雅黑" panose="020B0503020204020204" pitchFamily="34" charset="-122"/>
              </a:rPr>
              <a:t>除国有建设用地外，存在比例较高的</a:t>
            </a:r>
            <a:r>
              <a:rPr lang="zh-CN" altLang="zh-CN" sz="1400" b="1" dirty="0" smtClean="0">
                <a:solidFill>
                  <a:srgbClr val="C00000"/>
                </a:solidFill>
                <a:latin typeface="微软雅黑" panose="020B0503020204020204" pitchFamily="34" charset="-122"/>
                <a:ea typeface="微软雅黑" panose="020B0503020204020204" pitchFamily="34" charset="-122"/>
              </a:rPr>
              <a:t>集体</a:t>
            </a:r>
            <a:r>
              <a:rPr lang="zh-CN" altLang="en-US" sz="1400" b="1" dirty="0" smtClean="0">
                <a:solidFill>
                  <a:srgbClr val="C00000"/>
                </a:solidFill>
                <a:latin typeface="微软雅黑" panose="020B0503020204020204" pitchFamily="34" charset="-122"/>
                <a:ea typeface="微软雅黑" panose="020B0503020204020204" pitchFamily="34" charset="-122"/>
              </a:rPr>
              <a:t>建设用地，</a:t>
            </a:r>
            <a:r>
              <a:rPr lang="zh-CN" altLang="en-US" sz="1400" dirty="0" smtClean="0">
                <a:latin typeface="微软雅黑" panose="020B0503020204020204" pitchFamily="34" charset="-122"/>
                <a:ea typeface="微软雅黑" panose="020B0503020204020204" pitchFamily="34" charset="-122"/>
              </a:rPr>
              <a:t>规划很难落地。</a:t>
            </a:r>
            <a:r>
              <a:rPr lang="zh-CN" altLang="zh-CN" sz="1400" dirty="0">
                <a:latin typeface="微软雅黑" panose="020B0503020204020204" pitchFamily="34" charset="-122"/>
                <a:ea typeface="微软雅黑" panose="020B0503020204020204" pitchFamily="34" charset="-122"/>
              </a:rPr>
              <a:t>通过对部分实地调研的小</a:t>
            </a:r>
            <a:r>
              <a:rPr lang="zh-CN" altLang="zh-CN" sz="1400" dirty="0" smtClean="0">
                <a:latin typeface="微软雅黑" panose="020B0503020204020204" pitchFamily="34" charset="-122"/>
                <a:ea typeface="微软雅黑" panose="020B0503020204020204" pitchFamily="34" charset="-122"/>
              </a:rPr>
              <a:t>城镇</a:t>
            </a:r>
            <a:r>
              <a:rPr lang="zh-CN" altLang="en-US" sz="1400" dirty="0" smtClean="0">
                <a:latin typeface="微软雅黑" panose="020B0503020204020204" pitchFamily="34" charset="-122"/>
                <a:ea typeface="微软雅黑" panose="020B0503020204020204" pitchFamily="34" charset="-122"/>
              </a:rPr>
              <a:t>的</a:t>
            </a:r>
            <a:r>
              <a:rPr lang="zh-CN" altLang="zh-CN" sz="1400" dirty="0" smtClean="0">
                <a:latin typeface="微软雅黑" panose="020B0503020204020204" pitchFamily="34" charset="-122"/>
                <a:ea typeface="微软雅黑" panose="020B0503020204020204" pitchFamily="34" charset="-122"/>
              </a:rPr>
              <a:t>统计分析</a:t>
            </a:r>
            <a:r>
              <a:rPr lang="zh-CN" altLang="zh-CN" sz="1400" dirty="0">
                <a:latin typeface="微软雅黑" panose="020B0503020204020204" pitchFamily="34" charset="-122"/>
                <a:ea typeface="微软雅黑" panose="020B0503020204020204" pitchFamily="34" charset="-122"/>
              </a:rPr>
              <a:t>可以看出</a:t>
            </a:r>
            <a:r>
              <a:rPr lang="zh-CN" altLang="zh-CN" sz="1400" dirty="0" smtClean="0">
                <a:latin typeface="微软雅黑" panose="020B0503020204020204" pitchFamily="34" charset="-122"/>
                <a:ea typeface="微软雅黑" panose="020B0503020204020204" pitchFamily="34" charset="-122"/>
              </a:rPr>
              <a:t>，现状</a:t>
            </a:r>
            <a:r>
              <a:rPr lang="zh-CN" altLang="zh-CN" sz="1400" dirty="0">
                <a:latin typeface="微软雅黑" panose="020B0503020204020204" pitchFamily="34" charset="-122"/>
                <a:ea typeface="微软雅黑" panose="020B0503020204020204" pitchFamily="34" charset="-122"/>
              </a:rPr>
              <a:t>建成区</a:t>
            </a:r>
            <a:r>
              <a:rPr lang="zh-CN" altLang="zh-CN" sz="1400" dirty="0" smtClean="0">
                <a:latin typeface="微软雅黑" panose="020B0503020204020204" pitchFamily="34" charset="-122"/>
                <a:ea typeface="微软雅黑" panose="020B0503020204020204" pitchFamily="34" charset="-122"/>
              </a:rPr>
              <a:t>中</a:t>
            </a:r>
            <a:r>
              <a:rPr lang="zh-CN" altLang="en-US" sz="1400" dirty="0" smtClean="0">
                <a:latin typeface="微软雅黑" panose="020B0503020204020204" pitchFamily="34" charset="-122"/>
                <a:ea typeface="微软雅黑" panose="020B0503020204020204" pitchFamily="34" charset="-122"/>
              </a:rPr>
              <a:t>集体建设</a:t>
            </a:r>
            <a:r>
              <a:rPr lang="zh-CN" altLang="zh-CN" sz="1400" dirty="0" smtClean="0">
                <a:latin typeface="微软雅黑" panose="020B0503020204020204" pitchFamily="34" charset="-122"/>
                <a:ea typeface="微软雅黑" panose="020B0503020204020204" pitchFamily="34" charset="-122"/>
              </a:rPr>
              <a:t>用</a:t>
            </a:r>
            <a:r>
              <a:rPr lang="zh-CN" altLang="zh-CN" sz="1400" dirty="0">
                <a:latin typeface="微软雅黑" panose="020B0503020204020204" pitchFamily="34" charset="-122"/>
                <a:ea typeface="微软雅黑" panose="020B0503020204020204" pitchFamily="34" charset="-122"/>
              </a:rPr>
              <a:t>地比例在</a:t>
            </a:r>
            <a:r>
              <a:rPr lang="en-US" altLang="zh-CN" sz="1800" b="1" dirty="0">
                <a:solidFill>
                  <a:srgbClr val="C00000"/>
                </a:solidFill>
                <a:latin typeface="微软雅黑" panose="020B0503020204020204" pitchFamily="34" charset="-122"/>
                <a:ea typeface="微软雅黑" panose="020B0503020204020204" pitchFamily="34" charset="-122"/>
              </a:rPr>
              <a:t>40%-60</a:t>
            </a:r>
            <a:r>
              <a:rPr lang="en-US" altLang="zh-CN" sz="1800" b="1" dirty="0" smtClean="0">
                <a:solidFill>
                  <a:srgbClr val="C00000"/>
                </a:solidFill>
                <a:latin typeface="微软雅黑" panose="020B0503020204020204" pitchFamily="34" charset="-122"/>
                <a:ea typeface="微软雅黑" panose="020B0503020204020204" pitchFamily="34" charset="-122"/>
              </a:rPr>
              <a:t>%</a:t>
            </a:r>
            <a:r>
              <a:rPr lang="zh-CN" altLang="en-US" sz="1400" dirty="0" smtClean="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p:txBody>
      </p:sp>
      <p:pic>
        <p:nvPicPr>
          <p:cNvPr id="8"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3"/>
          <p:cNvSpPr txBox="1">
            <a:spLocks noChangeArrowheads="1"/>
          </p:cNvSpPr>
          <p:nvPr/>
        </p:nvSpPr>
        <p:spPr bwMode="auto">
          <a:xfrm>
            <a:off x="4243441" y="5888318"/>
            <a:ext cx="5999257" cy="276987"/>
          </a:xfrm>
          <a:prstGeom prst="rect">
            <a:avLst/>
          </a:prstGeom>
          <a:noFill/>
          <a:ln w="9525">
            <a:noFill/>
            <a:miter lim="800000"/>
          </a:ln>
        </p:spPr>
        <p:txBody>
          <a:bodyPr wrap="square" lIns="91429" tIns="45714" rIns="91429" bIns="45714">
            <a:spAutoFit/>
          </a:bodyPr>
          <a:lstStyle/>
          <a:p>
            <a:pPr marL="571500" indent="-285750" eaLnBrk="1" hangingPunct="1">
              <a:buClr>
                <a:srgbClr val="C00000"/>
              </a:buClr>
            </a:pPr>
            <a:r>
              <a:rPr lang="zh-CN" altLang="en-US" sz="1200" dirty="0" smtClean="0">
                <a:latin typeface="微软雅黑" panose="020B0503020204020204" pitchFamily="34" charset="-122"/>
                <a:ea typeface="微软雅黑" panose="020B0503020204020204" pitchFamily="34" charset="-122"/>
              </a:rPr>
              <a:t>     实地调研的小城镇中，现状建成区中集体建设用地比例普遍较高。</a:t>
            </a:r>
            <a:endParaRPr lang="en-US" altLang="zh-CN" sz="1200" dirty="0">
              <a:latin typeface="微软雅黑" panose="020B0503020204020204" pitchFamily="34" charset="-122"/>
              <a:ea typeface="微软雅黑" panose="020B0503020204020204" pitchFamily="34" charset="-122"/>
            </a:endParaRPr>
          </a:p>
        </p:txBody>
      </p:sp>
      <p:sp>
        <p:nvSpPr>
          <p:cNvPr id="14" name="TextBox 51"/>
          <p:cNvSpPr txBox="1">
            <a:spLocks noChangeArrowheads="1"/>
          </p:cNvSpPr>
          <p:nvPr/>
        </p:nvSpPr>
        <p:spPr bwMode="auto">
          <a:xfrm>
            <a:off x="464312" y="571480"/>
            <a:ext cx="9559251" cy="400110"/>
          </a:xfrm>
          <a:prstGeom prst="rect">
            <a:avLst/>
          </a:prstGeom>
          <a:noFill/>
          <a:ln w="9525">
            <a:noFill/>
            <a:miter lim="800000"/>
          </a:ln>
        </p:spPr>
        <p:txBody>
          <a:bodyPr wrap="square">
            <a:spAutoFit/>
          </a:bodyPr>
          <a:lstStyle/>
          <a:p>
            <a:pPr lvl="0"/>
            <a:r>
              <a:rPr lang="zh-CN" altLang="en-US" sz="2000" b="1" kern="0" dirty="0">
                <a:latin typeface="微软雅黑" panose="020B0503020204020204" pitchFamily="34" charset="-122"/>
                <a:ea typeface="微软雅黑" panose="020B0503020204020204" pitchFamily="34" charset="-122"/>
              </a:rPr>
              <a:t>四</a:t>
            </a:r>
            <a:r>
              <a:rPr lang="zh-CN" altLang="en-US" sz="2000" b="1" kern="0" dirty="0" smtClean="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管理监管不力</a:t>
            </a:r>
            <a:r>
              <a:rPr lang="zh-CN" altLang="en-US" sz="2000" b="1" dirty="0" smtClean="0">
                <a:latin typeface="微软雅黑" panose="020B0503020204020204" pitchFamily="34" charset="-122"/>
                <a:ea typeface="微软雅黑" panose="020B0503020204020204" pitchFamily="34" charset="-122"/>
              </a:rPr>
              <a:t>，小城镇风貌失控</a:t>
            </a:r>
            <a:endParaRPr lang="zh-CN" altLang="en-US" sz="2000" b="1" dirty="0">
              <a:latin typeface="微软雅黑" panose="020B0503020204020204" pitchFamily="34" charset="-122"/>
              <a:ea typeface="微软雅黑" panose="020B0503020204020204" pitchFamily="34" charset="-122"/>
            </a:endParaRPr>
          </a:p>
        </p:txBody>
      </p:sp>
      <p:graphicFrame>
        <p:nvGraphicFramePr>
          <p:cNvPr id="3" name="表格 2"/>
          <p:cNvGraphicFramePr>
            <a:graphicFrameLocks noGrp="1"/>
          </p:cNvGraphicFramePr>
          <p:nvPr/>
        </p:nvGraphicFramePr>
        <p:xfrm>
          <a:off x="4692029" y="2708921"/>
          <a:ext cx="5191935" cy="3096349"/>
        </p:xfrm>
        <a:graphic>
          <a:graphicData uri="http://schemas.openxmlformats.org/drawingml/2006/table">
            <a:tbl>
              <a:tblPr firstRow="1" firstCol="1" bandRow="1">
                <a:tableStyleId>{5C22544A-7EE6-4342-B048-85BDC9FD1C3A}</a:tableStyleId>
              </a:tblPr>
              <a:tblGrid>
                <a:gridCol w="309439"/>
                <a:gridCol w="791250"/>
                <a:gridCol w="950124"/>
                <a:gridCol w="862901"/>
                <a:gridCol w="949086"/>
                <a:gridCol w="1329135"/>
              </a:tblGrid>
              <a:tr h="663501">
                <a:tc>
                  <a:txBody>
                    <a:bodyPr/>
                    <a:lstStyle/>
                    <a:p>
                      <a:endParaRPr lang="zh-CN" sz="1000" dirty="0">
                        <a:effectLst/>
                        <a:latin typeface="Times New Roman" panose="02020603050405020304"/>
                      </a:endParaRPr>
                    </a:p>
                  </a:txBody>
                  <a:tcPr marL="74295" marR="74295" marT="0" marB="0" anchor="ctr"/>
                </a:tc>
                <a:tc>
                  <a:txBody>
                    <a:bodyPr/>
                    <a:lstStyle/>
                    <a:p>
                      <a:pPr algn="ctr">
                        <a:spcAft>
                          <a:spcPts val="0"/>
                        </a:spcAft>
                      </a:pPr>
                      <a:r>
                        <a:rPr lang="zh-CN" sz="1000" kern="0">
                          <a:effectLst/>
                        </a:rPr>
                        <a:t>乡镇名称</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zh-CN" sz="1000" kern="0">
                          <a:effectLst/>
                        </a:rPr>
                        <a:t>现状建成区面积（公顷）</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zh-CN" sz="1000" kern="0">
                          <a:effectLst/>
                        </a:rPr>
                        <a:t>城镇用地</a:t>
                      </a:r>
                      <a:endParaRPr lang="zh-CN" sz="1000" kern="100">
                        <a:effectLst/>
                      </a:endParaRPr>
                    </a:p>
                    <a:p>
                      <a:pPr algn="ctr">
                        <a:spcAft>
                          <a:spcPts val="0"/>
                        </a:spcAft>
                      </a:pPr>
                      <a:r>
                        <a:rPr lang="zh-CN" sz="1000" kern="0">
                          <a:effectLst/>
                        </a:rPr>
                        <a:t>（公顷）</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zh-CN" sz="1000" kern="0">
                          <a:effectLst/>
                        </a:rPr>
                        <a:t>农村居民点用地（公顷）</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zh-CN" sz="1000" kern="0" dirty="0">
                          <a:effectLst/>
                        </a:rPr>
                        <a:t>农村居民点用地占现状建成区面积</a:t>
                      </a:r>
                      <a:r>
                        <a:rPr lang="zh-CN" sz="1000" kern="0" dirty="0" smtClean="0">
                          <a:effectLst/>
                        </a:rPr>
                        <a:t>比例</a:t>
                      </a:r>
                      <a:r>
                        <a:rPr lang="zh-CN" altLang="en-US" sz="1000" kern="0" dirty="0" smtClean="0">
                          <a:effectLst/>
                        </a:rPr>
                        <a:t>（</a:t>
                      </a:r>
                      <a:r>
                        <a:rPr lang="en-US" altLang="zh-CN" sz="1000" kern="0" dirty="0" smtClean="0">
                          <a:effectLst/>
                        </a:rPr>
                        <a:t>%</a:t>
                      </a:r>
                      <a:r>
                        <a:rPr lang="zh-CN" altLang="en-US" sz="1000" kern="0" dirty="0" smtClean="0">
                          <a:effectLst/>
                        </a:rPr>
                        <a:t>）</a:t>
                      </a:r>
                      <a:endParaRPr lang="zh-CN" sz="1000" kern="100" dirty="0">
                        <a:effectLst/>
                        <a:latin typeface="Times New Roman" panose="02020603050405020304"/>
                        <a:ea typeface="宋体" panose="02010600030101010101" pitchFamily="2" charset="-122"/>
                      </a:endParaRPr>
                    </a:p>
                  </a:txBody>
                  <a:tcPr marL="74295" marR="74295" marT="0" marB="0" anchor="ctr"/>
                </a:tc>
              </a:tr>
              <a:tr h="221168">
                <a:tc>
                  <a:txBody>
                    <a:bodyPr/>
                    <a:lstStyle/>
                    <a:p>
                      <a:pPr algn="ctr">
                        <a:spcAft>
                          <a:spcPts val="0"/>
                        </a:spcAft>
                      </a:pPr>
                      <a:r>
                        <a:rPr lang="en-US" sz="1000" kern="0">
                          <a:effectLst/>
                        </a:rPr>
                        <a:t>1</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zh-CN" sz="1000" kern="0">
                          <a:effectLst/>
                        </a:rPr>
                        <a:t>大新庄镇</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270.33</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212.7</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57.63</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dirty="0">
                          <a:effectLst/>
                        </a:rPr>
                        <a:t>21.32</a:t>
                      </a:r>
                      <a:endParaRPr lang="zh-CN" sz="1000" kern="100" dirty="0">
                        <a:effectLst/>
                        <a:latin typeface="Times New Roman" panose="02020603050405020304"/>
                        <a:ea typeface="宋体" panose="02010600030101010101" pitchFamily="2" charset="-122"/>
                      </a:endParaRPr>
                    </a:p>
                  </a:txBody>
                  <a:tcPr marL="74295" marR="74295" marT="0" marB="0" anchor="ctr"/>
                </a:tc>
              </a:tr>
              <a:tr h="221168">
                <a:tc>
                  <a:txBody>
                    <a:bodyPr/>
                    <a:lstStyle/>
                    <a:p>
                      <a:pPr algn="ctr">
                        <a:spcAft>
                          <a:spcPts val="0"/>
                        </a:spcAft>
                      </a:pPr>
                      <a:r>
                        <a:rPr lang="en-US" sz="1000" kern="0">
                          <a:effectLst/>
                        </a:rPr>
                        <a:t>2</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zh-CN" sz="1000" kern="0">
                          <a:effectLst/>
                        </a:rPr>
                        <a:t>唐坊镇</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246.47</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117.8</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128.67</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52.21</a:t>
                      </a:r>
                      <a:endParaRPr lang="zh-CN" sz="1000" kern="100">
                        <a:effectLst/>
                        <a:latin typeface="Times New Roman" panose="02020603050405020304"/>
                        <a:ea typeface="宋体" panose="02010600030101010101" pitchFamily="2" charset="-122"/>
                      </a:endParaRPr>
                    </a:p>
                  </a:txBody>
                  <a:tcPr marL="74295" marR="74295" marT="0" marB="0" anchor="ctr"/>
                </a:tc>
              </a:tr>
              <a:tr h="221168">
                <a:tc>
                  <a:txBody>
                    <a:bodyPr/>
                    <a:lstStyle/>
                    <a:p>
                      <a:pPr algn="ctr">
                        <a:spcAft>
                          <a:spcPts val="0"/>
                        </a:spcAft>
                      </a:pPr>
                      <a:r>
                        <a:rPr lang="en-US" sz="1000" kern="0">
                          <a:effectLst/>
                        </a:rPr>
                        <a:t>3</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zh-CN" sz="1000" kern="0">
                          <a:effectLst/>
                        </a:rPr>
                        <a:t>西葛镇</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158.2</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59.97</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98.23</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62.09</a:t>
                      </a:r>
                      <a:endParaRPr lang="zh-CN" sz="1000" kern="100">
                        <a:effectLst/>
                        <a:latin typeface="Times New Roman" panose="02020603050405020304"/>
                        <a:ea typeface="宋体" panose="02010600030101010101" pitchFamily="2" charset="-122"/>
                      </a:endParaRPr>
                    </a:p>
                  </a:txBody>
                  <a:tcPr marL="74295" marR="74295" marT="0" marB="0" anchor="ctr"/>
                </a:tc>
              </a:tr>
              <a:tr h="221168">
                <a:tc>
                  <a:txBody>
                    <a:bodyPr/>
                    <a:lstStyle/>
                    <a:p>
                      <a:pPr algn="ctr">
                        <a:spcAft>
                          <a:spcPts val="0"/>
                        </a:spcAft>
                      </a:pPr>
                      <a:r>
                        <a:rPr lang="en-US" sz="1000" kern="0">
                          <a:effectLst/>
                        </a:rPr>
                        <a:t>4</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zh-CN" sz="1000" kern="0">
                          <a:effectLst/>
                        </a:rPr>
                        <a:t>孙村</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545</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500.96</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44.04</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8.08</a:t>
                      </a:r>
                      <a:endParaRPr lang="zh-CN" sz="1000" kern="100">
                        <a:effectLst/>
                        <a:latin typeface="Times New Roman" panose="02020603050405020304"/>
                        <a:ea typeface="宋体" panose="02010600030101010101" pitchFamily="2" charset="-122"/>
                      </a:endParaRPr>
                    </a:p>
                  </a:txBody>
                  <a:tcPr marL="74295" marR="74295" marT="0" marB="0" anchor="ctr"/>
                </a:tc>
              </a:tr>
              <a:tr h="221168">
                <a:tc>
                  <a:txBody>
                    <a:bodyPr/>
                    <a:lstStyle/>
                    <a:p>
                      <a:pPr algn="ctr">
                        <a:spcAft>
                          <a:spcPts val="0"/>
                        </a:spcAft>
                      </a:pPr>
                      <a:r>
                        <a:rPr lang="en-US" sz="1000" kern="0">
                          <a:effectLst/>
                        </a:rPr>
                        <a:t>5</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zh-CN" sz="1000" kern="0">
                          <a:effectLst/>
                        </a:rPr>
                        <a:t>龙虬镇</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79.1</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60.19</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18.91</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23.91</a:t>
                      </a:r>
                      <a:endParaRPr lang="zh-CN" sz="1000" kern="100">
                        <a:effectLst/>
                        <a:latin typeface="Times New Roman" panose="02020603050405020304"/>
                        <a:ea typeface="宋体" panose="02010600030101010101" pitchFamily="2" charset="-122"/>
                      </a:endParaRPr>
                    </a:p>
                  </a:txBody>
                  <a:tcPr marL="74295" marR="74295" marT="0" marB="0" anchor="ctr"/>
                </a:tc>
              </a:tr>
              <a:tr h="221168">
                <a:tc>
                  <a:txBody>
                    <a:bodyPr/>
                    <a:lstStyle/>
                    <a:p>
                      <a:pPr algn="ctr">
                        <a:spcAft>
                          <a:spcPts val="0"/>
                        </a:spcAft>
                      </a:pPr>
                      <a:r>
                        <a:rPr lang="en-US" sz="1000" kern="0">
                          <a:effectLst/>
                        </a:rPr>
                        <a:t>6</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zh-CN" sz="1000" kern="0">
                          <a:effectLst/>
                        </a:rPr>
                        <a:t>鸦滩镇</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106.56</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61.66</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44.9</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42.14</a:t>
                      </a:r>
                      <a:endParaRPr lang="zh-CN" sz="1000" kern="100">
                        <a:effectLst/>
                        <a:latin typeface="Times New Roman" panose="02020603050405020304"/>
                        <a:ea typeface="宋体" panose="02010600030101010101" pitchFamily="2" charset="-122"/>
                      </a:endParaRPr>
                    </a:p>
                  </a:txBody>
                  <a:tcPr marL="74295" marR="74295" marT="0" marB="0" anchor="ctr"/>
                </a:tc>
              </a:tr>
              <a:tr h="221168">
                <a:tc>
                  <a:txBody>
                    <a:bodyPr/>
                    <a:lstStyle/>
                    <a:p>
                      <a:pPr algn="ctr">
                        <a:spcAft>
                          <a:spcPts val="0"/>
                        </a:spcAft>
                      </a:pPr>
                      <a:r>
                        <a:rPr lang="en-US" sz="1000" kern="0">
                          <a:effectLst/>
                        </a:rPr>
                        <a:t>7</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zh-CN" sz="1000" kern="0">
                          <a:effectLst/>
                        </a:rPr>
                        <a:t>高士镇</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125.66</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62.19</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63.47</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50.51</a:t>
                      </a:r>
                      <a:endParaRPr lang="zh-CN" sz="1000" kern="100">
                        <a:effectLst/>
                        <a:latin typeface="Times New Roman" panose="02020603050405020304"/>
                        <a:ea typeface="宋体" panose="02010600030101010101" pitchFamily="2" charset="-122"/>
                      </a:endParaRPr>
                    </a:p>
                  </a:txBody>
                  <a:tcPr marL="74295" marR="74295" marT="0" marB="0" anchor="ctr"/>
                </a:tc>
              </a:tr>
              <a:tr h="221168">
                <a:tc>
                  <a:txBody>
                    <a:bodyPr/>
                    <a:lstStyle/>
                    <a:p>
                      <a:pPr algn="ctr">
                        <a:spcAft>
                          <a:spcPts val="0"/>
                        </a:spcAft>
                      </a:pPr>
                      <a:r>
                        <a:rPr lang="en-US" sz="1000" kern="0">
                          <a:effectLst/>
                        </a:rPr>
                        <a:t>8</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zh-CN" sz="1000" kern="0">
                          <a:effectLst/>
                        </a:rPr>
                        <a:t>太慈镇</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81.89</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45.15</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36.74</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44.87</a:t>
                      </a:r>
                      <a:endParaRPr lang="zh-CN" sz="1000" kern="100">
                        <a:effectLst/>
                        <a:latin typeface="Times New Roman" panose="02020603050405020304"/>
                        <a:ea typeface="宋体" panose="02010600030101010101" pitchFamily="2" charset="-122"/>
                      </a:endParaRPr>
                    </a:p>
                  </a:txBody>
                  <a:tcPr marL="74295" marR="74295" marT="0" marB="0" anchor="ctr"/>
                </a:tc>
              </a:tr>
              <a:tr h="221168">
                <a:tc>
                  <a:txBody>
                    <a:bodyPr/>
                    <a:lstStyle/>
                    <a:p>
                      <a:pPr algn="ctr">
                        <a:spcAft>
                          <a:spcPts val="0"/>
                        </a:spcAft>
                      </a:pPr>
                      <a:r>
                        <a:rPr lang="en-US" sz="1000" kern="0">
                          <a:effectLst/>
                        </a:rPr>
                        <a:t>9</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zh-CN" sz="1000" kern="0">
                          <a:effectLst/>
                        </a:rPr>
                        <a:t>大庙镇</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174.19</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103.99</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70.2</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40.30</a:t>
                      </a:r>
                      <a:endParaRPr lang="zh-CN" sz="1000" kern="100">
                        <a:effectLst/>
                        <a:latin typeface="Times New Roman" panose="02020603050405020304"/>
                        <a:ea typeface="宋体" panose="02010600030101010101" pitchFamily="2" charset="-122"/>
                      </a:endParaRPr>
                    </a:p>
                  </a:txBody>
                  <a:tcPr marL="74295" marR="74295" marT="0" marB="0" anchor="ctr"/>
                </a:tc>
              </a:tr>
              <a:tr h="221168">
                <a:tc>
                  <a:txBody>
                    <a:bodyPr/>
                    <a:lstStyle/>
                    <a:p>
                      <a:pPr algn="ctr">
                        <a:spcAft>
                          <a:spcPts val="0"/>
                        </a:spcAft>
                      </a:pPr>
                      <a:r>
                        <a:rPr lang="en-US" sz="1000" kern="0">
                          <a:effectLst/>
                        </a:rPr>
                        <a:t>10</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zh-CN" sz="1000" kern="0">
                          <a:effectLst/>
                        </a:rPr>
                        <a:t>刘府镇</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272.9</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183.77</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89.13</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32.66</a:t>
                      </a:r>
                      <a:endParaRPr lang="zh-CN" sz="1000" kern="100">
                        <a:effectLst/>
                        <a:latin typeface="Times New Roman" panose="02020603050405020304"/>
                        <a:ea typeface="宋体" panose="02010600030101010101" pitchFamily="2" charset="-122"/>
                      </a:endParaRPr>
                    </a:p>
                  </a:txBody>
                  <a:tcPr marL="74295" marR="74295" marT="0" marB="0" anchor="ctr"/>
                </a:tc>
              </a:tr>
              <a:tr h="221168">
                <a:tc>
                  <a:txBody>
                    <a:bodyPr/>
                    <a:lstStyle/>
                    <a:p>
                      <a:pPr algn="ctr">
                        <a:spcAft>
                          <a:spcPts val="0"/>
                        </a:spcAft>
                      </a:pPr>
                      <a:r>
                        <a:rPr lang="en-US" sz="1000" kern="0">
                          <a:effectLst/>
                        </a:rPr>
                        <a:t>11</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zh-CN" sz="1000" kern="0">
                          <a:effectLst/>
                        </a:rPr>
                        <a:t>西泉镇</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177.29</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75.76</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a:effectLst/>
                        </a:rPr>
                        <a:t>101.53</a:t>
                      </a:r>
                      <a:endParaRPr lang="zh-CN" sz="1000" kern="100">
                        <a:effectLst/>
                        <a:latin typeface="Times New Roman" panose="02020603050405020304"/>
                        <a:ea typeface="宋体" panose="02010600030101010101" pitchFamily="2" charset="-122"/>
                      </a:endParaRPr>
                    </a:p>
                  </a:txBody>
                  <a:tcPr marL="74295" marR="74295" marT="0" marB="0" anchor="ctr"/>
                </a:tc>
                <a:tc>
                  <a:txBody>
                    <a:bodyPr/>
                    <a:lstStyle/>
                    <a:p>
                      <a:pPr algn="ctr">
                        <a:spcAft>
                          <a:spcPts val="0"/>
                        </a:spcAft>
                      </a:pPr>
                      <a:r>
                        <a:rPr lang="en-US" sz="1000" kern="0" dirty="0">
                          <a:effectLst/>
                        </a:rPr>
                        <a:t>57.27</a:t>
                      </a:r>
                      <a:endParaRPr lang="zh-CN" sz="1000" kern="100" dirty="0">
                        <a:effectLst/>
                        <a:latin typeface="Times New Roman" panose="02020603050405020304"/>
                        <a:ea typeface="宋体" panose="02010600030101010101" pitchFamily="2" charset="-122"/>
                      </a:endParaRPr>
                    </a:p>
                  </a:txBody>
                  <a:tcPr marL="74295" marR="74295" marT="0" marB="0" anchor="ctr"/>
                </a:tc>
              </a:tr>
            </a:tbl>
          </a:graphicData>
        </a:graphic>
      </p:graphicFrame>
      <p:sp>
        <p:nvSpPr>
          <p:cNvPr id="4" name="Rectangle 3"/>
          <p:cNvSpPr>
            <a:spLocks noChangeArrowheads="1"/>
          </p:cNvSpPr>
          <p:nvPr/>
        </p:nvSpPr>
        <p:spPr bwMode="auto">
          <a:xfrm>
            <a:off x="0" y="59323"/>
            <a:ext cx="18473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pic>
        <p:nvPicPr>
          <p:cNvPr id="2050" name="图表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463" y="3140968"/>
            <a:ext cx="4423411" cy="239268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a:spLocks noChangeArrowheads="1"/>
          </p:cNvSpPr>
          <p:nvPr/>
        </p:nvSpPr>
        <p:spPr bwMode="auto">
          <a:xfrm>
            <a:off x="281684" y="5661249"/>
            <a:ext cx="418345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marL="0" marR="0" lvl="0" indent="266700" algn="ctr" defTabSz="914400" rtl="0" eaLnBrk="1" fontAlgn="base" latinLnBrk="0" hangingPunct="1">
              <a:lnSpc>
                <a:spcPct val="100000"/>
              </a:lnSpc>
              <a:spcBef>
                <a:spcPct val="0"/>
              </a:spcBef>
              <a:spcAft>
                <a:spcPct val="0"/>
              </a:spcAft>
              <a:buClrTx/>
              <a:buSzTx/>
              <a:buFontTx/>
              <a:buNone/>
              <a:tabLst>
                <a:tab pos="457200" algn="l"/>
              </a:tabLst>
            </a:pPr>
            <a:r>
              <a:rPr lang="zh-CN" altLang="en-US" sz="1200" dirty="0">
                <a:latin typeface="微软雅黑" panose="020B0503020204020204" pitchFamily="34" charset="-122"/>
                <a:ea typeface="微软雅黑" panose="020B0503020204020204" pitchFamily="34" charset="-122"/>
              </a:rPr>
              <a:t>现状建成区</a:t>
            </a:r>
            <a:r>
              <a:rPr lang="zh-CN" altLang="en-US" sz="1200" dirty="0" smtClean="0">
                <a:latin typeface="微软雅黑" panose="020B0503020204020204" pitchFamily="34" charset="-122"/>
                <a:ea typeface="微软雅黑" panose="020B0503020204020204" pitchFamily="34" charset="-122"/>
              </a:rPr>
              <a:t>中集体建设用</a:t>
            </a:r>
            <a:r>
              <a:rPr lang="zh-CN" altLang="en-US" sz="1200" dirty="0">
                <a:latin typeface="微软雅黑" panose="020B0503020204020204" pitchFamily="34" charset="-122"/>
                <a:ea typeface="微软雅黑" panose="020B0503020204020204" pitchFamily="34" charset="-122"/>
              </a:rPr>
              <a:t>地比例（</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a:t>
            </a:r>
            <a:endParaRPr lang="zh-CN" altLang="en-US" sz="1200"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图表 14"/>
          <p:cNvGraphicFramePr/>
          <p:nvPr/>
        </p:nvGraphicFramePr>
        <p:xfrm>
          <a:off x="-663624" y="2236327"/>
          <a:ext cx="6160215" cy="3681491"/>
        </p:xfrm>
        <a:graphic>
          <a:graphicData uri="http://schemas.openxmlformats.org/drawingml/2006/chart">
            <c:chart xmlns:c="http://schemas.openxmlformats.org/drawingml/2006/chart" xmlns:r="http://schemas.openxmlformats.org/officeDocument/2006/relationships" r:id="rId1"/>
          </a:graphicData>
        </a:graphic>
      </p:graphicFrame>
      <p:sp>
        <p:nvSpPr>
          <p:cNvPr id="34822" name="矩形 3"/>
          <p:cNvSpPr>
            <a:spLocks noChangeArrowheads="1"/>
          </p:cNvSpPr>
          <p:nvPr/>
        </p:nvSpPr>
        <p:spPr bwMode="auto">
          <a:xfrm>
            <a:off x="350489" y="1557070"/>
            <a:ext cx="9362546" cy="784830"/>
          </a:xfrm>
          <a:prstGeom prst="rect">
            <a:avLst/>
          </a:prstGeom>
          <a:noFill/>
          <a:ln w="9525">
            <a:noFill/>
            <a:miter lim="800000"/>
          </a:ln>
        </p:spPr>
        <p:txBody>
          <a:bodyPr>
            <a:spAutoFit/>
          </a:bodyPr>
          <a:lstStyle/>
          <a:p>
            <a:pPr marL="285750" indent="-285750" eaLnBrk="1" hangingPunct="1">
              <a:lnSpc>
                <a:spcPct val="150000"/>
              </a:lnSpc>
              <a:spcBef>
                <a:spcPts val="600"/>
              </a:spcBef>
              <a:spcAft>
                <a:spcPts val="600"/>
              </a:spcAft>
              <a:buClr>
                <a:schemeClr val="accent3">
                  <a:lumMod val="75000"/>
                </a:schemeClr>
              </a:buClr>
              <a:buFont typeface="Wingdings" panose="05000000000000000000" pitchFamily="2" charset="2"/>
              <a:buChar char="n"/>
            </a:pPr>
            <a:r>
              <a:rPr lang="zh-CN" altLang="en-US" sz="1400" dirty="0" smtClean="0">
                <a:latin typeface="微软雅黑" panose="020B0503020204020204" pitchFamily="34" charset="-122"/>
                <a:ea typeface="微软雅黑" panose="020B0503020204020204" pitchFamily="34" charset="-122"/>
              </a:rPr>
              <a:t>国有建设用地</a:t>
            </a:r>
            <a:r>
              <a:rPr lang="zh-CN" altLang="en-US" sz="1400" dirty="0">
                <a:latin typeface="微软雅黑" panose="020B0503020204020204" pitchFamily="34" charset="-122"/>
                <a:ea typeface="微软雅黑" panose="020B0503020204020204" pitchFamily="34" charset="-122"/>
              </a:rPr>
              <a:t>及集体建设用地上的</a:t>
            </a:r>
            <a:r>
              <a:rPr lang="zh-CN" altLang="en-US" sz="1400" b="1" dirty="0" smtClean="0">
                <a:solidFill>
                  <a:srgbClr val="C00000"/>
                </a:solidFill>
                <a:latin typeface="微软雅黑" panose="020B0503020204020204" pitchFamily="34" charset="-122"/>
                <a:ea typeface="微软雅黑" panose="020B0503020204020204" pitchFamily="34" charset="-122"/>
              </a:rPr>
              <a:t>自建住宅</a:t>
            </a:r>
            <a:r>
              <a:rPr lang="zh-CN" altLang="en-US" sz="1400" dirty="0" smtClean="0">
                <a:latin typeface="微软雅黑" panose="020B0503020204020204" pitchFamily="34" charset="-122"/>
                <a:ea typeface="微软雅黑" panose="020B0503020204020204" pitchFamily="34" charset="-122"/>
              </a:rPr>
              <a:t>缺乏</a:t>
            </a:r>
            <a:r>
              <a:rPr lang="zh-CN" altLang="en-US" sz="1400" dirty="0">
                <a:latin typeface="微软雅黑" panose="020B0503020204020204" pitchFamily="34" charset="-122"/>
                <a:ea typeface="微软雅黑" panose="020B0503020204020204" pitchFamily="34" charset="-122"/>
              </a:rPr>
              <a:t>引导与管控</a:t>
            </a:r>
            <a:r>
              <a:rPr lang="zh-CN" altLang="en-US" sz="1400" dirty="0" smtClean="0">
                <a:latin typeface="微软雅黑" panose="020B0503020204020204" pitchFamily="34" charset="-122"/>
                <a:ea typeface="微软雅黑" panose="020B0503020204020204" pitchFamily="34" charset="-122"/>
              </a:rPr>
              <a:t>，</a:t>
            </a:r>
            <a:r>
              <a:rPr lang="en-US" altLang="zh-CN" b="1" dirty="0" smtClean="0">
                <a:solidFill>
                  <a:srgbClr val="C00000"/>
                </a:solidFill>
                <a:latin typeface="微软雅黑" panose="020B0503020204020204" pitchFamily="34" charset="-122"/>
                <a:ea typeface="微软雅黑" panose="020B0503020204020204" pitchFamily="34" charset="-122"/>
              </a:rPr>
              <a:t>89%</a:t>
            </a:r>
            <a:r>
              <a:rPr lang="zh-CN" altLang="en-US" sz="1400" dirty="0" smtClean="0">
                <a:latin typeface="微软雅黑" panose="020B0503020204020204" pitchFamily="34" charset="-122"/>
                <a:ea typeface="微软雅黑" panose="020B0503020204020204" pitchFamily="34" charset="-122"/>
              </a:rPr>
              <a:t>的优秀规划案例未对居民自建住宅提出建设引导与管控。</a:t>
            </a:r>
            <a:r>
              <a:rPr lang="zh-CN" altLang="en-US" sz="1200" dirty="0" smtClean="0">
                <a:solidFill>
                  <a:srgbClr val="C00000"/>
                </a:solidFill>
                <a:latin typeface="微软雅黑" panose="020B0503020204020204" pitchFamily="34" charset="-122"/>
                <a:ea typeface="微软雅黑" panose="020B0503020204020204" pitchFamily="34" charset="-122"/>
              </a:rPr>
              <a:t>（一书两证？乡村建设规划许可证？面临政策体制的创新）</a:t>
            </a:r>
            <a:endParaRPr lang="en-US" altLang="zh-CN" sz="1400" dirty="0">
              <a:solidFill>
                <a:srgbClr val="C00000"/>
              </a:solidFill>
              <a:latin typeface="微软雅黑" panose="020B0503020204020204" pitchFamily="34" charset="-122"/>
              <a:ea typeface="微软雅黑" panose="020B0503020204020204" pitchFamily="34" charset="-122"/>
            </a:endParaRPr>
          </a:p>
        </p:txBody>
      </p:sp>
      <p:pic>
        <p:nvPicPr>
          <p:cNvPr id="8"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46" name="Picture 2" descr="J:\云南调研\王浩王松昆明调研照片等资料\临安镇照片\4月2日风貌办\照片 571.jpg"/>
          <p:cNvPicPr>
            <a:picLocks noChangeAspect="1" noChangeArrowheads="1"/>
          </p:cNvPicPr>
          <p:nvPr/>
        </p:nvPicPr>
        <p:blipFill>
          <a:blip r:embed="rId3" cstate="print"/>
          <a:srcRect l="19558" t="13335" r="4878" b="30659"/>
          <a:stretch>
            <a:fillRect/>
          </a:stretch>
        </p:blipFill>
        <p:spPr bwMode="auto">
          <a:xfrm>
            <a:off x="4661045" y="3068960"/>
            <a:ext cx="5051990" cy="2304256"/>
          </a:xfrm>
          <a:prstGeom prst="rect">
            <a:avLst/>
          </a:prstGeom>
          <a:noFill/>
        </p:spPr>
      </p:pic>
      <p:sp>
        <p:nvSpPr>
          <p:cNvPr id="10" name="Text Box 3"/>
          <p:cNvSpPr txBox="1">
            <a:spLocks noChangeArrowheads="1"/>
          </p:cNvSpPr>
          <p:nvPr/>
        </p:nvSpPr>
        <p:spPr bwMode="auto">
          <a:xfrm>
            <a:off x="4373391" y="5453420"/>
            <a:ext cx="5572164" cy="276987"/>
          </a:xfrm>
          <a:prstGeom prst="rect">
            <a:avLst/>
          </a:prstGeom>
          <a:noFill/>
          <a:ln w="9525">
            <a:noFill/>
            <a:miter lim="800000"/>
          </a:ln>
        </p:spPr>
        <p:txBody>
          <a:bodyPr wrap="square" lIns="91429" tIns="45714" rIns="91429" bIns="45714">
            <a:spAutoFit/>
          </a:bodyPr>
          <a:lstStyle/>
          <a:p>
            <a:pPr marL="571500" indent="-285750" eaLnBrk="1" hangingPunct="1">
              <a:buClr>
                <a:srgbClr val="C00000"/>
              </a:buClr>
            </a:pPr>
            <a:r>
              <a:rPr lang="zh-CN" altLang="en-US" sz="1200" dirty="0" smtClean="0">
                <a:latin typeface="微软雅黑" panose="020B0503020204020204" pitchFamily="34" charset="-122"/>
                <a:ea typeface="微软雅黑" panose="020B0503020204020204" pitchFamily="34" charset="-122"/>
              </a:rPr>
              <a:t>     云南某镇居民自建住宅颜色混杂，风格与传统建筑格格不入。</a:t>
            </a:r>
            <a:endParaRPr lang="en-US" altLang="zh-CN" sz="1200" dirty="0">
              <a:latin typeface="微软雅黑" panose="020B0503020204020204" pitchFamily="34" charset="-122"/>
              <a:ea typeface="微软雅黑" panose="020B0503020204020204" pitchFamily="34" charset="-122"/>
            </a:endParaRPr>
          </a:p>
        </p:txBody>
      </p:sp>
      <p:sp>
        <p:nvSpPr>
          <p:cNvPr id="11" name="矩形 6"/>
          <p:cNvSpPr>
            <a:spLocks noChangeArrowheads="1"/>
          </p:cNvSpPr>
          <p:nvPr/>
        </p:nvSpPr>
        <p:spPr bwMode="auto">
          <a:xfrm>
            <a:off x="6275202" y="3751766"/>
            <a:ext cx="543739" cy="307777"/>
          </a:xfrm>
          <a:prstGeom prst="rect">
            <a:avLst/>
          </a:prstGeom>
          <a:noFill/>
          <a:ln w="9525">
            <a:noFill/>
            <a:miter lim="800000"/>
          </a:ln>
        </p:spPr>
        <p:txBody>
          <a:bodyPr wrap="none">
            <a:spAutoFit/>
          </a:bodyPr>
          <a:lstStyle/>
          <a:p>
            <a:r>
              <a:rPr lang="zh-CN" altLang="en-US" sz="1400" b="1" dirty="0" smtClean="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自建</a:t>
            </a:r>
            <a:endParaRPr lang="zh-CN" altLang="en-US" sz="1400" b="1"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2" name="矩形 6"/>
          <p:cNvSpPr>
            <a:spLocks noChangeArrowheads="1"/>
          </p:cNvSpPr>
          <p:nvPr/>
        </p:nvSpPr>
        <p:spPr bwMode="auto">
          <a:xfrm>
            <a:off x="8093427" y="4077073"/>
            <a:ext cx="543739" cy="307777"/>
          </a:xfrm>
          <a:prstGeom prst="rect">
            <a:avLst/>
          </a:prstGeom>
          <a:noFill/>
          <a:ln w="9525">
            <a:noFill/>
            <a:miter lim="800000"/>
          </a:ln>
        </p:spPr>
        <p:txBody>
          <a:bodyPr wrap="none">
            <a:spAutoFit/>
          </a:bodyPr>
          <a:lstStyle/>
          <a:p>
            <a:r>
              <a:rPr lang="zh-CN" altLang="en-US" sz="1400" b="1" dirty="0" smtClean="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自建</a:t>
            </a:r>
            <a:endParaRPr lang="zh-CN" altLang="en-US" sz="1400" b="1"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6"/>
          <p:cNvSpPr>
            <a:spLocks noChangeArrowheads="1"/>
          </p:cNvSpPr>
          <p:nvPr/>
        </p:nvSpPr>
        <p:spPr bwMode="auto">
          <a:xfrm>
            <a:off x="8951522" y="4149081"/>
            <a:ext cx="543739" cy="307777"/>
          </a:xfrm>
          <a:prstGeom prst="rect">
            <a:avLst/>
          </a:prstGeom>
          <a:noFill/>
          <a:ln w="9525">
            <a:noFill/>
            <a:miter lim="800000"/>
          </a:ln>
        </p:spPr>
        <p:txBody>
          <a:bodyPr wrap="none">
            <a:spAutoFit/>
          </a:bodyPr>
          <a:lstStyle/>
          <a:p>
            <a:r>
              <a:rPr lang="zh-CN" altLang="en-US" sz="1400" b="1" dirty="0" smtClean="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自建</a:t>
            </a:r>
            <a:endParaRPr lang="zh-CN" altLang="en-US" sz="1400" b="1"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4" name="TextBox 51"/>
          <p:cNvSpPr txBox="1">
            <a:spLocks noChangeArrowheads="1"/>
          </p:cNvSpPr>
          <p:nvPr/>
        </p:nvSpPr>
        <p:spPr bwMode="auto">
          <a:xfrm>
            <a:off x="464312" y="571480"/>
            <a:ext cx="9559251" cy="400110"/>
          </a:xfrm>
          <a:prstGeom prst="rect">
            <a:avLst/>
          </a:prstGeom>
          <a:noFill/>
          <a:ln w="9525">
            <a:noFill/>
            <a:miter lim="800000"/>
          </a:ln>
        </p:spPr>
        <p:txBody>
          <a:bodyPr wrap="square">
            <a:spAutoFit/>
          </a:bodyPr>
          <a:lstStyle/>
          <a:p>
            <a:pPr lvl="0"/>
            <a:r>
              <a:rPr lang="zh-CN" altLang="en-US" sz="2000" b="1" kern="0" dirty="0">
                <a:latin typeface="微软雅黑" panose="020B0503020204020204" pitchFamily="34" charset="-122"/>
                <a:ea typeface="微软雅黑" panose="020B0503020204020204" pitchFamily="34" charset="-122"/>
              </a:rPr>
              <a:t>四</a:t>
            </a:r>
            <a:r>
              <a:rPr lang="zh-CN" altLang="en-US" sz="2000" b="1" kern="0" dirty="0" smtClean="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管理监管不力</a:t>
            </a:r>
            <a:r>
              <a:rPr lang="zh-CN" altLang="en-US" sz="2000" b="1" dirty="0" smtClean="0">
                <a:latin typeface="微软雅黑" panose="020B0503020204020204" pitchFamily="34" charset="-122"/>
                <a:ea typeface="微软雅黑" panose="020B0503020204020204" pitchFamily="34" charset="-122"/>
              </a:rPr>
              <a:t>，小城镇风貌失控</a:t>
            </a:r>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p:nvSpPr>
        <p:spPr>
          <a:xfrm>
            <a:off x="464312" y="1133031"/>
            <a:ext cx="9828609" cy="438582"/>
          </a:xfrm>
          <a:prstGeom prst="rect">
            <a:avLst/>
          </a:prstGeom>
        </p:spPr>
        <p:txBody>
          <a:bodyPr>
            <a:spAutoFit/>
          </a:bodyPr>
          <a:lstStyle/>
          <a:p>
            <a:pPr eaLnBrk="1" hangingPunct="1">
              <a:lnSpc>
                <a:spcPct val="125000"/>
              </a:lnSpc>
              <a:buClr>
                <a:schemeClr val="accent1">
                  <a:lumMod val="75000"/>
                </a:schemeClr>
              </a:buClr>
              <a:defRPr/>
            </a:pPr>
            <a:r>
              <a:rPr lang="zh-CN" altLang="en-US" sz="1800" b="1" dirty="0" smtClean="0">
                <a:latin typeface="微软雅黑" panose="020B0503020204020204" pitchFamily="34" charset="-122"/>
                <a:ea typeface="微软雅黑" panose="020B0503020204020204" pitchFamily="34" charset="-122"/>
              </a:rPr>
              <a:t>面对房地产</a:t>
            </a:r>
            <a:r>
              <a:rPr lang="zh-CN" altLang="en-US" sz="1800" b="1" dirty="0">
                <a:latin typeface="微软雅黑" panose="020B0503020204020204" pitchFamily="34" charset="-122"/>
                <a:ea typeface="微软雅黑" panose="020B0503020204020204" pitchFamily="34" charset="-122"/>
              </a:rPr>
              <a:t>开发</a:t>
            </a:r>
            <a:r>
              <a:rPr lang="zh-CN" altLang="en-US" sz="1800" b="1" dirty="0" smtClean="0">
                <a:latin typeface="微软雅黑" panose="020B0503020204020204" pitchFamily="34" charset="-122"/>
                <a:ea typeface="微软雅黑" panose="020B0503020204020204" pitchFamily="34" charset="-122"/>
              </a:rPr>
              <a:t>的强势地位无能为力</a:t>
            </a:r>
            <a:endParaRPr lang="zh-CN" altLang="en-US" sz="1800" b="1" dirty="0">
              <a:latin typeface="微软雅黑" panose="020B0503020204020204" pitchFamily="34" charset="-122"/>
              <a:ea typeface="微软雅黑" panose="020B0503020204020204" pitchFamily="34" charset="-122"/>
            </a:endParaRPr>
          </a:p>
        </p:txBody>
      </p:sp>
      <p:sp>
        <p:nvSpPr>
          <p:cNvPr id="9" name="Text Box 3"/>
          <p:cNvSpPr txBox="1">
            <a:spLocks noChangeArrowheads="1"/>
          </p:cNvSpPr>
          <p:nvPr/>
        </p:nvSpPr>
        <p:spPr bwMode="auto">
          <a:xfrm>
            <a:off x="794313" y="1556793"/>
            <a:ext cx="8569984" cy="1431149"/>
          </a:xfrm>
          <a:prstGeom prst="rect">
            <a:avLst/>
          </a:prstGeom>
          <a:noFill/>
          <a:ln w="9525">
            <a:noFill/>
            <a:miter lim="800000"/>
          </a:ln>
        </p:spPr>
        <p:txBody>
          <a:bodyPr wrap="square" lIns="91429" tIns="45714" rIns="91429" bIns="45714">
            <a:spAutoFit/>
          </a:bodyPr>
          <a:lstStyle/>
          <a:p>
            <a:pPr marL="285750" indent="-285750" eaLnBrk="1" hangingPunct="1">
              <a:lnSpc>
                <a:spcPct val="150000"/>
              </a:lnSpc>
              <a:buClr>
                <a:schemeClr val="accent3">
                  <a:lumMod val="75000"/>
                </a:schemeClr>
              </a:buClr>
              <a:buFont typeface="Wingdings" panose="05000000000000000000" pitchFamily="2" charset="2"/>
              <a:buChar char="n"/>
            </a:pPr>
            <a:r>
              <a:rPr lang="zh-CN" altLang="en-US" sz="1400" dirty="0" smtClean="0">
                <a:latin typeface="微软雅黑" panose="020B0503020204020204" pitchFamily="34" charset="-122"/>
                <a:ea typeface="微软雅黑" panose="020B0503020204020204" pitchFamily="34" charset="-122"/>
              </a:rPr>
              <a:t>大部分小城镇迫于</a:t>
            </a:r>
            <a:r>
              <a:rPr lang="zh-CN" altLang="en-US" sz="1400" dirty="0">
                <a:latin typeface="微软雅黑" panose="020B0503020204020204" pitchFamily="34" charset="-122"/>
                <a:ea typeface="微软雅黑" panose="020B0503020204020204" pitchFamily="34" charset="-122"/>
              </a:rPr>
              <a:t>招商引资的压力，房地产开发商在小城镇相对强势</a:t>
            </a:r>
            <a:r>
              <a:rPr lang="zh-CN" altLang="en-US" sz="1400" dirty="0" smtClean="0">
                <a:latin typeface="微软雅黑" panose="020B0503020204020204" pitchFamily="34" charset="-122"/>
                <a:ea typeface="微软雅黑" panose="020B0503020204020204" pitchFamily="34" charset="-122"/>
              </a:rPr>
              <a:t>，影响地方决策者，干预镇规划建设，出现一批</a:t>
            </a:r>
            <a:r>
              <a:rPr lang="zh-CN" altLang="en-US" sz="1400" b="1" dirty="0" smtClean="0">
                <a:solidFill>
                  <a:srgbClr val="C00000"/>
                </a:solidFill>
                <a:latin typeface="微软雅黑" panose="020B0503020204020204" pitchFamily="34" charset="-122"/>
                <a:ea typeface="微软雅黑" panose="020B0503020204020204" pitchFamily="34" charset="-122"/>
              </a:rPr>
              <a:t>高强度、高层化、大规模、大体量</a:t>
            </a:r>
            <a:r>
              <a:rPr lang="zh-CN" altLang="en-US" sz="1400" dirty="0" smtClean="0">
                <a:latin typeface="微软雅黑" panose="020B0503020204020204" pitchFamily="34" charset="-122"/>
                <a:ea typeface="微软雅黑" panose="020B0503020204020204" pitchFamily="34" charset="-122"/>
              </a:rPr>
              <a:t>的建设区，在</a:t>
            </a:r>
            <a:r>
              <a:rPr lang="zh-CN" altLang="en-US" sz="1400" b="1" dirty="0" smtClean="0">
                <a:solidFill>
                  <a:srgbClr val="C00000"/>
                </a:solidFill>
                <a:latin typeface="微软雅黑" panose="020B0503020204020204" pitchFamily="34" charset="-122"/>
                <a:ea typeface="微软雅黑" panose="020B0503020204020204" pitchFamily="34" charset="-122"/>
              </a:rPr>
              <a:t>建筑风貌、道路肌理、社会结构</a:t>
            </a:r>
            <a:r>
              <a:rPr lang="zh-CN" altLang="en-US" sz="1400" dirty="0" smtClean="0">
                <a:latin typeface="微软雅黑" panose="020B0503020204020204" pitchFamily="34" charset="-122"/>
                <a:ea typeface="微软雅黑" panose="020B0503020204020204" pitchFamily="34" charset="-122"/>
              </a:rPr>
              <a:t>等方面严重影响小城镇特色风貌。</a:t>
            </a:r>
            <a:endParaRPr lang="en-US" altLang="zh-CN" sz="1400" dirty="0" smtClean="0">
              <a:latin typeface="微软雅黑" panose="020B0503020204020204" pitchFamily="34" charset="-122"/>
              <a:ea typeface="微软雅黑" panose="020B0503020204020204" pitchFamily="34" charset="-122"/>
            </a:endParaRPr>
          </a:p>
          <a:p>
            <a:pPr marL="285750" indent="-285750" eaLnBrk="1" hangingPunct="1">
              <a:lnSpc>
                <a:spcPct val="150000"/>
              </a:lnSpc>
              <a:buClr>
                <a:schemeClr val="accent3">
                  <a:lumMod val="75000"/>
                </a:schemeClr>
              </a:buClr>
              <a:buFont typeface="Wingdings" panose="05000000000000000000" pitchFamily="2" charset="2"/>
              <a:buChar char="n"/>
            </a:pPr>
            <a:r>
              <a:rPr lang="zh-CN" altLang="en-US" sz="1400" dirty="0" smtClean="0">
                <a:latin typeface="微软雅黑" panose="020B0503020204020204" pitchFamily="34" charset="-122"/>
                <a:ea typeface="微软雅黑" panose="020B0503020204020204" pitchFamily="34" charset="-122"/>
              </a:rPr>
              <a:t>实地调研案例中，新建居住区对小城镇特色风貌产生严重影响的比例达</a:t>
            </a:r>
            <a:r>
              <a:rPr lang="en-US" altLang="zh-CN" b="1" dirty="0" smtClean="0">
                <a:solidFill>
                  <a:srgbClr val="C00000"/>
                </a:solidFill>
                <a:latin typeface="微软雅黑" panose="020B0503020204020204" pitchFamily="34" charset="-122"/>
                <a:ea typeface="微软雅黑" panose="020B0503020204020204" pitchFamily="34" charset="-122"/>
              </a:rPr>
              <a:t>72%</a:t>
            </a:r>
            <a:r>
              <a:rPr lang="zh-CN" altLang="en-US" sz="1400" dirty="0" smtClean="0">
                <a:latin typeface="微软雅黑" panose="020B0503020204020204" pitchFamily="34" charset="-122"/>
                <a:ea typeface="微软雅黑" panose="020B0503020204020204" pitchFamily="34" charset="-122"/>
              </a:rPr>
              <a:t>。</a:t>
            </a:r>
            <a:endParaRPr lang="zh-CN" altLang="en-US" sz="1400" b="1" dirty="0">
              <a:solidFill>
                <a:srgbClr val="008000"/>
              </a:solidFill>
              <a:latin typeface="微软雅黑" panose="020B0503020204020204" pitchFamily="34" charset="-122"/>
              <a:ea typeface="微软雅黑" panose="020B0503020204020204" pitchFamily="34" charset="-122"/>
            </a:endParaRPr>
          </a:p>
        </p:txBody>
      </p:sp>
      <p:sp>
        <p:nvSpPr>
          <p:cNvPr id="14" name="TextBox 51"/>
          <p:cNvSpPr txBox="1">
            <a:spLocks noChangeArrowheads="1"/>
          </p:cNvSpPr>
          <p:nvPr/>
        </p:nvSpPr>
        <p:spPr bwMode="auto">
          <a:xfrm>
            <a:off x="464312" y="571480"/>
            <a:ext cx="9559251" cy="400110"/>
          </a:xfrm>
          <a:prstGeom prst="rect">
            <a:avLst/>
          </a:prstGeom>
          <a:noFill/>
          <a:ln w="9525">
            <a:noFill/>
            <a:miter lim="800000"/>
          </a:ln>
        </p:spPr>
        <p:txBody>
          <a:bodyPr wrap="square">
            <a:spAutoFit/>
          </a:bodyPr>
          <a:lstStyle/>
          <a:p>
            <a:pPr lvl="0"/>
            <a:r>
              <a:rPr lang="zh-CN" altLang="en-US" sz="2000" b="1" kern="0" dirty="0">
                <a:latin typeface="微软雅黑" panose="020B0503020204020204" pitchFamily="34" charset="-122"/>
                <a:ea typeface="微软雅黑" panose="020B0503020204020204" pitchFamily="34" charset="-122"/>
              </a:rPr>
              <a:t>四</a:t>
            </a:r>
            <a:r>
              <a:rPr lang="zh-CN" altLang="en-US" sz="2000" b="1" kern="0" dirty="0" smtClean="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管理监管不力</a:t>
            </a:r>
            <a:r>
              <a:rPr lang="zh-CN" altLang="en-US" sz="2000" b="1" dirty="0" smtClean="0">
                <a:latin typeface="微软雅黑" panose="020B0503020204020204" pitchFamily="34" charset="-122"/>
                <a:ea typeface="微软雅黑" panose="020B0503020204020204" pitchFamily="34" charset="-122"/>
              </a:rPr>
              <a:t>，小城镇风貌失控</a:t>
            </a:r>
            <a:endParaRPr lang="zh-CN" altLang="en-US" sz="2000" b="1" dirty="0">
              <a:latin typeface="微软雅黑" panose="020B0503020204020204" pitchFamily="34" charset="-122"/>
              <a:ea typeface="微软雅黑" panose="020B0503020204020204" pitchFamily="34" charset="-122"/>
            </a:endParaRPr>
          </a:p>
        </p:txBody>
      </p:sp>
      <p:graphicFrame>
        <p:nvGraphicFramePr>
          <p:cNvPr id="18" name="图表 17"/>
          <p:cNvGraphicFramePr/>
          <p:nvPr/>
        </p:nvGraphicFramePr>
        <p:xfrm>
          <a:off x="4066441" y="3065129"/>
          <a:ext cx="5850650" cy="3440446"/>
        </p:xfrm>
        <a:graphic>
          <a:graphicData uri="http://schemas.openxmlformats.org/drawingml/2006/chart">
            <c:chart xmlns:c="http://schemas.openxmlformats.org/drawingml/2006/chart" xmlns:r="http://schemas.openxmlformats.org/officeDocument/2006/relationships" r:id="rId1"/>
          </a:graphicData>
        </a:graphic>
      </p:graphicFrame>
      <p:sp>
        <p:nvSpPr>
          <p:cNvPr id="11" name="Text Box 3"/>
          <p:cNvSpPr txBox="1">
            <a:spLocks noChangeArrowheads="1"/>
          </p:cNvSpPr>
          <p:nvPr/>
        </p:nvSpPr>
        <p:spPr bwMode="auto">
          <a:xfrm>
            <a:off x="167628" y="6165305"/>
            <a:ext cx="5253424" cy="646319"/>
          </a:xfrm>
          <a:prstGeom prst="rect">
            <a:avLst/>
          </a:prstGeom>
          <a:noFill/>
          <a:ln w="9525">
            <a:noFill/>
            <a:miter lim="800000"/>
          </a:ln>
        </p:spPr>
        <p:txBody>
          <a:bodyPr wrap="square" lIns="91429" tIns="45714" rIns="91429" bIns="45714">
            <a:spAutoFit/>
          </a:bodyPr>
          <a:lstStyle/>
          <a:p>
            <a:pPr marL="571500" eaLnBrk="1" hangingPunct="1">
              <a:lnSpc>
                <a:spcPct val="150000"/>
              </a:lnSpc>
              <a:buClr>
                <a:srgbClr val="C00000"/>
              </a:buClr>
            </a:pPr>
            <a:r>
              <a:rPr lang="zh-CN" altLang="en-US" sz="1200" dirty="0" smtClean="0">
                <a:latin typeface="微软雅黑" panose="020B0503020204020204" pitchFamily="34" charset="-122"/>
                <a:ea typeface="微软雅黑" panose="020B0503020204020204" pitchFamily="34" charset="-122"/>
              </a:rPr>
              <a:t>河北省</a:t>
            </a:r>
            <a:r>
              <a:rPr lang="zh-CN" altLang="en-US" sz="1200" dirty="0">
                <a:latin typeface="微软雅黑" panose="020B0503020204020204" pitchFamily="34" charset="-122"/>
                <a:ea typeface="微软雅黑" panose="020B0503020204020204" pitchFamily="34" charset="-122"/>
              </a:rPr>
              <a:t>某</a:t>
            </a:r>
            <a:r>
              <a:rPr lang="zh-CN" altLang="en-US" sz="1200" dirty="0" smtClean="0">
                <a:latin typeface="微软雅黑" panose="020B0503020204020204" pitchFamily="34" charset="-122"/>
                <a:ea typeface="微软雅黑" panose="020B0503020204020204" pitchFamily="34" charset="-122"/>
              </a:rPr>
              <a:t>镇，新建居住区面积达</a:t>
            </a:r>
            <a:r>
              <a:rPr lang="en-US" altLang="zh-CN" sz="1200" dirty="0" smtClean="0">
                <a:solidFill>
                  <a:srgbClr val="FF0000"/>
                </a:solidFill>
                <a:latin typeface="微软雅黑" panose="020B0503020204020204" pitchFamily="34" charset="-122"/>
                <a:ea typeface="微软雅黑" panose="020B0503020204020204" pitchFamily="34" charset="-122"/>
              </a:rPr>
              <a:t>24</a:t>
            </a:r>
            <a:r>
              <a:rPr lang="zh-CN" altLang="en-US" sz="1200" dirty="0" smtClean="0">
                <a:solidFill>
                  <a:srgbClr val="FF0000"/>
                </a:solidFill>
                <a:latin typeface="微软雅黑" panose="020B0503020204020204" pitchFamily="34" charset="-122"/>
                <a:ea typeface="微软雅黑" panose="020B0503020204020204" pitchFamily="34" charset="-122"/>
              </a:rPr>
              <a:t>公顷</a:t>
            </a:r>
            <a:r>
              <a:rPr lang="zh-CN" altLang="en-US" sz="1200" dirty="0" smtClean="0">
                <a:latin typeface="微软雅黑" panose="020B0503020204020204" pitchFamily="34" charset="-122"/>
                <a:ea typeface="微软雅黑" panose="020B0503020204020204" pitchFamily="34" charset="-122"/>
              </a:rPr>
              <a:t>，建筑</a:t>
            </a:r>
            <a:r>
              <a:rPr lang="en-US" altLang="zh-CN" sz="1200" dirty="0" smtClean="0">
                <a:solidFill>
                  <a:srgbClr val="C00000"/>
                </a:solidFill>
                <a:latin typeface="微软雅黑" panose="020B0503020204020204" pitchFamily="34" charset="-122"/>
                <a:ea typeface="微软雅黑" panose="020B0503020204020204" pitchFamily="34" charset="-122"/>
              </a:rPr>
              <a:t>16</a:t>
            </a:r>
            <a:r>
              <a:rPr lang="zh-CN" altLang="en-US" sz="1200" dirty="0" smtClean="0">
                <a:solidFill>
                  <a:srgbClr val="C00000"/>
                </a:solidFill>
                <a:latin typeface="微软雅黑" panose="020B0503020204020204" pitchFamily="34" charset="-122"/>
                <a:ea typeface="微软雅黑" panose="020B0503020204020204" pitchFamily="34" charset="-122"/>
              </a:rPr>
              <a:t>层</a:t>
            </a:r>
            <a:r>
              <a:rPr lang="zh-CN" altLang="en-US" sz="1200" dirty="0" smtClean="0">
                <a:latin typeface="微软雅黑" panose="020B0503020204020204" pitchFamily="34" charset="-122"/>
                <a:ea typeface="微软雅黑" panose="020B0503020204020204" pitchFamily="34" charset="-122"/>
              </a:rPr>
              <a:t>，大规模、高楼层与全镇肌理</a:t>
            </a:r>
            <a:r>
              <a:rPr lang="zh-CN" altLang="en-US" sz="1200" dirty="0">
                <a:latin typeface="微软雅黑" panose="020B0503020204020204" pitchFamily="34" charset="-122"/>
                <a:ea typeface="微软雅黑" panose="020B0503020204020204" pitchFamily="34" charset="-122"/>
              </a:rPr>
              <a:t>严重不协调。</a:t>
            </a:r>
            <a:endParaRPr lang="en-US" altLang="zh-CN" sz="1200" dirty="0">
              <a:latin typeface="微软雅黑" panose="020B0503020204020204" pitchFamily="34" charset="-122"/>
              <a:ea typeface="微软雅黑" panose="020B0503020204020204" pitchFamily="34" charset="-122"/>
            </a:endParaRPr>
          </a:p>
        </p:txBody>
      </p:sp>
      <p:pic>
        <p:nvPicPr>
          <p:cNvPr id="3075" name="Picture 3" descr="C:\Documents and Settings\ghy-zhoud\桌面\13.jpg"/>
          <p:cNvPicPr>
            <a:picLocks noChangeAspect="1" noChangeArrowheads="1"/>
          </p:cNvPicPr>
          <p:nvPr/>
        </p:nvPicPr>
        <p:blipFill>
          <a:blip r:embed="rId3"/>
          <a:srcRect/>
          <a:stretch>
            <a:fillRect/>
          </a:stretch>
        </p:blipFill>
        <p:spPr bwMode="auto">
          <a:xfrm>
            <a:off x="1364601" y="3068961"/>
            <a:ext cx="2737096" cy="3110179"/>
          </a:xfrm>
          <a:prstGeom prst="rect">
            <a:avLst/>
          </a:prstGeom>
          <a:noFill/>
        </p:spPr>
      </p:pic>
      <p:sp>
        <p:nvSpPr>
          <p:cNvPr id="17" name="任意多边形 16"/>
          <p:cNvSpPr/>
          <p:nvPr/>
        </p:nvSpPr>
        <p:spPr>
          <a:xfrm>
            <a:off x="1826419" y="4813294"/>
            <a:ext cx="1320800" cy="1238250"/>
          </a:xfrm>
          <a:custGeom>
            <a:avLst/>
            <a:gdLst>
              <a:gd name="connsiteX0" fmla="*/ 876300 w 1219200"/>
              <a:gd name="connsiteY0" fmla="*/ 0 h 1238250"/>
              <a:gd name="connsiteX1" fmla="*/ 895350 w 1219200"/>
              <a:gd name="connsiteY1" fmla="*/ 209550 h 1238250"/>
              <a:gd name="connsiteX2" fmla="*/ 1219200 w 1219200"/>
              <a:gd name="connsiteY2" fmla="*/ 1047750 h 1238250"/>
              <a:gd name="connsiteX3" fmla="*/ 904875 w 1219200"/>
              <a:gd name="connsiteY3" fmla="*/ 1104900 h 1238250"/>
              <a:gd name="connsiteX4" fmla="*/ 609600 w 1219200"/>
              <a:gd name="connsiteY4" fmla="*/ 1238250 h 1238250"/>
              <a:gd name="connsiteX5" fmla="*/ 0 w 1219200"/>
              <a:gd name="connsiteY5" fmla="*/ 190500 h 1238250"/>
              <a:gd name="connsiteX6" fmla="*/ 485775 w 1219200"/>
              <a:gd name="connsiteY6" fmla="*/ 38100 h 1238250"/>
              <a:gd name="connsiteX7" fmla="*/ 876300 w 1219200"/>
              <a:gd name="connsiteY7" fmla="*/ 0 h 1238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 h="1238250">
                <a:moveTo>
                  <a:pt x="876300" y="0"/>
                </a:moveTo>
                <a:lnTo>
                  <a:pt x="895350" y="209550"/>
                </a:lnTo>
                <a:lnTo>
                  <a:pt x="1219200" y="1047750"/>
                </a:lnTo>
                <a:lnTo>
                  <a:pt x="904875" y="1104900"/>
                </a:lnTo>
                <a:lnTo>
                  <a:pt x="609600" y="1238250"/>
                </a:lnTo>
                <a:lnTo>
                  <a:pt x="0" y="190500"/>
                </a:lnTo>
                <a:lnTo>
                  <a:pt x="485775" y="38100"/>
                </a:lnTo>
                <a:lnTo>
                  <a:pt x="876300" y="0"/>
                </a:lnTo>
                <a:close/>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2089528" y="5227646"/>
            <a:ext cx="902811" cy="307777"/>
          </a:xfrm>
          <a:prstGeom prst="rect">
            <a:avLst/>
          </a:prstGeom>
        </p:spPr>
        <p:txBody>
          <a:bodyPr wrap="none">
            <a:spAutoFit/>
          </a:bodyPr>
          <a:lstStyle/>
          <a:p>
            <a:r>
              <a:rPr lang="zh-CN" altLang="en-US" sz="1400" b="1" dirty="0" smtClean="0">
                <a:solidFill>
                  <a:srgbClr val="FFFF00"/>
                </a:solidFill>
                <a:latin typeface="微软雅黑" panose="020B0503020204020204" pitchFamily="34" charset="-122"/>
                <a:ea typeface="微软雅黑" panose="020B0503020204020204" pitchFamily="34" charset="-122"/>
              </a:rPr>
              <a:t>新建住区</a:t>
            </a:r>
            <a:endParaRPr lang="zh-CN" altLang="en-US" sz="1400" b="1" dirty="0">
              <a:solidFill>
                <a:srgbClr val="FFFF00"/>
              </a:solidFill>
              <a:latin typeface="微软雅黑" panose="020B0503020204020204" pitchFamily="34" charset="-122"/>
              <a:ea typeface="微软雅黑" panose="020B0503020204020204" pitchFamily="34" charset="-122"/>
            </a:endParaRPr>
          </a:p>
        </p:txBody>
      </p:sp>
      <p:sp>
        <p:nvSpPr>
          <p:cNvPr id="20" name="矩形 19"/>
          <p:cNvSpPr/>
          <p:nvPr/>
        </p:nvSpPr>
        <p:spPr>
          <a:xfrm>
            <a:off x="2690749" y="4162916"/>
            <a:ext cx="902811" cy="307777"/>
          </a:xfrm>
          <a:prstGeom prst="rect">
            <a:avLst/>
          </a:prstGeom>
        </p:spPr>
        <p:txBody>
          <a:bodyPr wrap="none">
            <a:spAutoFit/>
          </a:bodyPr>
          <a:lstStyle/>
          <a:p>
            <a:r>
              <a:rPr lang="zh-CN" altLang="en-US" sz="1400" b="1" dirty="0" smtClean="0">
                <a:solidFill>
                  <a:srgbClr val="FFFF00"/>
                </a:solidFill>
                <a:latin typeface="微软雅黑" panose="020B0503020204020204" pitchFamily="34" charset="-122"/>
                <a:ea typeface="微软雅黑" panose="020B0503020204020204" pitchFamily="34" charset="-122"/>
              </a:rPr>
              <a:t>传统镇区</a:t>
            </a:r>
            <a:endParaRPr lang="zh-CN" altLang="en-US" sz="1400" b="1" dirty="0">
              <a:solidFill>
                <a:srgbClr val="FFFF00"/>
              </a:solidFill>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txBox="1"/>
          <p:nvPr/>
        </p:nvSpPr>
        <p:spPr bwMode="auto">
          <a:xfrm>
            <a:off x="1857353" y="2143116"/>
            <a:ext cx="8125969" cy="3143272"/>
          </a:xfrm>
          <a:prstGeom prst="rect">
            <a:avLst/>
          </a:prstGeom>
          <a:noFill/>
          <a:ln w="9525">
            <a:noFill/>
            <a:miter lim="800000"/>
          </a:ln>
        </p:spPr>
        <p:txBody>
          <a:bodyPr anchor="ctr"/>
          <a:lstStyle/>
          <a:p>
            <a:pPr marL="342900" indent="-342900" algn="ctr" eaLnBrk="1" hangingPunct="1">
              <a:spcAft>
                <a:spcPts val="1200"/>
              </a:spcAft>
            </a:pPr>
            <a:r>
              <a:rPr lang="en-US" altLang="zh-CN" sz="11500" b="1" dirty="0" smtClean="0">
                <a:solidFill>
                  <a:schemeClr val="tx1">
                    <a:lumMod val="65000"/>
                    <a:lumOff val="35000"/>
                  </a:schemeClr>
                </a:solidFill>
                <a:latin typeface="黑体" panose="02010600030101010101" pitchFamily="2" charset="-122"/>
                <a:ea typeface="黑体" panose="02010600030101010101" pitchFamily="2" charset="-122"/>
              </a:rPr>
              <a:t>1</a:t>
            </a:r>
            <a:r>
              <a:rPr lang="en-US" altLang="zh-CN" sz="6000" b="1" dirty="0" smtClean="0">
                <a:solidFill>
                  <a:schemeClr val="tx1">
                    <a:lumMod val="65000"/>
                    <a:lumOff val="35000"/>
                  </a:schemeClr>
                </a:solidFill>
                <a:latin typeface="黑体" panose="02010600030101010101" pitchFamily="2" charset="-122"/>
                <a:ea typeface="黑体" panose="02010600030101010101" pitchFamily="2" charset="-122"/>
              </a:rPr>
              <a:t> </a:t>
            </a:r>
            <a:r>
              <a:rPr lang="zh-CN" altLang="en-US" sz="3200" b="1" dirty="0" smtClean="0">
                <a:solidFill>
                  <a:schemeClr val="tx1">
                    <a:lumMod val="65000"/>
                    <a:lumOff val="35000"/>
                  </a:schemeClr>
                </a:solidFill>
                <a:latin typeface="微软雅黑" panose="020B0503020204020204" pitchFamily="34" charset="-122"/>
                <a:ea typeface="微软雅黑" panose="020B0503020204020204" pitchFamily="34" charset="-122"/>
              </a:rPr>
              <a:t>研究</a:t>
            </a:r>
            <a:r>
              <a:rPr lang="zh-CN" altLang="en-US" sz="3200" b="1" dirty="0">
                <a:solidFill>
                  <a:schemeClr val="tx1">
                    <a:lumMod val="65000"/>
                    <a:lumOff val="35000"/>
                  </a:schemeClr>
                </a:solidFill>
                <a:latin typeface="微软雅黑" panose="020B0503020204020204" pitchFamily="34" charset="-122"/>
                <a:ea typeface="微软雅黑" panose="020B0503020204020204" pitchFamily="34" charset="-122"/>
              </a:rPr>
              <a:t>对象</a:t>
            </a:r>
            <a:r>
              <a:rPr lang="zh-CN" altLang="en-US" sz="3200" b="1" dirty="0" smtClean="0">
                <a:solidFill>
                  <a:schemeClr val="tx1">
                    <a:lumMod val="65000"/>
                    <a:lumOff val="35000"/>
                  </a:schemeClr>
                </a:solidFill>
                <a:latin typeface="微软雅黑" panose="020B0503020204020204" pitchFamily="34" charset="-122"/>
                <a:ea typeface="微软雅黑" panose="020B0503020204020204" pitchFamily="34" charset="-122"/>
              </a:rPr>
              <a:t>及其特征</a:t>
            </a:r>
            <a:endParaRPr lang="en-US" altLang="zh-CN" sz="32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marL="342900" indent="-342900" algn="ctr" eaLnBrk="1" hangingPunct="1">
              <a:spcAft>
                <a:spcPts val="1200"/>
              </a:spcAft>
            </a:pPr>
            <a:endParaRPr lang="en-US" altLang="zh-CN" sz="3600" b="1" dirty="0">
              <a:solidFill>
                <a:schemeClr val="tx1">
                  <a:lumMod val="65000"/>
                  <a:lumOff val="35000"/>
                </a:schemeClr>
              </a:solidFill>
              <a:latin typeface="黑体" panose="02010600030101010101" pitchFamily="2" charset="-122"/>
              <a:ea typeface="黑体" panose="02010600030101010101" pitchFamily="2" charset="-122"/>
            </a:endParaRPr>
          </a:p>
        </p:txBody>
      </p:sp>
      <p:pic>
        <p:nvPicPr>
          <p:cNvPr id="5"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640965" y="2014753"/>
            <a:ext cx="4212468" cy="4708981"/>
          </a:xfrm>
          <a:prstGeom prst="rect">
            <a:avLst/>
          </a:prstGeom>
        </p:spPr>
        <p:txBody>
          <a:bodyPr wrap="square">
            <a:spAutoFit/>
          </a:bodyPr>
          <a:lstStyle/>
          <a:p>
            <a:pPr eaLnBrk="1" hangingPunct="1">
              <a:lnSpc>
                <a:spcPct val="150000"/>
              </a:lnSpc>
              <a:buClr>
                <a:schemeClr val="accent3">
                  <a:lumMod val="50000"/>
                </a:schemeClr>
              </a:buClr>
            </a:pP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sym typeface="Calibri" panose="020F0502020204030204" pitchFamily="34" charset="0"/>
              </a:rPr>
              <a:t>第一章    总则</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lnSpc>
                <a:spcPct val="150000"/>
              </a:lnSpc>
              <a:buClr>
                <a:schemeClr val="accent3">
                  <a:lumMod val="50000"/>
                </a:schemeClr>
              </a:buClr>
            </a:pPr>
            <a:r>
              <a:rPr lang="zh-CN" altLang="en-US" sz="2000" b="1" dirty="0" smtClean="0">
                <a:solidFill>
                  <a:srgbClr val="C00000"/>
                </a:solidFill>
                <a:latin typeface="微软雅黑" panose="020B0503020204020204" pitchFamily="34" charset="-122"/>
                <a:ea typeface="微软雅黑" panose="020B0503020204020204" pitchFamily="34" charset="-122"/>
                <a:sym typeface="Calibri" panose="020F0502020204030204" pitchFamily="34" charset="0"/>
              </a:rPr>
              <a:t>第二章    外部环境</a:t>
            </a:r>
            <a:endParaRPr lang="en-US" altLang="zh-CN" sz="2000" b="1" dirty="0" smtClean="0">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lnSpc>
                <a:spcPct val="150000"/>
              </a:lnSpc>
              <a:buClr>
                <a:schemeClr val="accent3">
                  <a:lumMod val="50000"/>
                </a:schemeClr>
              </a:buClr>
            </a:pPr>
            <a:r>
              <a:rPr lang="zh-CN" altLang="en-US" sz="2000" b="1" dirty="0" smtClean="0">
                <a:solidFill>
                  <a:srgbClr val="C00000"/>
                </a:solidFill>
                <a:latin typeface="微软雅黑" panose="020B0503020204020204" pitchFamily="34" charset="-122"/>
                <a:ea typeface="微软雅黑" panose="020B0503020204020204" pitchFamily="34" charset="-122"/>
                <a:sym typeface="Calibri" panose="020F0502020204030204" pitchFamily="34" charset="0"/>
              </a:rPr>
              <a:t>第三章    </a:t>
            </a:r>
            <a:r>
              <a:rPr lang="zh-CN" altLang="en-US" sz="2000" b="1" dirty="0" smtClean="0">
                <a:solidFill>
                  <a:srgbClr val="C00000"/>
                </a:solidFill>
                <a:latin typeface="微软雅黑" panose="020B0503020204020204" pitchFamily="34" charset="-122"/>
                <a:ea typeface="微软雅黑" panose="020B0503020204020204" pitchFamily="34" charset="-122"/>
              </a:rPr>
              <a:t>整体格局</a:t>
            </a:r>
            <a:endParaRPr lang="en-US" altLang="zh-CN" sz="2000" b="1" dirty="0" smtClean="0">
              <a:solidFill>
                <a:srgbClr val="C00000"/>
              </a:solidFill>
              <a:latin typeface="微软雅黑" panose="020B0503020204020204" pitchFamily="34" charset="-122"/>
              <a:ea typeface="微软雅黑" panose="020B0503020204020204" pitchFamily="34" charset="-122"/>
            </a:endParaRPr>
          </a:p>
          <a:p>
            <a:pPr eaLnBrk="1" hangingPunct="1">
              <a:lnSpc>
                <a:spcPct val="150000"/>
              </a:lnSpc>
              <a:buClr>
                <a:schemeClr val="accent3">
                  <a:lumMod val="50000"/>
                </a:schemeClr>
              </a:buClr>
            </a:pPr>
            <a:r>
              <a:rPr lang="zh-CN" altLang="en-US" sz="2000" b="1" dirty="0" smtClean="0">
                <a:solidFill>
                  <a:srgbClr val="C00000"/>
                </a:solidFill>
                <a:latin typeface="微软雅黑" panose="020B0503020204020204" pitchFamily="34" charset="-122"/>
                <a:ea typeface="微软雅黑" panose="020B0503020204020204" pitchFamily="34" charset="-122"/>
                <a:sym typeface="Calibri" panose="020F0502020204030204" pitchFamily="34" charset="0"/>
              </a:rPr>
              <a:t>第四章    居住街坊</a:t>
            </a:r>
            <a:endParaRPr lang="en-US" altLang="zh-CN" sz="2000" b="1" dirty="0" smtClean="0">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lnSpc>
                <a:spcPct val="150000"/>
              </a:lnSpc>
              <a:buClr>
                <a:schemeClr val="accent3">
                  <a:lumMod val="50000"/>
                </a:schemeClr>
              </a:buClr>
            </a:pPr>
            <a:r>
              <a:rPr lang="zh-CN" altLang="en-US" sz="2000" b="1" dirty="0" smtClean="0">
                <a:solidFill>
                  <a:srgbClr val="C00000"/>
                </a:solidFill>
                <a:latin typeface="微软雅黑" panose="020B0503020204020204" pitchFamily="34" charset="-122"/>
                <a:ea typeface="微软雅黑" panose="020B0503020204020204" pitchFamily="34" charset="-122"/>
                <a:sym typeface="Calibri" panose="020F0502020204030204" pitchFamily="34" charset="0"/>
              </a:rPr>
              <a:t>第五章    商业服务</a:t>
            </a:r>
            <a:endParaRPr lang="en-US" altLang="zh-CN" sz="2000" b="1" dirty="0" smtClean="0">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lnSpc>
                <a:spcPct val="150000"/>
              </a:lnSpc>
              <a:buClr>
                <a:schemeClr val="accent3">
                  <a:lumMod val="50000"/>
                </a:schemeClr>
              </a:buClr>
            </a:pP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sym typeface="Calibri" panose="020F0502020204030204" pitchFamily="34" charset="0"/>
              </a:rPr>
              <a:t>第六章    公共服务</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lnSpc>
                <a:spcPct val="150000"/>
              </a:lnSpc>
              <a:buClr>
                <a:schemeClr val="accent3">
                  <a:lumMod val="50000"/>
                </a:schemeClr>
              </a:buClr>
            </a:pPr>
            <a:r>
              <a:rPr lang="zh-CN" altLang="en-US" sz="2000" b="1" dirty="0" smtClean="0">
                <a:solidFill>
                  <a:srgbClr val="C00000"/>
                </a:solidFill>
                <a:latin typeface="微软雅黑" panose="020B0503020204020204" pitchFamily="34" charset="-122"/>
                <a:ea typeface="微软雅黑" panose="020B0503020204020204" pitchFamily="34" charset="-122"/>
                <a:sym typeface="Calibri" panose="020F0502020204030204" pitchFamily="34" charset="0"/>
              </a:rPr>
              <a:t>第七章    街道</a:t>
            </a:r>
            <a:r>
              <a:rPr lang="zh-CN" altLang="en-US" sz="2000" b="1" dirty="0">
                <a:solidFill>
                  <a:srgbClr val="C00000"/>
                </a:solidFill>
                <a:latin typeface="微软雅黑" panose="020B0503020204020204" pitchFamily="34" charset="-122"/>
                <a:ea typeface="微软雅黑" panose="020B0503020204020204" pitchFamily="34" charset="-122"/>
                <a:sym typeface="Calibri" panose="020F0502020204030204" pitchFamily="34" charset="0"/>
              </a:rPr>
              <a:t>空间</a:t>
            </a:r>
            <a:endParaRPr lang="en-US" altLang="zh-CN" sz="2000" b="1" dirty="0">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lnSpc>
                <a:spcPct val="150000"/>
              </a:lnSpc>
              <a:buClr>
                <a:schemeClr val="accent3">
                  <a:lumMod val="50000"/>
                </a:schemeClr>
              </a:buClr>
            </a:pPr>
            <a:r>
              <a:rPr lang="zh-CN" altLang="en-US" sz="2000" b="1" dirty="0">
                <a:solidFill>
                  <a:srgbClr val="C00000"/>
                </a:solidFill>
                <a:latin typeface="微软雅黑" panose="020B0503020204020204" pitchFamily="34" charset="-122"/>
                <a:ea typeface="微软雅黑" panose="020B0503020204020204" pitchFamily="34" charset="-122"/>
                <a:sym typeface="Calibri" panose="020F0502020204030204" pitchFamily="34" charset="0"/>
              </a:rPr>
              <a:t>第八</a:t>
            </a:r>
            <a:r>
              <a:rPr lang="zh-CN" altLang="en-US" sz="2000" b="1" dirty="0" smtClean="0">
                <a:solidFill>
                  <a:srgbClr val="C00000"/>
                </a:solidFill>
                <a:latin typeface="微软雅黑" panose="020B0503020204020204" pitchFamily="34" charset="-122"/>
                <a:ea typeface="微软雅黑" panose="020B0503020204020204" pitchFamily="34" charset="-122"/>
                <a:sym typeface="Calibri" panose="020F0502020204030204" pitchFamily="34" charset="0"/>
              </a:rPr>
              <a:t>章    建筑风貌</a:t>
            </a:r>
            <a:endParaRPr lang="en-US" altLang="zh-CN" sz="2000" b="1" dirty="0" smtClean="0">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lnSpc>
                <a:spcPct val="150000"/>
              </a:lnSpc>
              <a:buClr>
                <a:schemeClr val="accent3">
                  <a:lumMod val="50000"/>
                </a:schemeClr>
              </a:buClr>
            </a:pP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sym typeface="Calibri" panose="020F0502020204030204" pitchFamily="34" charset="0"/>
              </a:rPr>
              <a:t>第九章    </a:t>
            </a:r>
            <a:r>
              <a:rPr lang="zh-CN"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sym typeface="Calibri" panose="020F0502020204030204" pitchFamily="34" charset="0"/>
              </a:rPr>
              <a:t>绿地</a:t>
            </a: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sym typeface="Calibri" panose="020F0502020204030204" pitchFamily="34" charset="0"/>
              </a:rPr>
              <a:t>广场</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lnSpc>
                <a:spcPct val="150000"/>
              </a:lnSpc>
              <a:buClr>
                <a:schemeClr val="accent3">
                  <a:lumMod val="50000"/>
                </a:schemeClr>
              </a:buClr>
            </a:pP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sym typeface="Calibri" panose="020F0502020204030204" pitchFamily="34" charset="0"/>
              </a:rPr>
              <a:t>第十章    园区建设</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 name="标题 1"/>
          <p:cNvSpPr txBox="1"/>
          <p:nvPr/>
        </p:nvSpPr>
        <p:spPr bwMode="auto">
          <a:xfrm>
            <a:off x="2476586" y="-171400"/>
            <a:ext cx="8125969" cy="3143272"/>
          </a:xfrm>
          <a:prstGeom prst="rect">
            <a:avLst/>
          </a:prstGeom>
          <a:noFill/>
          <a:ln w="9525">
            <a:noFill/>
            <a:miter lim="800000"/>
          </a:ln>
        </p:spPr>
        <p:txBody>
          <a:bodyPr anchor="ctr"/>
          <a:lstStyle/>
          <a:p>
            <a:pPr marL="342900" indent="-342900" algn="ctr" eaLnBrk="1" hangingPunct="1">
              <a:spcAft>
                <a:spcPts val="1200"/>
              </a:spcAft>
            </a:pPr>
            <a:r>
              <a:rPr lang="en-US" altLang="zh-CN" sz="11500" b="1" dirty="0" smtClean="0">
                <a:solidFill>
                  <a:schemeClr val="tx1">
                    <a:lumMod val="65000"/>
                    <a:lumOff val="35000"/>
                  </a:schemeClr>
                </a:solidFill>
                <a:latin typeface="黑体" panose="02010600030101010101" pitchFamily="2" charset="-122"/>
                <a:ea typeface="黑体" panose="02010600030101010101" pitchFamily="2" charset="-122"/>
              </a:rPr>
              <a:t>4</a:t>
            </a:r>
            <a:r>
              <a:rPr lang="en-US" altLang="zh-CN" sz="6000" b="1" dirty="0" smtClean="0">
                <a:solidFill>
                  <a:schemeClr val="tx1">
                    <a:lumMod val="65000"/>
                    <a:lumOff val="35000"/>
                  </a:schemeClr>
                </a:solidFill>
                <a:latin typeface="黑体" panose="02010600030101010101" pitchFamily="2" charset="-122"/>
                <a:ea typeface="黑体" panose="02010600030101010101" pitchFamily="2" charset="-122"/>
              </a:rPr>
              <a:t> </a:t>
            </a:r>
            <a:r>
              <a:rPr lang="zh-CN" altLang="en-US" sz="3200" b="1" dirty="0" smtClean="0">
                <a:solidFill>
                  <a:schemeClr val="tx1">
                    <a:lumMod val="65000"/>
                    <a:lumOff val="35000"/>
                  </a:schemeClr>
                </a:solidFill>
                <a:latin typeface="微软雅黑" panose="020B0503020204020204" pitchFamily="34" charset="-122"/>
                <a:ea typeface="微软雅黑" panose="020B0503020204020204" pitchFamily="34" charset="-122"/>
              </a:rPr>
              <a:t>小城镇特色规划编制指南</a:t>
            </a:r>
            <a:endParaRPr lang="zh-CN" altLang="en-US" sz="32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marL="342900" indent="-342900" algn="ctr" eaLnBrk="1" hangingPunct="1">
              <a:spcAft>
                <a:spcPts val="1200"/>
              </a:spcAft>
            </a:pPr>
            <a:endParaRPr lang="en-US" altLang="zh-CN" sz="3600" b="1" dirty="0">
              <a:solidFill>
                <a:schemeClr val="tx1">
                  <a:lumMod val="65000"/>
                  <a:lumOff val="35000"/>
                </a:schemeClr>
              </a:solidFill>
              <a:latin typeface="黑体" panose="02010600030101010101" pitchFamily="2" charset="-122"/>
              <a:ea typeface="黑体" panose="02010600030101010101" pitchFamily="2" charset="-122"/>
            </a:endParaRPr>
          </a:p>
        </p:txBody>
      </p:sp>
    </p:spTree>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20150826中国建筑研究院ppt-05"/>
          <p:cNvPicPr>
            <a:picLocks noChangeAspect="1" noChangeArrowheads="1"/>
          </p:cNvPicPr>
          <p:nvPr/>
        </p:nvPicPr>
        <p:blipFill>
          <a:blip r:embed="rId1"/>
          <a:srcRect l="61111" t="90758" r="2541" b="4095"/>
          <a:stretch>
            <a:fillRect/>
          </a:stretch>
        </p:blipFill>
        <p:spPr bwMode="auto">
          <a:xfrm>
            <a:off x="6304757" y="6505576"/>
            <a:ext cx="3601244" cy="352425"/>
          </a:xfrm>
          <a:prstGeom prst="rect">
            <a:avLst/>
          </a:prstGeom>
          <a:noFill/>
          <a:ln w="9525">
            <a:noFill/>
            <a:miter lim="800000"/>
            <a:headEnd/>
            <a:tailEnd/>
          </a:ln>
        </p:spPr>
      </p:pic>
      <p:graphicFrame>
        <p:nvGraphicFramePr>
          <p:cNvPr id="4" name="图示 3"/>
          <p:cNvGraphicFramePr/>
          <p:nvPr/>
        </p:nvGraphicFramePr>
        <p:xfrm>
          <a:off x="-1671736" y="404664"/>
          <a:ext cx="12013335"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51"/>
          <p:cNvSpPr txBox="1">
            <a:spLocks noChangeArrowheads="1"/>
          </p:cNvSpPr>
          <p:nvPr/>
        </p:nvSpPr>
        <p:spPr bwMode="auto">
          <a:xfrm>
            <a:off x="232173" y="620688"/>
            <a:ext cx="9673828" cy="523875"/>
          </a:xfrm>
          <a:prstGeom prst="rect">
            <a:avLst/>
          </a:prstGeom>
          <a:noFill/>
          <a:ln w="9525">
            <a:noFill/>
            <a:miter lim="800000"/>
          </a:ln>
        </p:spPr>
        <p:txBody>
          <a:bodyPr>
            <a:spAutoFit/>
          </a:bodyPr>
          <a:lstStyle/>
          <a:p>
            <a:pPr eaLnBrk="1" fontAlgn="auto" hangingPunct="1">
              <a:spcAft>
                <a:spcPts val="0"/>
              </a:spcAft>
              <a:buClr>
                <a:srgbClr val="4F81BD">
                  <a:lumMod val="75000"/>
                </a:srgbClr>
              </a:buClr>
              <a:defRPr/>
            </a:pPr>
            <a:r>
              <a:rPr lang="en-US" altLang="zh-CN" sz="2800" b="1" kern="0" dirty="0" smtClean="0">
                <a:latin typeface="微软雅黑" panose="020B0503020204020204" pitchFamily="34" charset="-122"/>
                <a:ea typeface="微软雅黑" panose="020B0503020204020204" pitchFamily="34" charset="-122"/>
              </a:rPr>
              <a:t>1. </a:t>
            </a:r>
            <a:r>
              <a:rPr lang="zh-CN" altLang="en-US" sz="2800" b="1" kern="0" dirty="0" smtClean="0">
                <a:latin typeface="微软雅黑" panose="020B0503020204020204" pitchFamily="34" charset="-122"/>
                <a:ea typeface="微软雅黑" panose="020B0503020204020204" pitchFamily="34" charset="-122"/>
              </a:rPr>
              <a:t>编制</a:t>
            </a:r>
            <a:r>
              <a:rPr lang="zh-CN" altLang="en-US" sz="2800" b="1" kern="0" dirty="0">
                <a:latin typeface="微软雅黑" panose="020B0503020204020204" pitchFamily="34" charset="-122"/>
                <a:ea typeface="微软雅黑" panose="020B0503020204020204" pitchFamily="34" charset="-122"/>
              </a:rPr>
              <a:t>目的</a:t>
            </a:r>
            <a:endParaRPr lang="zh-CN" altLang="en-US" sz="2800" b="1" kern="0" dirty="0">
              <a:latin typeface="微软雅黑" panose="020B0503020204020204" pitchFamily="34" charset="-122"/>
              <a:ea typeface="微软雅黑" panose="020B0503020204020204" pitchFamily="34" charset="-122"/>
            </a:endParaRPr>
          </a:p>
        </p:txBody>
      </p:sp>
      <p:sp>
        <p:nvSpPr>
          <p:cNvPr id="5124" name="Text Box 3"/>
          <p:cNvSpPr txBox="1">
            <a:spLocks noChangeArrowheads="1"/>
          </p:cNvSpPr>
          <p:nvPr/>
        </p:nvSpPr>
        <p:spPr bwMode="auto">
          <a:xfrm>
            <a:off x="566213" y="1143247"/>
            <a:ext cx="8755273" cy="1892814"/>
          </a:xfrm>
          <a:prstGeom prst="rect">
            <a:avLst/>
          </a:prstGeom>
          <a:noFill/>
          <a:ln w="9525">
            <a:noFill/>
            <a:miter lim="800000"/>
          </a:ln>
        </p:spPr>
        <p:txBody>
          <a:bodyPr wrap="square" lIns="91429" tIns="45714" rIns="91429" bIns="45714">
            <a:spAutoFit/>
          </a:bodyPr>
          <a:lstStyle/>
          <a:p>
            <a:pPr marL="285750" indent="-285750" eaLnBrk="1" hangingPunct="1">
              <a:lnSpc>
                <a:spcPct val="150000"/>
              </a:lnSpc>
              <a:buClr>
                <a:schemeClr val="accent3">
                  <a:lumMod val="50000"/>
                </a:schemeClr>
              </a:buClr>
              <a:buFont typeface="Wingdings" panose="05000000000000000000" pitchFamily="2" charset="2"/>
              <a:buChar char="n"/>
            </a:pPr>
            <a:r>
              <a:rPr lang="zh-CN" altLang="en-US" sz="1800" dirty="0">
                <a:latin typeface="微软雅黑" panose="020B0503020204020204" pitchFamily="34" charset="-122"/>
                <a:ea typeface="微软雅黑" panose="020B0503020204020204" pitchFamily="34" charset="-122"/>
              </a:rPr>
              <a:t>针对目前我国小城镇建设缺乏特色的现实问题，为指导小城镇进行突出特色的规划、建设、管理，有效改善小城镇建设面貌，指引小城镇特色塑造，促进小城镇健康和可持续发展，制定本指南。</a:t>
            </a:r>
            <a:endParaRPr lang="zh-CN" altLang="en-US" sz="1800" dirty="0">
              <a:latin typeface="微软雅黑" panose="020B0503020204020204" pitchFamily="34" charset="-122"/>
              <a:ea typeface="微软雅黑" panose="020B0503020204020204" pitchFamily="34" charset="-122"/>
            </a:endParaRPr>
          </a:p>
          <a:p>
            <a:pPr marL="285750" indent="-285750" eaLnBrk="1" hangingPunct="1">
              <a:buClr>
                <a:srgbClr val="C00000"/>
              </a:buClr>
              <a:buFont typeface="Wingdings" panose="05000000000000000000" pitchFamily="2" charset="2"/>
              <a:buChar char="n"/>
            </a:pPr>
            <a:endParaRPr lang="zh-CN" altLang="en-US" sz="1800" dirty="0">
              <a:latin typeface="微软雅黑" panose="020B0503020204020204" pitchFamily="34" charset="-122"/>
              <a:ea typeface="微软雅黑" panose="020B0503020204020204" pitchFamily="34" charset="-122"/>
            </a:endParaRPr>
          </a:p>
          <a:p>
            <a:pPr marL="285750" indent="-285750" eaLnBrk="1" hangingPunct="1">
              <a:buClr>
                <a:srgbClr val="C00000"/>
              </a:buClr>
              <a:buFont typeface="Wingdings" panose="05000000000000000000" pitchFamily="2" charset="2"/>
              <a:buChar char="n"/>
            </a:pPr>
            <a:endParaRPr lang="zh-CN" altLang="en-US" sz="1800" dirty="0">
              <a:latin typeface="微软雅黑" panose="020B0503020204020204" pitchFamily="34" charset="-122"/>
              <a:ea typeface="微软雅黑" panose="020B0503020204020204" pitchFamily="34" charset="-122"/>
            </a:endParaRPr>
          </a:p>
        </p:txBody>
      </p:sp>
      <p:sp>
        <p:nvSpPr>
          <p:cNvPr id="10" name="TextBox 51"/>
          <p:cNvSpPr txBox="1">
            <a:spLocks noChangeArrowheads="1"/>
          </p:cNvSpPr>
          <p:nvPr/>
        </p:nvSpPr>
        <p:spPr bwMode="auto">
          <a:xfrm>
            <a:off x="232173" y="2694426"/>
            <a:ext cx="9673828" cy="523220"/>
          </a:xfrm>
          <a:prstGeom prst="rect">
            <a:avLst/>
          </a:prstGeom>
          <a:noFill/>
          <a:ln w="9525">
            <a:noFill/>
            <a:miter lim="800000"/>
          </a:ln>
        </p:spPr>
        <p:txBody>
          <a:bodyPr>
            <a:spAutoFit/>
          </a:bodyPr>
          <a:lstStyle/>
          <a:p>
            <a:pPr eaLnBrk="1" fontAlgn="auto" hangingPunct="1">
              <a:spcAft>
                <a:spcPts val="0"/>
              </a:spcAft>
              <a:buClr>
                <a:srgbClr val="4F81BD">
                  <a:lumMod val="75000"/>
                </a:srgbClr>
              </a:buClr>
              <a:defRPr/>
            </a:pPr>
            <a:r>
              <a:rPr lang="en-US" altLang="zh-CN" sz="2800" b="1" kern="0" dirty="0" smtClean="0">
                <a:latin typeface="微软雅黑" panose="020B0503020204020204" pitchFamily="34" charset="-122"/>
                <a:ea typeface="微软雅黑" panose="020B0503020204020204" pitchFamily="34" charset="-122"/>
              </a:rPr>
              <a:t>2. </a:t>
            </a:r>
            <a:r>
              <a:rPr lang="zh-CN" altLang="en-US" sz="2800" b="1" kern="0" dirty="0" smtClean="0">
                <a:latin typeface="微软雅黑" panose="020B0503020204020204" pitchFamily="34" charset="-122"/>
                <a:ea typeface="微软雅黑" panose="020B0503020204020204" pitchFamily="34" charset="-122"/>
              </a:rPr>
              <a:t>适用范围</a:t>
            </a:r>
            <a:endParaRPr lang="zh-CN" altLang="en-US" sz="2800" b="1" kern="0" dirty="0">
              <a:latin typeface="微软雅黑" panose="020B0503020204020204" pitchFamily="34" charset="-122"/>
              <a:ea typeface="微软雅黑" panose="020B0503020204020204" pitchFamily="34" charset="-122"/>
            </a:endParaRPr>
          </a:p>
        </p:txBody>
      </p:sp>
      <p:sp>
        <p:nvSpPr>
          <p:cNvPr id="5126" name="矩形 10"/>
          <p:cNvSpPr>
            <a:spLocks noChangeArrowheads="1"/>
          </p:cNvSpPr>
          <p:nvPr/>
        </p:nvSpPr>
        <p:spPr bwMode="auto">
          <a:xfrm>
            <a:off x="604641" y="3367363"/>
            <a:ext cx="7078663" cy="800219"/>
          </a:xfrm>
          <a:prstGeom prst="rect">
            <a:avLst/>
          </a:prstGeom>
          <a:noFill/>
          <a:ln w="9525">
            <a:noFill/>
            <a:miter lim="800000"/>
          </a:ln>
        </p:spPr>
        <p:txBody>
          <a:bodyPr>
            <a:spAutoFit/>
          </a:bodyPr>
          <a:lstStyle/>
          <a:p>
            <a:pPr marL="285750" indent="-285750" eaLnBrk="1" hangingPunct="1">
              <a:spcBef>
                <a:spcPts val="600"/>
              </a:spcBef>
              <a:spcAft>
                <a:spcPts val="600"/>
              </a:spcAft>
              <a:buClr>
                <a:srgbClr val="336600"/>
              </a:buClr>
              <a:buFont typeface="Wingdings" panose="05000000000000000000" pitchFamily="2" charset="2"/>
              <a:buChar char="n"/>
            </a:pPr>
            <a:r>
              <a:rPr lang="zh-CN" altLang="en-US" sz="1800" dirty="0">
                <a:latin typeface="微软雅黑" panose="020B0503020204020204" pitchFamily="34" charset="-122"/>
                <a:ea typeface="微软雅黑" panose="020B0503020204020204" pitchFamily="34" charset="-122"/>
              </a:rPr>
              <a:t>本</a:t>
            </a:r>
            <a:r>
              <a:rPr lang="zh-CN" altLang="en-US" sz="1800" dirty="0" smtClean="0">
                <a:latin typeface="微软雅黑" panose="020B0503020204020204" pitchFamily="34" charset="-122"/>
                <a:ea typeface="微软雅黑" panose="020B0503020204020204" pitchFamily="34" charset="-122"/>
              </a:rPr>
              <a:t>指南主要适用于</a:t>
            </a:r>
            <a:r>
              <a:rPr lang="zh-CN" altLang="en-US" sz="1800" b="1" dirty="0" smtClean="0">
                <a:solidFill>
                  <a:srgbClr val="C00000"/>
                </a:solidFill>
                <a:latin typeface="微软雅黑" panose="020B0503020204020204" pitchFamily="34" charset="-122"/>
                <a:ea typeface="微软雅黑" panose="020B0503020204020204" pitchFamily="34" charset="-122"/>
              </a:rPr>
              <a:t>城关</a:t>
            </a:r>
            <a:r>
              <a:rPr lang="zh-CN" altLang="en-US" sz="1800" b="1" dirty="0">
                <a:solidFill>
                  <a:srgbClr val="C00000"/>
                </a:solidFill>
                <a:latin typeface="微软雅黑" panose="020B0503020204020204" pitchFamily="34" charset="-122"/>
                <a:ea typeface="微软雅黑" panose="020B0503020204020204" pitchFamily="34" charset="-122"/>
              </a:rPr>
              <a:t>镇以外的建制镇</a:t>
            </a:r>
            <a:r>
              <a:rPr lang="zh-CN" altLang="en-US" sz="1800" dirty="0">
                <a:latin typeface="微软雅黑" panose="020B0503020204020204" pitchFamily="34" charset="-122"/>
                <a:ea typeface="微软雅黑" panose="020B0503020204020204" pitchFamily="34" charset="-122"/>
              </a:rPr>
              <a:t>；</a:t>
            </a:r>
            <a:endParaRPr lang="en-US" altLang="zh-CN" sz="1800" dirty="0">
              <a:latin typeface="微软雅黑" panose="020B0503020204020204" pitchFamily="34" charset="-122"/>
              <a:ea typeface="微软雅黑" panose="020B0503020204020204" pitchFamily="34" charset="-122"/>
            </a:endParaRPr>
          </a:p>
          <a:p>
            <a:pPr marL="285750" indent="-285750" eaLnBrk="1" hangingPunct="1">
              <a:spcBef>
                <a:spcPts val="600"/>
              </a:spcBef>
              <a:spcAft>
                <a:spcPts val="600"/>
              </a:spcAft>
              <a:buClr>
                <a:srgbClr val="336600"/>
              </a:buClr>
              <a:buFont typeface="Wingdings" panose="05000000000000000000" pitchFamily="2" charset="2"/>
              <a:buChar char="n"/>
            </a:pPr>
            <a:r>
              <a:rPr lang="zh-CN" altLang="en-US" sz="1800" dirty="0">
                <a:latin typeface="微软雅黑" panose="020B0503020204020204" pitchFamily="34" charset="-122"/>
                <a:ea typeface="微软雅黑" panose="020B0503020204020204" pitchFamily="34" charset="-122"/>
              </a:rPr>
              <a:t>规模较小</a:t>
            </a:r>
            <a:r>
              <a:rPr lang="zh-CN" altLang="en-US" sz="1800" dirty="0" smtClean="0">
                <a:latin typeface="微软雅黑" panose="020B0503020204020204" pitchFamily="34" charset="-122"/>
                <a:ea typeface="微软雅黑" panose="020B0503020204020204" pitchFamily="34" charset="-122"/>
              </a:rPr>
              <a:t>的城关镇</a:t>
            </a:r>
            <a:r>
              <a:rPr lang="zh-CN" altLang="en-US" sz="1800" dirty="0">
                <a:latin typeface="微软雅黑" panose="020B0503020204020204" pitchFamily="34" charset="-122"/>
                <a:ea typeface="微软雅黑" panose="020B0503020204020204" pitchFamily="34" charset="-122"/>
              </a:rPr>
              <a:t>以及有条件的乡，可以参照本指南执行</a:t>
            </a:r>
            <a:r>
              <a:rPr lang="zh-CN" altLang="en-US" sz="1800" dirty="0" smtClean="0">
                <a:latin typeface="微软雅黑" panose="020B0503020204020204" pitchFamily="34" charset="-122"/>
                <a:ea typeface="微软雅黑" panose="020B0503020204020204" pitchFamily="34" charset="-122"/>
              </a:rPr>
              <a:t>。</a:t>
            </a:r>
            <a:endParaRPr lang="en-US" altLang="zh-CN" sz="1800" dirty="0">
              <a:latin typeface="微软雅黑" panose="020B0503020204020204" pitchFamily="34" charset="-122"/>
              <a:ea typeface="微软雅黑" panose="020B0503020204020204" pitchFamily="34" charset="-122"/>
            </a:endParaRPr>
          </a:p>
        </p:txBody>
      </p:sp>
      <p:pic>
        <p:nvPicPr>
          <p:cNvPr id="13"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8541399" y="1"/>
            <a:ext cx="1932481" cy="830997"/>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总   则</a:t>
            </a:r>
            <a:endParaRPr lang="zh-CN" altLang="en-US" sz="2400" b="1" dirty="0">
              <a:latin typeface="微软雅黑" panose="020B0503020204020204" pitchFamily="34" charset="-122"/>
              <a:ea typeface="微软雅黑" panose="020B0503020204020204" pitchFamily="34" charset="-122"/>
            </a:endParaRPr>
          </a:p>
          <a:p>
            <a:endParaRPr lang="zh-CN" altLang="en-US" sz="2400" dirty="0">
              <a:latin typeface="微软雅黑" panose="020B0503020204020204" pitchFamily="34" charset="-122"/>
              <a:ea typeface="微软雅黑" panose="020B0503020204020204" pitchFamily="34" charset="-122"/>
            </a:endParaRPr>
          </a:p>
        </p:txBody>
      </p:sp>
      <p:sp>
        <p:nvSpPr>
          <p:cNvPr id="11" name="TextBox 51"/>
          <p:cNvSpPr txBox="1">
            <a:spLocks noChangeArrowheads="1"/>
          </p:cNvSpPr>
          <p:nvPr/>
        </p:nvSpPr>
        <p:spPr bwMode="auto">
          <a:xfrm>
            <a:off x="272480" y="4487257"/>
            <a:ext cx="9674225" cy="523220"/>
          </a:xfrm>
          <a:prstGeom prst="rect">
            <a:avLst/>
          </a:prstGeom>
          <a:noFill/>
          <a:ln w="9525">
            <a:noFill/>
            <a:miter lim="800000"/>
          </a:ln>
        </p:spPr>
        <p:txBody>
          <a:bodyPr>
            <a:spAutoFit/>
          </a:bodyPr>
          <a:lstStyle/>
          <a:p>
            <a:pPr fontAlgn="auto">
              <a:spcAft>
                <a:spcPts val="0"/>
              </a:spcAft>
              <a:buClr>
                <a:srgbClr val="4F81BD">
                  <a:lumMod val="75000"/>
                </a:srgbClr>
              </a:buClr>
              <a:defRPr/>
            </a:pPr>
            <a:r>
              <a:rPr lang="en-US" altLang="zh-CN" sz="2800" b="1" kern="0" dirty="0">
                <a:latin typeface="微软雅黑" panose="020B0503020204020204" pitchFamily="34" charset="-122"/>
                <a:ea typeface="微软雅黑" panose="020B0503020204020204" pitchFamily="34" charset="-122"/>
              </a:rPr>
              <a:t>3. </a:t>
            </a:r>
            <a:r>
              <a:rPr lang="zh-CN" altLang="en-US" sz="2800" b="1" kern="0" dirty="0">
                <a:latin typeface="微软雅黑" panose="020B0503020204020204" pitchFamily="34" charset="-122"/>
                <a:ea typeface="微软雅黑" panose="020B0503020204020204" pitchFamily="34" charset="-122"/>
              </a:rPr>
              <a:t>使用方法</a:t>
            </a:r>
            <a:endParaRPr lang="zh-CN" altLang="en-US" sz="2800" b="1" kern="0" dirty="0">
              <a:latin typeface="微软雅黑" panose="020B0503020204020204" pitchFamily="34" charset="-122"/>
              <a:ea typeface="微软雅黑" panose="020B0503020204020204" pitchFamily="34" charset="-122"/>
            </a:endParaRPr>
          </a:p>
        </p:txBody>
      </p:sp>
      <p:sp>
        <p:nvSpPr>
          <p:cNvPr id="12" name="矩形 10"/>
          <p:cNvSpPr>
            <a:spLocks noChangeArrowheads="1"/>
          </p:cNvSpPr>
          <p:nvPr/>
        </p:nvSpPr>
        <p:spPr bwMode="auto">
          <a:xfrm>
            <a:off x="625798" y="5801489"/>
            <a:ext cx="8719690" cy="507831"/>
          </a:xfrm>
          <a:prstGeom prst="rect">
            <a:avLst/>
          </a:prstGeom>
          <a:noFill/>
          <a:ln w="9525">
            <a:noFill/>
            <a:miter lim="800000"/>
          </a:ln>
        </p:spPr>
        <p:txBody>
          <a:bodyPr wrap="square">
            <a:spAutoFit/>
          </a:bodyPr>
          <a:lstStyle/>
          <a:p>
            <a:pPr marL="285750" indent="-285750">
              <a:lnSpc>
                <a:spcPct val="150000"/>
              </a:lnSpc>
              <a:buClr>
                <a:srgbClr val="336600"/>
              </a:buClr>
              <a:buFont typeface="Wingdings" panose="05000000000000000000" pitchFamily="2" charset="2"/>
              <a:buChar char="n"/>
              <a:defRPr/>
            </a:pPr>
            <a:r>
              <a:rPr lang="zh-CN" altLang="en-US" sz="1800" dirty="0">
                <a:latin typeface="微软雅黑" panose="020B0503020204020204" pitchFamily="34" charset="-122"/>
                <a:ea typeface="微软雅黑" panose="020B0503020204020204" pitchFamily="34" charset="-122"/>
              </a:rPr>
              <a:t>适用的小城镇参照指南</a:t>
            </a:r>
            <a:r>
              <a:rPr lang="zh-CN" altLang="en-US" sz="1800" dirty="0" smtClean="0">
                <a:latin typeface="微软雅黑" panose="020B0503020204020204" pitchFamily="34" charset="-122"/>
                <a:ea typeface="微软雅黑" panose="020B0503020204020204" pitchFamily="34" charset="-122"/>
              </a:rPr>
              <a:t>涉及问题</a:t>
            </a:r>
            <a:r>
              <a:rPr lang="zh-CN" altLang="en-US" sz="1800" dirty="0">
                <a:latin typeface="微软雅黑" panose="020B0503020204020204" pitchFamily="34" charset="-122"/>
                <a:ea typeface="微软雅黑" panose="020B0503020204020204" pitchFamily="34" charset="-122"/>
              </a:rPr>
              <a:t>，酌情在相关规划、建设及管理工作中对应使用。</a:t>
            </a:r>
            <a:endParaRPr lang="en-US" altLang="zh-CN" sz="1800" dirty="0">
              <a:latin typeface="微软雅黑" panose="020B0503020204020204" pitchFamily="34" charset="-122"/>
              <a:ea typeface="微软雅黑" panose="020B0503020204020204" pitchFamily="34" charset="-122"/>
            </a:endParaRPr>
          </a:p>
        </p:txBody>
      </p:sp>
      <p:sp>
        <p:nvSpPr>
          <p:cNvPr id="14" name="矩形 13"/>
          <p:cNvSpPr/>
          <p:nvPr/>
        </p:nvSpPr>
        <p:spPr>
          <a:xfrm>
            <a:off x="595282" y="4983292"/>
            <a:ext cx="8786874" cy="923330"/>
          </a:xfrm>
          <a:prstGeom prst="rect">
            <a:avLst/>
          </a:prstGeom>
        </p:spPr>
        <p:txBody>
          <a:bodyPr wrap="square">
            <a:spAutoFit/>
          </a:bodyPr>
          <a:lstStyle/>
          <a:p>
            <a:pPr marL="285750" indent="-285750">
              <a:lnSpc>
                <a:spcPct val="150000"/>
              </a:lnSpc>
              <a:buClr>
                <a:schemeClr val="accent3">
                  <a:lumMod val="50000"/>
                </a:schemeClr>
              </a:buClr>
              <a:buFont typeface="Wingdings" panose="05000000000000000000" pitchFamily="2" charset="2"/>
              <a:buChar char="n"/>
              <a:defRPr/>
            </a:pPr>
            <a:r>
              <a:rPr lang="zh-CN" altLang="en-US" sz="1800" dirty="0">
                <a:latin typeface="微软雅黑" panose="020B0503020204020204" pitchFamily="34" charset="-122"/>
                <a:ea typeface="微软雅黑" panose="020B0503020204020204" pitchFamily="34" charset="-122"/>
              </a:rPr>
              <a:t>本指南内容可应用于小城镇总体规划、详细规划、风貌专项规划等各类规划设计及建设</a:t>
            </a:r>
            <a:r>
              <a:rPr lang="zh-CN" altLang="en-US" sz="1800" dirty="0" smtClean="0">
                <a:latin typeface="微软雅黑" panose="020B0503020204020204" pitchFamily="34" charset="-122"/>
                <a:ea typeface="微软雅黑" panose="020B0503020204020204" pitchFamily="34" charset="-122"/>
              </a:rPr>
              <a:t>管理中。</a:t>
            </a:r>
            <a:endParaRPr lang="en-US" altLang="zh-CN" sz="1800"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Box 15"/>
          <p:cNvSpPr txBox="1">
            <a:spLocks noChangeArrowheads="1"/>
          </p:cNvSpPr>
          <p:nvPr/>
        </p:nvSpPr>
        <p:spPr bwMode="auto">
          <a:xfrm>
            <a:off x="4953000" y="2486794"/>
            <a:ext cx="4758529" cy="3462486"/>
          </a:xfrm>
          <a:prstGeom prst="rect">
            <a:avLst/>
          </a:prstGeom>
          <a:noFill/>
          <a:ln w="9525">
            <a:noFill/>
            <a:miter lim="800000"/>
          </a:ln>
        </p:spPr>
        <p:txBody>
          <a:bodyPr wrap="square">
            <a:spAutoFit/>
          </a:bodyPr>
          <a:lstStyle/>
          <a:p>
            <a:pPr eaLnBrk="1" hangingPunct="1">
              <a:spcAft>
                <a:spcPts val="600"/>
              </a:spcAft>
            </a:pPr>
            <a:r>
              <a:rPr lang="en-US" altLang="zh-CN" sz="2000" dirty="0" smtClean="0">
                <a:latin typeface="微软雅黑" panose="020B0503020204020204" pitchFamily="34" charset="-122"/>
                <a:ea typeface="微软雅黑" panose="020B0503020204020204" pitchFamily="34" charset="-122"/>
                <a:sym typeface="Calibri" panose="020F0502020204030204" pitchFamily="34" charset="0"/>
              </a:rPr>
              <a:t>1</a:t>
            </a:r>
            <a:r>
              <a:rPr lang="zh-CN" altLang="en-US" sz="2000" dirty="0">
                <a:latin typeface="微软雅黑" panose="020B0503020204020204" pitchFamily="34" charset="-122"/>
                <a:ea typeface="微软雅黑" panose="020B0503020204020204" pitchFamily="34" charset="-122"/>
                <a:sym typeface="Calibri" panose="020F0502020204030204" pitchFamily="34" charset="0"/>
              </a:rPr>
              <a:t>、保护山水田园，修复生态环境</a:t>
            </a:r>
            <a:endParaRPr lang="en-US" altLang="zh-CN" sz="2000" dirty="0">
              <a:latin typeface="微软雅黑" panose="020B0503020204020204" pitchFamily="34" charset="-122"/>
              <a:ea typeface="微软雅黑" panose="020B0503020204020204" pitchFamily="34" charset="-122"/>
              <a:sym typeface="Calibri" panose="020F0502020204030204" pitchFamily="34" charset="0"/>
            </a:endParaRPr>
          </a:p>
          <a:p>
            <a:pPr marL="360045" eaLnBrk="1" hangingPunct="1">
              <a:spcBef>
                <a:spcPts val="600"/>
              </a:spcBef>
              <a:spcAft>
                <a:spcPts val="600"/>
              </a:spcAft>
              <a:buClr>
                <a:srgbClr val="376092"/>
              </a:buClr>
            </a:pPr>
            <a:r>
              <a:rPr lang="en-US" altLang="zh-CN" sz="1400" dirty="0">
                <a:latin typeface="微软雅黑" panose="020B0503020204020204" pitchFamily="34" charset="-122"/>
                <a:ea typeface="微软雅黑" panose="020B0503020204020204" pitchFamily="34" charset="-122"/>
              </a:rPr>
              <a:t>1.1 </a:t>
            </a:r>
            <a:r>
              <a:rPr lang="en-US" altLang="zh-CN" sz="1400" dirty="0" smtClean="0">
                <a:latin typeface="微软雅黑" panose="020B0503020204020204" pitchFamily="34" charset="-122"/>
                <a:ea typeface="微软雅黑" panose="020B0503020204020204" pitchFamily="34" charset="-122"/>
              </a:rPr>
              <a:t>   </a:t>
            </a:r>
            <a:r>
              <a:rPr lang="zh-CN" altLang="en-US" sz="1400" dirty="0" smtClean="0">
                <a:latin typeface="微软雅黑" panose="020B0503020204020204" pitchFamily="34" charset="-122"/>
                <a:ea typeface="微软雅黑" panose="020B0503020204020204" pitchFamily="34" charset="-122"/>
              </a:rPr>
              <a:t>保护山水</a:t>
            </a:r>
            <a:r>
              <a:rPr lang="zh-CN" altLang="en-US" sz="1400" dirty="0">
                <a:latin typeface="微软雅黑" panose="020B0503020204020204" pitchFamily="34" charset="-122"/>
                <a:ea typeface="微软雅黑" panose="020B0503020204020204" pitchFamily="34" charset="-122"/>
              </a:rPr>
              <a:t>环境</a:t>
            </a:r>
            <a:endParaRPr lang="en-US" altLang="zh-CN" sz="1400" dirty="0">
              <a:latin typeface="微软雅黑" panose="020B0503020204020204" pitchFamily="34" charset="-122"/>
              <a:ea typeface="微软雅黑" panose="020B0503020204020204" pitchFamily="34" charset="-122"/>
            </a:endParaRPr>
          </a:p>
          <a:p>
            <a:pPr marL="360045" eaLnBrk="1" hangingPunct="1">
              <a:spcBef>
                <a:spcPts val="600"/>
              </a:spcBef>
              <a:spcAft>
                <a:spcPts val="600"/>
              </a:spcAft>
              <a:buClr>
                <a:srgbClr val="376092"/>
              </a:buClr>
            </a:pPr>
            <a:r>
              <a:rPr lang="en-US" altLang="zh-CN" sz="1400" dirty="0">
                <a:latin typeface="微软雅黑" panose="020B0503020204020204" pitchFamily="34" charset="-122"/>
                <a:ea typeface="微软雅黑" panose="020B0503020204020204" pitchFamily="34" charset="-122"/>
              </a:rPr>
              <a:t>1.2 </a:t>
            </a:r>
            <a:r>
              <a:rPr lang="en-US" altLang="zh-CN" sz="1400" dirty="0" smtClean="0">
                <a:latin typeface="微软雅黑" panose="020B0503020204020204" pitchFamily="34" charset="-122"/>
                <a:ea typeface="微软雅黑" panose="020B0503020204020204" pitchFamily="34" charset="-122"/>
              </a:rPr>
              <a:t>   </a:t>
            </a:r>
            <a:r>
              <a:rPr lang="zh-CN" altLang="en-US" sz="1400" dirty="0" smtClean="0">
                <a:latin typeface="微软雅黑" panose="020B0503020204020204" pitchFamily="34" charset="-122"/>
                <a:ea typeface="微软雅黑" panose="020B0503020204020204" pitchFamily="34" charset="-122"/>
              </a:rPr>
              <a:t>利用田园</a:t>
            </a:r>
            <a:r>
              <a:rPr lang="zh-CN" altLang="en-US" sz="1400" dirty="0">
                <a:latin typeface="微软雅黑" panose="020B0503020204020204" pitchFamily="34" charset="-122"/>
                <a:ea typeface="微软雅黑" panose="020B0503020204020204" pitchFamily="34" charset="-122"/>
              </a:rPr>
              <a:t>景观</a:t>
            </a:r>
            <a:endParaRPr lang="en-US" altLang="zh-CN" sz="1400" dirty="0">
              <a:latin typeface="微软雅黑" panose="020B0503020204020204" pitchFamily="34" charset="-122"/>
              <a:ea typeface="微软雅黑" panose="020B0503020204020204" pitchFamily="34" charset="-122"/>
            </a:endParaRPr>
          </a:p>
          <a:p>
            <a:pPr marL="360045" eaLnBrk="1" hangingPunct="1">
              <a:spcBef>
                <a:spcPts val="600"/>
              </a:spcBef>
              <a:spcAft>
                <a:spcPts val="600"/>
              </a:spcAft>
              <a:buClr>
                <a:srgbClr val="376092"/>
              </a:buClr>
            </a:pPr>
            <a:r>
              <a:rPr lang="en-US" altLang="zh-CN" sz="1400" dirty="0">
                <a:latin typeface="微软雅黑" panose="020B0503020204020204" pitchFamily="34" charset="-122"/>
                <a:ea typeface="微软雅黑" panose="020B0503020204020204" pitchFamily="34" charset="-122"/>
              </a:rPr>
              <a:t>1.3 </a:t>
            </a:r>
            <a:r>
              <a:rPr lang="en-US" altLang="zh-CN" sz="1400" dirty="0" smtClean="0">
                <a:latin typeface="微软雅黑" panose="020B0503020204020204" pitchFamily="34" charset="-122"/>
                <a:ea typeface="微软雅黑" panose="020B0503020204020204" pitchFamily="34" charset="-122"/>
              </a:rPr>
              <a:t>   </a:t>
            </a:r>
            <a:r>
              <a:rPr lang="zh-CN" altLang="en-US" sz="1400" dirty="0" smtClean="0">
                <a:latin typeface="微软雅黑" panose="020B0503020204020204" pitchFamily="34" charset="-122"/>
                <a:ea typeface="微软雅黑" panose="020B0503020204020204" pitchFamily="34" charset="-122"/>
              </a:rPr>
              <a:t>修复生态环境</a:t>
            </a:r>
            <a:endParaRPr lang="en-US" altLang="zh-CN" sz="1400" dirty="0" smtClean="0">
              <a:latin typeface="微软雅黑" panose="020B0503020204020204" pitchFamily="34" charset="-122"/>
              <a:ea typeface="微软雅黑" panose="020B0503020204020204" pitchFamily="34" charset="-122"/>
            </a:endParaRPr>
          </a:p>
          <a:p>
            <a:pPr eaLnBrk="1" hangingPunct="1">
              <a:spcBef>
                <a:spcPts val="600"/>
              </a:spcBef>
              <a:spcAft>
                <a:spcPts val="600"/>
              </a:spcAft>
            </a:pPr>
            <a:r>
              <a:rPr lang="en-US" altLang="zh-CN" sz="2000" dirty="0" smtClean="0">
                <a:latin typeface="微软雅黑" panose="020B0503020204020204" pitchFamily="34" charset="-122"/>
                <a:ea typeface="微软雅黑" panose="020B0503020204020204" pitchFamily="34" charset="-122"/>
                <a:sym typeface="Calibri" panose="020F0502020204030204" pitchFamily="34" charset="0"/>
              </a:rPr>
              <a:t>2</a:t>
            </a:r>
            <a:r>
              <a:rPr lang="zh-CN" altLang="en-US" sz="2000" dirty="0" smtClean="0">
                <a:latin typeface="微软雅黑" panose="020B0503020204020204" pitchFamily="34" charset="-122"/>
                <a:ea typeface="微软雅黑" panose="020B0503020204020204" pitchFamily="34" charset="-122"/>
                <a:sym typeface="Calibri" panose="020F0502020204030204" pitchFamily="34" charset="0"/>
              </a:rPr>
              <a:t>、全域协调统筹，</a:t>
            </a:r>
            <a:r>
              <a:rPr lang="zh-CN" altLang="en-US" sz="2000" dirty="0">
                <a:latin typeface="微软雅黑" panose="020B0503020204020204" pitchFamily="34" charset="-122"/>
                <a:ea typeface="微软雅黑" panose="020B0503020204020204" pitchFamily="34" charset="-122"/>
                <a:sym typeface="Calibri" panose="020F0502020204030204" pitchFamily="34" charset="0"/>
              </a:rPr>
              <a:t>建设美丽乡村</a:t>
            </a:r>
            <a:endParaRPr lang="en-US" altLang="zh-CN" sz="2000" dirty="0">
              <a:latin typeface="微软雅黑" panose="020B0503020204020204" pitchFamily="34" charset="-122"/>
              <a:ea typeface="微软雅黑" panose="020B0503020204020204" pitchFamily="34" charset="-122"/>
              <a:sym typeface="Calibri" panose="020F0502020204030204" pitchFamily="34" charset="0"/>
            </a:endParaRPr>
          </a:p>
          <a:p>
            <a:pPr marL="360045" eaLnBrk="1" hangingPunct="1">
              <a:spcBef>
                <a:spcPts val="600"/>
              </a:spcBef>
              <a:spcAft>
                <a:spcPts val="600"/>
              </a:spcAft>
              <a:buClr>
                <a:srgbClr val="376092"/>
              </a:buClr>
            </a:pPr>
            <a:r>
              <a:rPr lang="en-US" altLang="zh-CN" sz="1400" dirty="0">
                <a:latin typeface="微软雅黑" panose="020B0503020204020204" pitchFamily="34" charset="-122"/>
                <a:ea typeface="微软雅黑" panose="020B0503020204020204" pitchFamily="34" charset="-122"/>
              </a:rPr>
              <a:t>2.1 </a:t>
            </a:r>
            <a:r>
              <a:rPr lang="en-US" altLang="zh-CN" sz="1400" dirty="0" smtClean="0">
                <a:latin typeface="微软雅黑" panose="020B0503020204020204" pitchFamily="34" charset="-122"/>
                <a:ea typeface="微软雅黑" panose="020B0503020204020204" pitchFamily="34" charset="-122"/>
              </a:rPr>
              <a:t>   </a:t>
            </a:r>
            <a:r>
              <a:rPr lang="zh-CN" altLang="en-US" sz="1400" dirty="0" smtClean="0">
                <a:latin typeface="微软雅黑" panose="020B0503020204020204" pitchFamily="34" charset="-122"/>
                <a:ea typeface="微软雅黑" panose="020B0503020204020204" pitchFamily="34" charset="-122"/>
              </a:rPr>
              <a:t>加强镇域整体</a:t>
            </a:r>
            <a:r>
              <a:rPr lang="zh-CN" altLang="en-US" sz="1400" dirty="0">
                <a:latin typeface="微软雅黑" panose="020B0503020204020204" pitchFamily="34" charset="-122"/>
                <a:ea typeface="微软雅黑" panose="020B0503020204020204" pitchFamily="34" charset="-122"/>
              </a:rPr>
              <a:t>风貌</a:t>
            </a:r>
            <a:r>
              <a:rPr lang="zh-CN" altLang="en-US" sz="1400" dirty="0" smtClean="0">
                <a:latin typeface="微软雅黑" panose="020B0503020204020204" pitchFamily="34" charset="-122"/>
                <a:ea typeface="微软雅黑" panose="020B0503020204020204" pitchFamily="34" charset="-122"/>
              </a:rPr>
              <a:t>控制引导</a:t>
            </a:r>
            <a:endParaRPr lang="en-US" altLang="zh-CN" sz="1400" dirty="0">
              <a:latin typeface="微软雅黑" panose="020B0503020204020204" pitchFamily="34" charset="-122"/>
              <a:ea typeface="微软雅黑" panose="020B0503020204020204" pitchFamily="34" charset="-122"/>
            </a:endParaRPr>
          </a:p>
          <a:p>
            <a:pPr marL="360045" eaLnBrk="1" hangingPunct="1">
              <a:spcBef>
                <a:spcPts val="600"/>
              </a:spcBef>
              <a:spcAft>
                <a:spcPts val="600"/>
              </a:spcAft>
              <a:buClr>
                <a:srgbClr val="376092"/>
              </a:buClr>
            </a:pPr>
            <a:r>
              <a:rPr lang="en-US" altLang="zh-CN" sz="1400" dirty="0">
                <a:latin typeface="微软雅黑" panose="020B0503020204020204" pitchFamily="34" charset="-122"/>
                <a:ea typeface="微软雅黑" panose="020B0503020204020204" pitchFamily="34" charset="-122"/>
              </a:rPr>
              <a:t>2.2 </a:t>
            </a:r>
            <a:r>
              <a:rPr lang="en-US" altLang="zh-CN" sz="1400" dirty="0" smtClean="0">
                <a:latin typeface="微软雅黑" panose="020B0503020204020204" pitchFamily="34" charset="-122"/>
                <a:ea typeface="微软雅黑" panose="020B0503020204020204" pitchFamily="34" charset="-122"/>
              </a:rPr>
              <a:t>   </a:t>
            </a:r>
            <a:r>
              <a:rPr lang="zh-CN" altLang="en-US" sz="1400" dirty="0" smtClean="0">
                <a:latin typeface="微软雅黑" panose="020B0503020204020204" pitchFamily="34" charset="-122"/>
                <a:ea typeface="微软雅黑" panose="020B0503020204020204" pitchFamily="34" charset="-122"/>
              </a:rPr>
              <a:t>保护乡村传统</a:t>
            </a:r>
            <a:r>
              <a:rPr lang="zh-CN" altLang="en-US" sz="1400" dirty="0">
                <a:latin typeface="微软雅黑" panose="020B0503020204020204" pitchFamily="34" charset="-122"/>
                <a:ea typeface="微软雅黑" panose="020B0503020204020204" pitchFamily="34" charset="-122"/>
              </a:rPr>
              <a:t>格局</a:t>
            </a:r>
            <a:r>
              <a:rPr lang="zh-CN" altLang="en-US" sz="1400" dirty="0" smtClean="0">
                <a:latin typeface="微软雅黑" panose="020B0503020204020204" pitchFamily="34" charset="-122"/>
                <a:ea typeface="微软雅黑" panose="020B0503020204020204" pitchFamily="34" charset="-122"/>
              </a:rPr>
              <a:t>与历史空间</a:t>
            </a:r>
            <a:endParaRPr lang="en-US" altLang="zh-CN" sz="1400" dirty="0">
              <a:latin typeface="微软雅黑" panose="020B0503020204020204" pitchFamily="34" charset="-122"/>
              <a:ea typeface="微软雅黑" panose="020B0503020204020204" pitchFamily="34" charset="-122"/>
            </a:endParaRPr>
          </a:p>
          <a:p>
            <a:pPr marL="360045" eaLnBrk="1" hangingPunct="1">
              <a:spcBef>
                <a:spcPts val="600"/>
              </a:spcBef>
              <a:spcAft>
                <a:spcPts val="600"/>
              </a:spcAft>
              <a:buClr>
                <a:srgbClr val="376092"/>
              </a:buClr>
            </a:pPr>
            <a:r>
              <a:rPr lang="en-US" altLang="zh-CN" sz="1400" dirty="0" smtClean="0">
                <a:latin typeface="微软雅黑" panose="020B0503020204020204" pitchFamily="34" charset="-122"/>
                <a:ea typeface="微软雅黑" panose="020B0503020204020204" pitchFamily="34" charset="-122"/>
              </a:rPr>
              <a:t>2.3    </a:t>
            </a:r>
            <a:r>
              <a:rPr lang="zh-CN" altLang="en-US" sz="1400" dirty="0" smtClean="0">
                <a:latin typeface="微软雅黑" panose="020B0503020204020204" pitchFamily="34" charset="-122"/>
                <a:ea typeface="微软雅黑" panose="020B0503020204020204" pitchFamily="34" charset="-122"/>
              </a:rPr>
              <a:t>整治村庄环境，建设美丽乡村</a:t>
            </a:r>
            <a:endParaRPr lang="en-US" altLang="zh-CN" sz="1400" dirty="0">
              <a:latin typeface="微软雅黑" panose="020B0503020204020204" pitchFamily="34" charset="-122"/>
              <a:ea typeface="微软雅黑" panose="020B0503020204020204" pitchFamily="34" charset="-122"/>
            </a:endParaRPr>
          </a:p>
          <a:p>
            <a:pPr eaLnBrk="1" hangingPunct="1"/>
            <a:endParaRPr lang="en-US" altLang="zh-CN" sz="2000" dirty="0">
              <a:solidFill>
                <a:schemeClr val="bg1"/>
              </a:solidFill>
              <a:latin typeface="微软雅黑" panose="020B0503020204020204" pitchFamily="34" charset="-122"/>
              <a:ea typeface="黑体" panose="02010600030101010101" pitchFamily="2" charset="-122"/>
              <a:sym typeface="Calibri" panose="020F0502020204030204" pitchFamily="34" charset="0"/>
            </a:endParaRPr>
          </a:p>
        </p:txBody>
      </p:sp>
      <p:pic>
        <p:nvPicPr>
          <p:cNvPr id="7"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3"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5"/>
          <p:cNvSpPr txBox="1">
            <a:spLocks noChangeArrowheads="1"/>
          </p:cNvSpPr>
          <p:nvPr/>
        </p:nvSpPr>
        <p:spPr bwMode="auto">
          <a:xfrm>
            <a:off x="4597042" y="1500175"/>
            <a:ext cx="5850731" cy="830997"/>
          </a:xfrm>
          <a:prstGeom prst="rect">
            <a:avLst/>
          </a:prstGeom>
          <a:noFill/>
          <a:ln w="9525">
            <a:noFill/>
            <a:miter lim="800000"/>
          </a:ln>
        </p:spPr>
        <p:txBody>
          <a:bodyPr>
            <a:spAutoFit/>
          </a:bodyPr>
          <a:lstStyle/>
          <a:p>
            <a:pPr marL="571500" indent="-571500" eaLnBrk="1" hangingPunct="1">
              <a:lnSpc>
                <a:spcPct val="150000"/>
              </a:lnSpc>
              <a:buClr>
                <a:schemeClr val="accent3">
                  <a:lumMod val="50000"/>
                </a:schemeClr>
              </a:buClr>
              <a:buFont typeface="Wingdings" panose="05000000000000000000" pitchFamily="2" charset="2"/>
              <a:buChar char="p"/>
            </a:pPr>
            <a:r>
              <a:rPr lang="zh-CN" altLang="en-US" sz="3200" b="1" dirty="0" smtClean="0">
                <a:solidFill>
                  <a:schemeClr val="tx1">
                    <a:lumMod val="65000"/>
                    <a:lumOff val="35000"/>
                  </a:schemeClr>
                </a:solidFill>
                <a:latin typeface="微软雅黑" panose="020B0503020204020204" pitchFamily="34" charset="-122"/>
                <a:ea typeface="微软雅黑" panose="020B0503020204020204" pitchFamily="34" charset="-122"/>
                <a:sym typeface="Calibri" panose="020F0502020204030204" pitchFamily="34" charset="0"/>
              </a:rPr>
              <a:t> 第二</a:t>
            </a:r>
            <a:r>
              <a:rPr lang="zh-CN" altLang="en-US" sz="3200" b="1" dirty="0">
                <a:solidFill>
                  <a:schemeClr val="tx1">
                    <a:lumMod val="65000"/>
                    <a:lumOff val="35000"/>
                  </a:schemeClr>
                </a:solidFill>
                <a:latin typeface="微软雅黑" panose="020B0503020204020204" pitchFamily="34" charset="-122"/>
                <a:ea typeface="微软雅黑" panose="020B0503020204020204" pitchFamily="34" charset="-122"/>
                <a:sym typeface="Calibri" panose="020F0502020204030204" pitchFamily="34" charset="0"/>
              </a:rPr>
              <a:t>章 外部环境</a:t>
            </a:r>
            <a:endParaRPr lang="en-US" altLang="zh-CN" sz="3200" b="1" dirty="0">
              <a:solidFill>
                <a:schemeClr val="tx1">
                  <a:lumMod val="65000"/>
                  <a:lumOff val="35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spTree>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113303" y="2492896"/>
            <a:ext cx="5619784" cy="2664296"/>
            <a:chOff x="1835696" y="2204864"/>
            <a:chExt cx="6869923" cy="3528392"/>
          </a:xfrm>
        </p:grpSpPr>
        <p:pic>
          <p:nvPicPr>
            <p:cNvPr id="5122" name="Picture 2" descr="H:\小城镇特色规划编制指南\美丽村镇最终稿\美丽小镇\新建文件夹\美丽小镇-83.jpg"/>
            <p:cNvPicPr>
              <a:picLocks noChangeAspect="1" noChangeArrowheads="1"/>
            </p:cNvPicPr>
            <p:nvPr/>
          </p:nvPicPr>
          <p:blipFill>
            <a:blip r:embed="rId1" cstate="print"/>
            <a:srcRect l="2874" r="8036" b="66329"/>
            <a:stretch>
              <a:fillRect/>
            </a:stretch>
          </p:blipFill>
          <p:spPr bwMode="auto">
            <a:xfrm>
              <a:off x="1835696" y="2204864"/>
              <a:ext cx="6696744" cy="3528392"/>
            </a:xfrm>
            <a:prstGeom prst="rect">
              <a:avLst/>
            </a:prstGeom>
            <a:noFill/>
          </p:spPr>
        </p:pic>
        <p:sp>
          <p:nvSpPr>
            <p:cNvPr id="7179" name="矩形 22"/>
            <p:cNvSpPr>
              <a:spLocks noChangeArrowheads="1"/>
            </p:cNvSpPr>
            <p:nvPr/>
          </p:nvSpPr>
          <p:spPr bwMode="auto">
            <a:xfrm>
              <a:off x="6317642" y="3081875"/>
              <a:ext cx="398190" cy="346456"/>
            </a:xfrm>
            <a:prstGeom prst="rect">
              <a:avLst/>
            </a:prstGeom>
            <a:noFill/>
            <a:ln w="9525">
              <a:noFill/>
              <a:miter lim="800000"/>
            </a:ln>
          </p:spPr>
          <p:txBody>
            <a:bodyPr wrap="none">
              <a:spAutoFit/>
            </a:bodyPr>
            <a:lstStyle/>
            <a:p>
              <a:r>
                <a:rPr lang="zh-CN" altLang="en-US" sz="1100" b="1" dirty="0" smtClean="0">
                  <a:solidFill>
                    <a:srgbClr val="FF0000"/>
                  </a:solidFill>
                  <a:latin typeface="微软雅黑" panose="020B0503020204020204" pitchFamily="34" charset="-122"/>
                  <a:ea typeface="微软雅黑" panose="020B0503020204020204" pitchFamily="34" charset="-122"/>
                </a:rPr>
                <a:t>山</a:t>
              </a:r>
              <a:endParaRPr lang="zh-CN" altLang="en-US" sz="1100" dirty="0">
                <a:solidFill>
                  <a:srgbClr val="FF0000"/>
                </a:solidFill>
                <a:latin typeface="微软雅黑" panose="020B0503020204020204" pitchFamily="34" charset="-122"/>
                <a:ea typeface="微软雅黑" panose="020B0503020204020204" pitchFamily="34" charset="-122"/>
              </a:endParaRPr>
            </a:p>
          </p:txBody>
        </p:sp>
        <p:sp>
          <p:nvSpPr>
            <p:cNvPr id="7180" name="矩形 23"/>
            <p:cNvSpPr>
              <a:spLocks noChangeArrowheads="1"/>
            </p:cNvSpPr>
            <p:nvPr/>
          </p:nvSpPr>
          <p:spPr bwMode="auto">
            <a:xfrm>
              <a:off x="6300192" y="3645024"/>
              <a:ext cx="398190" cy="346456"/>
            </a:xfrm>
            <a:prstGeom prst="rect">
              <a:avLst/>
            </a:prstGeom>
            <a:noFill/>
            <a:ln w="9525">
              <a:noFill/>
              <a:miter lim="800000"/>
            </a:ln>
          </p:spPr>
          <p:txBody>
            <a:bodyPr wrap="none">
              <a:spAutoFit/>
            </a:bodyPr>
            <a:lstStyle/>
            <a:p>
              <a:r>
                <a:rPr lang="zh-CN" altLang="en-US" sz="1100" b="1" dirty="0">
                  <a:solidFill>
                    <a:srgbClr val="FF0000"/>
                  </a:solidFill>
                  <a:latin typeface="微软雅黑" panose="020B0503020204020204" pitchFamily="34" charset="-122"/>
                  <a:ea typeface="微软雅黑" panose="020B0503020204020204" pitchFamily="34" charset="-122"/>
                </a:rPr>
                <a:t>城</a:t>
              </a:r>
              <a:endParaRPr lang="zh-CN" altLang="en-US" sz="1100" dirty="0">
                <a:solidFill>
                  <a:srgbClr val="FF0000"/>
                </a:solidFill>
                <a:latin typeface="微软雅黑" panose="020B0503020204020204" pitchFamily="34" charset="-122"/>
                <a:ea typeface="微软雅黑" panose="020B0503020204020204" pitchFamily="34" charset="-122"/>
              </a:endParaRPr>
            </a:p>
          </p:txBody>
        </p:sp>
        <p:sp>
          <p:nvSpPr>
            <p:cNvPr id="7181" name="矩形 24"/>
            <p:cNvSpPr>
              <a:spLocks noChangeArrowheads="1"/>
            </p:cNvSpPr>
            <p:nvPr/>
          </p:nvSpPr>
          <p:spPr bwMode="auto">
            <a:xfrm>
              <a:off x="5868144" y="4437112"/>
              <a:ext cx="398190" cy="346456"/>
            </a:xfrm>
            <a:prstGeom prst="rect">
              <a:avLst/>
            </a:prstGeom>
            <a:noFill/>
            <a:ln w="9525">
              <a:noFill/>
              <a:miter lim="800000"/>
            </a:ln>
          </p:spPr>
          <p:txBody>
            <a:bodyPr wrap="none">
              <a:spAutoFit/>
            </a:bodyPr>
            <a:lstStyle/>
            <a:p>
              <a:r>
                <a:rPr lang="zh-CN" altLang="en-US" sz="1100" b="1" dirty="0">
                  <a:solidFill>
                    <a:srgbClr val="FF0000"/>
                  </a:solidFill>
                  <a:latin typeface="微软雅黑" panose="020B0503020204020204" pitchFamily="34" charset="-122"/>
                  <a:ea typeface="微软雅黑" panose="020B0503020204020204" pitchFamily="34" charset="-122"/>
                </a:rPr>
                <a:t>田</a:t>
              </a:r>
              <a:endParaRPr lang="zh-CN" altLang="en-US" sz="1100" dirty="0">
                <a:solidFill>
                  <a:srgbClr val="FF0000"/>
                </a:solidFill>
                <a:latin typeface="微软雅黑" panose="020B0503020204020204" pitchFamily="34" charset="-122"/>
                <a:ea typeface="微软雅黑" panose="020B0503020204020204" pitchFamily="34" charset="-122"/>
              </a:endParaRPr>
            </a:p>
          </p:txBody>
        </p:sp>
        <p:sp>
          <p:nvSpPr>
            <p:cNvPr id="7184" name="矩形 31"/>
            <p:cNvSpPr>
              <a:spLocks noChangeArrowheads="1"/>
            </p:cNvSpPr>
            <p:nvPr/>
          </p:nvSpPr>
          <p:spPr bwMode="auto">
            <a:xfrm>
              <a:off x="3563888" y="4725145"/>
              <a:ext cx="398190" cy="346456"/>
            </a:xfrm>
            <a:prstGeom prst="rect">
              <a:avLst/>
            </a:prstGeom>
            <a:noFill/>
            <a:ln w="9525">
              <a:noFill/>
              <a:miter lim="800000"/>
            </a:ln>
          </p:spPr>
          <p:txBody>
            <a:bodyPr wrap="none">
              <a:spAutoFit/>
            </a:bodyPr>
            <a:lstStyle/>
            <a:p>
              <a:r>
                <a:rPr lang="zh-CN" altLang="en-US" sz="1100" b="1" dirty="0">
                  <a:solidFill>
                    <a:srgbClr val="FF0000"/>
                  </a:solidFill>
                  <a:latin typeface="微软雅黑" panose="020B0503020204020204" pitchFamily="34" charset="-122"/>
                  <a:ea typeface="微软雅黑" panose="020B0503020204020204" pitchFamily="34" charset="-122"/>
                </a:rPr>
                <a:t>水</a:t>
              </a:r>
              <a:endParaRPr lang="zh-CN" altLang="en-US" sz="1100" b="1" dirty="0">
                <a:solidFill>
                  <a:srgbClr val="FF0000"/>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1907704" y="3645024"/>
              <a:ext cx="6797915" cy="1944216"/>
              <a:chOff x="457807" y="3183450"/>
              <a:chExt cx="8833527" cy="2526405"/>
            </a:xfrm>
          </p:grpSpPr>
          <p:sp>
            <p:nvSpPr>
              <p:cNvPr id="9" name="任意多边形 8"/>
              <p:cNvSpPr/>
              <p:nvPr/>
            </p:nvSpPr>
            <p:spPr bwMode="auto">
              <a:xfrm>
                <a:off x="2491386" y="3685171"/>
                <a:ext cx="6552645" cy="74724"/>
              </a:xfrm>
              <a:custGeom>
                <a:avLst/>
                <a:gdLst>
                  <a:gd name="connsiteX0" fmla="*/ 0 w 4920343"/>
                  <a:gd name="connsiteY0" fmla="*/ 45962 h 62896"/>
                  <a:gd name="connsiteX1" fmla="*/ 827315 w 4920343"/>
                  <a:gd name="connsiteY1" fmla="*/ 16934 h 62896"/>
                  <a:gd name="connsiteX2" fmla="*/ 2467429 w 4920343"/>
                  <a:gd name="connsiteY2" fmla="*/ 16934 h 62896"/>
                  <a:gd name="connsiteX3" fmla="*/ 3730172 w 4920343"/>
                  <a:gd name="connsiteY3" fmla="*/ 60477 h 62896"/>
                  <a:gd name="connsiteX4" fmla="*/ 4136572 w 4920343"/>
                  <a:gd name="connsiteY4" fmla="*/ 2419 h 62896"/>
                  <a:gd name="connsiteX5" fmla="*/ 4920343 w 4920343"/>
                  <a:gd name="connsiteY5" fmla="*/ 45962 h 6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20343" h="62896">
                    <a:moveTo>
                      <a:pt x="0" y="45962"/>
                    </a:moveTo>
                    <a:cubicBezTo>
                      <a:pt x="208038" y="33867"/>
                      <a:pt x="416077" y="21772"/>
                      <a:pt x="827315" y="16934"/>
                    </a:cubicBezTo>
                    <a:cubicBezTo>
                      <a:pt x="1238553" y="12096"/>
                      <a:pt x="1983620" y="9677"/>
                      <a:pt x="2467429" y="16934"/>
                    </a:cubicBezTo>
                    <a:cubicBezTo>
                      <a:pt x="2951238" y="24191"/>
                      <a:pt x="3451982" y="62896"/>
                      <a:pt x="3730172" y="60477"/>
                    </a:cubicBezTo>
                    <a:cubicBezTo>
                      <a:pt x="4008362" y="58058"/>
                      <a:pt x="3938210" y="4838"/>
                      <a:pt x="4136572" y="2419"/>
                    </a:cubicBezTo>
                    <a:cubicBezTo>
                      <a:pt x="4334934" y="0"/>
                      <a:pt x="4627638" y="22981"/>
                      <a:pt x="4920343" y="45962"/>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050"/>
              </a:p>
            </p:txBody>
          </p:sp>
          <p:sp>
            <p:nvSpPr>
              <p:cNvPr id="14" name="任意多边形 13"/>
              <p:cNvSpPr/>
              <p:nvPr/>
            </p:nvSpPr>
            <p:spPr bwMode="auto">
              <a:xfrm>
                <a:off x="934621" y="3183450"/>
                <a:ext cx="8356713" cy="266874"/>
              </a:xfrm>
              <a:custGeom>
                <a:avLst/>
                <a:gdLst>
                  <a:gd name="connsiteX0" fmla="*/ 5172075 w 5172075"/>
                  <a:gd name="connsiteY0" fmla="*/ 60325 h 165100"/>
                  <a:gd name="connsiteX1" fmla="*/ 4724400 w 5172075"/>
                  <a:gd name="connsiteY1" fmla="*/ 22225 h 165100"/>
                  <a:gd name="connsiteX2" fmla="*/ 4495800 w 5172075"/>
                  <a:gd name="connsiteY2" fmla="*/ 88900 h 165100"/>
                  <a:gd name="connsiteX3" fmla="*/ 3924300 w 5172075"/>
                  <a:gd name="connsiteY3" fmla="*/ 31750 h 165100"/>
                  <a:gd name="connsiteX4" fmla="*/ 2543175 w 5172075"/>
                  <a:gd name="connsiteY4" fmla="*/ 69850 h 165100"/>
                  <a:gd name="connsiteX5" fmla="*/ 2124075 w 5172075"/>
                  <a:gd name="connsiteY5" fmla="*/ 79375 h 165100"/>
                  <a:gd name="connsiteX6" fmla="*/ 1704975 w 5172075"/>
                  <a:gd name="connsiteY6" fmla="*/ 12700 h 165100"/>
                  <a:gd name="connsiteX7" fmla="*/ 933450 w 5172075"/>
                  <a:gd name="connsiteY7" fmla="*/ 3175 h 165100"/>
                  <a:gd name="connsiteX8" fmla="*/ 561975 w 5172075"/>
                  <a:gd name="connsiteY8" fmla="*/ 31750 h 165100"/>
                  <a:gd name="connsiteX9" fmla="*/ 114300 w 5172075"/>
                  <a:gd name="connsiteY9" fmla="*/ 146050 h 165100"/>
                  <a:gd name="connsiteX10" fmla="*/ 0 w 5172075"/>
                  <a:gd name="connsiteY10" fmla="*/ 146050 h 165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72075" h="165100">
                    <a:moveTo>
                      <a:pt x="5172075" y="60325"/>
                    </a:moveTo>
                    <a:cubicBezTo>
                      <a:pt x="5004594" y="38894"/>
                      <a:pt x="4837113" y="17463"/>
                      <a:pt x="4724400" y="22225"/>
                    </a:cubicBezTo>
                    <a:cubicBezTo>
                      <a:pt x="4611688" y="26988"/>
                      <a:pt x="4629150" y="87313"/>
                      <a:pt x="4495800" y="88900"/>
                    </a:cubicBezTo>
                    <a:cubicBezTo>
                      <a:pt x="4362450" y="90488"/>
                      <a:pt x="4249737" y="34925"/>
                      <a:pt x="3924300" y="31750"/>
                    </a:cubicBezTo>
                    <a:cubicBezTo>
                      <a:pt x="3598863" y="28575"/>
                      <a:pt x="2543175" y="69850"/>
                      <a:pt x="2543175" y="69850"/>
                    </a:cubicBezTo>
                    <a:cubicBezTo>
                      <a:pt x="2243138" y="77787"/>
                      <a:pt x="2263775" y="88900"/>
                      <a:pt x="2124075" y="79375"/>
                    </a:cubicBezTo>
                    <a:cubicBezTo>
                      <a:pt x="1984375" y="69850"/>
                      <a:pt x="1903412" y="25400"/>
                      <a:pt x="1704975" y="12700"/>
                    </a:cubicBezTo>
                    <a:cubicBezTo>
                      <a:pt x="1506538" y="0"/>
                      <a:pt x="1123950" y="0"/>
                      <a:pt x="933450" y="3175"/>
                    </a:cubicBezTo>
                    <a:cubicBezTo>
                      <a:pt x="742950" y="6350"/>
                      <a:pt x="698500" y="7938"/>
                      <a:pt x="561975" y="31750"/>
                    </a:cubicBezTo>
                    <a:cubicBezTo>
                      <a:pt x="425450" y="55563"/>
                      <a:pt x="207962" y="127000"/>
                      <a:pt x="114300" y="146050"/>
                    </a:cubicBezTo>
                    <a:cubicBezTo>
                      <a:pt x="20638" y="165100"/>
                      <a:pt x="10319" y="155575"/>
                      <a:pt x="0" y="146050"/>
                    </a:cubicBezTo>
                  </a:path>
                </a:pathLst>
              </a:custGeom>
              <a:ln w="127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050"/>
              </a:p>
            </p:txBody>
          </p:sp>
          <p:sp>
            <p:nvSpPr>
              <p:cNvPr id="16" name="任意多边形 15"/>
              <p:cNvSpPr/>
              <p:nvPr/>
            </p:nvSpPr>
            <p:spPr bwMode="auto">
              <a:xfrm>
                <a:off x="457807" y="3338236"/>
                <a:ext cx="4358942" cy="2371619"/>
              </a:xfrm>
              <a:custGeom>
                <a:avLst/>
                <a:gdLst>
                  <a:gd name="connsiteX0" fmla="*/ 0 w 2547938"/>
                  <a:gd name="connsiteY0" fmla="*/ 0 h 1466850"/>
                  <a:gd name="connsiteX1" fmla="*/ 828675 w 2547938"/>
                  <a:gd name="connsiteY1" fmla="*/ 85725 h 1466850"/>
                  <a:gd name="connsiteX2" fmla="*/ 685800 w 2547938"/>
                  <a:gd name="connsiteY2" fmla="*/ 142875 h 1466850"/>
                  <a:gd name="connsiteX3" fmla="*/ 1162050 w 2547938"/>
                  <a:gd name="connsiteY3" fmla="*/ 228600 h 1466850"/>
                  <a:gd name="connsiteX4" fmla="*/ 2114550 w 2547938"/>
                  <a:gd name="connsiteY4" fmla="*/ 333375 h 1466850"/>
                  <a:gd name="connsiteX5" fmla="*/ 2514600 w 2547938"/>
                  <a:gd name="connsiteY5" fmla="*/ 638175 h 1466850"/>
                  <a:gd name="connsiteX6" fmla="*/ 1914525 w 2547938"/>
                  <a:gd name="connsiteY6" fmla="*/ 1171575 h 1466850"/>
                  <a:gd name="connsiteX7" fmla="*/ 819150 w 2547938"/>
                  <a:gd name="connsiteY7" fmla="*/ 1466850 h 1466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47938" h="1466850">
                    <a:moveTo>
                      <a:pt x="0" y="0"/>
                    </a:moveTo>
                    <a:cubicBezTo>
                      <a:pt x="357187" y="30956"/>
                      <a:pt x="714375" y="61913"/>
                      <a:pt x="828675" y="85725"/>
                    </a:cubicBezTo>
                    <a:cubicBezTo>
                      <a:pt x="942975" y="109537"/>
                      <a:pt x="630238" y="119063"/>
                      <a:pt x="685800" y="142875"/>
                    </a:cubicBezTo>
                    <a:cubicBezTo>
                      <a:pt x="741362" y="166687"/>
                      <a:pt x="923925" y="196850"/>
                      <a:pt x="1162050" y="228600"/>
                    </a:cubicBezTo>
                    <a:cubicBezTo>
                      <a:pt x="1400175" y="260350"/>
                      <a:pt x="1889125" y="265113"/>
                      <a:pt x="2114550" y="333375"/>
                    </a:cubicBezTo>
                    <a:cubicBezTo>
                      <a:pt x="2339975" y="401637"/>
                      <a:pt x="2547938" y="498475"/>
                      <a:pt x="2514600" y="638175"/>
                    </a:cubicBezTo>
                    <a:cubicBezTo>
                      <a:pt x="2481262" y="777875"/>
                      <a:pt x="2197100" y="1033463"/>
                      <a:pt x="1914525" y="1171575"/>
                    </a:cubicBezTo>
                    <a:cubicBezTo>
                      <a:pt x="1631950" y="1309687"/>
                      <a:pt x="1225550" y="1388268"/>
                      <a:pt x="819150" y="1466850"/>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050"/>
              </a:p>
            </p:txBody>
          </p:sp>
        </p:grpSp>
      </p:grpSp>
      <p:sp>
        <p:nvSpPr>
          <p:cNvPr id="7172" name="矩形 4"/>
          <p:cNvSpPr>
            <a:spLocks noChangeArrowheads="1"/>
          </p:cNvSpPr>
          <p:nvPr/>
        </p:nvSpPr>
        <p:spPr bwMode="auto">
          <a:xfrm>
            <a:off x="272480" y="908720"/>
            <a:ext cx="9126934" cy="507831"/>
          </a:xfrm>
          <a:prstGeom prst="rect">
            <a:avLst/>
          </a:prstGeom>
          <a:noFill/>
          <a:ln w="9525">
            <a:noFill/>
            <a:miter lim="800000"/>
          </a:ln>
        </p:spPr>
        <p:txBody>
          <a:bodyPr>
            <a:spAutoFit/>
          </a:bodyPr>
          <a:lstStyle/>
          <a:p>
            <a:pPr marL="342900" indent="-342900" eaLnBrk="1" hangingPunct="1">
              <a:lnSpc>
                <a:spcPct val="150000"/>
              </a:lnSpc>
              <a:spcBef>
                <a:spcPts val="1200"/>
              </a:spcBef>
              <a:spcAft>
                <a:spcPts val="600"/>
              </a:spcAft>
              <a:buClr>
                <a:schemeClr val="accent3">
                  <a:lumMod val="50000"/>
                </a:schemeClr>
              </a:buClr>
              <a:buFont typeface="Wingdings" panose="05000000000000000000" pitchFamily="2" charset="2"/>
              <a:buChar char="p"/>
            </a:pPr>
            <a:r>
              <a:rPr lang="zh-CN" altLang="en-US" sz="1800" b="1" dirty="0" smtClean="0">
                <a:latin typeface="微软雅黑" panose="020B0503020204020204" pitchFamily="34" charset="-122"/>
                <a:ea typeface="微软雅黑" panose="020B0503020204020204" pitchFamily="34" charset="-122"/>
              </a:rPr>
              <a:t>保护山水环境，管控生态红线</a:t>
            </a:r>
            <a:endParaRPr lang="en-US" altLang="zh-CN" sz="1800" b="1" i="1" dirty="0">
              <a:latin typeface="微软雅黑" panose="020B0503020204020204" pitchFamily="34" charset="-122"/>
              <a:ea typeface="微软雅黑" panose="020B0503020204020204" pitchFamily="34" charset="-122"/>
            </a:endParaRPr>
          </a:p>
        </p:txBody>
      </p:sp>
      <p:sp>
        <p:nvSpPr>
          <p:cNvPr id="7173" name="Text Box 3"/>
          <p:cNvSpPr txBox="1">
            <a:spLocks noChangeArrowheads="1"/>
          </p:cNvSpPr>
          <p:nvPr/>
        </p:nvSpPr>
        <p:spPr bwMode="auto">
          <a:xfrm>
            <a:off x="667803" y="1403729"/>
            <a:ext cx="8700655" cy="415486"/>
          </a:xfrm>
          <a:prstGeom prst="rect">
            <a:avLst/>
          </a:prstGeom>
          <a:noFill/>
          <a:ln w="9525">
            <a:noFill/>
            <a:miter lim="800000"/>
          </a:ln>
        </p:spPr>
        <p:txBody>
          <a:bodyPr wrap="square" lIns="91429" tIns="45714" rIns="91429" bIns="45714">
            <a:spAutoFit/>
          </a:bodyPr>
          <a:lstStyle/>
          <a:p>
            <a:pPr eaLnBrk="1" hangingPunct="1">
              <a:lnSpc>
                <a:spcPct val="150000"/>
              </a:lnSpc>
              <a:buClr>
                <a:srgbClr val="FF0000"/>
              </a:buClr>
            </a:pPr>
            <a:r>
              <a:rPr lang="zh-CN" altLang="en-US" sz="1400" dirty="0" smtClean="0">
                <a:latin typeface="微软雅黑" panose="020B0503020204020204" pitchFamily="34" charset="-122"/>
                <a:ea typeface="微软雅黑" panose="020B0503020204020204" pitchFamily="34" charset="-122"/>
              </a:rPr>
              <a:t>注重对</a:t>
            </a:r>
            <a:r>
              <a:rPr lang="zh-CN" altLang="en-US" sz="1400" b="1" dirty="0" smtClean="0">
                <a:solidFill>
                  <a:srgbClr val="C00000"/>
                </a:solidFill>
                <a:latin typeface="微软雅黑" panose="020B0503020204020204" pitchFamily="34" charset="-122"/>
                <a:ea typeface="微软雅黑" panose="020B0503020204020204" pitchFamily="34" charset="-122"/>
              </a:rPr>
              <a:t>山、水、林、塘</a:t>
            </a:r>
            <a:r>
              <a:rPr lang="zh-CN" altLang="en-US" sz="1400" dirty="0" smtClean="0">
                <a:latin typeface="微软雅黑" panose="020B0503020204020204" pitchFamily="34" charset="-122"/>
                <a:ea typeface="微软雅黑" panose="020B0503020204020204" pitchFamily="34" charset="-122"/>
              </a:rPr>
              <a:t>等外部环境的整体保护，严格管控生态红线，使城镇建设与山水环境和谐统一。</a:t>
            </a:r>
            <a:endParaRPr lang="zh-CN" altLang="en-US" sz="1400" dirty="0" smtClean="0">
              <a:latin typeface="微软雅黑" panose="020B0503020204020204" pitchFamily="34" charset="-122"/>
              <a:ea typeface="微软雅黑" panose="020B0503020204020204" pitchFamily="34" charset="-122"/>
            </a:endParaRPr>
          </a:p>
        </p:txBody>
      </p:sp>
      <p:sp>
        <p:nvSpPr>
          <p:cNvPr id="18" name="TextBox 17"/>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外部环境</a:t>
            </a:r>
            <a:endParaRPr lang="zh-CN" altLang="en-US" sz="2400" b="1" dirty="0">
              <a:latin typeface="微软雅黑" panose="020B0503020204020204" pitchFamily="34" charset="-122"/>
              <a:ea typeface="微软雅黑" panose="020B0503020204020204" pitchFamily="34" charset="-122"/>
            </a:endParaRPr>
          </a:p>
        </p:txBody>
      </p:sp>
      <p:sp>
        <p:nvSpPr>
          <p:cNvPr id="20" name="TextBox 19"/>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kern="0" dirty="0" smtClean="0">
                <a:latin typeface="微软雅黑" panose="020B0503020204020204" pitchFamily="34" charset="-122"/>
                <a:ea typeface="微软雅黑" panose="020B0503020204020204" pitchFamily="34" charset="-122"/>
              </a:rPr>
              <a:t>1</a:t>
            </a:r>
            <a:r>
              <a:rPr lang="en-US" altLang="zh-CN" sz="2400" b="1" kern="0" dirty="0">
                <a:latin typeface="微软雅黑" panose="020B0503020204020204" pitchFamily="34" charset="-122"/>
                <a:ea typeface="微软雅黑" panose="020B0503020204020204" pitchFamily="34" charset="-122"/>
              </a:rPr>
              <a:t>.</a:t>
            </a:r>
            <a:r>
              <a:rPr lang="en-US" altLang="zh-CN" sz="2400" b="1" kern="0" dirty="0" smtClean="0">
                <a:latin typeface="微软雅黑" panose="020B0503020204020204" pitchFamily="34" charset="-122"/>
                <a:ea typeface="微软雅黑" panose="020B0503020204020204" pitchFamily="34" charset="-122"/>
              </a:rPr>
              <a:t> </a:t>
            </a:r>
            <a:r>
              <a:rPr lang="zh-CN" altLang="en-US" sz="2400" b="1" kern="0" dirty="0" smtClean="0">
                <a:latin typeface="微软雅黑" panose="020B0503020204020204" pitchFamily="34" charset="-122"/>
                <a:ea typeface="微软雅黑" panose="020B0503020204020204" pitchFamily="34" charset="-122"/>
              </a:rPr>
              <a:t>保护山水田园，修复生态环境</a:t>
            </a:r>
            <a:endParaRPr lang="zh-CN" altLang="en-US" sz="2400" b="1" kern="0" dirty="0">
              <a:latin typeface="微软雅黑" panose="020B0503020204020204" pitchFamily="34" charset="-122"/>
              <a:ea typeface="微软雅黑" panose="020B0503020204020204" pitchFamily="34" charset="-122"/>
            </a:endParaRPr>
          </a:p>
        </p:txBody>
      </p:sp>
      <p:pic>
        <p:nvPicPr>
          <p:cNvPr id="22"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矩形 4"/>
          <p:cNvSpPr>
            <a:spLocks noChangeArrowheads="1"/>
          </p:cNvSpPr>
          <p:nvPr/>
        </p:nvSpPr>
        <p:spPr bwMode="auto">
          <a:xfrm>
            <a:off x="113302" y="508610"/>
            <a:ext cx="2191626" cy="400110"/>
          </a:xfrm>
          <a:prstGeom prst="rect">
            <a:avLst/>
          </a:prstGeom>
          <a:noFill/>
          <a:ln w="9525">
            <a:noFill/>
            <a:miter lim="800000"/>
          </a:ln>
        </p:spPr>
        <p:txBody>
          <a:bodyPr wrap="none">
            <a:spAutoFit/>
          </a:bodyPr>
          <a:lstStyle/>
          <a:p>
            <a:pPr>
              <a:buClr>
                <a:srgbClr val="FF0000"/>
              </a:buClr>
            </a:pPr>
            <a:r>
              <a:rPr lang="en-US" altLang="zh-CN" sz="2000" b="1" dirty="0" smtClean="0">
                <a:latin typeface="微软雅黑" panose="020B0503020204020204" pitchFamily="34" charset="-122"/>
                <a:ea typeface="微软雅黑" panose="020B0503020204020204" pitchFamily="34" charset="-122"/>
              </a:rPr>
              <a:t>1.1 </a:t>
            </a:r>
            <a:r>
              <a:rPr lang="zh-CN" altLang="en-US" sz="2000" b="1" dirty="0" smtClean="0">
                <a:latin typeface="微软雅黑" panose="020B0503020204020204" pitchFamily="34" charset="-122"/>
                <a:ea typeface="微软雅黑" panose="020B0503020204020204" pitchFamily="34" charset="-122"/>
              </a:rPr>
              <a:t>保护山水环境</a:t>
            </a:r>
            <a:endParaRPr lang="en-US" altLang="zh-CN" sz="2000" b="1" dirty="0">
              <a:latin typeface="微软雅黑" panose="020B0503020204020204" pitchFamily="34" charset="-122"/>
              <a:ea typeface="微软雅黑" panose="020B0503020204020204" pitchFamily="34" charset="-122"/>
            </a:endParaRPr>
          </a:p>
        </p:txBody>
      </p:sp>
      <p:sp>
        <p:nvSpPr>
          <p:cNvPr id="25" name="Rectangle 1"/>
          <p:cNvSpPr>
            <a:spLocks noChangeArrowheads="1"/>
          </p:cNvSpPr>
          <p:nvPr/>
        </p:nvSpPr>
        <p:spPr bwMode="auto">
          <a:xfrm rot="16200000">
            <a:off x="2285620" y="3225059"/>
            <a:ext cx="1292662" cy="5318942"/>
          </a:xfrm>
          <a:prstGeom prst="rect">
            <a:avLst/>
          </a:prstGeom>
          <a:noFill/>
          <a:ln w="9525">
            <a:noFill/>
            <a:miter lim="800000"/>
          </a:ln>
          <a:effectLst/>
        </p:spPr>
        <p:txBody>
          <a:bodyPr vert="eaVert" wrap="square" lIns="91440" tIns="45720" rIns="91440" bIns="45720" numCol="1" anchor="ctr" anchorCtr="0" compatLnSpc="1">
            <a:spAutoFit/>
          </a:bodyPr>
          <a:lstStyle/>
          <a:p>
            <a:pPr algn="ctr" eaLnBrk="1" hangingPunct="1">
              <a:lnSpc>
                <a:spcPct val="150000"/>
              </a:lnSpc>
            </a:pPr>
            <a:r>
              <a:rPr lang="zh-CN" altLang="en-US" sz="1200" b="1" dirty="0" smtClean="0">
                <a:solidFill>
                  <a:srgbClr val="C00000"/>
                </a:solidFill>
                <a:latin typeface="微软雅黑" panose="020B0503020204020204" pitchFamily="34" charset="-122"/>
                <a:ea typeface="微软雅黑" panose="020B0503020204020204" pitchFamily="34" charset="-122"/>
              </a:rPr>
              <a:t>江西省江湾镇</a:t>
            </a:r>
            <a:endParaRPr lang="en-US" altLang="zh-CN" sz="1200" b="1" dirty="0" smtClean="0">
              <a:solidFill>
                <a:srgbClr val="C00000"/>
              </a:solidFill>
              <a:latin typeface="微软雅黑" panose="020B0503020204020204" pitchFamily="34" charset="-122"/>
              <a:ea typeface="微软雅黑" panose="020B0503020204020204" pitchFamily="34" charset="-122"/>
            </a:endParaRPr>
          </a:p>
          <a:p>
            <a:pPr lvl="0" eaLnBrk="1" hangingPunct="1">
              <a:lnSpc>
                <a:spcPct val="150000"/>
              </a:lnSpc>
            </a:pPr>
            <a:r>
              <a:rPr lang="zh-CN" altLang="en-US" sz="1200" dirty="0">
                <a:latin typeface="微软雅黑" panose="020B0503020204020204" pitchFamily="34" charset="-122"/>
                <a:ea typeface="微软雅黑" panose="020B0503020204020204" pitchFamily="34" charset="-122"/>
                <a:cs typeface="Arial" panose="020B0604020202020204" pitchFamily="34" charset="0"/>
              </a:rPr>
              <a:t>注重对外围山水环境的保护，充分保护山、水、林、塘等外部环境，实现“八分半山一分田，半分水路和庄园”，城镇建设紧凑有序，城镇与山水相得益彰，山、水、林、塘等外部环境与城镇空间关系和谐</a:t>
            </a:r>
            <a:r>
              <a:rPr lang="zh-CN" altLang="en-US" sz="1200" dirty="0" smtClean="0">
                <a:latin typeface="微软雅黑" panose="020B0503020204020204" pitchFamily="34" charset="-122"/>
                <a:ea typeface="微软雅黑" panose="020B0503020204020204" pitchFamily="34" charset="-122"/>
                <a:cs typeface="Arial" panose="020B0604020202020204" pitchFamily="34" charset="0"/>
              </a:rPr>
              <a:t>。</a:t>
            </a:r>
            <a:endParaRPr lang="zh-CN" altLang="en-US" sz="1200" dirty="0">
              <a:latin typeface="微软雅黑" panose="020B0503020204020204" pitchFamily="34" charset="-122"/>
              <a:ea typeface="微软雅黑" panose="020B0503020204020204" pitchFamily="34" charset="-122"/>
              <a:cs typeface="Arial" panose="020B0604020202020204" pitchFamily="34" charset="0"/>
            </a:endParaRPr>
          </a:p>
        </p:txBody>
      </p:sp>
      <p:pic>
        <p:nvPicPr>
          <p:cNvPr id="24" name="图片 4"/>
          <p:cNvPicPr>
            <a:picLocks noChangeAspect="1"/>
          </p:cNvPicPr>
          <p:nvPr/>
        </p:nvPicPr>
        <p:blipFill>
          <a:blip r:embed="rId3"/>
          <a:srcRect b="8508"/>
          <a:stretch>
            <a:fillRect/>
          </a:stretch>
        </p:blipFill>
        <p:spPr bwMode="auto">
          <a:xfrm>
            <a:off x="5655079" y="2464617"/>
            <a:ext cx="4202509" cy="2664000"/>
          </a:xfrm>
          <a:prstGeom prst="rect">
            <a:avLst/>
          </a:prstGeom>
          <a:noFill/>
          <a:ln w="9525">
            <a:noFill/>
            <a:miter lim="800000"/>
            <a:headEnd/>
            <a:tailEnd/>
          </a:ln>
        </p:spPr>
      </p:pic>
      <p:sp>
        <p:nvSpPr>
          <p:cNvPr id="26" name="Text Box 3"/>
          <p:cNvSpPr txBox="1">
            <a:spLocks noChangeArrowheads="1"/>
          </p:cNvSpPr>
          <p:nvPr/>
        </p:nvSpPr>
        <p:spPr bwMode="auto">
          <a:xfrm>
            <a:off x="6122996" y="5301208"/>
            <a:ext cx="3744550" cy="553986"/>
          </a:xfrm>
          <a:prstGeom prst="rect">
            <a:avLst/>
          </a:prstGeom>
          <a:noFill/>
          <a:ln w="9525">
            <a:noFill/>
            <a:miter lim="800000"/>
          </a:ln>
        </p:spPr>
        <p:txBody>
          <a:bodyPr wrap="square" lIns="91429" tIns="45714" rIns="91429" bIns="45714">
            <a:spAutoFit/>
          </a:bodyPr>
          <a:lstStyle/>
          <a:p>
            <a:pPr algn="ctr" eaLnBrk="1" hangingPunct="1">
              <a:buClr>
                <a:srgbClr val="FF0000"/>
              </a:buClr>
            </a:pPr>
            <a:r>
              <a:rPr lang="zh-CN" altLang="en-US" sz="1200" b="1" dirty="0" smtClean="0">
                <a:solidFill>
                  <a:srgbClr val="C00000"/>
                </a:solidFill>
                <a:latin typeface="微软雅黑" panose="020B0503020204020204" pitchFamily="34" charset="-122"/>
                <a:ea typeface="微软雅黑" panose="020B0503020204020204" pitchFamily="34" charset="-122"/>
              </a:rPr>
              <a:t>湖北省某镇</a:t>
            </a:r>
            <a:endParaRPr lang="en-US" altLang="zh-CN" sz="1200" b="1" dirty="0" smtClean="0">
              <a:solidFill>
                <a:srgbClr val="C00000"/>
              </a:solidFill>
              <a:latin typeface="微软雅黑" panose="020B0503020204020204" pitchFamily="34" charset="-122"/>
              <a:ea typeface="微软雅黑" panose="020B0503020204020204" pitchFamily="34" charset="-122"/>
            </a:endParaRPr>
          </a:p>
          <a:p>
            <a:pPr eaLnBrk="1" hangingPunct="1">
              <a:lnSpc>
                <a:spcPct val="150000"/>
              </a:lnSpc>
            </a:pPr>
            <a:r>
              <a:rPr lang="zh-CN" altLang="en-US" sz="1200" dirty="0" smtClean="0">
                <a:latin typeface="微软雅黑" panose="020B0503020204020204" pitchFamily="34" charset="-122"/>
                <a:ea typeface="微软雅黑" panose="020B0503020204020204" pitchFamily="34" charset="-122"/>
                <a:cs typeface="Arial" panose="020B0604020202020204" pitchFamily="34" charset="0"/>
              </a:rPr>
              <a:t>肆意开山采石，损毁山林，破坏外围环境。</a:t>
            </a:r>
            <a:endParaRPr lang="en-US" altLang="zh-CN" sz="1200" dirty="0" smtClean="0">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31" name="组合 30"/>
          <p:cNvGrpSpPr/>
          <p:nvPr/>
        </p:nvGrpSpPr>
        <p:grpSpPr>
          <a:xfrm>
            <a:off x="5010875" y="4582870"/>
            <a:ext cx="624802" cy="646331"/>
            <a:chOff x="3563888" y="2060848"/>
            <a:chExt cx="576740" cy="646331"/>
          </a:xfrm>
        </p:grpSpPr>
        <p:sp>
          <p:nvSpPr>
            <p:cNvPr id="27" name="矩形 26"/>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29" name="矩形 28"/>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9313111" y="4582870"/>
            <a:ext cx="546061" cy="646331"/>
            <a:chOff x="4355976" y="2060848"/>
            <a:chExt cx="504056" cy="646331"/>
          </a:xfrm>
        </p:grpSpPr>
        <p:sp>
          <p:nvSpPr>
            <p:cNvPr id="28" name="矩形 27"/>
            <p:cNvSpPr/>
            <p:nvPr/>
          </p:nvSpPr>
          <p:spPr>
            <a:xfrm>
              <a:off x="4355976" y="2060848"/>
              <a:ext cx="504056"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0" name="矩形 29"/>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grpSp>
    </p:spTree>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8" name="矩形 6"/>
          <p:cNvSpPr>
            <a:spLocks noChangeArrowheads="1"/>
          </p:cNvSpPr>
          <p:nvPr/>
        </p:nvSpPr>
        <p:spPr bwMode="auto">
          <a:xfrm>
            <a:off x="662524" y="1402234"/>
            <a:ext cx="8346927" cy="738664"/>
          </a:xfrm>
          <a:prstGeom prst="rect">
            <a:avLst/>
          </a:prstGeom>
          <a:noFill/>
          <a:ln w="9525">
            <a:noFill/>
            <a:miter lim="800000"/>
          </a:ln>
        </p:spPr>
        <p:txBody>
          <a:bodyPr wrap="square">
            <a:spAutoFit/>
          </a:bodyPr>
          <a:lstStyle/>
          <a:p>
            <a:pPr>
              <a:lnSpc>
                <a:spcPct val="150000"/>
              </a:lnSpc>
              <a:spcBef>
                <a:spcPct val="50000"/>
              </a:spcBef>
            </a:pPr>
            <a:r>
              <a:rPr lang="zh-CN" altLang="en-US" sz="1400" dirty="0" smtClean="0">
                <a:latin typeface="微软雅黑" panose="020B0503020204020204" pitchFamily="34" charset="-122"/>
                <a:ea typeface="微软雅黑" panose="020B0503020204020204" pitchFamily="34" charset="-122"/>
                <a:sym typeface="Arial" panose="020B0604020202020204" pitchFamily="34" charset="0"/>
              </a:rPr>
              <a:t>保护镇区内部的自然山体、水体等景观资源，规划建设中注重</a:t>
            </a:r>
            <a:r>
              <a:rPr lang="zh-CN" altLang="en-US" sz="1400" b="1" dirty="0" smtClean="0">
                <a:solidFill>
                  <a:srgbClr val="C00000"/>
                </a:solidFill>
                <a:latin typeface="微软雅黑" panose="020B0503020204020204" pitchFamily="34" charset="-122"/>
                <a:ea typeface="微软雅黑" panose="020B0503020204020204" pitchFamily="34" charset="-122"/>
                <a:sym typeface="Arial" panose="020B0604020202020204" pitchFamily="34" charset="0"/>
              </a:rPr>
              <a:t>通过</a:t>
            </a:r>
            <a:r>
              <a:rPr lang="zh-CN" altLang="en-US" sz="14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道路、水体预留视线通廊</a:t>
            </a:r>
            <a:r>
              <a:rPr lang="zh-CN" altLang="en-US" sz="1400" dirty="0" smtClean="0">
                <a:latin typeface="微软雅黑" panose="020B0503020204020204" pitchFamily="34" charset="-122"/>
                <a:ea typeface="微软雅黑" panose="020B0503020204020204" pitchFamily="34" charset="-122"/>
                <a:sym typeface="Arial" panose="020B0604020202020204" pitchFamily="34" charset="0"/>
              </a:rPr>
              <a:t>，使</a:t>
            </a:r>
            <a:r>
              <a:rPr lang="zh-CN" altLang="en-US" sz="1400" dirty="0">
                <a:latin typeface="微软雅黑" panose="020B0503020204020204" pitchFamily="34" charset="-122"/>
                <a:ea typeface="微软雅黑" panose="020B0503020204020204" pitchFamily="34" charset="-122"/>
                <a:sym typeface="Arial" panose="020B0604020202020204" pitchFamily="34" charset="0"/>
              </a:rPr>
              <a:t>镇区沿路、沿水具有移步换景、显山露水的景观特点</a:t>
            </a:r>
            <a:r>
              <a:rPr lang="zh-CN" altLang="en-US" sz="1400" dirty="0" smtClean="0">
                <a:latin typeface="微软雅黑" panose="020B0503020204020204" pitchFamily="34" charset="-122"/>
                <a:ea typeface="微软雅黑" panose="020B0503020204020204" pitchFamily="34" charset="-122"/>
                <a:sym typeface="Arial" panose="020B0604020202020204" pitchFamily="34" charset="0"/>
              </a:rPr>
              <a:t>。</a:t>
            </a:r>
            <a:endParaRPr lang="zh-CN" altLang="en-US" sz="1400" dirty="0">
              <a:latin typeface="微软雅黑" panose="020B0503020204020204" pitchFamily="34" charset="-122"/>
              <a:ea typeface="微软雅黑" panose="020B0503020204020204" pitchFamily="34" charset="-122"/>
            </a:endParaRPr>
          </a:p>
        </p:txBody>
      </p:sp>
      <p:sp>
        <p:nvSpPr>
          <p:cNvPr id="14" name="Text Box 3"/>
          <p:cNvSpPr txBox="1">
            <a:spLocks noChangeArrowheads="1"/>
          </p:cNvSpPr>
          <p:nvPr/>
        </p:nvSpPr>
        <p:spPr bwMode="auto">
          <a:xfrm>
            <a:off x="661932" y="5589240"/>
            <a:ext cx="3900433" cy="923318"/>
          </a:xfrm>
          <a:prstGeom prst="rect">
            <a:avLst/>
          </a:prstGeom>
          <a:noFill/>
          <a:ln w="9525">
            <a:noFill/>
            <a:miter lim="800000"/>
          </a:ln>
        </p:spPr>
        <p:txBody>
          <a:bodyPr wrap="square" lIns="91429" tIns="45714" rIns="91429" bIns="45714">
            <a:spAutoFit/>
          </a:bodyPr>
          <a:lstStyle/>
          <a:p>
            <a:pPr marL="285750" indent="-285750" algn="ctr" eaLnBrk="1" hangingPunct="1">
              <a:lnSpc>
                <a:spcPct val="150000"/>
              </a:lnSpc>
              <a:buClr>
                <a:srgbClr val="FF0000"/>
              </a:buClr>
            </a:pPr>
            <a:r>
              <a:rPr lang="zh-CN" altLang="en-US" sz="1200" b="1" dirty="0">
                <a:solidFill>
                  <a:srgbClr val="C00000"/>
                </a:solidFill>
                <a:latin typeface="微软雅黑" panose="020B0503020204020204" pitchFamily="34" charset="-122"/>
                <a:ea typeface="微软雅黑" panose="020B0503020204020204" pitchFamily="34" charset="-122"/>
              </a:rPr>
              <a:t>云南和顺</a:t>
            </a:r>
            <a:r>
              <a:rPr lang="zh-CN" altLang="en-US" sz="1200" b="1" dirty="0" smtClean="0">
                <a:solidFill>
                  <a:srgbClr val="C00000"/>
                </a:solidFill>
                <a:latin typeface="微软雅黑" panose="020B0503020204020204" pitchFamily="34" charset="-122"/>
                <a:ea typeface="微软雅黑" panose="020B0503020204020204" pitchFamily="34" charset="-122"/>
              </a:rPr>
              <a:t>镇</a:t>
            </a:r>
            <a:endParaRPr lang="en-US" altLang="zh-CN" sz="1200" b="1" dirty="0" smtClean="0">
              <a:solidFill>
                <a:srgbClr val="C00000"/>
              </a:solidFill>
              <a:latin typeface="微软雅黑" panose="020B0503020204020204" pitchFamily="34" charset="-122"/>
              <a:ea typeface="微软雅黑" panose="020B0503020204020204" pitchFamily="34" charset="-122"/>
            </a:endParaRPr>
          </a:p>
          <a:p>
            <a:pPr indent="-285750" eaLnBrk="1" hangingPunct="1">
              <a:lnSpc>
                <a:spcPct val="150000"/>
              </a:lnSpc>
              <a:buClr>
                <a:srgbClr val="FF0000"/>
              </a:buClr>
            </a:pPr>
            <a:r>
              <a:rPr lang="zh-CN" altLang="en-US" sz="1200" dirty="0" smtClean="0">
                <a:latin typeface="微软雅黑" panose="020B0503020204020204" pitchFamily="34" charset="-122"/>
                <a:ea typeface="微软雅黑" panose="020B0503020204020204" pitchFamily="34" charset="-122"/>
              </a:rPr>
              <a:t>镇区内小河蜿蜒穿过，视线通廊结合水体张合有度，</a:t>
            </a:r>
            <a:r>
              <a:rPr lang="zh-CN" altLang="en-US" sz="1200" dirty="0" smtClean="0">
                <a:solidFill>
                  <a:srgbClr val="C00000"/>
                </a:solidFill>
                <a:latin typeface="微软雅黑" panose="020B0503020204020204" pitchFamily="34" charset="-122"/>
                <a:ea typeface="微软雅黑" panose="020B0503020204020204" pitchFamily="34" charset="-122"/>
              </a:rPr>
              <a:t>临水能望山景，步移景换</a:t>
            </a:r>
            <a:r>
              <a:rPr lang="zh-CN" altLang="en-US" sz="1200" dirty="0" smtClean="0">
                <a:latin typeface="微软雅黑" panose="020B0503020204020204" pitchFamily="34" charset="-122"/>
                <a:ea typeface="微软雅黑" panose="020B0503020204020204" pitchFamily="34" charset="-122"/>
              </a:rPr>
              <a:t>。</a:t>
            </a:r>
            <a:endParaRPr lang="zh-CN" altLang="en-US" sz="1200" dirty="0" smtClean="0">
              <a:latin typeface="微软雅黑" panose="020B0503020204020204" pitchFamily="34" charset="-122"/>
              <a:ea typeface="微软雅黑" panose="020B0503020204020204" pitchFamily="34" charset="-122"/>
            </a:endParaRPr>
          </a:p>
        </p:txBody>
      </p:sp>
      <p:grpSp>
        <p:nvGrpSpPr>
          <p:cNvPr id="24" name="组合 23"/>
          <p:cNvGrpSpPr/>
          <p:nvPr/>
        </p:nvGrpSpPr>
        <p:grpSpPr>
          <a:xfrm>
            <a:off x="108772" y="2543511"/>
            <a:ext cx="4922237" cy="2973721"/>
            <a:chOff x="179512" y="2844693"/>
            <a:chExt cx="5724128" cy="3746357"/>
          </a:xfrm>
        </p:grpSpPr>
        <p:pic>
          <p:nvPicPr>
            <p:cNvPr id="1027" name="Picture 3" descr="J:\图片收集\和顺\908fa0ec08fa513d14eda77e3c6d55fbb3fbd9cf.jpg"/>
            <p:cNvPicPr>
              <a:picLocks noChangeAspect="1" noChangeArrowheads="1"/>
            </p:cNvPicPr>
            <p:nvPr/>
          </p:nvPicPr>
          <p:blipFill rotWithShape="1">
            <a:blip r:embed="rId1" cstate="print"/>
            <a:srcRect t="1674"/>
            <a:stretch>
              <a:fillRect/>
            </a:stretch>
          </p:blipFill>
          <p:spPr bwMode="auto">
            <a:xfrm>
              <a:off x="179512" y="2844693"/>
              <a:ext cx="5724128" cy="3746357"/>
            </a:xfrm>
            <a:prstGeom prst="rect">
              <a:avLst/>
            </a:prstGeom>
            <a:noFill/>
          </p:spPr>
        </p:pic>
        <p:sp>
          <p:nvSpPr>
            <p:cNvPr id="15" name="矩形 23"/>
            <p:cNvSpPr>
              <a:spLocks noChangeArrowheads="1"/>
            </p:cNvSpPr>
            <p:nvPr/>
          </p:nvSpPr>
          <p:spPr bwMode="auto">
            <a:xfrm>
              <a:off x="2555776" y="4077072"/>
              <a:ext cx="423535" cy="387744"/>
            </a:xfrm>
            <a:prstGeom prst="rect">
              <a:avLst/>
            </a:prstGeom>
            <a:noFill/>
            <a:ln w="9525">
              <a:noFill/>
              <a:miter lim="800000"/>
            </a:ln>
          </p:spPr>
          <p:txBody>
            <a:bodyPr wrap="none">
              <a:spAutoFit/>
            </a:bodyPr>
            <a:lstStyle/>
            <a:p>
              <a:r>
                <a:rPr lang="zh-CN" altLang="en-US" sz="1400" b="1" dirty="0" smtClean="0">
                  <a:solidFill>
                    <a:srgbClr val="FF0000"/>
                  </a:solidFill>
                  <a:latin typeface="微软雅黑" panose="020B0503020204020204" pitchFamily="34" charset="-122"/>
                  <a:ea typeface="微软雅黑" panose="020B0503020204020204" pitchFamily="34" charset="-122"/>
                </a:rPr>
                <a:t>山</a:t>
              </a:r>
              <a:endParaRPr lang="zh-CN" altLang="en-US" sz="1400" b="1" dirty="0">
                <a:solidFill>
                  <a:srgbClr val="FF0000"/>
                </a:solidFill>
                <a:latin typeface="微软雅黑" panose="020B0503020204020204" pitchFamily="34" charset="-122"/>
                <a:ea typeface="微软雅黑" panose="020B0503020204020204" pitchFamily="34" charset="-122"/>
              </a:endParaRPr>
            </a:p>
          </p:txBody>
        </p:sp>
        <p:sp>
          <p:nvSpPr>
            <p:cNvPr id="16" name="任意多边形 15"/>
            <p:cNvSpPr/>
            <p:nvPr/>
          </p:nvSpPr>
          <p:spPr>
            <a:xfrm>
              <a:off x="179512" y="4749554"/>
              <a:ext cx="2424604" cy="1517898"/>
            </a:xfrm>
            <a:custGeom>
              <a:avLst/>
              <a:gdLst>
                <a:gd name="connsiteX0" fmla="*/ 0 w 2515339"/>
                <a:gd name="connsiteY0" fmla="*/ 1526960 h 1526960"/>
                <a:gd name="connsiteX1" fmla="*/ 1855433 w 2515339"/>
                <a:gd name="connsiteY1" fmla="*/ 594804 h 1526960"/>
                <a:gd name="connsiteX2" fmla="*/ 2414726 w 2515339"/>
                <a:gd name="connsiteY2" fmla="*/ 275208 h 1526960"/>
                <a:gd name="connsiteX3" fmla="*/ 2459114 w 2515339"/>
                <a:gd name="connsiteY3" fmla="*/ 0 h 1526960"/>
              </a:gdLst>
              <a:ahLst/>
              <a:cxnLst>
                <a:cxn ang="0">
                  <a:pos x="connsiteX0" y="connsiteY0"/>
                </a:cxn>
                <a:cxn ang="0">
                  <a:pos x="connsiteX1" y="connsiteY1"/>
                </a:cxn>
                <a:cxn ang="0">
                  <a:pos x="connsiteX2" y="connsiteY2"/>
                </a:cxn>
                <a:cxn ang="0">
                  <a:pos x="connsiteX3" y="connsiteY3"/>
                </a:cxn>
              </a:cxnLst>
              <a:rect l="l" t="t" r="r" b="b"/>
              <a:pathLst>
                <a:path w="2515339" h="1526960">
                  <a:moveTo>
                    <a:pt x="0" y="1526960"/>
                  </a:moveTo>
                  <a:lnTo>
                    <a:pt x="1855433" y="594804"/>
                  </a:lnTo>
                  <a:cubicBezTo>
                    <a:pt x="2257887" y="386179"/>
                    <a:pt x="2314113" y="374342"/>
                    <a:pt x="2414726" y="275208"/>
                  </a:cubicBezTo>
                  <a:cubicBezTo>
                    <a:pt x="2515339" y="176074"/>
                    <a:pt x="2457634" y="102093"/>
                    <a:pt x="2459114" y="0"/>
                  </a:cubicBez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17" name="任意多边形 16"/>
            <p:cNvSpPr/>
            <p:nvPr/>
          </p:nvSpPr>
          <p:spPr>
            <a:xfrm>
              <a:off x="3036447" y="4869160"/>
              <a:ext cx="2157274" cy="1660125"/>
            </a:xfrm>
            <a:custGeom>
              <a:avLst/>
              <a:gdLst>
                <a:gd name="connsiteX0" fmla="*/ 2157274 w 2157274"/>
                <a:gd name="connsiteY0" fmla="*/ 1660124 h 1660124"/>
                <a:gd name="connsiteX1" fmla="*/ 0 w 2157274"/>
                <a:gd name="connsiteY1" fmla="*/ 0 h 1660124"/>
              </a:gdLst>
              <a:ahLst/>
              <a:cxnLst>
                <a:cxn ang="0">
                  <a:pos x="connsiteX0" y="connsiteY0"/>
                </a:cxn>
                <a:cxn ang="0">
                  <a:pos x="connsiteX1" y="connsiteY1"/>
                </a:cxn>
              </a:cxnLst>
              <a:rect l="l" t="t" r="r" b="b"/>
              <a:pathLst>
                <a:path w="2157274" h="1660124">
                  <a:moveTo>
                    <a:pt x="2157274" y="1660124"/>
                  </a:moveTo>
                  <a:lnTo>
                    <a:pt x="0"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19" name="Text Box 3"/>
            <p:cNvSpPr txBox="1">
              <a:spLocks noChangeArrowheads="1"/>
            </p:cNvSpPr>
            <p:nvPr/>
          </p:nvSpPr>
          <p:spPr bwMode="auto">
            <a:xfrm>
              <a:off x="2267744" y="5517233"/>
              <a:ext cx="2088232" cy="387728"/>
            </a:xfrm>
            <a:prstGeom prst="rect">
              <a:avLst/>
            </a:prstGeom>
            <a:noFill/>
            <a:ln w="9525">
              <a:noFill/>
              <a:miter lim="800000"/>
            </a:ln>
          </p:spPr>
          <p:txBody>
            <a:bodyPr wrap="square" lIns="91429" tIns="45714" rIns="91429" bIns="45714">
              <a:spAutoFit/>
            </a:bodyPr>
            <a:lstStyle/>
            <a:p>
              <a:pPr marL="285750" indent="-285750" eaLnBrk="1" hangingPunct="1">
                <a:buClr>
                  <a:srgbClr val="FF0000"/>
                </a:buClr>
              </a:pPr>
              <a:r>
                <a:rPr lang="zh-CN" altLang="en-US" sz="1400" b="1" dirty="0" smtClean="0">
                  <a:solidFill>
                    <a:srgbClr val="FF0000"/>
                  </a:solidFill>
                  <a:latin typeface="微软雅黑" panose="020B0503020204020204" pitchFamily="34" charset="-122"/>
                  <a:ea typeface="微软雅黑" panose="020B0503020204020204" pitchFamily="34" charset="-122"/>
                </a:rPr>
                <a:t>视线通廊</a:t>
              </a:r>
              <a:endParaRPr lang="en-US" altLang="zh-CN" sz="1400" b="1" dirty="0">
                <a:solidFill>
                  <a:srgbClr val="FF0000"/>
                </a:solidFill>
                <a:latin typeface="微软雅黑" panose="020B0503020204020204" pitchFamily="34" charset="-122"/>
                <a:ea typeface="微软雅黑" panose="020B0503020204020204" pitchFamily="34" charset="-122"/>
              </a:endParaRPr>
            </a:p>
          </p:txBody>
        </p:sp>
      </p:grpSp>
      <p:pic>
        <p:nvPicPr>
          <p:cNvPr id="26"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28"/>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外部环境</a:t>
            </a:r>
            <a:endParaRPr lang="zh-CN" altLang="en-US" sz="2400" b="1" dirty="0">
              <a:latin typeface="微软雅黑" panose="020B0503020204020204" pitchFamily="34" charset="-122"/>
              <a:ea typeface="微软雅黑" panose="020B0503020204020204" pitchFamily="34" charset="-122"/>
            </a:endParaRPr>
          </a:p>
        </p:txBody>
      </p:sp>
      <p:sp>
        <p:nvSpPr>
          <p:cNvPr id="35" name="矩形 4"/>
          <p:cNvSpPr>
            <a:spLocks noChangeArrowheads="1"/>
          </p:cNvSpPr>
          <p:nvPr/>
        </p:nvSpPr>
        <p:spPr bwMode="auto">
          <a:xfrm>
            <a:off x="272480" y="908721"/>
            <a:ext cx="9126934" cy="507831"/>
          </a:xfrm>
          <a:prstGeom prst="rect">
            <a:avLst/>
          </a:prstGeom>
          <a:noFill/>
          <a:ln w="9525">
            <a:noFill/>
            <a:miter lim="800000"/>
          </a:ln>
        </p:spPr>
        <p:txBody>
          <a:bodyPr>
            <a:spAutoFit/>
          </a:bodyPr>
          <a:lstStyle/>
          <a:p>
            <a:pPr marL="342900" indent="-342900" eaLnBrk="1" hangingPunct="1">
              <a:lnSpc>
                <a:spcPct val="150000"/>
              </a:lnSpc>
              <a:spcBef>
                <a:spcPts val="1200"/>
              </a:spcBef>
              <a:spcAft>
                <a:spcPts val="600"/>
              </a:spcAft>
              <a:buClr>
                <a:schemeClr val="accent3">
                  <a:lumMod val="50000"/>
                </a:schemeClr>
              </a:buClr>
              <a:buFont typeface="Wingdings" panose="05000000000000000000" pitchFamily="2" charset="2"/>
              <a:buChar char="p"/>
            </a:pPr>
            <a:r>
              <a:rPr lang="zh-CN" altLang="en-US" sz="1800" b="1" dirty="0" smtClean="0">
                <a:latin typeface="微软雅黑" panose="020B0503020204020204" pitchFamily="34" charset="-122"/>
                <a:ea typeface="微软雅黑" panose="020B0503020204020204" pitchFamily="34" charset="-122"/>
              </a:rPr>
              <a:t>预留</a:t>
            </a:r>
            <a:r>
              <a:rPr lang="zh-CN" altLang="en-US" sz="1800" b="1" dirty="0">
                <a:latin typeface="微软雅黑" panose="020B0503020204020204" pitchFamily="34" charset="-122"/>
                <a:ea typeface="微软雅黑" panose="020B0503020204020204" pitchFamily="34" charset="-122"/>
              </a:rPr>
              <a:t>视线通廊，做到显山露水</a:t>
            </a:r>
            <a:endParaRPr lang="en-US" altLang="zh-CN" sz="1800" b="1" i="1" dirty="0">
              <a:latin typeface="微软雅黑" panose="020B0503020204020204" pitchFamily="34" charset="-122"/>
              <a:ea typeface="微软雅黑" panose="020B0503020204020204" pitchFamily="34" charset="-122"/>
            </a:endParaRPr>
          </a:p>
        </p:txBody>
      </p:sp>
      <p:pic>
        <p:nvPicPr>
          <p:cNvPr id="25" name="图片 24"/>
          <p:cNvPicPr/>
          <p:nvPr/>
        </p:nvPicPr>
        <p:blipFill>
          <a:blip r:embed="rId3"/>
          <a:srcRect t="8562"/>
          <a:stretch>
            <a:fillRect/>
          </a:stretch>
        </p:blipFill>
        <p:spPr>
          <a:xfrm>
            <a:off x="5109018" y="2543512"/>
            <a:ext cx="4710382" cy="2973721"/>
          </a:xfrm>
          <a:prstGeom prst="rect">
            <a:avLst/>
          </a:prstGeom>
          <a:noFill/>
          <a:ln w="9525">
            <a:noFill/>
            <a:miter/>
          </a:ln>
        </p:spPr>
      </p:pic>
      <p:sp>
        <p:nvSpPr>
          <p:cNvPr id="27" name="任意多边形 26"/>
          <p:cNvSpPr/>
          <p:nvPr/>
        </p:nvSpPr>
        <p:spPr>
          <a:xfrm>
            <a:off x="6504581" y="3552428"/>
            <a:ext cx="2909888" cy="1028700"/>
          </a:xfrm>
          <a:custGeom>
            <a:avLst/>
            <a:gdLst>
              <a:gd name="connsiteX0" fmla="*/ 2076450 w 2686050"/>
              <a:gd name="connsiteY0" fmla="*/ 19050 h 1028700"/>
              <a:gd name="connsiteX1" fmla="*/ 38100 w 2686050"/>
              <a:gd name="connsiteY1" fmla="*/ 0 h 1028700"/>
              <a:gd name="connsiteX2" fmla="*/ 0 w 2686050"/>
              <a:gd name="connsiteY2" fmla="*/ 400050 h 1028700"/>
              <a:gd name="connsiteX3" fmla="*/ 1666875 w 2686050"/>
              <a:gd name="connsiteY3" fmla="*/ 1028700 h 1028700"/>
              <a:gd name="connsiteX4" fmla="*/ 2676525 w 2686050"/>
              <a:gd name="connsiteY4" fmla="*/ 771525 h 1028700"/>
              <a:gd name="connsiteX5" fmla="*/ 2686050 w 2686050"/>
              <a:gd name="connsiteY5" fmla="*/ 0 h 1028700"/>
              <a:gd name="connsiteX6" fmla="*/ 2066925 w 2686050"/>
              <a:gd name="connsiteY6" fmla="*/ 19050 h 1028700"/>
              <a:gd name="connsiteX7" fmla="*/ 2076450 w 2686050"/>
              <a:gd name="connsiteY7" fmla="*/ 19050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86050" h="1028700">
                <a:moveTo>
                  <a:pt x="2076450" y="19050"/>
                </a:moveTo>
                <a:lnTo>
                  <a:pt x="38100" y="0"/>
                </a:lnTo>
                <a:lnTo>
                  <a:pt x="0" y="400050"/>
                </a:lnTo>
                <a:lnTo>
                  <a:pt x="1666875" y="1028700"/>
                </a:lnTo>
                <a:lnTo>
                  <a:pt x="2676525" y="771525"/>
                </a:lnTo>
                <a:lnTo>
                  <a:pt x="2686050" y="0"/>
                </a:lnTo>
                <a:lnTo>
                  <a:pt x="2066925" y="19050"/>
                </a:lnTo>
                <a:cubicBezTo>
                  <a:pt x="2063752" y="19149"/>
                  <a:pt x="2073275" y="19050"/>
                  <a:pt x="2076450" y="19050"/>
                </a:cubicBezTo>
                <a:close/>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 Box 3"/>
          <p:cNvSpPr txBox="1">
            <a:spLocks noChangeArrowheads="1"/>
          </p:cNvSpPr>
          <p:nvPr/>
        </p:nvSpPr>
        <p:spPr bwMode="auto">
          <a:xfrm>
            <a:off x="7206660" y="3789040"/>
            <a:ext cx="1795692" cy="523208"/>
          </a:xfrm>
          <a:prstGeom prst="rect">
            <a:avLst/>
          </a:prstGeom>
          <a:noFill/>
          <a:ln w="9525">
            <a:noFill/>
            <a:miter lim="800000"/>
          </a:ln>
        </p:spPr>
        <p:txBody>
          <a:bodyPr wrap="square" lIns="91429" tIns="45714" rIns="91429" bIns="45714">
            <a:spAutoFit/>
          </a:bodyPr>
          <a:lstStyle/>
          <a:p>
            <a:pPr marL="285750" indent="-285750" eaLnBrk="1" hangingPunct="1">
              <a:buClr>
                <a:srgbClr val="FF0000"/>
              </a:buClr>
            </a:pPr>
            <a:r>
              <a:rPr lang="zh-CN" altLang="en-US" sz="1400" b="1" dirty="0">
                <a:solidFill>
                  <a:srgbClr val="FF0000"/>
                </a:solidFill>
                <a:latin typeface="微软雅黑" panose="020B0503020204020204" pitchFamily="34" charset="-122"/>
                <a:ea typeface="微软雅黑" panose="020B0503020204020204" pitchFamily="34" charset="-122"/>
              </a:rPr>
              <a:t>危害城镇安全，破坏</a:t>
            </a:r>
            <a:r>
              <a:rPr lang="zh-CN" altLang="en-US" sz="1400" b="1" dirty="0" smtClean="0">
                <a:solidFill>
                  <a:srgbClr val="FF0000"/>
                </a:solidFill>
                <a:latin typeface="微软雅黑" panose="020B0503020204020204" pitchFamily="34" charset="-122"/>
                <a:ea typeface="微软雅黑" panose="020B0503020204020204" pitchFamily="34" charset="-122"/>
              </a:rPr>
              <a:t>生态视线通廊</a:t>
            </a:r>
            <a:endParaRPr lang="en-US" altLang="zh-CN" sz="1400" b="1" dirty="0">
              <a:solidFill>
                <a:srgbClr val="FF0000"/>
              </a:solidFill>
              <a:latin typeface="微软雅黑" panose="020B0503020204020204" pitchFamily="34" charset="-122"/>
              <a:ea typeface="微软雅黑" panose="020B0503020204020204" pitchFamily="34" charset="-122"/>
            </a:endParaRPr>
          </a:p>
        </p:txBody>
      </p:sp>
      <p:sp>
        <p:nvSpPr>
          <p:cNvPr id="31" name="矩形 30"/>
          <p:cNvSpPr/>
          <p:nvPr/>
        </p:nvSpPr>
        <p:spPr>
          <a:xfrm>
            <a:off x="5265035" y="5589241"/>
            <a:ext cx="4367935" cy="646331"/>
          </a:xfrm>
          <a:prstGeom prst="rect">
            <a:avLst/>
          </a:prstGeom>
        </p:spPr>
        <p:txBody>
          <a:bodyPr wrap="square">
            <a:spAutoFit/>
          </a:bodyPr>
          <a:lstStyle/>
          <a:p>
            <a:pPr marL="285750" indent="-285750" algn="ctr" eaLnBrk="1" hangingPunct="1">
              <a:lnSpc>
                <a:spcPct val="150000"/>
              </a:lnSpc>
              <a:buClr>
                <a:srgbClr val="FF0000"/>
              </a:buClr>
            </a:pPr>
            <a:r>
              <a:rPr lang="zh-CN" altLang="en-US" sz="1200" b="1" dirty="0" smtClean="0">
                <a:solidFill>
                  <a:srgbClr val="C00000"/>
                </a:solidFill>
                <a:latin typeface="微软雅黑" panose="020B0503020204020204" pitchFamily="34" charset="-122"/>
                <a:ea typeface="微软雅黑" panose="020B0503020204020204" pitchFamily="34" charset="-122"/>
              </a:rPr>
              <a:t>湖南省某镇</a:t>
            </a:r>
            <a:endParaRPr lang="en-US" altLang="zh-CN" sz="1200" b="1" dirty="0" smtClean="0">
              <a:solidFill>
                <a:srgbClr val="C00000"/>
              </a:solidFill>
              <a:latin typeface="微软雅黑" panose="020B0503020204020204" pitchFamily="34" charset="-122"/>
              <a:ea typeface="微软雅黑" panose="020B0503020204020204" pitchFamily="34" charset="-122"/>
            </a:endParaRPr>
          </a:p>
          <a:p>
            <a:pPr marL="285750" indent="-285750" algn="ctr" eaLnBrk="1" hangingPunct="1">
              <a:lnSpc>
                <a:spcPct val="150000"/>
              </a:lnSpc>
              <a:buClr>
                <a:srgbClr val="FF0000"/>
              </a:buClr>
            </a:pPr>
            <a:r>
              <a:rPr lang="zh-CN" altLang="en-US" sz="1200" dirty="0" smtClean="0">
                <a:latin typeface="微软雅黑" panose="020B0503020204020204" pitchFamily="34" charset="-122"/>
                <a:ea typeface="微软雅黑" panose="020B0503020204020204" pitchFamily="34" charset="-122"/>
              </a:rPr>
              <a:t>将市场修建在河堤上，严重破坏生态通廊。</a:t>
            </a:r>
            <a:endParaRPr lang="zh-CN" altLang="en-US" sz="1200" dirty="0" smtClean="0">
              <a:latin typeface="微软雅黑" panose="020B0503020204020204" pitchFamily="34" charset="-122"/>
              <a:ea typeface="微软雅黑" panose="020B0503020204020204" pitchFamily="34" charset="-122"/>
            </a:endParaRPr>
          </a:p>
        </p:txBody>
      </p:sp>
      <p:grpSp>
        <p:nvGrpSpPr>
          <p:cNvPr id="32" name="组合 31"/>
          <p:cNvGrpSpPr/>
          <p:nvPr/>
        </p:nvGrpSpPr>
        <p:grpSpPr>
          <a:xfrm>
            <a:off x="4437895" y="4972339"/>
            <a:ext cx="624802" cy="646331"/>
            <a:chOff x="3563888" y="2060848"/>
            <a:chExt cx="576740" cy="646331"/>
          </a:xfrm>
        </p:grpSpPr>
        <p:sp>
          <p:nvSpPr>
            <p:cNvPr id="33" name="矩形 32"/>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4" name="矩形 33"/>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9243477" y="4992243"/>
            <a:ext cx="546061" cy="646331"/>
            <a:chOff x="4355976" y="2060848"/>
            <a:chExt cx="504056" cy="646331"/>
          </a:xfrm>
        </p:grpSpPr>
        <p:sp>
          <p:nvSpPr>
            <p:cNvPr id="38" name="矩形 37"/>
            <p:cNvSpPr/>
            <p:nvPr/>
          </p:nvSpPr>
          <p:spPr>
            <a:xfrm>
              <a:off x="4355976" y="2060848"/>
              <a:ext cx="504056"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9" name="矩形 38"/>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40" name="TextBox 39"/>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kern="0" dirty="0" smtClean="0">
                <a:latin typeface="微软雅黑" panose="020B0503020204020204" pitchFamily="34" charset="-122"/>
                <a:ea typeface="微软雅黑" panose="020B0503020204020204" pitchFamily="34" charset="-122"/>
              </a:rPr>
              <a:t>1</a:t>
            </a:r>
            <a:r>
              <a:rPr lang="en-US" altLang="zh-CN" sz="2400" b="1" kern="0" dirty="0">
                <a:latin typeface="微软雅黑" panose="020B0503020204020204" pitchFamily="34" charset="-122"/>
                <a:ea typeface="微软雅黑" panose="020B0503020204020204" pitchFamily="34" charset="-122"/>
              </a:rPr>
              <a:t>.</a:t>
            </a:r>
            <a:r>
              <a:rPr lang="en-US" altLang="zh-CN" sz="2400" b="1" kern="0" dirty="0" smtClean="0">
                <a:latin typeface="微软雅黑" panose="020B0503020204020204" pitchFamily="34" charset="-122"/>
                <a:ea typeface="微软雅黑" panose="020B0503020204020204" pitchFamily="34" charset="-122"/>
              </a:rPr>
              <a:t> </a:t>
            </a:r>
            <a:r>
              <a:rPr lang="zh-CN" altLang="en-US" sz="2400" b="1" kern="0" dirty="0" smtClean="0">
                <a:latin typeface="微软雅黑" panose="020B0503020204020204" pitchFamily="34" charset="-122"/>
                <a:ea typeface="微软雅黑" panose="020B0503020204020204" pitchFamily="34" charset="-122"/>
              </a:rPr>
              <a:t>保护山水田园，修复生态环境</a:t>
            </a:r>
            <a:endParaRPr lang="zh-CN" altLang="en-US" sz="2400" b="1" kern="0" dirty="0">
              <a:latin typeface="微软雅黑" panose="020B0503020204020204" pitchFamily="34" charset="-122"/>
              <a:ea typeface="微软雅黑" panose="020B0503020204020204" pitchFamily="34" charset="-122"/>
            </a:endParaRPr>
          </a:p>
        </p:txBody>
      </p:sp>
      <p:sp>
        <p:nvSpPr>
          <p:cNvPr id="41" name="矩形 4"/>
          <p:cNvSpPr>
            <a:spLocks noChangeArrowheads="1"/>
          </p:cNvSpPr>
          <p:nvPr/>
        </p:nvSpPr>
        <p:spPr bwMode="auto">
          <a:xfrm>
            <a:off x="113302" y="508610"/>
            <a:ext cx="2191626" cy="400110"/>
          </a:xfrm>
          <a:prstGeom prst="rect">
            <a:avLst/>
          </a:prstGeom>
          <a:noFill/>
          <a:ln w="9525">
            <a:noFill/>
            <a:miter lim="800000"/>
          </a:ln>
        </p:spPr>
        <p:txBody>
          <a:bodyPr wrap="none">
            <a:spAutoFit/>
          </a:bodyPr>
          <a:lstStyle/>
          <a:p>
            <a:pPr>
              <a:buClr>
                <a:srgbClr val="FF0000"/>
              </a:buClr>
            </a:pPr>
            <a:r>
              <a:rPr lang="en-US" altLang="zh-CN" sz="2000" b="1" dirty="0" smtClean="0">
                <a:latin typeface="微软雅黑" panose="020B0503020204020204" pitchFamily="34" charset="-122"/>
                <a:ea typeface="微软雅黑" panose="020B0503020204020204" pitchFamily="34" charset="-122"/>
              </a:rPr>
              <a:t>1.1 </a:t>
            </a:r>
            <a:r>
              <a:rPr lang="zh-CN" altLang="en-US" sz="2000" b="1" dirty="0" smtClean="0">
                <a:latin typeface="微软雅黑" panose="020B0503020204020204" pitchFamily="34" charset="-122"/>
                <a:ea typeface="微软雅黑" panose="020B0503020204020204" pitchFamily="34" charset="-122"/>
              </a:rPr>
              <a:t>保护山水环境</a:t>
            </a:r>
            <a:endParaRPr lang="en-US" altLang="zh-CN" sz="200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矩形 4"/>
          <p:cNvSpPr>
            <a:spLocks noChangeArrowheads="1"/>
          </p:cNvSpPr>
          <p:nvPr/>
        </p:nvSpPr>
        <p:spPr bwMode="auto">
          <a:xfrm>
            <a:off x="272480" y="908720"/>
            <a:ext cx="10687187" cy="507831"/>
          </a:xfrm>
          <a:prstGeom prst="rect">
            <a:avLst/>
          </a:prstGeom>
          <a:noFill/>
          <a:ln w="9525">
            <a:noFill/>
            <a:miter lim="800000"/>
          </a:ln>
        </p:spPr>
        <p:txBody>
          <a:bodyPr wrap="square">
            <a:spAutoFit/>
          </a:bodyPr>
          <a:lstStyle/>
          <a:p>
            <a:pPr marL="342900" indent="-342900" eaLnBrk="1" hangingPunct="1">
              <a:lnSpc>
                <a:spcPct val="150000"/>
              </a:lnSpc>
              <a:spcBef>
                <a:spcPts val="1200"/>
              </a:spcBef>
              <a:spcAft>
                <a:spcPts val="600"/>
              </a:spcAft>
              <a:buClr>
                <a:schemeClr val="accent3">
                  <a:lumMod val="50000"/>
                </a:schemeClr>
              </a:buClr>
              <a:buFont typeface="Wingdings" panose="05000000000000000000" pitchFamily="2" charset="2"/>
              <a:buChar char="p"/>
            </a:pPr>
            <a:r>
              <a:rPr lang="zh-CN" altLang="en-US" sz="1800" b="1" dirty="0" smtClean="0">
                <a:latin typeface="微软雅黑" panose="020B0503020204020204" pitchFamily="34" charset="-122"/>
                <a:ea typeface="微软雅黑" panose="020B0503020204020204" pitchFamily="34" charset="-122"/>
              </a:rPr>
              <a:t>挖掘与整治田园环境，提升农田景观功能</a:t>
            </a:r>
            <a:endParaRPr lang="en-US" altLang="zh-CN" sz="1800" b="1" dirty="0">
              <a:latin typeface="微软雅黑" panose="020B0503020204020204" pitchFamily="34" charset="-122"/>
              <a:ea typeface="微软雅黑" panose="020B0503020204020204" pitchFamily="34" charset="-122"/>
            </a:endParaRPr>
          </a:p>
        </p:txBody>
      </p:sp>
      <p:sp>
        <p:nvSpPr>
          <p:cNvPr id="9221" name="Text Box 3"/>
          <p:cNvSpPr txBox="1">
            <a:spLocks noChangeArrowheads="1"/>
          </p:cNvSpPr>
          <p:nvPr/>
        </p:nvSpPr>
        <p:spPr bwMode="auto">
          <a:xfrm>
            <a:off x="1018790" y="5407606"/>
            <a:ext cx="3354373" cy="646319"/>
          </a:xfrm>
          <a:prstGeom prst="rect">
            <a:avLst/>
          </a:prstGeom>
          <a:noFill/>
          <a:ln w="9525">
            <a:noFill/>
            <a:miter lim="800000"/>
          </a:ln>
        </p:spPr>
        <p:txBody>
          <a:bodyPr wrap="square" lIns="91429" tIns="45714" rIns="91429" bIns="45714">
            <a:spAutoFit/>
          </a:bodyPr>
          <a:lstStyle/>
          <a:p>
            <a:pPr marL="285750" indent="-285750" algn="ctr" eaLnBrk="1" hangingPunct="1">
              <a:lnSpc>
                <a:spcPct val="150000"/>
              </a:lnSpc>
              <a:buClr>
                <a:srgbClr val="FF0000"/>
              </a:buClr>
            </a:pPr>
            <a:r>
              <a:rPr lang="zh-CN" altLang="en-US" sz="1200" b="1" dirty="0">
                <a:solidFill>
                  <a:srgbClr val="C00000"/>
                </a:solidFill>
                <a:latin typeface="微软雅黑" panose="020B0503020204020204" pitchFamily="34" charset="-122"/>
                <a:ea typeface="微软雅黑" panose="020B0503020204020204" pitchFamily="34" charset="-122"/>
              </a:rPr>
              <a:t>云南和顺</a:t>
            </a:r>
            <a:r>
              <a:rPr lang="zh-CN" altLang="en-US" sz="1200" b="1" dirty="0" smtClean="0">
                <a:solidFill>
                  <a:srgbClr val="C00000"/>
                </a:solidFill>
                <a:latin typeface="微软雅黑" panose="020B0503020204020204" pitchFamily="34" charset="-122"/>
                <a:ea typeface="微软雅黑" panose="020B0503020204020204" pitchFamily="34" charset="-122"/>
              </a:rPr>
              <a:t>镇</a:t>
            </a:r>
            <a:endParaRPr lang="en-US" altLang="zh-CN" sz="1200" b="1" dirty="0" smtClean="0">
              <a:solidFill>
                <a:srgbClr val="C00000"/>
              </a:solidFill>
              <a:latin typeface="微软雅黑" panose="020B0503020204020204" pitchFamily="34" charset="-122"/>
              <a:ea typeface="微软雅黑" panose="020B0503020204020204" pitchFamily="34" charset="-122"/>
            </a:endParaRPr>
          </a:p>
          <a:p>
            <a:pPr marL="285750" indent="-285750" algn="ctr" eaLnBrk="1" hangingPunct="1">
              <a:lnSpc>
                <a:spcPct val="150000"/>
              </a:lnSpc>
              <a:buClr>
                <a:srgbClr val="FF0000"/>
              </a:buClr>
            </a:pPr>
            <a:r>
              <a:rPr lang="zh-CN" altLang="en-US" sz="1200" dirty="0">
                <a:latin typeface="微软雅黑" panose="020B0503020204020204" pitchFamily="34" charset="-122"/>
                <a:ea typeface="微软雅黑" panose="020B0503020204020204" pitchFamily="34" charset="-122"/>
                <a:cs typeface="Arial" panose="020B0604020202020204" pitchFamily="34" charset="0"/>
              </a:rPr>
              <a:t>大面积的农田与云杉背景林</a:t>
            </a:r>
            <a:r>
              <a:rPr lang="zh-CN" altLang="en-US" sz="1200" dirty="0" smtClean="0">
                <a:latin typeface="微软雅黑" panose="020B0503020204020204" pitchFamily="34" charset="-122"/>
                <a:ea typeface="微软雅黑" panose="020B0503020204020204" pitchFamily="34" charset="-122"/>
                <a:cs typeface="Arial" panose="020B0604020202020204" pitchFamily="34" charset="0"/>
              </a:rPr>
              <a:t>。</a:t>
            </a:r>
            <a:endParaRPr lang="zh-CN" altLang="en-US" sz="1200"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9222" name="Text Box 3"/>
          <p:cNvSpPr txBox="1">
            <a:spLocks noChangeArrowheads="1"/>
          </p:cNvSpPr>
          <p:nvPr/>
        </p:nvSpPr>
        <p:spPr bwMode="auto">
          <a:xfrm>
            <a:off x="662523" y="1413242"/>
            <a:ext cx="8560664" cy="738652"/>
          </a:xfrm>
          <a:prstGeom prst="rect">
            <a:avLst/>
          </a:prstGeom>
          <a:noFill/>
          <a:ln w="9525">
            <a:noFill/>
            <a:miter lim="800000"/>
          </a:ln>
        </p:spPr>
        <p:txBody>
          <a:bodyPr wrap="square" lIns="91429" tIns="45714" rIns="91429" bIns="45714">
            <a:spAutoFit/>
          </a:bodyPr>
          <a:lstStyle/>
          <a:p>
            <a:pPr eaLnBrk="1" hangingPunct="1">
              <a:lnSpc>
                <a:spcPct val="150000"/>
              </a:lnSpc>
              <a:buClr>
                <a:srgbClr val="FF0000"/>
              </a:buClr>
            </a:pPr>
            <a:r>
              <a:rPr lang="zh-CN" altLang="zh-CN" sz="1400" dirty="0" smtClean="0">
                <a:latin typeface="微软雅黑" panose="020B0503020204020204" pitchFamily="34" charset="-122"/>
                <a:ea typeface="微软雅黑" panose="020B0503020204020204" pitchFamily="34" charset="-122"/>
              </a:rPr>
              <a:t>注重</a:t>
            </a:r>
            <a:r>
              <a:rPr lang="zh-CN" altLang="zh-CN" sz="1400" dirty="0">
                <a:latin typeface="微软雅黑" panose="020B0503020204020204" pitchFamily="34" charset="-122"/>
                <a:ea typeface="微软雅黑" panose="020B0503020204020204" pitchFamily="34" charset="-122"/>
              </a:rPr>
              <a:t>对田园景观的</a:t>
            </a:r>
            <a:r>
              <a:rPr lang="zh-CN" altLang="zh-CN" sz="1400" b="1" dirty="0">
                <a:solidFill>
                  <a:srgbClr val="C00000"/>
                </a:solidFill>
                <a:latin typeface="微软雅黑" panose="020B0503020204020204" pitchFamily="34" charset="-122"/>
                <a:ea typeface="微软雅黑" panose="020B0503020204020204" pitchFamily="34" charset="-122"/>
              </a:rPr>
              <a:t>挖掘、整治、提升</a:t>
            </a:r>
            <a:r>
              <a:rPr lang="zh-CN" altLang="zh-CN" sz="1400" dirty="0">
                <a:latin typeface="微软雅黑" panose="020B0503020204020204" pitchFamily="34" charset="-122"/>
                <a:ea typeface="微软雅黑" panose="020B0503020204020204" pitchFamily="34" charset="-122"/>
              </a:rPr>
              <a:t>，合理配置田地、林、塘等景观资源，创造小城镇外围疏朗通透、富有乡土特色</a:t>
            </a:r>
            <a:r>
              <a:rPr lang="zh-CN" altLang="zh-CN" sz="1400" dirty="0" smtClean="0">
                <a:latin typeface="微软雅黑" panose="020B0503020204020204" pitchFamily="34" charset="-122"/>
                <a:ea typeface="微软雅黑" panose="020B0503020204020204" pitchFamily="34" charset="-122"/>
              </a:rPr>
              <a:t>的田园</a:t>
            </a:r>
            <a:r>
              <a:rPr lang="zh-CN" altLang="zh-CN" sz="1400" dirty="0">
                <a:latin typeface="微软雅黑" panose="020B0503020204020204" pitchFamily="34" charset="-122"/>
                <a:ea typeface="微软雅黑" panose="020B0503020204020204" pitchFamily="34" charset="-122"/>
              </a:rPr>
              <a:t>景观</a:t>
            </a:r>
            <a:r>
              <a:rPr lang="zh-CN" altLang="zh-CN" sz="1400" dirty="0" smtClean="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p:txBody>
      </p:sp>
      <p:pic>
        <p:nvPicPr>
          <p:cNvPr id="20"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外部环境</a:t>
            </a:r>
            <a:endParaRPr lang="zh-CN" altLang="en-US" sz="2400" b="1" dirty="0">
              <a:latin typeface="微软雅黑" panose="020B0503020204020204" pitchFamily="34" charset="-122"/>
              <a:ea typeface="微软雅黑" panose="020B0503020204020204" pitchFamily="34" charset="-122"/>
            </a:endParaRPr>
          </a:p>
        </p:txBody>
      </p:sp>
      <p:sp>
        <p:nvSpPr>
          <p:cNvPr id="22" name="矩形 4"/>
          <p:cNvSpPr>
            <a:spLocks noChangeArrowheads="1"/>
          </p:cNvSpPr>
          <p:nvPr/>
        </p:nvSpPr>
        <p:spPr bwMode="auto">
          <a:xfrm>
            <a:off x="116462" y="486197"/>
            <a:ext cx="2191626" cy="400110"/>
          </a:xfrm>
          <a:prstGeom prst="rect">
            <a:avLst/>
          </a:prstGeom>
          <a:noFill/>
          <a:ln w="9525">
            <a:noFill/>
            <a:miter lim="800000"/>
          </a:ln>
        </p:spPr>
        <p:txBody>
          <a:bodyPr wrap="none">
            <a:spAutoFit/>
          </a:bodyPr>
          <a:lstStyle/>
          <a:p>
            <a:pPr eaLnBrk="1" fontAlgn="auto" hangingPunct="1">
              <a:spcBef>
                <a:spcPts val="600"/>
              </a:spcBef>
              <a:spcAft>
                <a:spcPts val="600"/>
              </a:spcAft>
              <a:buClr>
                <a:srgbClr val="4F81BD">
                  <a:lumMod val="75000"/>
                </a:srgbClr>
              </a:buClr>
              <a:defRPr/>
            </a:pPr>
            <a:r>
              <a:rPr lang="en-US" altLang="zh-CN" sz="2000" b="1" kern="0" dirty="0" smtClean="0">
                <a:latin typeface="微软雅黑" panose="020B0503020204020204" pitchFamily="34" charset="-122"/>
                <a:ea typeface="微软雅黑" panose="020B0503020204020204" pitchFamily="34" charset="-122"/>
              </a:rPr>
              <a:t>1.2 </a:t>
            </a:r>
            <a:r>
              <a:rPr lang="zh-CN" altLang="en-US" sz="2000" b="1" kern="0" dirty="0" smtClean="0">
                <a:latin typeface="微软雅黑" panose="020B0503020204020204" pitchFamily="34" charset="-122"/>
                <a:ea typeface="微软雅黑" panose="020B0503020204020204" pitchFamily="34" charset="-122"/>
              </a:rPr>
              <a:t>利用</a:t>
            </a:r>
            <a:r>
              <a:rPr lang="zh-CN" altLang="en-US" sz="2000" b="1" kern="0" dirty="0">
                <a:latin typeface="微软雅黑" panose="020B0503020204020204" pitchFamily="34" charset="-122"/>
                <a:ea typeface="微软雅黑" panose="020B0503020204020204" pitchFamily="34" charset="-122"/>
              </a:rPr>
              <a:t>田园景观</a:t>
            </a:r>
            <a:endParaRPr lang="en-US" altLang="zh-CN" sz="2000" b="1" kern="0" dirty="0">
              <a:latin typeface="微软雅黑" panose="020B0503020204020204" pitchFamily="34" charset="-122"/>
              <a:ea typeface="微软雅黑" panose="020B0503020204020204" pitchFamily="34" charset="-122"/>
            </a:endParaRPr>
          </a:p>
        </p:txBody>
      </p:sp>
      <p:grpSp>
        <p:nvGrpSpPr>
          <p:cNvPr id="21" name="组合 20"/>
          <p:cNvGrpSpPr/>
          <p:nvPr/>
        </p:nvGrpSpPr>
        <p:grpSpPr>
          <a:xfrm>
            <a:off x="38455" y="2684166"/>
            <a:ext cx="5343042" cy="3369759"/>
            <a:chOff x="683568" y="2204864"/>
            <a:chExt cx="8142316" cy="5563142"/>
          </a:xfrm>
        </p:grpSpPr>
        <p:pic>
          <p:nvPicPr>
            <p:cNvPr id="4098" name="Picture 2" descr="H:\小城镇特色规划编制指南\美丽村镇最终稿\美丽小镇\新建文件夹\美丽小镇-174.jpg"/>
            <p:cNvPicPr>
              <a:picLocks noChangeAspect="1" noChangeArrowheads="1"/>
            </p:cNvPicPr>
            <p:nvPr/>
          </p:nvPicPr>
          <p:blipFill>
            <a:blip r:embed="rId2" cstate="print"/>
            <a:srcRect t="17156" b="34809"/>
            <a:stretch>
              <a:fillRect/>
            </a:stretch>
          </p:blipFill>
          <p:spPr bwMode="auto">
            <a:xfrm>
              <a:off x="683568" y="2204864"/>
              <a:ext cx="8099652" cy="4320480"/>
            </a:xfrm>
            <a:prstGeom prst="rect">
              <a:avLst/>
            </a:prstGeom>
            <a:noFill/>
          </p:spPr>
        </p:pic>
        <p:sp>
          <p:nvSpPr>
            <p:cNvPr id="13" name="任意多边形 12"/>
            <p:cNvSpPr/>
            <p:nvPr/>
          </p:nvSpPr>
          <p:spPr>
            <a:xfrm>
              <a:off x="683568" y="4327287"/>
              <a:ext cx="8099652" cy="109825"/>
            </a:xfrm>
            <a:custGeom>
              <a:avLst/>
              <a:gdLst>
                <a:gd name="connsiteX0" fmla="*/ 0 w 8886548"/>
                <a:gd name="connsiteY0" fmla="*/ 266330 h 266330"/>
                <a:gd name="connsiteX1" fmla="*/ 1660125 w 8886548"/>
                <a:gd name="connsiteY1" fmla="*/ 230819 h 266330"/>
                <a:gd name="connsiteX2" fmla="*/ 4421080 w 8886548"/>
                <a:gd name="connsiteY2" fmla="*/ 221942 h 266330"/>
                <a:gd name="connsiteX3" fmla="*/ 7412855 w 8886548"/>
                <a:gd name="connsiteY3" fmla="*/ 142043 h 266330"/>
                <a:gd name="connsiteX4" fmla="*/ 8629096 w 8886548"/>
                <a:gd name="connsiteY4" fmla="*/ 71021 h 266330"/>
                <a:gd name="connsiteX5" fmla="*/ 8886548 w 8886548"/>
                <a:gd name="connsiteY5" fmla="*/ 0 h 266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86548" h="266330">
                  <a:moveTo>
                    <a:pt x="0" y="266330"/>
                  </a:moveTo>
                  <a:lnTo>
                    <a:pt x="1660125" y="230819"/>
                  </a:lnTo>
                  <a:lnTo>
                    <a:pt x="4421080" y="221942"/>
                  </a:lnTo>
                  <a:cubicBezTo>
                    <a:pt x="5379868" y="207146"/>
                    <a:pt x="6711519" y="167197"/>
                    <a:pt x="7412855" y="142043"/>
                  </a:cubicBezTo>
                  <a:cubicBezTo>
                    <a:pt x="8114191" y="116890"/>
                    <a:pt x="8383481" y="94695"/>
                    <a:pt x="8629096" y="71021"/>
                  </a:cubicBezTo>
                  <a:cubicBezTo>
                    <a:pt x="8874712" y="47347"/>
                    <a:pt x="8880630" y="23673"/>
                    <a:pt x="8886548" y="0"/>
                  </a:cubicBez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p>
          </p:txBody>
        </p:sp>
        <p:sp>
          <p:nvSpPr>
            <p:cNvPr id="14" name="矩形 23"/>
            <p:cNvSpPr>
              <a:spLocks noChangeArrowheads="1"/>
            </p:cNvSpPr>
            <p:nvPr/>
          </p:nvSpPr>
          <p:spPr bwMode="auto">
            <a:xfrm>
              <a:off x="4146267" y="3736979"/>
              <a:ext cx="515926" cy="457298"/>
            </a:xfrm>
            <a:prstGeom prst="rect">
              <a:avLst/>
            </a:prstGeom>
            <a:noFill/>
            <a:ln w="9525">
              <a:noFill/>
              <a:miter lim="800000"/>
            </a:ln>
          </p:spPr>
          <p:txBody>
            <a:bodyPr wrap="none">
              <a:spAutoFit/>
            </a:bodyPr>
            <a:lstStyle/>
            <a:p>
              <a:r>
                <a:rPr lang="zh-CN" altLang="en-US" sz="1200" b="1" dirty="0">
                  <a:solidFill>
                    <a:srgbClr val="FF0000"/>
                  </a:solidFill>
                  <a:latin typeface="微软雅黑" panose="020B0503020204020204" pitchFamily="34" charset="-122"/>
                  <a:ea typeface="微软雅黑" panose="020B0503020204020204" pitchFamily="34" charset="-122"/>
                </a:rPr>
                <a:t>城</a:t>
              </a:r>
              <a:endParaRPr lang="zh-CN" altLang="en-US" sz="1200" dirty="0">
                <a:solidFill>
                  <a:srgbClr val="FF0000"/>
                </a:solidFill>
                <a:latin typeface="微软雅黑" panose="020B0503020204020204" pitchFamily="34" charset="-122"/>
                <a:ea typeface="微软雅黑" panose="020B0503020204020204" pitchFamily="34" charset="-122"/>
              </a:endParaRPr>
            </a:p>
          </p:txBody>
        </p:sp>
        <p:sp>
          <p:nvSpPr>
            <p:cNvPr id="15" name="矩形 24"/>
            <p:cNvSpPr>
              <a:spLocks noChangeArrowheads="1"/>
            </p:cNvSpPr>
            <p:nvPr/>
          </p:nvSpPr>
          <p:spPr bwMode="auto">
            <a:xfrm>
              <a:off x="4146267" y="4746555"/>
              <a:ext cx="515926" cy="457298"/>
            </a:xfrm>
            <a:prstGeom prst="rect">
              <a:avLst/>
            </a:prstGeom>
            <a:noFill/>
            <a:ln w="9525">
              <a:noFill/>
              <a:miter lim="800000"/>
            </a:ln>
          </p:spPr>
          <p:txBody>
            <a:bodyPr wrap="none">
              <a:spAutoFit/>
            </a:bodyPr>
            <a:lstStyle/>
            <a:p>
              <a:r>
                <a:rPr lang="zh-CN" altLang="en-US" sz="1200" b="1" dirty="0">
                  <a:solidFill>
                    <a:srgbClr val="FF0000"/>
                  </a:solidFill>
                  <a:latin typeface="微软雅黑" panose="020B0503020204020204" pitchFamily="34" charset="-122"/>
                  <a:ea typeface="微软雅黑" panose="020B0503020204020204" pitchFamily="34" charset="-122"/>
                </a:rPr>
                <a:t>田</a:t>
              </a:r>
              <a:endParaRPr lang="zh-CN" altLang="en-US" sz="1200" dirty="0">
                <a:solidFill>
                  <a:srgbClr val="FF0000"/>
                </a:solidFill>
                <a:latin typeface="微软雅黑" panose="020B0503020204020204" pitchFamily="34" charset="-122"/>
                <a:ea typeface="微软雅黑" panose="020B0503020204020204" pitchFamily="34" charset="-122"/>
              </a:endParaRPr>
            </a:p>
          </p:txBody>
        </p:sp>
        <p:sp>
          <p:nvSpPr>
            <p:cNvPr id="19" name="矩形 14"/>
            <p:cNvSpPr>
              <a:spLocks noChangeArrowheads="1"/>
            </p:cNvSpPr>
            <p:nvPr/>
          </p:nvSpPr>
          <p:spPr bwMode="auto">
            <a:xfrm>
              <a:off x="802447" y="7158275"/>
              <a:ext cx="3566346" cy="609731"/>
            </a:xfrm>
            <a:prstGeom prst="rect">
              <a:avLst/>
            </a:prstGeom>
            <a:noFill/>
            <a:ln w="9525">
              <a:noFill/>
              <a:miter lim="800000"/>
            </a:ln>
          </p:spPr>
          <p:txBody>
            <a:bodyPr wrap="square">
              <a:spAutoFit/>
            </a:bodyPr>
            <a:lstStyle/>
            <a:p>
              <a:pPr eaLnBrk="1" hangingPunct="1">
                <a:lnSpc>
                  <a:spcPct val="150000"/>
                </a:lnSpc>
              </a:pPr>
              <a:endParaRPr lang="zh-CN" altLang="en-US" sz="1200"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6" name="任意多边形 15"/>
            <p:cNvSpPr/>
            <p:nvPr/>
          </p:nvSpPr>
          <p:spPr>
            <a:xfrm>
              <a:off x="683581" y="3630967"/>
              <a:ext cx="8142303" cy="414291"/>
            </a:xfrm>
            <a:custGeom>
              <a:avLst/>
              <a:gdLst>
                <a:gd name="connsiteX0" fmla="*/ 0 w 8142303"/>
                <a:gd name="connsiteY0" fmla="*/ 79899 h 414291"/>
                <a:gd name="connsiteX1" fmla="*/ 1233996 w 8142303"/>
                <a:gd name="connsiteY1" fmla="*/ 177553 h 414291"/>
                <a:gd name="connsiteX2" fmla="*/ 1890943 w 8142303"/>
                <a:gd name="connsiteY2" fmla="*/ 248575 h 414291"/>
                <a:gd name="connsiteX3" fmla="*/ 2876365 w 8142303"/>
                <a:gd name="connsiteY3" fmla="*/ 106532 h 414291"/>
                <a:gd name="connsiteX4" fmla="*/ 3639844 w 8142303"/>
                <a:gd name="connsiteY4" fmla="*/ 8878 h 414291"/>
                <a:gd name="connsiteX5" fmla="*/ 5655075 w 8142303"/>
                <a:gd name="connsiteY5" fmla="*/ 53266 h 414291"/>
                <a:gd name="connsiteX6" fmla="*/ 6809172 w 8142303"/>
                <a:gd name="connsiteY6" fmla="*/ 239697 h 414291"/>
                <a:gd name="connsiteX7" fmla="*/ 7927759 w 8142303"/>
                <a:gd name="connsiteY7" fmla="*/ 390617 h 414291"/>
                <a:gd name="connsiteX8" fmla="*/ 8096435 w 8142303"/>
                <a:gd name="connsiteY8" fmla="*/ 381740 h 414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142303" h="414291">
                  <a:moveTo>
                    <a:pt x="0" y="79899"/>
                  </a:moveTo>
                  <a:lnTo>
                    <a:pt x="1233996" y="177553"/>
                  </a:lnTo>
                  <a:cubicBezTo>
                    <a:pt x="1549153" y="205666"/>
                    <a:pt x="1617215" y="260412"/>
                    <a:pt x="1890943" y="248575"/>
                  </a:cubicBezTo>
                  <a:cubicBezTo>
                    <a:pt x="2164671" y="236738"/>
                    <a:pt x="2876365" y="106532"/>
                    <a:pt x="2876365" y="106532"/>
                  </a:cubicBezTo>
                  <a:lnTo>
                    <a:pt x="3639844" y="8878"/>
                  </a:lnTo>
                  <a:cubicBezTo>
                    <a:pt x="4102962" y="0"/>
                    <a:pt x="5126854" y="14796"/>
                    <a:pt x="5655075" y="53266"/>
                  </a:cubicBezTo>
                  <a:cubicBezTo>
                    <a:pt x="6183296" y="91736"/>
                    <a:pt x="6430391" y="183472"/>
                    <a:pt x="6809172" y="239697"/>
                  </a:cubicBezTo>
                  <a:cubicBezTo>
                    <a:pt x="7187953" y="295922"/>
                    <a:pt x="7713215" y="366943"/>
                    <a:pt x="7927759" y="390617"/>
                  </a:cubicBezTo>
                  <a:cubicBezTo>
                    <a:pt x="8142303" y="414291"/>
                    <a:pt x="8119369" y="398015"/>
                    <a:pt x="8096435" y="381740"/>
                  </a:cubicBez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p>
          </p:txBody>
        </p:sp>
      </p:grpSp>
      <p:pic>
        <p:nvPicPr>
          <p:cNvPr id="25" name="图片 24" descr="占用农田梓门桥镇"/>
          <p:cNvPicPr/>
          <p:nvPr/>
        </p:nvPicPr>
        <p:blipFill>
          <a:blip r:embed="rId3" cstate="print"/>
          <a:srcRect r="9954"/>
          <a:stretch>
            <a:fillRect/>
          </a:stretch>
        </p:blipFill>
        <p:spPr bwMode="auto">
          <a:xfrm>
            <a:off x="5394637" y="2708920"/>
            <a:ext cx="4487477" cy="2592288"/>
          </a:xfrm>
          <a:prstGeom prst="rect">
            <a:avLst/>
          </a:prstGeom>
          <a:noFill/>
          <a:ln w="9525">
            <a:noFill/>
            <a:miter lim="800000"/>
            <a:headEnd/>
            <a:tailEnd/>
          </a:ln>
        </p:spPr>
      </p:pic>
      <p:sp>
        <p:nvSpPr>
          <p:cNvPr id="26" name="矩形 25"/>
          <p:cNvSpPr/>
          <p:nvPr/>
        </p:nvSpPr>
        <p:spPr>
          <a:xfrm>
            <a:off x="6987855" y="5373217"/>
            <a:ext cx="2031325" cy="646331"/>
          </a:xfrm>
          <a:prstGeom prst="rect">
            <a:avLst/>
          </a:prstGeom>
        </p:spPr>
        <p:txBody>
          <a:bodyPr wrap="none">
            <a:spAutoFit/>
          </a:bodyPr>
          <a:lstStyle/>
          <a:p>
            <a:pPr lvl="0" algn="ctr" defTabSz="-635" eaLnBrk="1" hangingPunct="1">
              <a:lnSpc>
                <a:spcPct val="150000"/>
              </a:lnSpc>
              <a:tabLst>
                <a:tab pos="457200" algn="l"/>
              </a:tabLst>
            </a:pPr>
            <a:r>
              <a:rPr lang="zh-CN" altLang="en-US" sz="1200" b="1" dirty="0" smtClean="0">
                <a:solidFill>
                  <a:srgbClr val="C00000"/>
                </a:solidFill>
                <a:latin typeface="微软雅黑" panose="020B0503020204020204" pitchFamily="34" charset="-122"/>
                <a:ea typeface="微软雅黑" panose="020B0503020204020204" pitchFamily="34" charset="-122"/>
              </a:rPr>
              <a:t>湖南省某镇</a:t>
            </a:r>
            <a:endParaRPr lang="en-US" altLang="zh-CN" sz="1200" b="1" dirty="0" smtClean="0">
              <a:solidFill>
                <a:srgbClr val="C00000"/>
              </a:solidFill>
              <a:latin typeface="微软雅黑" panose="020B0503020204020204" pitchFamily="34" charset="-122"/>
              <a:ea typeface="微软雅黑" panose="020B0503020204020204" pitchFamily="34" charset="-122"/>
            </a:endParaRPr>
          </a:p>
          <a:p>
            <a:pPr lvl="0" defTabSz="-635" eaLnBrk="1" hangingPunct="1">
              <a:lnSpc>
                <a:spcPct val="150000"/>
              </a:lnSpc>
              <a:tabLst>
                <a:tab pos="457200" algn="l"/>
              </a:tabLst>
            </a:pPr>
            <a:r>
              <a:rPr lang="zh-CN" altLang="en-US" sz="1200" dirty="0" smtClean="0">
                <a:latin typeface="微软雅黑" panose="020B0503020204020204" pitchFamily="34" charset="-122"/>
                <a:ea typeface="微软雅黑" panose="020B0503020204020204" pitchFamily="34" charset="-122"/>
                <a:cs typeface="Arial" panose="020B0604020202020204" pitchFamily="34" charset="0"/>
              </a:rPr>
              <a:t>外围农田被建设大肆侵占。</a:t>
            </a:r>
            <a:endParaRPr lang="zh-CN" altLang="en-US" sz="1200" dirty="0" smtClean="0">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7" name="组合 26"/>
          <p:cNvGrpSpPr/>
          <p:nvPr/>
        </p:nvGrpSpPr>
        <p:grpSpPr>
          <a:xfrm>
            <a:off x="4759654" y="4770776"/>
            <a:ext cx="624802" cy="646331"/>
            <a:chOff x="3563888" y="2060848"/>
            <a:chExt cx="576740" cy="646331"/>
          </a:xfrm>
        </p:grpSpPr>
        <p:sp>
          <p:nvSpPr>
            <p:cNvPr id="28" name="矩形 27"/>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29" name="矩形 28"/>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9298027" y="4774233"/>
            <a:ext cx="546061" cy="646331"/>
            <a:chOff x="4355976" y="2060848"/>
            <a:chExt cx="504056" cy="646331"/>
          </a:xfrm>
        </p:grpSpPr>
        <p:sp>
          <p:nvSpPr>
            <p:cNvPr id="31" name="矩形 30"/>
            <p:cNvSpPr/>
            <p:nvPr/>
          </p:nvSpPr>
          <p:spPr>
            <a:xfrm>
              <a:off x="4355976" y="2060848"/>
              <a:ext cx="504056"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2" name="矩形 31"/>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TextBox 23"/>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kern="0" dirty="0" smtClean="0">
                <a:latin typeface="微软雅黑" panose="020B0503020204020204" pitchFamily="34" charset="-122"/>
                <a:ea typeface="微软雅黑" panose="020B0503020204020204" pitchFamily="34" charset="-122"/>
              </a:rPr>
              <a:t>1</a:t>
            </a:r>
            <a:r>
              <a:rPr lang="en-US" altLang="zh-CN" sz="2400" b="1" kern="0" dirty="0">
                <a:latin typeface="微软雅黑" panose="020B0503020204020204" pitchFamily="34" charset="-122"/>
                <a:ea typeface="微软雅黑" panose="020B0503020204020204" pitchFamily="34" charset="-122"/>
              </a:rPr>
              <a:t>.</a:t>
            </a:r>
            <a:r>
              <a:rPr lang="en-US" altLang="zh-CN" sz="2400" b="1" kern="0" dirty="0" smtClean="0">
                <a:latin typeface="微软雅黑" panose="020B0503020204020204" pitchFamily="34" charset="-122"/>
                <a:ea typeface="微软雅黑" panose="020B0503020204020204" pitchFamily="34" charset="-122"/>
              </a:rPr>
              <a:t> </a:t>
            </a:r>
            <a:r>
              <a:rPr lang="zh-CN" altLang="en-US" sz="2400" b="1" kern="0" dirty="0" smtClean="0">
                <a:latin typeface="微软雅黑" panose="020B0503020204020204" pitchFamily="34" charset="-122"/>
                <a:ea typeface="微软雅黑" panose="020B0503020204020204" pitchFamily="34" charset="-122"/>
              </a:rPr>
              <a:t>保护山水田园，修复生态环境</a:t>
            </a:r>
            <a:endParaRPr lang="zh-CN" altLang="en-US" sz="2400" b="1" kern="0"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ext Box 3"/>
          <p:cNvSpPr txBox="1">
            <a:spLocks noChangeArrowheads="1"/>
          </p:cNvSpPr>
          <p:nvPr/>
        </p:nvSpPr>
        <p:spPr bwMode="auto">
          <a:xfrm>
            <a:off x="652958" y="962156"/>
            <a:ext cx="4810821" cy="738652"/>
          </a:xfrm>
          <a:prstGeom prst="rect">
            <a:avLst/>
          </a:prstGeom>
          <a:noFill/>
          <a:ln w="9525">
            <a:noFill/>
            <a:miter lim="800000"/>
          </a:ln>
        </p:spPr>
        <p:txBody>
          <a:bodyPr wrap="square" lIns="91429" tIns="45714" rIns="91429" bIns="45714">
            <a:spAutoFit/>
          </a:bodyPr>
          <a:lstStyle/>
          <a:p>
            <a:pPr eaLnBrk="1" hangingPunct="1">
              <a:lnSpc>
                <a:spcPct val="150000"/>
              </a:lnSpc>
              <a:buClr>
                <a:srgbClr val="FF0000"/>
              </a:buClr>
            </a:pPr>
            <a:r>
              <a:rPr lang="zh-CN" altLang="en-US" sz="1400" dirty="0" smtClean="0">
                <a:latin typeface="微软雅黑" panose="020B0503020204020204" pitchFamily="34" charset="-122"/>
                <a:ea typeface="微软雅黑" panose="020B0503020204020204" pitchFamily="34" charset="-122"/>
              </a:rPr>
              <a:t>控制</a:t>
            </a:r>
            <a:r>
              <a:rPr lang="zh-CN" altLang="en-US" sz="1400" dirty="0">
                <a:latin typeface="微软雅黑" panose="020B0503020204020204" pitchFamily="34" charset="-122"/>
                <a:ea typeface="微软雅黑" panose="020B0503020204020204" pitchFamily="34" charset="-122"/>
              </a:rPr>
              <a:t>镇域乡村的</a:t>
            </a:r>
            <a:r>
              <a:rPr lang="zh-CN" altLang="en-US" sz="1400" dirty="0">
                <a:solidFill>
                  <a:srgbClr val="C00000"/>
                </a:solidFill>
                <a:latin typeface="微软雅黑" panose="020B0503020204020204" pitchFamily="34" charset="-122"/>
                <a:ea typeface="微软雅黑" panose="020B0503020204020204" pitchFamily="34" charset="-122"/>
              </a:rPr>
              <a:t>整体建筑风格、建筑色彩与建筑形式</a:t>
            </a:r>
            <a:r>
              <a:rPr lang="zh-CN" altLang="en-US" sz="1400" dirty="0">
                <a:latin typeface="微软雅黑" panose="020B0503020204020204" pitchFamily="34" charset="-122"/>
                <a:ea typeface="微软雅黑" panose="020B0503020204020204" pitchFamily="34" charset="-122"/>
              </a:rPr>
              <a:t>，促进整体风貌协调</a:t>
            </a:r>
            <a:r>
              <a:rPr lang="zh-CN" altLang="en-US" sz="1400" dirty="0" smtClean="0">
                <a:latin typeface="微软雅黑" panose="020B0503020204020204" pitchFamily="34" charset="-122"/>
                <a:ea typeface="微软雅黑" panose="020B0503020204020204" pitchFamily="34" charset="-122"/>
              </a:rPr>
              <a:t>统一。</a:t>
            </a:r>
            <a:endParaRPr lang="zh-CN" altLang="en-US" sz="1400" dirty="0">
              <a:latin typeface="微软雅黑" panose="020B0503020204020204" pitchFamily="34" charset="-122"/>
              <a:ea typeface="微软雅黑" panose="020B0503020204020204" pitchFamily="34" charset="-122"/>
            </a:endParaRPr>
          </a:p>
        </p:txBody>
      </p:sp>
      <p:sp>
        <p:nvSpPr>
          <p:cNvPr id="16390" name="矩形 11"/>
          <p:cNvSpPr>
            <a:spLocks noChangeArrowheads="1"/>
          </p:cNvSpPr>
          <p:nvPr/>
        </p:nvSpPr>
        <p:spPr bwMode="auto">
          <a:xfrm>
            <a:off x="126781" y="476672"/>
            <a:ext cx="3730508" cy="400110"/>
          </a:xfrm>
          <a:prstGeom prst="rect">
            <a:avLst/>
          </a:prstGeom>
          <a:noFill/>
          <a:ln w="9525">
            <a:noFill/>
            <a:miter lim="800000"/>
          </a:ln>
        </p:spPr>
        <p:txBody>
          <a:bodyPr wrap="none">
            <a:spAutoFit/>
          </a:bodyPr>
          <a:lstStyle/>
          <a:p>
            <a:pPr eaLnBrk="1" hangingPunct="1">
              <a:spcBef>
                <a:spcPts val="600"/>
              </a:spcBef>
              <a:spcAft>
                <a:spcPts val="600"/>
              </a:spcAft>
              <a:buClr>
                <a:srgbClr val="376092"/>
              </a:buClr>
            </a:pPr>
            <a:r>
              <a:rPr lang="en-US" altLang="zh-CN" sz="2000" b="1" dirty="0" smtClean="0">
                <a:latin typeface="微软雅黑" panose="020B0503020204020204" pitchFamily="34" charset="-122"/>
                <a:ea typeface="微软雅黑" panose="020B0503020204020204" pitchFamily="34" charset="-122"/>
              </a:rPr>
              <a:t>2.1 </a:t>
            </a:r>
            <a:r>
              <a:rPr lang="zh-CN" altLang="en-US" sz="2000" b="1" dirty="0" smtClean="0">
                <a:latin typeface="微软雅黑" panose="020B0503020204020204" pitchFamily="34" charset="-122"/>
                <a:ea typeface="微软雅黑" panose="020B0503020204020204" pitchFamily="34" charset="-122"/>
              </a:rPr>
              <a:t>加强镇域整体</a:t>
            </a:r>
            <a:r>
              <a:rPr lang="zh-CN" altLang="en-US" sz="2000" b="1" dirty="0">
                <a:latin typeface="微软雅黑" panose="020B0503020204020204" pitchFamily="34" charset="-122"/>
                <a:ea typeface="微软雅黑" panose="020B0503020204020204" pitchFamily="34" charset="-122"/>
              </a:rPr>
              <a:t>风貌</a:t>
            </a:r>
            <a:r>
              <a:rPr lang="zh-CN" altLang="en-US" sz="2000" b="1" dirty="0" smtClean="0">
                <a:latin typeface="微软雅黑" panose="020B0503020204020204" pitchFamily="34" charset="-122"/>
                <a:ea typeface="微软雅黑" panose="020B0503020204020204" pitchFamily="34" charset="-122"/>
              </a:rPr>
              <a:t>控制引导</a:t>
            </a:r>
            <a:endParaRPr lang="en-US" altLang="zh-CN" sz="2000" b="1" dirty="0">
              <a:latin typeface="微软雅黑" panose="020B0503020204020204" pitchFamily="34" charset="-122"/>
              <a:ea typeface="微软雅黑" panose="020B0503020204020204" pitchFamily="34" charset="-122"/>
            </a:endParaRPr>
          </a:p>
        </p:txBody>
      </p:sp>
      <p:sp>
        <p:nvSpPr>
          <p:cNvPr id="16391" name="矩形 12"/>
          <p:cNvSpPr>
            <a:spLocks noChangeArrowheads="1"/>
          </p:cNvSpPr>
          <p:nvPr/>
        </p:nvSpPr>
        <p:spPr bwMode="auto">
          <a:xfrm>
            <a:off x="5786811" y="5395971"/>
            <a:ext cx="3853316" cy="830997"/>
          </a:xfrm>
          <a:prstGeom prst="rect">
            <a:avLst/>
          </a:prstGeom>
          <a:noFill/>
          <a:ln w="9525">
            <a:noFill/>
            <a:miter lim="800000"/>
          </a:ln>
        </p:spPr>
        <p:txBody>
          <a:bodyPr wrap="square">
            <a:spAutoFit/>
          </a:bodyPr>
          <a:lstStyle/>
          <a:p>
            <a:pPr algn="ctr" eaLnBrk="1" hangingPunct="1">
              <a:buClr>
                <a:srgbClr val="FF0000"/>
              </a:buClr>
            </a:pPr>
            <a:r>
              <a:rPr lang="zh-CN" altLang="en-US" sz="1200" b="1" dirty="0">
                <a:solidFill>
                  <a:srgbClr val="C00000"/>
                </a:solidFill>
                <a:latin typeface="微软雅黑" panose="020B0503020204020204" pitchFamily="34" charset="-122"/>
                <a:ea typeface="微软雅黑" panose="020B0503020204020204" pitchFamily="34" charset="-122"/>
              </a:rPr>
              <a:t>黑龙省江牡丹江市</a:t>
            </a:r>
            <a:r>
              <a:rPr lang="zh-CN" altLang="en-US" sz="1200" b="1" dirty="0" smtClean="0">
                <a:solidFill>
                  <a:srgbClr val="C00000"/>
                </a:solidFill>
                <a:latin typeface="微软雅黑" panose="020B0503020204020204" pitchFamily="34" charset="-122"/>
                <a:ea typeface="微软雅黑" panose="020B0503020204020204" pitchFamily="34" charset="-122"/>
              </a:rPr>
              <a:t>雪乡</a:t>
            </a:r>
            <a:endParaRPr lang="en-US" altLang="zh-CN" sz="1200" b="1" dirty="0" smtClean="0">
              <a:solidFill>
                <a:srgbClr val="C00000"/>
              </a:solidFill>
              <a:latin typeface="微软雅黑" panose="020B0503020204020204" pitchFamily="34" charset="-122"/>
              <a:ea typeface="微软雅黑" panose="020B0503020204020204" pitchFamily="34" charset="-122"/>
            </a:endParaRPr>
          </a:p>
          <a:p>
            <a:pPr eaLnBrk="1" hangingPunct="1">
              <a:lnSpc>
                <a:spcPct val="150000"/>
              </a:lnSpc>
              <a:buClr>
                <a:srgbClr val="FF0000"/>
              </a:buClr>
            </a:pPr>
            <a:r>
              <a:rPr lang="zh-CN" altLang="en-US" sz="1200" dirty="0">
                <a:latin typeface="微软雅黑" panose="020B0503020204020204" pitchFamily="34" charset="-122"/>
                <a:ea typeface="微软雅黑" panose="020B0503020204020204" pitchFamily="34" charset="-122"/>
              </a:rPr>
              <a:t>雪乡百余户</a:t>
            </a:r>
            <a:r>
              <a:rPr lang="zh-CN" altLang="en-US" sz="1200" dirty="0" smtClean="0">
                <a:latin typeface="微软雅黑" panose="020B0503020204020204" pitchFamily="34" charset="-122"/>
                <a:ea typeface="微软雅黑" panose="020B0503020204020204" pitchFamily="34" charset="-122"/>
              </a:rPr>
              <a:t>的农房犹如</a:t>
            </a:r>
            <a:r>
              <a:rPr lang="zh-CN" altLang="en-US" sz="1200" dirty="0">
                <a:latin typeface="微软雅黑" panose="020B0503020204020204" pitchFamily="34" charset="-122"/>
                <a:ea typeface="微软雅黑" panose="020B0503020204020204" pitchFamily="34" charset="-122"/>
              </a:rPr>
              <a:t>一座座相连的“雪屋”，建筑风格统一，整体风貌</a:t>
            </a:r>
            <a:r>
              <a:rPr lang="zh-CN" altLang="en-US" sz="1200" dirty="0" smtClean="0">
                <a:latin typeface="微软雅黑" panose="020B0503020204020204" pitchFamily="34" charset="-122"/>
                <a:ea typeface="微软雅黑" panose="020B0503020204020204" pitchFamily="34" charset="-122"/>
              </a:rPr>
              <a:t>协调。</a:t>
            </a:r>
            <a:endParaRPr lang="en-US" altLang="zh-CN" sz="1200" dirty="0">
              <a:latin typeface="微软雅黑" panose="020B0503020204020204" pitchFamily="34" charset="-122"/>
              <a:ea typeface="微软雅黑" panose="020B0503020204020204" pitchFamily="34" charset="-122"/>
            </a:endParaRPr>
          </a:p>
        </p:txBody>
      </p:sp>
      <p:pic>
        <p:nvPicPr>
          <p:cNvPr id="16392" name="Picture 2" descr="C:\Documents and Settings\ghy-zhoud\桌面\C041360201386200_change_JMRBC4207C001_b.jpg"/>
          <p:cNvPicPr>
            <a:picLocks noChangeAspect="1" noChangeArrowheads="1"/>
          </p:cNvPicPr>
          <p:nvPr/>
        </p:nvPicPr>
        <p:blipFill>
          <a:blip r:embed="rId1"/>
          <a:srcRect/>
          <a:stretch>
            <a:fillRect/>
          </a:stretch>
        </p:blipFill>
        <p:spPr bwMode="auto">
          <a:xfrm>
            <a:off x="344040" y="2012114"/>
            <a:ext cx="5275998" cy="3242168"/>
          </a:xfrm>
          <a:prstGeom prst="rect">
            <a:avLst/>
          </a:prstGeom>
          <a:noFill/>
          <a:ln w="9525">
            <a:noFill/>
            <a:miter lim="800000"/>
            <a:headEnd/>
            <a:tailEnd/>
          </a:ln>
        </p:spPr>
      </p:pic>
      <p:sp>
        <p:nvSpPr>
          <p:cNvPr id="16393" name="矩形 13"/>
          <p:cNvSpPr>
            <a:spLocks noChangeArrowheads="1"/>
          </p:cNvSpPr>
          <p:nvPr/>
        </p:nvSpPr>
        <p:spPr bwMode="auto">
          <a:xfrm>
            <a:off x="309832" y="5273332"/>
            <a:ext cx="5255441" cy="830997"/>
          </a:xfrm>
          <a:prstGeom prst="rect">
            <a:avLst/>
          </a:prstGeom>
          <a:noFill/>
          <a:ln w="9525">
            <a:noFill/>
            <a:miter lim="800000"/>
          </a:ln>
        </p:spPr>
        <p:txBody>
          <a:bodyPr wrap="square">
            <a:spAutoFit/>
          </a:bodyPr>
          <a:lstStyle/>
          <a:p>
            <a:pPr algn="ctr" eaLnBrk="1" hangingPunct="1">
              <a:lnSpc>
                <a:spcPct val="150000"/>
              </a:lnSpc>
              <a:buClr>
                <a:srgbClr val="FF0000"/>
              </a:buClr>
            </a:pPr>
            <a:r>
              <a:rPr lang="zh-CN" altLang="en-US" sz="1200" b="1" dirty="0">
                <a:solidFill>
                  <a:srgbClr val="C00000"/>
                </a:solidFill>
                <a:latin typeface="微软雅黑" panose="020B0503020204020204" pitchFamily="34" charset="-122"/>
                <a:ea typeface="微软雅黑" panose="020B0503020204020204" pitchFamily="34" charset="-122"/>
              </a:rPr>
              <a:t>广东省鹤山市</a:t>
            </a:r>
            <a:r>
              <a:rPr lang="zh-CN" altLang="en-US" sz="1200" b="1" dirty="0" smtClean="0">
                <a:solidFill>
                  <a:srgbClr val="C00000"/>
                </a:solidFill>
                <a:latin typeface="微软雅黑" panose="020B0503020204020204" pitchFamily="34" charset="-122"/>
                <a:ea typeface="微软雅黑" panose="020B0503020204020204" pitchFamily="34" charset="-122"/>
              </a:rPr>
              <a:t>古劳镇</a:t>
            </a:r>
            <a:endParaRPr lang="en-US" altLang="zh-CN" sz="1200" b="1" dirty="0" smtClean="0">
              <a:solidFill>
                <a:srgbClr val="C00000"/>
              </a:solidFill>
              <a:latin typeface="微软雅黑" panose="020B0503020204020204" pitchFamily="34" charset="-122"/>
              <a:ea typeface="微软雅黑" panose="020B0503020204020204" pitchFamily="34" charset="-122"/>
            </a:endParaRPr>
          </a:p>
          <a:p>
            <a:pPr eaLnBrk="1" hangingPunct="1">
              <a:lnSpc>
                <a:spcPct val="150000"/>
              </a:lnSpc>
              <a:buClr>
                <a:srgbClr val="FF0000"/>
              </a:buClr>
            </a:pPr>
            <a:r>
              <a:rPr lang="zh-CN" altLang="en-US" sz="1200" dirty="0" smtClean="0">
                <a:latin typeface="微软雅黑" panose="020B0503020204020204" pitchFamily="34" charset="-122"/>
                <a:ea typeface="微软雅黑" panose="020B0503020204020204" pitchFamily="34" charset="-122"/>
              </a:rPr>
              <a:t>镇</a:t>
            </a:r>
            <a:r>
              <a:rPr lang="zh-CN" altLang="en-US" sz="1200" dirty="0">
                <a:latin typeface="微软雅黑" panose="020B0503020204020204" pitchFamily="34" charset="-122"/>
                <a:ea typeface="微软雅黑" panose="020B0503020204020204" pitchFamily="34" charset="-122"/>
              </a:rPr>
              <a:t>域</a:t>
            </a:r>
            <a:r>
              <a:rPr lang="en-US" altLang="zh-CN" sz="1200" dirty="0">
                <a:latin typeface="微软雅黑" panose="020B0503020204020204" pitchFamily="34" charset="-122"/>
                <a:ea typeface="微软雅黑" panose="020B0503020204020204" pitchFamily="34" charset="-122"/>
              </a:rPr>
              <a:t>13</a:t>
            </a:r>
            <a:r>
              <a:rPr lang="zh-CN" altLang="en-US" sz="1200" dirty="0">
                <a:latin typeface="微软雅黑" panose="020B0503020204020204" pitchFamily="34" charset="-122"/>
                <a:ea typeface="微软雅黑" panose="020B0503020204020204" pitchFamily="34" charset="-122"/>
              </a:rPr>
              <a:t>个村由水网相连，建筑统一采用浅色系、现代建筑，整体风貌统一。</a:t>
            </a:r>
            <a:endParaRPr lang="zh-CN" altLang="en-US" sz="1200" dirty="0">
              <a:latin typeface="微软雅黑" panose="020B0503020204020204" pitchFamily="34" charset="-122"/>
              <a:ea typeface="微软雅黑" panose="020B0503020204020204" pitchFamily="34" charset="-122"/>
            </a:endParaRPr>
          </a:p>
          <a:p>
            <a:pPr eaLnBrk="1" hangingPunct="1">
              <a:buClr>
                <a:srgbClr val="FF0000"/>
              </a:buClr>
            </a:pPr>
            <a:endParaRPr lang="en-US" altLang="zh-CN" sz="1200" b="1" dirty="0">
              <a:solidFill>
                <a:srgbClr val="C00000"/>
              </a:solidFill>
              <a:latin typeface="微软雅黑" panose="020B0503020204020204" pitchFamily="34" charset="-122"/>
              <a:ea typeface="微软雅黑" panose="020B0503020204020204" pitchFamily="34" charset="-122"/>
            </a:endParaRPr>
          </a:p>
        </p:txBody>
      </p:sp>
      <p:pic>
        <p:nvPicPr>
          <p:cNvPr id="13"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外部环境</a:t>
            </a:r>
            <a:endParaRPr lang="zh-CN" altLang="en-US" sz="2400" b="1" dirty="0">
              <a:latin typeface="微软雅黑" panose="020B0503020204020204" pitchFamily="34" charset="-122"/>
              <a:ea typeface="微软雅黑" panose="020B0503020204020204" pitchFamily="34" charset="-122"/>
            </a:endParaRPr>
          </a:p>
        </p:txBody>
      </p:sp>
      <p:pic>
        <p:nvPicPr>
          <p:cNvPr id="8196" name="Picture 4" descr="J:\图片收集\雪乡\wKgB3FENv4iAEppOAAjigPCIoD459_groupinfo_w600.jpg"/>
          <p:cNvPicPr>
            <a:picLocks noChangeAspect="1" noChangeArrowheads="1"/>
          </p:cNvPicPr>
          <p:nvPr/>
        </p:nvPicPr>
        <p:blipFill>
          <a:blip r:embed="rId3"/>
          <a:srcRect t="861"/>
          <a:stretch>
            <a:fillRect/>
          </a:stretch>
        </p:blipFill>
        <p:spPr bwMode="auto">
          <a:xfrm>
            <a:off x="5655078" y="693216"/>
            <a:ext cx="4116783" cy="4680000"/>
          </a:xfrm>
          <a:prstGeom prst="rect">
            <a:avLst/>
          </a:prstGeom>
          <a:noFill/>
        </p:spPr>
      </p:pic>
      <p:sp>
        <p:nvSpPr>
          <p:cNvPr id="15" name="TextBox 14"/>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kern="0" dirty="0" smtClean="0">
                <a:latin typeface="微软雅黑" panose="020B0503020204020204" pitchFamily="34" charset="-122"/>
                <a:ea typeface="微软雅黑" panose="020B0503020204020204" pitchFamily="34" charset="-122"/>
              </a:rPr>
              <a:t>2</a:t>
            </a:r>
            <a:r>
              <a:rPr lang="en-US" altLang="zh-CN" sz="2400" b="1" kern="0" dirty="0">
                <a:latin typeface="微软雅黑" panose="020B0503020204020204" pitchFamily="34" charset="-122"/>
                <a:ea typeface="微软雅黑" panose="020B0503020204020204" pitchFamily="34" charset="-122"/>
              </a:rPr>
              <a:t>. </a:t>
            </a:r>
            <a:r>
              <a:rPr lang="zh-CN" altLang="en-US" sz="2400" b="1" kern="0" dirty="0">
                <a:latin typeface="微软雅黑" panose="020B0503020204020204" pitchFamily="34" charset="-122"/>
                <a:ea typeface="微软雅黑" panose="020B0503020204020204" pitchFamily="34" charset="-122"/>
              </a:rPr>
              <a:t>全域协调统筹，建设美丽</a:t>
            </a:r>
            <a:r>
              <a:rPr lang="zh-CN" altLang="en-US" sz="2400" b="1" kern="0" dirty="0" smtClean="0">
                <a:latin typeface="微软雅黑" panose="020B0503020204020204" pitchFamily="34" charset="-122"/>
                <a:ea typeface="微软雅黑" panose="020B0503020204020204" pitchFamily="34" charset="-122"/>
              </a:rPr>
              <a:t>乡村</a:t>
            </a:r>
            <a:endParaRPr lang="en-US" altLang="zh-CN" sz="2400" b="1" kern="0" dirty="0">
              <a:latin typeface="微软雅黑" panose="020B0503020204020204" pitchFamily="34" charset="-122"/>
              <a:ea typeface="微软雅黑" panose="020B0503020204020204" pitchFamily="34" charset="-122"/>
            </a:endParaRPr>
          </a:p>
        </p:txBody>
      </p:sp>
      <p:grpSp>
        <p:nvGrpSpPr>
          <p:cNvPr id="16" name="组合 15"/>
          <p:cNvGrpSpPr/>
          <p:nvPr/>
        </p:nvGrpSpPr>
        <p:grpSpPr>
          <a:xfrm>
            <a:off x="9087459" y="4771716"/>
            <a:ext cx="624802" cy="646331"/>
            <a:chOff x="3563888" y="2060848"/>
            <a:chExt cx="576740" cy="646331"/>
          </a:xfrm>
        </p:grpSpPr>
        <p:sp>
          <p:nvSpPr>
            <p:cNvPr id="17" name="矩形 16"/>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18" name="矩形 17"/>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5063550" y="4726886"/>
            <a:ext cx="624802" cy="646331"/>
            <a:chOff x="3563888" y="2060848"/>
            <a:chExt cx="576740" cy="646331"/>
          </a:xfrm>
        </p:grpSpPr>
        <p:sp>
          <p:nvSpPr>
            <p:cNvPr id="20" name="矩形 19"/>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21" name="矩形 20"/>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48551" y="4435688"/>
            <a:ext cx="3700593" cy="1736059"/>
          </a:xfrm>
          <a:prstGeom prst="rect">
            <a:avLst/>
          </a:prstGeom>
        </p:spPr>
      </p:pic>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737" y="2335745"/>
            <a:ext cx="3700593" cy="1640643"/>
          </a:xfrm>
          <a:prstGeom prst="rect">
            <a:avLst/>
          </a:prstGeom>
        </p:spPr>
      </p:pic>
      <p:sp>
        <p:nvSpPr>
          <p:cNvPr id="18436" name="矩形 4"/>
          <p:cNvSpPr>
            <a:spLocks noChangeArrowheads="1"/>
          </p:cNvSpPr>
          <p:nvPr/>
        </p:nvSpPr>
        <p:spPr bwMode="auto">
          <a:xfrm>
            <a:off x="127328" y="476146"/>
            <a:ext cx="3986989" cy="400110"/>
          </a:xfrm>
          <a:prstGeom prst="rect">
            <a:avLst/>
          </a:prstGeom>
          <a:noFill/>
          <a:ln w="9525">
            <a:noFill/>
            <a:miter lim="800000"/>
          </a:ln>
        </p:spPr>
        <p:txBody>
          <a:bodyPr wrap="none">
            <a:spAutoFit/>
          </a:bodyPr>
          <a:lstStyle/>
          <a:p>
            <a:pPr eaLnBrk="1" hangingPunct="1">
              <a:spcBef>
                <a:spcPts val="600"/>
              </a:spcBef>
              <a:spcAft>
                <a:spcPts val="600"/>
              </a:spcAft>
              <a:buClr>
                <a:srgbClr val="376092"/>
              </a:buClr>
            </a:pPr>
            <a:r>
              <a:rPr lang="en-US" altLang="zh-CN" sz="2000" b="1" dirty="0" smtClean="0">
                <a:latin typeface="微软雅黑" panose="020B0503020204020204" pitchFamily="34" charset="-122"/>
                <a:ea typeface="微软雅黑" panose="020B0503020204020204" pitchFamily="34" charset="-122"/>
              </a:rPr>
              <a:t>2.3 </a:t>
            </a:r>
            <a:r>
              <a:rPr lang="zh-CN" altLang="en-US" sz="2000" b="1" dirty="0" smtClean="0">
                <a:latin typeface="微软雅黑" panose="020B0503020204020204" pitchFamily="34" charset="-122"/>
                <a:ea typeface="微软雅黑" panose="020B0503020204020204" pitchFamily="34" charset="-122"/>
              </a:rPr>
              <a:t>整治村庄环境，建设美丽乡村</a:t>
            </a:r>
            <a:endParaRPr lang="en-US" altLang="zh-CN" sz="2000" b="1" dirty="0">
              <a:latin typeface="微软雅黑" panose="020B0503020204020204" pitchFamily="34" charset="-122"/>
              <a:ea typeface="微软雅黑" panose="020B0503020204020204" pitchFamily="34" charset="-122"/>
            </a:endParaRPr>
          </a:p>
        </p:txBody>
      </p:sp>
      <p:sp>
        <p:nvSpPr>
          <p:cNvPr id="18438" name="矩形 6"/>
          <p:cNvSpPr>
            <a:spLocks noChangeArrowheads="1"/>
          </p:cNvSpPr>
          <p:nvPr/>
        </p:nvSpPr>
        <p:spPr bwMode="auto">
          <a:xfrm>
            <a:off x="5206388" y="404665"/>
            <a:ext cx="3262432" cy="276999"/>
          </a:xfrm>
          <a:prstGeom prst="rect">
            <a:avLst/>
          </a:prstGeom>
          <a:noFill/>
          <a:ln w="9525">
            <a:noFill/>
            <a:miter lim="800000"/>
          </a:ln>
        </p:spPr>
        <p:txBody>
          <a:bodyPr wrap="none">
            <a:spAutoFit/>
          </a:bodyPr>
          <a:lstStyle/>
          <a:p>
            <a:pPr eaLnBrk="1" hangingPunct="1">
              <a:buClr>
                <a:srgbClr val="FF0000"/>
              </a:buClr>
            </a:pPr>
            <a:r>
              <a:rPr lang="zh-CN" altLang="en-US" sz="1200" b="1" dirty="0">
                <a:solidFill>
                  <a:srgbClr val="C00000"/>
                </a:solidFill>
                <a:latin typeface="微软雅黑" panose="020B0503020204020204" pitchFamily="34" charset="-122"/>
                <a:ea typeface="微软雅黑" panose="020B0503020204020204" pitchFamily="34" charset="-122"/>
              </a:rPr>
              <a:t>湖北省罗田县九资河镇官基坪村进行河提整治</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18443" name="矩形 12"/>
          <p:cNvSpPr>
            <a:spLocks noChangeArrowheads="1"/>
          </p:cNvSpPr>
          <p:nvPr/>
        </p:nvSpPr>
        <p:spPr bwMode="auto">
          <a:xfrm>
            <a:off x="5219734" y="4221088"/>
            <a:ext cx="3909730" cy="276999"/>
          </a:xfrm>
          <a:prstGeom prst="rect">
            <a:avLst/>
          </a:prstGeom>
          <a:noFill/>
          <a:ln w="9525">
            <a:noFill/>
            <a:miter lim="800000"/>
          </a:ln>
        </p:spPr>
        <p:txBody>
          <a:bodyPr wrap="square">
            <a:spAutoFit/>
          </a:bodyPr>
          <a:lstStyle/>
          <a:p>
            <a:pPr eaLnBrk="1" hangingPunct="1">
              <a:buClr>
                <a:srgbClr val="FF0000"/>
              </a:buClr>
            </a:pPr>
            <a:r>
              <a:rPr lang="zh-CN" altLang="en-US" sz="1200" b="1" dirty="0">
                <a:solidFill>
                  <a:srgbClr val="C00000"/>
                </a:solidFill>
                <a:latin typeface="微软雅黑" panose="020B0503020204020204" pitchFamily="34" charset="-122"/>
                <a:ea typeface="微软雅黑" panose="020B0503020204020204" pitchFamily="34" charset="-122"/>
              </a:rPr>
              <a:t>上海市祝桥镇星光村</a:t>
            </a:r>
            <a:r>
              <a:rPr lang="zh-CN" altLang="en-US" sz="1200" b="1" dirty="0" smtClean="0">
                <a:solidFill>
                  <a:srgbClr val="C00000"/>
                </a:solidFill>
                <a:latin typeface="微软雅黑" panose="020B0503020204020204" pitchFamily="34" charset="-122"/>
                <a:ea typeface="微软雅黑" panose="020B0503020204020204" pitchFamily="34" charset="-122"/>
              </a:rPr>
              <a:t>河道整治前后</a:t>
            </a:r>
            <a:r>
              <a:rPr lang="zh-CN" altLang="en-US" sz="1200" b="1" dirty="0">
                <a:solidFill>
                  <a:srgbClr val="C00000"/>
                </a:solidFill>
                <a:latin typeface="微软雅黑" panose="020B0503020204020204" pitchFamily="34" charset="-122"/>
                <a:ea typeface="微软雅黑" panose="020B0503020204020204" pitchFamily="34" charset="-122"/>
              </a:rPr>
              <a:t>对比照片</a:t>
            </a:r>
            <a:endParaRPr lang="zh-CN" altLang="en-US" sz="1200" b="1" dirty="0">
              <a:solidFill>
                <a:srgbClr val="C00000"/>
              </a:solidFill>
              <a:latin typeface="微软雅黑" panose="020B0503020204020204" pitchFamily="34" charset="-122"/>
              <a:ea typeface="微软雅黑" panose="020B0503020204020204" pitchFamily="34" charset="-122"/>
            </a:endParaRPr>
          </a:p>
        </p:txBody>
      </p:sp>
      <p:sp>
        <p:nvSpPr>
          <p:cNvPr id="18444" name="Text Box 3"/>
          <p:cNvSpPr txBox="1">
            <a:spLocks noChangeArrowheads="1"/>
          </p:cNvSpPr>
          <p:nvPr/>
        </p:nvSpPr>
        <p:spPr bwMode="auto">
          <a:xfrm>
            <a:off x="669000" y="937295"/>
            <a:ext cx="3633919" cy="738652"/>
          </a:xfrm>
          <a:prstGeom prst="rect">
            <a:avLst/>
          </a:prstGeom>
          <a:noFill/>
          <a:ln w="9525">
            <a:noFill/>
            <a:miter lim="800000"/>
          </a:ln>
        </p:spPr>
        <p:txBody>
          <a:bodyPr wrap="square" lIns="91429" tIns="45714" rIns="91429" bIns="45714">
            <a:spAutoFit/>
          </a:bodyPr>
          <a:lstStyle/>
          <a:p>
            <a:pPr eaLnBrk="1" hangingPunct="1">
              <a:lnSpc>
                <a:spcPct val="150000"/>
              </a:lnSpc>
              <a:buClr>
                <a:srgbClr val="FF0000"/>
              </a:buClr>
            </a:pPr>
            <a:r>
              <a:rPr lang="zh-CN" altLang="en-US" sz="1400" dirty="0">
                <a:latin typeface="微软雅黑" panose="020B0503020204020204" pitchFamily="34" charset="-122"/>
                <a:ea typeface="微软雅黑" panose="020B0503020204020204" pitchFamily="34" charset="-122"/>
              </a:rPr>
              <a:t>加强对乡村的</a:t>
            </a:r>
            <a:r>
              <a:rPr lang="zh-CN" altLang="en-US" sz="1400" dirty="0">
                <a:solidFill>
                  <a:srgbClr val="C00000"/>
                </a:solidFill>
                <a:latin typeface="微软雅黑" panose="020B0503020204020204" pitchFamily="34" charset="-122"/>
                <a:ea typeface="微软雅黑" panose="020B0503020204020204" pitchFamily="34" charset="-122"/>
              </a:rPr>
              <a:t>农房、水体、垃圾、公共</a:t>
            </a:r>
            <a:r>
              <a:rPr lang="zh-CN" altLang="en-US" sz="1400" dirty="0" smtClean="0">
                <a:solidFill>
                  <a:srgbClr val="C00000"/>
                </a:solidFill>
                <a:latin typeface="微软雅黑" panose="020B0503020204020204" pitchFamily="34" charset="-122"/>
                <a:ea typeface="微软雅黑" panose="020B0503020204020204" pitchFamily="34" charset="-122"/>
              </a:rPr>
              <a:t>空间</a:t>
            </a:r>
            <a:r>
              <a:rPr lang="zh-CN" altLang="en-US" sz="1400" dirty="0">
                <a:latin typeface="微软雅黑" panose="020B0503020204020204" pitchFamily="34" charset="-122"/>
                <a:ea typeface="微软雅黑" panose="020B0503020204020204" pitchFamily="34" charset="-122"/>
              </a:rPr>
              <a:t>的环境整治</a:t>
            </a:r>
            <a:r>
              <a:rPr lang="zh-CN" altLang="en-US" sz="1400" dirty="0" smtClean="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p:txBody>
      </p:sp>
      <p:sp>
        <p:nvSpPr>
          <p:cNvPr id="17" name="矩形 12"/>
          <p:cNvSpPr>
            <a:spLocks noChangeArrowheads="1"/>
          </p:cNvSpPr>
          <p:nvPr/>
        </p:nvSpPr>
        <p:spPr bwMode="auto">
          <a:xfrm>
            <a:off x="493291" y="2132857"/>
            <a:ext cx="3108543" cy="276999"/>
          </a:xfrm>
          <a:prstGeom prst="rect">
            <a:avLst/>
          </a:prstGeom>
          <a:noFill/>
          <a:ln w="9525">
            <a:noFill/>
            <a:miter lim="800000"/>
          </a:ln>
        </p:spPr>
        <p:txBody>
          <a:bodyPr wrap="none">
            <a:spAutoFit/>
          </a:bodyPr>
          <a:lstStyle/>
          <a:p>
            <a:pPr eaLnBrk="1" hangingPunct="1">
              <a:buClr>
                <a:srgbClr val="FF0000"/>
              </a:buClr>
            </a:pPr>
            <a:r>
              <a:rPr lang="zh-CN" altLang="en-US" sz="1200" b="1" dirty="0" smtClean="0">
                <a:solidFill>
                  <a:srgbClr val="C00000"/>
                </a:solidFill>
                <a:latin typeface="微软雅黑" panose="020B0503020204020204" pitchFamily="34" charset="-122"/>
                <a:ea typeface="微软雅黑" panose="020B0503020204020204" pitchFamily="34" charset="-122"/>
              </a:rPr>
              <a:t>大别山区村庄通过更换瓦片，协调建筑色彩</a:t>
            </a:r>
            <a:endParaRPr lang="zh-CN" altLang="en-US" sz="1200" b="1" dirty="0">
              <a:solidFill>
                <a:srgbClr val="C00000"/>
              </a:solidFill>
              <a:latin typeface="微软雅黑" panose="020B0503020204020204" pitchFamily="34" charset="-122"/>
              <a:ea typeface="微软雅黑" panose="020B0503020204020204" pitchFamily="34" charset="-122"/>
            </a:endParaRPr>
          </a:p>
        </p:txBody>
      </p:sp>
      <p:pic>
        <p:nvPicPr>
          <p:cNvPr id="1029" name="Picture 5" descr="C:\Documents and Settings\ghy-zhoud\feiq\RichOle\91222999.bmp"/>
          <p:cNvPicPr>
            <a:picLocks noChangeAspect="1" noChangeArrowheads="1"/>
          </p:cNvPicPr>
          <p:nvPr/>
        </p:nvPicPr>
        <p:blipFill>
          <a:blip r:embed="rId3"/>
          <a:srcRect b="14866"/>
          <a:stretch>
            <a:fillRect/>
          </a:stretch>
        </p:blipFill>
        <p:spPr bwMode="auto">
          <a:xfrm>
            <a:off x="4375150" y="2204864"/>
            <a:ext cx="5530200" cy="1796636"/>
          </a:xfrm>
          <a:prstGeom prst="rect">
            <a:avLst/>
          </a:prstGeom>
          <a:noFill/>
        </p:spPr>
      </p:pic>
      <p:pic>
        <p:nvPicPr>
          <p:cNvPr id="1031" name="Picture 7" descr="C:\Documents and Settings\ghy-zhoud\feiq\RichOle\676172830.bmp"/>
          <p:cNvPicPr>
            <a:picLocks noChangeAspect="1" noChangeArrowheads="1"/>
          </p:cNvPicPr>
          <p:nvPr/>
        </p:nvPicPr>
        <p:blipFill rotWithShape="1">
          <a:blip r:embed="rId4"/>
          <a:srcRect t="3967" b="11060"/>
          <a:stretch>
            <a:fillRect/>
          </a:stretch>
        </p:blipFill>
        <p:spPr bwMode="auto">
          <a:xfrm>
            <a:off x="4375150" y="620688"/>
            <a:ext cx="5530850" cy="1788690"/>
          </a:xfrm>
          <a:prstGeom prst="rect">
            <a:avLst/>
          </a:prstGeom>
          <a:noFill/>
        </p:spPr>
      </p:pic>
      <p:sp>
        <p:nvSpPr>
          <p:cNvPr id="18" name="矩形 6"/>
          <p:cNvSpPr>
            <a:spLocks noChangeArrowheads="1"/>
          </p:cNvSpPr>
          <p:nvPr/>
        </p:nvSpPr>
        <p:spPr bwMode="auto">
          <a:xfrm>
            <a:off x="5343044" y="3936353"/>
            <a:ext cx="646331" cy="276999"/>
          </a:xfrm>
          <a:prstGeom prst="rect">
            <a:avLst/>
          </a:prstGeom>
          <a:noFill/>
          <a:ln w="9525">
            <a:noFill/>
            <a:miter lim="800000"/>
          </a:ln>
        </p:spPr>
        <p:txBody>
          <a:bodyPr wrap="none">
            <a:spAutoFit/>
          </a:bodyPr>
          <a:lstStyle/>
          <a:p>
            <a:pPr eaLnBrk="1" hangingPunct="1">
              <a:buClr>
                <a:srgbClr val="FF0000"/>
              </a:buClr>
            </a:pPr>
            <a:r>
              <a:rPr lang="zh-CN" altLang="en-US" sz="1200" dirty="0" smtClean="0">
                <a:latin typeface="微软雅黑" panose="020B0503020204020204" pitchFamily="34" charset="-122"/>
                <a:ea typeface="微软雅黑" panose="020B0503020204020204" pitchFamily="34" charset="-122"/>
              </a:rPr>
              <a:t>整治前</a:t>
            </a:r>
            <a:endParaRPr lang="en-US" altLang="zh-CN" sz="1200" dirty="0" smtClean="0">
              <a:latin typeface="微软雅黑" panose="020B0503020204020204" pitchFamily="34" charset="-122"/>
              <a:ea typeface="微软雅黑" panose="020B0503020204020204" pitchFamily="34" charset="-122"/>
            </a:endParaRPr>
          </a:p>
        </p:txBody>
      </p:sp>
      <p:sp>
        <p:nvSpPr>
          <p:cNvPr id="19" name="矩形 6"/>
          <p:cNvSpPr>
            <a:spLocks noChangeArrowheads="1"/>
          </p:cNvSpPr>
          <p:nvPr/>
        </p:nvSpPr>
        <p:spPr bwMode="auto">
          <a:xfrm>
            <a:off x="8229365" y="3933056"/>
            <a:ext cx="646331" cy="276999"/>
          </a:xfrm>
          <a:prstGeom prst="rect">
            <a:avLst/>
          </a:prstGeom>
          <a:noFill/>
          <a:ln w="9525">
            <a:noFill/>
            <a:miter lim="800000"/>
          </a:ln>
        </p:spPr>
        <p:txBody>
          <a:bodyPr wrap="none">
            <a:spAutoFit/>
          </a:bodyPr>
          <a:lstStyle/>
          <a:p>
            <a:pPr eaLnBrk="1" hangingPunct="1">
              <a:buClr>
                <a:srgbClr val="FF0000"/>
              </a:buClr>
            </a:pPr>
            <a:r>
              <a:rPr lang="zh-CN" altLang="en-US" sz="1200" dirty="0" smtClean="0">
                <a:latin typeface="微软雅黑" panose="020B0503020204020204" pitchFamily="34" charset="-122"/>
                <a:ea typeface="微软雅黑" panose="020B0503020204020204" pitchFamily="34" charset="-122"/>
              </a:rPr>
              <a:t>整治后</a:t>
            </a:r>
            <a:endParaRPr lang="en-US" altLang="zh-CN" sz="1200" dirty="0" smtClean="0">
              <a:latin typeface="微软雅黑" panose="020B0503020204020204" pitchFamily="34" charset="-122"/>
              <a:ea typeface="微软雅黑" panose="020B0503020204020204" pitchFamily="34" charset="-122"/>
            </a:endParaRPr>
          </a:p>
        </p:txBody>
      </p:sp>
      <p:sp>
        <p:nvSpPr>
          <p:cNvPr id="20" name="矩形 6"/>
          <p:cNvSpPr>
            <a:spLocks noChangeArrowheads="1"/>
          </p:cNvSpPr>
          <p:nvPr/>
        </p:nvSpPr>
        <p:spPr bwMode="auto">
          <a:xfrm>
            <a:off x="5308598" y="6165304"/>
            <a:ext cx="646331" cy="276999"/>
          </a:xfrm>
          <a:prstGeom prst="rect">
            <a:avLst/>
          </a:prstGeom>
          <a:noFill/>
          <a:ln w="9525">
            <a:noFill/>
            <a:miter lim="800000"/>
          </a:ln>
        </p:spPr>
        <p:txBody>
          <a:bodyPr wrap="none">
            <a:spAutoFit/>
          </a:bodyPr>
          <a:lstStyle/>
          <a:p>
            <a:pPr eaLnBrk="1" hangingPunct="1">
              <a:buClr>
                <a:srgbClr val="FF0000"/>
              </a:buClr>
            </a:pPr>
            <a:r>
              <a:rPr lang="zh-CN" altLang="en-US" sz="1200" dirty="0" smtClean="0">
                <a:latin typeface="微软雅黑" panose="020B0503020204020204" pitchFamily="34" charset="-122"/>
                <a:ea typeface="微软雅黑" panose="020B0503020204020204" pitchFamily="34" charset="-122"/>
              </a:rPr>
              <a:t>整治前</a:t>
            </a:r>
            <a:endParaRPr lang="en-US" altLang="zh-CN" sz="1200" dirty="0" smtClean="0">
              <a:latin typeface="微软雅黑" panose="020B0503020204020204" pitchFamily="34" charset="-122"/>
              <a:ea typeface="微软雅黑" panose="020B0503020204020204" pitchFamily="34" charset="-122"/>
            </a:endParaRPr>
          </a:p>
        </p:txBody>
      </p:sp>
      <p:sp>
        <p:nvSpPr>
          <p:cNvPr id="21" name="矩形 6"/>
          <p:cNvSpPr>
            <a:spLocks noChangeArrowheads="1"/>
          </p:cNvSpPr>
          <p:nvPr/>
        </p:nvSpPr>
        <p:spPr bwMode="auto">
          <a:xfrm>
            <a:off x="8194920" y="6165305"/>
            <a:ext cx="646331" cy="276999"/>
          </a:xfrm>
          <a:prstGeom prst="rect">
            <a:avLst/>
          </a:prstGeom>
          <a:noFill/>
          <a:ln w="9525">
            <a:noFill/>
            <a:miter lim="800000"/>
          </a:ln>
        </p:spPr>
        <p:txBody>
          <a:bodyPr wrap="none">
            <a:spAutoFit/>
          </a:bodyPr>
          <a:lstStyle/>
          <a:p>
            <a:pPr eaLnBrk="1" hangingPunct="1">
              <a:buClr>
                <a:srgbClr val="FF0000"/>
              </a:buClr>
            </a:pPr>
            <a:r>
              <a:rPr lang="zh-CN" altLang="en-US" sz="1200" dirty="0" smtClean="0">
                <a:latin typeface="微软雅黑" panose="020B0503020204020204" pitchFamily="34" charset="-122"/>
                <a:ea typeface="微软雅黑" panose="020B0503020204020204" pitchFamily="34" charset="-122"/>
              </a:rPr>
              <a:t>整治后</a:t>
            </a:r>
            <a:endParaRPr lang="en-US" altLang="zh-CN" sz="1200" dirty="0" smtClean="0">
              <a:latin typeface="微软雅黑" panose="020B0503020204020204" pitchFamily="34" charset="-122"/>
              <a:ea typeface="微软雅黑" panose="020B0503020204020204" pitchFamily="34" charset="-122"/>
            </a:endParaRPr>
          </a:p>
        </p:txBody>
      </p:sp>
      <p:sp>
        <p:nvSpPr>
          <p:cNvPr id="24" name="矩形 6"/>
          <p:cNvSpPr>
            <a:spLocks noChangeArrowheads="1"/>
          </p:cNvSpPr>
          <p:nvPr/>
        </p:nvSpPr>
        <p:spPr bwMode="auto">
          <a:xfrm>
            <a:off x="1877530" y="3933056"/>
            <a:ext cx="646331" cy="276999"/>
          </a:xfrm>
          <a:prstGeom prst="rect">
            <a:avLst/>
          </a:prstGeom>
          <a:noFill/>
          <a:ln w="9525">
            <a:noFill/>
            <a:miter lim="800000"/>
          </a:ln>
        </p:spPr>
        <p:txBody>
          <a:bodyPr wrap="none">
            <a:spAutoFit/>
          </a:bodyPr>
          <a:lstStyle/>
          <a:p>
            <a:pPr eaLnBrk="1" hangingPunct="1">
              <a:buClr>
                <a:srgbClr val="FF0000"/>
              </a:buClr>
            </a:pPr>
            <a:r>
              <a:rPr lang="zh-CN" altLang="en-US" sz="1200" dirty="0" smtClean="0">
                <a:latin typeface="微软雅黑" panose="020B0503020204020204" pitchFamily="34" charset="-122"/>
                <a:ea typeface="微软雅黑" panose="020B0503020204020204" pitchFamily="34" charset="-122"/>
              </a:rPr>
              <a:t>整治前</a:t>
            </a:r>
            <a:endParaRPr lang="en-US" altLang="zh-CN" sz="1200" dirty="0" smtClean="0">
              <a:latin typeface="微软雅黑" panose="020B0503020204020204" pitchFamily="34" charset="-122"/>
              <a:ea typeface="微软雅黑" panose="020B0503020204020204" pitchFamily="34" charset="-122"/>
            </a:endParaRPr>
          </a:p>
        </p:txBody>
      </p:sp>
      <p:sp>
        <p:nvSpPr>
          <p:cNvPr id="25" name="矩形 6"/>
          <p:cNvSpPr>
            <a:spLocks noChangeArrowheads="1"/>
          </p:cNvSpPr>
          <p:nvPr/>
        </p:nvSpPr>
        <p:spPr bwMode="auto">
          <a:xfrm>
            <a:off x="1832654" y="6171747"/>
            <a:ext cx="646331" cy="276999"/>
          </a:xfrm>
          <a:prstGeom prst="rect">
            <a:avLst/>
          </a:prstGeom>
          <a:noFill/>
          <a:ln w="9525">
            <a:noFill/>
            <a:miter lim="800000"/>
          </a:ln>
        </p:spPr>
        <p:txBody>
          <a:bodyPr wrap="none">
            <a:spAutoFit/>
          </a:bodyPr>
          <a:lstStyle/>
          <a:p>
            <a:pPr eaLnBrk="1" hangingPunct="1">
              <a:buClr>
                <a:srgbClr val="FF0000"/>
              </a:buClr>
            </a:pPr>
            <a:r>
              <a:rPr lang="zh-CN" altLang="en-US" sz="1200" dirty="0" smtClean="0">
                <a:latin typeface="微软雅黑" panose="020B0503020204020204" pitchFamily="34" charset="-122"/>
                <a:ea typeface="微软雅黑" panose="020B0503020204020204" pitchFamily="34" charset="-122"/>
              </a:rPr>
              <a:t>整治后</a:t>
            </a:r>
            <a:endParaRPr lang="en-US" altLang="zh-CN" sz="1200" dirty="0" smtClean="0">
              <a:latin typeface="微软雅黑" panose="020B0503020204020204" pitchFamily="34" charset="-122"/>
              <a:ea typeface="微软雅黑" panose="020B0503020204020204" pitchFamily="34" charset="-122"/>
            </a:endParaRPr>
          </a:p>
        </p:txBody>
      </p:sp>
      <p:pic>
        <p:nvPicPr>
          <p:cNvPr id="27" name="Picture 2" descr="20150826中国建筑研究院ppt-0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Box 27"/>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外部环境</a:t>
            </a:r>
            <a:endParaRPr lang="zh-CN" altLang="en-US" sz="2400" b="1" dirty="0">
              <a:latin typeface="微软雅黑" panose="020B0503020204020204" pitchFamily="34" charset="-122"/>
              <a:ea typeface="微软雅黑" panose="020B0503020204020204" pitchFamily="34" charset="-122"/>
            </a:endParaRPr>
          </a:p>
        </p:txBody>
      </p:sp>
      <p:grpSp>
        <p:nvGrpSpPr>
          <p:cNvPr id="26" name="组合 25"/>
          <p:cNvGrpSpPr/>
          <p:nvPr/>
        </p:nvGrpSpPr>
        <p:grpSpPr>
          <a:xfrm>
            <a:off x="3373613" y="5608291"/>
            <a:ext cx="487266" cy="646331"/>
            <a:chOff x="3493430" y="1968514"/>
            <a:chExt cx="576740" cy="828765"/>
          </a:xfrm>
        </p:grpSpPr>
        <p:sp>
          <p:nvSpPr>
            <p:cNvPr id="30" name="矩形 29"/>
            <p:cNvSpPr/>
            <p:nvPr/>
          </p:nvSpPr>
          <p:spPr>
            <a:xfrm>
              <a:off x="3493430" y="1968514"/>
              <a:ext cx="576740" cy="828765"/>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1" name="矩形 30"/>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3370153" y="3430646"/>
            <a:ext cx="468052" cy="646331"/>
            <a:chOff x="4304114" y="1968195"/>
            <a:chExt cx="555918" cy="831637"/>
          </a:xfrm>
        </p:grpSpPr>
        <p:sp>
          <p:nvSpPr>
            <p:cNvPr id="33" name="矩形 32"/>
            <p:cNvSpPr/>
            <p:nvPr/>
          </p:nvSpPr>
          <p:spPr>
            <a:xfrm>
              <a:off x="4304114" y="1968195"/>
              <a:ext cx="504056" cy="831637"/>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4" name="矩形 33"/>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6573180" y="6068784"/>
            <a:ext cx="468052" cy="646331"/>
            <a:chOff x="4304114" y="1968195"/>
            <a:chExt cx="555918" cy="831637"/>
          </a:xfrm>
        </p:grpSpPr>
        <p:sp>
          <p:nvSpPr>
            <p:cNvPr id="36" name="矩形 35"/>
            <p:cNvSpPr/>
            <p:nvPr/>
          </p:nvSpPr>
          <p:spPr>
            <a:xfrm>
              <a:off x="4304114" y="1968195"/>
              <a:ext cx="504056" cy="831637"/>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7" name="矩形 36"/>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9418084" y="6095037"/>
            <a:ext cx="487266" cy="646331"/>
            <a:chOff x="3493430" y="1968514"/>
            <a:chExt cx="576740" cy="828765"/>
          </a:xfrm>
        </p:grpSpPr>
        <p:sp>
          <p:nvSpPr>
            <p:cNvPr id="39" name="矩形 38"/>
            <p:cNvSpPr/>
            <p:nvPr/>
          </p:nvSpPr>
          <p:spPr>
            <a:xfrm>
              <a:off x="3493430" y="1968514"/>
              <a:ext cx="576740" cy="828765"/>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40" name="矩形 39"/>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6435165" y="3495990"/>
            <a:ext cx="468052" cy="646331"/>
            <a:chOff x="4304114" y="1968195"/>
            <a:chExt cx="555918" cy="831637"/>
          </a:xfrm>
        </p:grpSpPr>
        <p:sp>
          <p:nvSpPr>
            <p:cNvPr id="42" name="矩形 41"/>
            <p:cNvSpPr/>
            <p:nvPr/>
          </p:nvSpPr>
          <p:spPr>
            <a:xfrm>
              <a:off x="4304114" y="1968195"/>
              <a:ext cx="504056" cy="831637"/>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43" name="矩形 42"/>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9338819" y="3494661"/>
            <a:ext cx="487266" cy="646331"/>
            <a:chOff x="3493430" y="1968514"/>
            <a:chExt cx="576740" cy="828765"/>
          </a:xfrm>
        </p:grpSpPr>
        <p:sp>
          <p:nvSpPr>
            <p:cNvPr id="45" name="矩形 44"/>
            <p:cNvSpPr/>
            <p:nvPr/>
          </p:nvSpPr>
          <p:spPr>
            <a:xfrm>
              <a:off x="3493430" y="1968514"/>
              <a:ext cx="576740" cy="828765"/>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46" name="矩形 45"/>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TextBox 46"/>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kern="0" dirty="0" smtClean="0">
                <a:latin typeface="微软雅黑" panose="020B0503020204020204" pitchFamily="34" charset="-122"/>
                <a:ea typeface="微软雅黑" panose="020B0503020204020204" pitchFamily="34" charset="-122"/>
              </a:rPr>
              <a:t>2</a:t>
            </a:r>
            <a:r>
              <a:rPr lang="en-US" altLang="zh-CN" sz="2400" b="1" kern="0" dirty="0">
                <a:latin typeface="微软雅黑" panose="020B0503020204020204" pitchFamily="34" charset="-122"/>
                <a:ea typeface="微软雅黑" panose="020B0503020204020204" pitchFamily="34" charset="-122"/>
              </a:rPr>
              <a:t>. </a:t>
            </a:r>
            <a:r>
              <a:rPr lang="zh-CN" altLang="en-US" sz="2400" b="1" kern="0" dirty="0">
                <a:latin typeface="微软雅黑" panose="020B0503020204020204" pitchFamily="34" charset="-122"/>
                <a:ea typeface="微软雅黑" panose="020B0503020204020204" pitchFamily="34" charset="-122"/>
              </a:rPr>
              <a:t>全域协调统筹，建设美丽</a:t>
            </a:r>
            <a:r>
              <a:rPr lang="zh-CN" altLang="en-US" sz="2400" b="1" kern="0" dirty="0" smtClean="0">
                <a:latin typeface="微软雅黑" panose="020B0503020204020204" pitchFamily="34" charset="-122"/>
                <a:ea typeface="微软雅黑" panose="020B0503020204020204" pitchFamily="34" charset="-122"/>
              </a:rPr>
              <a:t>乡村</a:t>
            </a:r>
            <a:endParaRPr lang="en-US" altLang="zh-CN" sz="2400" b="1" kern="0" dirty="0">
              <a:latin typeface="微软雅黑" panose="020B0503020204020204" pitchFamily="34" charset="-122"/>
              <a:ea typeface="微软雅黑" panose="020B0503020204020204" pitchFamily="34" charset="-122"/>
            </a:endParaRPr>
          </a:p>
        </p:txBody>
      </p:sp>
      <p:pic>
        <p:nvPicPr>
          <p:cNvPr id="48" name="图片 4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24931" y="4513418"/>
            <a:ext cx="2696621" cy="1621423"/>
          </a:xfrm>
          <a:prstGeom prst="rect">
            <a:avLst/>
          </a:prstGeom>
        </p:spPr>
      </p:pic>
      <p:pic>
        <p:nvPicPr>
          <p:cNvPr id="49" name="图片 4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31581" y="4519238"/>
            <a:ext cx="2736304" cy="1623341"/>
          </a:xfrm>
          <a:prstGeom prst="rect">
            <a:avLst/>
          </a:prstGeom>
        </p:spPr>
      </p:pic>
    </p:spTree>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5"/>
          <p:cNvSpPr txBox="1">
            <a:spLocks noChangeArrowheads="1"/>
          </p:cNvSpPr>
          <p:nvPr/>
        </p:nvSpPr>
        <p:spPr bwMode="auto">
          <a:xfrm>
            <a:off x="5283334" y="2410430"/>
            <a:ext cx="4194169" cy="3754874"/>
          </a:xfrm>
          <a:prstGeom prst="rect">
            <a:avLst/>
          </a:prstGeom>
          <a:noFill/>
          <a:ln w="9525">
            <a:noFill/>
            <a:miter lim="800000"/>
          </a:ln>
        </p:spPr>
        <p:txBody>
          <a:bodyPr wrap="square">
            <a:spAutoFit/>
          </a:bodyPr>
          <a:lstStyle/>
          <a:p>
            <a:pPr eaLnBrk="1" hangingPunct="1">
              <a:spcAft>
                <a:spcPts val="600"/>
              </a:spcAft>
            </a:pPr>
            <a:r>
              <a:rPr lang="en-US" altLang="zh-CN" sz="2000" dirty="0">
                <a:latin typeface="微软雅黑" panose="020B0503020204020204" pitchFamily="34" charset="-122"/>
                <a:ea typeface="微软雅黑" panose="020B0503020204020204" pitchFamily="34" charset="-122"/>
                <a:sym typeface="Calibri" panose="020F0502020204030204" pitchFamily="34" charset="0"/>
              </a:rPr>
              <a:t>1</a:t>
            </a:r>
            <a:r>
              <a:rPr lang="zh-CN" altLang="en-US" sz="2000" dirty="0">
                <a:latin typeface="微软雅黑" panose="020B0503020204020204" pitchFamily="34" charset="-122"/>
                <a:ea typeface="微软雅黑" panose="020B0503020204020204" pitchFamily="34" charset="-122"/>
                <a:sym typeface="Calibri" panose="020F0502020204030204" pitchFamily="34" charset="0"/>
              </a:rPr>
              <a:t>、顺应山水、契合地貌</a:t>
            </a:r>
            <a:endParaRPr lang="en-US" altLang="zh-CN" sz="2000" dirty="0">
              <a:latin typeface="微软雅黑" panose="020B0503020204020204" pitchFamily="34" charset="-122"/>
              <a:ea typeface="微软雅黑" panose="020B0503020204020204" pitchFamily="34" charset="-122"/>
              <a:sym typeface="Calibri" panose="020F0502020204030204" pitchFamily="34" charset="0"/>
            </a:endParaRPr>
          </a:p>
          <a:p>
            <a:pPr marL="360045" eaLnBrk="1" hangingPunct="1">
              <a:spcBef>
                <a:spcPts val="600"/>
              </a:spcBef>
              <a:spcAft>
                <a:spcPts val="600"/>
              </a:spcAft>
              <a:buClr>
                <a:srgbClr val="376092"/>
              </a:buClr>
            </a:pPr>
            <a:r>
              <a:rPr lang="en-US" altLang="zh-CN" sz="1400" dirty="0">
                <a:latin typeface="微软雅黑" panose="020B0503020204020204" pitchFamily="34" charset="-122"/>
                <a:ea typeface="微软雅黑" panose="020B0503020204020204" pitchFamily="34" charset="-122"/>
              </a:rPr>
              <a:t>1.1   </a:t>
            </a:r>
            <a:r>
              <a:rPr lang="zh-CN" altLang="en-US" sz="1400" dirty="0">
                <a:latin typeface="微软雅黑" panose="020B0503020204020204" pitchFamily="34" charset="-122"/>
                <a:ea typeface="微软雅黑" panose="020B0503020204020204" pitchFamily="34" charset="-122"/>
              </a:rPr>
              <a:t>滨水地区城镇</a:t>
            </a:r>
            <a:endParaRPr lang="zh-CN" altLang="en-US" sz="1400" dirty="0">
              <a:latin typeface="微软雅黑" panose="020B0503020204020204" pitchFamily="34" charset="-122"/>
              <a:ea typeface="微软雅黑" panose="020B0503020204020204" pitchFamily="34" charset="-122"/>
            </a:endParaRPr>
          </a:p>
          <a:p>
            <a:pPr marL="360045" eaLnBrk="1" hangingPunct="1">
              <a:spcBef>
                <a:spcPts val="600"/>
              </a:spcBef>
              <a:spcAft>
                <a:spcPts val="600"/>
              </a:spcAft>
              <a:buClr>
                <a:srgbClr val="376092"/>
              </a:buClr>
            </a:pPr>
            <a:r>
              <a:rPr lang="en-US" altLang="zh-CN" sz="1400" dirty="0">
                <a:latin typeface="微软雅黑" panose="020B0503020204020204" pitchFamily="34" charset="-122"/>
                <a:ea typeface="微软雅黑" panose="020B0503020204020204" pitchFamily="34" charset="-122"/>
              </a:rPr>
              <a:t>1.2   </a:t>
            </a:r>
            <a:r>
              <a:rPr lang="zh-CN" altLang="en-US" sz="1400" dirty="0">
                <a:latin typeface="微软雅黑" panose="020B0503020204020204" pitchFamily="34" charset="-122"/>
                <a:ea typeface="微软雅黑" panose="020B0503020204020204" pitchFamily="34" charset="-122"/>
              </a:rPr>
              <a:t>山地、丘陵地区城镇</a:t>
            </a:r>
            <a:endParaRPr lang="zh-CN" altLang="en-US" sz="1400" dirty="0">
              <a:latin typeface="微软雅黑" panose="020B0503020204020204" pitchFamily="34" charset="-122"/>
              <a:ea typeface="微软雅黑" panose="020B0503020204020204" pitchFamily="34" charset="-122"/>
            </a:endParaRPr>
          </a:p>
          <a:p>
            <a:pPr marL="360045" eaLnBrk="1" hangingPunct="1">
              <a:spcBef>
                <a:spcPts val="600"/>
              </a:spcBef>
              <a:spcAft>
                <a:spcPts val="600"/>
              </a:spcAft>
              <a:buClr>
                <a:srgbClr val="376092"/>
              </a:buClr>
            </a:pPr>
            <a:r>
              <a:rPr lang="en-US" altLang="zh-CN" sz="1400" dirty="0">
                <a:latin typeface="微软雅黑" panose="020B0503020204020204" pitchFamily="34" charset="-122"/>
                <a:ea typeface="微软雅黑" panose="020B0503020204020204" pitchFamily="34" charset="-122"/>
              </a:rPr>
              <a:t>1.3   </a:t>
            </a:r>
            <a:r>
              <a:rPr lang="zh-CN" altLang="en-US" sz="1400" dirty="0">
                <a:latin typeface="微软雅黑" panose="020B0503020204020204" pitchFamily="34" charset="-122"/>
                <a:ea typeface="微软雅黑" panose="020B0503020204020204" pitchFamily="34" charset="-122"/>
              </a:rPr>
              <a:t>平原地区城镇</a:t>
            </a:r>
            <a:endParaRPr lang="zh-CN" altLang="en-US" sz="1400" dirty="0">
              <a:latin typeface="微软雅黑" panose="020B0503020204020204" pitchFamily="34" charset="-122"/>
              <a:ea typeface="微软雅黑" panose="020B0503020204020204" pitchFamily="34" charset="-122"/>
            </a:endParaRPr>
          </a:p>
          <a:p>
            <a:pPr eaLnBrk="1" hangingPunct="1">
              <a:spcAft>
                <a:spcPts val="600"/>
              </a:spcAft>
            </a:pPr>
            <a:r>
              <a:rPr lang="en-US" altLang="zh-CN" sz="2000" dirty="0">
                <a:latin typeface="微软雅黑" panose="020B0503020204020204" pitchFamily="34" charset="-122"/>
                <a:ea typeface="微软雅黑" panose="020B0503020204020204" pitchFamily="34" charset="-122"/>
                <a:sym typeface="Calibri" panose="020F0502020204030204" pitchFamily="34" charset="0"/>
              </a:rPr>
              <a:t>2</a:t>
            </a:r>
            <a:r>
              <a:rPr lang="zh-CN" altLang="en-US" sz="2000" dirty="0">
                <a:latin typeface="微软雅黑" panose="020B0503020204020204" pitchFamily="34" charset="-122"/>
                <a:ea typeface="微软雅黑" panose="020B0503020204020204" pitchFamily="34" charset="-122"/>
                <a:sym typeface="Calibri" panose="020F0502020204030204" pitchFamily="34" charset="0"/>
              </a:rPr>
              <a:t>、整体风貌和谐统一</a:t>
            </a:r>
            <a:endParaRPr lang="en-US" altLang="zh-CN" sz="2000" dirty="0">
              <a:latin typeface="微软雅黑" panose="020B0503020204020204" pitchFamily="34" charset="-122"/>
              <a:ea typeface="微软雅黑" panose="020B0503020204020204" pitchFamily="34" charset="-122"/>
              <a:sym typeface="Calibri" panose="020F0502020204030204" pitchFamily="34" charset="0"/>
            </a:endParaRPr>
          </a:p>
          <a:p>
            <a:pPr marL="360045" eaLnBrk="1" hangingPunct="1">
              <a:spcBef>
                <a:spcPts val="600"/>
              </a:spcBef>
              <a:spcAft>
                <a:spcPts val="600"/>
              </a:spcAft>
              <a:buClr>
                <a:srgbClr val="376092"/>
              </a:buClr>
            </a:pPr>
            <a:r>
              <a:rPr lang="en-US" altLang="zh-CN" sz="1400" dirty="0">
                <a:latin typeface="微软雅黑" panose="020B0503020204020204" pitchFamily="34" charset="-122"/>
                <a:ea typeface="微软雅黑" panose="020B0503020204020204" pitchFamily="34" charset="-122"/>
              </a:rPr>
              <a:t>2.1   </a:t>
            </a:r>
            <a:r>
              <a:rPr lang="zh-CN" altLang="en-US" sz="1400" dirty="0">
                <a:latin typeface="微软雅黑" panose="020B0503020204020204" pitchFamily="34" charset="-122"/>
                <a:ea typeface="微软雅黑" panose="020B0503020204020204" pitchFamily="34" charset="-122"/>
              </a:rPr>
              <a:t>建设</a:t>
            </a:r>
            <a:r>
              <a:rPr lang="zh-CN" altLang="en-US" sz="1400" dirty="0" smtClean="0">
                <a:latin typeface="微软雅黑" panose="020B0503020204020204" pitchFamily="34" charset="-122"/>
                <a:ea typeface="微软雅黑" panose="020B0503020204020204" pitchFamily="34" charset="-122"/>
              </a:rPr>
              <a:t>形式和谐</a:t>
            </a:r>
            <a:r>
              <a:rPr lang="zh-CN" altLang="en-US" sz="1400" dirty="0">
                <a:latin typeface="微软雅黑" panose="020B0503020204020204" pitchFamily="34" charset="-122"/>
                <a:ea typeface="微软雅黑" panose="020B0503020204020204" pitchFamily="34" charset="-122"/>
              </a:rPr>
              <a:t>统一</a:t>
            </a:r>
            <a:endParaRPr lang="zh-CN" altLang="en-US" sz="1400" dirty="0">
              <a:latin typeface="微软雅黑" panose="020B0503020204020204" pitchFamily="34" charset="-122"/>
              <a:ea typeface="微软雅黑" panose="020B0503020204020204" pitchFamily="34" charset="-122"/>
            </a:endParaRPr>
          </a:p>
          <a:p>
            <a:pPr marL="360045" eaLnBrk="1" hangingPunct="1">
              <a:spcBef>
                <a:spcPts val="600"/>
              </a:spcBef>
              <a:spcAft>
                <a:spcPts val="600"/>
              </a:spcAft>
              <a:buClr>
                <a:srgbClr val="376092"/>
              </a:buClr>
            </a:pPr>
            <a:r>
              <a:rPr lang="en-US" altLang="zh-CN" sz="1400" dirty="0">
                <a:latin typeface="微软雅黑" panose="020B0503020204020204" pitchFamily="34" charset="-122"/>
                <a:ea typeface="微软雅黑" panose="020B0503020204020204" pitchFamily="34" charset="-122"/>
              </a:rPr>
              <a:t>2.2   </a:t>
            </a:r>
            <a:r>
              <a:rPr lang="zh-CN" altLang="en-US" sz="1400" dirty="0">
                <a:latin typeface="微软雅黑" panose="020B0503020204020204" pitchFamily="34" charset="-122"/>
                <a:ea typeface="微软雅黑" panose="020B0503020204020204" pitchFamily="34" charset="-122"/>
              </a:rPr>
              <a:t>城镇天际线舒缓平和</a:t>
            </a:r>
            <a:endParaRPr lang="zh-CN" altLang="en-US" sz="1400" dirty="0">
              <a:latin typeface="微软雅黑" panose="020B0503020204020204" pitchFamily="34" charset="-122"/>
              <a:ea typeface="微软雅黑" panose="020B0503020204020204" pitchFamily="34" charset="-122"/>
            </a:endParaRPr>
          </a:p>
          <a:p>
            <a:pPr eaLnBrk="1" hangingPunct="1">
              <a:spcAft>
                <a:spcPts val="600"/>
              </a:spcAft>
            </a:pPr>
            <a:r>
              <a:rPr lang="en-US" altLang="zh-CN" sz="2000" dirty="0">
                <a:latin typeface="微软雅黑" panose="020B0503020204020204" pitchFamily="34" charset="-122"/>
                <a:ea typeface="微软雅黑" panose="020B0503020204020204" pitchFamily="34" charset="-122"/>
                <a:sym typeface="Calibri" panose="020F0502020204030204" pitchFamily="34" charset="0"/>
              </a:rPr>
              <a:t>3</a:t>
            </a:r>
            <a:r>
              <a:rPr lang="zh-CN" altLang="en-US" sz="2000" dirty="0">
                <a:latin typeface="微软雅黑" panose="020B0503020204020204" pitchFamily="34" charset="-122"/>
                <a:ea typeface="微软雅黑" panose="020B0503020204020204" pitchFamily="34" charset="-122"/>
                <a:sym typeface="Calibri" panose="020F0502020204030204" pitchFamily="34" charset="0"/>
              </a:rPr>
              <a:t> 、合理的路网形式</a:t>
            </a:r>
            <a:endParaRPr lang="en-US" altLang="zh-CN" sz="2000" dirty="0">
              <a:latin typeface="微软雅黑" panose="020B0503020204020204" pitchFamily="34" charset="-122"/>
              <a:ea typeface="微软雅黑" panose="020B0503020204020204" pitchFamily="34" charset="-122"/>
              <a:sym typeface="Calibri" panose="020F0502020204030204" pitchFamily="34" charset="0"/>
            </a:endParaRPr>
          </a:p>
          <a:p>
            <a:pPr marL="360045" eaLnBrk="1" hangingPunct="1">
              <a:spcBef>
                <a:spcPts val="600"/>
              </a:spcBef>
              <a:spcAft>
                <a:spcPts val="600"/>
              </a:spcAft>
              <a:buClr>
                <a:srgbClr val="376092"/>
              </a:buClr>
            </a:pPr>
            <a:r>
              <a:rPr lang="en-US" altLang="zh-CN" sz="1400" dirty="0">
                <a:latin typeface="微软雅黑" panose="020B0503020204020204" pitchFamily="34" charset="-122"/>
                <a:ea typeface="微软雅黑" panose="020B0503020204020204" pitchFamily="34" charset="-122"/>
              </a:rPr>
              <a:t>3.1   </a:t>
            </a:r>
            <a:r>
              <a:rPr lang="zh-CN" altLang="en-US" sz="1400" dirty="0">
                <a:latin typeface="微软雅黑" panose="020B0503020204020204" pitchFamily="34" charset="-122"/>
                <a:ea typeface="微软雅黑" panose="020B0503020204020204" pitchFamily="34" charset="-122"/>
              </a:rPr>
              <a:t>顺应自然地形，延续传统肌理</a:t>
            </a:r>
            <a:endParaRPr lang="en-US" altLang="zh-CN" sz="1400" dirty="0">
              <a:latin typeface="微软雅黑" panose="020B0503020204020204" pitchFamily="34" charset="-122"/>
              <a:ea typeface="微软雅黑" panose="020B0503020204020204" pitchFamily="34" charset="-122"/>
            </a:endParaRPr>
          </a:p>
          <a:p>
            <a:pPr marL="360045" eaLnBrk="1" hangingPunct="1">
              <a:spcBef>
                <a:spcPts val="600"/>
              </a:spcBef>
              <a:spcAft>
                <a:spcPts val="600"/>
              </a:spcAft>
              <a:buClr>
                <a:srgbClr val="376092"/>
              </a:buClr>
            </a:pPr>
            <a:r>
              <a:rPr lang="en-US" altLang="zh-CN" sz="1400" dirty="0">
                <a:latin typeface="微软雅黑" panose="020B0503020204020204" pitchFamily="34" charset="-122"/>
                <a:ea typeface="微软雅黑" panose="020B0503020204020204" pitchFamily="34" charset="-122"/>
              </a:rPr>
              <a:t>3.2   </a:t>
            </a:r>
            <a:r>
              <a:rPr lang="zh-CN" altLang="en-US" sz="1400" dirty="0">
                <a:latin typeface="微软雅黑" panose="020B0503020204020204" pitchFamily="34" charset="-122"/>
                <a:ea typeface="微软雅黑" panose="020B0503020204020204" pitchFamily="34" charset="-122"/>
              </a:rPr>
              <a:t>提高路网密度，增加支路和巷</a:t>
            </a:r>
            <a:r>
              <a:rPr lang="zh-CN" altLang="en-US" sz="1400" dirty="0" smtClean="0">
                <a:latin typeface="微软雅黑" panose="020B0503020204020204" pitchFamily="34" charset="-122"/>
                <a:ea typeface="微软雅黑" panose="020B0503020204020204" pitchFamily="34" charset="-122"/>
              </a:rPr>
              <a:t>路</a:t>
            </a:r>
            <a:endParaRPr lang="zh-CN" altLang="en-US" sz="2000" b="1" dirty="0">
              <a:latin typeface="黑体" panose="02010600030101010101" pitchFamily="2" charset="-122"/>
              <a:ea typeface="黑体" panose="02010600030101010101" pitchFamily="2" charset="-122"/>
            </a:endParaRPr>
          </a:p>
        </p:txBody>
      </p:sp>
      <p:sp>
        <p:nvSpPr>
          <p:cNvPr id="15" name="TextBox 15"/>
          <p:cNvSpPr txBox="1">
            <a:spLocks noChangeArrowheads="1"/>
          </p:cNvSpPr>
          <p:nvPr/>
        </p:nvSpPr>
        <p:spPr bwMode="auto">
          <a:xfrm>
            <a:off x="4718975" y="1556792"/>
            <a:ext cx="5850731" cy="830997"/>
          </a:xfrm>
          <a:prstGeom prst="rect">
            <a:avLst/>
          </a:prstGeom>
          <a:noFill/>
          <a:ln w="9525">
            <a:noFill/>
            <a:miter lim="800000"/>
          </a:ln>
        </p:spPr>
        <p:txBody>
          <a:bodyPr>
            <a:spAutoFit/>
          </a:bodyPr>
          <a:lstStyle/>
          <a:p>
            <a:pPr marL="571500" indent="-571500" eaLnBrk="1" hangingPunct="1">
              <a:lnSpc>
                <a:spcPct val="150000"/>
              </a:lnSpc>
              <a:buClr>
                <a:schemeClr val="accent3">
                  <a:lumMod val="50000"/>
                </a:schemeClr>
              </a:buClr>
              <a:buFont typeface="Wingdings" panose="05000000000000000000" pitchFamily="2" charset="2"/>
              <a:buChar char="p"/>
            </a:pPr>
            <a:r>
              <a:rPr lang="zh-CN" altLang="en-US" sz="3200" b="1" dirty="0">
                <a:solidFill>
                  <a:schemeClr val="bg1">
                    <a:lumMod val="50000"/>
                  </a:schemeClr>
                </a:solidFill>
                <a:latin typeface="微软雅黑" panose="020B0503020204020204" pitchFamily="34" charset="-122"/>
                <a:ea typeface="微软雅黑" panose="020B0503020204020204" pitchFamily="34" charset="-122"/>
                <a:sym typeface="Calibri" panose="020F0502020204030204" pitchFamily="34" charset="0"/>
              </a:rPr>
              <a:t>第三章 </a:t>
            </a:r>
            <a:r>
              <a:rPr lang="zh-CN" altLang="en-US" sz="3200" b="1" dirty="0">
                <a:solidFill>
                  <a:schemeClr val="bg1">
                    <a:lumMod val="50000"/>
                  </a:schemeClr>
                </a:solidFill>
                <a:latin typeface="微软雅黑" panose="020B0503020204020204" pitchFamily="34" charset="-122"/>
                <a:ea typeface="微软雅黑" panose="020B0503020204020204" pitchFamily="34" charset="-122"/>
              </a:rPr>
              <a:t>整体格局</a:t>
            </a:r>
            <a:endParaRPr lang="en-US" altLang="zh-CN" sz="3200" b="1" dirty="0">
              <a:solidFill>
                <a:schemeClr val="bg1">
                  <a:lumMod val="50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07340" y="999020"/>
            <a:ext cx="8903361" cy="822789"/>
          </a:xfrm>
          <a:prstGeom prst="rect">
            <a:avLst/>
          </a:prstGeom>
        </p:spPr>
        <p:txBody>
          <a:bodyPr>
            <a:spAutoFit/>
          </a:bodyPr>
          <a:lstStyle/>
          <a:p>
            <a:pPr eaLnBrk="1" hangingPunct="1">
              <a:lnSpc>
                <a:spcPct val="150000"/>
              </a:lnSpc>
              <a:buClr>
                <a:schemeClr val="accent1">
                  <a:lumMod val="75000"/>
                </a:schemeClr>
              </a:buClr>
              <a:defRPr/>
            </a:pPr>
            <a:r>
              <a:rPr lang="zh-CN" altLang="en-US" sz="1400" dirty="0" smtClean="0">
                <a:latin typeface="微软雅黑" panose="020B0503020204020204" pitchFamily="34" charset="-122"/>
                <a:ea typeface="微软雅黑" panose="020B0503020204020204" pitchFamily="34" charset="-122"/>
              </a:rPr>
              <a:t>      通过</a:t>
            </a:r>
            <a:r>
              <a:rPr lang="zh-CN" altLang="en-US" sz="1400" dirty="0">
                <a:latin typeface="微软雅黑" panose="020B0503020204020204" pitchFamily="34" charset="-122"/>
                <a:ea typeface="微软雅黑" panose="020B0503020204020204" pitchFamily="34" charset="-122"/>
              </a:rPr>
              <a:t>全面梳理学科定义、法律法规、学术文献和相关政策对“小城镇”的解读，结合我国小城镇基本情况，将本研究中的小</a:t>
            </a:r>
            <a:r>
              <a:rPr lang="zh-CN" altLang="en-US" sz="1400" dirty="0" smtClean="0">
                <a:latin typeface="微软雅黑" panose="020B0503020204020204" pitchFamily="34" charset="-122"/>
                <a:ea typeface="微软雅黑" panose="020B0503020204020204" pitchFamily="34" charset="-122"/>
              </a:rPr>
              <a:t>城镇界定</a:t>
            </a:r>
            <a:r>
              <a:rPr lang="zh-CN" altLang="en-US" sz="1400" dirty="0">
                <a:latin typeface="微软雅黑" panose="020B0503020204020204" pitchFamily="34" charset="-122"/>
                <a:ea typeface="微软雅黑" panose="020B0503020204020204" pitchFamily="34" charset="-122"/>
              </a:rPr>
              <a:t>为</a:t>
            </a:r>
            <a:r>
              <a:rPr lang="zh-CN" altLang="en-US" sz="1400" dirty="0" smtClean="0">
                <a:latin typeface="微软雅黑" panose="020B0503020204020204" pitchFamily="34" charset="-122"/>
                <a:ea typeface="微软雅黑" panose="020B0503020204020204" pitchFamily="34" charset="-122"/>
              </a:rPr>
              <a:t>：</a:t>
            </a:r>
            <a:r>
              <a:rPr lang="zh-CN" altLang="en-US" sz="2000" b="1" dirty="0" smtClean="0">
                <a:solidFill>
                  <a:srgbClr val="C00000"/>
                </a:solidFill>
                <a:latin typeface="微软雅黑" panose="020B0503020204020204" pitchFamily="34" charset="-122"/>
                <a:ea typeface="微软雅黑" panose="020B0503020204020204" pitchFamily="34" charset="-122"/>
              </a:rPr>
              <a:t>城关</a:t>
            </a:r>
            <a:r>
              <a:rPr lang="zh-CN" altLang="en-US" sz="2000" b="1" dirty="0">
                <a:solidFill>
                  <a:srgbClr val="C00000"/>
                </a:solidFill>
                <a:latin typeface="微软雅黑" panose="020B0503020204020204" pitchFamily="34" charset="-122"/>
                <a:ea typeface="微软雅黑" panose="020B0503020204020204" pitchFamily="34" charset="-122"/>
              </a:rPr>
              <a:t>镇以外的建制</a:t>
            </a:r>
            <a:r>
              <a:rPr lang="zh-CN" altLang="en-US" sz="2000" b="1" dirty="0" smtClean="0">
                <a:solidFill>
                  <a:srgbClr val="C00000"/>
                </a:solidFill>
                <a:latin typeface="微软雅黑" panose="020B0503020204020204" pitchFamily="34" charset="-122"/>
                <a:ea typeface="微软雅黑" panose="020B0503020204020204" pitchFamily="34" charset="-122"/>
              </a:rPr>
              <a:t>镇</a:t>
            </a:r>
            <a:endParaRPr lang="en-US" altLang="zh-CN" sz="2000" b="1" dirty="0">
              <a:latin typeface="微软雅黑" panose="020B0503020204020204" pitchFamily="34" charset="-122"/>
              <a:ea typeface="微软雅黑" panose="020B0503020204020204" pitchFamily="34" charset="-122"/>
            </a:endParaRPr>
          </a:p>
        </p:txBody>
      </p:sp>
      <p:sp>
        <p:nvSpPr>
          <p:cNvPr id="6" name="TextBox 51"/>
          <p:cNvSpPr txBox="1">
            <a:spLocks noChangeArrowheads="1"/>
          </p:cNvSpPr>
          <p:nvPr/>
        </p:nvSpPr>
        <p:spPr bwMode="auto">
          <a:xfrm>
            <a:off x="467816" y="547671"/>
            <a:ext cx="9283437" cy="400110"/>
          </a:xfrm>
          <a:prstGeom prst="rect">
            <a:avLst/>
          </a:prstGeom>
          <a:noFill/>
          <a:ln w="9525">
            <a:noFill/>
            <a:miter lim="800000"/>
          </a:ln>
        </p:spPr>
        <p:txBody>
          <a:bodyPr>
            <a:spAutoFit/>
          </a:bodyPr>
          <a:lstStyle/>
          <a:p>
            <a:pPr eaLnBrk="1" fontAlgn="auto" hangingPunct="1">
              <a:spcAft>
                <a:spcPts val="0"/>
              </a:spcAft>
              <a:buClr>
                <a:srgbClr val="4F81BD">
                  <a:lumMod val="75000"/>
                </a:srgbClr>
              </a:buClr>
              <a:defRPr/>
            </a:pPr>
            <a:r>
              <a:rPr lang="zh-CN" altLang="en-US" sz="2000" b="1" kern="0" dirty="0" smtClean="0">
                <a:latin typeface="微软雅黑" panose="020B0503020204020204" pitchFamily="34" charset="-122"/>
                <a:ea typeface="微软雅黑" panose="020B0503020204020204" pitchFamily="34" charset="-122"/>
              </a:rPr>
              <a:t>一、研究对象界定</a:t>
            </a:r>
            <a:endParaRPr lang="zh-CN" altLang="en-US" sz="2000" b="1" kern="0" dirty="0">
              <a:latin typeface="微软雅黑" panose="020B0503020204020204" pitchFamily="34" charset="-122"/>
              <a:ea typeface="微软雅黑" panose="020B0503020204020204" pitchFamily="34" charset="-122"/>
            </a:endParaRPr>
          </a:p>
        </p:txBody>
      </p:sp>
      <p:grpSp>
        <p:nvGrpSpPr>
          <p:cNvPr id="2" name="组合 28"/>
          <p:cNvGrpSpPr/>
          <p:nvPr/>
        </p:nvGrpSpPr>
        <p:grpSpPr bwMode="auto">
          <a:xfrm>
            <a:off x="777281" y="2492897"/>
            <a:ext cx="9072263" cy="3571901"/>
            <a:chOff x="179512" y="3044884"/>
            <a:chExt cx="8497594" cy="3597016"/>
          </a:xfrm>
        </p:grpSpPr>
        <p:grpSp>
          <p:nvGrpSpPr>
            <p:cNvPr id="4" name="组合 1"/>
            <p:cNvGrpSpPr/>
            <p:nvPr/>
          </p:nvGrpSpPr>
          <p:grpSpPr bwMode="auto">
            <a:xfrm>
              <a:off x="1978423" y="3046482"/>
              <a:ext cx="6698683" cy="3595418"/>
              <a:chOff x="495570" y="911442"/>
              <a:chExt cx="8074539" cy="5427239"/>
            </a:xfrm>
          </p:grpSpPr>
          <p:grpSp>
            <p:nvGrpSpPr>
              <p:cNvPr id="7" name="组合 12"/>
              <p:cNvGrpSpPr/>
              <p:nvPr/>
            </p:nvGrpSpPr>
            <p:grpSpPr bwMode="auto">
              <a:xfrm>
                <a:off x="2916592" y="5252751"/>
                <a:ext cx="5653517" cy="1085930"/>
                <a:chOff x="2496642" y="-67245"/>
                <a:chExt cx="5654128" cy="1574775"/>
              </a:xfrm>
            </p:grpSpPr>
            <p:sp>
              <p:nvSpPr>
                <p:cNvPr id="16" name="同侧圆角矩形 15"/>
                <p:cNvSpPr/>
                <p:nvPr/>
              </p:nvSpPr>
              <p:spPr>
                <a:xfrm rot="5400000">
                  <a:off x="3574505" y="-1145107"/>
                  <a:ext cx="1574775" cy="3730499"/>
                </a:xfrm>
                <a:prstGeom prst="round2SameRect">
                  <a:avLst/>
                </a:prstGeom>
                <a:ln>
                  <a:solidFill>
                    <a:schemeClr val="bg1"/>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7" name="同侧圆角矩形 4"/>
                <p:cNvSpPr/>
                <p:nvPr/>
              </p:nvSpPr>
              <p:spPr>
                <a:xfrm>
                  <a:off x="2496642" y="205714"/>
                  <a:ext cx="5654128" cy="1224816"/>
                </a:xfrm>
                <a:prstGeom prst="rect">
                  <a:avLst/>
                </a:prstGeom>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247650" tIns="123825" rIns="247650" bIns="123825" spcCol="1270" anchor="ctr"/>
                <a:lstStyle/>
                <a:p>
                  <a:pPr marL="114300" lvl="1" indent="-114300" defTabSz="533400">
                    <a:lnSpc>
                      <a:spcPct val="90000"/>
                    </a:lnSpc>
                    <a:spcAft>
                      <a:spcPct val="15000"/>
                    </a:spcAft>
                    <a:buFontTx/>
                    <a:buChar char="•"/>
                    <a:defRPr/>
                  </a:pPr>
                  <a:r>
                    <a:rPr lang="en-US" altLang="zh-CN" sz="1050" b="1" dirty="0">
                      <a:latin typeface="微软雅黑" panose="020B0503020204020204" pitchFamily="34" charset="-122"/>
                      <a:ea typeface="微软雅黑" panose="020B0503020204020204" pitchFamily="34" charset="-122"/>
                    </a:rPr>
                    <a:t>1</a:t>
                  </a:r>
                  <a:r>
                    <a:rPr lang="zh-CN" altLang="en-US" sz="1050" b="1" dirty="0">
                      <a:latin typeface="微软雅黑" panose="020B0503020204020204" pitchFamily="34" charset="-122"/>
                      <a:ea typeface="微软雅黑" panose="020B0503020204020204" pitchFamily="34" charset="-122"/>
                    </a:rPr>
                    <a:t>、全国重点镇</a:t>
                  </a:r>
                  <a:endParaRPr lang="en-US" altLang="zh-CN" sz="1050" b="1" dirty="0">
                    <a:latin typeface="微软雅黑" panose="020B0503020204020204" pitchFamily="34" charset="-122"/>
                    <a:ea typeface="微软雅黑" panose="020B0503020204020204" pitchFamily="34" charset="-122"/>
                  </a:endParaRPr>
                </a:p>
                <a:p>
                  <a:pPr marL="114300" lvl="1" indent="-114300" defTabSz="533400">
                    <a:lnSpc>
                      <a:spcPct val="90000"/>
                    </a:lnSpc>
                    <a:spcAft>
                      <a:spcPct val="15000"/>
                    </a:spcAft>
                    <a:buFontTx/>
                    <a:buChar char="•"/>
                    <a:defRPr/>
                  </a:pPr>
                  <a:r>
                    <a:rPr lang="en-US" altLang="zh-CN" sz="1050" b="1" dirty="0">
                      <a:latin typeface="微软雅黑" panose="020B0503020204020204" pitchFamily="34" charset="-122"/>
                      <a:ea typeface="微软雅黑" panose="020B0503020204020204" pitchFamily="34" charset="-122"/>
                    </a:rPr>
                    <a:t>2</a:t>
                  </a:r>
                  <a:r>
                    <a:rPr lang="zh-CN" altLang="en-US" sz="1050" b="1" dirty="0">
                      <a:latin typeface="微软雅黑" panose="020B0503020204020204" pitchFamily="34" charset="-122"/>
                      <a:ea typeface="微软雅黑" panose="020B0503020204020204" pitchFamily="34" charset="-122"/>
                    </a:rPr>
                    <a:t>、绿色低碳重点小城镇</a:t>
                  </a:r>
                  <a:endParaRPr lang="en-US" altLang="zh-CN" sz="1050" b="1" dirty="0">
                    <a:latin typeface="微软雅黑" panose="020B0503020204020204" pitchFamily="34" charset="-122"/>
                    <a:ea typeface="微软雅黑" panose="020B0503020204020204" pitchFamily="34" charset="-122"/>
                  </a:endParaRPr>
                </a:p>
                <a:p>
                  <a:pPr marL="114300" lvl="1" indent="-114300" defTabSz="533400">
                    <a:lnSpc>
                      <a:spcPct val="90000"/>
                    </a:lnSpc>
                    <a:spcAft>
                      <a:spcPct val="15000"/>
                    </a:spcAft>
                    <a:buFontTx/>
                    <a:buChar char="•"/>
                    <a:defRPr/>
                  </a:pPr>
                  <a:r>
                    <a:rPr lang="en-US" altLang="zh-CN" sz="1050" b="1" dirty="0">
                      <a:latin typeface="微软雅黑" panose="020B0503020204020204" pitchFamily="34" charset="-122"/>
                      <a:ea typeface="微软雅黑" panose="020B0503020204020204" pitchFamily="34" charset="-122"/>
                    </a:rPr>
                    <a:t>3</a:t>
                  </a:r>
                  <a:r>
                    <a:rPr lang="zh-CN" altLang="en-US" sz="1050" b="1" dirty="0">
                      <a:latin typeface="微软雅黑" panose="020B0503020204020204" pitchFamily="34" charset="-122"/>
                      <a:ea typeface="微软雅黑" panose="020B0503020204020204" pitchFamily="34" charset="-122"/>
                    </a:rPr>
                    <a:t>、全国特色景观旅游名镇</a:t>
                  </a:r>
                  <a:endParaRPr lang="en-US" altLang="zh-CN" sz="1050" b="1" dirty="0">
                    <a:latin typeface="微软雅黑" panose="020B0503020204020204" pitchFamily="34" charset="-122"/>
                    <a:ea typeface="微软雅黑" panose="020B0503020204020204" pitchFamily="34" charset="-122"/>
                  </a:endParaRPr>
                </a:p>
                <a:p>
                  <a:pPr marL="114300" lvl="1" indent="-114300" defTabSz="533400">
                    <a:lnSpc>
                      <a:spcPct val="90000"/>
                    </a:lnSpc>
                    <a:spcAft>
                      <a:spcPct val="15000"/>
                    </a:spcAft>
                    <a:buFontTx/>
                    <a:buChar char="•"/>
                    <a:defRPr/>
                  </a:pPr>
                  <a:r>
                    <a:rPr lang="en-US" altLang="zh-CN" sz="1050" b="1" dirty="0">
                      <a:latin typeface="微软雅黑" panose="020B0503020204020204" pitchFamily="34" charset="-122"/>
                      <a:ea typeface="微软雅黑" panose="020B0503020204020204" pitchFamily="34" charset="-122"/>
                    </a:rPr>
                    <a:t>4</a:t>
                  </a:r>
                  <a:r>
                    <a:rPr lang="zh-CN" altLang="en-US" sz="1050" b="1" dirty="0">
                      <a:latin typeface="微软雅黑" panose="020B0503020204020204" pitchFamily="34" charset="-122"/>
                      <a:ea typeface="微软雅黑" panose="020B0503020204020204" pitchFamily="34" charset="-122"/>
                    </a:rPr>
                    <a:t>、中国美丽宜居小镇</a:t>
                  </a:r>
                  <a:endParaRPr lang="en-US" altLang="zh-CN" sz="1050" b="1" dirty="0">
                    <a:latin typeface="微软雅黑" panose="020B0503020204020204" pitchFamily="34" charset="-122"/>
                    <a:ea typeface="微软雅黑" panose="020B0503020204020204" pitchFamily="34" charset="-122"/>
                  </a:endParaRPr>
                </a:p>
              </p:txBody>
            </p:sp>
          </p:grpSp>
          <p:grpSp>
            <p:nvGrpSpPr>
              <p:cNvPr id="8" name="组合 1"/>
              <p:cNvGrpSpPr/>
              <p:nvPr/>
            </p:nvGrpSpPr>
            <p:grpSpPr bwMode="auto">
              <a:xfrm>
                <a:off x="495570" y="911442"/>
                <a:ext cx="6166430" cy="5383800"/>
                <a:chOff x="496061" y="910759"/>
                <a:chExt cx="6165687" cy="5384709"/>
              </a:xfrm>
            </p:grpSpPr>
            <p:sp>
              <p:nvSpPr>
                <p:cNvPr id="19" name="任意多边形 18"/>
                <p:cNvSpPr/>
                <p:nvPr/>
              </p:nvSpPr>
              <p:spPr>
                <a:xfrm>
                  <a:off x="496061" y="5325176"/>
                  <a:ext cx="2432213" cy="970292"/>
                </a:xfrm>
                <a:custGeom>
                  <a:avLst/>
                  <a:gdLst>
                    <a:gd name="connsiteX0" fmla="*/ 0 w 2432036"/>
                    <a:gd name="connsiteY0" fmla="*/ 140214 h 841267"/>
                    <a:gd name="connsiteX1" fmla="*/ 140214 w 2432036"/>
                    <a:gd name="connsiteY1" fmla="*/ 0 h 841267"/>
                    <a:gd name="connsiteX2" fmla="*/ 2291822 w 2432036"/>
                    <a:gd name="connsiteY2" fmla="*/ 0 h 841267"/>
                    <a:gd name="connsiteX3" fmla="*/ 2432036 w 2432036"/>
                    <a:gd name="connsiteY3" fmla="*/ 140214 h 841267"/>
                    <a:gd name="connsiteX4" fmla="*/ 2432036 w 2432036"/>
                    <a:gd name="connsiteY4" fmla="*/ 701053 h 841267"/>
                    <a:gd name="connsiteX5" fmla="*/ 2291822 w 2432036"/>
                    <a:gd name="connsiteY5" fmla="*/ 841267 h 841267"/>
                    <a:gd name="connsiteX6" fmla="*/ 140214 w 2432036"/>
                    <a:gd name="connsiteY6" fmla="*/ 841267 h 841267"/>
                    <a:gd name="connsiteX7" fmla="*/ 0 w 2432036"/>
                    <a:gd name="connsiteY7" fmla="*/ 701053 h 841267"/>
                    <a:gd name="connsiteX8" fmla="*/ 0 w 2432036"/>
                    <a:gd name="connsiteY8" fmla="*/ 140214 h 841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036" h="841267">
                      <a:moveTo>
                        <a:pt x="0" y="140214"/>
                      </a:moveTo>
                      <a:cubicBezTo>
                        <a:pt x="0" y="62776"/>
                        <a:pt x="62776" y="0"/>
                        <a:pt x="140214" y="0"/>
                      </a:cubicBezTo>
                      <a:lnTo>
                        <a:pt x="2291822" y="0"/>
                      </a:lnTo>
                      <a:cubicBezTo>
                        <a:pt x="2369260" y="0"/>
                        <a:pt x="2432036" y="62776"/>
                        <a:pt x="2432036" y="140214"/>
                      </a:cubicBezTo>
                      <a:lnTo>
                        <a:pt x="2432036" y="701053"/>
                      </a:lnTo>
                      <a:cubicBezTo>
                        <a:pt x="2432036" y="778491"/>
                        <a:pt x="2369260" y="841267"/>
                        <a:pt x="2291822" y="841267"/>
                      </a:cubicBezTo>
                      <a:lnTo>
                        <a:pt x="140214" y="841267"/>
                      </a:lnTo>
                      <a:cubicBezTo>
                        <a:pt x="62776" y="841267"/>
                        <a:pt x="0" y="778491"/>
                        <a:pt x="0" y="701053"/>
                      </a:cubicBezTo>
                      <a:lnTo>
                        <a:pt x="0" y="140214"/>
                      </a:lnTo>
                      <a:close/>
                    </a:path>
                  </a:pathLst>
                </a:custGeom>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24887" tIns="82977" rIns="124887" bIns="82977" spcCol="1270" anchor="ctr"/>
                <a:lstStyle/>
                <a:p>
                  <a:pPr algn="ctr" defTabSz="977900">
                    <a:lnSpc>
                      <a:spcPct val="90000"/>
                    </a:lnSpc>
                    <a:spcAft>
                      <a:spcPct val="35000"/>
                    </a:spcAft>
                    <a:defRPr/>
                  </a:pPr>
                  <a:r>
                    <a:rPr lang="zh-CN" altLang="en-US" b="1" dirty="0">
                      <a:solidFill>
                        <a:schemeClr val="bg1"/>
                      </a:solidFill>
                      <a:latin typeface="微软雅黑" panose="020B0503020204020204" pitchFamily="34" charset="-122"/>
                      <a:ea typeface="微软雅黑" panose="020B0503020204020204" pitchFamily="34" charset="-122"/>
                    </a:rPr>
                    <a:t>住建部研究范畴</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20" name="任意多边形 19"/>
                <p:cNvSpPr/>
                <p:nvPr/>
              </p:nvSpPr>
              <p:spPr>
                <a:xfrm>
                  <a:off x="2928274" y="983166"/>
                  <a:ext cx="3733474" cy="1057142"/>
                </a:xfrm>
                <a:custGeom>
                  <a:avLst/>
                  <a:gdLst>
                    <a:gd name="connsiteX0" fmla="*/ 176152 w 1056889"/>
                    <a:gd name="connsiteY0" fmla="*/ 0 h 5720380"/>
                    <a:gd name="connsiteX1" fmla="*/ 880737 w 1056889"/>
                    <a:gd name="connsiteY1" fmla="*/ 0 h 5720380"/>
                    <a:gd name="connsiteX2" fmla="*/ 1056889 w 1056889"/>
                    <a:gd name="connsiteY2" fmla="*/ 176152 h 5720380"/>
                    <a:gd name="connsiteX3" fmla="*/ 1056889 w 1056889"/>
                    <a:gd name="connsiteY3" fmla="*/ 5720380 h 5720380"/>
                    <a:gd name="connsiteX4" fmla="*/ 1056889 w 1056889"/>
                    <a:gd name="connsiteY4" fmla="*/ 5720380 h 5720380"/>
                    <a:gd name="connsiteX5" fmla="*/ 0 w 1056889"/>
                    <a:gd name="connsiteY5" fmla="*/ 5720380 h 5720380"/>
                    <a:gd name="connsiteX6" fmla="*/ 0 w 1056889"/>
                    <a:gd name="connsiteY6" fmla="*/ 5720380 h 5720380"/>
                    <a:gd name="connsiteX7" fmla="*/ 0 w 1056889"/>
                    <a:gd name="connsiteY7" fmla="*/ 176152 h 5720380"/>
                    <a:gd name="connsiteX8" fmla="*/ 176152 w 1056889"/>
                    <a:gd name="connsiteY8" fmla="*/ 0 h 5720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6889" h="5720380">
                      <a:moveTo>
                        <a:pt x="1056889" y="953419"/>
                      </a:moveTo>
                      <a:lnTo>
                        <a:pt x="1056889" y="4766961"/>
                      </a:lnTo>
                      <a:cubicBezTo>
                        <a:pt x="1056889" y="5293518"/>
                        <a:pt x="1042318" y="5720377"/>
                        <a:pt x="1024343" y="5720377"/>
                      </a:cubicBezTo>
                      <a:lnTo>
                        <a:pt x="0" y="5720377"/>
                      </a:lnTo>
                      <a:lnTo>
                        <a:pt x="0" y="5720377"/>
                      </a:lnTo>
                      <a:lnTo>
                        <a:pt x="0" y="3"/>
                      </a:lnTo>
                      <a:lnTo>
                        <a:pt x="0" y="3"/>
                      </a:lnTo>
                      <a:lnTo>
                        <a:pt x="1024343" y="3"/>
                      </a:lnTo>
                      <a:cubicBezTo>
                        <a:pt x="1042318" y="3"/>
                        <a:pt x="1056889" y="426862"/>
                        <a:pt x="1056889" y="953419"/>
                      </a:cubicBezTo>
                      <a:close/>
                    </a:path>
                  </a:pathLst>
                </a:custGeom>
                <a:ln>
                  <a:solidFill>
                    <a:schemeClr val="bg1"/>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247651" tIns="175418" rIns="299243" bIns="175419" spcCol="1270" anchor="ctr"/>
                <a:lstStyle/>
                <a:p>
                  <a:pPr marL="114300" lvl="1" indent="-114300" defTabSz="533400">
                    <a:lnSpc>
                      <a:spcPct val="90000"/>
                    </a:lnSpc>
                    <a:spcAft>
                      <a:spcPct val="15000"/>
                    </a:spcAft>
                    <a:buFontTx/>
                    <a:buChar char="•"/>
                    <a:defRPr/>
                  </a:pPr>
                  <a:r>
                    <a:rPr lang="en-US" altLang="zh-CN" sz="1050" b="1" dirty="0">
                      <a:latin typeface="微软雅黑" panose="020B0503020204020204" pitchFamily="34" charset="-122"/>
                      <a:ea typeface="微软雅黑" panose="020B0503020204020204" pitchFamily="34" charset="-122"/>
                    </a:rPr>
                    <a:t>1</a:t>
                  </a:r>
                  <a:r>
                    <a:rPr lang="zh-CN" altLang="en-US" sz="1050" b="1" dirty="0">
                      <a:latin typeface="微软雅黑" panose="020B0503020204020204" pitchFamily="34" charset="-122"/>
                      <a:ea typeface="微软雅黑" panose="020B0503020204020204" pitchFamily="34" charset="-122"/>
                    </a:rPr>
                    <a:t>、行政管理学</a:t>
                  </a:r>
                  <a:endParaRPr lang="zh-CN" altLang="en-US" sz="1050" dirty="0">
                    <a:latin typeface="微软雅黑" panose="020B0503020204020204" pitchFamily="34" charset="-122"/>
                    <a:ea typeface="微软雅黑" panose="020B0503020204020204" pitchFamily="34" charset="-122"/>
                  </a:endParaRPr>
                </a:p>
                <a:p>
                  <a:pPr marL="114300" lvl="1" indent="-114300" defTabSz="533400">
                    <a:lnSpc>
                      <a:spcPct val="90000"/>
                    </a:lnSpc>
                    <a:spcAft>
                      <a:spcPct val="15000"/>
                    </a:spcAft>
                    <a:buFontTx/>
                    <a:buChar char="•"/>
                    <a:defRPr/>
                  </a:pPr>
                  <a:r>
                    <a:rPr lang="en-US" altLang="zh-CN" sz="1050" b="1" dirty="0">
                      <a:latin typeface="微软雅黑" panose="020B0503020204020204" pitchFamily="34" charset="-122"/>
                      <a:ea typeface="微软雅黑" panose="020B0503020204020204" pitchFamily="34" charset="-122"/>
                    </a:rPr>
                    <a:t>2</a:t>
                  </a:r>
                  <a:r>
                    <a:rPr lang="zh-CN" altLang="en-US" sz="1050" b="1" dirty="0">
                      <a:latin typeface="微软雅黑" panose="020B0503020204020204" pitchFamily="34" charset="-122"/>
                      <a:ea typeface="微软雅黑" panose="020B0503020204020204" pitchFamily="34" charset="-122"/>
                    </a:rPr>
                    <a:t>、社会学</a:t>
                  </a:r>
                  <a:endParaRPr lang="en-US" altLang="zh-CN" sz="1050" b="1" dirty="0">
                    <a:latin typeface="微软雅黑" panose="020B0503020204020204" pitchFamily="34" charset="-122"/>
                    <a:ea typeface="微软雅黑" panose="020B0503020204020204" pitchFamily="34" charset="-122"/>
                  </a:endParaRPr>
                </a:p>
                <a:p>
                  <a:pPr marL="114300" lvl="1" indent="-114300" defTabSz="533400">
                    <a:lnSpc>
                      <a:spcPct val="90000"/>
                    </a:lnSpc>
                    <a:spcAft>
                      <a:spcPct val="15000"/>
                    </a:spcAft>
                    <a:buFontTx/>
                    <a:buChar char="•"/>
                    <a:defRPr/>
                  </a:pPr>
                  <a:r>
                    <a:rPr lang="en-US" altLang="zh-CN" sz="1050" b="1" dirty="0">
                      <a:latin typeface="微软雅黑" panose="020B0503020204020204" pitchFamily="34" charset="-122"/>
                      <a:ea typeface="微软雅黑" panose="020B0503020204020204" pitchFamily="34" charset="-122"/>
                    </a:rPr>
                    <a:t>3</a:t>
                  </a:r>
                  <a:r>
                    <a:rPr lang="zh-CN" altLang="en-US" sz="1050" b="1" dirty="0">
                      <a:latin typeface="微软雅黑" panose="020B0503020204020204" pitchFamily="34" charset="-122"/>
                      <a:ea typeface="微软雅黑" panose="020B0503020204020204" pitchFamily="34" charset="-122"/>
                    </a:rPr>
                    <a:t>、地理学</a:t>
                  </a:r>
                  <a:endParaRPr lang="en-US" altLang="zh-CN" sz="1050" b="1" dirty="0">
                    <a:latin typeface="微软雅黑" panose="020B0503020204020204" pitchFamily="34" charset="-122"/>
                    <a:ea typeface="微软雅黑" panose="020B0503020204020204" pitchFamily="34" charset="-122"/>
                  </a:endParaRPr>
                </a:p>
                <a:p>
                  <a:pPr marL="114300" lvl="1" indent="-114300" defTabSz="533400">
                    <a:lnSpc>
                      <a:spcPct val="90000"/>
                    </a:lnSpc>
                    <a:spcAft>
                      <a:spcPct val="15000"/>
                    </a:spcAft>
                    <a:buFontTx/>
                    <a:buChar char="•"/>
                    <a:defRPr/>
                  </a:pPr>
                  <a:r>
                    <a:rPr lang="en-US" altLang="zh-CN" sz="1050" b="1" dirty="0">
                      <a:latin typeface="微软雅黑" panose="020B0503020204020204" pitchFamily="34" charset="-122"/>
                      <a:ea typeface="微软雅黑" panose="020B0503020204020204" pitchFamily="34" charset="-122"/>
                    </a:rPr>
                    <a:t>4</a:t>
                  </a:r>
                  <a:r>
                    <a:rPr lang="zh-CN" altLang="en-US" sz="1050" b="1" dirty="0">
                      <a:latin typeface="微软雅黑" panose="020B0503020204020204" pitchFamily="34" charset="-122"/>
                      <a:ea typeface="微软雅黑" panose="020B0503020204020204" pitchFamily="34" charset="-122"/>
                    </a:rPr>
                    <a:t>、经济学</a:t>
                  </a:r>
                  <a:endParaRPr lang="en-US" altLang="zh-CN" sz="1050" b="1" dirty="0">
                    <a:latin typeface="微软雅黑" panose="020B0503020204020204" pitchFamily="34" charset="-122"/>
                    <a:ea typeface="微软雅黑" panose="020B0503020204020204" pitchFamily="34" charset="-122"/>
                  </a:endParaRPr>
                </a:p>
              </p:txBody>
            </p:sp>
            <p:sp>
              <p:nvSpPr>
                <p:cNvPr id="21" name="任意多边形 20"/>
                <p:cNvSpPr/>
                <p:nvPr/>
              </p:nvSpPr>
              <p:spPr>
                <a:xfrm>
                  <a:off x="496061" y="910759"/>
                  <a:ext cx="2432213" cy="1201956"/>
                </a:xfrm>
                <a:custGeom>
                  <a:avLst/>
                  <a:gdLst>
                    <a:gd name="connsiteX0" fmla="*/ 0 w 2432036"/>
                    <a:gd name="connsiteY0" fmla="*/ 200313 h 1201852"/>
                    <a:gd name="connsiteX1" fmla="*/ 200313 w 2432036"/>
                    <a:gd name="connsiteY1" fmla="*/ 0 h 1201852"/>
                    <a:gd name="connsiteX2" fmla="*/ 2231723 w 2432036"/>
                    <a:gd name="connsiteY2" fmla="*/ 0 h 1201852"/>
                    <a:gd name="connsiteX3" fmla="*/ 2432036 w 2432036"/>
                    <a:gd name="connsiteY3" fmla="*/ 200313 h 1201852"/>
                    <a:gd name="connsiteX4" fmla="*/ 2432036 w 2432036"/>
                    <a:gd name="connsiteY4" fmla="*/ 1001539 h 1201852"/>
                    <a:gd name="connsiteX5" fmla="*/ 2231723 w 2432036"/>
                    <a:gd name="connsiteY5" fmla="*/ 1201852 h 1201852"/>
                    <a:gd name="connsiteX6" fmla="*/ 200313 w 2432036"/>
                    <a:gd name="connsiteY6" fmla="*/ 1201852 h 1201852"/>
                    <a:gd name="connsiteX7" fmla="*/ 0 w 2432036"/>
                    <a:gd name="connsiteY7" fmla="*/ 1001539 h 1201852"/>
                    <a:gd name="connsiteX8" fmla="*/ 0 w 2432036"/>
                    <a:gd name="connsiteY8" fmla="*/ 200313 h 1201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036" h="1201852">
                      <a:moveTo>
                        <a:pt x="0" y="200313"/>
                      </a:moveTo>
                      <a:cubicBezTo>
                        <a:pt x="0" y="89683"/>
                        <a:pt x="89683" y="0"/>
                        <a:pt x="200313" y="0"/>
                      </a:cubicBezTo>
                      <a:lnTo>
                        <a:pt x="2231723" y="0"/>
                      </a:lnTo>
                      <a:cubicBezTo>
                        <a:pt x="2342353" y="0"/>
                        <a:pt x="2432036" y="89683"/>
                        <a:pt x="2432036" y="200313"/>
                      </a:cubicBezTo>
                      <a:lnTo>
                        <a:pt x="2432036" y="1001539"/>
                      </a:lnTo>
                      <a:cubicBezTo>
                        <a:pt x="2432036" y="1112169"/>
                        <a:pt x="2342353" y="1201852"/>
                        <a:pt x="2231723" y="1201852"/>
                      </a:cubicBezTo>
                      <a:lnTo>
                        <a:pt x="200313" y="1201852"/>
                      </a:lnTo>
                      <a:cubicBezTo>
                        <a:pt x="89683" y="1201852"/>
                        <a:pt x="0" y="1112169"/>
                        <a:pt x="0" y="1001539"/>
                      </a:cubicBezTo>
                      <a:lnTo>
                        <a:pt x="0" y="200313"/>
                      </a:lnTo>
                      <a:close/>
                    </a:path>
                  </a:pathLst>
                </a:custGeom>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34870" tIns="96770" rIns="134870" bIns="96770" spcCol="1270" anchor="ctr"/>
                <a:lstStyle/>
                <a:p>
                  <a:pPr algn="ctr" defTabSz="889000">
                    <a:lnSpc>
                      <a:spcPct val="90000"/>
                    </a:lnSpc>
                    <a:spcAft>
                      <a:spcPct val="35000"/>
                    </a:spcAft>
                    <a:defRPr/>
                  </a:pPr>
                  <a:r>
                    <a:rPr lang="zh-CN" altLang="en-US" b="1" dirty="0">
                      <a:solidFill>
                        <a:schemeClr val="bg1"/>
                      </a:solidFill>
                      <a:latin typeface="微软雅黑" panose="020B0503020204020204" pitchFamily="34" charset="-122"/>
                      <a:ea typeface="微软雅黑" panose="020B0503020204020204" pitchFamily="34" charset="-122"/>
                    </a:rPr>
                    <a:t>不同学科的释义</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2" name="任意多边形 21"/>
                <p:cNvSpPr/>
                <p:nvPr/>
              </p:nvSpPr>
              <p:spPr>
                <a:xfrm>
                  <a:off x="2928274" y="2322697"/>
                  <a:ext cx="3733474" cy="929223"/>
                </a:xfrm>
                <a:custGeom>
                  <a:avLst/>
                  <a:gdLst>
                    <a:gd name="connsiteX0" fmla="*/ 154808 w 928827"/>
                    <a:gd name="connsiteY0" fmla="*/ 0 h 5720380"/>
                    <a:gd name="connsiteX1" fmla="*/ 774019 w 928827"/>
                    <a:gd name="connsiteY1" fmla="*/ 0 h 5720380"/>
                    <a:gd name="connsiteX2" fmla="*/ 928827 w 928827"/>
                    <a:gd name="connsiteY2" fmla="*/ 154808 h 5720380"/>
                    <a:gd name="connsiteX3" fmla="*/ 928827 w 928827"/>
                    <a:gd name="connsiteY3" fmla="*/ 5720380 h 5720380"/>
                    <a:gd name="connsiteX4" fmla="*/ 928827 w 928827"/>
                    <a:gd name="connsiteY4" fmla="*/ 5720380 h 5720380"/>
                    <a:gd name="connsiteX5" fmla="*/ 0 w 928827"/>
                    <a:gd name="connsiteY5" fmla="*/ 5720380 h 5720380"/>
                    <a:gd name="connsiteX6" fmla="*/ 0 w 928827"/>
                    <a:gd name="connsiteY6" fmla="*/ 5720380 h 5720380"/>
                    <a:gd name="connsiteX7" fmla="*/ 0 w 928827"/>
                    <a:gd name="connsiteY7" fmla="*/ 154808 h 5720380"/>
                    <a:gd name="connsiteX8" fmla="*/ 154808 w 928827"/>
                    <a:gd name="connsiteY8" fmla="*/ 0 h 5720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8827" h="5720380">
                      <a:moveTo>
                        <a:pt x="928827" y="953420"/>
                      </a:moveTo>
                      <a:lnTo>
                        <a:pt x="928827" y="4766960"/>
                      </a:lnTo>
                      <a:cubicBezTo>
                        <a:pt x="928827" y="5293517"/>
                        <a:pt x="917573" y="5720377"/>
                        <a:pt x="903691" y="5720377"/>
                      </a:cubicBezTo>
                      <a:lnTo>
                        <a:pt x="0" y="5720377"/>
                      </a:lnTo>
                      <a:lnTo>
                        <a:pt x="0" y="5720377"/>
                      </a:lnTo>
                      <a:lnTo>
                        <a:pt x="0" y="3"/>
                      </a:lnTo>
                      <a:lnTo>
                        <a:pt x="0" y="3"/>
                      </a:lnTo>
                      <a:lnTo>
                        <a:pt x="903691" y="3"/>
                      </a:lnTo>
                      <a:cubicBezTo>
                        <a:pt x="917573" y="3"/>
                        <a:pt x="928827" y="426863"/>
                        <a:pt x="928827" y="953420"/>
                      </a:cubicBezTo>
                      <a:close/>
                    </a:path>
                  </a:pathLst>
                </a:custGeom>
                <a:ln>
                  <a:solidFill>
                    <a:schemeClr val="bg1"/>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247651" tIns="169167" rIns="292992" bIns="169168" spcCol="1270" anchor="ctr"/>
                <a:lstStyle/>
                <a:p>
                  <a:pPr marL="114300" lvl="1" indent="-114300" defTabSz="533400">
                    <a:lnSpc>
                      <a:spcPct val="90000"/>
                    </a:lnSpc>
                    <a:spcAft>
                      <a:spcPct val="15000"/>
                    </a:spcAft>
                    <a:buFontTx/>
                    <a:buChar char="•"/>
                    <a:defRPr/>
                  </a:pPr>
                  <a:r>
                    <a:rPr lang="en-US" altLang="zh-CN" sz="1050" b="1" dirty="0">
                      <a:latin typeface="微软雅黑" panose="020B0503020204020204" pitchFamily="34" charset="-122"/>
                      <a:ea typeface="微软雅黑" panose="020B0503020204020204" pitchFamily="34" charset="-122"/>
                    </a:rPr>
                    <a:t>1</a:t>
                  </a:r>
                  <a:r>
                    <a:rPr lang="zh-CN" altLang="en-US" sz="1050" b="1" dirty="0">
                      <a:latin typeface="微软雅黑" panose="020B0503020204020204" pitchFamily="34" charset="-122"/>
                      <a:ea typeface="微软雅黑" panose="020B0503020204020204" pitchFamily="34" charset="-122"/>
                    </a:rPr>
                    <a:t>、法律</a:t>
                  </a:r>
                  <a:endParaRPr lang="en-US" altLang="zh-CN" sz="1050" dirty="0">
                    <a:solidFill>
                      <a:schemeClr val="bg1"/>
                    </a:solidFill>
                    <a:latin typeface="微软雅黑" panose="020B0503020204020204" pitchFamily="34" charset="-122"/>
                    <a:ea typeface="微软雅黑" panose="020B0503020204020204" pitchFamily="34" charset="-122"/>
                  </a:endParaRPr>
                </a:p>
                <a:p>
                  <a:pPr marL="114300" lvl="1" indent="-114300" defTabSz="533400">
                    <a:lnSpc>
                      <a:spcPct val="90000"/>
                    </a:lnSpc>
                    <a:spcAft>
                      <a:spcPct val="15000"/>
                    </a:spcAft>
                    <a:buFontTx/>
                    <a:buChar char="•"/>
                    <a:defRPr/>
                  </a:pPr>
                  <a:r>
                    <a:rPr lang="en-US" altLang="zh-CN" sz="1050" b="1" dirty="0">
                      <a:latin typeface="微软雅黑" panose="020B0503020204020204" pitchFamily="34" charset="-122"/>
                      <a:ea typeface="微软雅黑" panose="020B0503020204020204" pitchFamily="34" charset="-122"/>
                    </a:rPr>
                    <a:t>2</a:t>
                  </a:r>
                  <a:r>
                    <a:rPr lang="zh-CN" altLang="en-US" sz="1050" b="1" dirty="0">
                      <a:latin typeface="微软雅黑" panose="020B0503020204020204" pitchFamily="34" charset="-122"/>
                      <a:ea typeface="微软雅黑" panose="020B0503020204020204" pitchFamily="34" charset="-122"/>
                    </a:rPr>
                    <a:t>、行政法规</a:t>
                  </a:r>
                  <a:endParaRPr lang="en-US" altLang="zh-CN" sz="1050" dirty="0">
                    <a:solidFill>
                      <a:schemeClr val="bg1"/>
                    </a:solidFill>
                    <a:latin typeface="微软雅黑" panose="020B0503020204020204" pitchFamily="34" charset="-122"/>
                    <a:ea typeface="微软雅黑" panose="020B0503020204020204" pitchFamily="34" charset="-122"/>
                  </a:endParaRPr>
                </a:p>
                <a:p>
                  <a:pPr marL="114300" lvl="1" indent="-114300" defTabSz="533400">
                    <a:lnSpc>
                      <a:spcPct val="90000"/>
                    </a:lnSpc>
                    <a:spcAft>
                      <a:spcPct val="15000"/>
                    </a:spcAft>
                    <a:buFontTx/>
                    <a:buChar char="•"/>
                    <a:defRPr/>
                  </a:pPr>
                  <a:r>
                    <a:rPr lang="en-US" altLang="zh-CN" sz="1050" b="1" dirty="0">
                      <a:latin typeface="微软雅黑" panose="020B0503020204020204" pitchFamily="34" charset="-122"/>
                      <a:ea typeface="微软雅黑" panose="020B0503020204020204" pitchFamily="34" charset="-122"/>
                    </a:rPr>
                    <a:t>3</a:t>
                  </a:r>
                  <a:r>
                    <a:rPr lang="zh-CN" altLang="en-US" sz="1050" b="1" dirty="0">
                      <a:latin typeface="微软雅黑" panose="020B0503020204020204" pitchFamily="34" charset="-122"/>
                      <a:ea typeface="微软雅黑" panose="020B0503020204020204" pitchFamily="34" charset="-122"/>
                    </a:rPr>
                    <a:t>、规章、规范及相关文件</a:t>
                  </a:r>
                  <a:endParaRPr lang="en-US" altLang="zh-CN" sz="1050" dirty="0">
                    <a:solidFill>
                      <a:schemeClr val="bg1"/>
                    </a:solidFill>
                    <a:latin typeface="微软雅黑" panose="020B0503020204020204" pitchFamily="34" charset="-122"/>
                    <a:ea typeface="微软雅黑" panose="020B0503020204020204" pitchFamily="34" charset="-122"/>
                  </a:endParaRPr>
                </a:p>
              </p:txBody>
            </p:sp>
            <p:sp>
              <p:nvSpPr>
                <p:cNvPr id="23" name="任意多边形 22"/>
                <p:cNvSpPr/>
                <p:nvPr/>
              </p:nvSpPr>
              <p:spPr>
                <a:xfrm>
                  <a:off x="496061" y="2274425"/>
                  <a:ext cx="2432213" cy="1025765"/>
                </a:xfrm>
                <a:custGeom>
                  <a:avLst/>
                  <a:gdLst>
                    <a:gd name="connsiteX0" fmla="*/ 0 w 2432036"/>
                    <a:gd name="connsiteY0" fmla="*/ 171030 h 1026158"/>
                    <a:gd name="connsiteX1" fmla="*/ 171030 w 2432036"/>
                    <a:gd name="connsiteY1" fmla="*/ 0 h 1026158"/>
                    <a:gd name="connsiteX2" fmla="*/ 2261006 w 2432036"/>
                    <a:gd name="connsiteY2" fmla="*/ 0 h 1026158"/>
                    <a:gd name="connsiteX3" fmla="*/ 2432036 w 2432036"/>
                    <a:gd name="connsiteY3" fmla="*/ 171030 h 1026158"/>
                    <a:gd name="connsiteX4" fmla="*/ 2432036 w 2432036"/>
                    <a:gd name="connsiteY4" fmla="*/ 855128 h 1026158"/>
                    <a:gd name="connsiteX5" fmla="*/ 2261006 w 2432036"/>
                    <a:gd name="connsiteY5" fmla="*/ 1026158 h 1026158"/>
                    <a:gd name="connsiteX6" fmla="*/ 171030 w 2432036"/>
                    <a:gd name="connsiteY6" fmla="*/ 1026158 h 1026158"/>
                    <a:gd name="connsiteX7" fmla="*/ 0 w 2432036"/>
                    <a:gd name="connsiteY7" fmla="*/ 855128 h 1026158"/>
                    <a:gd name="connsiteX8" fmla="*/ 0 w 2432036"/>
                    <a:gd name="connsiteY8" fmla="*/ 171030 h 1026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036" h="1026158">
                      <a:moveTo>
                        <a:pt x="0" y="171030"/>
                      </a:moveTo>
                      <a:cubicBezTo>
                        <a:pt x="0" y="76573"/>
                        <a:pt x="76573" y="0"/>
                        <a:pt x="171030" y="0"/>
                      </a:cubicBezTo>
                      <a:lnTo>
                        <a:pt x="2261006" y="0"/>
                      </a:lnTo>
                      <a:cubicBezTo>
                        <a:pt x="2355463" y="0"/>
                        <a:pt x="2432036" y="76573"/>
                        <a:pt x="2432036" y="171030"/>
                      </a:cubicBezTo>
                      <a:lnTo>
                        <a:pt x="2432036" y="855128"/>
                      </a:lnTo>
                      <a:cubicBezTo>
                        <a:pt x="2432036" y="949585"/>
                        <a:pt x="2355463" y="1026158"/>
                        <a:pt x="2261006" y="1026158"/>
                      </a:cubicBezTo>
                      <a:lnTo>
                        <a:pt x="171030" y="1026158"/>
                      </a:lnTo>
                      <a:cubicBezTo>
                        <a:pt x="76573" y="1026158"/>
                        <a:pt x="0" y="949585"/>
                        <a:pt x="0" y="855128"/>
                      </a:cubicBezTo>
                      <a:lnTo>
                        <a:pt x="0" y="171030"/>
                      </a:lnTo>
                      <a:close/>
                    </a:path>
                  </a:pathLst>
                </a:custGeom>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26293" tIns="88193" rIns="126293" bIns="88193" spcCol="1270" anchor="ctr"/>
                <a:lstStyle/>
                <a:p>
                  <a:pPr algn="ctr" defTabSz="889000">
                    <a:lnSpc>
                      <a:spcPct val="90000"/>
                    </a:lnSpc>
                    <a:spcAft>
                      <a:spcPct val="35000"/>
                    </a:spcAft>
                    <a:defRPr/>
                  </a:pPr>
                  <a:r>
                    <a:rPr lang="zh-CN" altLang="en-US" b="1" dirty="0">
                      <a:solidFill>
                        <a:schemeClr val="bg1"/>
                      </a:solidFill>
                      <a:latin typeface="微软雅黑" panose="020B0503020204020204" pitchFamily="34" charset="-122"/>
                      <a:ea typeface="微软雅黑" panose="020B0503020204020204" pitchFamily="34" charset="-122"/>
                    </a:rPr>
                    <a:t>法律法规、规章规范等文件的定义</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24" name="任意多边形 23"/>
                <p:cNvSpPr/>
                <p:nvPr/>
              </p:nvSpPr>
              <p:spPr>
                <a:xfrm>
                  <a:off x="2928274" y="3461900"/>
                  <a:ext cx="3733474" cy="1747422"/>
                </a:xfrm>
                <a:custGeom>
                  <a:avLst/>
                  <a:gdLst>
                    <a:gd name="connsiteX0" fmla="*/ 291119 w 1746682"/>
                    <a:gd name="connsiteY0" fmla="*/ 0 h 5720380"/>
                    <a:gd name="connsiteX1" fmla="*/ 1455563 w 1746682"/>
                    <a:gd name="connsiteY1" fmla="*/ 0 h 5720380"/>
                    <a:gd name="connsiteX2" fmla="*/ 1746682 w 1746682"/>
                    <a:gd name="connsiteY2" fmla="*/ 291119 h 5720380"/>
                    <a:gd name="connsiteX3" fmla="*/ 1746682 w 1746682"/>
                    <a:gd name="connsiteY3" fmla="*/ 5720380 h 5720380"/>
                    <a:gd name="connsiteX4" fmla="*/ 1746682 w 1746682"/>
                    <a:gd name="connsiteY4" fmla="*/ 5720380 h 5720380"/>
                    <a:gd name="connsiteX5" fmla="*/ 0 w 1746682"/>
                    <a:gd name="connsiteY5" fmla="*/ 5720380 h 5720380"/>
                    <a:gd name="connsiteX6" fmla="*/ 0 w 1746682"/>
                    <a:gd name="connsiteY6" fmla="*/ 5720380 h 5720380"/>
                    <a:gd name="connsiteX7" fmla="*/ 0 w 1746682"/>
                    <a:gd name="connsiteY7" fmla="*/ 291119 h 5720380"/>
                    <a:gd name="connsiteX8" fmla="*/ 291119 w 1746682"/>
                    <a:gd name="connsiteY8" fmla="*/ 0 h 5720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6682" h="5720380">
                      <a:moveTo>
                        <a:pt x="1746682" y="953415"/>
                      </a:moveTo>
                      <a:lnTo>
                        <a:pt x="1746682" y="4766965"/>
                      </a:lnTo>
                      <a:cubicBezTo>
                        <a:pt x="1746682" y="5293522"/>
                        <a:pt x="1706884" y="5720378"/>
                        <a:pt x="1657791" y="5720378"/>
                      </a:cubicBezTo>
                      <a:lnTo>
                        <a:pt x="0" y="5720378"/>
                      </a:lnTo>
                      <a:lnTo>
                        <a:pt x="0" y="5720378"/>
                      </a:lnTo>
                      <a:lnTo>
                        <a:pt x="0" y="2"/>
                      </a:lnTo>
                      <a:lnTo>
                        <a:pt x="0" y="2"/>
                      </a:lnTo>
                      <a:lnTo>
                        <a:pt x="1657791" y="2"/>
                      </a:lnTo>
                      <a:cubicBezTo>
                        <a:pt x="1706884" y="2"/>
                        <a:pt x="1746682" y="426858"/>
                        <a:pt x="1746682" y="953415"/>
                      </a:cubicBezTo>
                      <a:close/>
                    </a:path>
                  </a:pathLst>
                </a:custGeom>
                <a:ln>
                  <a:solidFill>
                    <a:schemeClr val="bg1"/>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247650" tIns="209091" rIns="332916" bIns="209091" spcCol="1270" anchor="ctr"/>
                <a:lstStyle/>
                <a:p>
                  <a:pPr marL="114300" lvl="1" indent="-114300" defTabSz="533400">
                    <a:lnSpc>
                      <a:spcPct val="90000"/>
                    </a:lnSpc>
                    <a:spcAft>
                      <a:spcPct val="15000"/>
                    </a:spcAft>
                    <a:buFontTx/>
                    <a:buChar char="•"/>
                    <a:defRPr/>
                  </a:pPr>
                  <a:r>
                    <a:rPr lang="en-US" altLang="zh-CN" sz="900" b="1" dirty="0">
                      <a:latin typeface="微软雅黑" panose="020B0503020204020204" pitchFamily="34" charset="-122"/>
                      <a:ea typeface="微软雅黑" panose="020B0503020204020204" pitchFamily="34" charset="-122"/>
                    </a:rPr>
                    <a:t>1</a:t>
                  </a:r>
                  <a:r>
                    <a:rPr lang="zh-CN" altLang="en-US" sz="900" b="1" dirty="0">
                      <a:latin typeface="微软雅黑" panose="020B0503020204020204" pitchFamily="34" charset="-122"/>
                      <a:ea typeface="微软雅黑" panose="020B0503020204020204" pitchFamily="34" charset="-122"/>
                    </a:rPr>
                    <a:t>、</a:t>
                  </a:r>
                  <a:r>
                    <a:rPr lang="en-US" altLang="en-US" sz="900" b="1" dirty="0">
                      <a:latin typeface="微软雅黑" panose="020B0503020204020204" pitchFamily="34" charset="-122"/>
                      <a:ea typeface="微软雅黑" panose="020B0503020204020204" pitchFamily="34" charset="-122"/>
                    </a:rPr>
                    <a:t>《</a:t>
                  </a:r>
                  <a:r>
                    <a:rPr lang="zh-CN" altLang="en-US" sz="900" b="1" dirty="0">
                      <a:latin typeface="微软雅黑" panose="020B0503020204020204" pitchFamily="34" charset="-122"/>
                      <a:ea typeface="微软雅黑" panose="020B0503020204020204" pitchFamily="34" charset="-122"/>
                    </a:rPr>
                    <a:t>中国小城镇和村庄建设发展报告</a:t>
                  </a:r>
                  <a:r>
                    <a:rPr lang="en-US" altLang="en-US" sz="900" b="1" dirty="0">
                      <a:latin typeface="微软雅黑" panose="020B0503020204020204" pitchFamily="34" charset="-122"/>
                      <a:ea typeface="微软雅黑" panose="020B0503020204020204" pitchFamily="34" charset="-122"/>
                    </a:rPr>
                    <a:t>》</a:t>
                  </a:r>
                  <a:endParaRPr lang="zh-CN" altLang="en-US" sz="900" dirty="0">
                    <a:latin typeface="微软雅黑" panose="020B0503020204020204" pitchFamily="34" charset="-122"/>
                    <a:ea typeface="微软雅黑" panose="020B0503020204020204" pitchFamily="34" charset="-122"/>
                  </a:endParaRPr>
                </a:p>
                <a:p>
                  <a:pPr marL="114300" lvl="1" indent="-114300" defTabSz="533400">
                    <a:lnSpc>
                      <a:spcPct val="90000"/>
                    </a:lnSpc>
                    <a:spcAft>
                      <a:spcPct val="15000"/>
                    </a:spcAft>
                    <a:buFontTx/>
                    <a:buChar char="•"/>
                    <a:defRPr/>
                  </a:pPr>
                  <a:r>
                    <a:rPr lang="en-US" altLang="zh-CN" sz="900" b="1" dirty="0">
                      <a:latin typeface="微软雅黑" panose="020B0503020204020204" pitchFamily="34" charset="-122"/>
                      <a:ea typeface="微软雅黑" panose="020B0503020204020204" pitchFamily="34" charset="-122"/>
                    </a:rPr>
                    <a:t>2</a:t>
                  </a:r>
                  <a:r>
                    <a:rPr lang="zh-CN" altLang="en-US" sz="900" b="1" dirty="0">
                      <a:latin typeface="微软雅黑" panose="020B0503020204020204" pitchFamily="34" charset="-122"/>
                      <a:ea typeface="微软雅黑" panose="020B0503020204020204" pitchFamily="34" charset="-122"/>
                    </a:rPr>
                    <a:t>、</a:t>
                  </a:r>
                  <a:r>
                    <a:rPr lang="en-US" altLang="en-US" sz="900" b="1" dirty="0">
                      <a:latin typeface="微软雅黑" panose="020B0503020204020204" pitchFamily="34" charset="-122"/>
                      <a:ea typeface="微软雅黑" panose="020B0503020204020204" pitchFamily="34" charset="-122"/>
                    </a:rPr>
                    <a:t>《</a:t>
                  </a:r>
                  <a:r>
                    <a:rPr lang="zh-CN" altLang="en-US" sz="900" b="1" dirty="0">
                      <a:latin typeface="微软雅黑" panose="020B0503020204020204" pitchFamily="34" charset="-122"/>
                      <a:ea typeface="微软雅黑" panose="020B0503020204020204" pitchFamily="34" charset="-122"/>
                    </a:rPr>
                    <a:t>中国城乡建设统计年鉴</a:t>
                  </a:r>
                  <a:r>
                    <a:rPr lang="en-US" altLang="en-US" sz="900" b="1" dirty="0">
                      <a:latin typeface="微软雅黑" panose="020B0503020204020204" pitchFamily="34" charset="-122"/>
                      <a:ea typeface="微软雅黑" panose="020B0503020204020204" pitchFamily="34" charset="-122"/>
                    </a:rPr>
                    <a:t>》</a:t>
                  </a:r>
                  <a:endParaRPr lang="en-US" altLang="zh-CN" sz="900" b="1" dirty="0">
                    <a:latin typeface="微软雅黑" panose="020B0503020204020204" pitchFamily="34" charset="-122"/>
                    <a:ea typeface="微软雅黑" panose="020B0503020204020204" pitchFamily="34" charset="-122"/>
                  </a:endParaRPr>
                </a:p>
                <a:p>
                  <a:pPr marL="114300" lvl="1" indent="-114300" defTabSz="533400">
                    <a:lnSpc>
                      <a:spcPct val="90000"/>
                    </a:lnSpc>
                    <a:spcAft>
                      <a:spcPct val="15000"/>
                    </a:spcAft>
                    <a:buFontTx/>
                    <a:buChar char="•"/>
                    <a:defRPr/>
                  </a:pPr>
                  <a:r>
                    <a:rPr lang="en-US" altLang="zh-CN" sz="900" b="1" dirty="0">
                      <a:latin typeface="微软雅黑" panose="020B0503020204020204" pitchFamily="34" charset="-122"/>
                      <a:ea typeface="微软雅黑" panose="020B0503020204020204" pitchFamily="34" charset="-122"/>
                    </a:rPr>
                    <a:t>3</a:t>
                  </a:r>
                  <a:r>
                    <a:rPr lang="zh-CN" altLang="en-US" sz="900" b="1" dirty="0">
                      <a:latin typeface="微软雅黑" panose="020B0503020204020204" pitchFamily="34" charset="-122"/>
                      <a:ea typeface="微软雅黑" panose="020B0503020204020204" pitchFamily="34" charset="-122"/>
                    </a:rPr>
                    <a:t>、</a:t>
                  </a:r>
                  <a:r>
                    <a:rPr lang="en-US" altLang="en-US" sz="900" b="1" dirty="0">
                      <a:latin typeface="微软雅黑" panose="020B0503020204020204" pitchFamily="34" charset="-122"/>
                      <a:ea typeface="微软雅黑" panose="020B0503020204020204" pitchFamily="34" charset="-122"/>
                    </a:rPr>
                    <a:t>《</a:t>
                  </a:r>
                  <a:r>
                    <a:rPr lang="zh-CN" altLang="en-US" sz="900" b="1" dirty="0">
                      <a:latin typeface="微软雅黑" panose="020B0503020204020204" pitchFamily="34" charset="-122"/>
                      <a:ea typeface="微软雅黑" panose="020B0503020204020204" pitchFamily="34" charset="-122"/>
                    </a:rPr>
                    <a:t>小城镇大问题</a:t>
                  </a:r>
                  <a:r>
                    <a:rPr lang="en-US" altLang="en-US" sz="900" b="1" dirty="0">
                      <a:latin typeface="微软雅黑" panose="020B0503020204020204" pitchFamily="34" charset="-122"/>
                      <a:ea typeface="微软雅黑" panose="020B0503020204020204" pitchFamily="34" charset="-122"/>
                    </a:rPr>
                    <a:t>》</a:t>
                  </a:r>
                  <a:endParaRPr lang="en-US" altLang="zh-CN" sz="900" b="1" dirty="0">
                    <a:latin typeface="微软雅黑" panose="020B0503020204020204" pitchFamily="34" charset="-122"/>
                    <a:ea typeface="微软雅黑" panose="020B0503020204020204" pitchFamily="34" charset="-122"/>
                  </a:endParaRPr>
                </a:p>
                <a:p>
                  <a:pPr marL="114300" lvl="1" indent="-114300" defTabSz="533400">
                    <a:lnSpc>
                      <a:spcPct val="90000"/>
                    </a:lnSpc>
                    <a:spcAft>
                      <a:spcPct val="15000"/>
                    </a:spcAft>
                    <a:buFontTx/>
                    <a:buChar char="•"/>
                    <a:defRPr/>
                  </a:pPr>
                  <a:r>
                    <a:rPr lang="en-US" altLang="zh-CN" sz="900" b="1" dirty="0">
                      <a:latin typeface="微软雅黑" panose="020B0503020204020204" pitchFamily="34" charset="-122"/>
                      <a:ea typeface="微软雅黑" panose="020B0503020204020204" pitchFamily="34" charset="-122"/>
                    </a:rPr>
                    <a:t>4</a:t>
                  </a:r>
                  <a:r>
                    <a:rPr lang="zh-CN" altLang="en-US" sz="900" b="1" dirty="0">
                      <a:latin typeface="微软雅黑" panose="020B0503020204020204" pitchFamily="34" charset="-122"/>
                      <a:ea typeface="微软雅黑" panose="020B0503020204020204" pitchFamily="34" charset="-122"/>
                    </a:rPr>
                    <a:t>、</a:t>
                  </a:r>
                  <a:r>
                    <a:rPr lang="en-US" altLang="en-US" sz="900" b="1" dirty="0">
                      <a:latin typeface="微软雅黑" panose="020B0503020204020204" pitchFamily="34" charset="-122"/>
                      <a:ea typeface="微软雅黑" panose="020B0503020204020204" pitchFamily="34" charset="-122"/>
                    </a:rPr>
                    <a:t>《</a:t>
                  </a:r>
                  <a:r>
                    <a:rPr lang="zh-CN" altLang="en-US" sz="900" b="1" dirty="0">
                      <a:latin typeface="微软雅黑" panose="020B0503020204020204" pitchFamily="34" charset="-122"/>
                      <a:ea typeface="微软雅黑" panose="020B0503020204020204" pitchFamily="34" charset="-122"/>
                    </a:rPr>
                    <a:t>小城镇规划设计施工指南</a:t>
                  </a:r>
                  <a:r>
                    <a:rPr lang="en-US" altLang="en-US" sz="900" b="1" dirty="0">
                      <a:latin typeface="微软雅黑" panose="020B0503020204020204" pitchFamily="34" charset="-122"/>
                      <a:ea typeface="微软雅黑" panose="020B0503020204020204" pitchFamily="34" charset="-122"/>
                    </a:rPr>
                    <a:t>》</a:t>
                  </a:r>
                  <a:endParaRPr lang="en-US" altLang="zh-CN" sz="900" b="1" dirty="0">
                    <a:latin typeface="微软雅黑" panose="020B0503020204020204" pitchFamily="34" charset="-122"/>
                    <a:ea typeface="微软雅黑" panose="020B0503020204020204" pitchFamily="34" charset="-122"/>
                  </a:endParaRPr>
                </a:p>
                <a:p>
                  <a:pPr marL="114300" lvl="1" indent="-114300" defTabSz="533400">
                    <a:lnSpc>
                      <a:spcPct val="90000"/>
                    </a:lnSpc>
                    <a:spcAft>
                      <a:spcPct val="15000"/>
                    </a:spcAft>
                    <a:buFontTx/>
                    <a:buChar char="•"/>
                    <a:defRPr/>
                  </a:pPr>
                  <a:r>
                    <a:rPr lang="en-US" altLang="zh-CN" sz="900" b="1" dirty="0">
                      <a:latin typeface="微软雅黑" panose="020B0503020204020204" pitchFamily="34" charset="-122"/>
                      <a:ea typeface="微软雅黑" panose="020B0503020204020204" pitchFamily="34" charset="-122"/>
                    </a:rPr>
                    <a:t>5</a:t>
                  </a:r>
                  <a:r>
                    <a:rPr lang="zh-CN" altLang="en-US" sz="900" b="1" dirty="0">
                      <a:latin typeface="微软雅黑" panose="020B0503020204020204" pitchFamily="34" charset="-122"/>
                      <a:ea typeface="微软雅黑" panose="020B0503020204020204" pitchFamily="34" charset="-122"/>
                    </a:rPr>
                    <a:t>、</a:t>
                  </a:r>
                  <a:r>
                    <a:rPr lang="en-US" altLang="en-US" sz="900" b="1" dirty="0">
                      <a:latin typeface="微软雅黑" panose="020B0503020204020204" pitchFamily="34" charset="-122"/>
                      <a:ea typeface="微软雅黑" panose="020B0503020204020204" pitchFamily="34" charset="-122"/>
                    </a:rPr>
                    <a:t>《</a:t>
                  </a:r>
                  <a:r>
                    <a:rPr lang="zh-CN" altLang="en-US" sz="900" b="1" dirty="0">
                      <a:latin typeface="微软雅黑" panose="020B0503020204020204" pitchFamily="34" charset="-122"/>
                      <a:ea typeface="微软雅黑" panose="020B0503020204020204" pitchFamily="34" charset="-122"/>
                    </a:rPr>
                    <a:t>城市规划资料集：第</a:t>
                  </a:r>
                  <a:r>
                    <a:rPr lang="en-US" altLang="en-US" sz="900" b="1" dirty="0">
                      <a:latin typeface="微软雅黑" panose="020B0503020204020204" pitchFamily="34" charset="-122"/>
                      <a:ea typeface="微软雅黑" panose="020B0503020204020204" pitchFamily="34" charset="-122"/>
                    </a:rPr>
                    <a:t>3</a:t>
                  </a:r>
                  <a:r>
                    <a:rPr lang="zh-CN" altLang="en-US" sz="900" b="1" dirty="0">
                      <a:latin typeface="微软雅黑" panose="020B0503020204020204" pitchFamily="34" charset="-122"/>
                      <a:ea typeface="微软雅黑" panose="020B0503020204020204" pitchFamily="34" charset="-122"/>
                    </a:rPr>
                    <a:t>分册 小城镇规划</a:t>
                  </a:r>
                  <a:r>
                    <a:rPr lang="en-US" altLang="en-US" sz="900" b="1" dirty="0">
                      <a:latin typeface="微软雅黑" panose="020B0503020204020204" pitchFamily="34" charset="-122"/>
                      <a:ea typeface="微软雅黑" panose="020B0503020204020204" pitchFamily="34" charset="-122"/>
                    </a:rPr>
                    <a:t>》</a:t>
                  </a:r>
                  <a:endParaRPr lang="en-US" altLang="zh-CN" sz="900" b="1" dirty="0">
                    <a:latin typeface="微软雅黑" panose="020B0503020204020204" pitchFamily="34" charset="-122"/>
                    <a:ea typeface="微软雅黑" panose="020B0503020204020204" pitchFamily="34" charset="-122"/>
                  </a:endParaRPr>
                </a:p>
                <a:p>
                  <a:pPr marL="114300" lvl="1" indent="-114300" defTabSz="533400">
                    <a:lnSpc>
                      <a:spcPct val="90000"/>
                    </a:lnSpc>
                    <a:spcAft>
                      <a:spcPct val="15000"/>
                    </a:spcAft>
                    <a:buFontTx/>
                    <a:buChar char="•"/>
                    <a:defRPr/>
                  </a:pPr>
                  <a:r>
                    <a:rPr lang="en-US" altLang="zh-CN" sz="900" b="1" dirty="0">
                      <a:latin typeface="微软雅黑" panose="020B0503020204020204" pitchFamily="34" charset="-122"/>
                      <a:ea typeface="微软雅黑" panose="020B0503020204020204" pitchFamily="34" charset="-122"/>
                    </a:rPr>
                    <a:t>6</a:t>
                  </a:r>
                  <a:r>
                    <a:rPr lang="zh-CN" altLang="en-US" sz="900" b="1" dirty="0">
                      <a:latin typeface="微软雅黑" panose="020B0503020204020204" pitchFamily="34" charset="-122"/>
                      <a:ea typeface="微软雅黑" panose="020B0503020204020204" pitchFamily="34" charset="-122"/>
                    </a:rPr>
                    <a:t>、</a:t>
                  </a:r>
                  <a:r>
                    <a:rPr lang="en-US" altLang="en-US" sz="900" b="1" dirty="0">
                      <a:latin typeface="微软雅黑" panose="020B0503020204020204" pitchFamily="34" charset="-122"/>
                      <a:ea typeface="微软雅黑" panose="020B0503020204020204" pitchFamily="34" charset="-122"/>
                    </a:rPr>
                    <a:t>《</a:t>
                  </a:r>
                  <a:r>
                    <a:rPr lang="zh-CN" altLang="en-US" sz="900" b="1" dirty="0">
                      <a:latin typeface="微软雅黑" panose="020B0503020204020204" pitchFamily="34" charset="-122"/>
                      <a:ea typeface="微软雅黑" panose="020B0503020204020204" pitchFamily="34" charset="-122"/>
                    </a:rPr>
                    <a:t>小城镇规划编制的理论与方法</a:t>
                  </a:r>
                  <a:r>
                    <a:rPr lang="en-US" altLang="en-US" sz="900" b="1" dirty="0">
                      <a:latin typeface="微软雅黑" panose="020B0503020204020204" pitchFamily="34" charset="-122"/>
                      <a:ea typeface="微软雅黑" panose="020B0503020204020204" pitchFamily="34" charset="-122"/>
                    </a:rPr>
                    <a:t>》</a:t>
                  </a:r>
                  <a:endParaRPr lang="en-US" altLang="zh-CN" sz="900" b="1" dirty="0">
                    <a:latin typeface="微软雅黑" panose="020B0503020204020204" pitchFamily="34" charset="-122"/>
                    <a:ea typeface="微软雅黑" panose="020B0503020204020204" pitchFamily="34" charset="-122"/>
                  </a:endParaRPr>
                </a:p>
                <a:p>
                  <a:pPr marL="114300" lvl="1" indent="-114300" defTabSz="533400">
                    <a:lnSpc>
                      <a:spcPct val="90000"/>
                    </a:lnSpc>
                    <a:spcAft>
                      <a:spcPct val="15000"/>
                    </a:spcAft>
                    <a:buFontTx/>
                    <a:buChar char="•"/>
                    <a:defRPr/>
                  </a:pPr>
                  <a:r>
                    <a:rPr lang="en-US" altLang="zh-CN" sz="900" b="1" dirty="0">
                      <a:latin typeface="微软雅黑" panose="020B0503020204020204" pitchFamily="34" charset="-122"/>
                      <a:ea typeface="微软雅黑" panose="020B0503020204020204" pitchFamily="34" charset="-122"/>
                    </a:rPr>
                    <a:t>7</a:t>
                  </a:r>
                  <a:r>
                    <a:rPr lang="zh-CN" altLang="en-US" sz="900" b="1" dirty="0">
                      <a:latin typeface="微软雅黑" panose="020B0503020204020204" pitchFamily="34" charset="-122"/>
                      <a:ea typeface="微软雅黑" panose="020B0503020204020204" pitchFamily="34" charset="-122"/>
                    </a:rPr>
                    <a:t>、</a:t>
                  </a:r>
                  <a:r>
                    <a:rPr lang="en-US" altLang="en-US" sz="900" b="1" dirty="0">
                      <a:latin typeface="微软雅黑" panose="020B0503020204020204" pitchFamily="34" charset="-122"/>
                      <a:ea typeface="微软雅黑" panose="020B0503020204020204" pitchFamily="34" charset="-122"/>
                    </a:rPr>
                    <a:t>《</a:t>
                  </a:r>
                  <a:r>
                    <a:rPr lang="zh-CN" altLang="en-US" sz="900" b="1" dirty="0">
                      <a:latin typeface="微软雅黑" panose="020B0503020204020204" pitchFamily="34" charset="-122"/>
                      <a:ea typeface="微软雅黑" panose="020B0503020204020204" pitchFamily="34" charset="-122"/>
                    </a:rPr>
                    <a:t>小城镇规划及相关技术标准研究</a:t>
                  </a:r>
                  <a:r>
                    <a:rPr lang="en-US" altLang="en-US" sz="900" b="1" dirty="0">
                      <a:latin typeface="微软雅黑" panose="020B0503020204020204" pitchFamily="34" charset="-122"/>
                      <a:ea typeface="微软雅黑" panose="020B0503020204020204" pitchFamily="34" charset="-122"/>
                    </a:rPr>
                    <a:t>》</a:t>
                  </a:r>
                  <a:endParaRPr lang="en-US" altLang="zh-CN" sz="900" b="1" dirty="0">
                    <a:latin typeface="微软雅黑" panose="020B0503020204020204" pitchFamily="34" charset="-122"/>
                    <a:ea typeface="微软雅黑" panose="020B0503020204020204" pitchFamily="34" charset="-122"/>
                  </a:endParaRPr>
                </a:p>
                <a:p>
                  <a:pPr marL="114300" lvl="1" indent="-114300" defTabSz="533400">
                    <a:lnSpc>
                      <a:spcPct val="90000"/>
                    </a:lnSpc>
                    <a:spcAft>
                      <a:spcPct val="15000"/>
                    </a:spcAft>
                    <a:buFontTx/>
                    <a:buChar char="•"/>
                    <a:defRPr/>
                  </a:pPr>
                  <a:r>
                    <a:rPr lang="en-US" altLang="zh-CN" sz="900" b="1" dirty="0">
                      <a:latin typeface="微软雅黑" panose="020B0503020204020204" pitchFamily="34" charset="-122"/>
                      <a:ea typeface="微软雅黑" panose="020B0503020204020204" pitchFamily="34" charset="-122"/>
                    </a:rPr>
                    <a:t>8</a:t>
                  </a:r>
                  <a:r>
                    <a:rPr lang="zh-CN" altLang="en-US" sz="900" b="1" dirty="0">
                      <a:latin typeface="微软雅黑" panose="020B0503020204020204" pitchFamily="34" charset="-122"/>
                      <a:ea typeface="微软雅黑" panose="020B0503020204020204" pitchFamily="34" charset="-122"/>
                    </a:rPr>
                    <a:t>、</a:t>
                  </a:r>
                  <a:r>
                    <a:rPr lang="en-US" altLang="en-US" sz="900" b="1" dirty="0">
                      <a:latin typeface="微软雅黑" panose="020B0503020204020204" pitchFamily="34" charset="-122"/>
                      <a:ea typeface="微软雅黑" panose="020B0503020204020204" pitchFamily="34" charset="-122"/>
                    </a:rPr>
                    <a:t>《</a:t>
                  </a:r>
                  <a:r>
                    <a:rPr lang="zh-CN" altLang="en-US" sz="900" b="1" dirty="0">
                      <a:latin typeface="微软雅黑" panose="020B0503020204020204" pitchFamily="34" charset="-122"/>
                      <a:ea typeface="微软雅黑" panose="020B0503020204020204" pitchFamily="34" charset="-122"/>
                    </a:rPr>
                    <a:t>小城镇详细规划设计</a:t>
                  </a:r>
                  <a:r>
                    <a:rPr lang="en-US" altLang="en-US" sz="900" b="1" dirty="0">
                      <a:latin typeface="微软雅黑" panose="020B0503020204020204" pitchFamily="34" charset="-122"/>
                      <a:ea typeface="微软雅黑" panose="020B0503020204020204" pitchFamily="34" charset="-122"/>
                    </a:rPr>
                    <a:t>》</a:t>
                  </a:r>
                  <a:endParaRPr lang="en-US" altLang="zh-CN" sz="900" b="1" dirty="0">
                    <a:latin typeface="微软雅黑" panose="020B0503020204020204" pitchFamily="34" charset="-122"/>
                    <a:ea typeface="微软雅黑" panose="020B0503020204020204" pitchFamily="34" charset="-122"/>
                  </a:endParaRPr>
                </a:p>
              </p:txBody>
            </p:sp>
            <p:sp>
              <p:nvSpPr>
                <p:cNvPr id="25" name="任意多边形 24"/>
                <p:cNvSpPr/>
                <p:nvPr/>
              </p:nvSpPr>
              <p:spPr>
                <a:xfrm>
                  <a:off x="496061" y="3432938"/>
                  <a:ext cx="2432213" cy="1776385"/>
                </a:xfrm>
                <a:custGeom>
                  <a:avLst/>
                  <a:gdLst>
                    <a:gd name="connsiteX0" fmla="*/ 0 w 2432036"/>
                    <a:gd name="connsiteY0" fmla="*/ 140214 h 841267"/>
                    <a:gd name="connsiteX1" fmla="*/ 140214 w 2432036"/>
                    <a:gd name="connsiteY1" fmla="*/ 0 h 841267"/>
                    <a:gd name="connsiteX2" fmla="*/ 2291822 w 2432036"/>
                    <a:gd name="connsiteY2" fmla="*/ 0 h 841267"/>
                    <a:gd name="connsiteX3" fmla="*/ 2432036 w 2432036"/>
                    <a:gd name="connsiteY3" fmla="*/ 140214 h 841267"/>
                    <a:gd name="connsiteX4" fmla="*/ 2432036 w 2432036"/>
                    <a:gd name="connsiteY4" fmla="*/ 701053 h 841267"/>
                    <a:gd name="connsiteX5" fmla="*/ 2291822 w 2432036"/>
                    <a:gd name="connsiteY5" fmla="*/ 841267 h 841267"/>
                    <a:gd name="connsiteX6" fmla="*/ 140214 w 2432036"/>
                    <a:gd name="connsiteY6" fmla="*/ 841267 h 841267"/>
                    <a:gd name="connsiteX7" fmla="*/ 0 w 2432036"/>
                    <a:gd name="connsiteY7" fmla="*/ 701053 h 841267"/>
                    <a:gd name="connsiteX8" fmla="*/ 0 w 2432036"/>
                    <a:gd name="connsiteY8" fmla="*/ 140214 h 841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036" h="841267">
                      <a:moveTo>
                        <a:pt x="0" y="140214"/>
                      </a:moveTo>
                      <a:cubicBezTo>
                        <a:pt x="0" y="62776"/>
                        <a:pt x="62776" y="0"/>
                        <a:pt x="140214" y="0"/>
                      </a:cubicBezTo>
                      <a:lnTo>
                        <a:pt x="2291822" y="0"/>
                      </a:lnTo>
                      <a:cubicBezTo>
                        <a:pt x="2369260" y="0"/>
                        <a:pt x="2432036" y="62776"/>
                        <a:pt x="2432036" y="140214"/>
                      </a:cubicBezTo>
                      <a:lnTo>
                        <a:pt x="2432036" y="701053"/>
                      </a:lnTo>
                      <a:cubicBezTo>
                        <a:pt x="2432036" y="778491"/>
                        <a:pt x="2369260" y="841267"/>
                        <a:pt x="2291822" y="841267"/>
                      </a:cubicBezTo>
                      <a:lnTo>
                        <a:pt x="140214" y="841267"/>
                      </a:lnTo>
                      <a:cubicBezTo>
                        <a:pt x="62776" y="841267"/>
                        <a:pt x="0" y="778491"/>
                        <a:pt x="0" y="701053"/>
                      </a:cubicBezTo>
                      <a:lnTo>
                        <a:pt x="0" y="140214"/>
                      </a:lnTo>
                      <a:close/>
                    </a:path>
                  </a:pathLst>
                </a:custGeom>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17267" tIns="79167" rIns="117267" bIns="79167" spcCol="1270" anchor="ctr"/>
                <a:lstStyle/>
                <a:p>
                  <a:pPr algn="ctr" defTabSz="889000">
                    <a:lnSpc>
                      <a:spcPct val="90000"/>
                    </a:lnSpc>
                    <a:spcAft>
                      <a:spcPct val="35000"/>
                    </a:spcAft>
                    <a:defRPr/>
                  </a:pPr>
                  <a:r>
                    <a:rPr lang="zh-CN" altLang="en-US" b="1" dirty="0">
                      <a:solidFill>
                        <a:schemeClr val="bg1"/>
                      </a:solidFill>
                      <a:latin typeface="微软雅黑" panose="020B0503020204020204" pitchFamily="34" charset="-122"/>
                      <a:ea typeface="微软雅黑" panose="020B0503020204020204" pitchFamily="34" charset="-122"/>
                    </a:rPr>
                    <a:t>出版物及文献的界定</a:t>
                  </a:r>
                  <a:endParaRPr lang="en-US" altLang="zh-CN" b="1" dirty="0">
                    <a:solidFill>
                      <a:schemeClr val="bg1"/>
                    </a:solidFill>
                    <a:latin typeface="微软雅黑" panose="020B0503020204020204" pitchFamily="34" charset="-122"/>
                    <a:ea typeface="微软雅黑" panose="020B0503020204020204" pitchFamily="34" charset="-122"/>
                  </a:endParaRPr>
                </a:p>
              </p:txBody>
            </p:sp>
          </p:grpSp>
        </p:grpSp>
        <p:sp>
          <p:nvSpPr>
            <p:cNvPr id="3" name="圆角矩形 2"/>
            <p:cNvSpPr/>
            <p:nvPr/>
          </p:nvSpPr>
          <p:spPr>
            <a:xfrm>
              <a:off x="179512" y="3044884"/>
              <a:ext cx="1168578" cy="3480287"/>
            </a:xfrm>
            <a:prstGeom prst="round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chemeClr val="bg1"/>
                  </a:solidFill>
                  <a:latin typeface="微软雅黑" panose="020B0503020204020204" pitchFamily="34" charset="-122"/>
                  <a:ea typeface="微软雅黑" panose="020B0503020204020204" pitchFamily="34" charset="-122"/>
                </a:rPr>
                <a:t>研究的目的与意义</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8" name="十字形 27"/>
            <p:cNvSpPr/>
            <p:nvPr/>
          </p:nvSpPr>
          <p:spPr>
            <a:xfrm>
              <a:off x="1448117" y="4555619"/>
              <a:ext cx="358830" cy="359699"/>
            </a:xfrm>
            <a:prstGeom prst="plus">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pic>
        <p:nvPicPr>
          <p:cNvPr id="29"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5" name="Picture 1" descr="E:\---谢葳\小城镇风貌\1201\历次ppt\指南初稿图片\第三章\分析图\水布局.jpg"/>
          <p:cNvPicPr>
            <a:picLocks noChangeAspect="1" noChangeArrowheads="1"/>
          </p:cNvPicPr>
          <p:nvPr/>
        </p:nvPicPr>
        <p:blipFill rotWithShape="1">
          <a:blip r:embed="rId1" cstate="print"/>
          <a:srcRect l="3823" b="28567"/>
          <a:stretch>
            <a:fillRect/>
          </a:stretch>
        </p:blipFill>
        <p:spPr bwMode="auto">
          <a:xfrm>
            <a:off x="350489" y="1790839"/>
            <a:ext cx="4002795" cy="2160000"/>
          </a:xfrm>
          <a:prstGeom prst="rect">
            <a:avLst/>
          </a:prstGeom>
          <a:noFill/>
        </p:spPr>
      </p:pic>
      <p:sp>
        <p:nvSpPr>
          <p:cNvPr id="137219" name="Rectangle 3"/>
          <p:cNvSpPr>
            <a:spLocks noChangeArrowheads="1"/>
          </p:cNvSpPr>
          <p:nvPr/>
        </p:nvSpPr>
        <p:spPr bwMode="auto">
          <a:xfrm>
            <a:off x="662524" y="1413242"/>
            <a:ext cx="9076331" cy="738664"/>
          </a:xfrm>
          <a:prstGeom prst="rect">
            <a:avLst/>
          </a:prstGeom>
          <a:noFill/>
          <a:ln w="9525">
            <a:noFill/>
            <a:miter lim="800000"/>
          </a:ln>
          <a:effectLst/>
        </p:spPr>
        <p:txBody>
          <a:bodyPr vert="horz" wrap="square" lIns="91440" tIns="45720" rIns="91440" bIns="45720" numCol="1" anchor="ctr" anchorCtr="0" compatLnSpc="1">
            <a:spAutoFit/>
          </a:bodyPr>
          <a:lstStyle/>
          <a:p>
            <a:pPr eaLnBrk="1" hangingPunct="1">
              <a:lnSpc>
                <a:spcPct val="150000"/>
              </a:lnSpc>
              <a:buClr>
                <a:srgbClr val="FF0000"/>
              </a:buClr>
            </a:pPr>
            <a:r>
              <a:rPr lang="zh-CN" altLang="en-US" sz="1400" dirty="0" smtClean="0">
                <a:latin typeface="微软雅黑" panose="020B0503020204020204" pitchFamily="34" charset="-122"/>
                <a:ea typeface="微软雅黑" panose="020B0503020204020204" pitchFamily="34" charset="-122"/>
              </a:rPr>
              <a:t>滨水小城镇建设宜沿岸线展开，建设形态应与岸线走向协调一致，建筑布局宜顺应水系，尽可能多的展示滨水城镇界面。</a:t>
            </a:r>
            <a:endParaRPr lang="zh-CN" altLang="en-US" sz="1400" dirty="0" smtClean="0">
              <a:latin typeface="微软雅黑" panose="020B0503020204020204" pitchFamily="34" charset="-122"/>
              <a:ea typeface="微软雅黑" panose="020B0503020204020204" pitchFamily="34" charset="-122"/>
            </a:endParaRPr>
          </a:p>
        </p:txBody>
      </p:sp>
      <p:pic>
        <p:nvPicPr>
          <p:cNvPr id="1026" name="Picture 2" descr="J:\四川调研ｐｈｏｔｏ\黄龙溪宣传片\2《鸟瞰古韵黄龙溪》（李荣伟）.jpg"/>
          <p:cNvPicPr>
            <a:picLocks noChangeAspect="1" noChangeArrowheads="1"/>
          </p:cNvPicPr>
          <p:nvPr/>
        </p:nvPicPr>
        <p:blipFill>
          <a:blip r:embed="rId2" cstate="print"/>
          <a:srcRect b="10380"/>
          <a:stretch>
            <a:fillRect/>
          </a:stretch>
        </p:blipFill>
        <p:spPr bwMode="auto">
          <a:xfrm>
            <a:off x="4618364" y="2251050"/>
            <a:ext cx="5222635" cy="3240360"/>
          </a:xfrm>
          <a:prstGeom prst="rect">
            <a:avLst/>
          </a:prstGeom>
          <a:noFill/>
        </p:spPr>
      </p:pic>
      <p:sp>
        <p:nvSpPr>
          <p:cNvPr id="15" name="Rectangle 5"/>
          <p:cNvSpPr>
            <a:spLocks noChangeArrowheads="1"/>
          </p:cNvSpPr>
          <p:nvPr/>
        </p:nvSpPr>
        <p:spPr bwMode="auto">
          <a:xfrm>
            <a:off x="4648925" y="5491411"/>
            <a:ext cx="5100795" cy="907941"/>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lang="zh-CN" altLang="en-US" sz="1200" b="1" dirty="0" smtClean="0">
                <a:solidFill>
                  <a:srgbClr val="C00000"/>
                </a:solidFill>
                <a:latin typeface="微软雅黑" panose="020B0503020204020204" pitchFamily="34" charset="-122"/>
                <a:ea typeface="微软雅黑" panose="020B0503020204020204" pitchFamily="34" charset="-122"/>
              </a:rPr>
              <a:t>四川省黄龙溪镇</a:t>
            </a:r>
            <a:endParaRPr lang="zh-CN" altLang="en-US" sz="1200" b="1" dirty="0" smtClean="0">
              <a:solidFill>
                <a:srgbClr val="C00000"/>
              </a:solidFill>
              <a:latin typeface="微软雅黑" panose="020B0503020204020204" pitchFamily="34" charset="-122"/>
              <a:ea typeface="微软雅黑" panose="020B0503020204020204" pitchFamily="34" charset="-122"/>
            </a:endParaRPr>
          </a:p>
          <a:p>
            <a:pPr marL="0" marR="0" lvl="0" indent="0" defTabSz="914400" eaLnBrk="1" latinLnBrk="0" hangingPunct="1">
              <a:lnSpc>
                <a:spcPct val="150000"/>
              </a:lnSpc>
              <a:spcBef>
                <a:spcPts val="600"/>
              </a:spcBef>
              <a:buClr>
                <a:srgbClr val="FF0000"/>
              </a:buClr>
              <a:buSzTx/>
              <a:buFontTx/>
              <a:buNone/>
            </a:pPr>
            <a:r>
              <a:rPr lang="zh-CN" altLang="en-US" sz="1200" dirty="0" smtClean="0">
                <a:latin typeface="微软雅黑" panose="020B0503020204020204" pitchFamily="34" charset="-122"/>
                <a:ea typeface="微软雅黑" panose="020B0503020204020204" pitchFamily="34" charset="-122"/>
              </a:rPr>
              <a:t>黄龙溪镇镇区傍水而建，建设与岸线走向一致，整体富有变化又具有秩序，形成风貌和谐饱满的滨水城镇景观。</a:t>
            </a:r>
            <a:endParaRPr lang="zh-CN" altLang="en-US" sz="1200" dirty="0" smtClean="0">
              <a:latin typeface="微软雅黑" panose="020B0503020204020204" pitchFamily="34" charset="-122"/>
              <a:ea typeface="微软雅黑" panose="020B0503020204020204" pitchFamily="34" charset="-122"/>
            </a:endParaRPr>
          </a:p>
        </p:txBody>
      </p:sp>
      <p:pic>
        <p:nvPicPr>
          <p:cNvPr id="16" name="Picture 2" descr="20150826中国建筑研究院ppt-0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2"/>
          <p:cNvSpPr txBox="1">
            <a:spLocks noChangeArrowheads="1"/>
          </p:cNvSpPr>
          <p:nvPr/>
        </p:nvSpPr>
        <p:spPr bwMode="auto">
          <a:xfrm rot="-1812676">
            <a:off x="5938492" y="3940515"/>
            <a:ext cx="1916074" cy="307777"/>
          </a:xfrm>
          <a:prstGeom prst="rect">
            <a:avLst/>
          </a:prstGeom>
          <a:noFill/>
          <a:ln w="9525">
            <a:noFill/>
            <a:miter lim="800000"/>
          </a:ln>
        </p:spPr>
        <p:txBody>
          <a:bodyPr vert="horz" wrap="square" lIns="91440" tIns="45720" rIns="91440" bIns="45720" numCol="1" anchor="t" anchorCtr="0" compatLnSpc="1">
            <a:spAutoFit/>
          </a:bodyPr>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rPr>
              <a:t>建筑界面</a:t>
            </a:r>
            <a:endParaRPr kumimoji="0" lang="zh-CN" sz="14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p:txBody>
      </p:sp>
      <p:sp>
        <p:nvSpPr>
          <p:cNvPr id="1027" name="任意多边形 281"/>
          <p:cNvSpPr/>
          <p:nvPr/>
        </p:nvSpPr>
        <p:spPr bwMode="auto">
          <a:xfrm>
            <a:off x="4618364" y="3101505"/>
            <a:ext cx="5343043" cy="2122330"/>
          </a:xfrm>
          <a:custGeom>
            <a:avLst/>
            <a:gdLst>
              <a:gd name="T0" fmla="*/ 0 w 5303520"/>
              <a:gd name="T1" fmla="*/ 2116631 h 2260857"/>
              <a:gd name="T2" fmla="*/ 241786 w 5303520"/>
              <a:gd name="T3" fmla="*/ 2116631 h 2260857"/>
              <a:gd name="T4" fmla="*/ 627131 w 5303520"/>
              <a:gd name="T5" fmla="*/ 2056916 h 2260857"/>
              <a:gd name="T6" fmla="*/ 1171148 w 5303520"/>
              <a:gd name="T7" fmla="*/ 1862845 h 2260857"/>
              <a:gd name="T8" fmla="*/ 1548937 w 5303520"/>
              <a:gd name="T9" fmla="*/ 1676238 h 2260857"/>
              <a:gd name="T10" fmla="*/ 1964506 w 5303520"/>
              <a:gd name="T11" fmla="*/ 1429917 h 2260857"/>
              <a:gd name="T12" fmla="*/ 2274293 w 5303520"/>
              <a:gd name="T13" fmla="*/ 1213453 h 2260857"/>
              <a:gd name="T14" fmla="*/ 2546302 w 5303520"/>
              <a:gd name="T15" fmla="*/ 996989 h 2260857"/>
              <a:gd name="T16" fmla="*/ 2795643 w 5303520"/>
              <a:gd name="T17" fmla="*/ 810382 h 2260857"/>
              <a:gd name="T18" fmla="*/ 3067651 w 5303520"/>
              <a:gd name="T19" fmla="*/ 638703 h 2260857"/>
              <a:gd name="T20" fmla="*/ 3279214 w 5303520"/>
              <a:gd name="T21" fmla="*/ 467025 h 2260857"/>
              <a:gd name="T22" fmla="*/ 3384995 w 5303520"/>
              <a:gd name="T23" fmla="*/ 302811 h 2260857"/>
              <a:gd name="T24" fmla="*/ 3558778 w 5303520"/>
              <a:gd name="T25" fmla="*/ 116204 h 2260857"/>
              <a:gd name="T26" fmla="*/ 3891234 w 5303520"/>
              <a:gd name="T27" fmla="*/ 11704 h 2260857"/>
              <a:gd name="T28" fmla="*/ 4306802 w 5303520"/>
              <a:gd name="T29" fmla="*/ 11704 h 2260857"/>
              <a:gd name="T30" fmla="*/ 4760150 w 5303520"/>
              <a:gd name="T31" fmla="*/ 93811 h 2260857"/>
              <a:gd name="T32" fmla="*/ 5039714 w 5303520"/>
              <a:gd name="T33" fmla="*/ 190847 h 226085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303520" h="2260857">
                <a:moveTo>
                  <a:pt x="0" y="2254736"/>
                </a:moveTo>
                <a:cubicBezTo>
                  <a:pt x="72224" y="2260037"/>
                  <a:pt x="144449" y="2265338"/>
                  <a:pt x="254442" y="2254736"/>
                </a:cubicBezTo>
                <a:cubicBezTo>
                  <a:pt x="364435" y="2244134"/>
                  <a:pt x="496956" y="2236182"/>
                  <a:pt x="659958" y="2191125"/>
                </a:cubicBezTo>
                <a:cubicBezTo>
                  <a:pt x="822960" y="2146067"/>
                  <a:pt x="1070776" y="2051977"/>
                  <a:pt x="1232452" y="1984391"/>
                </a:cubicBezTo>
                <a:cubicBezTo>
                  <a:pt x="1394128" y="1916805"/>
                  <a:pt x="1490869" y="1862471"/>
                  <a:pt x="1630017" y="1785609"/>
                </a:cubicBezTo>
                <a:cubicBezTo>
                  <a:pt x="1769165" y="1708746"/>
                  <a:pt x="1940118" y="1605379"/>
                  <a:pt x="2067339" y="1523216"/>
                </a:cubicBezTo>
                <a:cubicBezTo>
                  <a:pt x="2194560" y="1441052"/>
                  <a:pt x="2291300" y="1369491"/>
                  <a:pt x="2393342" y="1292628"/>
                </a:cubicBezTo>
                <a:cubicBezTo>
                  <a:pt x="2495384" y="1215765"/>
                  <a:pt x="2588149" y="1133602"/>
                  <a:pt x="2679589" y="1062040"/>
                </a:cubicBezTo>
                <a:cubicBezTo>
                  <a:pt x="2771029" y="990478"/>
                  <a:pt x="2850542" y="926867"/>
                  <a:pt x="2941982" y="863257"/>
                </a:cubicBezTo>
                <a:cubicBezTo>
                  <a:pt x="3033422" y="799647"/>
                  <a:pt x="3143415" y="741337"/>
                  <a:pt x="3228229" y="680377"/>
                </a:cubicBezTo>
                <a:cubicBezTo>
                  <a:pt x="3313043" y="619417"/>
                  <a:pt x="3395207" y="557132"/>
                  <a:pt x="3450866" y="497497"/>
                </a:cubicBezTo>
                <a:cubicBezTo>
                  <a:pt x="3506525" y="437862"/>
                  <a:pt x="3513151" y="384854"/>
                  <a:pt x="3562184" y="322569"/>
                </a:cubicBezTo>
                <a:cubicBezTo>
                  <a:pt x="3611217" y="260284"/>
                  <a:pt x="3656274" y="175469"/>
                  <a:pt x="3745064" y="123786"/>
                </a:cubicBezTo>
                <a:cubicBezTo>
                  <a:pt x="3833854" y="72103"/>
                  <a:pt x="3963726" y="31021"/>
                  <a:pt x="4094922" y="12468"/>
                </a:cubicBezTo>
                <a:cubicBezTo>
                  <a:pt x="4226118" y="-6085"/>
                  <a:pt x="4379843" y="-2109"/>
                  <a:pt x="4532243" y="12468"/>
                </a:cubicBezTo>
                <a:cubicBezTo>
                  <a:pt x="4684643" y="27045"/>
                  <a:pt x="4880776" y="68127"/>
                  <a:pt x="5009322" y="99932"/>
                </a:cubicBezTo>
                <a:cubicBezTo>
                  <a:pt x="5137868" y="131737"/>
                  <a:pt x="5220694" y="167518"/>
                  <a:pt x="5303520" y="203299"/>
                </a:cubicBezTo>
              </a:path>
            </a:pathLst>
          </a:custGeom>
          <a:noFill/>
          <a:ln w="38100">
            <a:solidFill>
              <a:srgbClr val="02C9F8"/>
            </a:solidFill>
            <a:prstDash val="dash"/>
            <a:round/>
          </a:ln>
        </p:spPr>
        <p:txBody>
          <a:bodyPr vert="horz" wrap="square" lIns="91440" tIns="45720" rIns="91440" bIns="45720" numCol="1" anchor="ctr" anchorCtr="0" compatLnSpc="1"/>
          <a:lstStyle/>
          <a:p>
            <a:endParaRPr lang="zh-CN" altLang="en-US"/>
          </a:p>
        </p:txBody>
      </p:sp>
      <p:sp>
        <p:nvSpPr>
          <p:cNvPr id="13" name="矩形 6"/>
          <p:cNvSpPr>
            <a:spLocks noChangeArrowheads="1"/>
          </p:cNvSpPr>
          <p:nvPr/>
        </p:nvSpPr>
        <p:spPr bwMode="auto">
          <a:xfrm rot="19088753">
            <a:off x="7156052" y="4023618"/>
            <a:ext cx="723275" cy="307777"/>
          </a:xfrm>
          <a:prstGeom prst="rect">
            <a:avLst/>
          </a:prstGeom>
          <a:noFill/>
          <a:ln w="9525">
            <a:noFill/>
            <a:miter lim="800000"/>
          </a:ln>
        </p:spPr>
        <p:txBody>
          <a:bodyPr wrap="none">
            <a:spAutoFit/>
          </a:bodyPr>
          <a:lstStyle/>
          <a:p>
            <a:pPr eaLnBrk="1" hangingPunct="1">
              <a:buClr>
                <a:srgbClr val="FF0000"/>
              </a:buClr>
            </a:pPr>
            <a:r>
              <a:rPr lang="zh-CN" altLang="en-US" sz="1400" b="1" dirty="0" smtClean="0">
                <a:solidFill>
                  <a:schemeClr val="accent1">
                    <a:lumMod val="75000"/>
                  </a:schemeClr>
                </a:solidFill>
                <a:latin typeface="微软雅黑" panose="020B0503020204020204" pitchFamily="34" charset="-122"/>
                <a:ea typeface="微软雅黑" panose="020B0503020204020204" pitchFamily="34" charset="-122"/>
              </a:rPr>
              <a:t>水岸线</a:t>
            </a:r>
            <a:endParaRPr lang="en-US" altLang="zh-CN" sz="1400" b="1" dirty="0" smtClean="0">
              <a:solidFill>
                <a:schemeClr val="accent1">
                  <a:lumMod val="75000"/>
                </a:schemeClr>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整体格局</a:t>
            </a:r>
            <a:endParaRPr lang="zh-CN" altLang="en-US" sz="2400" b="1" dirty="0">
              <a:latin typeface="微软雅黑" panose="020B0503020204020204" pitchFamily="34" charset="-122"/>
              <a:ea typeface="微软雅黑" panose="020B0503020204020204" pitchFamily="34" charset="-122"/>
            </a:endParaRPr>
          </a:p>
        </p:txBody>
      </p:sp>
      <p:sp>
        <p:nvSpPr>
          <p:cNvPr id="19" name="矩形 4"/>
          <p:cNvSpPr>
            <a:spLocks noChangeArrowheads="1"/>
          </p:cNvSpPr>
          <p:nvPr/>
        </p:nvSpPr>
        <p:spPr bwMode="auto">
          <a:xfrm>
            <a:off x="139832" y="486197"/>
            <a:ext cx="2191626" cy="400110"/>
          </a:xfrm>
          <a:prstGeom prst="rect">
            <a:avLst/>
          </a:prstGeom>
          <a:noFill/>
          <a:ln w="9525">
            <a:noFill/>
            <a:miter lim="800000"/>
          </a:ln>
        </p:spPr>
        <p:txBody>
          <a:bodyPr wrap="none">
            <a:spAutoFit/>
          </a:bodyPr>
          <a:lstStyle/>
          <a:p>
            <a:pPr>
              <a:buClr>
                <a:srgbClr val="FF0000"/>
              </a:buClr>
            </a:pPr>
            <a:r>
              <a:rPr lang="en-US" altLang="zh-CN" sz="2000" b="1" dirty="0" smtClean="0">
                <a:latin typeface="微软雅黑" panose="020B0503020204020204" pitchFamily="34" charset="-122"/>
                <a:ea typeface="微软雅黑" panose="020B0503020204020204" pitchFamily="34" charset="-122"/>
              </a:rPr>
              <a:t>1.1 </a:t>
            </a:r>
            <a:r>
              <a:rPr lang="zh-CN" altLang="en-US" sz="2000" b="1" dirty="0" smtClean="0">
                <a:latin typeface="微软雅黑" panose="020B0503020204020204" pitchFamily="34" charset="-122"/>
                <a:ea typeface="微软雅黑" panose="020B0503020204020204" pitchFamily="34" charset="-122"/>
              </a:rPr>
              <a:t>滨</a:t>
            </a:r>
            <a:r>
              <a:rPr lang="zh-CN" altLang="en-US" sz="2000" b="1" dirty="0">
                <a:latin typeface="微软雅黑" panose="020B0503020204020204" pitchFamily="34" charset="-122"/>
                <a:ea typeface="微软雅黑" panose="020B0503020204020204" pitchFamily="34" charset="-122"/>
              </a:rPr>
              <a:t>水地区城镇</a:t>
            </a:r>
            <a:endParaRPr lang="en-US" altLang="zh-CN" sz="2000" b="1" dirty="0">
              <a:latin typeface="微软雅黑" panose="020B0503020204020204" pitchFamily="34" charset="-122"/>
              <a:ea typeface="微软雅黑" panose="020B0503020204020204" pitchFamily="34" charset="-122"/>
            </a:endParaRPr>
          </a:p>
        </p:txBody>
      </p:sp>
      <p:grpSp>
        <p:nvGrpSpPr>
          <p:cNvPr id="14" name="组合 13"/>
          <p:cNvGrpSpPr/>
          <p:nvPr/>
        </p:nvGrpSpPr>
        <p:grpSpPr>
          <a:xfrm>
            <a:off x="3855585" y="3738734"/>
            <a:ext cx="624802" cy="646331"/>
            <a:chOff x="3563888" y="2060848"/>
            <a:chExt cx="576740" cy="646331"/>
          </a:xfrm>
        </p:grpSpPr>
        <p:sp>
          <p:nvSpPr>
            <p:cNvPr id="20" name="矩形 19"/>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21" name="矩形 20"/>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grpSp>
        <p:nvGrpSpPr>
          <p:cNvPr id="22" name="组合 21"/>
          <p:cNvGrpSpPr/>
          <p:nvPr/>
        </p:nvGrpSpPr>
        <p:grpSpPr>
          <a:xfrm>
            <a:off x="3826632" y="5842140"/>
            <a:ext cx="546061" cy="646331"/>
            <a:chOff x="4355976" y="2060848"/>
            <a:chExt cx="504056" cy="646331"/>
          </a:xfrm>
        </p:grpSpPr>
        <p:sp>
          <p:nvSpPr>
            <p:cNvPr id="23" name="矩形 22"/>
            <p:cNvSpPr/>
            <p:nvPr/>
          </p:nvSpPr>
          <p:spPr>
            <a:xfrm>
              <a:off x="4355976" y="2060848"/>
              <a:ext cx="504056"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24" name="矩形 23"/>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extBox 2"/>
          <p:cNvSpPr txBox="1"/>
          <p:nvPr/>
        </p:nvSpPr>
        <p:spPr bwMode="auto">
          <a:xfrm>
            <a:off x="818541" y="4023087"/>
            <a:ext cx="2627620" cy="307764"/>
          </a:xfrm>
          <a:prstGeom prst="rect">
            <a:avLst/>
          </a:prstGeom>
          <a:noFill/>
          <a:ln w="9525">
            <a:noFill/>
            <a:miter lim="800000"/>
          </a:ln>
        </p:spPr>
        <p:txBody>
          <a:bodyPr wrap="none" lIns="91429" tIns="45714" rIns="91429" bIns="45714" rtlCol="0">
            <a:spAutoFit/>
          </a:bodyPr>
          <a:lstStyle/>
          <a:p>
            <a:pPr marL="571500" indent="-285750" eaLnBrk="1" hangingPunct="1">
              <a:buClr>
                <a:srgbClr val="C00000"/>
              </a:buClr>
            </a:pPr>
            <a:r>
              <a:rPr lang="zh-CN" altLang="en-US" sz="1400" dirty="0" smtClean="0">
                <a:latin typeface="微软雅黑" panose="020B0503020204020204" pitchFamily="34" charset="-122"/>
                <a:ea typeface="微软雅黑" panose="020B0503020204020204" pitchFamily="34" charset="-122"/>
              </a:rPr>
              <a:t>顺应原有水系形态进行布局</a:t>
            </a:r>
            <a:endParaRPr lang="zh-CN" altLang="en-US" sz="1400" dirty="0" smtClean="0">
              <a:latin typeface="微软雅黑" panose="020B0503020204020204" pitchFamily="34" charset="-122"/>
              <a:ea typeface="微软雅黑" panose="020B0503020204020204" pitchFamily="34" charset="-122"/>
            </a:endParaRPr>
          </a:p>
        </p:txBody>
      </p:sp>
      <p:sp>
        <p:nvSpPr>
          <p:cNvPr id="28" name="TextBox 27"/>
          <p:cNvSpPr txBox="1"/>
          <p:nvPr/>
        </p:nvSpPr>
        <p:spPr bwMode="auto">
          <a:xfrm>
            <a:off x="1280592" y="6052385"/>
            <a:ext cx="1909475" cy="307764"/>
          </a:xfrm>
          <a:prstGeom prst="rect">
            <a:avLst/>
          </a:prstGeom>
          <a:noFill/>
          <a:ln w="9525">
            <a:noFill/>
            <a:miter lim="800000"/>
          </a:ln>
        </p:spPr>
        <p:txBody>
          <a:bodyPr wrap="none" lIns="91429" tIns="45714" rIns="91429" bIns="45714" rtlCol="0">
            <a:spAutoFit/>
          </a:bodyPr>
          <a:lstStyle/>
          <a:p>
            <a:pPr marL="571500" indent="-285750" eaLnBrk="1" hangingPunct="1">
              <a:buClr>
                <a:srgbClr val="C00000"/>
              </a:buClr>
            </a:pPr>
            <a:r>
              <a:rPr lang="zh-CN" altLang="en-US" sz="1400" dirty="0" smtClean="0">
                <a:latin typeface="微软雅黑" panose="020B0503020204020204" pitchFamily="34" charset="-122"/>
                <a:ea typeface="微软雅黑" panose="020B0503020204020204" pitchFamily="34" charset="-122"/>
              </a:rPr>
              <a:t>截弯取直进行布局</a:t>
            </a:r>
            <a:endParaRPr lang="zh-CN" altLang="en-US" sz="1400" dirty="0" smtClean="0">
              <a:latin typeface="微软雅黑" panose="020B0503020204020204" pitchFamily="34" charset="-122"/>
              <a:ea typeface="微软雅黑" panose="020B0503020204020204" pitchFamily="34" charset="-122"/>
            </a:endParaRPr>
          </a:p>
        </p:txBody>
      </p:sp>
      <p:pic>
        <p:nvPicPr>
          <p:cNvPr id="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6506" y="4527143"/>
            <a:ext cx="3846778" cy="13303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bwMode="auto">
          <a:xfrm>
            <a:off x="3094450" y="5224080"/>
            <a:ext cx="986145" cy="246209"/>
          </a:xfrm>
          <a:prstGeom prst="rect">
            <a:avLst/>
          </a:prstGeom>
          <a:noFill/>
          <a:ln w="9525">
            <a:noFill/>
            <a:miter lim="800000"/>
          </a:ln>
        </p:spPr>
        <p:txBody>
          <a:bodyPr wrap="none" lIns="91429" tIns="45714" rIns="91429" bIns="45714" rtlCol="0">
            <a:spAutoFit/>
          </a:bodyPr>
          <a:lstStyle/>
          <a:p>
            <a:pPr marL="571500" indent="-285750" eaLnBrk="1" hangingPunct="1">
              <a:buClr>
                <a:srgbClr val="C00000"/>
              </a:buClr>
            </a:pPr>
            <a:r>
              <a:rPr lang="zh-CN" altLang="en-US" sz="1000" dirty="0" smtClean="0">
                <a:latin typeface="微软雅黑" panose="020B0503020204020204" pitchFamily="34" charset="-122"/>
                <a:ea typeface="微软雅黑" panose="020B0503020204020204" pitchFamily="34" charset="-122"/>
              </a:rPr>
              <a:t>原有河道</a:t>
            </a:r>
            <a:endParaRPr lang="zh-CN" altLang="en-US" sz="1000" dirty="0" smtClean="0">
              <a:latin typeface="微软雅黑" panose="020B0503020204020204" pitchFamily="34" charset="-122"/>
              <a:ea typeface="微软雅黑" panose="020B0503020204020204" pitchFamily="34" charset="-122"/>
            </a:endParaRPr>
          </a:p>
        </p:txBody>
      </p:sp>
      <p:grpSp>
        <p:nvGrpSpPr>
          <p:cNvPr id="30" name="组合 29"/>
          <p:cNvGrpSpPr/>
          <p:nvPr/>
        </p:nvGrpSpPr>
        <p:grpSpPr>
          <a:xfrm>
            <a:off x="9255427" y="4942910"/>
            <a:ext cx="624802" cy="646331"/>
            <a:chOff x="3563888" y="2060848"/>
            <a:chExt cx="576740" cy="646331"/>
          </a:xfrm>
        </p:grpSpPr>
        <p:sp>
          <p:nvSpPr>
            <p:cNvPr id="31" name="矩形 30"/>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2" name="矩形 31"/>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27" name="TextBox 26"/>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1</a:t>
            </a:r>
            <a:r>
              <a:rPr lang="en-US" altLang="zh-CN" sz="2400" b="1" dirty="0">
                <a:latin typeface="微软雅黑" panose="020B0503020204020204" pitchFamily="34" charset="-122"/>
                <a:ea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rPr>
              <a:t>顺应山水，契合</a:t>
            </a:r>
            <a:r>
              <a:rPr lang="zh-CN" altLang="en-US" sz="2400" b="1" dirty="0" smtClean="0">
                <a:latin typeface="微软雅黑" panose="020B0503020204020204" pitchFamily="34" charset="-122"/>
                <a:ea typeface="微软雅黑" panose="020B0503020204020204" pitchFamily="34" charset="-122"/>
              </a:rPr>
              <a:t>地貌</a:t>
            </a:r>
            <a:endParaRPr lang="en-US" altLang="zh-CN" sz="2400" b="1" dirty="0">
              <a:latin typeface="微软雅黑" panose="020B0503020204020204" pitchFamily="34" charset="-122"/>
              <a:ea typeface="微软雅黑" panose="020B0503020204020204" pitchFamily="34" charset="-122"/>
            </a:endParaRPr>
          </a:p>
        </p:txBody>
      </p:sp>
      <p:sp>
        <p:nvSpPr>
          <p:cNvPr id="33" name="矩形 4"/>
          <p:cNvSpPr>
            <a:spLocks noChangeArrowheads="1"/>
          </p:cNvSpPr>
          <p:nvPr/>
        </p:nvSpPr>
        <p:spPr bwMode="auto">
          <a:xfrm>
            <a:off x="272480" y="908720"/>
            <a:ext cx="9126934" cy="507831"/>
          </a:xfrm>
          <a:prstGeom prst="rect">
            <a:avLst/>
          </a:prstGeom>
          <a:noFill/>
          <a:ln w="9525">
            <a:noFill/>
            <a:miter lim="800000"/>
          </a:ln>
        </p:spPr>
        <p:txBody>
          <a:bodyPr>
            <a:spAutoFit/>
          </a:bodyPr>
          <a:lstStyle/>
          <a:p>
            <a:pPr marL="342900" indent="-342900" eaLnBrk="1" hangingPunct="1">
              <a:lnSpc>
                <a:spcPct val="150000"/>
              </a:lnSpc>
              <a:spcBef>
                <a:spcPts val="1200"/>
              </a:spcBef>
              <a:spcAft>
                <a:spcPts val="600"/>
              </a:spcAft>
              <a:buClr>
                <a:schemeClr val="accent3">
                  <a:lumMod val="50000"/>
                </a:schemeClr>
              </a:buClr>
              <a:buFont typeface="Wingdings" panose="05000000000000000000" pitchFamily="2" charset="2"/>
              <a:buChar char="p"/>
            </a:pPr>
            <a:r>
              <a:rPr lang="zh-CN" altLang="en-US" sz="1800" b="1" dirty="0" smtClean="0">
                <a:latin typeface="微软雅黑" panose="020B0503020204020204" pitchFamily="34" charset="-122"/>
                <a:ea typeface="微软雅黑" panose="020B0503020204020204" pitchFamily="34" charset="-122"/>
              </a:rPr>
              <a:t>滨</a:t>
            </a:r>
            <a:r>
              <a:rPr lang="zh-CN" altLang="en-US" sz="1800" b="1" dirty="0">
                <a:latin typeface="微软雅黑" panose="020B0503020204020204" pitchFamily="34" charset="-122"/>
                <a:ea typeface="微软雅黑" panose="020B0503020204020204" pitchFamily="34" charset="-122"/>
              </a:rPr>
              <a:t>水线性布局</a:t>
            </a:r>
            <a:r>
              <a:rPr lang="zh-CN" altLang="en-US" sz="1800" b="1" dirty="0" smtClean="0">
                <a:latin typeface="微软雅黑" panose="020B0503020204020204" pitchFamily="34" charset="-122"/>
                <a:ea typeface="微软雅黑" panose="020B0503020204020204" pitchFamily="34" charset="-122"/>
              </a:rPr>
              <a:t>型</a:t>
            </a:r>
            <a:endParaRPr lang="en-US" altLang="zh-CN" sz="180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730741" y="4365104"/>
            <a:ext cx="2882983" cy="21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01" name="Picture 1" descr="E:\---谢葳\小城镇风貌\1201\历次ppt\指南初稿图片\第三章\分析图\水密集布局.jpg"/>
          <p:cNvPicPr>
            <a:picLocks noChangeAspect="1" noChangeArrowheads="1"/>
          </p:cNvPicPr>
          <p:nvPr/>
        </p:nvPicPr>
        <p:blipFill>
          <a:blip r:embed="rId2" cstate="print"/>
          <a:srcRect/>
          <a:stretch>
            <a:fillRect/>
          </a:stretch>
        </p:blipFill>
        <p:spPr bwMode="auto">
          <a:xfrm>
            <a:off x="808870" y="1988840"/>
            <a:ext cx="2974000" cy="2160000"/>
          </a:xfrm>
          <a:prstGeom prst="rect">
            <a:avLst/>
          </a:prstGeom>
          <a:noFill/>
        </p:spPr>
      </p:pic>
      <p:pic>
        <p:nvPicPr>
          <p:cNvPr id="8197" name="Picture 8" descr="E:\---谢葳\小城镇风貌\1019后\水网密集型城镇\1.jpg"/>
          <p:cNvPicPr>
            <a:picLocks noChangeAspect="1" noChangeArrowheads="1"/>
          </p:cNvPicPr>
          <p:nvPr/>
        </p:nvPicPr>
        <p:blipFill>
          <a:blip r:embed="rId3"/>
          <a:srcRect l="568" t="1990" r="42813" b="16263"/>
          <a:stretch>
            <a:fillRect/>
          </a:stretch>
        </p:blipFill>
        <p:spPr bwMode="auto">
          <a:xfrm>
            <a:off x="4953001" y="2025264"/>
            <a:ext cx="4745064" cy="3780000"/>
          </a:xfrm>
          <a:prstGeom prst="rect">
            <a:avLst/>
          </a:prstGeom>
          <a:noFill/>
          <a:ln w="9525">
            <a:noFill/>
            <a:miter lim="800000"/>
            <a:headEnd/>
            <a:tailEnd/>
          </a:ln>
        </p:spPr>
      </p:pic>
      <p:sp>
        <p:nvSpPr>
          <p:cNvPr id="13" name="矩形 7"/>
          <p:cNvSpPr>
            <a:spLocks noChangeArrowheads="1"/>
          </p:cNvSpPr>
          <p:nvPr/>
        </p:nvSpPr>
        <p:spPr bwMode="auto">
          <a:xfrm>
            <a:off x="4953000" y="5746030"/>
            <a:ext cx="4820395" cy="923330"/>
          </a:xfrm>
          <a:prstGeom prst="rect">
            <a:avLst/>
          </a:prstGeom>
          <a:noFill/>
          <a:ln w="9525">
            <a:noFill/>
            <a:miter lim="800000"/>
          </a:ln>
        </p:spPr>
        <p:txBody>
          <a:bodyPr wrap="square">
            <a:spAutoFit/>
          </a:bodyPr>
          <a:lstStyle/>
          <a:p>
            <a:pPr algn="ctr">
              <a:lnSpc>
                <a:spcPct val="150000"/>
              </a:lnSpc>
              <a:defRPr/>
            </a:pPr>
            <a:r>
              <a:rPr lang="zh-CN" altLang="en-US" sz="1200" b="1" dirty="0">
                <a:solidFill>
                  <a:srgbClr val="C00000"/>
                </a:solidFill>
                <a:latin typeface="微软雅黑" panose="020B0503020204020204" pitchFamily="34" charset="-122"/>
                <a:ea typeface="微软雅黑" panose="020B0503020204020204" pitchFamily="34" charset="-122"/>
              </a:rPr>
              <a:t>江苏省</a:t>
            </a:r>
            <a:r>
              <a:rPr lang="zh-CN" altLang="en-US" sz="1200" b="1" dirty="0" smtClean="0">
                <a:solidFill>
                  <a:srgbClr val="C00000"/>
                </a:solidFill>
                <a:latin typeface="微软雅黑" panose="020B0503020204020204" pitchFamily="34" charset="-122"/>
                <a:ea typeface="微软雅黑" panose="020B0503020204020204" pitchFamily="34" charset="-122"/>
              </a:rPr>
              <a:t>苏州市同里镇</a:t>
            </a:r>
            <a:endParaRPr lang="en-US" altLang="zh-CN" sz="1200" b="1" dirty="0">
              <a:solidFill>
                <a:srgbClr val="C00000"/>
              </a:solidFill>
              <a:latin typeface="微软雅黑" panose="020B0503020204020204" pitchFamily="34" charset="-122"/>
              <a:ea typeface="微软雅黑" panose="020B0503020204020204" pitchFamily="34" charset="-122"/>
            </a:endParaRPr>
          </a:p>
          <a:p>
            <a:pPr>
              <a:lnSpc>
                <a:spcPct val="150000"/>
              </a:lnSpc>
              <a:defRPr/>
            </a:pPr>
            <a:r>
              <a:rPr lang="zh-CN" altLang="en-US" sz="1200" dirty="0" smtClean="0">
                <a:latin typeface="微软雅黑" panose="020B0503020204020204" pitchFamily="34" charset="-122"/>
                <a:ea typeface="微软雅黑" panose="020B0503020204020204" pitchFamily="34" charset="-122"/>
              </a:rPr>
              <a:t>镇区建设</a:t>
            </a:r>
            <a:r>
              <a:rPr lang="zh-CN" altLang="en-US" sz="1200" dirty="0">
                <a:solidFill>
                  <a:srgbClr val="C00000"/>
                </a:solidFill>
                <a:latin typeface="微软雅黑" panose="020B0503020204020204" pitchFamily="34" charset="-122"/>
                <a:ea typeface="微软雅黑" panose="020B0503020204020204" pitchFamily="34" charset="-122"/>
              </a:rPr>
              <a:t>因循水系纵横，路径蜿蜒曲折</a:t>
            </a:r>
            <a:r>
              <a:rPr lang="zh-CN" altLang="en-US" sz="1200" dirty="0" smtClean="0">
                <a:solidFill>
                  <a:srgbClr val="C00000"/>
                </a:solidFill>
                <a:latin typeface="微软雅黑" panose="020B0503020204020204" pitchFamily="34" charset="-122"/>
                <a:ea typeface="微软雅黑" panose="020B0503020204020204" pitchFamily="34" charset="-122"/>
              </a:rPr>
              <a:t>，形成傍水抱团型格局，</a:t>
            </a:r>
            <a:r>
              <a:rPr lang="zh-CN" altLang="en-US" sz="1200" dirty="0">
                <a:latin typeface="微软雅黑" panose="020B0503020204020204" pitchFamily="34" charset="-122"/>
                <a:ea typeface="微软雅黑" panose="020B0503020204020204" pitchFamily="34" charset="-122"/>
              </a:rPr>
              <a:t>处处展现小桥流水人家的水乡景致。</a:t>
            </a:r>
            <a:endParaRPr lang="en-US" altLang="zh-CN" sz="1200" dirty="0">
              <a:latin typeface="微软雅黑" panose="020B0503020204020204" pitchFamily="34" charset="-122"/>
              <a:ea typeface="微软雅黑" panose="020B0503020204020204" pitchFamily="34" charset="-122"/>
            </a:endParaRPr>
          </a:p>
        </p:txBody>
      </p:sp>
      <p:sp>
        <p:nvSpPr>
          <p:cNvPr id="92162" name="Rectangle 2"/>
          <p:cNvSpPr>
            <a:spLocks noChangeArrowheads="1"/>
          </p:cNvSpPr>
          <p:nvPr/>
        </p:nvSpPr>
        <p:spPr bwMode="auto">
          <a:xfrm>
            <a:off x="652204" y="1409521"/>
            <a:ext cx="9035541" cy="738664"/>
          </a:xfrm>
          <a:prstGeom prst="rect">
            <a:avLst/>
          </a:prstGeom>
          <a:noFill/>
          <a:ln w="9525">
            <a:noFill/>
            <a:miter lim="800000"/>
          </a:ln>
          <a:effectLst/>
        </p:spPr>
        <p:txBody>
          <a:bodyPr vert="horz" wrap="square" lIns="91440" tIns="45720" rIns="91440" bIns="45720" numCol="1" anchor="ctr" anchorCtr="0" compatLnSpc="1">
            <a:spAutoFit/>
          </a:bodyPr>
          <a:lstStyle/>
          <a:p>
            <a:pPr eaLnBrk="1" hangingPunct="1">
              <a:lnSpc>
                <a:spcPct val="150000"/>
              </a:lnSpc>
              <a:buClr>
                <a:srgbClr val="FF0000"/>
              </a:buClr>
            </a:pPr>
            <a:r>
              <a:rPr lang="zh-CN" altLang="en-US" sz="1400" dirty="0" smtClean="0">
                <a:latin typeface="微软雅黑" panose="020B0503020204020204" pitchFamily="34" charset="-122"/>
                <a:ea typeface="微软雅黑" panose="020B0503020204020204" pitchFamily="34" charset="-122"/>
              </a:rPr>
              <a:t>滨水小城镇布局应保护并遵循现状水系格局，建设</a:t>
            </a:r>
            <a:r>
              <a:rPr lang="zh-CN" altLang="en-US" sz="1400" dirty="0" smtClean="0">
                <a:solidFill>
                  <a:srgbClr val="C00000"/>
                </a:solidFill>
                <a:latin typeface="微软雅黑" panose="020B0503020204020204" pitchFamily="34" charset="-122"/>
                <a:ea typeface="微软雅黑" panose="020B0503020204020204" pitchFamily="34" charset="-122"/>
              </a:rPr>
              <a:t>呈傍水抱团型格局，</a:t>
            </a:r>
            <a:r>
              <a:rPr lang="zh-CN" altLang="en-US" sz="1400" dirty="0">
                <a:solidFill>
                  <a:srgbClr val="C00000"/>
                </a:solidFill>
                <a:latin typeface="微软雅黑" panose="020B0503020204020204" pitchFamily="34" charset="-122"/>
                <a:ea typeface="微软雅黑" panose="020B0503020204020204" pitchFamily="34" charset="-122"/>
              </a:rPr>
              <a:t>并注重所有滨水界面的打造</a:t>
            </a:r>
            <a:r>
              <a:rPr lang="zh-CN" altLang="en-US" sz="1400" dirty="0" smtClean="0">
                <a:latin typeface="微软雅黑" panose="020B0503020204020204" pitchFamily="34" charset="-122"/>
                <a:ea typeface="微软雅黑" panose="020B0503020204020204" pitchFamily="34" charset="-122"/>
              </a:rPr>
              <a:t>，塑造独特的水乡城镇格局。</a:t>
            </a:r>
            <a:endParaRPr lang="zh-CN" altLang="en-US" sz="1400" dirty="0" smtClean="0">
              <a:latin typeface="微软雅黑" panose="020B0503020204020204" pitchFamily="34" charset="-122"/>
              <a:ea typeface="微软雅黑" panose="020B0503020204020204" pitchFamily="34" charset="-122"/>
            </a:endParaRPr>
          </a:p>
        </p:txBody>
      </p:sp>
      <p:pic>
        <p:nvPicPr>
          <p:cNvPr id="11" name="Picture 2" descr="20150826中国建筑研究院ppt-0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整体格局</a:t>
            </a:r>
            <a:endParaRPr lang="zh-CN" altLang="en-US" sz="2400" b="1" dirty="0">
              <a:latin typeface="微软雅黑" panose="020B0503020204020204" pitchFamily="34" charset="-122"/>
              <a:ea typeface="微软雅黑" panose="020B0503020204020204" pitchFamily="34" charset="-122"/>
            </a:endParaRPr>
          </a:p>
        </p:txBody>
      </p:sp>
      <p:sp>
        <p:nvSpPr>
          <p:cNvPr id="24" name="TextBox 23"/>
          <p:cNvSpPr txBox="1"/>
          <p:nvPr/>
        </p:nvSpPr>
        <p:spPr bwMode="auto">
          <a:xfrm>
            <a:off x="740532" y="4149081"/>
            <a:ext cx="2627620" cy="276987"/>
          </a:xfrm>
          <a:prstGeom prst="rect">
            <a:avLst/>
          </a:prstGeom>
          <a:noFill/>
          <a:ln w="9525">
            <a:noFill/>
            <a:miter lim="800000"/>
          </a:ln>
        </p:spPr>
        <p:txBody>
          <a:bodyPr wrap="none" lIns="91429" tIns="45714" rIns="91429" bIns="45714" rtlCol="0">
            <a:spAutoFit/>
          </a:bodyPr>
          <a:lstStyle/>
          <a:p>
            <a:pPr marL="571500" indent="-285750" eaLnBrk="1" hangingPunct="1">
              <a:buClr>
                <a:srgbClr val="C00000"/>
              </a:buClr>
            </a:pPr>
            <a:r>
              <a:rPr lang="zh-CN" altLang="en-US" sz="1200" dirty="0" smtClean="0">
                <a:latin typeface="微软雅黑" panose="020B0503020204020204" pitchFamily="34" charset="-122"/>
                <a:ea typeface="微软雅黑" panose="020B0503020204020204" pitchFamily="34" charset="-122"/>
              </a:rPr>
              <a:t>顺应原有水系形态进行团状布局</a:t>
            </a:r>
            <a:endParaRPr lang="zh-CN" altLang="en-US" sz="1200" dirty="0" smtClean="0">
              <a:latin typeface="微软雅黑" panose="020B0503020204020204" pitchFamily="34" charset="-122"/>
              <a:ea typeface="微软雅黑" panose="020B0503020204020204" pitchFamily="34" charset="-122"/>
            </a:endParaRPr>
          </a:p>
        </p:txBody>
      </p:sp>
      <p:sp>
        <p:nvSpPr>
          <p:cNvPr id="26" name="TextBox 25"/>
          <p:cNvSpPr txBox="1"/>
          <p:nvPr/>
        </p:nvSpPr>
        <p:spPr bwMode="auto">
          <a:xfrm>
            <a:off x="1017338" y="6453337"/>
            <a:ext cx="2012067" cy="276987"/>
          </a:xfrm>
          <a:prstGeom prst="rect">
            <a:avLst/>
          </a:prstGeom>
          <a:noFill/>
          <a:ln w="9525">
            <a:noFill/>
            <a:miter lim="800000"/>
          </a:ln>
        </p:spPr>
        <p:txBody>
          <a:bodyPr wrap="none" lIns="91429" tIns="45714" rIns="91429" bIns="45714" rtlCol="0">
            <a:spAutoFit/>
          </a:bodyPr>
          <a:lstStyle/>
          <a:p>
            <a:pPr marL="571500" indent="-285750" eaLnBrk="1" hangingPunct="1">
              <a:buClr>
                <a:srgbClr val="C00000"/>
              </a:buClr>
            </a:pPr>
            <a:r>
              <a:rPr lang="zh-CN" altLang="en-US" sz="1200" dirty="0" smtClean="0">
                <a:latin typeface="微软雅黑" panose="020B0503020204020204" pitchFamily="34" charset="-122"/>
                <a:ea typeface="微软雅黑" panose="020B0503020204020204" pitchFamily="34" charset="-122"/>
              </a:rPr>
              <a:t>填河围湖进行集中布局</a:t>
            </a:r>
            <a:endParaRPr lang="zh-CN" altLang="en-US" sz="1200" dirty="0" smtClean="0">
              <a:latin typeface="微软雅黑" panose="020B0503020204020204" pitchFamily="34" charset="-122"/>
              <a:ea typeface="微软雅黑" panose="020B0503020204020204" pitchFamily="34" charset="-122"/>
            </a:endParaRPr>
          </a:p>
        </p:txBody>
      </p:sp>
      <p:sp>
        <p:nvSpPr>
          <p:cNvPr id="30" name="TextBox 29"/>
          <p:cNvSpPr txBox="1"/>
          <p:nvPr/>
        </p:nvSpPr>
        <p:spPr bwMode="auto">
          <a:xfrm>
            <a:off x="2534732" y="5991104"/>
            <a:ext cx="986145" cy="246209"/>
          </a:xfrm>
          <a:prstGeom prst="rect">
            <a:avLst/>
          </a:prstGeom>
          <a:noFill/>
          <a:ln w="9525">
            <a:noFill/>
            <a:miter lim="800000"/>
          </a:ln>
        </p:spPr>
        <p:txBody>
          <a:bodyPr wrap="none" lIns="91429" tIns="45714" rIns="91429" bIns="45714" rtlCol="0">
            <a:spAutoFit/>
          </a:bodyPr>
          <a:lstStyle/>
          <a:p>
            <a:pPr marL="571500" indent="-285750" eaLnBrk="1" hangingPunct="1">
              <a:buClr>
                <a:srgbClr val="C00000"/>
              </a:buClr>
            </a:pPr>
            <a:r>
              <a:rPr lang="zh-CN" altLang="en-US" sz="1000" dirty="0" smtClean="0">
                <a:latin typeface="微软雅黑" panose="020B0503020204020204" pitchFamily="34" charset="-122"/>
                <a:ea typeface="微软雅黑" panose="020B0503020204020204" pitchFamily="34" charset="-122"/>
              </a:rPr>
              <a:t>原有水系</a:t>
            </a:r>
            <a:endParaRPr lang="zh-CN" altLang="en-US" sz="1000" dirty="0" smtClean="0">
              <a:latin typeface="微软雅黑" panose="020B0503020204020204" pitchFamily="34" charset="-122"/>
              <a:ea typeface="微软雅黑" panose="020B0503020204020204" pitchFamily="34" charset="-122"/>
            </a:endParaRPr>
          </a:p>
        </p:txBody>
      </p:sp>
      <p:grpSp>
        <p:nvGrpSpPr>
          <p:cNvPr id="31" name="组合 30"/>
          <p:cNvGrpSpPr/>
          <p:nvPr/>
        </p:nvGrpSpPr>
        <p:grpSpPr>
          <a:xfrm>
            <a:off x="3776844" y="3501008"/>
            <a:ext cx="624802" cy="646331"/>
            <a:chOff x="3563888" y="2060848"/>
            <a:chExt cx="576740" cy="646331"/>
          </a:xfrm>
        </p:grpSpPr>
        <p:sp>
          <p:nvSpPr>
            <p:cNvPr id="32" name="矩形 31"/>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3" name="矩形 32"/>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grpSp>
        <p:nvGrpSpPr>
          <p:cNvPr id="34" name="组合 33"/>
          <p:cNvGrpSpPr/>
          <p:nvPr/>
        </p:nvGrpSpPr>
        <p:grpSpPr>
          <a:xfrm>
            <a:off x="3782870" y="6035457"/>
            <a:ext cx="546061" cy="646331"/>
            <a:chOff x="4355976" y="2060848"/>
            <a:chExt cx="504056" cy="646331"/>
          </a:xfrm>
        </p:grpSpPr>
        <p:sp>
          <p:nvSpPr>
            <p:cNvPr id="35" name="矩形 34"/>
            <p:cNvSpPr/>
            <p:nvPr/>
          </p:nvSpPr>
          <p:spPr>
            <a:xfrm>
              <a:off x="4355976" y="2060848"/>
              <a:ext cx="504056"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6" name="矩形 35"/>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9148593" y="5283725"/>
            <a:ext cx="624802" cy="646331"/>
            <a:chOff x="3563888" y="2060848"/>
            <a:chExt cx="576740" cy="646331"/>
          </a:xfrm>
        </p:grpSpPr>
        <p:sp>
          <p:nvSpPr>
            <p:cNvPr id="38" name="矩形 37"/>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9" name="矩形 38"/>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27" name="TextBox 26"/>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1</a:t>
            </a:r>
            <a:r>
              <a:rPr lang="en-US" altLang="zh-CN" sz="2400" b="1" dirty="0">
                <a:latin typeface="微软雅黑" panose="020B0503020204020204" pitchFamily="34" charset="-122"/>
                <a:ea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rPr>
              <a:t>顺应山水，契合</a:t>
            </a:r>
            <a:r>
              <a:rPr lang="zh-CN" altLang="en-US" sz="2400" b="1" dirty="0" smtClean="0">
                <a:latin typeface="微软雅黑" panose="020B0503020204020204" pitchFamily="34" charset="-122"/>
                <a:ea typeface="微软雅黑" panose="020B0503020204020204" pitchFamily="34" charset="-122"/>
              </a:rPr>
              <a:t>地貌</a:t>
            </a:r>
            <a:endParaRPr lang="en-US" altLang="zh-CN" sz="2400" b="1" dirty="0">
              <a:latin typeface="微软雅黑" panose="020B0503020204020204" pitchFamily="34" charset="-122"/>
              <a:ea typeface="微软雅黑" panose="020B0503020204020204" pitchFamily="34" charset="-122"/>
            </a:endParaRPr>
          </a:p>
        </p:txBody>
      </p:sp>
      <p:sp>
        <p:nvSpPr>
          <p:cNvPr id="28" name="矩形 4"/>
          <p:cNvSpPr>
            <a:spLocks noChangeArrowheads="1"/>
          </p:cNvSpPr>
          <p:nvPr/>
        </p:nvSpPr>
        <p:spPr bwMode="auto">
          <a:xfrm>
            <a:off x="139832" y="486197"/>
            <a:ext cx="2191626" cy="400110"/>
          </a:xfrm>
          <a:prstGeom prst="rect">
            <a:avLst/>
          </a:prstGeom>
          <a:noFill/>
          <a:ln w="9525">
            <a:noFill/>
            <a:miter lim="800000"/>
          </a:ln>
        </p:spPr>
        <p:txBody>
          <a:bodyPr wrap="none">
            <a:spAutoFit/>
          </a:bodyPr>
          <a:lstStyle/>
          <a:p>
            <a:pPr>
              <a:buClr>
                <a:srgbClr val="FF0000"/>
              </a:buClr>
            </a:pPr>
            <a:r>
              <a:rPr lang="en-US" altLang="zh-CN" sz="2000" b="1" dirty="0" smtClean="0">
                <a:latin typeface="微软雅黑" panose="020B0503020204020204" pitchFamily="34" charset="-122"/>
                <a:ea typeface="微软雅黑" panose="020B0503020204020204" pitchFamily="34" charset="-122"/>
              </a:rPr>
              <a:t>1.1 </a:t>
            </a:r>
            <a:r>
              <a:rPr lang="zh-CN" altLang="en-US" sz="2000" b="1" dirty="0" smtClean="0">
                <a:latin typeface="微软雅黑" panose="020B0503020204020204" pitchFamily="34" charset="-122"/>
                <a:ea typeface="微软雅黑" panose="020B0503020204020204" pitchFamily="34" charset="-122"/>
              </a:rPr>
              <a:t>滨</a:t>
            </a:r>
            <a:r>
              <a:rPr lang="zh-CN" altLang="en-US" sz="2000" b="1" dirty="0">
                <a:latin typeface="微软雅黑" panose="020B0503020204020204" pitchFamily="34" charset="-122"/>
                <a:ea typeface="微软雅黑" panose="020B0503020204020204" pitchFamily="34" charset="-122"/>
              </a:rPr>
              <a:t>水地区城镇</a:t>
            </a:r>
            <a:endParaRPr lang="en-US" altLang="zh-CN" sz="2000" b="1" dirty="0">
              <a:latin typeface="微软雅黑" panose="020B0503020204020204" pitchFamily="34" charset="-122"/>
              <a:ea typeface="微软雅黑" panose="020B0503020204020204" pitchFamily="34" charset="-122"/>
            </a:endParaRPr>
          </a:p>
        </p:txBody>
      </p:sp>
      <p:sp>
        <p:nvSpPr>
          <p:cNvPr id="29" name="矩形 4"/>
          <p:cNvSpPr>
            <a:spLocks noChangeArrowheads="1"/>
          </p:cNvSpPr>
          <p:nvPr/>
        </p:nvSpPr>
        <p:spPr bwMode="auto">
          <a:xfrm>
            <a:off x="272480" y="908720"/>
            <a:ext cx="9126934" cy="507831"/>
          </a:xfrm>
          <a:prstGeom prst="rect">
            <a:avLst/>
          </a:prstGeom>
          <a:noFill/>
          <a:ln w="9525">
            <a:noFill/>
            <a:miter lim="800000"/>
          </a:ln>
        </p:spPr>
        <p:txBody>
          <a:bodyPr>
            <a:spAutoFit/>
          </a:bodyPr>
          <a:lstStyle/>
          <a:p>
            <a:pPr marL="342900" indent="-342900" eaLnBrk="1" hangingPunct="1">
              <a:lnSpc>
                <a:spcPct val="150000"/>
              </a:lnSpc>
              <a:spcBef>
                <a:spcPts val="1200"/>
              </a:spcBef>
              <a:spcAft>
                <a:spcPts val="600"/>
              </a:spcAft>
              <a:buClr>
                <a:schemeClr val="accent3">
                  <a:lumMod val="50000"/>
                </a:schemeClr>
              </a:buClr>
              <a:buFont typeface="Wingdings" panose="05000000000000000000" pitchFamily="2" charset="2"/>
              <a:buChar char="p"/>
            </a:pPr>
            <a:r>
              <a:rPr lang="zh-CN" altLang="en-US" sz="1800" b="1" dirty="0" smtClean="0">
                <a:latin typeface="微软雅黑" panose="020B0503020204020204" pitchFamily="34" charset="-122"/>
                <a:ea typeface="微软雅黑" panose="020B0503020204020204" pitchFamily="34" charset="-122"/>
              </a:rPr>
              <a:t>沿</a:t>
            </a:r>
            <a:r>
              <a:rPr lang="zh-CN" altLang="en-US" sz="1800" b="1" dirty="0">
                <a:latin typeface="微软雅黑" panose="020B0503020204020204" pitchFamily="34" charset="-122"/>
                <a:ea typeface="微软雅黑" panose="020B0503020204020204" pitchFamily="34" charset="-122"/>
              </a:rPr>
              <a:t>水网团状布局</a:t>
            </a:r>
            <a:r>
              <a:rPr lang="zh-CN" altLang="en-US" sz="1800" b="1" dirty="0" smtClean="0">
                <a:latin typeface="微软雅黑" panose="020B0503020204020204" pitchFamily="34" charset="-122"/>
                <a:ea typeface="微软雅黑" panose="020B0503020204020204" pitchFamily="34" charset="-122"/>
              </a:rPr>
              <a:t>型</a:t>
            </a:r>
            <a:endParaRPr lang="en-US" altLang="zh-CN" sz="180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7"/>
          <p:cNvSpPr>
            <a:spLocks noChangeArrowheads="1"/>
          </p:cNvSpPr>
          <p:nvPr/>
        </p:nvSpPr>
        <p:spPr bwMode="auto">
          <a:xfrm>
            <a:off x="648443" y="1413117"/>
            <a:ext cx="9205023" cy="415498"/>
          </a:xfrm>
          <a:prstGeom prst="rect">
            <a:avLst/>
          </a:prstGeom>
          <a:noFill/>
          <a:ln w="9525">
            <a:noFill/>
            <a:miter lim="800000"/>
          </a:ln>
        </p:spPr>
        <p:txBody>
          <a:bodyPr wrap="square">
            <a:spAutoFit/>
          </a:bodyPr>
          <a:lstStyle/>
          <a:p>
            <a:pPr eaLnBrk="1" hangingPunct="1">
              <a:lnSpc>
                <a:spcPct val="150000"/>
              </a:lnSpc>
              <a:buClr>
                <a:srgbClr val="FF0000"/>
              </a:buClr>
              <a:defRPr/>
            </a:pPr>
            <a:r>
              <a:rPr lang="zh-CN" altLang="en-US" sz="1400" dirty="0" smtClean="0">
                <a:latin typeface="微软雅黑" panose="020B0503020204020204" pitchFamily="34" charset="-122"/>
                <a:ea typeface="微软雅黑" panose="020B0503020204020204" pitchFamily="34" charset="-122"/>
              </a:rPr>
              <a:t>滨水小城镇规划建设应尽可能的提高滨水空间的公共属性，</a:t>
            </a:r>
            <a:r>
              <a:rPr lang="zh-CN" altLang="en-US" sz="1400" dirty="0" smtClean="0">
                <a:solidFill>
                  <a:srgbClr val="C00000"/>
                </a:solidFill>
                <a:latin typeface="微软雅黑" panose="020B0503020204020204" pitchFamily="34" charset="-122"/>
                <a:ea typeface="微软雅黑" panose="020B0503020204020204" pitchFamily="34" charset="-122"/>
              </a:rPr>
              <a:t>借助滨水自然生态环境打造公共活动空间</a:t>
            </a:r>
            <a:r>
              <a:rPr lang="zh-CN" altLang="en-US" sz="1400" dirty="0" smtClean="0">
                <a:latin typeface="微软雅黑" panose="020B0503020204020204" pitchFamily="34" charset="-122"/>
                <a:ea typeface="微软雅黑" panose="020B0503020204020204" pitchFamily="34" charset="-122"/>
              </a:rPr>
              <a:t>。 </a:t>
            </a:r>
            <a:endParaRPr lang="en-US" altLang="zh-CN" sz="1400" dirty="0" smtClean="0">
              <a:latin typeface="微软雅黑" panose="020B0503020204020204" pitchFamily="34" charset="-122"/>
              <a:ea typeface="微软雅黑" panose="020B0503020204020204" pitchFamily="34" charset="-122"/>
            </a:endParaRPr>
          </a:p>
        </p:txBody>
      </p:sp>
      <p:pic>
        <p:nvPicPr>
          <p:cNvPr id="16"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矩形 16"/>
          <p:cNvSpPr/>
          <p:nvPr/>
        </p:nvSpPr>
        <p:spPr>
          <a:xfrm>
            <a:off x="6187937" y="5744290"/>
            <a:ext cx="1569660" cy="276999"/>
          </a:xfrm>
          <a:prstGeom prst="rect">
            <a:avLst/>
          </a:prstGeom>
        </p:spPr>
        <p:txBody>
          <a:bodyPr wrap="none">
            <a:spAutoFit/>
          </a:bodyPr>
          <a:lstStyle/>
          <a:p>
            <a:r>
              <a:rPr lang="zh-CN" altLang="en-US" sz="1200" b="1" dirty="0" smtClean="0">
                <a:solidFill>
                  <a:srgbClr val="C00000"/>
                </a:solidFill>
                <a:latin typeface="微软雅黑" panose="020B0503020204020204" pitchFamily="34" charset="-122"/>
                <a:ea typeface="微软雅黑" panose="020B0503020204020204" pitchFamily="34" charset="-122"/>
              </a:rPr>
              <a:t>安徽省合肥市三河镇</a:t>
            </a:r>
            <a:endParaRPr lang="zh-CN" altLang="en-US" sz="1200" b="1" dirty="0" smtClean="0">
              <a:solidFill>
                <a:srgbClr val="C00000"/>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整体格局</a:t>
            </a:r>
            <a:endParaRPr lang="zh-CN" altLang="en-US" sz="2400" b="1" dirty="0">
              <a:latin typeface="微软雅黑" panose="020B0503020204020204" pitchFamily="34" charset="-122"/>
              <a:ea typeface="微软雅黑" panose="020B0503020204020204" pitchFamily="34" charset="-122"/>
            </a:endParaRPr>
          </a:p>
        </p:txBody>
      </p:sp>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6524" r="22148"/>
          <a:stretch>
            <a:fillRect/>
          </a:stretch>
        </p:blipFill>
        <p:spPr bwMode="auto">
          <a:xfrm>
            <a:off x="4016897" y="2143889"/>
            <a:ext cx="5785480"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extBox 18"/>
          <p:cNvSpPr txBox="1"/>
          <p:nvPr/>
        </p:nvSpPr>
        <p:spPr bwMode="auto">
          <a:xfrm>
            <a:off x="315906" y="3429000"/>
            <a:ext cx="3416298" cy="276987"/>
          </a:xfrm>
          <a:prstGeom prst="rect">
            <a:avLst/>
          </a:prstGeom>
          <a:noFill/>
          <a:ln w="9525">
            <a:noFill/>
            <a:miter lim="800000"/>
          </a:ln>
        </p:spPr>
        <p:txBody>
          <a:bodyPr wrap="none" lIns="91429" tIns="45714" rIns="91429" bIns="45714" rtlCol="0">
            <a:spAutoFit/>
          </a:bodyPr>
          <a:lstStyle/>
          <a:p>
            <a:pPr eaLnBrk="1" hangingPunct="1">
              <a:buClr>
                <a:srgbClr val="C00000"/>
              </a:buClr>
            </a:pPr>
            <a:r>
              <a:rPr lang="zh-CN" altLang="en-US" sz="1200" dirty="0" smtClean="0">
                <a:latin typeface="微软雅黑" panose="020B0503020204020204" pitchFamily="34" charset="-122"/>
                <a:ea typeface="微软雅黑" panose="020B0503020204020204" pitchFamily="34" charset="-122"/>
              </a:rPr>
              <a:t>建筑退距错落有致，营造多样滨水公共活动空间</a:t>
            </a:r>
            <a:endParaRPr lang="zh-CN" altLang="en-US" sz="1200" dirty="0" smtClean="0">
              <a:latin typeface="微软雅黑" panose="020B0503020204020204" pitchFamily="34" charset="-122"/>
              <a:ea typeface="微软雅黑" panose="020B0503020204020204" pitchFamily="34" charset="-122"/>
            </a:endParaRPr>
          </a:p>
        </p:txBody>
      </p:sp>
      <p:sp>
        <p:nvSpPr>
          <p:cNvPr id="41" name="TextBox 40"/>
          <p:cNvSpPr txBox="1"/>
          <p:nvPr/>
        </p:nvSpPr>
        <p:spPr bwMode="auto">
          <a:xfrm>
            <a:off x="770120" y="5547406"/>
            <a:ext cx="2492968" cy="276987"/>
          </a:xfrm>
          <a:prstGeom prst="rect">
            <a:avLst/>
          </a:prstGeom>
          <a:noFill/>
          <a:ln w="9525">
            <a:noFill/>
            <a:miter lim="800000"/>
          </a:ln>
        </p:spPr>
        <p:txBody>
          <a:bodyPr wrap="none" lIns="91429" tIns="45714" rIns="91429" bIns="45714" rtlCol="0">
            <a:spAutoFit/>
          </a:bodyPr>
          <a:lstStyle/>
          <a:p>
            <a:pPr eaLnBrk="1" hangingPunct="1">
              <a:buClr>
                <a:srgbClr val="C00000"/>
              </a:buClr>
            </a:pPr>
            <a:r>
              <a:rPr lang="zh-CN" altLang="en-US" sz="1200" dirty="0" smtClean="0">
                <a:latin typeface="微软雅黑" panose="020B0503020204020204" pitchFamily="34" charset="-122"/>
                <a:ea typeface="微软雅黑" panose="020B0503020204020204" pitchFamily="34" charset="-122"/>
              </a:rPr>
              <a:t>建筑布局呆板，公共活动空间不足</a:t>
            </a:r>
            <a:endParaRPr lang="zh-CN" altLang="en-US" sz="1200" dirty="0" smtClean="0">
              <a:latin typeface="微软雅黑" panose="020B0503020204020204" pitchFamily="34" charset="-122"/>
              <a:ea typeface="微软雅黑" panose="020B0503020204020204" pitchFamily="34" charset="-122"/>
            </a:endParaRPr>
          </a:p>
        </p:txBody>
      </p:sp>
      <p:pic>
        <p:nvPicPr>
          <p:cNvPr id="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647" y="1916832"/>
            <a:ext cx="3688607" cy="15678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279" y="4340473"/>
            <a:ext cx="3688607" cy="1263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7" name="组合 26"/>
          <p:cNvGrpSpPr/>
          <p:nvPr/>
        </p:nvGrpSpPr>
        <p:grpSpPr>
          <a:xfrm>
            <a:off x="3216457" y="3679643"/>
            <a:ext cx="624802" cy="646331"/>
            <a:chOff x="3563888" y="2060848"/>
            <a:chExt cx="576740" cy="646331"/>
          </a:xfrm>
        </p:grpSpPr>
        <p:sp>
          <p:nvSpPr>
            <p:cNvPr id="28" name="矩形 27"/>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29" name="矩形 28"/>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grpSp>
        <p:nvGrpSpPr>
          <p:cNvPr id="30" name="组合 29"/>
          <p:cNvGrpSpPr/>
          <p:nvPr/>
        </p:nvGrpSpPr>
        <p:grpSpPr>
          <a:xfrm>
            <a:off x="9204049" y="5024210"/>
            <a:ext cx="624802" cy="646331"/>
            <a:chOff x="3563888" y="2060848"/>
            <a:chExt cx="576740" cy="646331"/>
          </a:xfrm>
        </p:grpSpPr>
        <p:sp>
          <p:nvSpPr>
            <p:cNvPr id="35" name="矩形 34"/>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6" name="矩形 35"/>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grpSp>
        <p:nvGrpSpPr>
          <p:cNvPr id="37" name="组合 36"/>
          <p:cNvGrpSpPr/>
          <p:nvPr/>
        </p:nvGrpSpPr>
        <p:grpSpPr>
          <a:xfrm>
            <a:off x="3330410" y="5685899"/>
            <a:ext cx="546061" cy="646331"/>
            <a:chOff x="4355976" y="2060848"/>
            <a:chExt cx="504056" cy="646331"/>
          </a:xfrm>
        </p:grpSpPr>
        <p:sp>
          <p:nvSpPr>
            <p:cNvPr id="42" name="矩形 41"/>
            <p:cNvSpPr/>
            <p:nvPr/>
          </p:nvSpPr>
          <p:spPr>
            <a:xfrm>
              <a:off x="4355976" y="2060848"/>
              <a:ext cx="504056"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43" name="矩形 42"/>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30"/>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1</a:t>
            </a:r>
            <a:r>
              <a:rPr lang="en-US" altLang="zh-CN" sz="2400" b="1" dirty="0">
                <a:latin typeface="微软雅黑" panose="020B0503020204020204" pitchFamily="34" charset="-122"/>
                <a:ea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rPr>
              <a:t>顺应山水，契合</a:t>
            </a:r>
            <a:r>
              <a:rPr lang="zh-CN" altLang="en-US" sz="2400" b="1" dirty="0" smtClean="0">
                <a:latin typeface="微软雅黑" panose="020B0503020204020204" pitchFamily="34" charset="-122"/>
                <a:ea typeface="微软雅黑" panose="020B0503020204020204" pitchFamily="34" charset="-122"/>
              </a:rPr>
              <a:t>地貌</a:t>
            </a:r>
            <a:endParaRPr lang="en-US" altLang="zh-CN" sz="2400" b="1" dirty="0">
              <a:latin typeface="微软雅黑" panose="020B0503020204020204" pitchFamily="34" charset="-122"/>
              <a:ea typeface="微软雅黑" panose="020B0503020204020204" pitchFamily="34" charset="-122"/>
            </a:endParaRPr>
          </a:p>
        </p:txBody>
      </p:sp>
      <p:sp>
        <p:nvSpPr>
          <p:cNvPr id="32" name="矩形 4"/>
          <p:cNvSpPr>
            <a:spLocks noChangeArrowheads="1"/>
          </p:cNvSpPr>
          <p:nvPr/>
        </p:nvSpPr>
        <p:spPr bwMode="auto">
          <a:xfrm>
            <a:off x="139832" y="486197"/>
            <a:ext cx="2191626" cy="400110"/>
          </a:xfrm>
          <a:prstGeom prst="rect">
            <a:avLst/>
          </a:prstGeom>
          <a:noFill/>
          <a:ln w="9525">
            <a:noFill/>
            <a:miter lim="800000"/>
          </a:ln>
        </p:spPr>
        <p:txBody>
          <a:bodyPr wrap="none">
            <a:spAutoFit/>
          </a:bodyPr>
          <a:lstStyle/>
          <a:p>
            <a:pPr>
              <a:buClr>
                <a:srgbClr val="FF0000"/>
              </a:buClr>
            </a:pPr>
            <a:r>
              <a:rPr lang="en-US" altLang="zh-CN" sz="2000" b="1" dirty="0" smtClean="0">
                <a:latin typeface="微软雅黑" panose="020B0503020204020204" pitchFamily="34" charset="-122"/>
                <a:ea typeface="微软雅黑" panose="020B0503020204020204" pitchFamily="34" charset="-122"/>
              </a:rPr>
              <a:t>1.1 </a:t>
            </a:r>
            <a:r>
              <a:rPr lang="zh-CN" altLang="en-US" sz="2000" b="1" dirty="0" smtClean="0">
                <a:latin typeface="微软雅黑" panose="020B0503020204020204" pitchFamily="34" charset="-122"/>
                <a:ea typeface="微软雅黑" panose="020B0503020204020204" pitchFamily="34" charset="-122"/>
              </a:rPr>
              <a:t>滨</a:t>
            </a:r>
            <a:r>
              <a:rPr lang="zh-CN" altLang="en-US" sz="2000" b="1" dirty="0">
                <a:latin typeface="微软雅黑" panose="020B0503020204020204" pitchFamily="34" charset="-122"/>
                <a:ea typeface="微软雅黑" panose="020B0503020204020204" pitchFamily="34" charset="-122"/>
              </a:rPr>
              <a:t>水地区城镇</a:t>
            </a:r>
            <a:endParaRPr lang="en-US" altLang="zh-CN" sz="2000" b="1" dirty="0">
              <a:latin typeface="微软雅黑" panose="020B0503020204020204" pitchFamily="34" charset="-122"/>
              <a:ea typeface="微软雅黑" panose="020B0503020204020204" pitchFamily="34" charset="-122"/>
            </a:endParaRPr>
          </a:p>
        </p:txBody>
      </p:sp>
      <p:sp>
        <p:nvSpPr>
          <p:cNvPr id="33" name="矩形 4"/>
          <p:cNvSpPr>
            <a:spLocks noChangeArrowheads="1"/>
          </p:cNvSpPr>
          <p:nvPr/>
        </p:nvSpPr>
        <p:spPr bwMode="auto">
          <a:xfrm>
            <a:off x="272480" y="908720"/>
            <a:ext cx="9126934" cy="507831"/>
          </a:xfrm>
          <a:prstGeom prst="rect">
            <a:avLst/>
          </a:prstGeom>
          <a:noFill/>
          <a:ln w="9525">
            <a:noFill/>
            <a:miter lim="800000"/>
          </a:ln>
        </p:spPr>
        <p:txBody>
          <a:bodyPr>
            <a:spAutoFit/>
          </a:bodyPr>
          <a:lstStyle/>
          <a:p>
            <a:pPr marL="342900" indent="-342900" eaLnBrk="1" hangingPunct="1">
              <a:lnSpc>
                <a:spcPct val="150000"/>
              </a:lnSpc>
              <a:spcBef>
                <a:spcPts val="1200"/>
              </a:spcBef>
              <a:spcAft>
                <a:spcPts val="600"/>
              </a:spcAft>
              <a:buClr>
                <a:schemeClr val="accent3">
                  <a:lumMod val="50000"/>
                </a:schemeClr>
              </a:buClr>
              <a:buFont typeface="Wingdings" panose="05000000000000000000" pitchFamily="2" charset="2"/>
              <a:buChar char="p"/>
            </a:pPr>
            <a:r>
              <a:rPr lang="zh-CN" altLang="en-US" sz="1800" b="1" dirty="0" smtClean="0">
                <a:latin typeface="微软雅黑" panose="020B0503020204020204" pitchFamily="34" charset="-122"/>
                <a:ea typeface="微软雅黑" panose="020B0503020204020204" pitchFamily="34" charset="-122"/>
              </a:rPr>
              <a:t>预留</a:t>
            </a:r>
            <a:r>
              <a:rPr lang="zh-CN" altLang="en-US" sz="1800" b="1" dirty="0">
                <a:latin typeface="微软雅黑" panose="020B0503020204020204" pitchFamily="34" charset="-122"/>
                <a:ea typeface="微软雅黑" panose="020B0503020204020204" pitchFamily="34" charset="-122"/>
              </a:rPr>
              <a:t>滨水公共空间，创造多样化滨水</a:t>
            </a:r>
            <a:r>
              <a:rPr lang="zh-CN" altLang="en-US" sz="1800" b="1" dirty="0" smtClean="0">
                <a:latin typeface="微软雅黑" panose="020B0503020204020204" pitchFamily="34" charset="-122"/>
                <a:ea typeface="微软雅黑" panose="020B0503020204020204" pitchFamily="34" charset="-122"/>
              </a:rPr>
              <a:t>体验</a:t>
            </a:r>
            <a:endParaRPr lang="en-US" altLang="zh-CN" sz="180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1" name="Picture 1" descr="E:\---谢葳\小城镇风貌\1201\历次ppt\指南初稿图片\第三章\分析图\布局依山蔓延.jpg"/>
          <p:cNvPicPr>
            <a:picLocks noChangeAspect="1" noChangeArrowheads="1"/>
          </p:cNvPicPr>
          <p:nvPr/>
        </p:nvPicPr>
        <p:blipFill>
          <a:blip r:embed="rId1" cstate="print"/>
          <a:srcRect t="6330"/>
          <a:stretch>
            <a:fillRect/>
          </a:stretch>
        </p:blipFill>
        <p:spPr bwMode="auto">
          <a:xfrm>
            <a:off x="6305374" y="445708"/>
            <a:ext cx="3293863" cy="2232000"/>
          </a:xfrm>
          <a:prstGeom prst="rect">
            <a:avLst/>
          </a:prstGeom>
          <a:noFill/>
        </p:spPr>
      </p:pic>
      <p:sp>
        <p:nvSpPr>
          <p:cNvPr id="10243" name="矩形 5"/>
          <p:cNvSpPr>
            <a:spLocks noChangeArrowheads="1"/>
          </p:cNvSpPr>
          <p:nvPr/>
        </p:nvSpPr>
        <p:spPr bwMode="auto">
          <a:xfrm>
            <a:off x="658681" y="1412875"/>
            <a:ext cx="5616624" cy="1061829"/>
          </a:xfrm>
          <a:prstGeom prst="rect">
            <a:avLst/>
          </a:prstGeom>
          <a:noFill/>
          <a:ln w="9525">
            <a:noFill/>
            <a:miter lim="800000"/>
          </a:ln>
        </p:spPr>
        <p:txBody>
          <a:bodyPr wrap="square">
            <a:spAutoFit/>
          </a:bodyPr>
          <a:lstStyle/>
          <a:p>
            <a:pPr>
              <a:lnSpc>
                <a:spcPct val="150000"/>
              </a:lnSpc>
            </a:pPr>
            <a:r>
              <a:rPr lang="zh-CN" altLang="en-US" sz="1400" dirty="0" smtClean="0">
                <a:latin typeface="微软雅黑" panose="020B0503020204020204" pitchFamily="34" charset="-122"/>
                <a:ea typeface="微软雅黑" panose="020B0503020204020204" pitchFamily="34" charset="-122"/>
              </a:rPr>
              <a:t>依山错落型小城镇宜在坡度适宜、坡向采光良好的山区，</a:t>
            </a:r>
            <a:r>
              <a:rPr lang="zh-CN" altLang="en-US" sz="1400" dirty="0" smtClean="0">
                <a:solidFill>
                  <a:srgbClr val="C00000"/>
                </a:solidFill>
                <a:latin typeface="微软雅黑" panose="020B0503020204020204" pitchFamily="34" charset="-122"/>
                <a:ea typeface="微软雅黑" panose="020B0503020204020204" pitchFamily="34" charset="-122"/>
              </a:rPr>
              <a:t>沿山体等高线蔓延、紧凑发展</a:t>
            </a:r>
            <a:r>
              <a:rPr lang="zh-CN" altLang="en-US" sz="1400" dirty="0" smtClean="0">
                <a:latin typeface="微软雅黑" panose="020B0503020204020204" pitchFamily="34" charset="-122"/>
                <a:ea typeface="微软雅黑" panose="020B0503020204020204" pitchFamily="34" charset="-122"/>
              </a:rPr>
              <a:t>，建筑随地形条件而富于变化，</a:t>
            </a:r>
            <a:r>
              <a:rPr lang="zh-CN" altLang="en-US" sz="1400" dirty="0" smtClean="0">
                <a:solidFill>
                  <a:srgbClr val="C00000"/>
                </a:solidFill>
                <a:latin typeface="微软雅黑" panose="020B0503020204020204" pitchFamily="34" charset="-122"/>
                <a:ea typeface="微软雅黑" panose="020B0503020204020204" pitchFamily="34" charset="-122"/>
              </a:rPr>
              <a:t>形成人工环境与自然山体分层错落、交相掩映的景观</a:t>
            </a:r>
            <a:r>
              <a:rPr lang="zh-CN" altLang="en-US" sz="1400" dirty="0" smtClean="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p:txBody>
      </p:sp>
      <p:sp>
        <p:nvSpPr>
          <p:cNvPr id="22" name="矩形 7"/>
          <p:cNvSpPr>
            <a:spLocks noChangeArrowheads="1"/>
          </p:cNvSpPr>
          <p:nvPr/>
        </p:nvSpPr>
        <p:spPr bwMode="auto">
          <a:xfrm>
            <a:off x="1208584" y="6316683"/>
            <a:ext cx="6162685" cy="538609"/>
          </a:xfrm>
          <a:prstGeom prst="rect">
            <a:avLst/>
          </a:prstGeom>
          <a:noFill/>
          <a:ln w="9525">
            <a:noFill/>
            <a:miter lim="800000"/>
          </a:ln>
        </p:spPr>
        <p:txBody>
          <a:bodyPr wrap="square">
            <a:spAutoFit/>
          </a:bodyPr>
          <a:lstStyle/>
          <a:p>
            <a:pPr algn="ctr"/>
            <a:r>
              <a:rPr lang="zh-CN" altLang="en-US" sz="1200" b="1" dirty="0" smtClean="0">
                <a:solidFill>
                  <a:srgbClr val="C00000"/>
                </a:solidFill>
                <a:latin typeface="微软雅黑" panose="020B0503020204020204" pitchFamily="34" charset="-122"/>
                <a:ea typeface="微软雅黑" panose="020B0503020204020204" pitchFamily="34" charset="-122"/>
              </a:rPr>
              <a:t>四川省汶川县漩口镇</a:t>
            </a:r>
            <a:endParaRPr lang="en-US" altLang="zh-CN" sz="1200" b="1" dirty="0">
              <a:solidFill>
                <a:srgbClr val="C00000"/>
              </a:solidFill>
              <a:latin typeface="微软雅黑" panose="020B0503020204020204" pitchFamily="34" charset="-122"/>
              <a:ea typeface="微软雅黑" panose="020B0503020204020204" pitchFamily="34" charset="-122"/>
            </a:endParaRPr>
          </a:p>
          <a:p>
            <a:pPr algn="ctr">
              <a:spcBef>
                <a:spcPts val="600"/>
              </a:spcBef>
            </a:pPr>
            <a:r>
              <a:rPr lang="zh-CN" altLang="en-US" sz="1200" dirty="0" smtClean="0">
                <a:latin typeface="微软雅黑" panose="020B0503020204020204" pitchFamily="34" charset="-122"/>
                <a:ea typeface="微软雅黑" panose="020B0503020204020204" pitchFamily="34" charset="-122"/>
              </a:rPr>
              <a:t>建设遵循地势高差变化，整体形成错落有序的山地城镇景观。</a:t>
            </a:r>
            <a:endParaRPr lang="en-US" altLang="zh-CN" sz="1200" dirty="0">
              <a:latin typeface="微软雅黑" panose="020B0503020204020204" pitchFamily="34" charset="-122"/>
              <a:ea typeface="微软雅黑" panose="020B0503020204020204" pitchFamily="34" charset="-122"/>
            </a:endParaRPr>
          </a:p>
        </p:txBody>
      </p:sp>
      <p:pic>
        <p:nvPicPr>
          <p:cNvPr id="15"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整体格局</a:t>
            </a:r>
            <a:endParaRPr lang="zh-CN" altLang="en-US" sz="2400" b="1" dirty="0">
              <a:latin typeface="微软雅黑" panose="020B0503020204020204" pitchFamily="34" charset="-122"/>
              <a:ea typeface="微软雅黑" panose="020B0503020204020204" pitchFamily="34" charset="-122"/>
            </a:endParaRPr>
          </a:p>
        </p:txBody>
      </p:sp>
      <p:sp>
        <p:nvSpPr>
          <p:cNvPr id="13" name="矩形 12"/>
          <p:cNvSpPr>
            <a:spLocks noChangeArrowheads="1"/>
          </p:cNvSpPr>
          <p:nvPr/>
        </p:nvSpPr>
        <p:spPr bwMode="auto">
          <a:xfrm>
            <a:off x="252714" y="908721"/>
            <a:ext cx="5480373" cy="507831"/>
          </a:xfrm>
          <a:prstGeom prst="rect">
            <a:avLst/>
          </a:prstGeom>
          <a:noFill/>
          <a:ln w="9525">
            <a:noFill/>
            <a:miter lim="800000"/>
          </a:ln>
        </p:spPr>
        <p:txBody>
          <a:bodyPr wrap="square">
            <a:spAutoFit/>
          </a:bodyPr>
          <a:lstStyle/>
          <a:p>
            <a:pPr marL="342900" indent="-342900" eaLnBrk="1" hangingPunct="1">
              <a:lnSpc>
                <a:spcPct val="150000"/>
              </a:lnSpc>
              <a:spcBef>
                <a:spcPts val="1200"/>
              </a:spcBef>
              <a:spcAft>
                <a:spcPts val="600"/>
              </a:spcAft>
              <a:buClr>
                <a:schemeClr val="accent3">
                  <a:lumMod val="50000"/>
                </a:schemeClr>
              </a:buClr>
              <a:buFont typeface="Wingdings" panose="05000000000000000000" pitchFamily="2" charset="2"/>
              <a:buChar char="p"/>
            </a:pPr>
            <a:r>
              <a:rPr lang="zh-CN" altLang="en-US" sz="1800" b="1" dirty="0" smtClean="0">
                <a:latin typeface="微软雅黑" panose="020B0503020204020204" pitchFamily="34" charset="-122"/>
                <a:ea typeface="微软雅黑" panose="020B0503020204020204" pitchFamily="34" charset="-122"/>
              </a:rPr>
              <a:t>依</a:t>
            </a:r>
            <a:r>
              <a:rPr lang="zh-CN" altLang="en-US" sz="1800" b="1" dirty="0">
                <a:latin typeface="微软雅黑" panose="020B0503020204020204" pitchFamily="34" charset="-122"/>
                <a:ea typeface="微软雅黑" panose="020B0503020204020204" pitchFamily="34" charset="-122"/>
              </a:rPr>
              <a:t>山错落型</a:t>
            </a:r>
            <a:endParaRPr lang="en-US" altLang="zh-CN" sz="1800" b="1" dirty="0">
              <a:latin typeface="微软雅黑" panose="020B0503020204020204" pitchFamily="34" charset="-122"/>
              <a:ea typeface="微软雅黑" panose="020B0503020204020204" pitchFamily="34" charset="-122"/>
            </a:endParaRPr>
          </a:p>
        </p:txBody>
      </p:sp>
      <p:sp>
        <p:nvSpPr>
          <p:cNvPr id="14" name="矩形 4"/>
          <p:cNvSpPr>
            <a:spLocks noChangeArrowheads="1"/>
          </p:cNvSpPr>
          <p:nvPr/>
        </p:nvSpPr>
        <p:spPr bwMode="auto">
          <a:xfrm>
            <a:off x="128582" y="495722"/>
            <a:ext cx="2961067" cy="400110"/>
          </a:xfrm>
          <a:prstGeom prst="rect">
            <a:avLst/>
          </a:prstGeom>
          <a:noFill/>
          <a:ln w="9525">
            <a:noFill/>
            <a:miter lim="800000"/>
          </a:ln>
        </p:spPr>
        <p:txBody>
          <a:bodyPr wrap="none">
            <a:spAutoFit/>
          </a:bodyPr>
          <a:lstStyle/>
          <a:p>
            <a:pPr>
              <a:buClr>
                <a:srgbClr val="FF0000"/>
              </a:buClr>
            </a:pPr>
            <a:r>
              <a:rPr lang="en-US" altLang="zh-CN" sz="2000" b="1" dirty="0" smtClean="0">
                <a:latin typeface="微软雅黑" panose="020B0503020204020204" pitchFamily="34" charset="-122"/>
                <a:ea typeface="微软雅黑" panose="020B0503020204020204" pitchFamily="34" charset="-122"/>
              </a:rPr>
              <a:t>1.2 </a:t>
            </a:r>
            <a:r>
              <a:rPr lang="zh-CN" altLang="en-US" sz="2000" b="1" dirty="0" smtClean="0">
                <a:latin typeface="微软雅黑" panose="020B0503020204020204" pitchFamily="34" charset="-122"/>
                <a:ea typeface="微软雅黑" panose="020B0503020204020204" pitchFamily="34" charset="-122"/>
              </a:rPr>
              <a:t>山地</a:t>
            </a:r>
            <a:r>
              <a:rPr lang="zh-CN" altLang="en-US" sz="2000" b="1" dirty="0">
                <a:latin typeface="微软雅黑" panose="020B0503020204020204" pitchFamily="34" charset="-122"/>
                <a:ea typeface="微软雅黑" panose="020B0503020204020204" pitchFamily="34" charset="-122"/>
              </a:rPr>
              <a:t>、丘陵地区城镇</a:t>
            </a:r>
            <a:endParaRPr lang="en-US" altLang="zh-CN" sz="2000" b="1" dirty="0">
              <a:latin typeface="微软雅黑" panose="020B0503020204020204" pitchFamily="34" charset="-122"/>
              <a:ea typeface="微软雅黑" panose="020B0503020204020204" pitchFamily="34" charset="-122"/>
            </a:endParaRPr>
          </a:p>
        </p:txBody>
      </p:sp>
      <p:pic>
        <p:nvPicPr>
          <p:cNvPr id="2050" name="Picture 2" descr="H:\小城镇特色规划编制指南\照片及分析图\格局照片\漩口镇.JPG"/>
          <p:cNvPicPr>
            <a:picLocks noChangeAspect="1" noChangeArrowheads="1"/>
          </p:cNvPicPr>
          <p:nvPr/>
        </p:nvPicPr>
        <p:blipFill rotWithShape="1">
          <a:blip r:embed="rId3" cstate="print"/>
          <a:srcRect t="34833" b="1824"/>
          <a:stretch>
            <a:fillRect/>
          </a:stretch>
        </p:blipFill>
        <p:spPr bwMode="auto">
          <a:xfrm>
            <a:off x="272480" y="2636912"/>
            <a:ext cx="9439049" cy="3679770"/>
          </a:xfrm>
          <a:prstGeom prst="rect">
            <a:avLst/>
          </a:prstGeom>
          <a:noFill/>
        </p:spPr>
      </p:pic>
      <p:sp>
        <p:nvSpPr>
          <p:cNvPr id="12" name="TextBox 11"/>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1</a:t>
            </a:r>
            <a:r>
              <a:rPr lang="en-US" altLang="zh-CN" sz="2400" b="1" dirty="0">
                <a:latin typeface="微软雅黑" panose="020B0503020204020204" pitchFamily="34" charset="-122"/>
                <a:ea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rPr>
              <a:t>顺应山水，契合</a:t>
            </a:r>
            <a:r>
              <a:rPr lang="zh-CN" altLang="en-US" sz="2400" b="1" dirty="0" smtClean="0">
                <a:latin typeface="微软雅黑" panose="020B0503020204020204" pitchFamily="34" charset="-122"/>
                <a:ea typeface="微软雅黑" panose="020B0503020204020204" pitchFamily="34" charset="-122"/>
              </a:rPr>
              <a:t>地貌</a:t>
            </a:r>
            <a:endParaRPr lang="en-US" altLang="zh-CN" sz="240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5" name="Picture 1" descr="E:\---谢葳\小城镇风貌\1201\历次ppt\指南初稿图片\第三章\分析图\布局山谷渗透.jpg"/>
          <p:cNvPicPr>
            <a:picLocks noChangeAspect="1" noChangeArrowheads="1"/>
          </p:cNvPicPr>
          <p:nvPr/>
        </p:nvPicPr>
        <p:blipFill>
          <a:blip r:embed="rId1" cstate="print"/>
          <a:srcRect/>
          <a:stretch>
            <a:fillRect/>
          </a:stretch>
        </p:blipFill>
        <p:spPr bwMode="auto">
          <a:xfrm>
            <a:off x="6534025" y="471190"/>
            <a:ext cx="3371976" cy="2448000"/>
          </a:xfrm>
          <a:prstGeom prst="rect">
            <a:avLst/>
          </a:prstGeom>
          <a:noFill/>
        </p:spPr>
      </p:pic>
      <p:pic>
        <p:nvPicPr>
          <p:cNvPr id="11266" name="Picture 2" descr="H:\小城镇特色规划编制指南\照片及分析图\1202后图片\山西省五台县怀台镇峡谷渗透型布局.png"/>
          <p:cNvPicPr>
            <a:picLocks noChangeAspect="1" noChangeArrowheads="1"/>
          </p:cNvPicPr>
          <p:nvPr/>
        </p:nvPicPr>
        <p:blipFill>
          <a:blip r:embed="rId2"/>
          <a:srcRect/>
          <a:stretch>
            <a:fillRect/>
          </a:stretch>
        </p:blipFill>
        <p:spPr bwMode="auto">
          <a:xfrm>
            <a:off x="428498" y="2666620"/>
            <a:ext cx="6980572" cy="3733200"/>
          </a:xfrm>
          <a:prstGeom prst="rect">
            <a:avLst/>
          </a:prstGeom>
          <a:noFill/>
        </p:spPr>
      </p:pic>
      <p:sp>
        <p:nvSpPr>
          <p:cNvPr id="128005" name="Rectangle 5"/>
          <p:cNvSpPr>
            <a:spLocks noChangeArrowheads="1"/>
          </p:cNvSpPr>
          <p:nvPr/>
        </p:nvSpPr>
        <p:spPr bwMode="auto">
          <a:xfrm>
            <a:off x="668999" y="1573600"/>
            <a:ext cx="5865025" cy="738664"/>
          </a:xfrm>
          <a:prstGeom prst="rect">
            <a:avLst/>
          </a:prstGeom>
          <a:noFill/>
          <a:ln w="9525">
            <a:noFill/>
            <a:miter lim="800000"/>
          </a:ln>
          <a:effectLst/>
        </p:spPr>
        <p:txBody>
          <a:bodyPr vert="horz" wrap="square" lIns="91440" tIns="45720" rIns="91440" bIns="45720" numCol="1" anchor="ctr" anchorCtr="0" compatLnSpc="1">
            <a:spAutoFit/>
          </a:bodyPr>
          <a:lstStyle/>
          <a:p>
            <a:pPr marR="0" lvl="0" algn="l" defTabSz="914400" rtl="0" eaLnBrk="1" fontAlgn="base" latinLnBrk="0" hangingPunct="1">
              <a:lnSpc>
                <a:spcPct val="150000"/>
              </a:lnSpc>
              <a:spcBef>
                <a:spcPct val="0"/>
              </a:spcBef>
              <a:spcAft>
                <a:spcPct val="0"/>
              </a:spcAft>
              <a:buClrTx/>
              <a:buSzTx/>
              <a:buFontTx/>
              <a:buNone/>
            </a:pPr>
            <a:r>
              <a:rPr lang="zh-CN" altLang="en-US" sz="1400" dirty="0" smtClean="0">
                <a:latin typeface="微软雅黑" panose="020B0503020204020204" pitchFamily="34" charset="-122"/>
                <a:ea typeface="微软雅黑" panose="020B0503020204020204" pitchFamily="34" charset="-122"/>
              </a:rPr>
              <a:t>沿山蔓延型小城镇整体布局应</a:t>
            </a:r>
            <a:r>
              <a:rPr lang="zh-CN" altLang="en-US" sz="1400" dirty="0" smtClean="0">
                <a:solidFill>
                  <a:srgbClr val="C00000"/>
                </a:solidFill>
                <a:latin typeface="微软雅黑" panose="020B0503020204020204" pitchFamily="34" charset="-122"/>
                <a:ea typeface="微软雅黑" panose="020B0503020204020204" pitchFamily="34" charset="-122"/>
              </a:rPr>
              <a:t>顺应山谷等高线呈触须状的形态</a:t>
            </a:r>
            <a:r>
              <a:rPr lang="zh-CN" altLang="en-US" sz="1400" dirty="0" smtClean="0">
                <a:latin typeface="微软雅黑" panose="020B0503020204020204" pitchFamily="34" charset="-122"/>
                <a:ea typeface="微软雅黑" panose="020B0503020204020204" pitchFamily="34" charset="-122"/>
              </a:rPr>
              <a:t>，城镇建设沿河流或道路两侧分布，城镇格局呈线型或“糖葫芦”式的组团状。</a:t>
            </a:r>
            <a:endParaRPr lang="en-US" altLang="zh-CN" sz="1400" dirty="0" smtClean="0">
              <a:latin typeface="微软雅黑" panose="020B0503020204020204" pitchFamily="34" charset="-122"/>
              <a:ea typeface="微软雅黑" panose="020B0503020204020204" pitchFamily="34" charset="-122"/>
            </a:endParaRPr>
          </a:p>
        </p:txBody>
      </p:sp>
      <p:sp>
        <p:nvSpPr>
          <p:cNvPr id="16" name="矩形 7"/>
          <p:cNvSpPr>
            <a:spLocks noChangeArrowheads="1"/>
          </p:cNvSpPr>
          <p:nvPr/>
        </p:nvSpPr>
        <p:spPr bwMode="auto">
          <a:xfrm>
            <a:off x="7449277" y="3933057"/>
            <a:ext cx="2422407" cy="1200329"/>
          </a:xfrm>
          <a:prstGeom prst="rect">
            <a:avLst/>
          </a:prstGeom>
          <a:noFill/>
          <a:ln w="9525">
            <a:noFill/>
            <a:miter lim="800000"/>
          </a:ln>
        </p:spPr>
        <p:txBody>
          <a:bodyPr wrap="square">
            <a:spAutoFit/>
          </a:bodyPr>
          <a:lstStyle/>
          <a:p>
            <a:pPr>
              <a:lnSpc>
                <a:spcPct val="150000"/>
              </a:lnSpc>
            </a:pPr>
            <a:r>
              <a:rPr lang="zh-CN" altLang="en-US" sz="1200" b="1" dirty="0" smtClean="0">
                <a:solidFill>
                  <a:srgbClr val="C00000"/>
                </a:solidFill>
                <a:latin typeface="微软雅黑" panose="020B0503020204020204" pitchFamily="34" charset="-122"/>
                <a:ea typeface="微软雅黑" panose="020B0503020204020204" pitchFamily="34" charset="-122"/>
              </a:rPr>
              <a:t>山西省五台山台怀镇</a:t>
            </a:r>
            <a:endParaRPr lang="en-US" altLang="zh-CN" sz="1200" b="1" dirty="0">
              <a:solidFill>
                <a:srgbClr val="C00000"/>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latin typeface="微软雅黑" panose="020B0503020204020204" pitchFamily="34" charset="-122"/>
                <a:ea typeface="微软雅黑" panose="020B0503020204020204" pitchFamily="34" charset="-122"/>
              </a:rPr>
              <a:t>台怀镇地处山谷之中，城镇布局顺应山谷形态，形成狭长带状布局。</a:t>
            </a:r>
            <a:endParaRPr lang="en-US" altLang="zh-CN" sz="1200" dirty="0">
              <a:latin typeface="微软雅黑" panose="020B0503020204020204" pitchFamily="34" charset="-122"/>
              <a:ea typeface="微软雅黑" panose="020B0503020204020204" pitchFamily="34" charset="-122"/>
            </a:endParaRPr>
          </a:p>
        </p:txBody>
      </p:sp>
      <p:pic>
        <p:nvPicPr>
          <p:cNvPr id="17" name="Picture 2" descr="20150826中国建筑研究院ppt-0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矩形 11"/>
          <p:cNvSpPr>
            <a:spLocks noChangeArrowheads="1"/>
          </p:cNvSpPr>
          <p:nvPr/>
        </p:nvSpPr>
        <p:spPr bwMode="auto">
          <a:xfrm>
            <a:off x="266703" y="908721"/>
            <a:ext cx="4488656" cy="458908"/>
          </a:xfrm>
          <a:prstGeom prst="rect">
            <a:avLst/>
          </a:prstGeom>
          <a:noFill/>
          <a:ln w="9525">
            <a:noFill/>
            <a:miter lim="800000"/>
          </a:ln>
        </p:spPr>
        <p:txBody>
          <a:bodyPr>
            <a:spAutoFit/>
          </a:bodyPr>
          <a:lstStyle/>
          <a:p>
            <a:pPr marL="342900" indent="-342900" eaLnBrk="1" hangingPunct="1">
              <a:lnSpc>
                <a:spcPct val="150000"/>
              </a:lnSpc>
              <a:spcBef>
                <a:spcPts val="1200"/>
              </a:spcBef>
              <a:spcAft>
                <a:spcPts val="600"/>
              </a:spcAft>
              <a:buClr>
                <a:schemeClr val="accent3">
                  <a:lumMod val="50000"/>
                </a:schemeClr>
              </a:buClr>
              <a:buFont typeface="Wingdings" panose="05000000000000000000" pitchFamily="2" charset="2"/>
              <a:buChar char="p"/>
            </a:pPr>
            <a:r>
              <a:rPr lang="zh-CN" altLang="en-US" sz="1800" b="1" dirty="0">
                <a:latin typeface="微软雅黑" panose="020B0503020204020204" pitchFamily="34" charset="-122"/>
                <a:ea typeface="微软雅黑" panose="020B0503020204020204" pitchFamily="34" charset="-122"/>
              </a:rPr>
              <a:t>山谷延展型</a:t>
            </a:r>
            <a:endParaRPr lang="en-US" altLang="zh-CN" sz="1800" b="1" dirty="0">
              <a:latin typeface="微软雅黑" panose="020B0503020204020204" pitchFamily="34" charset="-122"/>
              <a:ea typeface="微软雅黑" panose="020B0503020204020204" pitchFamily="34" charset="-122"/>
            </a:endParaRPr>
          </a:p>
        </p:txBody>
      </p:sp>
      <p:sp>
        <p:nvSpPr>
          <p:cNvPr id="11" name="TextBox 10"/>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整体格局</a:t>
            </a:r>
            <a:endParaRPr lang="zh-CN" altLang="en-US" sz="2400" b="1" dirty="0">
              <a:latin typeface="微软雅黑" panose="020B0503020204020204" pitchFamily="34" charset="-122"/>
              <a:ea typeface="微软雅黑" panose="020B0503020204020204" pitchFamily="34" charset="-122"/>
            </a:endParaRPr>
          </a:p>
        </p:txBody>
      </p:sp>
      <p:sp>
        <p:nvSpPr>
          <p:cNvPr id="15" name="矩形 4"/>
          <p:cNvSpPr>
            <a:spLocks noChangeArrowheads="1"/>
          </p:cNvSpPr>
          <p:nvPr/>
        </p:nvSpPr>
        <p:spPr bwMode="auto">
          <a:xfrm>
            <a:off x="112773" y="499765"/>
            <a:ext cx="2961067" cy="400110"/>
          </a:xfrm>
          <a:prstGeom prst="rect">
            <a:avLst/>
          </a:prstGeom>
          <a:noFill/>
          <a:ln w="9525">
            <a:noFill/>
            <a:miter lim="800000"/>
          </a:ln>
        </p:spPr>
        <p:txBody>
          <a:bodyPr wrap="none">
            <a:spAutoFit/>
          </a:bodyPr>
          <a:lstStyle/>
          <a:p>
            <a:pPr>
              <a:buClr>
                <a:srgbClr val="FF0000"/>
              </a:buClr>
            </a:pPr>
            <a:r>
              <a:rPr lang="en-US" altLang="zh-CN" sz="2000" b="1" dirty="0" smtClean="0">
                <a:latin typeface="微软雅黑" panose="020B0503020204020204" pitchFamily="34" charset="-122"/>
                <a:ea typeface="微软雅黑" panose="020B0503020204020204" pitchFamily="34" charset="-122"/>
              </a:rPr>
              <a:t>1.2 </a:t>
            </a:r>
            <a:r>
              <a:rPr lang="zh-CN" altLang="en-US" sz="2000" b="1" dirty="0" smtClean="0">
                <a:latin typeface="微软雅黑" panose="020B0503020204020204" pitchFamily="34" charset="-122"/>
                <a:ea typeface="微软雅黑" panose="020B0503020204020204" pitchFamily="34" charset="-122"/>
              </a:rPr>
              <a:t>山地</a:t>
            </a:r>
            <a:r>
              <a:rPr lang="zh-CN" altLang="en-US" sz="2000" b="1" dirty="0">
                <a:latin typeface="微软雅黑" panose="020B0503020204020204" pitchFamily="34" charset="-122"/>
                <a:ea typeface="微软雅黑" panose="020B0503020204020204" pitchFamily="34" charset="-122"/>
              </a:rPr>
              <a:t>、丘陵地区城镇</a:t>
            </a:r>
            <a:endParaRPr lang="en-US" altLang="zh-CN" sz="2000" b="1" dirty="0">
              <a:latin typeface="微软雅黑" panose="020B0503020204020204" pitchFamily="34" charset="-122"/>
              <a:ea typeface="微软雅黑" panose="020B0503020204020204" pitchFamily="34" charset="-122"/>
            </a:endParaRPr>
          </a:p>
        </p:txBody>
      </p:sp>
      <p:sp>
        <p:nvSpPr>
          <p:cNvPr id="13" name="TextBox 12"/>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1</a:t>
            </a:r>
            <a:r>
              <a:rPr lang="en-US" altLang="zh-CN" sz="2400" b="1" dirty="0">
                <a:latin typeface="微软雅黑" panose="020B0503020204020204" pitchFamily="34" charset="-122"/>
                <a:ea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rPr>
              <a:t>顺应山水，契合</a:t>
            </a:r>
            <a:r>
              <a:rPr lang="zh-CN" altLang="en-US" sz="2400" b="1" dirty="0" smtClean="0">
                <a:latin typeface="微软雅黑" panose="020B0503020204020204" pitchFamily="34" charset="-122"/>
                <a:ea typeface="微软雅黑" panose="020B0503020204020204" pitchFamily="34" charset="-122"/>
              </a:rPr>
              <a:t>地貌</a:t>
            </a:r>
            <a:endParaRPr lang="en-US" altLang="zh-CN" sz="240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矩形 5"/>
          <p:cNvSpPr>
            <a:spLocks noChangeArrowheads="1"/>
          </p:cNvSpPr>
          <p:nvPr/>
        </p:nvSpPr>
        <p:spPr bwMode="auto">
          <a:xfrm>
            <a:off x="256384" y="876187"/>
            <a:ext cx="4256485" cy="507831"/>
          </a:xfrm>
          <a:prstGeom prst="rect">
            <a:avLst/>
          </a:prstGeom>
          <a:noFill/>
          <a:ln w="9525">
            <a:noFill/>
            <a:miter lim="800000"/>
          </a:ln>
        </p:spPr>
        <p:txBody>
          <a:bodyPr>
            <a:spAutoFit/>
          </a:bodyPr>
          <a:lstStyle/>
          <a:p>
            <a:pPr marL="342900" indent="-342900" eaLnBrk="1" hangingPunct="1">
              <a:lnSpc>
                <a:spcPct val="150000"/>
              </a:lnSpc>
              <a:spcBef>
                <a:spcPts val="1200"/>
              </a:spcBef>
              <a:spcAft>
                <a:spcPts val="600"/>
              </a:spcAft>
              <a:buClr>
                <a:schemeClr val="accent3">
                  <a:lumMod val="50000"/>
                </a:schemeClr>
              </a:buClr>
              <a:buFont typeface="Wingdings" panose="05000000000000000000" pitchFamily="2" charset="2"/>
              <a:buChar char="p"/>
            </a:pPr>
            <a:r>
              <a:rPr lang="zh-CN" altLang="en-US" sz="1800" b="1" dirty="0" smtClean="0">
                <a:latin typeface="微软雅黑" panose="020B0503020204020204" pitchFamily="34" charset="-122"/>
                <a:ea typeface="微软雅黑" panose="020B0503020204020204" pitchFamily="34" charset="-122"/>
              </a:rPr>
              <a:t>因</a:t>
            </a:r>
            <a:r>
              <a:rPr lang="zh-CN" altLang="en-US" sz="1800" b="1" dirty="0">
                <a:latin typeface="微软雅黑" panose="020B0503020204020204" pitchFamily="34" charset="-122"/>
                <a:ea typeface="微软雅黑" panose="020B0503020204020204" pitchFamily="34" charset="-122"/>
              </a:rPr>
              <a:t>借</a:t>
            </a:r>
            <a:r>
              <a:rPr lang="zh-CN" altLang="en-US" sz="1800" b="1" dirty="0" smtClean="0">
                <a:latin typeface="微软雅黑" panose="020B0503020204020204" pitchFamily="34" charset="-122"/>
                <a:ea typeface="微软雅黑" panose="020B0503020204020204" pitchFamily="34" charset="-122"/>
              </a:rPr>
              <a:t>山景（顶），</a:t>
            </a:r>
            <a:r>
              <a:rPr lang="zh-CN" altLang="en-US" sz="1800" b="1" dirty="0">
                <a:latin typeface="微软雅黑" panose="020B0503020204020204" pitchFamily="34" charset="-122"/>
                <a:ea typeface="微软雅黑" panose="020B0503020204020204" pitchFamily="34" charset="-122"/>
              </a:rPr>
              <a:t>引景入城</a:t>
            </a:r>
            <a:endParaRPr lang="en-US" altLang="zh-CN" sz="1800" b="1" dirty="0">
              <a:latin typeface="微软雅黑" panose="020B0503020204020204" pitchFamily="34" charset="-122"/>
              <a:ea typeface="微软雅黑" panose="020B0503020204020204" pitchFamily="34" charset="-122"/>
            </a:endParaRPr>
          </a:p>
        </p:txBody>
      </p:sp>
      <p:sp>
        <p:nvSpPr>
          <p:cNvPr id="11282" name="矩形 8"/>
          <p:cNvSpPr>
            <a:spLocks noChangeArrowheads="1"/>
          </p:cNvSpPr>
          <p:nvPr/>
        </p:nvSpPr>
        <p:spPr bwMode="auto">
          <a:xfrm>
            <a:off x="3804349" y="557077"/>
            <a:ext cx="2977226" cy="276999"/>
          </a:xfrm>
          <a:prstGeom prst="rect">
            <a:avLst/>
          </a:prstGeom>
          <a:noFill/>
          <a:ln w="9525">
            <a:noFill/>
            <a:miter lim="800000"/>
          </a:ln>
        </p:spPr>
        <p:txBody>
          <a:bodyPr wrap="square">
            <a:spAutoFit/>
          </a:bodyPr>
          <a:lstStyle/>
          <a:p>
            <a:pPr algn="ctr"/>
            <a:r>
              <a:rPr lang="zh-CN" altLang="en-US" sz="1200" b="1" dirty="0">
                <a:solidFill>
                  <a:srgbClr val="C00000"/>
                </a:solidFill>
                <a:latin typeface="微软雅黑" panose="020B0503020204020204" pitchFamily="34" charset="-122"/>
                <a:ea typeface="微软雅黑" panose="020B0503020204020204" pitchFamily="34" charset="-122"/>
              </a:rPr>
              <a:t>贵州省凯里</a:t>
            </a:r>
            <a:r>
              <a:rPr lang="zh-CN" altLang="en-US" sz="1200" b="1" dirty="0" smtClean="0">
                <a:solidFill>
                  <a:srgbClr val="C00000"/>
                </a:solidFill>
                <a:latin typeface="微软雅黑" panose="020B0503020204020204" pitchFamily="34" charset="-122"/>
                <a:ea typeface="微软雅黑" panose="020B0503020204020204" pitchFamily="34" charset="-122"/>
              </a:rPr>
              <a:t>市镇</a:t>
            </a:r>
            <a:r>
              <a:rPr lang="zh-CN" altLang="en-US" sz="1200" b="1" dirty="0">
                <a:solidFill>
                  <a:srgbClr val="C00000"/>
                </a:solidFill>
                <a:latin typeface="微软雅黑" panose="020B0503020204020204" pitchFamily="34" charset="-122"/>
                <a:ea typeface="微软雅黑" panose="020B0503020204020204" pitchFamily="34" charset="-122"/>
              </a:rPr>
              <a:t>远古镇</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4470807" y="909610"/>
            <a:ext cx="5265035" cy="3239471"/>
            <a:chOff x="4464050" y="3738563"/>
            <a:chExt cx="4679951" cy="3119437"/>
          </a:xfrm>
        </p:grpSpPr>
        <p:pic>
          <p:nvPicPr>
            <p:cNvPr id="11280" name="Picture 12" descr="C:\Documents and Settings\ghy-shixs2\桌面\8435e5dde71190ef3fb698afcc1b9d16fdfa6074.jpg"/>
            <p:cNvPicPr>
              <a:picLocks noChangeAspect="1" noChangeArrowheads="1"/>
            </p:cNvPicPr>
            <p:nvPr/>
          </p:nvPicPr>
          <p:blipFill>
            <a:blip r:embed="rId1"/>
            <a:srcRect/>
            <a:stretch>
              <a:fillRect/>
            </a:stretch>
          </p:blipFill>
          <p:spPr bwMode="auto">
            <a:xfrm>
              <a:off x="4464050" y="3738563"/>
              <a:ext cx="4679950" cy="3119437"/>
            </a:xfrm>
            <a:prstGeom prst="rect">
              <a:avLst/>
            </a:prstGeom>
            <a:noFill/>
            <a:ln w="9525">
              <a:noFill/>
              <a:miter lim="800000"/>
              <a:headEnd/>
              <a:tailEnd/>
            </a:ln>
          </p:spPr>
        </p:pic>
        <p:sp>
          <p:nvSpPr>
            <p:cNvPr id="33" name="矩形 21"/>
            <p:cNvSpPr>
              <a:spLocks noChangeArrowheads="1"/>
            </p:cNvSpPr>
            <p:nvPr/>
          </p:nvSpPr>
          <p:spPr bwMode="auto">
            <a:xfrm>
              <a:off x="6715140" y="5286388"/>
              <a:ext cx="323730" cy="296373"/>
            </a:xfrm>
            <a:prstGeom prst="rect">
              <a:avLst/>
            </a:prstGeom>
            <a:noFill/>
            <a:ln w="9525">
              <a:noFill/>
              <a:miter lim="800000"/>
            </a:ln>
          </p:spPr>
          <p:txBody>
            <a:bodyPr wrap="none">
              <a:spAutoFit/>
            </a:bodyPr>
            <a:lstStyle/>
            <a:p>
              <a:r>
                <a:rPr lang="zh-CN" altLang="en-US" sz="1400" b="1" dirty="0" smtClean="0">
                  <a:solidFill>
                    <a:srgbClr val="FF0000"/>
                  </a:solidFill>
                  <a:latin typeface="微软雅黑" panose="020B0503020204020204" pitchFamily="34" charset="-122"/>
                  <a:ea typeface="微软雅黑" panose="020B0503020204020204" pitchFamily="34" charset="-122"/>
                </a:rPr>
                <a:t>山</a:t>
              </a:r>
              <a:endParaRPr lang="zh-CN" altLang="en-US" sz="1400" b="1" dirty="0">
                <a:solidFill>
                  <a:srgbClr val="FF0000"/>
                </a:solidFill>
                <a:latin typeface="微软雅黑" panose="020B0503020204020204" pitchFamily="34" charset="-122"/>
                <a:ea typeface="微软雅黑" panose="020B0503020204020204" pitchFamily="34" charset="-122"/>
              </a:endParaRPr>
            </a:p>
          </p:txBody>
        </p:sp>
        <p:cxnSp>
          <p:nvCxnSpPr>
            <p:cNvPr id="35" name="直接连接符 34"/>
            <p:cNvCxnSpPr/>
            <p:nvPr/>
          </p:nvCxnSpPr>
          <p:spPr>
            <a:xfrm rot="16200000" flipH="1">
              <a:off x="4357686" y="4357694"/>
              <a:ext cx="2357454" cy="2071702"/>
            </a:xfrm>
            <a:prstGeom prst="line">
              <a:avLst/>
            </a:prstGeom>
            <a:ln w="28575">
              <a:solidFill>
                <a:srgbClr val="FA1200"/>
              </a:solidFill>
              <a:prstDash val="sysDash"/>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rot="5400000">
              <a:off x="7036597" y="4393431"/>
              <a:ext cx="2286015" cy="1928793"/>
            </a:xfrm>
            <a:prstGeom prst="line">
              <a:avLst/>
            </a:prstGeom>
            <a:ln w="28575">
              <a:solidFill>
                <a:srgbClr val="FA1200"/>
              </a:solidFill>
              <a:prstDash val="sysDash"/>
            </a:ln>
          </p:spPr>
          <p:style>
            <a:lnRef idx="1">
              <a:schemeClr val="accent1"/>
            </a:lnRef>
            <a:fillRef idx="0">
              <a:schemeClr val="accent1"/>
            </a:fillRef>
            <a:effectRef idx="0">
              <a:schemeClr val="accent1"/>
            </a:effectRef>
            <a:fontRef idx="minor">
              <a:schemeClr val="tx1"/>
            </a:fontRef>
          </p:style>
        </p:cxnSp>
      </p:grpSp>
      <p:sp>
        <p:nvSpPr>
          <p:cNvPr id="32" name="矩形 7"/>
          <p:cNvSpPr>
            <a:spLocks noChangeArrowheads="1"/>
          </p:cNvSpPr>
          <p:nvPr/>
        </p:nvSpPr>
        <p:spPr bwMode="auto">
          <a:xfrm>
            <a:off x="2854652" y="6093296"/>
            <a:ext cx="954107" cy="276999"/>
          </a:xfrm>
          <a:prstGeom prst="rect">
            <a:avLst/>
          </a:prstGeom>
          <a:noFill/>
          <a:ln w="9525">
            <a:noFill/>
            <a:miter lim="800000"/>
          </a:ln>
        </p:spPr>
        <p:txBody>
          <a:bodyPr wrap="none">
            <a:spAutoFit/>
          </a:bodyPr>
          <a:lstStyle/>
          <a:p>
            <a:pPr algn="ctr">
              <a:defRPr/>
            </a:pPr>
            <a:r>
              <a:rPr lang="zh-CN" altLang="en-US" sz="1200" dirty="0">
                <a:latin typeface="黑体" panose="02010600030101010101" pitchFamily="2" charset="-122"/>
                <a:ea typeface="黑体" panose="02010600030101010101" pitchFamily="2" charset="-122"/>
              </a:rPr>
              <a:t>依山错落型</a:t>
            </a:r>
            <a:endParaRPr lang="en-US" altLang="zh-CN" sz="1200" dirty="0">
              <a:latin typeface="黑体" panose="02010600030101010101" pitchFamily="2" charset="-122"/>
              <a:ea typeface="黑体" panose="02010600030101010101" pitchFamily="2" charset="-122"/>
            </a:endParaRPr>
          </a:p>
        </p:txBody>
      </p:sp>
      <p:sp>
        <p:nvSpPr>
          <p:cNvPr id="36" name="矩形 7"/>
          <p:cNvSpPr>
            <a:spLocks noChangeArrowheads="1"/>
          </p:cNvSpPr>
          <p:nvPr/>
        </p:nvSpPr>
        <p:spPr bwMode="auto">
          <a:xfrm>
            <a:off x="805483" y="6093296"/>
            <a:ext cx="954107" cy="276999"/>
          </a:xfrm>
          <a:prstGeom prst="rect">
            <a:avLst/>
          </a:prstGeom>
          <a:noFill/>
          <a:ln w="9525">
            <a:noFill/>
            <a:miter lim="800000"/>
          </a:ln>
        </p:spPr>
        <p:txBody>
          <a:bodyPr wrap="none">
            <a:spAutoFit/>
          </a:bodyPr>
          <a:lstStyle/>
          <a:p>
            <a:pPr algn="ctr">
              <a:defRPr/>
            </a:pPr>
            <a:r>
              <a:rPr lang="zh-CN" altLang="en-US" sz="1200" dirty="0" smtClean="0">
                <a:latin typeface="黑体" panose="02010600030101010101" pitchFamily="2" charset="-122"/>
                <a:ea typeface="黑体" panose="02010600030101010101" pitchFamily="2" charset="-122"/>
              </a:rPr>
              <a:t>群山环抱型</a:t>
            </a:r>
            <a:endParaRPr lang="en-US" altLang="zh-CN" sz="1200" dirty="0">
              <a:latin typeface="黑体" panose="02010600030101010101" pitchFamily="2" charset="-122"/>
              <a:ea typeface="黑体" panose="02010600030101010101" pitchFamily="2" charset="-122"/>
            </a:endParaRPr>
          </a:p>
        </p:txBody>
      </p:sp>
      <p:sp>
        <p:nvSpPr>
          <p:cNvPr id="37" name="矩形 7"/>
          <p:cNvSpPr>
            <a:spLocks noChangeArrowheads="1"/>
          </p:cNvSpPr>
          <p:nvPr/>
        </p:nvSpPr>
        <p:spPr bwMode="auto">
          <a:xfrm>
            <a:off x="8121352" y="6093297"/>
            <a:ext cx="954107" cy="276999"/>
          </a:xfrm>
          <a:prstGeom prst="rect">
            <a:avLst/>
          </a:prstGeom>
          <a:noFill/>
          <a:ln w="9525">
            <a:noFill/>
            <a:miter lim="800000"/>
          </a:ln>
        </p:spPr>
        <p:txBody>
          <a:bodyPr wrap="none">
            <a:spAutoFit/>
          </a:bodyPr>
          <a:lstStyle/>
          <a:p>
            <a:pPr algn="ctr">
              <a:defRPr/>
            </a:pPr>
            <a:r>
              <a:rPr lang="zh-CN" altLang="en-US" sz="1200" dirty="0">
                <a:latin typeface="黑体" panose="02010600030101010101" pitchFamily="2" charset="-122"/>
                <a:ea typeface="黑体" panose="02010600030101010101" pitchFamily="2" charset="-122"/>
              </a:rPr>
              <a:t>分散布局型</a:t>
            </a:r>
            <a:endParaRPr lang="en-US" altLang="zh-CN" sz="1200" dirty="0">
              <a:latin typeface="黑体" panose="02010600030101010101" pitchFamily="2" charset="-122"/>
              <a:ea typeface="黑体" panose="02010600030101010101" pitchFamily="2" charset="-122"/>
            </a:endParaRPr>
          </a:p>
        </p:txBody>
      </p:sp>
      <p:sp>
        <p:nvSpPr>
          <p:cNvPr id="38" name="矩形 7"/>
          <p:cNvSpPr>
            <a:spLocks noChangeArrowheads="1"/>
          </p:cNvSpPr>
          <p:nvPr/>
        </p:nvSpPr>
        <p:spPr bwMode="auto">
          <a:xfrm>
            <a:off x="5677742" y="6093297"/>
            <a:ext cx="954107" cy="276999"/>
          </a:xfrm>
          <a:prstGeom prst="rect">
            <a:avLst/>
          </a:prstGeom>
          <a:noFill/>
          <a:ln w="9525">
            <a:noFill/>
            <a:miter lim="800000"/>
          </a:ln>
        </p:spPr>
        <p:txBody>
          <a:bodyPr wrap="none">
            <a:spAutoFit/>
          </a:bodyPr>
          <a:lstStyle/>
          <a:p>
            <a:pPr algn="ctr">
              <a:defRPr/>
            </a:pPr>
            <a:r>
              <a:rPr lang="zh-CN" altLang="en-US" sz="1200" dirty="0">
                <a:latin typeface="黑体" panose="02010600030101010101" pitchFamily="2" charset="-122"/>
                <a:ea typeface="黑体" panose="02010600030101010101" pitchFamily="2" charset="-122"/>
              </a:rPr>
              <a:t>沿山蔓延型</a:t>
            </a:r>
            <a:endParaRPr lang="en-US" altLang="zh-CN" sz="1200" dirty="0">
              <a:latin typeface="黑体" panose="02010600030101010101" pitchFamily="2" charset="-122"/>
              <a:ea typeface="黑体" panose="02010600030101010101" pitchFamily="2" charset="-122"/>
            </a:endParaRPr>
          </a:p>
        </p:txBody>
      </p:sp>
      <p:sp>
        <p:nvSpPr>
          <p:cNvPr id="86021" name="Rectangle 5"/>
          <p:cNvSpPr>
            <a:spLocks noChangeArrowheads="1"/>
          </p:cNvSpPr>
          <p:nvPr/>
        </p:nvSpPr>
        <p:spPr bwMode="auto">
          <a:xfrm>
            <a:off x="648362" y="1405459"/>
            <a:ext cx="3680569" cy="1384995"/>
          </a:xfrm>
          <a:prstGeom prst="rect">
            <a:avLst/>
          </a:prstGeom>
          <a:noFill/>
          <a:ln w="9525">
            <a:noFill/>
            <a:miter lim="800000"/>
          </a:ln>
          <a:effectLst/>
        </p:spPr>
        <p:txBody>
          <a:bodyPr vert="horz" wrap="square" lIns="91440" tIns="45720" rIns="91440" bIns="45720" numCol="1" anchor="ctr" anchorCtr="0" compatLnSpc="1">
            <a:spAutoFit/>
          </a:bodyPr>
          <a:lstStyle/>
          <a:p>
            <a:pPr marL="0" marR="0" lvl="0" defTabSz="914400" eaLnBrk="1" latinLnBrk="0" hangingPunct="1">
              <a:lnSpc>
                <a:spcPct val="150000"/>
              </a:lnSpc>
              <a:buClrTx/>
              <a:buSzTx/>
              <a:buFontTx/>
              <a:buNone/>
            </a:pPr>
            <a:r>
              <a:rPr lang="zh-CN" altLang="en-US" sz="1400" dirty="0" smtClean="0">
                <a:solidFill>
                  <a:srgbClr val="C00000"/>
                </a:solidFill>
                <a:latin typeface="微软雅黑" panose="020B0503020204020204" pitchFamily="34" charset="-122"/>
                <a:ea typeface="微软雅黑" panose="020B0503020204020204" pitchFamily="34" charset="-122"/>
              </a:rPr>
              <a:t>利用道路或河流构建景观轴线</a:t>
            </a:r>
            <a:r>
              <a:rPr lang="zh-CN" altLang="en-US" sz="1400" dirty="0" smtClean="0">
                <a:latin typeface="微软雅黑" panose="020B0503020204020204" pitchFamily="34" charset="-122"/>
                <a:ea typeface="微软雅黑" panose="020B0503020204020204" pitchFamily="34" charset="-122"/>
              </a:rPr>
              <a:t>，将城镇外围的远山、城镇近处的山头等景观元素充分利用，</a:t>
            </a:r>
            <a:r>
              <a:rPr lang="zh-CN" altLang="en-US" sz="1400" dirty="0" smtClean="0">
                <a:solidFill>
                  <a:srgbClr val="C00000"/>
                </a:solidFill>
                <a:latin typeface="微软雅黑" panose="020B0503020204020204" pitchFamily="34" charset="-122"/>
                <a:ea typeface="微软雅黑" panose="020B0503020204020204" pitchFamily="34" charset="-122"/>
              </a:rPr>
              <a:t>构建视线走廊</a:t>
            </a:r>
            <a:r>
              <a:rPr lang="zh-CN" altLang="en-US" sz="1400" dirty="0" smtClean="0">
                <a:latin typeface="微软雅黑" panose="020B0503020204020204" pitchFamily="34" charset="-122"/>
                <a:ea typeface="微软雅黑" panose="020B0503020204020204" pitchFamily="34" charset="-122"/>
              </a:rPr>
              <a:t>，使得人们感受到城镇在山中，山色入城中的意象。 </a:t>
            </a:r>
            <a:endParaRPr lang="zh-CN" altLang="en-US" sz="1400" dirty="0" smtClean="0">
              <a:latin typeface="微软雅黑" panose="020B0503020204020204" pitchFamily="34" charset="-122"/>
              <a:ea typeface="微软雅黑" panose="020B0503020204020204" pitchFamily="34" charset="-122"/>
            </a:endParaRPr>
          </a:p>
        </p:txBody>
      </p:sp>
      <p:pic>
        <p:nvPicPr>
          <p:cNvPr id="91137" name="Picture 1" descr="E:\---谢葳\小城镇风貌\1201\历次ppt\指南初稿图片\第三章\分析图\视线依山蔓延.jpg"/>
          <p:cNvPicPr>
            <a:picLocks noChangeAspect="1" noChangeArrowheads="1"/>
          </p:cNvPicPr>
          <p:nvPr/>
        </p:nvPicPr>
        <p:blipFill>
          <a:blip r:embed="rId2" cstate="print"/>
          <a:srcRect/>
          <a:stretch>
            <a:fillRect/>
          </a:stretch>
        </p:blipFill>
        <p:spPr bwMode="auto">
          <a:xfrm>
            <a:off x="2369159" y="4298715"/>
            <a:ext cx="2252696" cy="1633126"/>
          </a:xfrm>
          <a:prstGeom prst="rect">
            <a:avLst/>
          </a:prstGeom>
          <a:noFill/>
        </p:spPr>
      </p:pic>
      <p:pic>
        <p:nvPicPr>
          <p:cNvPr id="91138" name="Picture 2" descr="E:\---谢葳\小城镇风貌\1201\历次ppt\指南初稿图片\第三章\分析图\视线零散布局.jpg"/>
          <p:cNvPicPr>
            <a:picLocks noChangeAspect="1" noChangeArrowheads="1"/>
          </p:cNvPicPr>
          <p:nvPr/>
        </p:nvPicPr>
        <p:blipFill>
          <a:blip r:embed="rId3" cstate="print"/>
          <a:srcRect/>
          <a:stretch>
            <a:fillRect/>
          </a:stretch>
        </p:blipFill>
        <p:spPr bwMode="auto">
          <a:xfrm>
            <a:off x="7388424" y="4298715"/>
            <a:ext cx="2517577" cy="1825489"/>
          </a:xfrm>
          <a:prstGeom prst="rect">
            <a:avLst/>
          </a:prstGeom>
          <a:noFill/>
        </p:spPr>
      </p:pic>
      <p:pic>
        <p:nvPicPr>
          <p:cNvPr id="91139" name="Picture 3" descr="E:\---谢葳\小城镇风貌\1201\历次ppt\指南初稿图片\第三章\分析图\视线群山环抱.jpg"/>
          <p:cNvPicPr>
            <a:picLocks noChangeAspect="1" noChangeArrowheads="1"/>
          </p:cNvPicPr>
          <p:nvPr/>
        </p:nvPicPr>
        <p:blipFill>
          <a:blip r:embed="rId4" cstate="print"/>
          <a:srcRect/>
          <a:stretch>
            <a:fillRect/>
          </a:stretch>
        </p:blipFill>
        <p:spPr bwMode="auto">
          <a:xfrm>
            <a:off x="0" y="4298716"/>
            <a:ext cx="2369159" cy="1717557"/>
          </a:xfrm>
          <a:prstGeom prst="rect">
            <a:avLst/>
          </a:prstGeom>
          <a:noFill/>
        </p:spPr>
      </p:pic>
      <p:pic>
        <p:nvPicPr>
          <p:cNvPr id="91140" name="Picture 4" descr="E:\---谢葳\小城镇风貌\1201\历次ppt\指南初稿图片\第三章\分析图\视线山谷渗透.jpg"/>
          <p:cNvPicPr>
            <a:picLocks noChangeAspect="1" noChangeArrowheads="1"/>
          </p:cNvPicPr>
          <p:nvPr/>
        </p:nvPicPr>
        <p:blipFill rotWithShape="1">
          <a:blip r:embed="rId5" cstate="print"/>
          <a:srcRect b="2532"/>
          <a:stretch>
            <a:fillRect/>
          </a:stretch>
        </p:blipFill>
        <p:spPr bwMode="auto">
          <a:xfrm>
            <a:off x="4718974" y="4298715"/>
            <a:ext cx="2514586" cy="1777142"/>
          </a:xfrm>
          <a:prstGeom prst="rect">
            <a:avLst/>
          </a:prstGeom>
          <a:noFill/>
        </p:spPr>
      </p:pic>
      <p:pic>
        <p:nvPicPr>
          <p:cNvPr id="28" name="Picture 2" descr="20150826中国建筑研究院ppt-05"/>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Box 21"/>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整体格局</a:t>
            </a:r>
            <a:endParaRPr lang="zh-CN" altLang="en-US" sz="2400" b="1" dirty="0">
              <a:latin typeface="微软雅黑" panose="020B0503020204020204" pitchFamily="34" charset="-122"/>
              <a:ea typeface="微软雅黑" panose="020B0503020204020204" pitchFamily="34" charset="-122"/>
            </a:endParaRPr>
          </a:p>
        </p:txBody>
      </p:sp>
      <p:sp>
        <p:nvSpPr>
          <p:cNvPr id="24" name="矩形 4"/>
          <p:cNvSpPr>
            <a:spLocks noChangeArrowheads="1"/>
          </p:cNvSpPr>
          <p:nvPr/>
        </p:nvSpPr>
        <p:spPr bwMode="auto">
          <a:xfrm>
            <a:off x="117315" y="505045"/>
            <a:ext cx="2961067" cy="400110"/>
          </a:xfrm>
          <a:prstGeom prst="rect">
            <a:avLst/>
          </a:prstGeom>
          <a:noFill/>
          <a:ln w="9525">
            <a:noFill/>
            <a:miter lim="800000"/>
          </a:ln>
        </p:spPr>
        <p:txBody>
          <a:bodyPr wrap="none">
            <a:spAutoFit/>
          </a:bodyPr>
          <a:lstStyle/>
          <a:p>
            <a:pPr>
              <a:buClr>
                <a:srgbClr val="FF0000"/>
              </a:buClr>
            </a:pPr>
            <a:r>
              <a:rPr lang="en-US" altLang="zh-CN" sz="2000" b="1" dirty="0" smtClean="0">
                <a:latin typeface="微软雅黑" panose="020B0503020204020204" pitchFamily="34" charset="-122"/>
                <a:ea typeface="微软雅黑" panose="020B0503020204020204" pitchFamily="34" charset="-122"/>
              </a:rPr>
              <a:t>1.2 </a:t>
            </a:r>
            <a:r>
              <a:rPr lang="zh-CN" altLang="en-US" sz="2000" b="1" dirty="0" smtClean="0">
                <a:latin typeface="微软雅黑" panose="020B0503020204020204" pitchFamily="34" charset="-122"/>
                <a:ea typeface="微软雅黑" panose="020B0503020204020204" pitchFamily="34" charset="-122"/>
              </a:rPr>
              <a:t>山地</a:t>
            </a:r>
            <a:r>
              <a:rPr lang="zh-CN" altLang="en-US" sz="2000" b="1" dirty="0">
                <a:latin typeface="微软雅黑" panose="020B0503020204020204" pitchFamily="34" charset="-122"/>
                <a:ea typeface="微软雅黑" panose="020B0503020204020204" pitchFamily="34" charset="-122"/>
              </a:rPr>
              <a:t>、丘陵地区城镇</a:t>
            </a:r>
            <a:endParaRPr lang="en-US" altLang="zh-CN" sz="2000" b="1" dirty="0">
              <a:latin typeface="微软雅黑" panose="020B0503020204020204" pitchFamily="34" charset="-122"/>
              <a:ea typeface="微软雅黑" panose="020B0503020204020204" pitchFamily="34" charset="-122"/>
            </a:endParaRPr>
          </a:p>
        </p:txBody>
      </p:sp>
      <p:sp>
        <p:nvSpPr>
          <p:cNvPr id="23" name="TextBox 22"/>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1</a:t>
            </a:r>
            <a:r>
              <a:rPr lang="en-US" altLang="zh-CN" sz="2400" b="1" dirty="0">
                <a:latin typeface="微软雅黑" panose="020B0503020204020204" pitchFamily="34" charset="-122"/>
                <a:ea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rPr>
              <a:t>顺应山水，契合</a:t>
            </a:r>
            <a:r>
              <a:rPr lang="zh-CN" altLang="en-US" sz="2400" b="1" dirty="0" smtClean="0">
                <a:latin typeface="微软雅黑" panose="020B0503020204020204" pitchFamily="34" charset="-122"/>
                <a:ea typeface="微软雅黑" panose="020B0503020204020204" pitchFamily="34" charset="-122"/>
              </a:rPr>
              <a:t>地貌</a:t>
            </a:r>
            <a:endParaRPr lang="en-US" altLang="zh-CN" sz="240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descr="H:\小城镇特色规划编制指南\照片及分析图\分析图\视线平原.jpg"/>
          <p:cNvPicPr>
            <a:picLocks noChangeAspect="1" noChangeArrowheads="1"/>
          </p:cNvPicPr>
          <p:nvPr/>
        </p:nvPicPr>
        <p:blipFill rotWithShape="1">
          <a:blip r:embed="rId1" cstate="print"/>
          <a:srcRect l="4302" t="3501" r="2494"/>
          <a:stretch>
            <a:fillRect/>
          </a:stretch>
        </p:blipFill>
        <p:spPr bwMode="auto">
          <a:xfrm>
            <a:off x="5703950" y="1811668"/>
            <a:ext cx="4212468" cy="3170004"/>
          </a:xfrm>
          <a:prstGeom prst="rect">
            <a:avLst/>
          </a:prstGeom>
          <a:noFill/>
        </p:spPr>
      </p:pic>
      <p:sp>
        <p:nvSpPr>
          <p:cNvPr id="6" name="矩形 8"/>
          <p:cNvSpPr>
            <a:spLocks noChangeArrowheads="1"/>
          </p:cNvSpPr>
          <p:nvPr/>
        </p:nvSpPr>
        <p:spPr bwMode="auto">
          <a:xfrm>
            <a:off x="641912" y="925095"/>
            <a:ext cx="8836778" cy="700576"/>
          </a:xfrm>
          <a:prstGeom prst="rect">
            <a:avLst/>
          </a:prstGeom>
          <a:noFill/>
          <a:ln w="9525">
            <a:noFill/>
            <a:miter lim="800000"/>
          </a:ln>
        </p:spPr>
        <p:txBody>
          <a:bodyPr wrap="square">
            <a:spAutoFit/>
          </a:bodyPr>
          <a:lstStyle/>
          <a:p>
            <a:pPr eaLnBrk="1" hangingPunct="1">
              <a:lnSpc>
                <a:spcPct val="150000"/>
              </a:lnSpc>
              <a:buClr>
                <a:srgbClr val="FF0000"/>
              </a:buClr>
              <a:defRPr/>
            </a:pPr>
            <a:r>
              <a:rPr lang="zh-CN" altLang="en-US" sz="1400" dirty="0" smtClean="0">
                <a:latin typeface="微软雅黑" panose="020B0503020204020204" pitchFamily="34" charset="-122"/>
                <a:ea typeface="微软雅黑" panose="020B0503020204020204" pitchFamily="34" charset="-122"/>
              </a:rPr>
              <a:t>充分</a:t>
            </a:r>
            <a:r>
              <a:rPr lang="zh-CN" altLang="zh-CN" sz="1400" dirty="0" smtClean="0">
                <a:latin typeface="微软雅黑" panose="020B0503020204020204" pitchFamily="34" charset="-122"/>
                <a:ea typeface="微软雅黑" panose="020B0503020204020204" pitchFamily="34" charset="-122"/>
              </a:rPr>
              <a:t>利用</a:t>
            </a:r>
            <a:r>
              <a:rPr lang="zh-CN" altLang="zh-CN" sz="1400" dirty="0">
                <a:latin typeface="微软雅黑" panose="020B0503020204020204" pitchFamily="34" charset="-122"/>
                <a:ea typeface="微软雅黑" panose="020B0503020204020204" pitchFamily="34" charset="-122"/>
              </a:rPr>
              <a:t>城镇</a:t>
            </a:r>
            <a:r>
              <a:rPr lang="zh-CN" altLang="zh-CN" sz="1400" dirty="0">
                <a:solidFill>
                  <a:srgbClr val="C00000"/>
                </a:solidFill>
                <a:latin typeface="微软雅黑" panose="020B0503020204020204" pitchFamily="34" charset="-122"/>
                <a:ea typeface="微软雅黑" panose="020B0503020204020204" pitchFamily="34" charset="-122"/>
              </a:rPr>
              <a:t>内部</a:t>
            </a:r>
            <a:r>
              <a:rPr lang="zh-CN" altLang="zh-CN" sz="1400" dirty="0" smtClean="0">
                <a:solidFill>
                  <a:srgbClr val="C00000"/>
                </a:solidFill>
                <a:latin typeface="微软雅黑" panose="020B0503020204020204" pitchFamily="34" charset="-122"/>
                <a:ea typeface="微软雅黑" panose="020B0503020204020204" pitchFamily="34" charset="-122"/>
              </a:rPr>
              <a:t>的</a:t>
            </a:r>
            <a:r>
              <a:rPr lang="zh-CN" altLang="en-US" sz="1400" dirty="0" smtClean="0">
                <a:solidFill>
                  <a:srgbClr val="C00000"/>
                </a:solidFill>
                <a:latin typeface="微软雅黑" panose="020B0503020204020204" pitchFamily="34" charset="-122"/>
                <a:ea typeface="微软雅黑" panose="020B0503020204020204" pitchFamily="34" charset="-122"/>
              </a:rPr>
              <a:t>林地、池塘、河流</a:t>
            </a:r>
            <a:r>
              <a:rPr lang="zh-CN" altLang="en-US" sz="1400" dirty="0" smtClean="0">
                <a:latin typeface="微软雅黑" panose="020B0503020204020204" pitchFamily="34" charset="-122"/>
                <a:ea typeface="微软雅黑" panose="020B0503020204020204" pitchFamily="34" charset="-122"/>
              </a:rPr>
              <a:t>等</a:t>
            </a:r>
            <a:r>
              <a:rPr lang="zh-CN" altLang="zh-CN" sz="1400" dirty="0" smtClean="0">
                <a:latin typeface="微软雅黑" panose="020B0503020204020204" pitchFamily="34" charset="-122"/>
                <a:ea typeface="微软雅黑" panose="020B0503020204020204" pitchFamily="34" charset="-122"/>
              </a:rPr>
              <a:t>自然资源，建设成为公共开敞活动空间。同时通过</a:t>
            </a:r>
            <a:r>
              <a:rPr lang="zh-CN" altLang="zh-CN" sz="1400" dirty="0">
                <a:latin typeface="微软雅黑" panose="020B0503020204020204" pitchFamily="34" charset="-122"/>
                <a:ea typeface="微软雅黑" panose="020B0503020204020204" pitchFamily="34" charset="-122"/>
              </a:rPr>
              <a:t>防护林带或生态廊道的建设，</a:t>
            </a:r>
            <a:r>
              <a:rPr lang="zh-CN" altLang="zh-CN" sz="1400" dirty="0">
                <a:solidFill>
                  <a:srgbClr val="C00000"/>
                </a:solidFill>
                <a:latin typeface="微软雅黑" panose="020B0503020204020204" pitchFamily="34" charset="-122"/>
                <a:ea typeface="微软雅黑" panose="020B0503020204020204" pitchFamily="34" charset="-122"/>
              </a:rPr>
              <a:t>将</a:t>
            </a:r>
            <a:r>
              <a:rPr lang="zh-CN" altLang="zh-CN" sz="1400" dirty="0" smtClean="0">
                <a:solidFill>
                  <a:srgbClr val="C00000"/>
                </a:solidFill>
                <a:latin typeface="微软雅黑" panose="020B0503020204020204" pitchFamily="34" charset="-122"/>
                <a:ea typeface="微软雅黑" panose="020B0503020204020204" pitchFamily="34" charset="-122"/>
              </a:rPr>
              <a:t>外围</a:t>
            </a:r>
            <a:r>
              <a:rPr lang="zh-CN" altLang="en-US" sz="1400" dirty="0" smtClean="0">
                <a:solidFill>
                  <a:srgbClr val="C00000"/>
                </a:solidFill>
                <a:latin typeface="微软雅黑" panose="020B0503020204020204" pitchFamily="34" charset="-122"/>
                <a:ea typeface="微软雅黑" panose="020B0503020204020204" pitchFamily="34" charset="-122"/>
              </a:rPr>
              <a:t>农田等</a:t>
            </a:r>
            <a:r>
              <a:rPr lang="zh-CN" altLang="zh-CN" sz="1400" dirty="0" smtClean="0">
                <a:solidFill>
                  <a:srgbClr val="C00000"/>
                </a:solidFill>
                <a:latin typeface="微软雅黑" panose="020B0503020204020204" pitchFamily="34" charset="-122"/>
                <a:ea typeface="微软雅黑" panose="020B0503020204020204" pitchFamily="34" charset="-122"/>
              </a:rPr>
              <a:t>自然环境</a:t>
            </a:r>
            <a:r>
              <a:rPr lang="zh-CN" altLang="zh-CN" sz="1400" dirty="0">
                <a:solidFill>
                  <a:srgbClr val="C00000"/>
                </a:solidFill>
                <a:latin typeface="微软雅黑" panose="020B0503020204020204" pitchFamily="34" charset="-122"/>
                <a:ea typeface="微软雅黑" panose="020B0503020204020204" pitchFamily="34" charset="-122"/>
              </a:rPr>
              <a:t>引入城镇内部</a:t>
            </a:r>
            <a:r>
              <a:rPr lang="zh-CN" altLang="zh-CN" sz="1400" dirty="0">
                <a:latin typeface="微软雅黑" panose="020B0503020204020204" pitchFamily="34" charset="-122"/>
                <a:ea typeface="微软雅黑" panose="020B0503020204020204" pitchFamily="34" charset="-122"/>
              </a:rPr>
              <a:t>，构筑平原城镇</a:t>
            </a:r>
            <a:r>
              <a:rPr lang="zh-CN" altLang="zh-CN" sz="1400" dirty="0" smtClean="0">
                <a:latin typeface="微软雅黑" panose="020B0503020204020204" pitchFamily="34" charset="-122"/>
                <a:ea typeface="微软雅黑" panose="020B0503020204020204" pitchFamily="34" charset="-122"/>
              </a:rPr>
              <a:t>特色景观</a:t>
            </a:r>
            <a:r>
              <a:rPr lang="zh-CN" altLang="zh-CN" sz="1400" dirty="0">
                <a:latin typeface="微软雅黑" panose="020B0503020204020204" pitchFamily="34" charset="-122"/>
                <a:ea typeface="微软雅黑" panose="020B0503020204020204" pitchFamily="34" charset="-122"/>
              </a:rPr>
              <a:t>风貌</a:t>
            </a:r>
            <a:r>
              <a:rPr lang="zh-CN" altLang="zh-CN" sz="1400" dirty="0" smtClean="0">
                <a:latin typeface="微软雅黑" panose="020B0503020204020204" pitchFamily="34" charset="-122"/>
                <a:ea typeface="微软雅黑" panose="020B0503020204020204" pitchFamily="34" charset="-122"/>
              </a:rPr>
              <a:t>。</a:t>
            </a:r>
            <a:endParaRPr lang="zh-CN" altLang="zh-CN" sz="1400" dirty="0">
              <a:latin typeface="微软雅黑" panose="020B0503020204020204" pitchFamily="34" charset="-122"/>
              <a:ea typeface="微软雅黑" panose="020B0503020204020204" pitchFamily="34" charset="-122"/>
            </a:endParaRPr>
          </a:p>
        </p:txBody>
      </p:sp>
      <p:sp>
        <p:nvSpPr>
          <p:cNvPr id="10" name="矩形 9"/>
          <p:cNvSpPr/>
          <p:nvPr/>
        </p:nvSpPr>
        <p:spPr>
          <a:xfrm>
            <a:off x="6103597" y="5068342"/>
            <a:ext cx="3491470" cy="1384995"/>
          </a:xfrm>
          <a:prstGeom prst="rect">
            <a:avLst/>
          </a:prstGeom>
        </p:spPr>
        <p:txBody>
          <a:bodyPr wrap="square">
            <a:spAutoFit/>
          </a:bodyPr>
          <a:lstStyle/>
          <a:p>
            <a:pPr algn="ctr"/>
            <a:r>
              <a:rPr lang="zh-CN" altLang="en-US" sz="1200" b="1" dirty="0" smtClean="0">
                <a:solidFill>
                  <a:srgbClr val="C00000"/>
                </a:solidFill>
                <a:latin typeface="微软雅黑" panose="020B0503020204020204" pitchFamily="34" charset="-122"/>
                <a:ea typeface="微软雅黑" panose="020B0503020204020204" pitchFamily="34" charset="-122"/>
              </a:rPr>
              <a:t>辽宁省鞍山市台安县达牛镇</a:t>
            </a:r>
            <a:endParaRPr lang="zh-CN" altLang="en-US" sz="1200" b="1" dirty="0" smtClean="0">
              <a:solidFill>
                <a:srgbClr val="C00000"/>
              </a:solidFill>
              <a:latin typeface="微软雅黑" panose="020B0503020204020204" pitchFamily="34" charset="-122"/>
              <a:ea typeface="微软雅黑" panose="020B0503020204020204" pitchFamily="34" charset="-122"/>
            </a:endParaRPr>
          </a:p>
          <a:p>
            <a:pPr>
              <a:lnSpc>
                <a:spcPct val="150000"/>
              </a:lnSpc>
              <a:spcBef>
                <a:spcPts val="0"/>
              </a:spcBef>
            </a:pPr>
            <a:r>
              <a:rPr lang="zh-CN" altLang="en-US" sz="1200" dirty="0" smtClean="0">
                <a:latin typeface="微软雅黑" panose="020B0503020204020204" pitchFamily="34" charset="-122"/>
                <a:ea typeface="微软雅黑" panose="020B0503020204020204" pitchFamily="34" charset="-122"/>
              </a:rPr>
              <a:t>镇区沿主要道路形成放射状的景观廊道，并与外围农田相连。城镇内部保留并积极利用大小水塘、树林等绿色景观资源，形成各种大小不一、分布均衡的公共活动空间。</a:t>
            </a:r>
            <a:endParaRPr lang="zh-CN" altLang="en-US" sz="1200" dirty="0" smtClean="0">
              <a:latin typeface="微软雅黑" panose="020B0503020204020204" pitchFamily="34" charset="-122"/>
              <a:ea typeface="微软雅黑" panose="020B0503020204020204" pitchFamily="34" charset="-122"/>
            </a:endParaRPr>
          </a:p>
        </p:txBody>
      </p:sp>
      <p:sp>
        <p:nvSpPr>
          <p:cNvPr id="29" name="TextBox 28"/>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整体格局</a:t>
            </a:r>
            <a:endParaRPr lang="zh-CN" altLang="en-US" sz="2400" b="1" dirty="0">
              <a:latin typeface="微软雅黑" panose="020B0503020204020204" pitchFamily="34" charset="-122"/>
              <a:ea typeface="微软雅黑" panose="020B0503020204020204" pitchFamily="34" charset="-122"/>
            </a:endParaRPr>
          </a:p>
        </p:txBody>
      </p:sp>
      <p:sp>
        <p:nvSpPr>
          <p:cNvPr id="31" name="矩形 4"/>
          <p:cNvSpPr>
            <a:spLocks noChangeArrowheads="1"/>
          </p:cNvSpPr>
          <p:nvPr/>
        </p:nvSpPr>
        <p:spPr bwMode="auto">
          <a:xfrm>
            <a:off x="126781" y="494983"/>
            <a:ext cx="2191626" cy="400110"/>
          </a:xfrm>
          <a:prstGeom prst="rect">
            <a:avLst/>
          </a:prstGeom>
          <a:noFill/>
          <a:ln w="9525">
            <a:noFill/>
            <a:miter lim="800000"/>
          </a:ln>
        </p:spPr>
        <p:txBody>
          <a:bodyPr wrap="none">
            <a:spAutoFit/>
          </a:bodyPr>
          <a:lstStyle/>
          <a:p>
            <a:pPr>
              <a:buClr>
                <a:srgbClr val="FF0000"/>
              </a:buClr>
            </a:pPr>
            <a:r>
              <a:rPr lang="en-US" altLang="zh-CN" sz="2000" b="1" dirty="0" smtClean="0">
                <a:latin typeface="微软雅黑" panose="020B0503020204020204" pitchFamily="34" charset="-122"/>
                <a:ea typeface="微软雅黑" panose="020B0503020204020204" pitchFamily="34" charset="-122"/>
              </a:rPr>
              <a:t>1.3 </a:t>
            </a:r>
            <a:r>
              <a:rPr lang="zh-CN" altLang="en-US" sz="2000" b="1" dirty="0" smtClean="0">
                <a:latin typeface="微软雅黑" panose="020B0503020204020204" pitchFamily="34" charset="-122"/>
                <a:ea typeface="微软雅黑" panose="020B0503020204020204" pitchFamily="34" charset="-122"/>
              </a:rPr>
              <a:t>平原</a:t>
            </a:r>
            <a:r>
              <a:rPr lang="zh-CN" altLang="en-US" sz="2000" b="1" dirty="0">
                <a:latin typeface="微软雅黑" panose="020B0503020204020204" pitchFamily="34" charset="-122"/>
                <a:ea typeface="微软雅黑" panose="020B0503020204020204" pitchFamily="34" charset="-122"/>
              </a:rPr>
              <a:t>地区城镇</a:t>
            </a:r>
            <a:endParaRPr lang="en-US" altLang="zh-CN" sz="2000" b="1" dirty="0">
              <a:latin typeface="微软雅黑" panose="020B0503020204020204" pitchFamily="34" charset="-122"/>
              <a:ea typeface="微软雅黑" panose="020B0503020204020204" pitchFamily="34" charset="-122"/>
            </a:endParaRPr>
          </a:p>
        </p:txBody>
      </p:sp>
      <p:pic>
        <p:nvPicPr>
          <p:cNvPr id="33"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194471" y="1811668"/>
            <a:ext cx="5578122" cy="4449192"/>
            <a:chOff x="178416" y="1451082"/>
            <a:chExt cx="5149036" cy="4449192"/>
          </a:xfrm>
        </p:grpSpPr>
        <p:pic>
          <p:nvPicPr>
            <p:cNvPr id="7170" name="Picture 2" descr="H:\小城镇特色规划编制指南\周丹\2016年\2.jpg"/>
            <p:cNvPicPr>
              <a:picLocks noChangeAspect="1" noChangeArrowheads="1"/>
            </p:cNvPicPr>
            <p:nvPr/>
          </p:nvPicPr>
          <p:blipFill>
            <a:blip r:embed="rId3" cstate="print"/>
            <a:srcRect l="13702" r="20069"/>
            <a:stretch>
              <a:fillRect/>
            </a:stretch>
          </p:blipFill>
          <p:spPr bwMode="auto">
            <a:xfrm>
              <a:off x="179388" y="1463162"/>
              <a:ext cx="5148064" cy="4437112"/>
            </a:xfrm>
            <a:prstGeom prst="rect">
              <a:avLst/>
            </a:prstGeom>
            <a:noFill/>
          </p:spPr>
        </p:pic>
        <p:sp>
          <p:nvSpPr>
            <p:cNvPr id="25" name="任意多边形 24"/>
            <p:cNvSpPr/>
            <p:nvPr/>
          </p:nvSpPr>
          <p:spPr>
            <a:xfrm>
              <a:off x="2779573" y="3057941"/>
              <a:ext cx="1811045" cy="2840854"/>
            </a:xfrm>
            <a:custGeom>
              <a:avLst/>
              <a:gdLst>
                <a:gd name="connsiteX0" fmla="*/ 1811045 w 1811045"/>
                <a:gd name="connsiteY0" fmla="*/ 0 h 2840854"/>
                <a:gd name="connsiteX1" fmla="*/ 1091954 w 1811045"/>
                <a:gd name="connsiteY1" fmla="*/ 399495 h 2840854"/>
                <a:gd name="connsiteX2" fmla="*/ 648070 w 1811045"/>
                <a:gd name="connsiteY2" fmla="*/ 949910 h 2840854"/>
                <a:gd name="connsiteX3" fmla="*/ 390618 w 1811045"/>
                <a:gd name="connsiteY3" fmla="*/ 994299 h 2840854"/>
                <a:gd name="connsiteX4" fmla="*/ 230820 w 1811045"/>
                <a:gd name="connsiteY4" fmla="*/ 1136341 h 2840854"/>
                <a:gd name="connsiteX5" fmla="*/ 310719 w 1811045"/>
                <a:gd name="connsiteY5" fmla="*/ 1624613 h 2840854"/>
                <a:gd name="connsiteX6" fmla="*/ 0 w 1811045"/>
                <a:gd name="connsiteY6" fmla="*/ 2840854 h 2840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1045" h="2840854">
                  <a:moveTo>
                    <a:pt x="1811045" y="0"/>
                  </a:moveTo>
                  <a:cubicBezTo>
                    <a:pt x="1548414" y="120588"/>
                    <a:pt x="1285783" y="241177"/>
                    <a:pt x="1091954" y="399495"/>
                  </a:cubicBezTo>
                  <a:cubicBezTo>
                    <a:pt x="898125" y="557813"/>
                    <a:pt x="764959" y="850776"/>
                    <a:pt x="648070" y="949910"/>
                  </a:cubicBezTo>
                  <a:cubicBezTo>
                    <a:pt x="531181" y="1049044"/>
                    <a:pt x="460160" y="963227"/>
                    <a:pt x="390618" y="994299"/>
                  </a:cubicBezTo>
                  <a:cubicBezTo>
                    <a:pt x="321076" y="1025371"/>
                    <a:pt x="244136" y="1031289"/>
                    <a:pt x="230820" y="1136341"/>
                  </a:cubicBezTo>
                  <a:cubicBezTo>
                    <a:pt x="217504" y="1241393"/>
                    <a:pt x="349189" y="1340528"/>
                    <a:pt x="310719" y="1624613"/>
                  </a:cubicBezTo>
                  <a:cubicBezTo>
                    <a:pt x="272249" y="1908699"/>
                    <a:pt x="0" y="2840854"/>
                    <a:pt x="0" y="2840854"/>
                  </a:cubicBezTo>
                </a:path>
              </a:pathLst>
            </a:custGeom>
            <a:noFill/>
            <a:ln w="57150">
              <a:solidFill>
                <a:srgbClr val="008000">
                  <a:alpha val="50196"/>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任意多边形 25"/>
            <p:cNvSpPr/>
            <p:nvPr/>
          </p:nvSpPr>
          <p:spPr>
            <a:xfrm>
              <a:off x="178416" y="2649568"/>
              <a:ext cx="3773010" cy="835981"/>
            </a:xfrm>
            <a:custGeom>
              <a:avLst/>
              <a:gdLst>
                <a:gd name="connsiteX0" fmla="*/ 3773010 w 3773010"/>
                <a:gd name="connsiteY0" fmla="*/ 781235 h 835981"/>
                <a:gd name="connsiteX1" fmla="*/ 3080551 w 3773010"/>
                <a:gd name="connsiteY1" fmla="*/ 763480 h 835981"/>
                <a:gd name="connsiteX2" fmla="*/ 2414726 w 3773010"/>
                <a:gd name="connsiteY2" fmla="*/ 781235 h 835981"/>
                <a:gd name="connsiteX3" fmla="*/ 1917577 w 3773010"/>
                <a:gd name="connsiteY3" fmla="*/ 781235 h 835981"/>
                <a:gd name="connsiteX4" fmla="*/ 1660124 w 3773010"/>
                <a:gd name="connsiteY4" fmla="*/ 781235 h 835981"/>
                <a:gd name="connsiteX5" fmla="*/ 1260629 w 3773010"/>
                <a:gd name="connsiteY5" fmla="*/ 452761 h 835981"/>
                <a:gd name="connsiteX6" fmla="*/ 1100831 w 3773010"/>
                <a:gd name="connsiteY6" fmla="*/ 355107 h 835981"/>
                <a:gd name="connsiteX7" fmla="*/ 452761 w 3773010"/>
                <a:gd name="connsiteY7" fmla="*/ 230819 h 835981"/>
                <a:gd name="connsiteX8" fmla="*/ 0 w 3773010"/>
                <a:gd name="connsiteY8" fmla="*/ 0 h 835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73010" h="835981">
                  <a:moveTo>
                    <a:pt x="3773010" y="781235"/>
                  </a:moveTo>
                  <a:cubicBezTo>
                    <a:pt x="3539971" y="772357"/>
                    <a:pt x="3306932" y="763480"/>
                    <a:pt x="3080551" y="763480"/>
                  </a:cubicBezTo>
                  <a:cubicBezTo>
                    <a:pt x="2854170" y="763480"/>
                    <a:pt x="2608555" y="778276"/>
                    <a:pt x="2414726" y="781235"/>
                  </a:cubicBezTo>
                  <a:cubicBezTo>
                    <a:pt x="2220897" y="784194"/>
                    <a:pt x="1917577" y="781235"/>
                    <a:pt x="1917577" y="781235"/>
                  </a:cubicBezTo>
                  <a:cubicBezTo>
                    <a:pt x="1791810" y="781235"/>
                    <a:pt x="1769615" y="835981"/>
                    <a:pt x="1660124" y="781235"/>
                  </a:cubicBezTo>
                  <a:cubicBezTo>
                    <a:pt x="1550633" y="726489"/>
                    <a:pt x="1353845" y="523782"/>
                    <a:pt x="1260629" y="452761"/>
                  </a:cubicBezTo>
                  <a:cubicBezTo>
                    <a:pt x="1167413" y="381740"/>
                    <a:pt x="1235476" y="392097"/>
                    <a:pt x="1100831" y="355107"/>
                  </a:cubicBezTo>
                  <a:cubicBezTo>
                    <a:pt x="966186" y="318117"/>
                    <a:pt x="636233" y="290003"/>
                    <a:pt x="452761" y="230819"/>
                  </a:cubicBezTo>
                  <a:cubicBezTo>
                    <a:pt x="269289" y="171635"/>
                    <a:pt x="134644" y="85817"/>
                    <a:pt x="0" y="0"/>
                  </a:cubicBezTo>
                </a:path>
              </a:pathLst>
            </a:custGeom>
            <a:ln w="76200">
              <a:solidFill>
                <a:srgbClr val="008000">
                  <a:alpha val="50196"/>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任意多边形 10"/>
            <p:cNvSpPr/>
            <p:nvPr/>
          </p:nvSpPr>
          <p:spPr>
            <a:xfrm>
              <a:off x="4111224" y="1451082"/>
              <a:ext cx="742765" cy="4447713"/>
            </a:xfrm>
            <a:custGeom>
              <a:avLst/>
              <a:gdLst>
                <a:gd name="connsiteX0" fmla="*/ 0 w 742765"/>
                <a:gd name="connsiteY0" fmla="*/ 0 h 4447713"/>
                <a:gd name="connsiteX1" fmla="*/ 648070 w 742765"/>
                <a:gd name="connsiteY1" fmla="*/ 2068498 h 4447713"/>
                <a:gd name="connsiteX2" fmla="*/ 568171 w 742765"/>
                <a:gd name="connsiteY2" fmla="*/ 3240350 h 4447713"/>
                <a:gd name="connsiteX3" fmla="*/ 630314 w 742765"/>
                <a:gd name="connsiteY3" fmla="*/ 4145872 h 4447713"/>
                <a:gd name="connsiteX4" fmla="*/ 656947 w 742765"/>
                <a:gd name="connsiteY4" fmla="*/ 4447713 h 44477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2765" h="4447713">
                  <a:moveTo>
                    <a:pt x="0" y="0"/>
                  </a:moveTo>
                  <a:cubicBezTo>
                    <a:pt x="276687" y="764220"/>
                    <a:pt x="553375" y="1528440"/>
                    <a:pt x="648070" y="2068498"/>
                  </a:cubicBezTo>
                  <a:cubicBezTo>
                    <a:pt x="742765" y="2608556"/>
                    <a:pt x="571130" y="2894121"/>
                    <a:pt x="568171" y="3240350"/>
                  </a:cubicBezTo>
                  <a:cubicBezTo>
                    <a:pt x="565212" y="3586579"/>
                    <a:pt x="615518" y="3944645"/>
                    <a:pt x="630314" y="4145872"/>
                  </a:cubicBezTo>
                  <a:cubicBezTo>
                    <a:pt x="645110" y="4347099"/>
                    <a:pt x="651028" y="4397406"/>
                    <a:pt x="656947" y="4447713"/>
                  </a:cubicBezTo>
                </a:path>
              </a:pathLst>
            </a:custGeom>
            <a:ln w="127000">
              <a:solidFill>
                <a:srgbClr val="008000">
                  <a:alpha val="50196"/>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矩形 11"/>
            <p:cNvSpPr/>
            <p:nvPr/>
          </p:nvSpPr>
          <p:spPr>
            <a:xfrm rot="4297037">
              <a:off x="4316338" y="2701435"/>
              <a:ext cx="1005403" cy="312511"/>
            </a:xfrm>
            <a:prstGeom prst="rect">
              <a:avLst/>
            </a:prstGeom>
          </p:spPr>
          <p:txBody>
            <a:bodyPr wrap="none">
              <a:spAutoFit/>
            </a:bodyPr>
            <a:lstStyle/>
            <a:p>
              <a:r>
                <a:rPr lang="zh-CN" altLang="en-US" dirty="0" smtClean="0">
                  <a:solidFill>
                    <a:srgbClr val="FA1200"/>
                  </a:solidFill>
                  <a:latin typeface="微软雅黑" panose="020B0503020204020204" pitchFamily="34" charset="-122"/>
                  <a:ea typeface="微软雅黑" panose="020B0503020204020204" pitchFamily="34" charset="-122"/>
                </a:rPr>
                <a:t>外围绿廊</a:t>
              </a:r>
              <a:endParaRPr lang="zh-CN" altLang="en-US" dirty="0">
                <a:solidFill>
                  <a:srgbClr val="FA1200"/>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2699668" y="3263362"/>
              <a:ext cx="360040" cy="360040"/>
              <a:chOff x="2627784" y="4005064"/>
              <a:chExt cx="360040" cy="360040"/>
            </a:xfrm>
          </p:grpSpPr>
          <p:sp>
            <p:nvSpPr>
              <p:cNvPr id="13" name="椭圆 12"/>
              <p:cNvSpPr/>
              <p:nvPr/>
            </p:nvSpPr>
            <p:spPr>
              <a:xfrm>
                <a:off x="2627784" y="4005064"/>
                <a:ext cx="360040" cy="360040"/>
              </a:xfrm>
              <a:prstGeom prst="ellipse">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矩形 13"/>
              <p:cNvSpPr/>
              <p:nvPr/>
            </p:nvSpPr>
            <p:spPr>
              <a:xfrm>
                <a:off x="2627784" y="4005064"/>
                <a:ext cx="359862" cy="338554"/>
              </a:xfrm>
              <a:prstGeom prst="rect">
                <a:avLst/>
              </a:prstGeom>
            </p:spPr>
            <p:txBody>
              <a:bodyPr wrap="none">
                <a:spAutoFit/>
              </a:bodyPr>
              <a:lstStyle/>
              <a:p>
                <a:r>
                  <a:rPr lang="zh-CN" altLang="en-US" b="1" dirty="0" smtClean="0">
                    <a:solidFill>
                      <a:srgbClr val="FA1200"/>
                    </a:solidFill>
                    <a:latin typeface="微软雅黑" panose="020B0503020204020204" pitchFamily="34" charset="-122"/>
                    <a:ea typeface="微软雅黑" panose="020B0503020204020204" pitchFamily="34" charset="-122"/>
                  </a:rPr>
                  <a:t>塘</a:t>
                </a:r>
                <a:endParaRPr lang="zh-CN" altLang="en-US" b="1" dirty="0">
                  <a:solidFill>
                    <a:srgbClr val="FA1200"/>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2771676" y="4055450"/>
              <a:ext cx="360040" cy="360040"/>
              <a:chOff x="2627784" y="4005064"/>
              <a:chExt cx="360040" cy="360040"/>
            </a:xfrm>
          </p:grpSpPr>
          <p:sp>
            <p:nvSpPr>
              <p:cNvPr id="17" name="椭圆 16"/>
              <p:cNvSpPr/>
              <p:nvPr/>
            </p:nvSpPr>
            <p:spPr>
              <a:xfrm>
                <a:off x="2627784" y="4005064"/>
                <a:ext cx="360040" cy="360040"/>
              </a:xfrm>
              <a:prstGeom prst="ellipse">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 name="矩形 17"/>
              <p:cNvSpPr/>
              <p:nvPr/>
            </p:nvSpPr>
            <p:spPr>
              <a:xfrm>
                <a:off x="2627784" y="4005064"/>
                <a:ext cx="359862" cy="338554"/>
              </a:xfrm>
              <a:prstGeom prst="rect">
                <a:avLst/>
              </a:prstGeom>
            </p:spPr>
            <p:txBody>
              <a:bodyPr wrap="none">
                <a:spAutoFit/>
              </a:bodyPr>
              <a:lstStyle/>
              <a:p>
                <a:r>
                  <a:rPr lang="zh-CN" altLang="en-US" b="1" dirty="0" smtClean="0">
                    <a:solidFill>
                      <a:srgbClr val="FA1200"/>
                    </a:solidFill>
                    <a:latin typeface="微软雅黑" panose="020B0503020204020204" pitchFamily="34" charset="-122"/>
                    <a:ea typeface="微软雅黑" panose="020B0503020204020204" pitchFamily="34" charset="-122"/>
                  </a:rPr>
                  <a:t>塘</a:t>
                </a:r>
                <a:endParaRPr lang="zh-CN" altLang="en-US" b="1" dirty="0">
                  <a:solidFill>
                    <a:srgbClr val="FA1200"/>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2915692" y="4991554"/>
              <a:ext cx="360040" cy="360040"/>
              <a:chOff x="2627784" y="4005064"/>
              <a:chExt cx="360040" cy="360040"/>
            </a:xfrm>
          </p:grpSpPr>
          <p:sp>
            <p:nvSpPr>
              <p:cNvPr id="20" name="椭圆 19"/>
              <p:cNvSpPr/>
              <p:nvPr/>
            </p:nvSpPr>
            <p:spPr>
              <a:xfrm>
                <a:off x="2627784" y="4005064"/>
                <a:ext cx="360040" cy="360040"/>
              </a:xfrm>
              <a:prstGeom prst="ellipse">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1" name="矩形 20"/>
              <p:cNvSpPr/>
              <p:nvPr/>
            </p:nvSpPr>
            <p:spPr>
              <a:xfrm>
                <a:off x="2627784" y="4005064"/>
                <a:ext cx="359862" cy="338554"/>
              </a:xfrm>
              <a:prstGeom prst="rect">
                <a:avLst/>
              </a:prstGeom>
            </p:spPr>
            <p:txBody>
              <a:bodyPr wrap="none">
                <a:spAutoFit/>
              </a:bodyPr>
              <a:lstStyle/>
              <a:p>
                <a:r>
                  <a:rPr lang="zh-CN" altLang="en-US" b="1" dirty="0" smtClean="0">
                    <a:solidFill>
                      <a:srgbClr val="FA1200"/>
                    </a:solidFill>
                    <a:latin typeface="微软雅黑" panose="020B0503020204020204" pitchFamily="34" charset="-122"/>
                    <a:ea typeface="微软雅黑" panose="020B0503020204020204" pitchFamily="34" charset="-122"/>
                  </a:rPr>
                  <a:t>塘</a:t>
                </a:r>
                <a:endParaRPr lang="zh-CN" altLang="en-US" b="1" dirty="0">
                  <a:solidFill>
                    <a:srgbClr val="FA1200"/>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1536788" y="2975813"/>
              <a:ext cx="2459024" cy="1893014"/>
              <a:chOff x="528800" y="3717515"/>
              <a:chExt cx="2459024" cy="1893014"/>
            </a:xfrm>
          </p:grpSpPr>
          <p:sp>
            <p:nvSpPr>
              <p:cNvPr id="23" name="椭圆 22"/>
              <p:cNvSpPr/>
              <p:nvPr/>
            </p:nvSpPr>
            <p:spPr>
              <a:xfrm>
                <a:off x="2627784" y="4005064"/>
                <a:ext cx="360040" cy="360040"/>
              </a:xfrm>
              <a:prstGeom prst="ellipse">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4" name="矩形 23"/>
              <p:cNvSpPr/>
              <p:nvPr/>
            </p:nvSpPr>
            <p:spPr>
              <a:xfrm>
                <a:off x="2627784" y="4005064"/>
                <a:ext cx="359862" cy="338554"/>
              </a:xfrm>
              <a:prstGeom prst="rect">
                <a:avLst/>
              </a:prstGeom>
            </p:spPr>
            <p:txBody>
              <a:bodyPr wrap="none">
                <a:spAutoFit/>
              </a:bodyPr>
              <a:lstStyle/>
              <a:p>
                <a:r>
                  <a:rPr lang="zh-CN" altLang="en-US" b="1" dirty="0" smtClean="0">
                    <a:solidFill>
                      <a:srgbClr val="FA1200"/>
                    </a:solidFill>
                    <a:latin typeface="微软雅黑" panose="020B0503020204020204" pitchFamily="34" charset="-122"/>
                    <a:ea typeface="微软雅黑" panose="020B0503020204020204" pitchFamily="34" charset="-122"/>
                  </a:rPr>
                  <a:t>塘</a:t>
                </a:r>
                <a:endParaRPr lang="zh-CN" altLang="en-US" b="1" dirty="0">
                  <a:solidFill>
                    <a:srgbClr val="FA1200"/>
                  </a:solidFill>
                  <a:latin typeface="微软雅黑" panose="020B0503020204020204" pitchFamily="34" charset="-122"/>
                  <a:ea typeface="微软雅黑" panose="020B0503020204020204" pitchFamily="34" charset="-122"/>
                </a:endParaRPr>
              </a:p>
            </p:txBody>
          </p:sp>
          <p:sp>
            <p:nvSpPr>
              <p:cNvPr id="27" name="矩形 26"/>
              <p:cNvSpPr/>
              <p:nvPr/>
            </p:nvSpPr>
            <p:spPr>
              <a:xfrm rot="506903">
                <a:off x="528800" y="3717515"/>
                <a:ext cx="928064" cy="338554"/>
              </a:xfrm>
              <a:prstGeom prst="rect">
                <a:avLst/>
              </a:prstGeom>
            </p:spPr>
            <p:txBody>
              <a:bodyPr wrap="none">
                <a:spAutoFit/>
              </a:bodyPr>
              <a:lstStyle/>
              <a:p>
                <a:r>
                  <a:rPr lang="zh-CN" altLang="en-US" b="1" dirty="0" smtClean="0">
                    <a:solidFill>
                      <a:srgbClr val="FA1200"/>
                    </a:solidFill>
                    <a:latin typeface="微软雅黑" panose="020B0503020204020204" pitchFamily="34" charset="-122"/>
                    <a:ea typeface="微软雅黑" panose="020B0503020204020204" pitchFamily="34" charset="-122"/>
                  </a:rPr>
                  <a:t>生态廊道</a:t>
                </a:r>
                <a:endParaRPr lang="zh-CN" altLang="en-US" b="1" dirty="0">
                  <a:solidFill>
                    <a:srgbClr val="FA1200"/>
                  </a:solidFill>
                  <a:latin typeface="微软雅黑" panose="020B0503020204020204" pitchFamily="34" charset="-122"/>
                  <a:ea typeface="微软雅黑" panose="020B0503020204020204" pitchFamily="34" charset="-122"/>
                </a:endParaRPr>
              </a:p>
            </p:txBody>
          </p:sp>
          <p:sp>
            <p:nvSpPr>
              <p:cNvPr id="28" name="矩形 27"/>
              <p:cNvSpPr/>
              <p:nvPr/>
            </p:nvSpPr>
            <p:spPr>
              <a:xfrm rot="17858530">
                <a:off x="1861682" y="4951572"/>
                <a:ext cx="1005403" cy="312511"/>
              </a:xfrm>
              <a:prstGeom prst="rect">
                <a:avLst/>
              </a:prstGeom>
            </p:spPr>
            <p:txBody>
              <a:bodyPr wrap="none">
                <a:spAutoFit/>
              </a:bodyPr>
              <a:lstStyle/>
              <a:p>
                <a:r>
                  <a:rPr lang="zh-CN" altLang="en-US" b="1" dirty="0" smtClean="0">
                    <a:solidFill>
                      <a:srgbClr val="FA1200"/>
                    </a:solidFill>
                    <a:latin typeface="微软雅黑" panose="020B0503020204020204" pitchFamily="34" charset="-122"/>
                    <a:ea typeface="微软雅黑" panose="020B0503020204020204" pitchFamily="34" charset="-122"/>
                  </a:rPr>
                  <a:t>生态廊道</a:t>
                </a:r>
                <a:endParaRPr lang="zh-CN" altLang="en-US" b="1" dirty="0">
                  <a:solidFill>
                    <a:srgbClr val="FA1200"/>
                  </a:solidFill>
                  <a:latin typeface="微软雅黑" panose="020B0503020204020204" pitchFamily="34" charset="-122"/>
                  <a:ea typeface="微软雅黑" panose="020B0503020204020204" pitchFamily="34" charset="-122"/>
                </a:endParaRPr>
              </a:p>
            </p:txBody>
          </p:sp>
        </p:grpSp>
        <p:sp>
          <p:nvSpPr>
            <p:cNvPr id="30" name="矩形 29"/>
            <p:cNvSpPr/>
            <p:nvPr/>
          </p:nvSpPr>
          <p:spPr>
            <a:xfrm>
              <a:off x="1090918" y="4280187"/>
              <a:ext cx="549263" cy="338554"/>
            </a:xfrm>
            <a:prstGeom prst="rect">
              <a:avLst/>
            </a:prstGeom>
          </p:spPr>
          <p:txBody>
            <a:bodyPr wrap="none">
              <a:spAutoFit/>
            </a:bodyPr>
            <a:lstStyle/>
            <a:p>
              <a:r>
                <a:rPr lang="zh-CN" altLang="en-US" b="1" dirty="0" smtClean="0">
                  <a:solidFill>
                    <a:srgbClr val="FA1200"/>
                  </a:solidFill>
                  <a:latin typeface="微软雅黑" panose="020B0503020204020204" pitchFamily="34" charset="-122"/>
                  <a:ea typeface="微软雅黑" panose="020B0503020204020204" pitchFamily="34" charset="-122"/>
                </a:rPr>
                <a:t>农田</a:t>
              </a:r>
              <a:endParaRPr lang="zh-CN" altLang="en-US" b="1" dirty="0">
                <a:solidFill>
                  <a:srgbClr val="FA1200"/>
                </a:solidFill>
                <a:latin typeface="微软雅黑" panose="020B0503020204020204" pitchFamily="34" charset="-122"/>
                <a:ea typeface="微软雅黑" panose="020B0503020204020204" pitchFamily="34" charset="-122"/>
              </a:endParaRPr>
            </a:p>
          </p:txBody>
        </p:sp>
        <p:sp>
          <p:nvSpPr>
            <p:cNvPr id="34" name="矩形 33"/>
            <p:cNvSpPr/>
            <p:nvPr/>
          </p:nvSpPr>
          <p:spPr>
            <a:xfrm>
              <a:off x="3857620" y="5207828"/>
              <a:ext cx="549263" cy="338554"/>
            </a:xfrm>
            <a:prstGeom prst="rect">
              <a:avLst/>
            </a:prstGeom>
          </p:spPr>
          <p:txBody>
            <a:bodyPr wrap="none">
              <a:spAutoFit/>
            </a:bodyPr>
            <a:lstStyle/>
            <a:p>
              <a:r>
                <a:rPr lang="zh-CN" altLang="en-US" b="1" dirty="0" smtClean="0">
                  <a:solidFill>
                    <a:srgbClr val="FA1200"/>
                  </a:solidFill>
                  <a:latin typeface="微软雅黑" panose="020B0503020204020204" pitchFamily="34" charset="-122"/>
                  <a:ea typeface="微软雅黑" panose="020B0503020204020204" pitchFamily="34" charset="-122"/>
                </a:rPr>
                <a:t>农田</a:t>
              </a:r>
              <a:endParaRPr lang="zh-CN" altLang="en-US" b="1" dirty="0">
                <a:solidFill>
                  <a:srgbClr val="FA1200"/>
                </a:solidFill>
                <a:latin typeface="微软雅黑" panose="020B0503020204020204" pitchFamily="34" charset="-122"/>
                <a:ea typeface="微软雅黑" panose="020B0503020204020204" pitchFamily="34" charset="-122"/>
              </a:endParaRPr>
            </a:p>
          </p:txBody>
        </p:sp>
      </p:grpSp>
      <p:sp>
        <p:nvSpPr>
          <p:cNvPr id="35" name="TextBox 34"/>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1</a:t>
            </a:r>
            <a:r>
              <a:rPr lang="en-US" altLang="zh-CN" sz="2400" b="1" dirty="0">
                <a:latin typeface="微软雅黑" panose="020B0503020204020204" pitchFamily="34" charset="-122"/>
                <a:ea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rPr>
              <a:t>顺应山水，契合</a:t>
            </a:r>
            <a:r>
              <a:rPr lang="zh-CN" altLang="en-US" sz="2400" b="1" dirty="0" smtClean="0">
                <a:latin typeface="微软雅黑" panose="020B0503020204020204" pitchFamily="34" charset="-122"/>
                <a:ea typeface="微软雅黑" panose="020B0503020204020204" pitchFamily="34" charset="-122"/>
              </a:rPr>
              <a:t>地貌</a:t>
            </a:r>
            <a:endParaRPr lang="en-US" altLang="zh-CN" sz="240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6"/>
          <p:cNvSpPr>
            <a:spLocks noChangeArrowheads="1"/>
          </p:cNvSpPr>
          <p:nvPr/>
        </p:nvSpPr>
        <p:spPr bwMode="auto">
          <a:xfrm>
            <a:off x="625679" y="1412777"/>
            <a:ext cx="6745590" cy="307777"/>
          </a:xfrm>
          <a:prstGeom prst="rect">
            <a:avLst/>
          </a:prstGeom>
          <a:noFill/>
          <a:ln w="9525">
            <a:noFill/>
            <a:miter lim="800000"/>
          </a:ln>
        </p:spPr>
        <p:txBody>
          <a:bodyPr wrap="square">
            <a:spAutoFit/>
          </a:bodyPr>
          <a:lstStyle/>
          <a:p>
            <a:r>
              <a:rPr lang="zh-CN" altLang="en-US" sz="1400" dirty="0" smtClean="0">
                <a:latin typeface="微软雅黑" panose="020B0503020204020204" pitchFamily="34" charset="-122"/>
                <a:ea typeface="微软雅黑" panose="020B0503020204020204" pitchFamily="34" charset="-122"/>
              </a:rPr>
              <a:t>可进行</a:t>
            </a:r>
            <a:r>
              <a:rPr lang="zh-CN" altLang="en-US" sz="1400" dirty="0" smtClean="0">
                <a:solidFill>
                  <a:srgbClr val="C00000"/>
                </a:solidFill>
                <a:latin typeface="微软雅黑" panose="020B0503020204020204" pitchFamily="34" charset="-122"/>
                <a:ea typeface="微软雅黑" panose="020B0503020204020204" pitchFamily="34" charset="-122"/>
              </a:rPr>
              <a:t>适度创新</a:t>
            </a:r>
            <a:r>
              <a:rPr lang="zh-CN" altLang="en-US" sz="1400" dirty="0" smtClean="0">
                <a:latin typeface="微软雅黑" panose="020B0503020204020204" pitchFamily="34" charset="-122"/>
                <a:ea typeface="微软雅黑" panose="020B0503020204020204" pitchFamily="34" charset="-122"/>
              </a:rPr>
              <a:t>，但不能破坏整体风貌的和谐统一。</a:t>
            </a:r>
            <a:endParaRPr lang="en-US" altLang="zh-CN" sz="1400" dirty="0">
              <a:latin typeface="微软雅黑" panose="020B0503020204020204" pitchFamily="34" charset="-122"/>
              <a:ea typeface="微软雅黑" panose="020B0503020204020204" pitchFamily="34" charset="-122"/>
            </a:endParaRPr>
          </a:p>
        </p:txBody>
      </p:sp>
      <p:sp>
        <p:nvSpPr>
          <p:cNvPr id="16387" name="矩形 4"/>
          <p:cNvSpPr>
            <a:spLocks noChangeArrowheads="1"/>
          </p:cNvSpPr>
          <p:nvPr/>
        </p:nvSpPr>
        <p:spPr bwMode="auto">
          <a:xfrm>
            <a:off x="625679" y="3182342"/>
            <a:ext cx="2767148" cy="1292662"/>
          </a:xfrm>
          <a:prstGeom prst="rect">
            <a:avLst/>
          </a:prstGeom>
          <a:noFill/>
          <a:ln w="9525">
            <a:noFill/>
            <a:miter lim="800000"/>
          </a:ln>
        </p:spPr>
        <p:txBody>
          <a:bodyPr wrap="square">
            <a:spAutoFit/>
          </a:bodyPr>
          <a:lstStyle/>
          <a:p>
            <a:pPr algn="ctr">
              <a:spcBef>
                <a:spcPct val="50000"/>
              </a:spcBef>
              <a:buClr>
                <a:srgbClr val="FF0000"/>
              </a:buClr>
              <a:buFont typeface="Arial" panose="020B0604020202020204" pitchFamily="34" charset="0"/>
              <a:buNone/>
            </a:pPr>
            <a:r>
              <a:rPr lang="zh-CN" altLang="en-US" sz="1200" b="1" dirty="0">
                <a:solidFill>
                  <a:srgbClr val="C00000"/>
                </a:solidFill>
                <a:latin typeface="微软雅黑" panose="020B0503020204020204" pitchFamily="34" charset="-122"/>
                <a:ea typeface="微软雅黑" panose="020B0503020204020204" pitchFamily="34" charset="-122"/>
              </a:rPr>
              <a:t>浙江省溪口镇</a:t>
            </a:r>
            <a:endParaRPr lang="en-US" altLang="zh-CN" sz="1200" b="1" dirty="0">
              <a:solidFill>
                <a:srgbClr val="C00000"/>
              </a:solidFill>
              <a:latin typeface="微软雅黑" panose="020B0503020204020204" pitchFamily="34" charset="-122"/>
              <a:ea typeface="微软雅黑" panose="020B0503020204020204" pitchFamily="34" charset="-122"/>
            </a:endParaRPr>
          </a:p>
          <a:p>
            <a:pPr>
              <a:lnSpc>
                <a:spcPct val="150000"/>
              </a:lnSpc>
              <a:spcBef>
                <a:spcPts val="0"/>
              </a:spcBef>
              <a:buClr>
                <a:srgbClr val="FF0000"/>
              </a:buClr>
            </a:pPr>
            <a:r>
              <a:rPr lang="zh-CN" altLang="en-US" sz="1100" dirty="0" smtClean="0">
                <a:latin typeface="微软雅黑" panose="020B0503020204020204" pitchFamily="34" charset="-122"/>
                <a:ea typeface="微软雅黑" panose="020B0503020204020204" pitchFamily="34" charset="-122"/>
              </a:rPr>
              <a:t>新区域</a:t>
            </a:r>
            <a:r>
              <a:rPr lang="zh-CN" altLang="en-US" sz="1100" dirty="0">
                <a:latin typeface="微软雅黑" panose="020B0503020204020204" pitchFamily="34" charset="-122"/>
                <a:ea typeface="微软雅黑" panose="020B0503020204020204" pitchFamily="34" charset="-122"/>
              </a:rPr>
              <a:t>远离老城镇，建筑形式没有沿用当地灰顶白墙的</a:t>
            </a:r>
            <a:r>
              <a:rPr lang="zh-CN" altLang="en-US" sz="1100" dirty="0" smtClean="0">
                <a:latin typeface="微软雅黑" panose="020B0503020204020204" pitchFamily="34" charset="-122"/>
                <a:ea typeface="微软雅黑" panose="020B0503020204020204" pitchFamily="34" charset="-122"/>
              </a:rPr>
              <a:t>风格，而是</a:t>
            </a:r>
            <a:r>
              <a:rPr lang="zh-CN" altLang="en-US" sz="1100" dirty="0">
                <a:latin typeface="微软雅黑" panose="020B0503020204020204" pitchFamily="34" charset="-122"/>
                <a:ea typeface="微软雅黑" panose="020B0503020204020204" pitchFamily="34" charset="-122"/>
              </a:rPr>
              <a:t>采用</a:t>
            </a:r>
            <a:r>
              <a:rPr lang="zh-CN" altLang="en-US" sz="1100" dirty="0" smtClean="0">
                <a:latin typeface="微软雅黑" panose="020B0503020204020204" pitchFamily="34" charset="-122"/>
                <a:ea typeface="微软雅黑" panose="020B0503020204020204" pitchFamily="34" charset="-122"/>
              </a:rPr>
              <a:t>了</a:t>
            </a:r>
            <a:r>
              <a:rPr lang="zh-CN" altLang="en-US" sz="1100" dirty="0" smtClean="0">
                <a:solidFill>
                  <a:srgbClr val="C00000"/>
                </a:solidFill>
                <a:latin typeface="微软雅黑" panose="020B0503020204020204" pitchFamily="34" charset="-122"/>
                <a:ea typeface="微软雅黑" panose="020B0503020204020204" pitchFamily="34" charset="-122"/>
              </a:rPr>
              <a:t>现代建筑风格</a:t>
            </a:r>
            <a:r>
              <a:rPr lang="zh-CN" altLang="en-US" sz="1100" dirty="0" smtClean="0">
                <a:latin typeface="微软雅黑" panose="020B0503020204020204" pitchFamily="34" charset="-122"/>
                <a:ea typeface="微软雅黑" panose="020B0503020204020204" pitchFamily="34" charset="-122"/>
              </a:rPr>
              <a:t>，但在</a:t>
            </a:r>
            <a:r>
              <a:rPr lang="zh-CN" altLang="en-US" sz="1100" dirty="0" smtClean="0">
                <a:solidFill>
                  <a:srgbClr val="C00000"/>
                </a:solidFill>
                <a:latin typeface="微软雅黑" panose="020B0503020204020204" pitchFamily="34" charset="-122"/>
                <a:ea typeface="微软雅黑" panose="020B0503020204020204" pitchFamily="34" charset="-122"/>
              </a:rPr>
              <a:t>整体色彩</a:t>
            </a:r>
            <a:r>
              <a:rPr lang="zh-CN" altLang="en-US" sz="1100" dirty="0" smtClean="0">
                <a:latin typeface="微软雅黑" panose="020B0503020204020204" pitchFamily="34" charset="-122"/>
                <a:ea typeface="微软雅黑" panose="020B0503020204020204" pitchFamily="34" charset="-122"/>
              </a:rPr>
              <a:t>与</a:t>
            </a:r>
            <a:r>
              <a:rPr lang="zh-CN" altLang="en-US" sz="1100" dirty="0" smtClean="0">
                <a:solidFill>
                  <a:srgbClr val="C00000"/>
                </a:solidFill>
                <a:latin typeface="微软雅黑" panose="020B0503020204020204" pitchFamily="34" charset="-122"/>
                <a:ea typeface="微软雅黑" panose="020B0503020204020204" pitchFamily="34" charset="-122"/>
              </a:rPr>
              <a:t>体量</a:t>
            </a:r>
            <a:r>
              <a:rPr lang="zh-CN" altLang="en-US" sz="1100" dirty="0" smtClean="0">
                <a:latin typeface="微软雅黑" panose="020B0503020204020204" pitchFamily="34" charset="-122"/>
                <a:ea typeface="微软雅黑" panose="020B0503020204020204" pitchFamily="34" charset="-122"/>
              </a:rPr>
              <a:t>上与老镇区取得了协调。</a:t>
            </a:r>
            <a:endParaRPr lang="en-US" altLang="zh-CN" sz="1100" dirty="0">
              <a:latin typeface="微软雅黑" panose="020B0503020204020204" pitchFamily="34" charset="-122"/>
              <a:ea typeface="微软雅黑" panose="020B0503020204020204" pitchFamily="34" charset="-122"/>
            </a:endParaRPr>
          </a:p>
        </p:txBody>
      </p:sp>
      <p:pic>
        <p:nvPicPr>
          <p:cNvPr id="16390" name="Picture 12"/>
          <p:cNvPicPr>
            <a:picLocks noChangeAspect="1" noChangeArrowheads="1"/>
          </p:cNvPicPr>
          <p:nvPr/>
        </p:nvPicPr>
        <p:blipFill rotWithShape="1">
          <a:blip r:embed="rId1"/>
          <a:srcRect l="5889" t="13861" r="10553" b="-246"/>
          <a:stretch>
            <a:fillRect/>
          </a:stretch>
        </p:blipFill>
        <p:spPr bwMode="auto">
          <a:xfrm>
            <a:off x="625680" y="1727703"/>
            <a:ext cx="2677867" cy="1440000"/>
          </a:xfrm>
          <a:prstGeom prst="rect">
            <a:avLst/>
          </a:prstGeom>
          <a:noFill/>
          <a:ln w="9525">
            <a:noFill/>
            <a:miter lim="800000"/>
            <a:headEnd/>
            <a:tailEnd/>
          </a:ln>
        </p:spPr>
      </p:pic>
      <p:pic>
        <p:nvPicPr>
          <p:cNvPr id="25"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H:\小城镇特色规划编制指南\周丹\发霞总2015年12月完整版\指南初稿图片\第三章\格局照片\浙江溪口镇.jpg"/>
          <p:cNvPicPr>
            <a:picLocks noChangeAspect="1" noChangeArrowheads="1"/>
          </p:cNvPicPr>
          <p:nvPr/>
        </p:nvPicPr>
        <p:blipFill>
          <a:blip r:embed="rId3"/>
          <a:srcRect t="32921"/>
          <a:stretch>
            <a:fillRect/>
          </a:stretch>
        </p:blipFill>
        <p:spPr bwMode="auto">
          <a:xfrm>
            <a:off x="3392827" y="1701098"/>
            <a:ext cx="6403800" cy="2587553"/>
          </a:xfrm>
          <a:prstGeom prst="rect">
            <a:avLst/>
          </a:prstGeom>
          <a:noFill/>
        </p:spPr>
      </p:pic>
      <p:sp>
        <p:nvSpPr>
          <p:cNvPr id="17" name="椭圆 16"/>
          <p:cNvSpPr/>
          <p:nvPr/>
        </p:nvSpPr>
        <p:spPr>
          <a:xfrm>
            <a:off x="3927380" y="2080320"/>
            <a:ext cx="2667732" cy="355480"/>
          </a:xfrm>
          <a:prstGeom prst="ellipse">
            <a:avLst/>
          </a:prstGeom>
          <a:noFill/>
          <a:ln w="19050">
            <a:solidFill>
              <a:srgbClr val="FA1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箭头连接符 21"/>
          <p:cNvCxnSpPr>
            <a:stCxn id="17" idx="2"/>
          </p:cNvCxnSpPr>
          <p:nvPr/>
        </p:nvCxnSpPr>
        <p:spPr>
          <a:xfrm flipH="1" flipV="1">
            <a:off x="1964612" y="2204864"/>
            <a:ext cx="1962768" cy="53196"/>
          </a:xfrm>
          <a:prstGeom prst="straightConnector1">
            <a:avLst/>
          </a:prstGeom>
          <a:ln>
            <a:solidFill>
              <a:srgbClr val="FA1200"/>
            </a:solidFill>
            <a:tailEnd type="arrow"/>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2488381" y="1720553"/>
            <a:ext cx="723275" cy="307777"/>
          </a:xfrm>
          <a:prstGeom prst="rect">
            <a:avLst/>
          </a:prstGeom>
        </p:spPr>
        <p:txBody>
          <a:bodyPr wrap="none">
            <a:spAutoFit/>
          </a:bodyPr>
          <a:lstStyle/>
          <a:p>
            <a:r>
              <a:rPr lang="zh-CN" altLang="en-US" sz="1400" b="1" dirty="0" smtClean="0">
                <a:solidFill>
                  <a:srgbClr val="FFFF00"/>
                </a:solidFill>
                <a:latin typeface="微软雅黑" panose="020B0503020204020204" pitchFamily="34" charset="-122"/>
                <a:ea typeface="微软雅黑" panose="020B0503020204020204" pitchFamily="34" charset="-122"/>
              </a:rPr>
              <a:t>老镇区</a:t>
            </a:r>
            <a:endParaRPr lang="zh-CN" altLang="en-US" sz="1400" b="1" dirty="0">
              <a:solidFill>
                <a:srgbClr val="FFFF00"/>
              </a:solidFill>
              <a:latin typeface="微软雅黑" panose="020B0503020204020204" pitchFamily="34" charset="-122"/>
              <a:ea typeface="微软雅黑" panose="020B0503020204020204" pitchFamily="34" charset="-122"/>
            </a:endParaRPr>
          </a:p>
        </p:txBody>
      </p:sp>
      <p:sp>
        <p:nvSpPr>
          <p:cNvPr id="27" name="矩形 26"/>
          <p:cNvSpPr/>
          <p:nvPr/>
        </p:nvSpPr>
        <p:spPr>
          <a:xfrm>
            <a:off x="8886611" y="1772544"/>
            <a:ext cx="723275" cy="307777"/>
          </a:xfrm>
          <a:prstGeom prst="rect">
            <a:avLst/>
          </a:prstGeom>
        </p:spPr>
        <p:txBody>
          <a:bodyPr wrap="none">
            <a:spAutoFit/>
          </a:bodyPr>
          <a:lstStyle/>
          <a:p>
            <a:r>
              <a:rPr lang="zh-CN" altLang="en-US" sz="1400" b="1" dirty="0" smtClean="0">
                <a:solidFill>
                  <a:srgbClr val="FFFF00"/>
                </a:solidFill>
                <a:latin typeface="微软雅黑" panose="020B0503020204020204" pitchFamily="34" charset="-122"/>
                <a:ea typeface="微软雅黑" panose="020B0503020204020204" pitchFamily="34" charset="-122"/>
              </a:rPr>
              <a:t>新镇区</a:t>
            </a:r>
            <a:endParaRPr lang="zh-CN" altLang="en-US" sz="1400" b="1" dirty="0">
              <a:solidFill>
                <a:srgbClr val="FFFF00"/>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整体格局</a:t>
            </a:r>
            <a:endParaRPr lang="zh-CN" altLang="en-US" sz="2400" b="1" dirty="0">
              <a:latin typeface="微软雅黑" panose="020B0503020204020204" pitchFamily="34" charset="-122"/>
              <a:ea typeface="微软雅黑" panose="020B0503020204020204" pitchFamily="34" charset="-122"/>
            </a:endParaRPr>
          </a:p>
        </p:txBody>
      </p:sp>
      <p:sp>
        <p:nvSpPr>
          <p:cNvPr id="16" name="矩形 15"/>
          <p:cNvSpPr/>
          <p:nvPr/>
        </p:nvSpPr>
        <p:spPr>
          <a:xfrm>
            <a:off x="272481" y="908720"/>
            <a:ext cx="3070071" cy="458908"/>
          </a:xfrm>
          <a:prstGeom prst="rect">
            <a:avLst/>
          </a:prstGeom>
        </p:spPr>
        <p:txBody>
          <a:bodyPr wrap="none">
            <a:spAutoFit/>
          </a:bodyPr>
          <a:lstStyle/>
          <a:p>
            <a:pPr marL="342900" indent="-342900" eaLnBrk="1" hangingPunct="1">
              <a:lnSpc>
                <a:spcPct val="150000"/>
              </a:lnSpc>
              <a:spcBef>
                <a:spcPts val="1200"/>
              </a:spcBef>
              <a:spcAft>
                <a:spcPts val="600"/>
              </a:spcAft>
              <a:buClr>
                <a:schemeClr val="accent3">
                  <a:lumMod val="50000"/>
                </a:schemeClr>
              </a:buClr>
              <a:buFont typeface="Wingdings" panose="05000000000000000000" pitchFamily="2" charset="2"/>
              <a:buChar char="p"/>
            </a:pPr>
            <a:r>
              <a:rPr lang="zh-CN" altLang="en-US" sz="1800" b="1" dirty="0" smtClean="0">
                <a:latin typeface="微软雅黑" panose="020B0503020204020204" pitchFamily="34" charset="-122"/>
                <a:ea typeface="微软雅黑" panose="020B0503020204020204" pitchFamily="34" charset="-122"/>
              </a:rPr>
              <a:t>老镇区新镇区风貌要协调</a:t>
            </a:r>
            <a:endParaRPr lang="en-US" altLang="zh-CN" sz="1800" b="1" dirty="0">
              <a:latin typeface="微软雅黑" panose="020B0503020204020204" pitchFamily="34" charset="-122"/>
              <a:ea typeface="微软雅黑" panose="020B0503020204020204" pitchFamily="34" charset="-122"/>
            </a:endParaRPr>
          </a:p>
        </p:txBody>
      </p:sp>
      <p:pic>
        <p:nvPicPr>
          <p:cNvPr id="19" name="图片 18"/>
          <p:cNvPicPr/>
          <p:nvPr/>
        </p:nvPicPr>
        <p:blipFill>
          <a:blip r:embed="rId4"/>
          <a:srcRect t="28116" b="3267"/>
          <a:stretch>
            <a:fillRect/>
          </a:stretch>
        </p:blipFill>
        <p:spPr>
          <a:xfrm>
            <a:off x="3392827" y="4336230"/>
            <a:ext cx="6404571" cy="2478464"/>
          </a:xfrm>
          <a:prstGeom prst="rect">
            <a:avLst/>
          </a:prstGeom>
          <a:noFill/>
          <a:ln w="9525">
            <a:noFill/>
            <a:miter/>
          </a:ln>
        </p:spPr>
      </p:pic>
      <p:sp>
        <p:nvSpPr>
          <p:cNvPr id="20" name="Rectangle 1"/>
          <p:cNvSpPr>
            <a:spLocks noChangeArrowheads="1"/>
          </p:cNvSpPr>
          <p:nvPr/>
        </p:nvSpPr>
        <p:spPr bwMode="auto">
          <a:xfrm>
            <a:off x="666720" y="6013235"/>
            <a:ext cx="2724920" cy="784830"/>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ctr" defTabSz="914400" latinLnBrk="0">
              <a:lnSpc>
                <a:spcPct val="100000"/>
              </a:lnSpc>
              <a:spcBef>
                <a:spcPct val="50000"/>
              </a:spcBef>
              <a:buClr>
                <a:srgbClr val="FF0000"/>
              </a:buClr>
              <a:buSzTx/>
            </a:pPr>
            <a:r>
              <a:rPr lang="zh-CN" altLang="en-US" sz="1200" b="1" dirty="0">
                <a:solidFill>
                  <a:srgbClr val="C00000"/>
                </a:solidFill>
                <a:latin typeface="微软雅黑" panose="020B0503020204020204" pitchFamily="34" charset="-122"/>
                <a:ea typeface="微软雅黑" panose="020B0503020204020204" pitchFamily="34" charset="-122"/>
              </a:rPr>
              <a:t>福建省某镇</a:t>
            </a:r>
            <a:endParaRPr lang="en-US" altLang="zh-CN" sz="1200" b="1" dirty="0">
              <a:solidFill>
                <a:srgbClr val="C00000"/>
              </a:solidFill>
              <a:latin typeface="微软雅黑" panose="020B0503020204020204" pitchFamily="34" charset="-122"/>
              <a:ea typeface="微软雅黑" panose="020B0503020204020204" pitchFamily="34" charset="-122"/>
            </a:endParaRPr>
          </a:p>
          <a:p>
            <a:pPr marL="0" marR="0" lvl="0" indent="0" defTabSz="914400" latinLnBrk="0">
              <a:lnSpc>
                <a:spcPct val="150000"/>
              </a:lnSpc>
              <a:buClrTx/>
              <a:buSzTx/>
              <a:buFontTx/>
              <a:buNone/>
            </a:pPr>
            <a:r>
              <a:rPr lang="zh-CN" altLang="en-US" sz="1100" dirty="0" smtClean="0">
                <a:latin typeface="微软雅黑" panose="020B0503020204020204" pitchFamily="34" charset="-122"/>
                <a:ea typeface="微软雅黑" panose="020B0503020204020204" pitchFamily="34" charset="-122"/>
              </a:rPr>
              <a:t>集中</a:t>
            </a:r>
            <a:r>
              <a:rPr lang="zh-CN" altLang="en-US" sz="1100" dirty="0">
                <a:latin typeface="微软雅黑" panose="020B0503020204020204" pitchFamily="34" charset="-122"/>
                <a:ea typeface="微软雅黑" panose="020B0503020204020204" pitchFamily="34" charset="-122"/>
              </a:rPr>
              <a:t>连片拆除原有具有地域风貌的</a:t>
            </a:r>
            <a:r>
              <a:rPr lang="zh-CN" altLang="en-US" sz="1100" dirty="0" smtClean="0">
                <a:latin typeface="微软雅黑" panose="020B0503020204020204" pitchFamily="34" charset="-122"/>
                <a:ea typeface="微软雅黑" panose="020B0503020204020204" pitchFamily="34" charset="-122"/>
              </a:rPr>
              <a:t>建筑，</a:t>
            </a:r>
            <a:r>
              <a:rPr lang="zh-CN" altLang="en-US" sz="1100" dirty="0">
                <a:latin typeface="微软雅黑" panose="020B0503020204020204" pitchFamily="34" charset="-122"/>
                <a:ea typeface="微软雅黑" panose="020B0503020204020204" pitchFamily="34" charset="-122"/>
              </a:rPr>
              <a:t>建设</a:t>
            </a:r>
            <a:r>
              <a:rPr lang="zh-CN" altLang="en-US" sz="1100" dirty="0" smtClean="0">
                <a:latin typeface="微软雅黑" panose="020B0503020204020204" pitchFamily="34" charset="-122"/>
                <a:ea typeface="微软雅黑" panose="020B0503020204020204" pitchFamily="34" charset="-122"/>
              </a:rPr>
              <a:t>新区。</a:t>
            </a:r>
            <a:endParaRPr lang="zh-CN" altLang="en-US" sz="1100" dirty="0">
              <a:latin typeface="微软雅黑" panose="020B0503020204020204" pitchFamily="34" charset="-122"/>
              <a:ea typeface="微软雅黑" panose="020B0503020204020204" pitchFamily="34" charset="-122"/>
            </a:endParaRPr>
          </a:p>
        </p:txBody>
      </p:sp>
      <p:grpSp>
        <p:nvGrpSpPr>
          <p:cNvPr id="23" name="组合 22"/>
          <p:cNvGrpSpPr/>
          <p:nvPr/>
        </p:nvGrpSpPr>
        <p:grpSpPr>
          <a:xfrm>
            <a:off x="9278386" y="6283965"/>
            <a:ext cx="496419" cy="646331"/>
            <a:chOff x="4355976" y="2060848"/>
            <a:chExt cx="504056" cy="646331"/>
          </a:xfrm>
        </p:grpSpPr>
        <p:sp>
          <p:nvSpPr>
            <p:cNvPr id="24" name="矩形 23"/>
            <p:cNvSpPr/>
            <p:nvPr/>
          </p:nvSpPr>
          <p:spPr>
            <a:xfrm>
              <a:off x="4355976" y="2060848"/>
              <a:ext cx="504056"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28" name="矩形 27"/>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9233032" y="3772852"/>
            <a:ext cx="624802" cy="646331"/>
            <a:chOff x="3563888" y="2060848"/>
            <a:chExt cx="576740" cy="646331"/>
          </a:xfrm>
        </p:grpSpPr>
        <p:sp>
          <p:nvSpPr>
            <p:cNvPr id="36" name="矩形 35"/>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7" name="矩形 36"/>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30" name="TextBox 29"/>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2</a:t>
            </a:r>
            <a:r>
              <a:rPr lang="en-US" altLang="zh-CN" sz="2400" b="1" dirty="0">
                <a:latin typeface="微软雅黑" panose="020B0503020204020204" pitchFamily="34" charset="-122"/>
                <a:ea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rPr>
              <a:t>整体</a:t>
            </a:r>
            <a:r>
              <a:rPr lang="zh-CN" altLang="en-US" sz="2400" b="1" dirty="0" smtClean="0">
                <a:latin typeface="微软雅黑" panose="020B0503020204020204" pitchFamily="34" charset="-122"/>
                <a:ea typeface="微软雅黑" panose="020B0503020204020204" pitchFamily="34" charset="-122"/>
              </a:rPr>
              <a:t>风貌协调</a:t>
            </a:r>
            <a:endParaRPr lang="en-US" altLang="zh-CN" sz="240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descr="H:\小城镇特色规划编制指南\美丽村镇最终稿\美丽小镇\新建文件夹\美丽小镇-66.jpg"/>
          <p:cNvPicPr>
            <a:picLocks noChangeAspect="1" noChangeArrowheads="1"/>
          </p:cNvPicPr>
          <p:nvPr/>
        </p:nvPicPr>
        <p:blipFill rotWithShape="1">
          <a:blip r:embed="rId1" cstate="print"/>
          <a:srcRect l="30657" t="73926"/>
          <a:stretch>
            <a:fillRect/>
          </a:stretch>
        </p:blipFill>
        <p:spPr bwMode="auto">
          <a:xfrm>
            <a:off x="4943536" y="1916884"/>
            <a:ext cx="4595275" cy="2317804"/>
          </a:xfrm>
          <a:prstGeom prst="rect">
            <a:avLst/>
          </a:prstGeom>
          <a:noFill/>
          <a:ln w="28575">
            <a:noFill/>
          </a:ln>
        </p:spPr>
      </p:pic>
      <p:sp>
        <p:nvSpPr>
          <p:cNvPr id="15362" name="矩形 6"/>
          <p:cNvSpPr>
            <a:spLocks noChangeArrowheads="1"/>
          </p:cNvSpPr>
          <p:nvPr/>
        </p:nvSpPr>
        <p:spPr bwMode="auto">
          <a:xfrm>
            <a:off x="662524" y="1119830"/>
            <a:ext cx="9043609" cy="523220"/>
          </a:xfrm>
          <a:prstGeom prst="rect">
            <a:avLst/>
          </a:prstGeom>
          <a:noFill/>
          <a:ln w="9525">
            <a:noFill/>
            <a:miter lim="800000"/>
          </a:ln>
        </p:spPr>
        <p:txBody>
          <a:bodyPr wrap="square">
            <a:spAutoFit/>
          </a:bodyPr>
          <a:lstStyle/>
          <a:p>
            <a:r>
              <a:rPr lang="zh-CN" altLang="zh-CN" sz="1400" dirty="0" smtClean="0">
                <a:solidFill>
                  <a:srgbClr val="C00000"/>
                </a:solidFill>
                <a:latin typeface="微软雅黑" panose="020B0503020204020204" pitchFamily="34" charset="-122"/>
                <a:ea typeface="微软雅黑" panose="020B0503020204020204" pitchFamily="34" charset="-122"/>
              </a:rPr>
              <a:t>应</a:t>
            </a:r>
            <a:r>
              <a:rPr lang="zh-CN" altLang="zh-CN" sz="1400" dirty="0">
                <a:solidFill>
                  <a:srgbClr val="C00000"/>
                </a:solidFill>
                <a:latin typeface="微软雅黑" panose="020B0503020204020204" pitchFamily="34" charset="-122"/>
                <a:ea typeface="微软雅黑" panose="020B0503020204020204" pitchFamily="34" charset="-122"/>
              </a:rPr>
              <a:t>尽量延续地方传统建筑特色风貌</a:t>
            </a:r>
            <a:r>
              <a:rPr lang="zh-CN" altLang="zh-CN" sz="1400" dirty="0">
                <a:latin typeface="微软雅黑" panose="020B0503020204020204" pitchFamily="34" charset="-122"/>
                <a:ea typeface="微软雅黑" panose="020B0503020204020204" pitchFamily="34" charset="-122"/>
              </a:rPr>
              <a:t>，寻求整体</a:t>
            </a:r>
            <a:r>
              <a:rPr lang="zh-CN" altLang="zh-CN" sz="1400" dirty="0">
                <a:solidFill>
                  <a:srgbClr val="C00000"/>
                </a:solidFill>
                <a:latin typeface="微软雅黑" panose="020B0503020204020204" pitchFamily="34" charset="-122"/>
                <a:ea typeface="微软雅黑" panose="020B0503020204020204" pitchFamily="34" charset="-122"/>
              </a:rPr>
              <a:t>建筑色彩、建筑高度</a:t>
            </a:r>
            <a:r>
              <a:rPr lang="zh-CN" altLang="zh-CN" sz="1400" dirty="0">
                <a:latin typeface="微软雅黑" panose="020B0503020204020204" pitchFamily="34" charset="-122"/>
                <a:ea typeface="微软雅黑" panose="020B0503020204020204" pitchFamily="34" charset="-122"/>
              </a:rPr>
              <a:t>的和谐</a:t>
            </a:r>
            <a:r>
              <a:rPr lang="zh-CN" altLang="zh-CN" sz="1400" dirty="0" smtClean="0">
                <a:latin typeface="微软雅黑" panose="020B0503020204020204" pitchFamily="34" charset="-122"/>
                <a:ea typeface="微软雅黑" panose="020B0503020204020204" pitchFamily="34" charset="-122"/>
              </a:rPr>
              <a:t>统一</a:t>
            </a:r>
            <a:r>
              <a:rPr lang="zh-CN" altLang="en-US" sz="1400" dirty="0" smtClean="0">
                <a:latin typeface="微软雅黑" panose="020B0503020204020204" pitchFamily="34" charset="-122"/>
                <a:ea typeface="微软雅黑" panose="020B0503020204020204" pitchFamily="34" charset="-122"/>
              </a:rPr>
              <a:t>。</a:t>
            </a:r>
            <a:r>
              <a:rPr lang="zh-CN" altLang="zh-CN" sz="1400" dirty="0" smtClean="0">
                <a:latin typeface="微软雅黑" panose="020B0503020204020204" pitchFamily="34" charset="-122"/>
                <a:ea typeface="微软雅黑" panose="020B0503020204020204" pitchFamily="34" charset="-122"/>
              </a:rPr>
              <a:t>在</a:t>
            </a:r>
            <a:r>
              <a:rPr lang="zh-CN" altLang="zh-CN" sz="1400" dirty="0">
                <a:latin typeface="微软雅黑" panose="020B0503020204020204" pitchFamily="34" charset="-122"/>
                <a:ea typeface="微软雅黑" panose="020B0503020204020204" pitchFamily="34" charset="-122"/>
              </a:rPr>
              <a:t>不影响整体风貌统一的基础上</a:t>
            </a:r>
            <a:r>
              <a:rPr lang="zh-CN" altLang="zh-CN" sz="1400" dirty="0" smtClean="0">
                <a:latin typeface="微软雅黑" panose="020B0503020204020204" pitchFamily="34" charset="-122"/>
                <a:ea typeface="微软雅黑" panose="020B0503020204020204" pitchFamily="34" charset="-122"/>
              </a:rPr>
              <a:t>，</a:t>
            </a:r>
            <a:r>
              <a:rPr lang="zh-CN" altLang="en-US" sz="1400" dirty="0" smtClean="0">
                <a:latin typeface="微软雅黑" panose="020B0503020204020204" pitchFamily="34" charset="-122"/>
                <a:ea typeface="微软雅黑" panose="020B0503020204020204" pitchFamily="34" charset="-122"/>
              </a:rPr>
              <a:t>也</a:t>
            </a:r>
            <a:r>
              <a:rPr lang="zh-CN" altLang="zh-CN" sz="1400" dirty="0" smtClean="0">
                <a:latin typeface="微软雅黑" panose="020B0503020204020204" pitchFamily="34" charset="-122"/>
                <a:ea typeface="微软雅黑" panose="020B0503020204020204" pitchFamily="34" charset="-122"/>
              </a:rPr>
              <a:t>可</a:t>
            </a:r>
            <a:r>
              <a:rPr lang="zh-CN" altLang="zh-CN" sz="1400" dirty="0">
                <a:latin typeface="微软雅黑" panose="020B0503020204020204" pitchFamily="34" charset="-122"/>
                <a:ea typeface="微软雅黑" panose="020B0503020204020204" pitchFamily="34" charset="-122"/>
              </a:rPr>
              <a:t>在建筑形式上兼有传统风貌区与新城风貌区的特征，寻求新老区域的</a:t>
            </a:r>
            <a:r>
              <a:rPr lang="zh-CN" altLang="zh-CN" sz="1400" dirty="0">
                <a:solidFill>
                  <a:srgbClr val="C00000"/>
                </a:solidFill>
                <a:latin typeface="微软雅黑" panose="020B0503020204020204" pitchFamily="34" charset="-122"/>
                <a:ea typeface="微软雅黑" panose="020B0503020204020204" pitchFamily="34" charset="-122"/>
              </a:rPr>
              <a:t>风格协调</a:t>
            </a:r>
            <a:r>
              <a:rPr lang="zh-CN" altLang="zh-CN" sz="1400" dirty="0" smtClean="0">
                <a:latin typeface="微软雅黑" panose="020B0503020204020204" pitchFamily="34" charset="-122"/>
                <a:ea typeface="微软雅黑" panose="020B0503020204020204" pitchFamily="34" charset="-122"/>
              </a:rPr>
              <a:t>。</a:t>
            </a:r>
            <a:endParaRPr lang="zh-CN" altLang="zh-CN" sz="1400" dirty="0">
              <a:latin typeface="微软雅黑" panose="020B0503020204020204" pitchFamily="34" charset="-122"/>
              <a:ea typeface="微软雅黑" panose="020B0503020204020204" pitchFamily="34" charset="-122"/>
            </a:endParaRPr>
          </a:p>
        </p:txBody>
      </p:sp>
      <p:sp>
        <p:nvSpPr>
          <p:cNvPr id="8" name="矩形 9"/>
          <p:cNvSpPr>
            <a:spLocks noChangeArrowheads="1"/>
          </p:cNvSpPr>
          <p:nvPr/>
        </p:nvSpPr>
        <p:spPr bwMode="auto">
          <a:xfrm>
            <a:off x="2492791" y="4354153"/>
            <a:ext cx="3103151" cy="1601657"/>
          </a:xfrm>
          <a:prstGeom prst="rect">
            <a:avLst/>
          </a:prstGeom>
          <a:noFill/>
          <a:ln w="9525">
            <a:noFill/>
            <a:miter lim="800000"/>
          </a:ln>
        </p:spPr>
        <p:txBody>
          <a:bodyPr wrap="square">
            <a:spAutoFit/>
          </a:bodyPr>
          <a:lstStyle/>
          <a:p>
            <a:pPr>
              <a:lnSpc>
                <a:spcPct val="130000"/>
              </a:lnSpc>
              <a:spcBef>
                <a:spcPct val="50000"/>
              </a:spcBef>
              <a:buClr>
                <a:srgbClr val="FF0000"/>
              </a:buClr>
            </a:pPr>
            <a:r>
              <a:rPr lang="zh-CN" altLang="en-US" sz="1200" b="1" dirty="0" smtClean="0">
                <a:solidFill>
                  <a:srgbClr val="C00000"/>
                </a:solidFill>
                <a:latin typeface="微软雅黑" panose="020B0503020204020204" pitchFamily="34" charset="-122"/>
                <a:ea typeface="微软雅黑" panose="020B0503020204020204" pitchFamily="34" charset="-122"/>
              </a:rPr>
              <a:t>安徽省合肥市三河镇</a:t>
            </a:r>
            <a:endParaRPr lang="en-US" altLang="zh-CN" sz="1200" b="1" dirty="0">
              <a:solidFill>
                <a:srgbClr val="C00000"/>
              </a:solidFill>
              <a:latin typeface="微软雅黑" panose="020B0503020204020204" pitchFamily="34" charset="-122"/>
              <a:ea typeface="微软雅黑" panose="020B0503020204020204" pitchFamily="34" charset="-122"/>
            </a:endParaRPr>
          </a:p>
          <a:p>
            <a:pPr>
              <a:lnSpc>
                <a:spcPct val="130000"/>
              </a:lnSpc>
              <a:spcBef>
                <a:spcPct val="50000"/>
              </a:spcBef>
              <a:buClr>
                <a:srgbClr val="FF0000"/>
              </a:buClr>
            </a:pPr>
            <a:r>
              <a:rPr lang="zh-CN" altLang="en-US" sz="1200" dirty="0" smtClean="0">
                <a:latin typeface="微软雅黑" panose="020B0503020204020204" pitchFamily="34" charset="-122"/>
                <a:ea typeface="微软雅黑" panose="020B0503020204020204" pitchFamily="34" charset="-122"/>
              </a:rPr>
              <a:t>传统皖中建筑风格为灰墙灰瓦、木板铺面、装饰朴素。协调区的城镇建设区别传统风貌区采取徽派建筑风格，色彩以灰、白为主，由于在</a:t>
            </a:r>
            <a:r>
              <a:rPr lang="zh-CN" altLang="en-US" sz="1200" dirty="0" smtClean="0">
                <a:solidFill>
                  <a:srgbClr val="C00000"/>
                </a:solidFill>
                <a:latin typeface="微软雅黑" panose="020B0503020204020204" pitchFamily="34" charset="-122"/>
                <a:ea typeface="微软雅黑" panose="020B0503020204020204" pitchFamily="34" charset="-122"/>
              </a:rPr>
              <a:t>建筑色彩、体量、材质、山墙形式等</a:t>
            </a:r>
            <a:r>
              <a:rPr lang="zh-CN" altLang="en-US" sz="1200" dirty="0" smtClean="0">
                <a:latin typeface="微软雅黑" panose="020B0503020204020204" pitchFamily="34" charset="-122"/>
                <a:ea typeface="微软雅黑" panose="020B0503020204020204" pitchFamily="34" charset="-122"/>
              </a:rPr>
              <a:t>的统一，使得新老区域风格取得协调。</a:t>
            </a:r>
            <a:endParaRPr lang="en-US" altLang="zh-CN" sz="1200" dirty="0">
              <a:latin typeface="微软雅黑" panose="020B0503020204020204" pitchFamily="34" charset="-122"/>
              <a:ea typeface="微软雅黑" panose="020B0503020204020204" pitchFamily="34" charset="-122"/>
            </a:endParaRPr>
          </a:p>
        </p:txBody>
      </p:sp>
      <p:pic>
        <p:nvPicPr>
          <p:cNvPr id="7170" name="Picture 2" descr="E:\---谢葳\小城镇风貌\1019后\662ae982hb7a9c1861208&amp;690.jpg"/>
          <p:cNvPicPr>
            <a:picLocks noChangeAspect="1" noChangeArrowheads="1"/>
          </p:cNvPicPr>
          <p:nvPr/>
        </p:nvPicPr>
        <p:blipFill rotWithShape="1">
          <a:blip r:embed="rId2"/>
          <a:srcRect t="8543" r="3261" b="21015"/>
          <a:stretch>
            <a:fillRect/>
          </a:stretch>
        </p:blipFill>
        <p:spPr bwMode="auto">
          <a:xfrm>
            <a:off x="807694" y="1913291"/>
            <a:ext cx="3996993" cy="2340000"/>
          </a:xfrm>
          <a:prstGeom prst="rect">
            <a:avLst/>
          </a:prstGeom>
          <a:noFill/>
        </p:spPr>
      </p:pic>
      <p:sp>
        <p:nvSpPr>
          <p:cNvPr id="10" name="矩形 9"/>
          <p:cNvSpPr/>
          <p:nvPr/>
        </p:nvSpPr>
        <p:spPr>
          <a:xfrm>
            <a:off x="834380" y="3982446"/>
            <a:ext cx="954107" cy="276999"/>
          </a:xfrm>
          <a:prstGeom prst="rect">
            <a:avLst/>
          </a:prstGeom>
        </p:spPr>
        <p:txBody>
          <a:bodyPr wrap="none">
            <a:spAutoFit/>
          </a:bodyPr>
          <a:lstStyle/>
          <a:p>
            <a:r>
              <a:rPr lang="zh-CN" altLang="en-US" sz="1200" b="1" dirty="0" smtClean="0">
                <a:solidFill>
                  <a:srgbClr val="FFFF00"/>
                </a:solidFill>
                <a:latin typeface="微软雅黑" panose="020B0503020204020204" pitchFamily="34" charset="-122"/>
                <a:ea typeface="微软雅黑" panose="020B0503020204020204" pitchFamily="34" charset="-122"/>
              </a:rPr>
              <a:t>传统风貌区</a:t>
            </a:r>
            <a:endParaRPr lang="zh-CN" altLang="en-US" sz="1200" b="1" dirty="0">
              <a:solidFill>
                <a:srgbClr val="FFFF00"/>
              </a:solidFill>
              <a:latin typeface="微软雅黑" panose="020B0503020204020204" pitchFamily="34" charset="-122"/>
              <a:ea typeface="微软雅黑" panose="020B0503020204020204" pitchFamily="34" charset="-122"/>
            </a:endParaRPr>
          </a:p>
        </p:txBody>
      </p:sp>
      <p:sp>
        <p:nvSpPr>
          <p:cNvPr id="12" name="矩形 11"/>
          <p:cNvSpPr/>
          <p:nvPr/>
        </p:nvSpPr>
        <p:spPr>
          <a:xfrm>
            <a:off x="4912141" y="3963412"/>
            <a:ext cx="954107" cy="276999"/>
          </a:xfrm>
          <a:prstGeom prst="rect">
            <a:avLst/>
          </a:prstGeom>
        </p:spPr>
        <p:txBody>
          <a:bodyPr wrap="none">
            <a:spAutoFit/>
          </a:bodyPr>
          <a:lstStyle/>
          <a:p>
            <a:r>
              <a:rPr lang="zh-CN" altLang="en-US" sz="1200" b="1" dirty="0" smtClean="0">
                <a:solidFill>
                  <a:srgbClr val="FFFF00"/>
                </a:solidFill>
                <a:latin typeface="微软雅黑" panose="020B0503020204020204" pitchFamily="34" charset="-122"/>
                <a:ea typeface="微软雅黑" panose="020B0503020204020204" pitchFamily="34" charset="-122"/>
              </a:rPr>
              <a:t>风貌协调区</a:t>
            </a:r>
            <a:endParaRPr lang="zh-CN" altLang="en-US" sz="1200" b="1" dirty="0">
              <a:solidFill>
                <a:srgbClr val="FFFF00"/>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整体格局</a:t>
            </a:r>
            <a:endParaRPr lang="zh-CN" altLang="en-US" sz="2400" b="1" dirty="0">
              <a:latin typeface="微软雅黑" panose="020B0503020204020204" pitchFamily="34" charset="-122"/>
              <a:ea typeface="微软雅黑" panose="020B0503020204020204" pitchFamily="34" charset="-122"/>
            </a:endParaRPr>
          </a:p>
        </p:txBody>
      </p:sp>
      <p:sp>
        <p:nvSpPr>
          <p:cNvPr id="17" name="矩形 16"/>
          <p:cNvSpPr/>
          <p:nvPr/>
        </p:nvSpPr>
        <p:spPr>
          <a:xfrm>
            <a:off x="260916" y="642918"/>
            <a:ext cx="3993401" cy="458908"/>
          </a:xfrm>
          <a:prstGeom prst="rect">
            <a:avLst/>
          </a:prstGeom>
        </p:spPr>
        <p:txBody>
          <a:bodyPr wrap="none">
            <a:spAutoFit/>
          </a:bodyPr>
          <a:lstStyle/>
          <a:p>
            <a:pPr marL="342900" indent="-342900" eaLnBrk="1" hangingPunct="1">
              <a:lnSpc>
                <a:spcPct val="150000"/>
              </a:lnSpc>
              <a:spcBef>
                <a:spcPts val="1200"/>
              </a:spcBef>
              <a:spcAft>
                <a:spcPts val="600"/>
              </a:spcAft>
              <a:buClr>
                <a:schemeClr val="accent3">
                  <a:lumMod val="50000"/>
                </a:schemeClr>
              </a:buClr>
              <a:buFont typeface="Wingdings" panose="05000000000000000000" pitchFamily="2" charset="2"/>
              <a:buChar char="p"/>
            </a:pPr>
            <a:r>
              <a:rPr lang="zh-CN" altLang="en-US" sz="1800" b="1" dirty="0" smtClean="0">
                <a:latin typeface="微软雅黑" panose="020B0503020204020204" pitchFamily="34" charset="-122"/>
                <a:ea typeface="微软雅黑" panose="020B0503020204020204" pitchFamily="34" charset="-122"/>
              </a:rPr>
              <a:t>在传统风貌区附近要强化风貌协调</a:t>
            </a:r>
            <a:endParaRPr lang="en-US" altLang="zh-CN" sz="1800" b="1" dirty="0">
              <a:latin typeface="微软雅黑" panose="020B0503020204020204" pitchFamily="34" charset="-122"/>
              <a:ea typeface="微软雅黑" panose="020B0503020204020204" pitchFamily="34" charset="-122"/>
            </a:endParaRPr>
          </a:p>
        </p:txBody>
      </p:sp>
      <p:grpSp>
        <p:nvGrpSpPr>
          <p:cNvPr id="23" name="组合 22"/>
          <p:cNvGrpSpPr/>
          <p:nvPr/>
        </p:nvGrpSpPr>
        <p:grpSpPr>
          <a:xfrm>
            <a:off x="802052" y="4365969"/>
            <a:ext cx="1650618" cy="2333292"/>
            <a:chOff x="2112644" y="2500306"/>
            <a:chExt cx="2316480" cy="3791101"/>
          </a:xfrm>
        </p:grpSpPr>
        <p:pic>
          <p:nvPicPr>
            <p:cNvPr id="13" name="Picture 1" descr="H:\小城镇特色规划编制指南\美丽村镇最终稿\三河镇201410月成果\保护规划\历史街区A1-A0（jpg）\L08历史街区肌理图A1.jpg"/>
            <p:cNvPicPr>
              <a:picLocks noChangeAspect="1" noChangeArrowheads="1"/>
            </p:cNvPicPr>
            <p:nvPr/>
          </p:nvPicPr>
          <p:blipFill>
            <a:blip r:embed="rId3" cstate="print"/>
            <a:srcRect l="15361" t="10475" r="16393" b="10283"/>
            <a:stretch>
              <a:fillRect/>
            </a:stretch>
          </p:blipFill>
          <p:spPr bwMode="auto">
            <a:xfrm>
              <a:off x="2123102" y="2500306"/>
              <a:ext cx="2306022" cy="3791101"/>
            </a:xfrm>
            <a:prstGeom prst="rect">
              <a:avLst/>
            </a:prstGeom>
            <a:noFill/>
          </p:spPr>
        </p:pic>
        <p:sp>
          <p:nvSpPr>
            <p:cNvPr id="20" name="任意多边形 19"/>
            <p:cNvSpPr/>
            <p:nvPr/>
          </p:nvSpPr>
          <p:spPr>
            <a:xfrm>
              <a:off x="2112644" y="3549970"/>
              <a:ext cx="1356360" cy="1670817"/>
            </a:xfrm>
            <a:custGeom>
              <a:avLst/>
              <a:gdLst>
                <a:gd name="connsiteX0" fmla="*/ 434340 w 1356360"/>
                <a:gd name="connsiteY0" fmla="*/ 53340 h 1670817"/>
                <a:gd name="connsiteX1" fmla="*/ 434340 w 1356360"/>
                <a:gd name="connsiteY1" fmla="*/ 53340 h 1670817"/>
                <a:gd name="connsiteX2" fmla="*/ 723900 w 1356360"/>
                <a:gd name="connsiteY2" fmla="*/ 0 h 1670817"/>
                <a:gd name="connsiteX3" fmla="*/ 845820 w 1356360"/>
                <a:gd name="connsiteY3" fmla="*/ 693420 h 1670817"/>
                <a:gd name="connsiteX4" fmla="*/ 883920 w 1356360"/>
                <a:gd name="connsiteY4" fmla="*/ 891540 h 1670817"/>
                <a:gd name="connsiteX5" fmla="*/ 1356360 w 1356360"/>
                <a:gd name="connsiteY5" fmla="*/ 1455420 h 1670817"/>
                <a:gd name="connsiteX6" fmla="*/ 1203960 w 1356360"/>
                <a:gd name="connsiteY6" fmla="*/ 1584960 h 1670817"/>
                <a:gd name="connsiteX7" fmla="*/ 891540 w 1356360"/>
                <a:gd name="connsiteY7" fmla="*/ 1310640 h 1670817"/>
                <a:gd name="connsiteX8" fmla="*/ 617220 w 1356360"/>
                <a:gd name="connsiteY8" fmla="*/ 1668780 h 1670817"/>
                <a:gd name="connsiteX9" fmla="*/ 624840 w 1356360"/>
                <a:gd name="connsiteY9" fmla="*/ 1668780 h 1670817"/>
                <a:gd name="connsiteX10" fmla="*/ 152400 w 1356360"/>
                <a:gd name="connsiteY10" fmla="*/ 1318260 h 1670817"/>
                <a:gd name="connsiteX11" fmla="*/ 0 w 1356360"/>
                <a:gd name="connsiteY11" fmla="*/ 944880 h 1670817"/>
                <a:gd name="connsiteX12" fmla="*/ 15240 w 1356360"/>
                <a:gd name="connsiteY12" fmla="*/ 800100 h 1670817"/>
                <a:gd name="connsiteX13" fmla="*/ 381000 w 1356360"/>
                <a:gd name="connsiteY13" fmla="*/ 601980 h 1670817"/>
                <a:gd name="connsiteX14" fmla="*/ 434340 w 1356360"/>
                <a:gd name="connsiteY14" fmla="*/ 53340 h 1670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56360" h="1670817">
                  <a:moveTo>
                    <a:pt x="434340" y="53340"/>
                  </a:moveTo>
                  <a:lnTo>
                    <a:pt x="434340" y="53340"/>
                  </a:lnTo>
                  <a:lnTo>
                    <a:pt x="723900" y="0"/>
                  </a:lnTo>
                  <a:lnTo>
                    <a:pt x="845820" y="693420"/>
                  </a:lnTo>
                  <a:lnTo>
                    <a:pt x="883920" y="891540"/>
                  </a:lnTo>
                  <a:lnTo>
                    <a:pt x="1356360" y="1455420"/>
                  </a:lnTo>
                  <a:lnTo>
                    <a:pt x="1203960" y="1584960"/>
                  </a:lnTo>
                  <a:lnTo>
                    <a:pt x="891540" y="1310640"/>
                  </a:lnTo>
                  <a:cubicBezTo>
                    <a:pt x="800100" y="1430020"/>
                    <a:pt x="707034" y="1548172"/>
                    <a:pt x="617220" y="1668780"/>
                  </a:cubicBezTo>
                  <a:cubicBezTo>
                    <a:pt x="615703" y="1670817"/>
                    <a:pt x="622300" y="1668780"/>
                    <a:pt x="624840" y="1668780"/>
                  </a:cubicBezTo>
                  <a:lnTo>
                    <a:pt x="152400" y="1318260"/>
                  </a:lnTo>
                  <a:lnTo>
                    <a:pt x="0" y="944880"/>
                  </a:lnTo>
                  <a:lnTo>
                    <a:pt x="15240" y="800100"/>
                  </a:lnTo>
                  <a:lnTo>
                    <a:pt x="381000" y="601980"/>
                  </a:lnTo>
                  <a:lnTo>
                    <a:pt x="434340" y="53340"/>
                  </a:lnTo>
                  <a:close/>
                </a:path>
              </a:pathLst>
            </a:custGeom>
            <a:noFill/>
            <a:ln>
              <a:solidFill>
                <a:srgbClr val="2502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FFFF00"/>
                </a:solidFill>
                <a:latin typeface="微软雅黑" panose="020B0503020204020204" pitchFamily="34" charset="-122"/>
                <a:ea typeface="微软雅黑" panose="020B0503020204020204" pitchFamily="34" charset="-122"/>
              </a:endParaRPr>
            </a:p>
          </p:txBody>
        </p:sp>
        <p:sp>
          <p:nvSpPr>
            <p:cNvPr id="21" name="矩形 20"/>
            <p:cNvSpPr/>
            <p:nvPr/>
          </p:nvSpPr>
          <p:spPr>
            <a:xfrm>
              <a:off x="2143108" y="4572007"/>
              <a:ext cx="1333684" cy="448279"/>
            </a:xfrm>
            <a:prstGeom prst="rect">
              <a:avLst/>
            </a:prstGeom>
          </p:spPr>
          <p:txBody>
            <a:bodyPr wrap="none">
              <a:spAutoFit/>
            </a:bodyPr>
            <a:lstStyle/>
            <a:p>
              <a:r>
                <a:rPr lang="zh-CN" altLang="en-US" sz="1200" b="1" dirty="0" smtClean="0">
                  <a:solidFill>
                    <a:srgbClr val="FFFF00"/>
                  </a:solidFill>
                  <a:latin typeface="微软雅黑" panose="020B0503020204020204" pitchFamily="34" charset="-122"/>
                  <a:ea typeface="微软雅黑" panose="020B0503020204020204" pitchFamily="34" charset="-122"/>
                </a:rPr>
                <a:t>风貌协调区</a:t>
              </a:r>
              <a:endParaRPr lang="zh-CN" altLang="en-US" sz="1200" b="1" dirty="0">
                <a:solidFill>
                  <a:srgbClr val="FFFF00"/>
                </a:solidFill>
                <a:latin typeface="微软雅黑" panose="020B0503020204020204" pitchFamily="34" charset="-122"/>
                <a:ea typeface="微软雅黑" panose="020B0503020204020204" pitchFamily="34" charset="-122"/>
              </a:endParaRPr>
            </a:p>
          </p:txBody>
        </p:sp>
        <p:sp>
          <p:nvSpPr>
            <p:cNvPr id="22" name="任意多边形 21"/>
            <p:cNvSpPr/>
            <p:nvPr/>
          </p:nvSpPr>
          <p:spPr>
            <a:xfrm>
              <a:off x="2642234" y="2586040"/>
              <a:ext cx="1781175" cy="3429000"/>
            </a:xfrm>
            <a:custGeom>
              <a:avLst/>
              <a:gdLst>
                <a:gd name="connsiteX0" fmla="*/ 247650 w 1781175"/>
                <a:gd name="connsiteY0" fmla="*/ 0 h 3429000"/>
                <a:gd name="connsiteX1" fmla="*/ 542925 w 1781175"/>
                <a:gd name="connsiteY1" fmla="*/ 38100 h 3429000"/>
                <a:gd name="connsiteX2" fmla="*/ 904875 w 1781175"/>
                <a:gd name="connsiteY2" fmla="*/ 1609725 h 3429000"/>
                <a:gd name="connsiteX3" fmla="*/ 990600 w 1781175"/>
                <a:gd name="connsiteY3" fmla="*/ 1971675 h 3429000"/>
                <a:gd name="connsiteX4" fmla="*/ 1304925 w 1781175"/>
                <a:gd name="connsiteY4" fmla="*/ 2276475 h 3429000"/>
                <a:gd name="connsiteX5" fmla="*/ 1781175 w 1781175"/>
                <a:gd name="connsiteY5" fmla="*/ 2343150 h 3429000"/>
                <a:gd name="connsiteX6" fmla="*/ 1771650 w 1781175"/>
                <a:gd name="connsiteY6" fmla="*/ 3095625 h 3429000"/>
                <a:gd name="connsiteX7" fmla="*/ 1590675 w 1781175"/>
                <a:gd name="connsiteY7" fmla="*/ 3238500 h 3429000"/>
                <a:gd name="connsiteX8" fmla="*/ 1362075 w 1781175"/>
                <a:gd name="connsiteY8" fmla="*/ 3276600 h 3429000"/>
                <a:gd name="connsiteX9" fmla="*/ 1238250 w 1781175"/>
                <a:gd name="connsiteY9" fmla="*/ 3429000 h 3429000"/>
                <a:gd name="connsiteX10" fmla="*/ 142875 w 1781175"/>
                <a:gd name="connsiteY10" fmla="*/ 2676525 h 3429000"/>
                <a:gd name="connsiteX11" fmla="*/ 381000 w 1781175"/>
                <a:gd name="connsiteY11" fmla="*/ 2362200 h 3429000"/>
                <a:gd name="connsiteX12" fmla="*/ 676275 w 1781175"/>
                <a:gd name="connsiteY12" fmla="*/ 2628900 h 3429000"/>
                <a:gd name="connsiteX13" fmla="*/ 933450 w 1781175"/>
                <a:gd name="connsiteY13" fmla="*/ 2400300 h 3429000"/>
                <a:gd name="connsiteX14" fmla="*/ 666750 w 1781175"/>
                <a:gd name="connsiteY14" fmla="*/ 2143125 h 3429000"/>
                <a:gd name="connsiteX15" fmla="*/ 409575 w 1781175"/>
                <a:gd name="connsiteY15" fmla="*/ 1781175 h 3429000"/>
                <a:gd name="connsiteX16" fmla="*/ 247650 w 1781175"/>
                <a:gd name="connsiteY16" fmla="*/ 914400 h 3429000"/>
                <a:gd name="connsiteX17" fmla="*/ 0 w 1781175"/>
                <a:gd name="connsiteY17" fmla="*/ 952500 h 3429000"/>
                <a:gd name="connsiteX18" fmla="*/ 123825 w 1781175"/>
                <a:gd name="connsiteY18" fmla="*/ 266700 h 3429000"/>
                <a:gd name="connsiteX19" fmla="*/ 247650 w 1781175"/>
                <a:gd name="connsiteY19" fmla="*/ 0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81175" h="3429000">
                  <a:moveTo>
                    <a:pt x="247650" y="0"/>
                  </a:moveTo>
                  <a:lnTo>
                    <a:pt x="542925" y="38100"/>
                  </a:lnTo>
                  <a:lnTo>
                    <a:pt x="904875" y="1609725"/>
                  </a:lnTo>
                  <a:lnTo>
                    <a:pt x="990600" y="1971675"/>
                  </a:lnTo>
                  <a:lnTo>
                    <a:pt x="1304925" y="2276475"/>
                  </a:lnTo>
                  <a:lnTo>
                    <a:pt x="1781175" y="2343150"/>
                  </a:lnTo>
                  <a:lnTo>
                    <a:pt x="1771650" y="3095625"/>
                  </a:lnTo>
                  <a:lnTo>
                    <a:pt x="1590675" y="3238500"/>
                  </a:lnTo>
                  <a:lnTo>
                    <a:pt x="1362075" y="3276600"/>
                  </a:lnTo>
                  <a:lnTo>
                    <a:pt x="1238250" y="3429000"/>
                  </a:lnTo>
                  <a:lnTo>
                    <a:pt x="142875" y="2676525"/>
                  </a:lnTo>
                  <a:lnTo>
                    <a:pt x="381000" y="2362200"/>
                  </a:lnTo>
                  <a:lnTo>
                    <a:pt x="676275" y="2628900"/>
                  </a:lnTo>
                  <a:lnTo>
                    <a:pt x="933450" y="2400300"/>
                  </a:lnTo>
                  <a:lnTo>
                    <a:pt x="666750" y="2143125"/>
                  </a:lnTo>
                  <a:lnTo>
                    <a:pt x="409575" y="1781175"/>
                  </a:lnTo>
                  <a:lnTo>
                    <a:pt x="247650" y="914400"/>
                  </a:lnTo>
                  <a:lnTo>
                    <a:pt x="0" y="952500"/>
                  </a:lnTo>
                  <a:lnTo>
                    <a:pt x="123825" y="266700"/>
                  </a:lnTo>
                  <a:lnTo>
                    <a:pt x="247650" y="0"/>
                  </a:lnTo>
                  <a:close/>
                </a:path>
              </a:pathLst>
            </a:custGeom>
            <a:noFill/>
            <a:ln>
              <a:solidFill>
                <a:srgbClr val="F90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FFFF00"/>
                </a:solidFill>
                <a:latin typeface="微软雅黑" panose="020B0503020204020204" pitchFamily="34" charset="-122"/>
                <a:ea typeface="微软雅黑" panose="020B0503020204020204" pitchFamily="34" charset="-122"/>
              </a:endParaRPr>
            </a:p>
          </p:txBody>
        </p:sp>
        <p:sp>
          <p:nvSpPr>
            <p:cNvPr id="19" name="矩形 18"/>
            <p:cNvSpPr/>
            <p:nvPr/>
          </p:nvSpPr>
          <p:spPr>
            <a:xfrm>
              <a:off x="2480293" y="3071810"/>
              <a:ext cx="1333684" cy="448279"/>
            </a:xfrm>
            <a:prstGeom prst="rect">
              <a:avLst/>
            </a:prstGeom>
          </p:spPr>
          <p:txBody>
            <a:bodyPr wrap="none">
              <a:spAutoFit/>
            </a:bodyPr>
            <a:lstStyle/>
            <a:p>
              <a:r>
                <a:rPr lang="zh-CN" altLang="en-US" sz="1200" b="1" dirty="0" smtClean="0">
                  <a:solidFill>
                    <a:srgbClr val="FFFF00"/>
                  </a:solidFill>
                  <a:latin typeface="微软雅黑" panose="020B0503020204020204" pitchFamily="34" charset="-122"/>
                  <a:ea typeface="微软雅黑" panose="020B0503020204020204" pitchFamily="34" charset="-122"/>
                </a:rPr>
                <a:t>传统风貌区</a:t>
              </a:r>
              <a:endParaRPr lang="zh-CN" altLang="en-US" sz="1200" b="1" dirty="0">
                <a:solidFill>
                  <a:srgbClr val="FFFF00"/>
                </a:solidFill>
                <a:latin typeface="微软雅黑" panose="020B0503020204020204" pitchFamily="34" charset="-122"/>
                <a:ea typeface="微软雅黑" panose="020B0503020204020204" pitchFamily="34" charset="-122"/>
              </a:endParaRPr>
            </a:p>
          </p:txBody>
        </p:sp>
      </p:grpSp>
      <p:grpSp>
        <p:nvGrpSpPr>
          <p:cNvPr id="25" name="组合 19"/>
          <p:cNvGrpSpPr/>
          <p:nvPr/>
        </p:nvGrpSpPr>
        <p:grpSpPr>
          <a:xfrm>
            <a:off x="2507739" y="4350323"/>
            <a:ext cx="7374483" cy="2339089"/>
            <a:chOff x="-4913316" y="2744797"/>
            <a:chExt cx="6342044" cy="2107060"/>
          </a:xfrm>
        </p:grpSpPr>
        <p:pic>
          <p:nvPicPr>
            <p:cNvPr id="26" name="图片 25"/>
            <p:cNvPicPr/>
            <p:nvPr/>
          </p:nvPicPr>
          <p:blipFill rotWithShape="1">
            <a:blip r:embed="rId4"/>
            <a:srcRect t="18333" b="10011"/>
            <a:stretch>
              <a:fillRect/>
            </a:stretch>
          </p:blipFill>
          <p:spPr>
            <a:xfrm>
              <a:off x="-2286049" y="2744797"/>
              <a:ext cx="3422588" cy="2107060"/>
            </a:xfrm>
            <a:prstGeom prst="rect">
              <a:avLst/>
            </a:prstGeom>
            <a:noFill/>
            <a:ln w="9525">
              <a:noFill/>
              <a:miter/>
            </a:ln>
          </p:spPr>
        </p:pic>
        <p:sp>
          <p:nvSpPr>
            <p:cNvPr id="27" name="Rectangle 1"/>
            <p:cNvSpPr>
              <a:spLocks noChangeArrowheads="1"/>
            </p:cNvSpPr>
            <p:nvPr/>
          </p:nvSpPr>
          <p:spPr bwMode="auto">
            <a:xfrm>
              <a:off x="-4913316" y="4421389"/>
              <a:ext cx="3577399" cy="415870"/>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defTabSz="914400" rtl="0" eaLnBrk="1" fontAlgn="base" latinLnBrk="0" hangingPunct="1">
                <a:lnSpc>
                  <a:spcPct val="100000"/>
                </a:lnSpc>
                <a:spcBef>
                  <a:spcPct val="0"/>
                </a:spcBef>
                <a:spcAft>
                  <a:spcPct val="0"/>
                </a:spcAft>
                <a:buClrTx/>
                <a:buSzTx/>
                <a:buFontTx/>
                <a:buNone/>
              </a:pPr>
              <a:r>
                <a:rPr lang="zh-CN" altLang="en-US" sz="1200" b="1" dirty="0" smtClean="0">
                  <a:solidFill>
                    <a:srgbClr val="C00000"/>
                  </a:solidFill>
                  <a:latin typeface="微软雅黑" panose="020B0503020204020204" pitchFamily="34" charset="-122"/>
                  <a:ea typeface="微软雅黑" panose="020B0503020204020204" pitchFamily="34" charset="-122"/>
                </a:rPr>
                <a:t>云南省某镇</a:t>
              </a:r>
              <a:endParaRPr lang="en-US" altLang="zh-CN" sz="1200" b="1" dirty="0" smtClean="0">
                <a:solidFill>
                  <a:srgbClr val="C00000"/>
                </a:solidFill>
                <a:latin typeface="微软雅黑" panose="020B0503020204020204" pitchFamily="34" charset="-122"/>
                <a:ea typeface="微软雅黑" panose="020B0503020204020204" pitchFamily="34" charset="-122"/>
              </a:endParaRPr>
            </a:p>
            <a:p>
              <a:pPr marL="0" marR="0" lvl="0" indent="0" defTabSz="914400" rtl="0" eaLnBrk="1" fontAlgn="base" latinLnBrk="0" hangingPunct="1">
                <a:lnSpc>
                  <a:spcPct val="100000"/>
                </a:lnSpc>
                <a:spcBef>
                  <a:spcPct val="0"/>
                </a:spcBef>
                <a:spcAft>
                  <a:spcPct val="0"/>
                </a:spcAft>
                <a:buClrTx/>
                <a:buSzTx/>
                <a:buFontTx/>
                <a:buNone/>
              </a:pPr>
              <a:r>
                <a:rPr lang="zh-CN" altLang="en-US" sz="1200" dirty="0" smtClean="0">
                  <a:latin typeface="微软雅黑" panose="020B0503020204020204" pitchFamily="34" charset="-122"/>
                  <a:ea typeface="微软雅黑" panose="020B0503020204020204" pitchFamily="34" charset="-122"/>
                </a:rPr>
                <a:t>新建筑与传统风貌区不协调</a:t>
              </a:r>
              <a:endParaRPr lang="zh-CN" altLang="en-US" sz="1200" dirty="0" smtClean="0">
                <a:latin typeface="微软雅黑" panose="020B0503020204020204" pitchFamily="34" charset="-122"/>
                <a:ea typeface="微软雅黑" panose="020B0503020204020204" pitchFamily="34" charset="-122"/>
              </a:endParaRPr>
            </a:p>
          </p:txBody>
        </p:sp>
        <p:sp>
          <p:nvSpPr>
            <p:cNvPr id="28" name="Rectangle 1"/>
            <p:cNvSpPr>
              <a:spLocks noChangeArrowheads="1"/>
            </p:cNvSpPr>
            <p:nvPr/>
          </p:nvSpPr>
          <p:spPr bwMode="auto">
            <a:xfrm>
              <a:off x="-2053312" y="4304891"/>
              <a:ext cx="1500198" cy="288748"/>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defTabSz="914400" rtl="0" eaLnBrk="1" fontAlgn="base" latinLnBrk="0" hangingPunct="1">
                <a:lnSpc>
                  <a:spcPct val="100000"/>
                </a:lnSpc>
                <a:spcBef>
                  <a:spcPct val="0"/>
                </a:spcBef>
                <a:spcAft>
                  <a:spcPct val="0"/>
                </a:spcAft>
                <a:buClrTx/>
                <a:buSzTx/>
                <a:buFontTx/>
                <a:buNone/>
              </a:pPr>
              <a:r>
                <a:rPr lang="zh-CN" altLang="en-US" sz="1400" b="1" dirty="0" smtClean="0">
                  <a:solidFill>
                    <a:srgbClr val="FFFF00"/>
                  </a:solidFill>
                  <a:latin typeface="微软雅黑" panose="020B0503020204020204" pitchFamily="34" charset="-122"/>
                  <a:ea typeface="微软雅黑" panose="020B0503020204020204" pitchFamily="34" charset="-122"/>
                </a:rPr>
                <a:t>传统风貌区</a:t>
              </a:r>
              <a:endParaRPr lang="zh-CN" altLang="en-US" sz="1400" b="1" dirty="0" smtClean="0">
                <a:solidFill>
                  <a:srgbClr val="FFFF00"/>
                </a:solidFill>
                <a:latin typeface="微软雅黑" panose="020B0503020204020204" pitchFamily="34" charset="-122"/>
                <a:ea typeface="微软雅黑" panose="020B0503020204020204" pitchFamily="34" charset="-122"/>
              </a:endParaRPr>
            </a:p>
          </p:txBody>
        </p:sp>
        <p:sp>
          <p:nvSpPr>
            <p:cNvPr id="29" name="Rectangle 1"/>
            <p:cNvSpPr>
              <a:spLocks noChangeArrowheads="1"/>
            </p:cNvSpPr>
            <p:nvPr/>
          </p:nvSpPr>
          <p:spPr bwMode="auto">
            <a:xfrm>
              <a:off x="-71470" y="3661950"/>
              <a:ext cx="1500198" cy="288748"/>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defTabSz="914400" rtl="0" eaLnBrk="1" fontAlgn="base" latinLnBrk="0" hangingPunct="1">
                <a:lnSpc>
                  <a:spcPct val="100000"/>
                </a:lnSpc>
                <a:spcBef>
                  <a:spcPct val="0"/>
                </a:spcBef>
                <a:spcAft>
                  <a:spcPct val="0"/>
                </a:spcAft>
                <a:buClrTx/>
                <a:buSzTx/>
                <a:buFontTx/>
                <a:buNone/>
              </a:pPr>
              <a:r>
                <a:rPr lang="zh-CN" altLang="en-US" sz="1400" b="1" dirty="0" smtClean="0">
                  <a:solidFill>
                    <a:srgbClr val="FFFF00"/>
                  </a:solidFill>
                  <a:latin typeface="微软雅黑" panose="020B0503020204020204" pitchFamily="34" charset="-122"/>
                  <a:ea typeface="微软雅黑" panose="020B0503020204020204" pitchFamily="34" charset="-122"/>
                </a:rPr>
                <a:t>新建筑</a:t>
              </a:r>
              <a:endParaRPr lang="zh-CN" altLang="en-US" sz="1400" b="1" dirty="0" smtClean="0">
                <a:solidFill>
                  <a:srgbClr val="FFFF00"/>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8985448" y="3727944"/>
            <a:ext cx="624802" cy="646331"/>
            <a:chOff x="3563888" y="2060848"/>
            <a:chExt cx="576740" cy="646331"/>
          </a:xfrm>
        </p:grpSpPr>
        <p:sp>
          <p:nvSpPr>
            <p:cNvPr id="37" name="矩形 36"/>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8" name="矩形 37"/>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grpSp>
        <p:nvGrpSpPr>
          <p:cNvPr id="39" name="组合 38"/>
          <p:cNvGrpSpPr/>
          <p:nvPr/>
        </p:nvGrpSpPr>
        <p:grpSpPr>
          <a:xfrm>
            <a:off x="8967819" y="6157355"/>
            <a:ext cx="546061" cy="646331"/>
            <a:chOff x="4355976" y="2060848"/>
            <a:chExt cx="504056" cy="646331"/>
          </a:xfrm>
        </p:grpSpPr>
        <p:sp>
          <p:nvSpPr>
            <p:cNvPr id="40" name="矩形 39"/>
            <p:cNvSpPr/>
            <p:nvPr/>
          </p:nvSpPr>
          <p:spPr>
            <a:xfrm>
              <a:off x="4355976" y="2060848"/>
              <a:ext cx="504056"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41" name="矩形 40"/>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TextBox 29"/>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2</a:t>
            </a:r>
            <a:r>
              <a:rPr lang="en-US" altLang="zh-CN" sz="2400" b="1" dirty="0">
                <a:latin typeface="微软雅黑" panose="020B0503020204020204" pitchFamily="34" charset="-122"/>
                <a:ea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rPr>
              <a:t>整体</a:t>
            </a:r>
            <a:r>
              <a:rPr lang="zh-CN" altLang="en-US" sz="2400" b="1" dirty="0" smtClean="0">
                <a:latin typeface="微软雅黑" panose="020B0503020204020204" pitchFamily="34" charset="-122"/>
                <a:ea typeface="微软雅黑" panose="020B0503020204020204" pitchFamily="34" charset="-122"/>
              </a:rPr>
              <a:t>风貌协调</a:t>
            </a:r>
            <a:endParaRPr lang="en-US" altLang="zh-CN" sz="240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6155340" y="3717032"/>
            <a:ext cx="1723549" cy="276999"/>
          </a:xfrm>
          <a:prstGeom prst="rect">
            <a:avLst/>
          </a:prstGeom>
        </p:spPr>
        <p:txBody>
          <a:bodyPr wrap="none">
            <a:spAutoFit/>
          </a:bodyPr>
          <a:lstStyle/>
          <a:p>
            <a:r>
              <a:rPr lang="zh-CN" altLang="en-US" sz="1200" b="1" dirty="0" smtClean="0">
                <a:solidFill>
                  <a:srgbClr val="C00000"/>
                </a:solidFill>
                <a:latin typeface="微软雅黑" panose="020B0503020204020204" pitchFamily="34" charset="-122"/>
                <a:ea typeface="微软雅黑" panose="020B0503020204020204" pitchFamily="34" charset="-122"/>
              </a:rPr>
              <a:t>陕西省汉中市青木川镇</a:t>
            </a:r>
            <a:endParaRPr lang="zh-CN" altLang="en-US" sz="1200" b="1" dirty="0">
              <a:solidFill>
                <a:srgbClr val="C00000"/>
              </a:solidFill>
              <a:latin typeface="微软雅黑" panose="020B0503020204020204" pitchFamily="34" charset="-122"/>
              <a:ea typeface="微软雅黑" panose="020B0503020204020204" pitchFamily="34" charset="-122"/>
            </a:endParaRPr>
          </a:p>
        </p:txBody>
      </p:sp>
      <p:sp>
        <p:nvSpPr>
          <p:cNvPr id="29" name="矩形 28"/>
          <p:cNvSpPr/>
          <p:nvPr/>
        </p:nvSpPr>
        <p:spPr>
          <a:xfrm>
            <a:off x="639918" y="1268760"/>
            <a:ext cx="3478799" cy="1061829"/>
          </a:xfrm>
          <a:prstGeom prst="rect">
            <a:avLst/>
          </a:prstGeom>
        </p:spPr>
        <p:txBody>
          <a:bodyPr wrap="square">
            <a:spAutoFit/>
          </a:bodyPr>
          <a:lstStyle/>
          <a:p>
            <a:pPr eaLnBrk="1" hangingPunct="1">
              <a:lnSpc>
                <a:spcPct val="150000"/>
              </a:lnSpc>
              <a:buClr>
                <a:srgbClr val="FF0000"/>
              </a:buClr>
              <a:defRPr/>
            </a:pPr>
            <a:r>
              <a:rPr lang="zh-CN" altLang="en-US" sz="1400" dirty="0" smtClean="0">
                <a:latin typeface="微软雅黑" panose="020B0503020204020204" pitchFamily="34" charset="-122"/>
                <a:ea typeface="微软雅黑" panose="020B0503020204020204" pitchFamily="34" charset="-122"/>
              </a:rPr>
              <a:t>路网</a:t>
            </a:r>
            <a:r>
              <a:rPr lang="zh-CN" altLang="en-US" sz="1400" dirty="0" smtClean="0">
                <a:solidFill>
                  <a:srgbClr val="C00000"/>
                </a:solidFill>
                <a:latin typeface="微软雅黑" panose="020B0503020204020204" pitchFamily="34" charset="-122"/>
                <a:ea typeface="微软雅黑" panose="020B0503020204020204" pitchFamily="34" charset="-122"/>
              </a:rPr>
              <a:t>顺应现状水体走向</a:t>
            </a:r>
            <a:r>
              <a:rPr lang="zh-CN" altLang="en-US" sz="1400" dirty="0" smtClean="0">
                <a:latin typeface="微软雅黑" panose="020B0503020204020204" pitchFamily="34" charset="-122"/>
                <a:ea typeface="微软雅黑" panose="020B0503020204020204" pitchFamily="34" charset="-122"/>
              </a:rPr>
              <a:t>，</a:t>
            </a:r>
            <a:r>
              <a:rPr lang="zh-CN" altLang="en-US" sz="1400" dirty="0" smtClean="0">
                <a:solidFill>
                  <a:srgbClr val="C00000"/>
                </a:solidFill>
                <a:latin typeface="微软雅黑" panose="020B0503020204020204" pitchFamily="34" charset="-122"/>
                <a:ea typeface="微软雅黑" panose="020B0503020204020204" pitchFamily="34" charset="-122"/>
              </a:rPr>
              <a:t>随水岸线弯曲变换</a:t>
            </a:r>
            <a:r>
              <a:rPr lang="zh-CN" altLang="en-US" sz="1400" dirty="0" smtClean="0">
                <a:latin typeface="微软雅黑" panose="020B0503020204020204" pitchFamily="34" charset="-122"/>
                <a:ea typeface="微软雅黑" panose="020B0503020204020204" pitchFamily="34" charset="-122"/>
              </a:rPr>
              <a:t>，应尽可能的将具有地域特色的自然环境展示到公众的视线中。</a:t>
            </a:r>
            <a:endParaRPr lang="zh-CN" altLang="en-US" sz="1400" dirty="0">
              <a:latin typeface="微软雅黑" panose="020B0503020204020204" pitchFamily="34" charset="-122"/>
              <a:ea typeface="微软雅黑" panose="020B0503020204020204" pitchFamily="34" charset="-122"/>
            </a:endParaRPr>
          </a:p>
        </p:txBody>
      </p:sp>
      <p:pic>
        <p:nvPicPr>
          <p:cNvPr id="1037" name="Picture 13" descr="H:\小城镇特色规划编制指南\照片及分析图\分析图\路滨水.jpg"/>
          <p:cNvPicPr>
            <a:picLocks noChangeAspect="1" noChangeArrowheads="1"/>
          </p:cNvPicPr>
          <p:nvPr/>
        </p:nvPicPr>
        <p:blipFill rotWithShape="1">
          <a:blip r:embed="rId1" cstate="print"/>
          <a:srcRect r="1583" b="23935"/>
          <a:stretch>
            <a:fillRect/>
          </a:stretch>
        </p:blipFill>
        <p:spPr bwMode="auto">
          <a:xfrm>
            <a:off x="226301" y="2648023"/>
            <a:ext cx="3862751" cy="2160000"/>
          </a:xfrm>
          <a:prstGeom prst="rect">
            <a:avLst/>
          </a:prstGeom>
          <a:noFill/>
        </p:spPr>
      </p:pic>
      <p:pic>
        <p:nvPicPr>
          <p:cNvPr id="27"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整体格局</a:t>
            </a:r>
            <a:endParaRPr lang="zh-CN" altLang="en-US" sz="2400" b="1" dirty="0">
              <a:latin typeface="微软雅黑" panose="020B0503020204020204" pitchFamily="34" charset="-122"/>
              <a:ea typeface="微软雅黑" panose="020B0503020204020204" pitchFamily="34" charset="-122"/>
            </a:endParaRPr>
          </a:p>
        </p:txBody>
      </p:sp>
      <p:sp>
        <p:nvSpPr>
          <p:cNvPr id="20" name="矩形 19"/>
          <p:cNvSpPr/>
          <p:nvPr/>
        </p:nvSpPr>
        <p:spPr>
          <a:xfrm>
            <a:off x="271996" y="904946"/>
            <a:ext cx="2839239" cy="507831"/>
          </a:xfrm>
          <a:prstGeom prst="rect">
            <a:avLst/>
          </a:prstGeom>
        </p:spPr>
        <p:txBody>
          <a:bodyPr wrap="none">
            <a:spAutoFit/>
          </a:bodyPr>
          <a:lstStyle/>
          <a:p>
            <a:pPr marL="342900" indent="-342900" eaLnBrk="1" hangingPunct="1">
              <a:lnSpc>
                <a:spcPct val="150000"/>
              </a:lnSpc>
              <a:spcBef>
                <a:spcPts val="1200"/>
              </a:spcBef>
              <a:spcAft>
                <a:spcPts val="600"/>
              </a:spcAft>
              <a:buClr>
                <a:schemeClr val="accent3">
                  <a:lumMod val="50000"/>
                </a:schemeClr>
              </a:buClr>
              <a:buFont typeface="Wingdings" panose="05000000000000000000" pitchFamily="2" charset="2"/>
              <a:buChar char="p"/>
            </a:pPr>
            <a:r>
              <a:rPr lang="zh-CN" altLang="en-US" sz="1800" b="1" dirty="0" smtClean="0">
                <a:latin typeface="微软雅黑" panose="020B0503020204020204" pitchFamily="34" charset="-122"/>
                <a:ea typeface="微软雅黑" panose="020B0503020204020204" pitchFamily="34" charset="-122"/>
              </a:rPr>
              <a:t>滨</a:t>
            </a:r>
            <a:r>
              <a:rPr lang="zh-CN" altLang="en-US" sz="1800" b="1" dirty="0">
                <a:latin typeface="微软雅黑" panose="020B0503020204020204" pitchFamily="34" charset="-122"/>
                <a:ea typeface="微软雅黑" panose="020B0503020204020204" pitchFamily="34" charset="-122"/>
              </a:rPr>
              <a:t>水地区路网布局模式</a:t>
            </a:r>
            <a:endParaRPr lang="en-US" altLang="zh-CN" sz="1800" b="1" dirty="0">
              <a:latin typeface="微软雅黑" panose="020B0503020204020204" pitchFamily="34" charset="-122"/>
              <a:ea typeface="微软雅黑" panose="020B0503020204020204" pitchFamily="34" charset="-122"/>
            </a:endParaRPr>
          </a:p>
        </p:txBody>
      </p:sp>
      <p:sp>
        <p:nvSpPr>
          <p:cNvPr id="21" name="矩形 4"/>
          <p:cNvSpPr>
            <a:spLocks noChangeArrowheads="1"/>
          </p:cNvSpPr>
          <p:nvPr/>
        </p:nvSpPr>
        <p:spPr bwMode="auto">
          <a:xfrm>
            <a:off x="131728" y="487720"/>
            <a:ext cx="3986989" cy="400110"/>
          </a:xfrm>
          <a:prstGeom prst="rect">
            <a:avLst/>
          </a:prstGeom>
          <a:noFill/>
          <a:ln w="9525">
            <a:noFill/>
            <a:miter lim="800000"/>
          </a:ln>
        </p:spPr>
        <p:txBody>
          <a:bodyPr wrap="none">
            <a:spAutoFit/>
          </a:bodyPr>
          <a:lstStyle/>
          <a:p>
            <a:r>
              <a:rPr lang="en-US" altLang="zh-CN" sz="2000" b="1" dirty="0" smtClean="0">
                <a:latin typeface="微软雅黑" panose="020B0503020204020204" pitchFamily="34" charset="-122"/>
                <a:ea typeface="微软雅黑" panose="020B0503020204020204" pitchFamily="34" charset="-122"/>
              </a:rPr>
              <a:t>3.1 </a:t>
            </a:r>
            <a:r>
              <a:rPr lang="zh-CN" altLang="en-US" sz="2000" b="1" dirty="0" smtClean="0">
                <a:latin typeface="微软雅黑" panose="020B0503020204020204" pitchFamily="34" charset="-122"/>
                <a:ea typeface="微软雅黑" panose="020B0503020204020204" pitchFamily="34" charset="-122"/>
              </a:rPr>
              <a:t>顺应</a:t>
            </a:r>
            <a:r>
              <a:rPr lang="zh-CN" altLang="en-US" sz="2000" b="1" dirty="0">
                <a:latin typeface="微软雅黑" panose="020B0503020204020204" pitchFamily="34" charset="-122"/>
                <a:ea typeface="微软雅黑" panose="020B0503020204020204" pitchFamily="34" charset="-122"/>
              </a:rPr>
              <a:t>自然地形，延续传统肌理</a:t>
            </a:r>
            <a:endParaRPr lang="zh-CN" altLang="en-US" sz="2000" b="1" dirty="0">
              <a:latin typeface="微软雅黑" panose="020B0503020204020204" pitchFamily="34" charset="-122"/>
              <a:ea typeface="微软雅黑" panose="020B0503020204020204" pitchFamily="34" charset="-122"/>
            </a:endParaRPr>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3132" y="1421088"/>
            <a:ext cx="5189839" cy="230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矩形 1"/>
          <p:cNvSpPr/>
          <p:nvPr/>
        </p:nvSpPr>
        <p:spPr>
          <a:xfrm>
            <a:off x="554750" y="5024209"/>
            <a:ext cx="3262432" cy="276999"/>
          </a:xfrm>
          <a:prstGeom prst="rect">
            <a:avLst/>
          </a:prstGeom>
        </p:spPr>
        <p:txBody>
          <a:bodyPr wrap="none">
            <a:spAutoFit/>
          </a:bodyPr>
          <a:lstStyle/>
          <a:p>
            <a:r>
              <a:rPr lang="zh-CN" altLang="en-US" sz="1200" dirty="0">
                <a:latin typeface="微软雅黑" panose="020B0503020204020204" pitchFamily="34" charset="-122"/>
                <a:ea typeface="微软雅黑" panose="020B0503020204020204" pitchFamily="34" charset="-122"/>
              </a:rPr>
              <a:t>路网顺应现状水体的走向，随水岸线弯曲</a:t>
            </a:r>
            <a:r>
              <a:rPr lang="zh-CN" altLang="en-US" sz="1200" dirty="0" smtClean="0">
                <a:latin typeface="微软雅黑" panose="020B0503020204020204" pitchFamily="34" charset="-122"/>
                <a:ea typeface="微软雅黑" panose="020B0503020204020204" pitchFamily="34" charset="-122"/>
              </a:rPr>
              <a:t>变换</a:t>
            </a:r>
            <a:endParaRPr lang="zh-CN" altLang="en-US" sz="1200" dirty="0"/>
          </a:p>
        </p:txBody>
      </p:sp>
      <p:grpSp>
        <p:nvGrpSpPr>
          <p:cNvPr id="42" name="组合 41"/>
          <p:cNvGrpSpPr/>
          <p:nvPr/>
        </p:nvGrpSpPr>
        <p:grpSpPr>
          <a:xfrm>
            <a:off x="3464250" y="4341415"/>
            <a:ext cx="624802" cy="646331"/>
            <a:chOff x="3563888" y="2060848"/>
            <a:chExt cx="576740" cy="646331"/>
          </a:xfrm>
        </p:grpSpPr>
        <p:sp>
          <p:nvSpPr>
            <p:cNvPr id="43" name="矩形 42"/>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44" name="矩形 43"/>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grpSp>
        <p:nvGrpSpPr>
          <p:cNvPr id="45" name="组合 44"/>
          <p:cNvGrpSpPr/>
          <p:nvPr/>
        </p:nvGrpSpPr>
        <p:grpSpPr>
          <a:xfrm>
            <a:off x="8864621" y="3200496"/>
            <a:ext cx="624802" cy="646331"/>
            <a:chOff x="3563888" y="2060848"/>
            <a:chExt cx="576740" cy="646331"/>
          </a:xfrm>
        </p:grpSpPr>
        <p:sp>
          <p:nvSpPr>
            <p:cNvPr id="46" name="矩形 45"/>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47" name="矩形 46"/>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33" name="TextBox 32"/>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3</a:t>
            </a:r>
            <a:r>
              <a:rPr lang="en-US" altLang="zh-CN" sz="2400" b="1" dirty="0">
                <a:latin typeface="微软雅黑" panose="020B0503020204020204" pitchFamily="34" charset="-122"/>
                <a:ea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rPr>
              <a:t>合理的路网</a:t>
            </a:r>
            <a:r>
              <a:rPr lang="zh-CN" altLang="en-US" sz="2400" b="1" dirty="0" smtClean="0">
                <a:latin typeface="微软雅黑" panose="020B0503020204020204" pitchFamily="34" charset="-122"/>
                <a:ea typeface="微软雅黑" panose="020B0503020204020204" pitchFamily="34" charset="-122"/>
              </a:rPr>
              <a:t>形式</a:t>
            </a:r>
            <a:endParaRPr lang="en-US" altLang="zh-CN" sz="2400" b="1" dirty="0">
              <a:latin typeface="微软雅黑" panose="020B0503020204020204" pitchFamily="34" charset="-122"/>
              <a:ea typeface="微软雅黑" panose="020B0503020204020204" pitchFamily="34" charset="-122"/>
            </a:endParaRPr>
          </a:p>
        </p:txBody>
      </p:sp>
      <p:grpSp>
        <p:nvGrpSpPr>
          <p:cNvPr id="34" name="组合 4"/>
          <p:cNvGrpSpPr/>
          <p:nvPr/>
        </p:nvGrpSpPr>
        <p:grpSpPr bwMode="auto">
          <a:xfrm>
            <a:off x="4268627" y="3946292"/>
            <a:ext cx="5191164" cy="2137386"/>
            <a:chOff x="827088" y="2170113"/>
            <a:chExt cx="7106599" cy="3741737"/>
          </a:xfrm>
        </p:grpSpPr>
        <p:pic>
          <p:nvPicPr>
            <p:cNvPr id="35" name="图片 6"/>
            <p:cNvPicPr>
              <a:picLocks noChangeAspect="1"/>
            </p:cNvPicPr>
            <p:nvPr/>
          </p:nvPicPr>
          <p:blipFill rotWithShape="1">
            <a:blip r:embed="rId4" cstate="print"/>
            <a:srcRect r="3709"/>
            <a:stretch>
              <a:fillRect/>
            </a:stretch>
          </p:blipFill>
          <p:spPr bwMode="auto">
            <a:xfrm>
              <a:off x="827088" y="2170113"/>
              <a:ext cx="7106599" cy="3741737"/>
            </a:xfrm>
            <a:prstGeom prst="rect">
              <a:avLst/>
            </a:prstGeom>
            <a:noFill/>
            <a:ln w="9525">
              <a:noFill/>
              <a:miter lim="800000"/>
              <a:headEnd/>
              <a:tailEnd/>
            </a:ln>
          </p:spPr>
        </p:pic>
        <p:sp>
          <p:nvSpPr>
            <p:cNvPr id="36" name="椭圆 35"/>
            <p:cNvSpPr/>
            <p:nvPr/>
          </p:nvSpPr>
          <p:spPr>
            <a:xfrm rot="787385">
              <a:off x="933575" y="2286780"/>
              <a:ext cx="2872393" cy="3544255"/>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latin typeface="微软雅黑" panose="020B0503020204020204" pitchFamily="34" charset="-122"/>
                <a:ea typeface="微软雅黑" panose="020B0503020204020204" pitchFamily="34" charset="-122"/>
              </a:endParaRPr>
            </a:p>
          </p:txBody>
        </p:sp>
        <p:sp>
          <p:nvSpPr>
            <p:cNvPr id="37" name="文本框 11"/>
            <p:cNvSpPr txBox="1">
              <a:spLocks noChangeArrowheads="1"/>
            </p:cNvSpPr>
            <p:nvPr/>
          </p:nvSpPr>
          <p:spPr bwMode="auto">
            <a:xfrm>
              <a:off x="1672521" y="5231922"/>
              <a:ext cx="2251527" cy="440741"/>
            </a:xfrm>
            <a:prstGeom prst="rect">
              <a:avLst/>
            </a:prstGeom>
            <a:noFill/>
            <a:ln w="9525">
              <a:noFill/>
              <a:miter lim="800000"/>
            </a:ln>
          </p:spPr>
          <p:txBody>
            <a:bodyPr wrap="square">
              <a:spAutoFit/>
            </a:bodyPr>
            <a:lstStyle/>
            <a:p>
              <a:r>
                <a:rPr lang="zh-CN" altLang="en-US" sz="1000" b="1" dirty="0" smtClean="0">
                  <a:solidFill>
                    <a:schemeClr val="bg1"/>
                  </a:solidFill>
                  <a:latin typeface="微软雅黑" panose="020B0503020204020204" pitchFamily="34" charset="-122"/>
                  <a:ea typeface="微软雅黑" panose="020B0503020204020204" pitchFamily="34" charset="-122"/>
                </a:rPr>
                <a:t>建设前水网布局</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38" name="文本框 4"/>
            <p:cNvSpPr txBox="1">
              <a:spLocks noChangeArrowheads="1"/>
            </p:cNvSpPr>
            <p:nvPr/>
          </p:nvSpPr>
          <p:spPr bwMode="auto">
            <a:xfrm>
              <a:off x="5386055" y="5268627"/>
              <a:ext cx="2513801" cy="440741"/>
            </a:xfrm>
            <a:prstGeom prst="rect">
              <a:avLst/>
            </a:prstGeom>
            <a:noFill/>
            <a:ln w="9525">
              <a:noFill/>
              <a:miter lim="800000"/>
            </a:ln>
          </p:spPr>
          <p:txBody>
            <a:bodyPr wrap="square">
              <a:spAutoFit/>
            </a:bodyPr>
            <a:lstStyle/>
            <a:p>
              <a:r>
                <a:rPr lang="zh-CN" altLang="en-US" sz="1000" b="1" dirty="0" smtClean="0">
                  <a:solidFill>
                    <a:schemeClr val="bg1"/>
                  </a:solidFill>
                  <a:latin typeface="微软雅黑" panose="020B0503020204020204" pitchFamily="34" charset="-122"/>
                  <a:ea typeface="微软雅黑" panose="020B0503020204020204" pitchFamily="34" charset="-122"/>
                </a:rPr>
                <a:t>建设后路网布局</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grpSp>
      <p:sp>
        <p:nvSpPr>
          <p:cNvPr id="39" name="Text Box 3"/>
          <p:cNvSpPr txBox="1">
            <a:spLocks noChangeArrowheads="1"/>
          </p:cNvSpPr>
          <p:nvPr/>
        </p:nvSpPr>
        <p:spPr bwMode="auto">
          <a:xfrm>
            <a:off x="4736976" y="6023041"/>
            <a:ext cx="4358162" cy="646319"/>
          </a:xfrm>
          <a:prstGeom prst="rect">
            <a:avLst/>
          </a:prstGeom>
          <a:noFill/>
          <a:ln w="9525">
            <a:noFill/>
            <a:miter lim="800000"/>
          </a:ln>
        </p:spPr>
        <p:txBody>
          <a:bodyPr wrap="square" lIns="91429" tIns="45714" rIns="91429" bIns="45714">
            <a:spAutoFit/>
          </a:bodyPr>
          <a:lstStyle/>
          <a:p>
            <a:pPr algn="ctr" eaLnBrk="1" hangingPunct="1">
              <a:lnSpc>
                <a:spcPct val="150000"/>
              </a:lnSpc>
              <a:buClr>
                <a:srgbClr val="FF0000"/>
              </a:buClr>
            </a:pPr>
            <a:r>
              <a:rPr lang="zh-CN" altLang="en-US" sz="1200" b="1" dirty="0" smtClean="0">
                <a:solidFill>
                  <a:srgbClr val="C00000"/>
                </a:solidFill>
                <a:latin typeface="微软雅黑" panose="020B0503020204020204" pitchFamily="34" charset="-122"/>
                <a:ea typeface="微软雅黑" panose="020B0503020204020204" pitchFamily="34" charset="-122"/>
              </a:rPr>
              <a:t>广东省某镇</a:t>
            </a:r>
            <a:endParaRPr lang="en-US" altLang="zh-CN" sz="1200" b="1" dirty="0" smtClean="0">
              <a:solidFill>
                <a:srgbClr val="C00000"/>
              </a:solidFill>
              <a:latin typeface="微软雅黑" panose="020B0503020204020204" pitchFamily="34" charset="-122"/>
              <a:ea typeface="微软雅黑" panose="020B0503020204020204" pitchFamily="34" charset="-122"/>
            </a:endParaRPr>
          </a:p>
          <a:p>
            <a:pPr algn="ctr" eaLnBrk="1" hangingPunct="1">
              <a:lnSpc>
                <a:spcPct val="150000"/>
              </a:lnSpc>
              <a:buClr>
                <a:srgbClr val="FF0000"/>
              </a:buClr>
            </a:pPr>
            <a:r>
              <a:rPr lang="zh-CN" altLang="en-US" sz="1200" dirty="0" smtClean="0">
                <a:latin typeface="微软雅黑" panose="020B0503020204020204" pitchFamily="34" charset="-122"/>
                <a:ea typeface="微软雅黑" panose="020B0503020204020204" pitchFamily="34" charset="-122"/>
              </a:rPr>
              <a:t>未考虑水网特征，填塘造路，空间格局生硬呆板。</a:t>
            </a:r>
            <a:endParaRPr lang="en-US" altLang="zh-CN" sz="1200" dirty="0">
              <a:latin typeface="微软雅黑" panose="020B0503020204020204" pitchFamily="34" charset="-122"/>
              <a:ea typeface="微软雅黑" panose="020B0503020204020204" pitchFamily="34" charset="-122"/>
            </a:endParaRPr>
          </a:p>
        </p:txBody>
      </p:sp>
      <p:grpSp>
        <p:nvGrpSpPr>
          <p:cNvPr id="40" name="组合 39"/>
          <p:cNvGrpSpPr/>
          <p:nvPr/>
        </p:nvGrpSpPr>
        <p:grpSpPr>
          <a:xfrm>
            <a:off x="8963065" y="5559087"/>
            <a:ext cx="496419" cy="646331"/>
            <a:chOff x="4355976" y="2060848"/>
            <a:chExt cx="504056" cy="646331"/>
          </a:xfrm>
        </p:grpSpPr>
        <p:sp>
          <p:nvSpPr>
            <p:cNvPr id="41" name="矩形 40"/>
            <p:cNvSpPr/>
            <p:nvPr/>
          </p:nvSpPr>
          <p:spPr>
            <a:xfrm>
              <a:off x="4355976" y="2060848"/>
              <a:ext cx="504056"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51" name="矩形 50"/>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 name="椭圆 51"/>
          <p:cNvSpPr/>
          <p:nvPr/>
        </p:nvSpPr>
        <p:spPr bwMode="auto">
          <a:xfrm rot="787385">
            <a:off x="7091892" y="4027088"/>
            <a:ext cx="2016000" cy="2016000"/>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1"/>
          <p:cNvSpPr txBox="1">
            <a:spLocks noChangeArrowheads="1"/>
          </p:cNvSpPr>
          <p:nvPr/>
        </p:nvSpPr>
        <p:spPr bwMode="auto">
          <a:xfrm>
            <a:off x="545175" y="1196752"/>
            <a:ext cx="4406939" cy="369332"/>
          </a:xfrm>
          <a:prstGeom prst="rect">
            <a:avLst/>
          </a:prstGeom>
          <a:noFill/>
          <a:ln w="9525">
            <a:noFill/>
            <a:miter lim="800000"/>
          </a:ln>
        </p:spPr>
        <p:txBody>
          <a:bodyPr wrap="square">
            <a:spAutoFit/>
          </a:bodyPr>
          <a:lstStyle/>
          <a:p>
            <a:pPr eaLnBrk="1" fontAlgn="auto" hangingPunct="1">
              <a:spcAft>
                <a:spcPts val="0"/>
              </a:spcAft>
              <a:buClr>
                <a:srgbClr val="4F81BD">
                  <a:lumMod val="75000"/>
                </a:srgbClr>
              </a:buClr>
              <a:defRPr/>
            </a:pPr>
            <a:r>
              <a:rPr lang="en-US" altLang="zh-CN" sz="1800" b="1" kern="0" dirty="0" smtClean="0">
                <a:latin typeface="微软雅黑" panose="020B0503020204020204" pitchFamily="34" charset="-122"/>
                <a:ea typeface="微软雅黑" panose="020B0503020204020204" pitchFamily="34" charset="-122"/>
              </a:rPr>
              <a:t>1. </a:t>
            </a:r>
            <a:r>
              <a:rPr lang="zh-CN" altLang="en-US" sz="1800" b="1" kern="0" dirty="0" smtClean="0">
                <a:latin typeface="微软雅黑" panose="020B0503020204020204" pitchFamily="34" charset="-122"/>
                <a:ea typeface="微软雅黑" panose="020B0503020204020204" pitchFamily="34" charset="-122"/>
              </a:rPr>
              <a:t>数量多、规模小</a:t>
            </a:r>
            <a:endParaRPr lang="zh-CN" altLang="en-US" sz="1800" b="1" kern="0" dirty="0">
              <a:latin typeface="微软雅黑" panose="020B0503020204020204" pitchFamily="34" charset="-122"/>
              <a:ea typeface="微软雅黑" panose="020B0503020204020204" pitchFamily="34" charset="-122"/>
            </a:endParaRPr>
          </a:p>
        </p:txBody>
      </p:sp>
      <p:sp>
        <p:nvSpPr>
          <p:cNvPr id="15366" name="TextBox 1"/>
          <p:cNvSpPr txBox="1">
            <a:spLocks noChangeArrowheads="1"/>
          </p:cNvSpPr>
          <p:nvPr/>
        </p:nvSpPr>
        <p:spPr bwMode="auto">
          <a:xfrm>
            <a:off x="632520" y="2924944"/>
            <a:ext cx="3869558" cy="276999"/>
          </a:xfrm>
          <a:prstGeom prst="rect">
            <a:avLst/>
          </a:prstGeom>
          <a:noFill/>
          <a:ln w="9525">
            <a:noFill/>
            <a:miter lim="800000"/>
          </a:ln>
        </p:spPr>
        <p:txBody>
          <a:bodyPr wrap="square">
            <a:spAutoFit/>
          </a:bodyPr>
          <a:lstStyle/>
          <a:p>
            <a:r>
              <a:rPr lang="en-US" altLang="zh-CN" sz="1200" dirty="0" smtClean="0">
                <a:latin typeface="微软雅黑" panose="020B0503020204020204" pitchFamily="34" charset="-122"/>
                <a:ea typeface="微软雅黑" panose="020B0503020204020204" pitchFamily="34" charset="-122"/>
              </a:rPr>
              <a:t>2014</a:t>
            </a:r>
            <a:r>
              <a:rPr lang="zh-CN" altLang="en-US" sz="1200" dirty="0" smtClean="0">
                <a:latin typeface="微软雅黑" panose="020B0503020204020204" pitchFamily="34" charset="-122"/>
                <a:ea typeface="微软雅黑" panose="020B0503020204020204" pitchFamily="34" charset="-122"/>
              </a:rPr>
              <a:t>年</a:t>
            </a:r>
            <a:r>
              <a:rPr lang="zh-CN" altLang="en-US" sz="1200" dirty="0">
                <a:latin typeface="微软雅黑" panose="020B0503020204020204" pitchFamily="34" charset="-122"/>
                <a:ea typeface="微软雅黑" panose="020B0503020204020204" pitchFamily="34" charset="-122"/>
              </a:rPr>
              <a:t>建制镇镇域人口</a:t>
            </a:r>
            <a:r>
              <a:rPr lang="zh-CN" altLang="en-US" sz="1200" dirty="0" smtClean="0">
                <a:latin typeface="微软雅黑" panose="020B0503020204020204" pitchFamily="34" charset="-122"/>
                <a:ea typeface="微软雅黑" panose="020B0503020204020204" pitchFamily="34" charset="-122"/>
              </a:rPr>
              <a:t>统计</a:t>
            </a:r>
            <a:endParaRPr lang="zh-CN" altLang="en-US" sz="1200" dirty="0">
              <a:latin typeface="微软雅黑" panose="020B0503020204020204" pitchFamily="34" charset="-122"/>
              <a:ea typeface="微软雅黑" panose="020B0503020204020204" pitchFamily="34" charset="-122"/>
            </a:endParaRPr>
          </a:p>
        </p:txBody>
      </p:sp>
      <p:sp>
        <p:nvSpPr>
          <p:cNvPr id="14" name="Text Box 3"/>
          <p:cNvSpPr txBox="1">
            <a:spLocks noChangeArrowheads="1"/>
          </p:cNvSpPr>
          <p:nvPr/>
        </p:nvSpPr>
        <p:spPr bwMode="auto">
          <a:xfrm>
            <a:off x="545174" y="1556792"/>
            <a:ext cx="9360826" cy="415486"/>
          </a:xfrm>
          <a:prstGeom prst="rect">
            <a:avLst/>
          </a:prstGeom>
          <a:noFill/>
          <a:ln w="9525">
            <a:noFill/>
            <a:miter lim="800000"/>
          </a:ln>
        </p:spPr>
        <p:txBody>
          <a:bodyPr wrap="square" lIns="91429" tIns="45714" rIns="91429" bIns="45714">
            <a:spAutoFit/>
          </a:bodyPr>
          <a:lstStyle/>
          <a:p>
            <a:pPr marL="285750" indent="-285750" eaLnBrk="1" hangingPunct="1">
              <a:lnSpc>
                <a:spcPct val="150000"/>
              </a:lnSpc>
              <a:buClr>
                <a:schemeClr val="accent3">
                  <a:lumMod val="75000"/>
                </a:schemeClr>
              </a:buClr>
              <a:buFont typeface="Wingdings" panose="05000000000000000000" pitchFamily="2" charset="2"/>
              <a:buChar char="n"/>
            </a:pPr>
            <a:r>
              <a:rPr lang="zh-CN" altLang="en-US" sz="1400" dirty="0" smtClean="0">
                <a:latin typeface="微软雅黑" panose="020B0503020204020204" pitchFamily="34" charset="-122"/>
                <a:ea typeface="微软雅黑" panose="020B0503020204020204" pitchFamily="34" charset="-122"/>
              </a:rPr>
              <a:t>截止</a:t>
            </a:r>
            <a:r>
              <a:rPr lang="en-US" altLang="zh-CN" sz="1400" dirty="0" smtClean="0">
                <a:latin typeface="微软雅黑" panose="020B0503020204020204" pitchFamily="34" charset="-122"/>
                <a:ea typeface="微软雅黑" panose="020B0503020204020204" pitchFamily="34" charset="-122"/>
              </a:rPr>
              <a:t>2014</a:t>
            </a:r>
            <a:r>
              <a:rPr lang="zh-CN" altLang="en-US" sz="1400" dirty="0" smtClean="0">
                <a:latin typeface="微软雅黑" panose="020B0503020204020204" pitchFamily="34" charset="-122"/>
                <a:ea typeface="微软雅黑" panose="020B0503020204020204" pitchFamily="34" charset="-122"/>
              </a:rPr>
              <a:t>年，</a:t>
            </a:r>
            <a:r>
              <a:rPr lang="en-US" altLang="zh-CN" sz="1400" b="1" dirty="0" smtClean="0">
                <a:solidFill>
                  <a:srgbClr val="C00000"/>
                </a:solidFill>
                <a:latin typeface="微软雅黑" panose="020B0503020204020204" pitchFamily="34" charset="-122"/>
                <a:ea typeface="微软雅黑" panose="020B0503020204020204" pitchFamily="34" charset="-122"/>
              </a:rPr>
              <a:t>1.77</a:t>
            </a:r>
            <a:r>
              <a:rPr lang="zh-CN" altLang="en-US" sz="1400" b="1" dirty="0" smtClean="0">
                <a:solidFill>
                  <a:srgbClr val="C00000"/>
                </a:solidFill>
                <a:latin typeface="微软雅黑" panose="020B0503020204020204" pitchFamily="34" charset="-122"/>
                <a:ea typeface="微软雅黑" panose="020B0503020204020204" pitchFamily="34" charset="-122"/>
              </a:rPr>
              <a:t>万</a:t>
            </a:r>
            <a:r>
              <a:rPr lang="zh-CN" altLang="en-US" sz="1400" dirty="0" smtClean="0">
                <a:latin typeface="微软雅黑" panose="020B0503020204020204" pitchFamily="34" charset="-122"/>
                <a:ea typeface="微软雅黑" panose="020B0503020204020204" pitchFamily="34" charset="-122"/>
              </a:rPr>
              <a:t>个</a:t>
            </a:r>
            <a:r>
              <a:rPr lang="en-US" altLang="zh-CN" sz="1400" dirty="0" smtClean="0">
                <a:latin typeface="微软雅黑" panose="020B0503020204020204" pitchFamily="34" charset="-122"/>
                <a:ea typeface="微软雅黑" panose="020B0503020204020204" pitchFamily="34" charset="-122"/>
              </a:rPr>
              <a:t>(2.04</a:t>
            </a:r>
            <a:r>
              <a:rPr lang="zh-CN" altLang="en-US" sz="1400" dirty="0" smtClean="0">
                <a:latin typeface="微软雅黑" panose="020B0503020204020204" pitchFamily="34" charset="-122"/>
                <a:ea typeface="微软雅黑" panose="020B0503020204020204" pitchFamily="34" charset="-122"/>
              </a:rPr>
              <a:t>万个</a:t>
            </a:r>
            <a:r>
              <a:rPr lang="en-US" altLang="zh-CN" sz="1400" dirty="0" smtClean="0">
                <a:latin typeface="微软雅黑" panose="020B0503020204020204" pitchFamily="34" charset="-122"/>
                <a:ea typeface="微软雅黑" panose="020B0503020204020204" pitchFamily="34" charset="-122"/>
              </a:rPr>
              <a:t>)</a:t>
            </a:r>
            <a:r>
              <a:rPr lang="zh-CN" altLang="en-US" sz="1400" dirty="0" smtClean="0">
                <a:latin typeface="微软雅黑" panose="020B0503020204020204" pitchFamily="34" charset="-122"/>
                <a:ea typeface="微软雅黑" panose="020B0503020204020204" pitchFamily="34" charset="-122"/>
              </a:rPr>
              <a:t>建制镇中，</a:t>
            </a:r>
            <a:r>
              <a:rPr lang="en-US" altLang="zh-CN" sz="1400" b="1" dirty="0" smtClean="0">
                <a:solidFill>
                  <a:srgbClr val="C00000"/>
                </a:solidFill>
                <a:latin typeface="微软雅黑" panose="020B0503020204020204" pitchFamily="34" charset="-122"/>
                <a:ea typeface="微软雅黑" panose="020B0503020204020204" pitchFamily="34" charset="-122"/>
              </a:rPr>
              <a:t>80.23%</a:t>
            </a:r>
            <a:r>
              <a:rPr lang="zh-CN" altLang="en-US" sz="1400" dirty="0" smtClean="0">
                <a:latin typeface="微软雅黑" panose="020B0503020204020204" pitchFamily="34" charset="-122"/>
                <a:ea typeface="微软雅黑" panose="020B0503020204020204" pitchFamily="34" charset="-122"/>
              </a:rPr>
              <a:t>建制</a:t>
            </a:r>
            <a:r>
              <a:rPr lang="zh-CN" altLang="en-US" sz="1400" dirty="0">
                <a:latin typeface="微软雅黑" panose="020B0503020204020204" pitchFamily="34" charset="-122"/>
                <a:ea typeface="微软雅黑" panose="020B0503020204020204" pitchFamily="34" charset="-122"/>
              </a:rPr>
              <a:t>镇的</a:t>
            </a:r>
            <a:r>
              <a:rPr lang="zh-CN" altLang="en-US" sz="1400" b="1" dirty="0">
                <a:solidFill>
                  <a:srgbClr val="C00000"/>
                </a:solidFill>
                <a:latin typeface="微软雅黑" panose="020B0503020204020204" pitchFamily="34" charset="-122"/>
                <a:ea typeface="微软雅黑" panose="020B0503020204020204" pitchFamily="34" charset="-122"/>
              </a:rPr>
              <a:t>镇域人口</a:t>
            </a:r>
            <a:r>
              <a:rPr lang="zh-CN" altLang="en-US" sz="1400" dirty="0" smtClean="0">
                <a:latin typeface="微软雅黑" panose="020B0503020204020204" pitchFamily="34" charset="-122"/>
                <a:ea typeface="微软雅黑" panose="020B0503020204020204" pitchFamily="34" charset="-122"/>
              </a:rPr>
              <a:t>在</a:t>
            </a:r>
            <a:r>
              <a:rPr lang="en-US" altLang="zh-CN" sz="1400" b="1" dirty="0" smtClean="0">
                <a:solidFill>
                  <a:srgbClr val="C00000"/>
                </a:solidFill>
                <a:latin typeface="微软雅黑" panose="020B0503020204020204" pitchFamily="34" charset="-122"/>
                <a:ea typeface="微软雅黑" panose="020B0503020204020204" pitchFamily="34" charset="-122"/>
              </a:rPr>
              <a:t>1-6</a:t>
            </a:r>
            <a:r>
              <a:rPr lang="zh-CN" altLang="en-US" sz="1400" b="1" dirty="0" smtClean="0">
                <a:solidFill>
                  <a:srgbClr val="C00000"/>
                </a:solidFill>
                <a:latin typeface="微软雅黑" panose="020B0503020204020204" pitchFamily="34" charset="-122"/>
                <a:ea typeface="微软雅黑" panose="020B0503020204020204" pitchFamily="34" charset="-122"/>
              </a:rPr>
              <a:t>万</a:t>
            </a:r>
            <a:r>
              <a:rPr lang="zh-CN" altLang="en-US" sz="1400" dirty="0" smtClean="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镇域人口</a:t>
            </a:r>
            <a:r>
              <a:rPr lang="en-US" altLang="zh-CN" sz="1400" dirty="0">
                <a:latin typeface="微软雅黑" panose="020B0503020204020204" pitchFamily="34" charset="-122"/>
                <a:ea typeface="微软雅黑" panose="020B0503020204020204" pitchFamily="34" charset="-122"/>
              </a:rPr>
              <a:t>20</a:t>
            </a:r>
            <a:r>
              <a:rPr lang="zh-CN" altLang="en-US" sz="1400" dirty="0">
                <a:latin typeface="微软雅黑" panose="020B0503020204020204" pitchFamily="34" charset="-122"/>
                <a:ea typeface="微软雅黑" panose="020B0503020204020204" pitchFamily="34" charset="-122"/>
              </a:rPr>
              <a:t>万</a:t>
            </a:r>
            <a:r>
              <a:rPr lang="zh-CN" altLang="en-US" sz="1400" dirty="0" smtClean="0">
                <a:latin typeface="微软雅黑" panose="020B0503020204020204" pitchFamily="34" charset="-122"/>
                <a:ea typeface="微软雅黑" panose="020B0503020204020204" pitchFamily="34" charset="-122"/>
              </a:rPr>
              <a:t>以上只有</a:t>
            </a:r>
            <a:r>
              <a:rPr lang="en-US" altLang="zh-CN" sz="1400" dirty="0" smtClean="0">
                <a:latin typeface="微软雅黑" panose="020B0503020204020204" pitchFamily="34" charset="-122"/>
                <a:ea typeface="微软雅黑" panose="020B0503020204020204" pitchFamily="34" charset="-122"/>
              </a:rPr>
              <a:t>16</a:t>
            </a:r>
            <a:r>
              <a:rPr lang="zh-CN" altLang="en-US" sz="1400" dirty="0" smtClean="0">
                <a:latin typeface="微软雅黑" panose="020B0503020204020204" pitchFamily="34" charset="-122"/>
                <a:ea typeface="微软雅黑" panose="020B0503020204020204" pitchFamily="34" charset="-122"/>
              </a:rPr>
              <a:t>个。</a:t>
            </a:r>
            <a:endParaRPr lang="zh-CN" altLang="en-US" sz="1400" dirty="0">
              <a:latin typeface="微软雅黑" panose="020B0503020204020204" pitchFamily="34" charset="-122"/>
              <a:ea typeface="微软雅黑" panose="020B0503020204020204" pitchFamily="34" charset="-122"/>
            </a:endParaRPr>
          </a:p>
        </p:txBody>
      </p:sp>
      <p:pic>
        <p:nvPicPr>
          <p:cNvPr id="13" name="Picture 2" descr="20150826中国建筑研究院ppt-0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51"/>
          <p:cNvSpPr txBox="1">
            <a:spLocks noChangeArrowheads="1"/>
          </p:cNvSpPr>
          <p:nvPr/>
        </p:nvSpPr>
        <p:spPr bwMode="auto">
          <a:xfrm>
            <a:off x="464312" y="571480"/>
            <a:ext cx="9283437" cy="400110"/>
          </a:xfrm>
          <a:prstGeom prst="rect">
            <a:avLst/>
          </a:prstGeom>
          <a:noFill/>
          <a:ln w="9525">
            <a:noFill/>
            <a:miter lim="800000"/>
          </a:ln>
        </p:spPr>
        <p:txBody>
          <a:bodyPr>
            <a:spAutoFit/>
          </a:bodyPr>
          <a:lstStyle/>
          <a:p>
            <a:r>
              <a:rPr lang="zh-CN" altLang="en-US" sz="2000" b="1" kern="0" dirty="0">
                <a:latin typeface="微软雅黑" panose="020B0503020204020204" pitchFamily="34" charset="-122"/>
                <a:ea typeface="微软雅黑" panose="020B0503020204020204" pitchFamily="34" charset="-122"/>
              </a:rPr>
              <a:t>二</a:t>
            </a:r>
            <a:r>
              <a:rPr lang="zh-CN" altLang="en-US" sz="2000" b="1" kern="0" dirty="0" smtClean="0">
                <a:latin typeface="微软雅黑" panose="020B0503020204020204" pitchFamily="34" charset="-122"/>
                <a:ea typeface="微软雅黑" panose="020B0503020204020204" pitchFamily="34" charset="-122"/>
              </a:rPr>
              <a:t>、对象特征</a:t>
            </a:r>
            <a:endParaRPr lang="zh-CN" altLang="en-US" sz="2000" b="1" dirty="0">
              <a:latin typeface="微软雅黑" panose="020B0503020204020204" pitchFamily="34" charset="-122"/>
              <a:ea typeface="微软雅黑" panose="020B0503020204020204" pitchFamily="34" charset="-122"/>
            </a:endParaRPr>
          </a:p>
        </p:txBody>
      </p:sp>
      <p:graphicFrame>
        <p:nvGraphicFramePr>
          <p:cNvPr id="10" name="图表 9"/>
          <p:cNvGraphicFramePr/>
          <p:nvPr/>
        </p:nvGraphicFramePr>
        <p:xfrm>
          <a:off x="200472" y="3413180"/>
          <a:ext cx="4440480" cy="2459343"/>
        </p:xfrm>
        <a:graphic>
          <a:graphicData uri="http://schemas.openxmlformats.org/drawingml/2006/chart">
            <c:chart xmlns:c="http://schemas.openxmlformats.org/drawingml/2006/chart" xmlns:r="http://schemas.openxmlformats.org/officeDocument/2006/relationships" r:id="rId1"/>
          </a:graphicData>
        </a:graphic>
      </p:graphicFrame>
      <p:sp>
        <p:nvSpPr>
          <p:cNvPr id="20" name="矩形 19"/>
          <p:cNvSpPr/>
          <p:nvPr/>
        </p:nvSpPr>
        <p:spPr>
          <a:xfrm>
            <a:off x="896922" y="3501008"/>
            <a:ext cx="1135263" cy="2005234"/>
          </a:xfrm>
          <a:prstGeom prst="rect">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
          <p:cNvSpPr txBox="1">
            <a:spLocks noChangeArrowheads="1"/>
          </p:cNvSpPr>
          <p:nvPr/>
        </p:nvSpPr>
        <p:spPr bwMode="auto">
          <a:xfrm>
            <a:off x="3923908" y="2948128"/>
            <a:ext cx="3126581" cy="276999"/>
          </a:xfrm>
          <a:prstGeom prst="rect">
            <a:avLst/>
          </a:prstGeom>
          <a:noFill/>
          <a:ln w="9525">
            <a:noFill/>
            <a:miter lim="800000"/>
          </a:ln>
        </p:spPr>
        <p:txBody>
          <a:bodyPr>
            <a:spAutoFit/>
          </a:bodyPr>
          <a:lstStyle/>
          <a:p>
            <a:r>
              <a:rPr lang="en-US" altLang="zh-CN" sz="1200" dirty="0" smtClean="0">
                <a:latin typeface="微软雅黑" panose="020B0503020204020204" pitchFamily="34" charset="-122"/>
                <a:ea typeface="微软雅黑" panose="020B0503020204020204" pitchFamily="34" charset="-122"/>
              </a:rPr>
              <a:t>2014</a:t>
            </a:r>
            <a:r>
              <a:rPr lang="zh-CN" altLang="en-US" sz="1200" dirty="0" smtClean="0">
                <a:latin typeface="微软雅黑" panose="020B0503020204020204" pitchFamily="34" charset="-122"/>
                <a:ea typeface="微软雅黑" panose="020B0503020204020204" pitchFamily="34" charset="-122"/>
              </a:rPr>
              <a:t>年</a:t>
            </a:r>
            <a:r>
              <a:rPr lang="zh-CN" altLang="en-US" sz="1200" dirty="0">
                <a:latin typeface="微软雅黑" panose="020B0503020204020204" pitchFamily="34" charset="-122"/>
                <a:ea typeface="微软雅黑" panose="020B0503020204020204" pitchFamily="34" charset="-122"/>
              </a:rPr>
              <a:t>建制镇镇区人口统计</a:t>
            </a:r>
            <a:endParaRPr lang="zh-CN" altLang="en-US" sz="1200" dirty="0">
              <a:latin typeface="微软雅黑" panose="020B0503020204020204" pitchFamily="34" charset="-122"/>
              <a:ea typeface="微软雅黑" panose="020B0503020204020204" pitchFamily="34" charset="-122"/>
            </a:endParaRPr>
          </a:p>
        </p:txBody>
      </p:sp>
      <p:grpSp>
        <p:nvGrpSpPr>
          <p:cNvPr id="15" name="组合 14"/>
          <p:cNvGrpSpPr/>
          <p:nvPr/>
        </p:nvGrpSpPr>
        <p:grpSpPr>
          <a:xfrm>
            <a:off x="3334636" y="3573016"/>
            <a:ext cx="3418564" cy="2449382"/>
            <a:chOff x="32676" y="2996952"/>
            <a:chExt cx="4919967" cy="3559424"/>
          </a:xfrm>
        </p:grpSpPr>
        <p:graphicFrame>
          <p:nvGraphicFramePr>
            <p:cNvPr id="16" name="图表 4"/>
            <p:cNvGraphicFramePr/>
            <p:nvPr/>
          </p:nvGraphicFramePr>
          <p:xfrm>
            <a:off x="32676" y="2996953"/>
            <a:ext cx="4919967" cy="3559423"/>
          </p:xfrm>
          <a:graphic>
            <a:graphicData uri="http://schemas.openxmlformats.org/presentationml/2006/ole">
              <mc:AlternateContent xmlns:mc="http://schemas.openxmlformats.org/markup-compatibility/2006">
                <mc:Choice xmlns:v="urn:schemas-microsoft-com:vml" Requires="v">
                  <p:oleObj spid="_x0000_s1025" name="" r:id="rId4" imgW="4523105" imgH="2755265" progId="Excel.Sheet.8">
                    <p:embed/>
                  </p:oleObj>
                </mc:Choice>
                <mc:Fallback>
                  <p:oleObj name="" r:id="rId4" imgW="4523105" imgH="2755265" progId="Excel.Sheet.8">
                    <p:embed/>
                    <p:pic>
                      <p:nvPicPr>
                        <p:cNvPr id="0" name="图片 1024"/>
                        <p:cNvPicPr/>
                        <p:nvPr/>
                      </p:nvPicPr>
                      <p:blipFill>
                        <a:blip r:embed="rId5"/>
                        <a:stretch>
                          <a:fillRect/>
                        </a:stretch>
                      </p:blipFill>
                      <p:spPr>
                        <a:xfrm>
                          <a:off x="32676" y="2996953"/>
                          <a:ext cx="4919967" cy="3559423"/>
                        </a:xfrm>
                        <a:prstGeom prst="rect">
                          <a:avLst/>
                        </a:prstGeom>
                        <a:noFill/>
                        <a:ln w="9525">
                          <a:noFill/>
                        </a:ln>
                      </p:spPr>
                    </p:pic>
                  </p:oleObj>
                </mc:Fallback>
              </mc:AlternateContent>
            </a:graphicData>
          </a:graphic>
        </p:graphicFrame>
        <p:sp>
          <p:nvSpPr>
            <p:cNvPr id="17" name="矩形 16"/>
            <p:cNvSpPr/>
            <p:nvPr/>
          </p:nvSpPr>
          <p:spPr>
            <a:xfrm>
              <a:off x="740534" y="2996952"/>
              <a:ext cx="2070538" cy="3024337"/>
            </a:xfrm>
            <a:prstGeom prst="rect">
              <a:avLst/>
            </a:prstGeom>
            <a:noFill/>
            <a:ln>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Text Box 3"/>
          <p:cNvSpPr txBox="1">
            <a:spLocks noChangeArrowheads="1"/>
          </p:cNvSpPr>
          <p:nvPr/>
        </p:nvSpPr>
        <p:spPr bwMode="auto">
          <a:xfrm>
            <a:off x="545174" y="1791388"/>
            <a:ext cx="9128687" cy="507819"/>
          </a:xfrm>
          <a:prstGeom prst="rect">
            <a:avLst/>
          </a:prstGeom>
          <a:noFill/>
          <a:ln w="9525">
            <a:noFill/>
            <a:miter lim="800000"/>
          </a:ln>
        </p:spPr>
        <p:txBody>
          <a:bodyPr wrap="square" lIns="91429" tIns="45714" rIns="91429" bIns="45714">
            <a:spAutoFit/>
          </a:bodyPr>
          <a:lstStyle/>
          <a:p>
            <a:pPr marL="285750" indent="-285750" eaLnBrk="1" hangingPunct="1">
              <a:lnSpc>
                <a:spcPct val="150000"/>
              </a:lnSpc>
              <a:buClr>
                <a:schemeClr val="accent3">
                  <a:lumMod val="75000"/>
                </a:schemeClr>
              </a:buClr>
              <a:buFont typeface="Wingdings" panose="05000000000000000000" pitchFamily="2" charset="2"/>
              <a:buChar char="n"/>
            </a:pPr>
            <a:r>
              <a:rPr lang="en-US" altLang="zh-CN" sz="1800" b="1" dirty="0" smtClean="0">
                <a:solidFill>
                  <a:srgbClr val="C00000"/>
                </a:solidFill>
                <a:latin typeface="微软雅黑" panose="020B0503020204020204" pitchFamily="34" charset="-122"/>
                <a:ea typeface="微软雅黑" panose="020B0503020204020204" pitchFamily="34" charset="-122"/>
              </a:rPr>
              <a:t>91.0</a:t>
            </a:r>
            <a:r>
              <a:rPr lang="en-US" altLang="zh-CN" sz="1800" b="1" dirty="0">
                <a:solidFill>
                  <a:srgbClr val="C00000"/>
                </a:solidFill>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建制镇的</a:t>
            </a:r>
            <a:r>
              <a:rPr lang="zh-CN" altLang="en-US" sz="1400" b="1" dirty="0">
                <a:solidFill>
                  <a:srgbClr val="C00000"/>
                </a:solidFill>
                <a:latin typeface="微软雅黑" panose="020B0503020204020204" pitchFamily="34" charset="-122"/>
                <a:ea typeface="微软雅黑" panose="020B0503020204020204" pitchFamily="34" charset="-122"/>
              </a:rPr>
              <a:t>镇区人口</a:t>
            </a:r>
            <a:r>
              <a:rPr lang="zh-CN" altLang="en-US" sz="1400" dirty="0">
                <a:latin typeface="微软雅黑" panose="020B0503020204020204" pitchFamily="34" charset="-122"/>
                <a:ea typeface="微软雅黑" panose="020B0503020204020204" pitchFamily="34" charset="-122"/>
              </a:rPr>
              <a:t>在</a:t>
            </a:r>
            <a:r>
              <a:rPr lang="en-US" altLang="zh-CN" sz="1400" b="1" dirty="0">
                <a:solidFill>
                  <a:srgbClr val="C00000"/>
                </a:solidFill>
                <a:latin typeface="微软雅黑" panose="020B0503020204020204" pitchFamily="34" charset="-122"/>
                <a:ea typeface="微软雅黑" panose="020B0503020204020204" pitchFamily="34" charset="-122"/>
              </a:rPr>
              <a:t>2</a:t>
            </a:r>
            <a:r>
              <a:rPr lang="zh-CN" altLang="en-US" sz="1400" b="1" dirty="0">
                <a:solidFill>
                  <a:srgbClr val="C00000"/>
                </a:solidFill>
                <a:latin typeface="微软雅黑" panose="020B0503020204020204" pitchFamily="34" charset="-122"/>
                <a:ea typeface="微软雅黑" panose="020B0503020204020204" pitchFamily="34" charset="-122"/>
              </a:rPr>
              <a:t>万人以内</a:t>
            </a:r>
            <a:r>
              <a:rPr lang="zh-CN" altLang="en-US" sz="1400" dirty="0">
                <a:latin typeface="微软雅黑" panose="020B0503020204020204" pitchFamily="34" charset="-122"/>
                <a:ea typeface="微软雅黑" panose="020B0503020204020204" pitchFamily="34" charset="-122"/>
              </a:rPr>
              <a:t>，</a:t>
            </a:r>
            <a:r>
              <a:rPr lang="en-US" altLang="zh-CN" sz="1400" dirty="0">
                <a:latin typeface="微软雅黑" panose="020B0503020204020204" pitchFamily="34" charset="-122"/>
                <a:ea typeface="微软雅黑" panose="020B0503020204020204" pitchFamily="34" charset="-122"/>
              </a:rPr>
              <a:t>2</a:t>
            </a:r>
            <a:r>
              <a:rPr lang="zh-CN" altLang="en-US" sz="1400" dirty="0">
                <a:latin typeface="微软雅黑" panose="020B0503020204020204" pitchFamily="34" charset="-122"/>
                <a:ea typeface="微软雅黑" panose="020B0503020204020204" pitchFamily="34" charset="-122"/>
              </a:rPr>
              <a:t>万以上的仅占</a:t>
            </a:r>
            <a:r>
              <a:rPr lang="en-US" altLang="zh-CN" sz="1400" dirty="0">
                <a:latin typeface="微软雅黑" panose="020B0503020204020204" pitchFamily="34" charset="-122"/>
                <a:ea typeface="微软雅黑" panose="020B0503020204020204" pitchFamily="34" charset="-122"/>
              </a:rPr>
              <a:t>9.0%</a:t>
            </a:r>
            <a:r>
              <a:rPr lang="zh-CN" altLang="en-US" sz="1400" dirty="0">
                <a:latin typeface="微软雅黑" panose="020B0503020204020204" pitchFamily="34" charset="-122"/>
                <a:ea typeface="微软雅黑" panose="020B0503020204020204" pitchFamily="34" charset="-122"/>
              </a:rPr>
              <a:t>，</a:t>
            </a:r>
            <a:r>
              <a:rPr lang="en-US" altLang="zh-CN" sz="1400" dirty="0">
                <a:latin typeface="微软雅黑" panose="020B0503020204020204" pitchFamily="34" charset="-122"/>
                <a:ea typeface="微软雅黑" panose="020B0503020204020204" pitchFamily="34" charset="-122"/>
              </a:rPr>
              <a:t>5</a:t>
            </a:r>
            <a:r>
              <a:rPr lang="zh-CN" altLang="en-US" sz="1400" dirty="0">
                <a:latin typeface="微软雅黑" panose="020B0503020204020204" pitchFamily="34" charset="-122"/>
                <a:ea typeface="微软雅黑" panose="020B0503020204020204" pitchFamily="34" charset="-122"/>
              </a:rPr>
              <a:t>万以上仅占</a:t>
            </a:r>
            <a:r>
              <a:rPr lang="en-US" altLang="zh-CN" sz="1400" dirty="0">
                <a:latin typeface="微软雅黑" panose="020B0503020204020204" pitchFamily="34" charset="-122"/>
                <a:ea typeface="微软雅黑" panose="020B0503020204020204" pitchFamily="34" charset="-122"/>
              </a:rPr>
              <a:t>0.87%</a:t>
            </a:r>
            <a:r>
              <a:rPr lang="zh-CN" altLang="en-US" sz="1400" dirty="0" smtClean="0">
                <a:latin typeface="微软雅黑" panose="020B0503020204020204" pitchFamily="34" charset="-122"/>
                <a:ea typeface="微软雅黑" panose="020B0503020204020204" pitchFamily="34" charset="-122"/>
              </a:rPr>
              <a:t>。（县城平均</a:t>
            </a:r>
            <a:r>
              <a:rPr lang="en-US" altLang="zh-CN" sz="1400" dirty="0" smtClean="0">
                <a:latin typeface="微软雅黑" panose="020B0503020204020204" pitchFamily="34" charset="-122"/>
                <a:ea typeface="微软雅黑" panose="020B0503020204020204" pitchFamily="34" charset="-122"/>
              </a:rPr>
              <a:t>9.8</a:t>
            </a:r>
            <a:r>
              <a:rPr lang="zh-CN" altLang="en-US" sz="1400" dirty="0" smtClean="0">
                <a:latin typeface="微软雅黑" panose="020B0503020204020204" pitchFamily="34" charset="-122"/>
                <a:ea typeface="微软雅黑" panose="020B0503020204020204" pitchFamily="34" charset="-122"/>
              </a:rPr>
              <a:t>万人</a:t>
            </a:r>
            <a:r>
              <a:rPr lang="en-US" altLang="zh-CN" sz="1400" dirty="0" smtClean="0">
                <a:latin typeface="微软雅黑" panose="020B0503020204020204" pitchFamily="34" charset="-122"/>
                <a:ea typeface="微软雅黑" panose="020B0503020204020204" pitchFamily="34" charset="-122"/>
              </a:rPr>
              <a:t> </a:t>
            </a:r>
            <a:r>
              <a:rPr lang="zh-CN" altLang="en-US" sz="1400" dirty="0" smtClean="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p:txBody>
      </p:sp>
      <p:sp>
        <p:nvSpPr>
          <p:cNvPr id="23" name="Text Box 3"/>
          <p:cNvSpPr txBox="1">
            <a:spLocks noChangeArrowheads="1"/>
          </p:cNvSpPr>
          <p:nvPr/>
        </p:nvSpPr>
        <p:spPr bwMode="auto">
          <a:xfrm>
            <a:off x="560388" y="2146623"/>
            <a:ext cx="9489810" cy="461653"/>
          </a:xfrm>
          <a:prstGeom prst="rect">
            <a:avLst/>
          </a:prstGeom>
          <a:noFill/>
          <a:ln w="9525">
            <a:noFill/>
            <a:miter lim="800000"/>
          </a:ln>
        </p:spPr>
        <p:txBody>
          <a:bodyPr lIns="91429" tIns="45714" rIns="91429" bIns="45714">
            <a:spAutoFit/>
          </a:bodyPr>
          <a:lstStyle/>
          <a:p>
            <a:pPr marL="285750" indent="-285750" eaLnBrk="1" hangingPunct="1">
              <a:lnSpc>
                <a:spcPct val="150000"/>
              </a:lnSpc>
              <a:buClr>
                <a:schemeClr val="accent3">
                  <a:lumMod val="75000"/>
                </a:schemeClr>
              </a:buClr>
              <a:buFont typeface="Wingdings" panose="05000000000000000000" pitchFamily="2" charset="2"/>
              <a:buChar char="n"/>
            </a:pPr>
            <a:r>
              <a:rPr lang="en-US" altLang="zh-CN" b="1" dirty="0" smtClean="0">
                <a:solidFill>
                  <a:srgbClr val="C00000"/>
                </a:solidFill>
                <a:latin typeface="微软雅黑" panose="020B0503020204020204" pitchFamily="34" charset="-122"/>
                <a:ea typeface="微软雅黑" panose="020B0503020204020204" pitchFamily="34" charset="-122"/>
              </a:rPr>
              <a:t>80.93%</a:t>
            </a:r>
            <a:r>
              <a:rPr lang="zh-CN" altLang="en-US" sz="1400" dirty="0" smtClean="0">
                <a:latin typeface="微软雅黑" panose="020B0503020204020204" pitchFamily="34" charset="-122"/>
                <a:ea typeface="微软雅黑" panose="020B0503020204020204" pitchFamily="34" charset="-122"/>
              </a:rPr>
              <a:t>建制</a:t>
            </a:r>
            <a:r>
              <a:rPr lang="zh-CN" altLang="en-US" sz="1400" dirty="0">
                <a:latin typeface="微软雅黑" panose="020B0503020204020204" pitchFamily="34" charset="-122"/>
                <a:ea typeface="微软雅黑" panose="020B0503020204020204" pitchFamily="34" charset="-122"/>
              </a:rPr>
              <a:t>镇</a:t>
            </a:r>
            <a:r>
              <a:rPr lang="zh-CN" altLang="en-US" sz="1400" dirty="0" smtClean="0">
                <a:latin typeface="微软雅黑" panose="020B0503020204020204" pitchFamily="34" charset="-122"/>
                <a:ea typeface="微软雅黑" panose="020B0503020204020204" pitchFamily="34" charset="-122"/>
              </a:rPr>
              <a:t>的</a:t>
            </a:r>
            <a:r>
              <a:rPr lang="zh-CN" altLang="en-US" b="1" dirty="0">
                <a:solidFill>
                  <a:srgbClr val="C00000"/>
                </a:solidFill>
                <a:latin typeface="微软雅黑" panose="020B0503020204020204" pitchFamily="34" charset="-122"/>
                <a:ea typeface="微软雅黑" panose="020B0503020204020204" pitchFamily="34" charset="-122"/>
              </a:rPr>
              <a:t>建成区</a:t>
            </a:r>
            <a:r>
              <a:rPr lang="zh-CN" altLang="en-US" b="1" dirty="0" smtClean="0">
                <a:solidFill>
                  <a:srgbClr val="C00000"/>
                </a:solidFill>
                <a:latin typeface="微软雅黑" panose="020B0503020204020204" pitchFamily="34" charset="-122"/>
                <a:ea typeface="微软雅黑" panose="020B0503020204020204" pitchFamily="34" charset="-122"/>
              </a:rPr>
              <a:t>面积</a:t>
            </a:r>
            <a:r>
              <a:rPr lang="zh-CN" altLang="en-US" sz="1400" dirty="0" smtClean="0">
                <a:latin typeface="微软雅黑" panose="020B0503020204020204" pitchFamily="34" charset="-122"/>
                <a:ea typeface="微软雅黑" panose="020B0503020204020204" pitchFamily="34" charset="-122"/>
              </a:rPr>
              <a:t>在</a:t>
            </a:r>
            <a:r>
              <a:rPr lang="en-US" altLang="zh-CN" b="1" dirty="0" smtClean="0">
                <a:solidFill>
                  <a:srgbClr val="C00000"/>
                </a:solidFill>
                <a:latin typeface="微软雅黑" panose="020B0503020204020204" pitchFamily="34" charset="-122"/>
                <a:ea typeface="微软雅黑" panose="020B0503020204020204" pitchFamily="34" charset="-122"/>
              </a:rPr>
              <a:t>3</a:t>
            </a:r>
            <a:r>
              <a:rPr lang="zh-CN" altLang="en-US" b="1" dirty="0" smtClean="0">
                <a:solidFill>
                  <a:srgbClr val="C00000"/>
                </a:solidFill>
                <a:latin typeface="微软雅黑" panose="020B0503020204020204" pitchFamily="34" charset="-122"/>
                <a:ea typeface="微软雅黑" panose="020B0503020204020204" pitchFamily="34" charset="-122"/>
              </a:rPr>
              <a:t>平方公里以内</a:t>
            </a:r>
            <a:r>
              <a:rPr lang="zh-CN" altLang="en-US" sz="1400" dirty="0" smtClean="0">
                <a:latin typeface="微软雅黑" panose="020B0503020204020204" pitchFamily="34" charset="-122"/>
                <a:ea typeface="微软雅黑" panose="020B0503020204020204" pitchFamily="34" charset="-122"/>
              </a:rPr>
              <a:t>，</a:t>
            </a:r>
            <a:r>
              <a:rPr lang="en-US" altLang="zh-CN" sz="1400" dirty="0" smtClean="0">
                <a:latin typeface="微软雅黑" panose="020B0503020204020204" pitchFamily="34" charset="-122"/>
                <a:ea typeface="微软雅黑" panose="020B0503020204020204" pitchFamily="34" charset="-122"/>
              </a:rPr>
              <a:t>5</a:t>
            </a:r>
            <a:r>
              <a:rPr lang="zh-CN" altLang="en-US" sz="1400" dirty="0" smtClean="0">
                <a:latin typeface="微软雅黑" panose="020B0503020204020204" pitchFamily="34" charset="-122"/>
                <a:ea typeface="微软雅黑" panose="020B0503020204020204" pitchFamily="34" charset="-122"/>
              </a:rPr>
              <a:t>平方公里以上的仅占</a:t>
            </a:r>
            <a:r>
              <a:rPr lang="en-US" altLang="zh-CN" b="1" dirty="0" smtClean="0">
                <a:solidFill>
                  <a:srgbClr val="C00000"/>
                </a:solidFill>
                <a:latin typeface="微软雅黑" panose="020B0503020204020204" pitchFamily="34" charset="-122"/>
                <a:ea typeface="微软雅黑" panose="020B0503020204020204" pitchFamily="34" charset="-122"/>
              </a:rPr>
              <a:t>7.72%</a:t>
            </a:r>
            <a:r>
              <a:rPr lang="zh-CN" altLang="en-US" sz="1400" dirty="0" smtClean="0">
                <a:latin typeface="微软雅黑" panose="020B0503020204020204" pitchFamily="34" charset="-122"/>
                <a:ea typeface="微软雅黑" panose="020B0503020204020204" pitchFamily="34" charset="-122"/>
              </a:rPr>
              <a:t>。（县城平均</a:t>
            </a:r>
            <a:r>
              <a:rPr lang="en-US" altLang="zh-CN" sz="1400" dirty="0" smtClean="0">
                <a:latin typeface="微软雅黑" panose="020B0503020204020204" pitchFamily="34" charset="-122"/>
                <a:ea typeface="微软雅黑" panose="020B0503020204020204" pitchFamily="34" charset="-122"/>
              </a:rPr>
              <a:t>12.6</a:t>
            </a:r>
            <a:r>
              <a:rPr lang="zh-CN" altLang="en-US" sz="1400" dirty="0" smtClean="0">
                <a:latin typeface="微软雅黑" panose="020B0503020204020204" pitchFamily="34" charset="-122"/>
                <a:ea typeface="微软雅黑" panose="020B0503020204020204" pitchFamily="34" charset="-122"/>
              </a:rPr>
              <a:t>平方公里）</a:t>
            </a:r>
            <a:endParaRPr lang="en-US" altLang="zh-CN" sz="1400" dirty="0">
              <a:latin typeface="微软雅黑" panose="020B0503020204020204" pitchFamily="34" charset="-122"/>
              <a:ea typeface="微软雅黑" panose="020B0503020204020204" pitchFamily="34" charset="-122"/>
            </a:endParaRPr>
          </a:p>
        </p:txBody>
      </p:sp>
      <p:grpSp>
        <p:nvGrpSpPr>
          <p:cNvPr id="24" name="组合 23"/>
          <p:cNvGrpSpPr/>
          <p:nvPr/>
        </p:nvGrpSpPr>
        <p:grpSpPr>
          <a:xfrm>
            <a:off x="6564584" y="3573016"/>
            <a:ext cx="3284960" cy="2376262"/>
            <a:chOff x="-77290" y="3187168"/>
            <a:chExt cx="4017448" cy="2906127"/>
          </a:xfrm>
        </p:grpSpPr>
        <p:graphicFrame>
          <p:nvGraphicFramePr>
            <p:cNvPr id="25" name="图表 24"/>
            <p:cNvGraphicFramePr/>
            <p:nvPr/>
          </p:nvGraphicFramePr>
          <p:xfrm>
            <a:off x="-77290" y="3350096"/>
            <a:ext cx="4017448" cy="2743199"/>
          </p:xfrm>
          <a:graphic>
            <a:graphicData uri="http://schemas.openxmlformats.org/drawingml/2006/chart">
              <c:chart xmlns:c="http://schemas.openxmlformats.org/drawingml/2006/chart" xmlns:r="http://schemas.openxmlformats.org/officeDocument/2006/relationships" r:id="rId2"/>
            </a:graphicData>
          </a:graphic>
        </p:graphicFrame>
        <p:sp>
          <p:nvSpPr>
            <p:cNvPr id="26" name="矩形 25"/>
            <p:cNvSpPr/>
            <p:nvPr/>
          </p:nvSpPr>
          <p:spPr>
            <a:xfrm>
              <a:off x="450183" y="3187168"/>
              <a:ext cx="759975" cy="2730000"/>
            </a:xfrm>
            <a:prstGeom prst="rect">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TextBox 1"/>
          <p:cNvSpPr txBox="1">
            <a:spLocks noChangeArrowheads="1"/>
          </p:cNvSpPr>
          <p:nvPr/>
        </p:nvSpPr>
        <p:spPr bwMode="auto">
          <a:xfrm>
            <a:off x="6779419" y="2928830"/>
            <a:ext cx="3126581" cy="276999"/>
          </a:xfrm>
          <a:prstGeom prst="rect">
            <a:avLst/>
          </a:prstGeom>
          <a:noFill/>
          <a:ln w="9525">
            <a:noFill/>
            <a:miter lim="800000"/>
          </a:ln>
        </p:spPr>
        <p:txBody>
          <a:bodyPr>
            <a:spAutoFit/>
          </a:bodyPr>
          <a:lstStyle/>
          <a:p>
            <a:r>
              <a:rPr lang="en-US" altLang="zh-CN" sz="1200" dirty="0" smtClean="0">
                <a:latin typeface="微软雅黑" panose="020B0503020204020204" pitchFamily="34" charset="-122"/>
                <a:ea typeface="微软雅黑" panose="020B0503020204020204" pitchFamily="34" charset="-122"/>
              </a:rPr>
              <a:t>2014</a:t>
            </a:r>
            <a:r>
              <a:rPr lang="zh-CN" altLang="en-US" sz="1200" dirty="0" smtClean="0">
                <a:latin typeface="微软雅黑" panose="020B0503020204020204" pitchFamily="34" charset="-122"/>
                <a:ea typeface="微软雅黑" panose="020B0503020204020204" pitchFamily="34" charset="-122"/>
              </a:rPr>
              <a:t>年</a:t>
            </a:r>
            <a:r>
              <a:rPr lang="zh-CN" altLang="en-US" sz="1200" dirty="0">
                <a:latin typeface="微软雅黑" panose="020B0503020204020204" pitchFamily="34" charset="-122"/>
                <a:ea typeface="微软雅黑" panose="020B0503020204020204" pitchFamily="34" charset="-122"/>
              </a:rPr>
              <a:t>建制</a:t>
            </a:r>
            <a:r>
              <a:rPr lang="zh-CN" altLang="en-US" sz="1200" dirty="0" smtClean="0">
                <a:latin typeface="微软雅黑" panose="020B0503020204020204" pitchFamily="34" charset="-122"/>
                <a:ea typeface="微软雅黑" panose="020B0503020204020204" pitchFamily="34" charset="-122"/>
              </a:rPr>
              <a:t>镇建成区面积统计</a:t>
            </a:r>
            <a:endParaRPr lang="zh-CN" altLang="en-US" sz="1200" dirty="0">
              <a:latin typeface="微软雅黑" panose="020B0503020204020204" pitchFamily="34" charset="-122"/>
              <a:ea typeface="微软雅黑" panose="020B0503020204020204" pitchFamily="34" charset="-122"/>
            </a:endParaRPr>
          </a:p>
        </p:txBody>
      </p:sp>
      <p:sp>
        <p:nvSpPr>
          <p:cNvPr id="2" name="矩形 1"/>
          <p:cNvSpPr/>
          <p:nvPr/>
        </p:nvSpPr>
        <p:spPr>
          <a:xfrm>
            <a:off x="6926949" y="6021288"/>
            <a:ext cx="2922595" cy="246221"/>
          </a:xfrm>
          <a:prstGeom prst="rect">
            <a:avLst/>
          </a:prstGeom>
        </p:spPr>
        <p:txBody>
          <a:bodyPr wrap="none">
            <a:spAutoFit/>
          </a:bodyPr>
          <a:lstStyle/>
          <a:p>
            <a:r>
              <a:rPr lang="zh-CN" altLang="en-US" sz="1000" dirty="0" smtClean="0">
                <a:latin typeface="微软雅黑" panose="020B0503020204020204" pitchFamily="34" charset="-122"/>
                <a:ea typeface="微软雅黑" panose="020B0503020204020204" pitchFamily="34" charset="-122"/>
              </a:rPr>
              <a:t>注：数据来源</a:t>
            </a:r>
            <a:r>
              <a:rPr lang="en-US" altLang="zh-CN" sz="1000" dirty="0" smtClean="0">
                <a:latin typeface="微软雅黑" panose="020B0503020204020204" pitchFamily="34" charset="-122"/>
                <a:ea typeface="微软雅黑" panose="020B0503020204020204" pitchFamily="34" charset="-122"/>
              </a:rPr>
              <a:t>《</a:t>
            </a:r>
            <a:r>
              <a:rPr lang="zh-CN" altLang="en-US" sz="1000" dirty="0" smtClean="0">
                <a:latin typeface="微软雅黑" panose="020B0503020204020204" pitchFamily="34" charset="-122"/>
                <a:ea typeface="微软雅黑" panose="020B0503020204020204" pitchFamily="34" charset="-122"/>
              </a:rPr>
              <a:t>中国城乡建设统计年鉴</a:t>
            </a:r>
            <a:r>
              <a:rPr lang="en-US" altLang="zh-CN" sz="1000" dirty="0" smtClean="0">
                <a:latin typeface="微软雅黑" panose="020B0503020204020204" pitchFamily="34" charset="-122"/>
                <a:ea typeface="微软雅黑" panose="020B0503020204020204" pitchFamily="34" charset="-122"/>
              </a:rPr>
              <a:t>2014》</a:t>
            </a:r>
            <a:r>
              <a:rPr lang="zh-CN" altLang="en-US" sz="1000" dirty="0" smtClean="0">
                <a:latin typeface="微软雅黑" panose="020B0503020204020204" pitchFamily="34" charset="-122"/>
                <a:ea typeface="微软雅黑" panose="020B0503020204020204" pitchFamily="34" charset="-122"/>
              </a:rPr>
              <a:t>。</a:t>
            </a:r>
            <a:endParaRPr lang="zh-CN" altLang="en-US" sz="1000"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864781" y="1340768"/>
            <a:ext cx="4631974" cy="23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descr="H:\小城镇特色规划编制指南\照片及分析图\分析图\路山地.jpg"/>
          <p:cNvPicPr>
            <a:picLocks noChangeAspect="1" noChangeArrowheads="1"/>
          </p:cNvPicPr>
          <p:nvPr/>
        </p:nvPicPr>
        <p:blipFill>
          <a:blip r:embed="rId2" cstate="print"/>
          <a:srcRect b="3989"/>
          <a:stretch>
            <a:fillRect/>
          </a:stretch>
        </p:blipFill>
        <p:spPr bwMode="auto">
          <a:xfrm>
            <a:off x="587569" y="2486964"/>
            <a:ext cx="3307285" cy="2300896"/>
          </a:xfrm>
          <a:prstGeom prst="rect">
            <a:avLst/>
          </a:prstGeom>
          <a:noFill/>
        </p:spPr>
      </p:pic>
      <p:sp>
        <p:nvSpPr>
          <p:cNvPr id="35" name="矩形 34"/>
          <p:cNvSpPr/>
          <p:nvPr/>
        </p:nvSpPr>
        <p:spPr>
          <a:xfrm>
            <a:off x="645364" y="1285792"/>
            <a:ext cx="3917593" cy="1061829"/>
          </a:xfrm>
          <a:prstGeom prst="rect">
            <a:avLst/>
          </a:prstGeom>
        </p:spPr>
        <p:txBody>
          <a:bodyPr wrap="square">
            <a:spAutoFit/>
          </a:bodyPr>
          <a:lstStyle/>
          <a:p>
            <a:pPr eaLnBrk="1" hangingPunct="1">
              <a:lnSpc>
                <a:spcPct val="150000"/>
              </a:lnSpc>
              <a:buClr>
                <a:srgbClr val="FF0000"/>
              </a:buClr>
              <a:defRPr/>
            </a:pPr>
            <a:r>
              <a:rPr lang="zh-CN" altLang="en-US" sz="1400" dirty="0" smtClean="0">
                <a:solidFill>
                  <a:srgbClr val="C00000"/>
                </a:solidFill>
                <a:latin typeface="微软雅黑" panose="020B0503020204020204" pitchFamily="34" charset="-122"/>
                <a:ea typeface="微软雅黑" panose="020B0503020204020204" pitchFamily="34" charset="-122"/>
              </a:rPr>
              <a:t>机动、非机动车道路顺应等高线布局</a:t>
            </a:r>
            <a:r>
              <a:rPr lang="zh-CN" altLang="en-US" sz="1400" dirty="0">
                <a:solidFill>
                  <a:srgbClr val="C00000"/>
                </a:solidFill>
                <a:latin typeface="微软雅黑" panose="020B0503020204020204" pitchFamily="34" charset="-122"/>
                <a:ea typeface="微软雅黑" panose="020B0503020204020204" pitchFamily="34" charset="-122"/>
              </a:rPr>
              <a:t>，人行步</a:t>
            </a:r>
            <a:r>
              <a:rPr lang="zh-CN" altLang="en-US" sz="1400" dirty="0" smtClean="0">
                <a:solidFill>
                  <a:srgbClr val="C00000"/>
                </a:solidFill>
                <a:latin typeface="微软雅黑" panose="020B0503020204020204" pitchFamily="34" charset="-122"/>
                <a:ea typeface="微软雅黑" panose="020B0503020204020204" pitchFamily="34" charset="-122"/>
              </a:rPr>
              <a:t>道可垂直等高线布局</a:t>
            </a:r>
            <a:r>
              <a:rPr lang="zh-CN" altLang="en-US" sz="1400" dirty="0" smtClean="0">
                <a:latin typeface="微软雅黑" panose="020B0503020204020204" pitchFamily="34" charset="-122"/>
                <a:ea typeface="微软雅黑" panose="020B0503020204020204" pitchFamily="34" charset="-122"/>
              </a:rPr>
              <a:t>，给人以置身于立体、多样而丰富的城镇景观审美体验中。</a:t>
            </a:r>
            <a:endParaRPr lang="zh-CN" altLang="en-US" sz="1400" dirty="0" smtClean="0">
              <a:latin typeface="微软雅黑" panose="020B0503020204020204" pitchFamily="34" charset="-122"/>
              <a:ea typeface="微软雅黑" panose="020B0503020204020204" pitchFamily="34" charset="-122"/>
            </a:endParaRPr>
          </a:p>
        </p:txBody>
      </p:sp>
      <p:sp>
        <p:nvSpPr>
          <p:cNvPr id="37" name="矩形 36"/>
          <p:cNvSpPr/>
          <p:nvPr/>
        </p:nvSpPr>
        <p:spPr>
          <a:xfrm>
            <a:off x="6541866" y="3403769"/>
            <a:ext cx="1569660" cy="276999"/>
          </a:xfrm>
          <a:prstGeom prst="rect">
            <a:avLst/>
          </a:prstGeom>
        </p:spPr>
        <p:txBody>
          <a:bodyPr wrap="none">
            <a:spAutoFit/>
          </a:bodyPr>
          <a:lstStyle/>
          <a:p>
            <a:r>
              <a:rPr lang="zh-CN" altLang="en-US" sz="1200" b="1" dirty="0" smtClean="0">
                <a:solidFill>
                  <a:srgbClr val="C00000"/>
                </a:solidFill>
                <a:latin typeface="微软雅黑" panose="020B0503020204020204" pitchFamily="34" charset="-122"/>
                <a:ea typeface="微软雅黑" panose="020B0503020204020204" pitchFamily="34" charset="-122"/>
              </a:rPr>
              <a:t>四川省汶川县漩口镇</a:t>
            </a:r>
            <a:endParaRPr lang="zh-CN" altLang="en-US" sz="1200" b="1" dirty="0" smtClean="0">
              <a:solidFill>
                <a:srgbClr val="C00000"/>
              </a:solidFill>
              <a:latin typeface="微软雅黑" panose="020B0503020204020204" pitchFamily="34" charset="-122"/>
              <a:ea typeface="微软雅黑" panose="020B0503020204020204" pitchFamily="34" charset="-122"/>
            </a:endParaRPr>
          </a:p>
        </p:txBody>
      </p:sp>
      <p:pic>
        <p:nvPicPr>
          <p:cNvPr id="38" name="Picture 2" descr="20150826中国建筑研究院ppt-0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Box 20"/>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整体格局</a:t>
            </a:r>
            <a:endParaRPr lang="zh-CN" altLang="en-US" sz="2400" b="1" dirty="0">
              <a:latin typeface="微软雅黑" panose="020B0503020204020204" pitchFamily="34" charset="-122"/>
              <a:ea typeface="微软雅黑" panose="020B0503020204020204" pitchFamily="34" charset="-122"/>
            </a:endParaRPr>
          </a:p>
        </p:txBody>
      </p:sp>
      <p:sp>
        <p:nvSpPr>
          <p:cNvPr id="23" name="矩形 22"/>
          <p:cNvSpPr/>
          <p:nvPr/>
        </p:nvSpPr>
        <p:spPr>
          <a:xfrm>
            <a:off x="268858" y="908720"/>
            <a:ext cx="3531736" cy="507831"/>
          </a:xfrm>
          <a:prstGeom prst="rect">
            <a:avLst/>
          </a:prstGeom>
        </p:spPr>
        <p:txBody>
          <a:bodyPr wrap="none">
            <a:spAutoFit/>
          </a:bodyPr>
          <a:lstStyle/>
          <a:p>
            <a:pPr marL="342900" indent="-342900" eaLnBrk="1" hangingPunct="1">
              <a:lnSpc>
                <a:spcPct val="150000"/>
              </a:lnSpc>
              <a:spcBef>
                <a:spcPts val="1200"/>
              </a:spcBef>
              <a:spcAft>
                <a:spcPts val="600"/>
              </a:spcAft>
              <a:buClr>
                <a:schemeClr val="accent3">
                  <a:lumMod val="50000"/>
                </a:schemeClr>
              </a:buClr>
              <a:buFont typeface="Wingdings" panose="05000000000000000000" pitchFamily="2" charset="2"/>
              <a:buChar char="p"/>
            </a:pPr>
            <a:r>
              <a:rPr lang="zh-CN" altLang="en-US" sz="1800" b="1" dirty="0">
                <a:latin typeface="微软雅黑" panose="020B0503020204020204" pitchFamily="34" charset="-122"/>
                <a:ea typeface="微软雅黑" panose="020B0503020204020204" pitchFamily="34" charset="-122"/>
              </a:rPr>
              <a:t>山地、丘陵地区路网布局模式</a:t>
            </a:r>
            <a:endParaRPr lang="en-US" altLang="zh-CN" sz="1800" b="1" dirty="0">
              <a:latin typeface="微软雅黑" panose="020B0503020204020204" pitchFamily="34" charset="-122"/>
              <a:ea typeface="微软雅黑" panose="020B0503020204020204" pitchFamily="34" charset="-122"/>
            </a:endParaRPr>
          </a:p>
        </p:txBody>
      </p:sp>
      <p:sp>
        <p:nvSpPr>
          <p:cNvPr id="24" name="矩形 4"/>
          <p:cNvSpPr>
            <a:spLocks noChangeArrowheads="1"/>
          </p:cNvSpPr>
          <p:nvPr/>
        </p:nvSpPr>
        <p:spPr bwMode="auto">
          <a:xfrm>
            <a:off x="122063" y="486832"/>
            <a:ext cx="3986989" cy="400110"/>
          </a:xfrm>
          <a:prstGeom prst="rect">
            <a:avLst/>
          </a:prstGeom>
          <a:noFill/>
          <a:ln w="9525">
            <a:noFill/>
            <a:miter lim="800000"/>
          </a:ln>
        </p:spPr>
        <p:txBody>
          <a:bodyPr wrap="none">
            <a:spAutoFit/>
          </a:bodyPr>
          <a:lstStyle/>
          <a:p>
            <a:r>
              <a:rPr lang="en-US" altLang="zh-CN" sz="2000" b="1" dirty="0" smtClean="0">
                <a:latin typeface="微软雅黑" panose="020B0503020204020204" pitchFamily="34" charset="-122"/>
                <a:ea typeface="微软雅黑" panose="020B0503020204020204" pitchFamily="34" charset="-122"/>
              </a:rPr>
              <a:t>3.1 </a:t>
            </a:r>
            <a:r>
              <a:rPr lang="zh-CN" altLang="en-US" sz="2000" b="1" dirty="0" smtClean="0">
                <a:latin typeface="微软雅黑" panose="020B0503020204020204" pitchFamily="34" charset="-122"/>
                <a:ea typeface="微软雅黑" panose="020B0503020204020204" pitchFamily="34" charset="-122"/>
              </a:rPr>
              <a:t>顺应</a:t>
            </a:r>
            <a:r>
              <a:rPr lang="zh-CN" altLang="en-US" sz="2000" b="1" dirty="0">
                <a:latin typeface="微软雅黑" panose="020B0503020204020204" pitchFamily="34" charset="-122"/>
                <a:ea typeface="微软雅黑" panose="020B0503020204020204" pitchFamily="34" charset="-122"/>
              </a:rPr>
              <a:t>自然地形，延续传统肌理</a:t>
            </a:r>
            <a:endParaRPr lang="zh-CN" altLang="en-US" sz="2000" b="1" dirty="0">
              <a:latin typeface="微软雅黑" panose="020B0503020204020204" pitchFamily="34" charset="-122"/>
              <a:ea typeface="微软雅黑" panose="020B0503020204020204" pitchFamily="34" charset="-122"/>
            </a:endParaRPr>
          </a:p>
        </p:txBody>
      </p:sp>
      <p:pic>
        <p:nvPicPr>
          <p:cNvPr id="25" name="Picture 2" descr="H:\小城镇特色规划编制指南\参考资料\西沱镇区\14-高程 拷贝.jpg"/>
          <p:cNvPicPr>
            <a:picLocks noChangeAspect="1" noChangeArrowheads="1"/>
          </p:cNvPicPr>
          <p:nvPr/>
        </p:nvPicPr>
        <p:blipFill>
          <a:blip r:embed="rId4" cstate="print"/>
          <a:srcRect l="12808" t="38004" r="50190" b="3989"/>
          <a:stretch>
            <a:fillRect/>
          </a:stretch>
        </p:blipFill>
        <p:spPr bwMode="auto">
          <a:xfrm>
            <a:off x="4738226" y="3799120"/>
            <a:ext cx="2447588" cy="2520000"/>
          </a:xfrm>
          <a:prstGeom prst="rect">
            <a:avLst/>
          </a:prstGeom>
          <a:noFill/>
        </p:spPr>
      </p:pic>
      <p:pic>
        <p:nvPicPr>
          <p:cNvPr id="27" name="Picture 3" descr="H:\小城镇特色规划编制指南\参考资料\西沱镇区\22-道路2011 拷贝.jpg"/>
          <p:cNvPicPr>
            <a:picLocks noChangeAspect="1" noChangeArrowheads="1"/>
          </p:cNvPicPr>
          <p:nvPr/>
        </p:nvPicPr>
        <p:blipFill>
          <a:blip r:embed="rId5" cstate="print"/>
          <a:srcRect l="11385" t="40004" r="55882" b="5990"/>
          <a:stretch>
            <a:fillRect/>
          </a:stretch>
        </p:blipFill>
        <p:spPr bwMode="auto">
          <a:xfrm>
            <a:off x="7156495" y="3799120"/>
            <a:ext cx="2325556" cy="2520000"/>
          </a:xfrm>
          <a:prstGeom prst="rect">
            <a:avLst/>
          </a:prstGeom>
          <a:noFill/>
        </p:spPr>
      </p:pic>
      <p:sp>
        <p:nvSpPr>
          <p:cNvPr id="26" name="Text Box 3"/>
          <p:cNvSpPr txBox="1">
            <a:spLocks noChangeArrowheads="1"/>
          </p:cNvSpPr>
          <p:nvPr/>
        </p:nvSpPr>
        <p:spPr bwMode="auto">
          <a:xfrm>
            <a:off x="5591971" y="6320365"/>
            <a:ext cx="3807523" cy="276987"/>
          </a:xfrm>
          <a:prstGeom prst="rect">
            <a:avLst/>
          </a:prstGeom>
          <a:noFill/>
          <a:ln w="9525">
            <a:noFill/>
            <a:miter lim="800000"/>
          </a:ln>
        </p:spPr>
        <p:txBody>
          <a:bodyPr wrap="square" lIns="91429" tIns="45714" rIns="91429" bIns="45714">
            <a:spAutoFit/>
          </a:bodyPr>
          <a:lstStyle/>
          <a:p>
            <a:pPr eaLnBrk="1" hangingPunct="1">
              <a:buClr>
                <a:srgbClr val="FF0000"/>
              </a:buClr>
            </a:pPr>
            <a:r>
              <a:rPr lang="zh-CN" altLang="en-US" sz="1200" dirty="0" smtClean="0">
                <a:solidFill>
                  <a:srgbClr val="C00000"/>
                </a:solidFill>
                <a:latin typeface="微软雅黑" panose="020B0503020204020204" pitchFamily="34" charset="-122"/>
                <a:ea typeface="微软雅黑" panose="020B0503020204020204" pitchFamily="34" charset="-122"/>
              </a:rPr>
              <a:t>重庆市</a:t>
            </a:r>
            <a:r>
              <a:rPr lang="zh-CN" altLang="en-US" sz="1200" dirty="0">
                <a:solidFill>
                  <a:srgbClr val="C00000"/>
                </a:solidFill>
                <a:latin typeface="微软雅黑" panose="020B0503020204020204" pitchFamily="34" charset="-122"/>
                <a:ea typeface="微软雅黑" panose="020B0503020204020204" pitchFamily="34" charset="-122"/>
              </a:rPr>
              <a:t>某</a:t>
            </a:r>
            <a:r>
              <a:rPr lang="zh-CN" altLang="en-US" sz="1200" dirty="0" smtClean="0">
                <a:solidFill>
                  <a:srgbClr val="C00000"/>
                </a:solidFill>
                <a:latin typeface="微软雅黑" panose="020B0503020204020204" pitchFamily="34" charset="-122"/>
                <a:ea typeface="微软雅黑" panose="020B0503020204020204" pitchFamily="34" charset="-122"/>
              </a:rPr>
              <a:t>镇</a:t>
            </a:r>
            <a:r>
              <a:rPr lang="zh-CN" altLang="en-US" sz="1200" dirty="0" smtClean="0">
                <a:latin typeface="微软雅黑" panose="020B0503020204020204" pitchFamily="34" charset="-122"/>
                <a:ea typeface="微软雅黑" panose="020B0503020204020204" pitchFamily="34" charset="-122"/>
              </a:rPr>
              <a:t>道路布局直接</a:t>
            </a:r>
            <a:r>
              <a:rPr lang="zh-CN" altLang="en-US" sz="1200" dirty="0">
                <a:latin typeface="微软雅黑" panose="020B0503020204020204" pitchFamily="34" charset="-122"/>
                <a:ea typeface="微软雅黑" panose="020B0503020204020204" pitchFamily="34" charset="-122"/>
              </a:rPr>
              <a:t>切割</a:t>
            </a:r>
            <a:r>
              <a:rPr lang="zh-CN" altLang="en-US" sz="1200" dirty="0" smtClean="0">
                <a:solidFill>
                  <a:srgbClr val="C00000"/>
                </a:solidFill>
                <a:latin typeface="微软雅黑" panose="020B0503020204020204" pitchFamily="34" charset="-122"/>
                <a:ea typeface="微软雅黑" panose="020B0503020204020204" pitchFamily="34" charset="-122"/>
              </a:rPr>
              <a:t>山地</a:t>
            </a:r>
            <a:r>
              <a:rPr lang="zh-CN" altLang="en-US" sz="1200" dirty="0" smtClean="0">
                <a:latin typeface="微软雅黑" panose="020B0503020204020204" pitchFamily="34" charset="-122"/>
                <a:ea typeface="微软雅黑" panose="020B0503020204020204" pitchFamily="34" charset="-122"/>
              </a:rPr>
              <a:t>，破坏地貌</a:t>
            </a:r>
            <a:endParaRPr lang="en-US" altLang="zh-CN" sz="1200" dirty="0">
              <a:latin typeface="微软雅黑" panose="020B0503020204020204" pitchFamily="34" charset="-122"/>
              <a:ea typeface="微软雅黑" panose="020B0503020204020204" pitchFamily="34" charset="-122"/>
            </a:endParaRPr>
          </a:p>
        </p:txBody>
      </p:sp>
      <p:sp>
        <p:nvSpPr>
          <p:cNvPr id="28" name="Text Box 3"/>
          <p:cNvSpPr txBox="1">
            <a:spLocks noChangeArrowheads="1"/>
          </p:cNvSpPr>
          <p:nvPr/>
        </p:nvSpPr>
        <p:spPr bwMode="auto">
          <a:xfrm>
            <a:off x="6381760" y="6050194"/>
            <a:ext cx="1014113" cy="307764"/>
          </a:xfrm>
          <a:prstGeom prst="rect">
            <a:avLst/>
          </a:prstGeom>
          <a:noFill/>
          <a:ln w="9525">
            <a:noFill/>
            <a:miter lim="800000"/>
          </a:ln>
        </p:spPr>
        <p:txBody>
          <a:bodyPr wrap="square" lIns="91429" tIns="45714" rIns="91429" bIns="45714">
            <a:spAutoFit/>
          </a:bodyPr>
          <a:lstStyle/>
          <a:p>
            <a:pPr eaLnBrk="1" hangingPunct="1">
              <a:buClr>
                <a:srgbClr val="FF0000"/>
              </a:buClr>
            </a:pPr>
            <a:r>
              <a:rPr lang="zh-CN" altLang="en-US" sz="1400" b="1" dirty="0" smtClean="0">
                <a:latin typeface="微软雅黑" panose="020B0503020204020204" pitchFamily="34" charset="-122"/>
                <a:ea typeface="微软雅黑" panose="020B0503020204020204" pitchFamily="34" charset="-122"/>
              </a:rPr>
              <a:t>现状地形</a:t>
            </a:r>
            <a:endParaRPr lang="en-US" altLang="zh-CN" sz="1400" b="1" dirty="0">
              <a:latin typeface="微软雅黑" panose="020B0503020204020204" pitchFamily="34" charset="-122"/>
              <a:ea typeface="微软雅黑" panose="020B0503020204020204" pitchFamily="34" charset="-122"/>
            </a:endParaRPr>
          </a:p>
        </p:txBody>
      </p:sp>
      <p:sp>
        <p:nvSpPr>
          <p:cNvPr id="29" name="Text Box 3"/>
          <p:cNvSpPr txBox="1">
            <a:spLocks noChangeArrowheads="1"/>
          </p:cNvSpPr>
          <p:nvPr/>
        </p:nvSpPr>
        <p:spPr bwMode="auto">
          <a:xfrm>
            <a:off x="7773899" y="6027344"/>
            <a:ext cx="1014113" cy="307764"/>
          </a:xfrm>
          <a:prstGeom prst="rect">
            <a:avLst/>
          </a:prstGeom>
          <a:noFill/>
          <a:ln w="9525">
            <a:noFill/>
            <a:miter lim="800000"/>
          </a:ln>
        </p:spPr>
        <p:txBody>
          <a:bodyPr wrap="square" lIns="91429" tIns="45714" rIns="91429" bIns="45714">
            <a:spAutoFit/>
          </a:bodyPr>
          <a:lstStyle/>
          <a:p>
            <a:pPr eaLnBrk="1" hangingPunct="1">
              <a:buClr>
                <a:srgbClr val="FF0000"/>
              </a:buClr>
            </a:pPr>
            <a:r>
              <a:rPr lang="zh-CN" altLang="en-US" sz="1400" b="1" dirty="0" smtClean="0">
                <a:latin typeface="微软雅黑" panose="020B0503020204020204" pitchFamily="34" charset="-122"/>
                <a:ea typeface="微软雅黑" panose="020B0503020204020204" pitchFamily="34" charset="-122"/>
              </a:rPr>
              <a:t>规划路网</a:t>
            </a:r>
            <a:endParaRPr lang="en-US" altLang="zh-CN" sz="1400" b="1" dirty="0">
              <a:latin typeface="微软雅黑" panose="020B0503020204020204" pitchFamily="34" charset="-122"/>
              <a:ea typeface="微软雅黑" panose="020B0503020204020204" pitchFamily="34" charset="-122"/>
            </a:endParaRPr>
          </a:p>
        </p:txBody>
      </p:sp>
      <p:sp>
        <p:nvSpPr>
          <p:cNvPr id="2" name="矩形 1"/>
          <p:cNvSpPr/>
          <p:nvPr/>
        </p:nvSpPr>
        <p:spPr>
          <a:xfrm>
            <a:off x="185415" y="5003884"/>
            <a:ext cx="4679366" cy="336695"/>
          </a:xfrm>
          <a:prstGeom prst="rect">
            <a:avLst/>
          </a:prstGeom>
        </p:spPr>
        <p:txBody>
          <a:bodyPr wrap="square">
            <a:spAutoFit/>
          </a:bodyPr>
          <a:lstStyle/>
          <a:p>
            <a:pPr algn="ctr">
              <a:lnSpc>
                <a:spcPct val="150000"/>
              </a:lnSpc>
            </a:pPr>
            <a:r>
              <a:rPr lang="zh-CN" altLang="en-US" sz="1200" dirty="0" smtClean="0">
                <a:latin typeface="微软雅黑" panose="020B0503020204020204" pitchFamily="34" charset="-122"/>
                <a:ea typeface="微软雅黑" panose="020B0503020204020204" pitchFamily="34" charset="-122"/>
              </a:rPr>
              <a:t>机动车道</a:t>
            </a:r>
            <a:r>
              <a:rPr lang="zh-CN" altLang="en-US" sz="1200" dirty="0">
                <a:latin typeface="微软雅黑" panose="020B0503020204020204" pitchFamily="34" charset="-122"/>
                <a:ea typeface="微软雅黑" panose="020B0503020204020204" pitchFamily="34" charset="-122"/>
              </a:rPr>
              <a:t>路顺应等高线布局，人行步道可垂直等高线布局</a:t>
            </a:r>
            <a:endParaRPr lang="zh-CN" altLang="en-US" sz="1200" dirty="0">
              <a:latin typeface="微软雅黑" panose="020B0503020204020204" pitchFamily="34" charset="-122"/>
              <a:ea typeface="微软雅黑" panose="020B0503020204020204" pitchFamily="34" charset="-122"/>
            </a:endParaRPr>
          </a:p>
        </p:txBody>
      </p:sp>
      <p:grpSp>
        <p:nvGrpSpPr>
          <p:cNvPr id="34" name="组合 33"/>
          <p:cNvGrpSpPr/>
          <p:nvPr/>
        </p:nvGrpSpPr>
        <p:grpSpPr>
          <a:xfrm>
            <a:off x="8825067" y="5800826"/>
            <a:ext cx="496419" cy="646331"/>
            <a:chOff x="4355976" y="2060848"/>
            <a:chExt cx="504056" cy="646331"/>
          </a:xfrm>
        </p:grpSpPr>
        <p:sp>
          <p:nvSpPr>
            <p:cNvPr id="43" name="矩形 42"/>
            <p:cNvSpPr/>
            <p:nvPr/>
          </p:nvSpPr>
          <p:spPr>
            <a:xfrm>
              <a:off x="4355976" y="2060848"/>
              <a:ext cx="504056"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44" name="矩形 43"/>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a:off x="4016896" y="4186743"/>
            <a:ext cx="624802" cy="646331"/>
            <a:chOff x="3563888" y="2060848"/>
            <a:chExt cx="576740" cy="646331"/>
          </a:xfrm>
        </p:grpSpPr>
        <p:sp>
          <p:nvSpPr>
            <p:cNvPr id="46" name="矩形 45"/>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47" name="矩形 46"/>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grpSp>
        <p:nvGrpSpPr>
          <p:cNvPr id="48" name="组合 47"/>
          <p:cNvGrpSpPr/>
          <p:nvPr/>
        </p:nvGrpSpPr>
        <p:grpSpPr>
          <a:xfrm>
            <a:off x="8930710" y="3152790"/>
            <a:ext cx="624802" cy="646331"/>
            <a:chOff x="3563888" y="2060848"/>
            <a:chExt cx="576740" cy="646331"/>
          </a:xfrm>
        </p:grpSpPr>
        <p:sp>
          <p:nvSpPr>
            <p:cNvPr id="49" name="矩形 48"/>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50" name="矩形 49"/>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30" name="TextBox 29"/>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3</a:t>
            </a:r>
            <a:r>
              <a:rPr lang="en-US" altLang="zh-CN" sz="2400" b="1" dirty="0">
                <a:latin typeface="微软雅黑" panose="020B0503020204020204" pitchFamily="34" charset="-122"/>
                <a:ea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rPr>
              <a:t>合理的路网</a:t>
            </a:r>
            <a:r>
              <a:rPr lang="zh-CN" altLang="en-US" sz="2400" b="1" dirty="0" smtClean="0">
                <a:latin typeface="微软雅黑" panose="020B0503020204020204" pitchFamily="34" charset="-122"/>
                <a:ea typeface="微软雅黑" panose="020B0503020204020204" pitchFamily="34" charset="-122"/>
              </a:rPr>
              <a:t>形式</a:t>
            </a:r>
            <a:endParaRPr lang="en-US" altLang="zh-CN" sz="240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662523" y="1411888"/>
            <a:ext cx="8814979" cy="738664"/>
          </a:xfrm>
          <a:prstGeom prst="rect">
            <a:avLst/>
          </a:prstGeom>
        </p:spPr>
        <p:txBody>
          <a:bodyPr wrap="square">
            <a:spAutoFit/>
          </a:bodyPr>
          <a:lstStyle/>
          <a:p>
            <a:pPr eaLnBrk="1" hangingPunct="1">
              <a:lnSpc>
                <a:spcPct val="150000"/>
              </a:lnSpc>
              <a:buClr>
                <a:srgbClr val="FF0000"/>
              </a:buClr>
              <a:defRPr/>
            </a:pPr>
            <a:r>
              <a:rPr lang="zh-CN" altLang="en-US" sz="1400" dirty="0" smtClean="0">
                <a:solidFill>
                  <a:srgbClr val="C00000"/>
                </a:solidFill>
                <a:latin typeface="微软雅黑" panose="020B0503020204020204" pitchFamily="34" charset="-122"/>
                <a:ea typeface="微软雅黑" panose="020B0503020204020204" pitchFamily="34" charset="-122"/>
              </a:rPr>
              <a:t>新镇区</a:t>
            </a:r>
            <a:r>
              <a:rPr lang="zh-CN" altLang="en-US" sz="1400" dirty="0" smtClean="0">
                <a:latin typeface="微软雅黑" panose="020B0503020204020204" pitchFamily="34" charset="-122"/>
                <a:ea typeface="微软雅黑" panose="020B0503020204020204" pitchFamily="34" charset="-122"/>
              </a:rPr>
              <a:t>的道路应</a:t>
            </a:r>
            <a:r>
              <a:rPr lang="zh-CN" altLang="en-US" sz="1400" dirty="0" smtClean="0">
                <a:solidFill>
                  <a:srgbClr val="C00000"/>
                </a:solidFill>
                <a:latin typeface="微软雅黑" panose="020B0503020204020204" pitchFamily="34" charset="-122"/>
                <a:ea typeface="微软雅黑" panose="020B0503020204020204" pitchFamily="34" charset="-122"/>
              </a:rPr>
              <a:t>延续原有的路网格局</a:t>
            </a:r>
            <a:r>
              <a:rPr lang="zh-CN" altLang="en-US" sz="1400" dirty="0" smtClean="0">
                <a:latin typeface="微软雅黑" panose="020B0503020204020204" pitchFamily="34" charset="-122"/>
                <a:ea typeface="微软雅黑" panose="020B0503020204020204" pitchFamily="34" charset="-122"/>
              </a:rPr>
              <a:t>，因势利导地进行外延，有效</a:t>
            </a:r>
            <a:r>
              <a:rPr lang="zh-CN" altLang="en-US" sz="1400" dirty="0" smtClean="0">
                <a:solidFill>
                  <a:srgbClr val="C00000"/>
                </a:solidFill>
                <a:latin typeface="微软雅黑" panose="020B0503020204020204" pitchFamily="34" charset="-122"/>
                <a:ea typeface="微软雅黑" panose="020B0503020204020204" pitchFamily="34" charset="-122"/>
              </a:rPr>
              <a:t>缓解</a:t>
            </a:r>
            <a:r>
              <a:rPr lang="zh-CN" altLang="en-US" sz="1400" dirty="0" smtClean="0">
                <a:latin typeface="微软雅黑" panose="020B0503020204020204" pitchFamily="34" charset="-122"/>
                <a:ea typeface="微软雅黑" panose="020B0503020204020204" pitchFamily="34" charset="-122"/>
              </a:rPr>
              <a:t>新老镇区的</a:t>
            </a:r>
            <a:r>
              <a:rPr lang="zh-CN" altLang="en-US" sz="1400" dirty="0" smtClean="0">
                <a:solidFill>
                  <a:srgbClr val="C00000"/>
                </a:solidFill>
                <a:latin typeface="微软雅黑" panose="020B0503020204020204" pitchFamily="34" charset="-122"/>
                <a:ea typeface="微软雅黑" panose="020B0503020204020204" pitchFamily="34" charset="-122"/>
              </a:rPr>
              <a:t>交通瓶颈</a:t>
            </a:r>
            <a:r>
              <a:rPr lang="zh-CN" altLang="en-US" sz="1400" dirty="0" smtClean="0">
                <a:latin typeface="微软雅黑" panose="020B0503020204020204" pitchFamily="34" charset="-122"/>
                <a:ea typeface="微软雅黑" panose="020B0503020204020204" pitchFamily="34" charset="-122"/>
              </a:rPr>
              <a:t>，使得新老区成为有机整体，而不是各自为政，相互割裂。</a:t>
            </a:r>
            <a:endParaRPr lang="zh-CN" altLang="en-US" sz="1400" dirty="0" smtClean="0">
              <a:latin typeface="微软雅黑" panose="020B0503020204020204" pitchFamily="34" charset="-122"/>
              <a:ea typeface="微软雅黑" panose="020B0503020204020204" pitchFamily="34" charset="-122"/>
            </a:endParaRPr>
          </a:p>
        </p:txBody>
      </p:sp>
      <p:sp>
        <p:nvSpPr>
          <p:cNvPr id="68609" name="Rectangle 1"/>
          <p:cNvSpPr>
            <a:spLocks noChangeArrowheads="1"/>
          </p:cNvSpPr>
          <p:nvPr/>
        </p:nvSpPr>
        <p:spPr bwMode="auto">
          <a:xfrm>
            <a:off x="122063" y="5583724"/>
            <a:ext cx="5020587" cy="1200329"/>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ctr" defTabSz="914400" rtl="0" eaLnBrk="1" fontAlgn="base" latinLnBrk="0" hangingPunct="1">
              <a:lnSpc>
                <a:spcPct val="150000"/>
              </a:lnSpc>
              <a:spcBef>
                <a:spcPct val="0"/>
              </a:spcBef>
              <a:spcAft>
                <a:spcPct val="0"/>
              </a:spcAft>
              <a:buClrTx/>
              <a:buSzTx/>
              <a:buFontTx/>
              <a:buNone/>
            </a:pPr>
            <a:r>
              <a:rPr lang="zh-CN" altLang="en-US" sz="1200" b="1" dirty="0" smtClean="0">
                <a:solidFill>
                  <a:srgbClr val="C00000"/>
                </a:solidFill>
                <a:latin typeface="微软雅黑" panose="020B0503020204020204" pitchFamily="34" charset="-122"/>
                <a:ea typeface="微软雅黑" panose="020B0503020204020204" pitchFamily="34" charset="-122"/>
              </a:rPr>
              <a:t>广东省中山市古镇</a:t>
            </a:r>
            <a:endParaRPr lang="en-US" altLang="zh-CN" sz="1200" dirty="0" smtClean="0">
              <a:latin typeface="微软雅黑" panose="020B0503020204020204" pitchFamily="34" charset="-122"/>
              <a:ea typeface="微软雅黑" panose="020B0503020204020204" pitchFamily="34" charset="-122"/>
            </a:endParaRPr>
          </a:p>
          <a:p>
            <a:pPr lvl="0" eaLnBrk="1" hangingPunct="1">
              <a:lnSpc>
                <a:spcPct val="150000"/>
              </a:lnSpc>
            </a:pPr>
            <a:r>
              <a:rPr lang="zh-CN" altLang="en-US" sz="1200" dirty="0">
                <a:latin typeface="微软雅黑" panose="020B0503020204020204" pitchFamily="34" charset="-122"/>
                <a:ea typeface="微软雅黑" panose="020B0503020204020204" pitchFamily="34" charset="-122"/>
              </a:rPr>
              <a:t>新区</a:t>
            </a:r>
            <a:r>
              <a:rPr lang="zh-CN" altLang="zh-CN" sz="1200" dirty="0">
                <a:latin typeface="微软雅黑" panose="020B0503020204020204" pitchFamily="34" charset="-122"/>
                <a:ea typeface="微软雅黑" panose="020B0503020204020204" pitchFamily="34" charset="-122"/>
              </a:rPr>
              <a:t>规划建设若干条次干路与老镇区的主要道路相连，使新建路网与老镇区路网相衔接；规划顺应并延续了老镇区原有环状的格局，向外拓展成新的环路</a:t>
            </a:r>
            <a:r>
              <a:rPr lang="zh-CN" altLang="en-US" sz="1200" dirty="0">
                <a:latin typeface="微软雅黑" panose="020B0503020204020204" pitchFamily="34" charset="-122"/>
                <a:ea typeface="微软雅黑" panose="020B0503020204020204" pitchFamily="34" charset="-122"/>
              </a:rPr>
              <a:t>，</a:t>
            </a:r>
            <a:r>
              <a:rPr lang="zh-CN" altLang="zh-CN" sz="1200" dirty="0">
                <a:latin typeface="微软雅黑" panose="020B0503020204020204" pitchFamily="34" charset="-122"/>
                <a:ea typeface="微软雅黑" panose="020B0503020204020204" pitchFamily="34" charset="-122"/>
              </a:rPr>
              <a:t>实现老镇区与新镇区路网布局协调。</a:t>
            </a:r>
            <a:endParaRPr lang="zh-CN" altLang="en-US" sz="1200" dirty="0">
              <a:latin typeface="微软雅黑" panose="020B0503020204020204" pitchFamily="34" charset="-122"/>
              <a:ea typeface="微软雅黑" panose="020B0503020204020204" pitchFamily="34" charset="-122"/>
            </a:endParaRPr>
          </a:p>
        </p:txBody>
      </p:sp>
      <p:pic>
        <p:nvPicPr>
          <p:cNvPr id="10"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整体格局</a:t>
            </a:r>
            <a:endParaRPr lang="zh-CN" altLang="en-US" sz="2400" b="1" dirty="0">
              <a:latin typeface="微软雅黑" panose="020B0503020204020204" pitchFamily="34" charset="-122"/>
              <a:ea typeface="微软雅黑" panose="020B0503020204020204" pitchFamily="34" charset="-122"/>
            </a:endParaRPr>
          </a:p>
        </p:txBody>
      </p:sp>
      <p:sp>
        <p:nvSpPr>
          <p:cNvPr id="22" name="矩形 21"/>
          <p:cNvSpPr/>
          <p:nvPr/>
        </p:nvSpPr>
        <p:spPr>
          <a:xfrm>
            <a:off x="265440" y="906660"/>
            <a:ext cx="3762568" cy="507831"/>
          </a:xfrm>
          <a:prstGeom prst="rect">
            <a:avLst/>
          </a:prstGeom>
        </p:spPr>
        <p:txBody>
          <a:bodyPr wrap="none">
            <a:spAutoFit/>
          </a:bodyPr>
          <a:lstStyle/>
          <a:p>
            <a:pPr marL="342900" indent="-342900" eaLnBrk="1" hangingPunct="1">
              <a:lnSpc>
                <a:spcPct val="150000"/>
              </a:lnSpc>
              <a:spcBef>
                <a:spcPts val="1200"/>
              </a:spcBef>
              <a:spcAft>
                <a:spcPts val="600"/>
              </a:spcAft>
              <a:buClr>
                <a:schemeClr val="accent3">
                  <a:lumMod val="50000"/>
                </a:schemeClr>
              </a:buClr>
              <a:buFont typeface="Wingdings" panose="05000000000000000000" pitchFamily="2" charset="2"/>
              <a:buChar char="p"/>
            </a:pPr>
            <a:r>
              <a:rPr lang="zh-CN" altLang="en-US" sz="1800" b="1" dirty="0">
                <a:latin typeface="微软雅黑" panose="020B0503020204020204" pitchFamily="34" charset="-122"/>
                <a:ea typeface="微软雅黑" panose="020B0503020204020204" pitchFamily="34" charset="-122"/>
              </a:rPr>
              <a:t>尊重原有的路网肌理，新老衔接</a:t>
            </a:r>
            <a:endParaRPr lang="en-US" altLang="zh-CN" sz="1800" b="1" dirty="0">
              <a:latin typeface="微软雅黑" panose="020B0503020204020204" pitchFamily="34" charset="-122"/>
              <a:ea typeface="微软雅黑" panose="020B0503020204020204" pitchFamily="34" charset="-122"/>
            </a:endParaRPr>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25906"/>
          <a:stretch>
            <a:fillRect/>
          </a:stretch>
        </p:blipFill>
        <p:spPr bwMode="auto">
          <a:xfrm>
            <a:off x="91004" y="2171229"/>
            <a:ext cx="4862259" cy="32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任意多边形 2"/>
          <p:cNvSpPr/>
          <p:nvPr/>
        </p:nvSpPr>
        <p:spPr>
          <a:xfrm>
            <a:off x="6600525" y="2810578"/>
            <a:ext cx="344102" cy="1135781"/>
          </a:xfrm>
          <a:custGeom>
            <a:avLst/>
            <a:gdLst>
              <a:gd name="connsiteX0" fmla="*/ 317633 w 317633"/>
              <a:gd name="connsiteY0" fmla="*/ 0 h 1135781"/>
              <a:gd name="connsiteX1" fmla="*/ 0 w 317633"/>
              <a:gd name="connsiteY1" fmla="*/ 1135781 h 1135781"/>
              <a:gd name="connsiteX2" fmla="*/ 0 w 317633"/>
              <a:gd name="connsiteY2" fmla="*/ 1135781 h 1135781"/>
            </a:gdLst>
            <a:ahLst/>
            <a:cxnLst>
              <a:cxn ang="0">
                <a:pos x="connsiteX0" y="connsiteY0"/>
              </a:cxn>
              <a:cxn ang="0">
                <a:pos x="connsiteX1" y="connsiteY1"/>
              </a:cxn>
              <a:cxn ang="0">
                <a:pos x="connsiteX2" y="connsiteY2"/>
              </a:cxn>
            </a:cxnLst>
            <a:rect l="l" t="t" r="r" b="b"/>
            <a:pathLst>
              <a:path w="317633" h="1135781">
                <a:moveTo>
                  <a:pt x="317633" y="0"/>
                </a:moveTo>
                <a:lnTo>
                  <a:pt x="0" y="1135781"/>
                </a:lnTo>
                <a:lnTo>
                  <a:pt x="0" y="1135781"/>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7247022" y="2954956"/>
            <a:ext cx="271112" cy="1116530"/>
          </a:xfrm>
          <a:custGeom>
            <a:avLst/>
            <a:gdLst>
              <a:gd name="connsiteX0" fmla="*/ 250257 w 250257"/>
              <a:gd name="connsiteY0" fmla="*/ 0 h 1116530"/>
              <a:gd name="connsiteX1" fmla="*/ 0 w 250257"/>
              <a:gd name="connsiteY1" fmla="*/ 1116530 h 1116530"/>
            </a:gdLst>
            <a:ahLst/>
            <a:cxnLst>
              <a:cxn ang="0">
                <a:pos x="connsiteX0" y="connsiteY0"/>
              </a:cxn>
              <a:cxn ang="0">
                <a:pos x="connsiteX1" y="connsiteY1"/>
              </a:cxn>
            </a:cxnLst>
            <a:rect l="l" t="t" r="r" b="b"/>
            <a:pathLst>
              <a:path w="250257" h="1116530">
                <a:moveTo>
                  <a:pt x="250257" y="0"/>
                </a:moveTo>
                <a:lnTo>
                  <a:pt x="0" y="111653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4"/>
          <p:cNvSpPr/>
          <p:nvPr/>
        </p:nvSpPr>
        <p:spPr>
          <a:xfrm>
            <a:off x="7413859" y="3570974"/>
            <a:ext cx="1053165" cy="635267"/>
          </a:xfrm>
          <a:custGeom>
            <a:avLst/>
            <a:gdLst>
              <a:gd name="connsiteX0" fmla="*/ 972152 w 972152"/>
              <a:gd name="connsiteY0" fmla="*/ 0 h 635267"/>
              <a:gd name="connsiteX1" fmla="*/ 770021 w 972152"/>
              <a:gd name="connsiteY1" fmla="*/ 356134 h 635267"/>
              <a:gd name="connsiteX2" fmla="*/ 423512 w 972152"/>
              <a:gd name="connsiteY2" fmla="*/ 481263 h 635267"/>
              <a:gd name="connsiteX3" fmla="*/ 0 w 972152"/>
              <a:gd name="connsiteY3" fmla="*/ 635267 h 635267"/>
            </a:gdLst>
            <a:ahLst/>
            <a:cxnLst>
              <a:cxn ang="0">
                <a:pos x="connsiteX0" y="connsiteY0"/>
              </a:cxn>
              <a:cxn ang="0">
                <a:pos x="connsiteX1" y="connsiteY1"/>
              </a:cxn>
              <a:cxn ang="0">
                <a:pos x="connsiteX2" y="connsiteY2"/>
              </a:cxn>
              <a:cxn ang="0">
                <a:pos x="connsiteX3" y="connsiteY3"/>
              </a:cxn>
            </a:cxnLst>
            <a:rect l="l" t="t" r="r" b="b"/>
            <a:pathLst>
              <a:path w="972152" h="635267">
                <a:moveTo>
                  <a:pt x="972152" y="0"/>
                </a:moveTo>
                <a:cubicBezTo>
                  <a:pt x="916806" y="137961"/>
                  <a:pt x="861461" y="275923"/>
                  <a:pt x="770021" y="356134"/>
                </a:cubicBezTo>
                <a:cubicBezTo>
                  <a:pt x="678581" y="436345"/>
                  <a:pt x="423512" y="481263"/>
                  <a:pt x="423512" y="481263"/>
                </a:cubicBezTo>
                <a:lnTo>
                  <a:pt x="0" y="63526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4986704" y="2171229"/>
            <a:ext cx="4783741" cy="3240000"/>
            <a:chOff x="539552" y="2214554"/>
            <a:chExt cx="5027721" cy="4214842"/>
          </a:xfrm>
        </p:grpSpPr>
        <p:pic>
          <p:nvPicPr>
            <p:cNvPr id="35" name="Picture 2" descr="C:\Documents and Settings\ghy-zhoud\桌面\14.jpg"/>
            <p:cNvPicPr>
              <a:picLocks noChangeAspect="1" noChangeArrowheads="1"/>
            </p:cNvPicPr>
            <p:nvPr/>
          </p:nvPicPr>
          <p:blipFill rotWithShape="1">
            <a:blip r:embed="rId3"/>
            <a:srcRect t="1783" r="5513" b="6212"/>
            <a:stretch>
              <a:fillRect/>
            </a:stretch>
          </p:blipFill>
          <p:spPr bwMode="auto">
            <a:xfrm>
              <a:off x="539552" y="2214554"/>
              <a:ext cx="5027721" cy="4214842"/>
            </a:xfrm>
            <a:prstGeom prst="rect">
              <a:avLst/>
            </a:prstGeom>
            <a:noFill/>
          </p:spPr>
        </p:pic>
        <p:sp>
          <p:nvSpPr>
            <p:cNvPr id="36" name="矩形 35"/>
            <p:cNvSpPr/>
            <p:nvPr/>
          </p:nvSpPr>
          <p:spPr>
            <a:xfrm>
              <a:off x="4833007" y="4071943"/>
              <a:ext cx="571471" cy="400380"/>
            </a:xfrm>
            <a:prstGeom prst="rect">
              <a:avLst/>
            </a:prstGeom>
          </p:spPr>
          <p:txBody>
            <a:bodyPr wrap="none">
              <a:spAutoFit/>
            </a:bodyPr>
            <a:lstStyle/>
            <a:p>
              <a:r>
                <a:rPr lang="zh-CN" altLang="en-US" sz="1400" b="1" dirty="0" smtClean="0">
                  <a:solidFill>
                    <a:srgbClr val="FF0000"/>
                  </a:solidFill>
                  <a:latin typeface="黑体" panose="02010600030101010101" pitchFamily="2" charset="-122"/>
                  <a:ea typeface="黑体" panose="02010600030101010101" pitchFamily="2" charset="-122"/>
                </a:rPr>
                <a:t>新区</a:t>
              </a:r>
              <a:endParaRPr lang="zh-CN" altLang="en-US" sz="1400" b="1" dirty="0">
                <a:solidFill>
                  <a:srgbClr val="FF0000"/>
                </a:solidFill>
                <a:latin typeface="黑体" panose="02010600030101010101" pitchFamily="2" charset="-122"/>
                <a:ea typeface="黑体" panose="02010600030101010101" pitchFamily="2" charset="-122"/>
              </a:endParaRPr>
            </a:p>
          </p:txBody>
        </p:sp>
        <p:sp>
          <p:nvSpPr>
            <p:cNvPr id="37" name="矩形 36"/>
            <p:cNvSpPr/>
            <p:nvPr/>
          </p:nvSpPr>
          <p:spPr>
            <a:xfrm>
              <a:off x="2843808" y="5157191"/>
              <a:ext cx="571471" cy="400380"/>
            </a:xfrm>
            <a:prstGeom prst="rect">
              <a:avLst/>
            </a:prstGeom>
            <a:ln>
              <a:noFill/>
            </a:ln>
          </p:spPr>
          <p:txBody>
            <a:bodyPr wrap="none">
              <a:spAutoFit/>
            </a:bodyPr>
            <a:lstStyle/>
            <a:p>
              <a:r>
                <a:rPr lang="zh-CN" altLang="en-US" sz="1400" b="1" dirty="0" smtClean="0">
                  <a:solidFill>
                    <a:srgbClr val="FFC000"/>
                  </a:solidFill>
                  <a:latin typeface="黑体" panose="02010600030101010101" pitchFamily="2" charset="-122"/>
                  <a:ea typeface="黑体" panose="02010600030101010101" pitchFamily="2" charset="-122"/>
                </a:rPr>
                <a:t>老区</a:t>
              </a:r>
              <a:endParaRPr lang="zh-CN" altLang="en-US" sz="1400" b="1" dirty="0">
                <a:solidFill>
                  <a:srgbClr val="FFC000"/>
                </a:solidFill>
                <a:latin typeface="黑体" panose="02010600030101010101" pitchFamily="2" charset="-122"/>
                <a:ea typeface="黑体" panose="02010600030101010101" pitchFamily="2" charset="-122"/>
              </a:endParaRPr>
            </a:p>
          </p:txBody>
        </p:sp>
        <p:sp>
          <p:nvSpPr>
            <p:cNvPr id="38" name="任意多边形 37"/>
            <p:cNvSpPr/>
            <p:nvPr/>
          </p:nvSpPr>
          <p:spPr>
            <a:xfrm>
              <a:off x="1859872" y="4145872"/>
              <a:ext cx="1892423" cy="2025588"/>
            </a:xfrm>
            <a:custGeom>
              <a:avLst/>
              <a:gdLst>
                <a:gd name="connsiteX0" fmla="*/ 155359 w 1892423"/>
                <a:gd name="connsiteY0" fmla="*/ 355107 h 2025588"/>
                <a:gd name="connsiteX1" fmla="*/ 616998 w 1892423"/>
                <a:gd name="connsiteY1" fmla="*/ 346229 h 2025588"/>
                <a:gd name="connsiteX2" fmla="*/ 1025371 w 1892423"/>
                <a:gd name="connsiteY2" fmla="*/ 44388 h 2025588"/>
                <a:gd name="connsiteX3" fmla="*/ 1398233 w 1892423"/>
                <a:gd name="connsiteY3" fmla="*/ 79899 h 2025588"/>
                <a:gd name="connsiteX4" fmla="*/ 1602419 w 1892423"/>
                <a:gd name="connsiteY4" fmla="*/ 390617 h 2025588"/>
                <a:gd name="connsiteX5" fmla="*/ 1877627 w 1892423"/>
                <a:gd name="connsiteY5" fmla="*/ 1447060 h 2025588"/>
                <a:gd name="connsiteX6" fmla="*/ 1691196 w 1892423"/>
                <a:gd name="connsiteY6" fmla="*/ 1740023 h 2025588"/>
                <a:gd name="connsiteX7" fmla="*/ 1407111 w 1892423"/>
                <a:gd name="connsiteY7" fmla="*/ 1979720 h 2025588"/>
                <a:gd name="connsiteX8" fmla="*/ 1247312 w 1892423"/>
                <a:gd name="connsiteY8" fmla="*/ 1935332 h 2025588"/>
                <a:gd name="connsiteX9" fmla="*/ 1078637 w 1892423"/>
                <a:gd name="connsiteY9" fmla="*/ 1438182 h 2025588"/>
                <a:gd name="connsiteX10" fmla="*/ 803429 w 1892423"/>
                <a:gd name="connsiteY10" fmla="*/ 1012054 h 2025588"/>
                <a:gd name="connsiteX11" fmla="*/ 386178 w 1892423"/>
                <a:gd name="connsiteY11" fmla="*/ 781235 h 2025588"/>
                <a:gd name="connsiteX12" fmla="*/ 48827 w 1892423"/>
                <a:gd name="connsiteY12" fmla="*/ 585926 h 2025588"/>
                <a:gd name="connsiteX13" fmla="*/ 93215 w 1892423"/>
                <a:gd name="connsiteY13" fmla="*/ 381740 h 2025588"/>
                <a:gd name="connsiteX14" fmla="*/ 155359 w 1892423"/>
                <a:gd name="connsiteY14" fmla="*/ 355107 h 2025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92423" h="2025588">
                  <a:moveTo>
                    <a:pt x="155359" y="355107"/>
                  </a:moveTo>
                  <a:cubicBezTo>
                    <a:pt x="242656" y="349189"/>
                    <a:pt x="471996" y="398015"/>
                    <a:pt x="616998" y="346229"/>
                  </a:cubicBezTo>
                  <a:cubicBezTo>
                    <a:pt x="762000" y="294443"/>
                    <a:pt x="895165" y="88776"/>
                    <a:pt x="1025371" y="44388"/>
                  </a:cubicBezTo>
                  <a:cubicBezTo>
                    <a:pt x="1155577" y="0"/>
                    <a:pt x="1302059" y="22194"/>
                    <a:pt x="1398233" y="79899"/>
                  </a:cubicBezTo>
                  <a:cubicBezTo>
                    <a:pt x="1494407" y="137604"/>
                    <a:pt x="1522520" y="162757"/>
                    <a:pt x="1602419" y="390617"/>
                  </a:cubicBezTo>
                  <a:cubicBezTo>
                    <a:pt x="1682318" y="618477"/>
                    <a:pt x="1862831" y="1222159"/>
                    <a:pt x="1877627" y="1447060"/>
                  </a:cubicBezTo>
                  <a:cubicBezTo>
                    <a:pt x="1892423" y="1671961"/>
                    <a:pt x="1769615" y="1651246"/>
                    <a:pt x="1691196" y="1740023"/>
                  </a:cubicBezTo>
                  <a:cubicBezTo>
                    <a:pt x="1612777" y="1828800"/>
                    <a:pt x="1481092" y="1947168"/>
                    <a:pt x="1407111" y="1979720"/>
                  </a:cubicBezTo>
                  <a:cubicBezTo>
                    <a:pt x="1333130" y="2012272"/>
                    <a:pt x="1302058" y="2025588"/>
                    <a:pt x="1247312" y="1935332"/>
                  </a:cubicBezTo>
                  <a:cubicBezTo>
                    <a:pt x="1192566" y="1845076"/>
                    <a:pt x="1152618" y="1592062"/>
                    <a:pt x="1078637" y="1438182"/>
                  </a:cubicBezTo>
                  <a:cubicBezTo>
                    <a:pt x="1004657" y="1284302"/>
                    <a:pt x="918839" y="1121545"/>
                    <a:pt x="803429" y="1012054"/>
                  </a:cubicBezTo>
                  <a:cubicBezTo>
                    <a:pt x="688019" y="902563"/>
                    <a:pt x="511945" y="852256"/>
                    <a:pt x="386178" y="781235"/>
                  </a:cubicBezTo>
                  <a:cubicBezTo>
                    <a:pt x="260411" y="710214"/>
                    <a:pt x="97654" y="652508"/>
                    <a:pt x="48827" y="585926"/>
                  </a:cubicBezTo>
                  <a:cubicBezTo>
                    <a:pt x="0" y="519344"/>
                    <a:pt x="72501" y="420210"/>
                    <a:pt x="93215" y="381740"/>
                  </a:cubicBezTo>
                  <a:cubicBezTo>
                    <a:pt x="113930" y="343270"/>
                    <a:pt x="68062" y="361026"/>
                    <a:pt x="155359" y="355107"/>
                  </a:cubicBezTo>
                  <a:close/>
                </a:path>
              </a:pathLst>
            </a:cu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任意多边形 5"/>
          <p:cNvSpPr/>
          <p:nvPr/>
        </p:nvSpPr>
        <p:spPr>
          <a:xfrm>
            <a:off x="6527533" y="2820203"/>
            <a:ext cx="396240" cy="1116531"/>
          </a:xfrm>
          <a:custGeom>
            <a:avLst/>
            <a:gdLst>
              <a:gd name="connsiteX0" fmla="*/ 365760 w 365760"/>
              <a:gd name="connsiteY0" fmla="*/ 0 h 1116531"/>
              <a:gd name="connsiteX1" fmla="*/ 0 w 365760"/>
              <a:gd name="connsiteY1" fmla="*/ 1116531 h 1116531"/>
            </a:gdLst>
            <a:ahLst/>
            <a:cxnLst>
              <a:cxn ang="0">
                <a:pos x="connsiteX0" y="connsiteY0"/>
              </a:cxn>
              <a:cxn ang="0">
                <a:pos x="connsiteX1" y="connsiteY1"/>
              </a:cxn>
            </a:cxnLst>
            <a:rect l="l" t="t" r="r" b="b"/>
            <a:pathLst>
              <a:path w="365760" h="1116531">
                <a:moveTo>
                  <a:pt x="365760" y="0"/>
                </a:moveTo>
                <a:lnTo>
                  <a:pt x="0" y="1116531"/>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a:off x="7476424" y="2310063"/>
            <a:ext cx="1595387" cy="1785846"/>
          </a:xfrm>
          <a:custGeom>
            <a:avLst/>
            <a:gdLst>
              <a:gd name="connsiteX0" fmla="*/ 1472665 w 1472665"/>
              <a:gd name="connsiteY0" fmla="*/ 0 h 1785846"/>
              <a:gd name="connsiteX1" fmla="*/ 1097280 w 1472665"/>
              <a:gd name="connsiteY1" fmla="*/ 1337912 h 1785846"/>
              <a:gd name="connsiteX2" fmla="*/ 712269 w 1472665"/>
              <a:gd name="connsiteY2" fmla="*/ 1655545 h 1785846"/>
              <a:gd name="connsiteX3" fmla="*/ 202130 w 1472665"/>
              <a:gd name="connsiteY3" fmla="*/ 1771049 h 1785846"/>
              <a:gd name="connsiteX4" fmla="*/ 0 w 1472665"/>
              <a:gd name="connsiteY4" fmla="*/ 1780674 h 1785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2665" h="1785846">
                <a:moveTo>
                  <a:pt x="1472665" y="0"/>
                </a:moveTo>
                <a:cubicBezTo>
                  <a:pt x="1348339" y="530994"/>
                  <a:pt x="1224013" y="1061988"/>
                  <a:pt x="1097280" y="1337912"/>
                </a:cubicBezTo>
                <a:cubicBezTo>
                  <a:pt x="970547" y="1613836"/>
                  <a:pt x="861461" y="1583356"/>
                  <a:pt x="712269" y="1655545"/>
                </a:cubicBezTo>
                <a:cubicBezTo>
                  <a:pt x="563077" y="1727734"/>
                  <a:pt x="320841" y="1750194"/>
                  <a:pt x="202130" y="1771049"/>
                </a:cubicBezTo>
                <a:cubicBezTo>
                  <a:pt x="83419" y="1791904"/>
                  <a:pt x="41709" y="1786289"/>
                  <a:pt x="0" y="1780674"/>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bwMode="auto">
          <a:xfrm>
            <a:off x="6772576" y="3202987"/>
            <a:ext cx="1704291" cy="276987"/>
          </a:xfrm>
          <a:prstGeom prst="rect">
            <a:avLst/>
          </a:prstGeom>
          <a:noFill/>
          <a:ln w="9525">
            <a:noFill/>
            <a:miter lim="800000"/>
          </a:ln>
        </p:spPr>
        <p:txBody>
          <a:bodyPr wrap="none" lIns="91429" tIns="45714" rIns="91429" bIns="45714" rtlCol="0">
            <a:spAutoFit/>
          </a:bodyPr>
          <a:lstStyle/>
          <a:p>
            <a:pPr marL="571500" indent="-285750" eaLnBrk="1" hangingPunct="1">
              <a:buClr>
                <a:srgbClr val="C00000"/>
              </a:buClr>
            </a:pPr>
            <a:r>
              <a:rPr lang="zh-CN" altLang="en-US" sz="1200" b="1" dirty="0" smtClean="0">
                <a:solidFill>
                  <a:srgbClr val="FF0000"/>
                </a:solidFill>
                <a:latin typeface="黑体" panose="02010600030101010101" pitchFamily="2" charset="-122"/>
                <a:ea typeface="黑体" panose="02010600030101010101" pitchFamily="2" charset="-122"/>
              </a:rPr>
              <a:t>新老镇区联系道路</a:t>
            </a:r>
            <a:endParaRPr lang="zh-CN" altLang="en-US" sz="1200" b="1" dirty="0" smtClean="0">
              <a:solidFill>
                <a:srgbClr val="FF0000"/>
              </a:solidFill>
              <a:latin typeface="黑体" panose="02010600030101010101" pitchFamily="2" charset="-122"/>
              <a:ea typeface="黑体" panose="02010600030101010101" pitchFamily="2" charset="-122"/>
            </a:endParaRPr>
          </a:p>
        </p:txBody>
      </p:sp>
      <p:sp>
        <p:nvSpPr>
          <p:cNvPr id="44" name="矩形 43"/>
          <p:cNvSpPr/>
          <p:nvPr/>
        </p:nvSpPr>
        <p:spPr>
          <a:xfrm>
            <a:off x="5142650" y="5589240"/>
            <a:ext cx="4446514" cy="923330"/>
          </a:xfrm>
          <a:prstGeom prst="rect">
            <a:avLst/>
          </a:prstGeom>
        </p:spPr>
        <p:txBody>
          <a:bodyPr wrap="square">
            <a:spAutoFit/>
          </a:bodyPr>
          <a:lstStyle/>
          <a:p>
            <a:pPr algn="ctr" eaLnBrk="1" hangingPunct="1">
              <a:lnSpc>
                <a:spcPct val="150000"/>
              </a:lnSpc>
            </a:pPr>
            <a:r>
              <a:rPr lang="zh-CN" altLang="en-US" sz="1200" b="1" dirty="0" smtClean="0">
                <a:solidFill>
                  <a:srgbClr val="C00000"/>
                </a:solidFill>
                <a:latin typeface="微软雅黑" panose="020B0503020204020204" pitchFamily="34" charset="-122"/>
                <a:ea typeface="微软雅黑" panose="020B0503020204020204" pitchFamily="34" charset="-122"/>
              </a:rPr>
              <a:t>江苏省某镇</a:t>
            </a:r>
            <a:endParaRPr lang="en-US" altLang="zh-CN" sz="1200" b="1" dirty="0">
              <a:solidFill>
                <a:srgbClr val="C00000"/>
              </a:solidFill>
              <a:latin typeface="微软雅黑" panose="020B0503020204020204" pitchFamily="34" charset="-122"/>
              <a:ea typeface="微软雅黑" panose="020B0503020204020204" pitchFamily="34" charset="-122"/>
            </a:endParaRPr>
          </a:p>
          <a:p>
            <a:pPr>
              <a:lnSpc>
                <a:spcPct val="150000"/>
              </a:lnSpc>
            </a:pPr>
            <a:r>
              <a:rPr lang="zh-CN" altLang="en-US" sz="1200" dirty="0">
                <a:latin typeface="微软雅黑" panose="020B0503020204020204" pitchFamily="34" charset="-122"/>
                <a:ea typeface="微软雅黑" panose="020B0503020204020204" pitchFamily="34" charset="-122"/>
              </a:rPr>
              <a:t>新老镇区主要靠</a:t>
            </a:r>
            <a:r>
              <a:rPr lang="en-US" altLang="zh-CN" sz="1200" dirty="0">
                <a:latin typeface="微软雅黑" panose="020B0503020204020204" pitchFamily="34" charset="-122"/>
                <a:ea typeface="微软雅黑" panose="020B0503020204020204" pitchFamily="34" charset="-122"/>
              </a:rPr>
              <a:t>3</a:t>
            </a:r>
            <a:r>
              <a:rPr lang="zh-CN" altLang="en-US" sz="1200" dirty="0">
                <a:latin typeface="微软雅黑" panose="020B0503020204020204" pitchFamily="34" charset="-122"/>
                <a:ea typeface="微软雅黑" panose="020B0503020204020204" pitchFamily="34" charset="-122"/>
              </a:rPr>
              <a:t>条主干路建立联系，新区未对老区原有道路进行延续，彼此各自为政，相互割裂。</a:t>
            </a:r>
            <a:endParaRPr lang="zh-CN" altLang="en-US" sz="1200" dirty="0">
              <a:latin typeface="微软雅黑" panose="020B0503020204020204" pitchFamily="34" charset="-122"/>
              <a:ea typeface="微软雅黑" panose="020B0503020204020204" pitchFamily="34" charset="-122"/>
            </a:endParaRPr>
          </a:p>
        </p:txBody>
      </p:sp>
      <p:sp>
        <p:nvSpPr>
          <p:cNvPr id="13" name="任意多边形 12"/>
          <p:cNvSpPr/>
          <p:nvPr/>
        </p:nvSpPr>
        <p:spPr>
          <a:xfrm>
            <a:off x="7208074" y="2546970"/>
            <a:ext cx="509680" cy="2120280"/>
          </a:xfrm>
          <a:custGeom>
            <a:avLst/>
            <a:gdLst>
              <a:gd name="connsiteX0" fmla="*/ 13893 w 470474"/>
              <a:gd name="connsiteY0" fmla="*/ 2120280 h 2120280"/>
              <a:gd name="connsiteX1" fmla="*/ 4368 w 470474"/>
              <a:gd name="connsiteY1" fmla="*/ 1720230 h 2120280"/>
              <a:gd name="connsiteX2" fmla="*/ 75806 w 470474"/>
              <a:gd name="connsiteY2" fmla="*/ 1424955 h 2120280"/>
              <a:gd name="connsiteX3" fmla="*/ 171056 w 470474"/>
              <a:gd name="connsiteY3" fmla="*/ 1020143 h 2120280"/>
              <a:gd name="connsiteX4" fmla="*/ 285356 w 470474"/>
              <a:gd name="connsiteY4" fmla="*/ 520080 h 2120280"/>
              <a:gd name="connsiteX5" fmla="*/ 456806 w 470474"/>
              <a:gd name="connsiteY5" fmla="*/ 48593 h 2120280"/>
              <a:gd name="connsiteX6" fmla="*/ 447281 w 470474"/>
              <a:gd name="connsiteY6" fmla="*/ 39068 h 2120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0474" h="2120280">
                <a:moveTo>
                  <a:pt x="13893" y="2120280"/>
                </a:moveTo>
                <a:cubicBezTo>
                  <a:pt x="3971" y="1978198"/>
                  <a:pt x="-5951" y="1836117"/>
                  <a:pt x="4368" y="1720230"/>
                </a:cubicBezTo>
                <a:cubicBezTo>
                  <a:pt x="14687" y="1604343"/>
                  <a:pt x="48025" y="1541636"/>
                  <a:pt x="75806" y="1424955"/>
                </a:cubicBezTo>
                <a:cubicBezTo>
                  <a:pt x="103587" y="1308274"/>
                  <a:pt x="136131" y="1170955"/>
                  <a:pt x="171056" y="1020143"/>
                </a:cubicBezTo>
                <a:cubicBezTo>
                  <a:pt x="205981" y="869331"/>
                  <a:pt x="237731" y="682005"/>
                  <a:pt x="285356" y="520080"/>
                </a:cubicBezTo>
                <a:cubicBezTo>
                  <a:pt x="332981" y="358155"/>
                  <a:pt x="429819" y="128762"/>
                  <a:pt x="456806" y="48593"/>
                </a:cubicBezTo>
                <a:cubicBezTo>
                  <a:pt x="483793" y="-31576"/>
                  <a:pt x="465537" y="3746"/>
                  <a:pt x="447281" y="39068"/>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p:cNvGrpSpPr/>
          <p:nvPr/>
        </p:nvGrpSpPr>
        <p:grpSpPr>
          <a:xfrm>
            <a:off x="4372880" y="4902557"/>
            <a:ext cx="624802" cy="646331"/>
            <a:chOff x="3563888" y="2060848"/>
            <a:chExt cx="576740" cy="646331"/>
          </a:xfrm>
        </p:grpSpPr>
        <p:sp>
          <p:nvSpPr>
            <p:cNvPr id="30" name="矩形 29"/>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1" name="矩形 30"/>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grpSp>
        <p:nvGrpSpPr>
          <p:cNvPr id="32" name="组合 31"/>
          <p:cNvGrpSpPr/>
          <p:nvPr/>
        </p:nvGrpSpPr>
        <p:grpSpPr>
          <a:xfrm>
            <a:off x="9274026" y="4902557"/>
            <a:ext cx="496419" cy="646331"/>
            <a:chOff x="4355976" y="2060848"/>
            <a:chExt cx="504056" cy="646331"/>
          </a:xfrm>
        </p:grpSpPr>
        <p:sp>
          <p:nvSpPr>
            <p:cNvPr id="33" name="矩形 32"/>
            <p:cNvSpPr/>
            <p:nvPr/>
          </p:nvSpPr>
          <p:spPr>
            <a:xfrm>
              <a:off x="4355976" y="2060848"/>
              <a:ext cx="504056"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9" name="矩形 38"/>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TextBox 39"/>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3</a:t>
            </a:r>
            <a:r>
              <a:rPr lang="en-US" altLang="zh-CN" sz="2400" b="1" dirty="0">
                <a:latin typeface="微软雅黑" panose="020B0503020204020204" pitchFamily="34" charset="-122"/>
                <a:ea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rPr>
              <a:t>合理的路网</a:t>
            </a:r>
            <a:r>
              <a:rPr lang="zh-CN" altLang="en-US" sz="2400" b="1" dirty="0" smtClean="0">
                <a:latin typeface="微软雅黑" panose="020B0503020204020204" pitchFamily="34" charset="-122"/>
                <a:ea typeface="微软雅黑" panose="020B0503020204020204" pitchFamily="34" charset="-122"/>
              </a:rPr>
              <a:t>形式</a:t>
            </a:r>
            <a:endParaRPr lang="en-US" altLang="zh-CN" sz="2400" b="1" dirty="0">
              <a:latin typeface="微软雅黑" panose="020B0503020204020204" pitchFamily="34" charset="-122"/>
              <a:ea typeface="微软雅黑" panose="020B0503020204020204" pitchFamily="34" charset="-122"/>
            </a:endParaRPr>
          </a:p>
        </p:txBody>
      </p:sp>
      <p:sp>
        <p:nvSpPr>
          <p:cNvPr id="41" name="矩形 4"/>
          <p:cNvSpPr>
            <a:spLocks noChangeArrowheads="1"/>
          </p:cNvSpPr>
          <p:nvPr/>
        </p:nvSpPr>
        <p:spPr bwMode="auto">
          <a:xfrm>
            <a:off x="122063" y="486832"/>
            <a:ext cx="3986989" cy="400110"/>
          </a:xfrm>
          <a:prstGeom prst="rect">
            <a:avLst/>
          </a:prstGeom>
          <a:noFill/>
          <a:ln w="9525">
            <a:noFill/>
            <a:miter lim="800000"/>
          </a:ln>
        </p:spPr>
        <p:txBody>
          <a:bodyPr wrap="none">
            <a:spAutoFit/>
          </a:bodyPr>
          <a:lstStyle/>
          <a:p>
            <a:r>
              <a:rPr lang="en-US" altLang="zh-CN" sz="2000" b="1" dirty="0" smtClean="0">
                <a:latin typeface="微软雅黑" panose="020B0503020204020204" pitchFamily="34" charset="-122"/>
                <a:ea typeface="微软雅黑" panose="020B0503020204020204" pitchFamily="34" charset="-122"/>
              </a:rPr>
              <a:t>3.1 </a:t>
            </a:r>
            <a:r>
              <a:rPr lang="zh-CN" altLang="en-US" sz="2000" b="1" dirty="0" smtClean="0">
                <a:latin typeface="微软雅黑" panose="020B0503020204020204" pitchFamily="34" charset="-122"/>
                <a:ea typeface="微软雅黑" panose="020B0503020204020204" pitchFamily="34" charset="-122"/>
              </a:rPr>
              <a:t>顺应</a:t>
            </a:r>
            <a:r>
              <a:rPr lang="zh-CN" altLang="en-US" sz="2000" b="1" dirty="0">
                <a:latin typeface="微软雅黑" panose="020B0503020204020204" pitchFamily="34" charset="-122"/>
                <a:ea typeface="微软雅黑" panose="020B0503020204020204" pitchFamily="34" charset="-122"/>
              </a:rPr>
              <a:t>自然地形，延续传统肌理</a:t>
            </a:r>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整体格局</a:t>
            </a:r>
            <a:endParaRPr lang="zh-CN" altLang="en-US" sz="2400" b="1" dirty="0">
              <a:latin typeface="微软雅黑" panose="020B0503020204020204" pitchFamily="34" charset="-122"/>
              <a:ea typeface="微软雅黑" panose="020B0503020204020204" pitchFamily="34" charset="-122"/>
            </a:endParaRPr>
          </a:p>
        </p:txBody>
      </p:sp>
      <p:pic>
        <p:nvPicPr>
          <p:cNvPr id="5" name="Picture 2" descr="20150826中国建筑研究院ppt-0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4"/>
          <p:cNvSpPr>
            <a:spLocks noChangeArrowheads="1"/>
          </p:cNvSpPr>
          <p:nvPr/>
        </p:nvSpPr>
        <p:spPr bwMode="auto">
          <a:xfrm>
            <a:off x="116463" y="485944"/>
            <a:ext cx="4243469" cy="400110"/>
          </a:xfrm>
          <a:prstGeom prst="rect">
            <a:avLst/>
          </a:prstGeom>
          <a:noFill/>
          <a:ln w="9525">
            <a:noFill/>
            <a:miter lim="800000"/>
          </a:ln>
        </p:spPr>
        <p:txBody>
          <a:bodyPr wrap="none">
            <a:spAutoFit/>
          </a:bodyPr>
          <a:lstStyle/>
          <a:p>
            <a:r>
              <a:rPr lang="en-US" altLang="zh-CN" sz="2000" b="1" dirty="0" smtClean="0">
                <a:latin typeface="微软雅黑" panose="020B0503020204020204" pitchFamily="34" charset="-122"/>
                <a:ea typeface="微软雅黑" panose="020B0503020204020204" pitchFamily="34" charset="-122"/>
              </a:rPr>
              <a:t>3.2 </a:t>
            </a:r>
            <a:r>
              <a:rPr lang="zh-CN" altLang="en-US" sz="2000" b="1" dirty="0" smtClean="0">
                <a:latin typeface="微软雅黑" panose="020B0503020204020204" pitchFamily="34" charset="-122"/>
                <a:ea typeface="微软雅黑" panose="020B0503020204020204" pitchFamily="34" charset="-122"/>
              </a:rPr>
              <a:t>提高</a:t>
            </a:r>
            <a:r>
              <a:rPr lang="zh-CN" altLang="en-US" sz="2000" b="1" dirty="0">
                <a:latin typeface="微软雅黑" panose="020B0503020204020204" pitchFamily="34" charset="-122"/>
                <a:ea typeface="微软雅黑" panose="020B0503020204020204" pitchFamily="34" charset="-122"/>
              </a:rPr>
              <a:t>路网密度，增加支路和巷路</a:t>
            </a:r>
            <a:endParaRPr lang="zh-CN" altLang="en-US" sz="2000" b="1" dirty="0">
              <a:latin typeface="微软雅黑" panose="020B0503020204020204" pitchFamily="34" charset="-122"/>
              <a:ea typeface="微软雅黑" panose="020B0503020204020204" pitchFamily="34" charset="-122"/>
            </a:endParaRPr>
          </a:p>
        </p:txBody>
      </p:sp>
      <p:sp>
        <p:nvSpPr>
          <p:cNvPr id="12" name="矩形 8"/>
          <p:cNvSpPr>
            <a:spLocks noChangeArrowheads="1"/>
          </p:cNvSpPr>
          <p:nvPr/>
        </p:nvSpPr>
        <p:spPr bwMode="auto">
          <a:xfrm>
            <a:off x="416045" y="5888306"/>
            <a:ext cx="2339102" cy="276999"/>
          </a:xfrm>
          <a:prstGeom prst="rect">
            <a:avLst/>
          </a:prstGeom>
          <a:noFill/>
          <a:ln w="9525">
            <a:noFill/>
            <a:miter lim="800000"/>
          </a:ln>
        </p:spPr>
        <p:txBody>
          <a:bodyPr wrap="none">
            <a:spAutoFit/>
          </a:bodyPr>
          <a:lstStyle/>
          <a:p>
            <a:r>
              <a:rPr lang="zh-CN" altLang="en-US" sz="1200" dirty="0" smtClean="0">
                <a:latin typeface="微软雅黑" panose="020B0503020204020204" pitchFamily="34" charset="-122"/>
                <a:ea typeface="微软雅黑" panose="020B0503020204020204" pitchFamily="34" charset="-122"/>
              </a:rPr>
              <a:t>江苏小城镇居民出行方式调查表</a:t>
            </a:r>
            <a:endParaRPr lang="zh-CN" altLang="en-US" sz="1200" dirty="0">
              <a:latin typeface="微软雅黑" panose="020B0503020204020204" pitchFamily="34" charset="-122"/>
              <a:ea typeface="微软雅黑" panose="020B0503020204020204" pitchFamily="34" charset="-122"/>
            </a:endParaRPr>
          </a:p>
        </p:txBody>
      </p:sp>
      <p:graphicFrame>
        <p:nvGraphicFramePr>
          <p:cNvPr id="13" name="图表 12"/>
          <p:cNvGraphicFramePr/>
          <p:nvPr/>
        </p:nvGraphicFramePr>
        <p:xfrm>
          <a:off x="2210244" y="2708920"/>
          <a:ext cx="5590622" cy="3096344"/>
        </p:xfrm>
        <a:graphic>
          <a:graphicData uri="http://schemas.openxmlformats.org/drawingml/2006/chart">
            <c:chart xmlns:c="http://schemas.openxmlformats.org/drawingml/2006/chart" xmlns:r="http://schemas.openxmlformats.org/officeDocument/2006/relationships" r:id="rId1"/>
          </a:graphicData>
        </a:graphic>
      </p:graphicFrame>
      <p:sp>
        <p:nvSpPr>
          <p:cNvPr id="14" name="矩形 8"/>
          <p:cNvSpPr>
            <a:spLocks noChangeArrowheads="1"/>
          </p:cNvSpPr>
          <p:nvPr/>
        </p:nvSpPr>
        <p:spPr bwMode="auto">
          <a:xfrm>
            <a:off x="3770417" y="5888306"/>
            <a:ext cx="2339102" cy="276999"/>
          </a:xfrm>
          <a:prstGeom prst="rect">
            <a:avLst/>
          </a:prstGeom>
          <a:noFill/>
          <a:ln w="9525">
            <a:noFill/>
            <a:miter lim="800000"/>
          </a:ln>
        </p:spPr>
        <p:txBody>
          <a:bodyPr wrap="none">
            <a:spAutoFit/>
          </a:bodyPr>
          <a:lstStyle/>
          <a:p>
            <a:r>
              <a:rPr lang="zh-CN" altLang="en-US" sz="1200" dirty="0" smtClean="0">
                <a:latin typeface="微软雅黑" panose="020B0503020204020204" pitchFamily="34" charset="-122"/>
                <a:ea typeface="微软雅黑" panose="020B0503020204020204" pitchFamily="34" charset="-122"/>
              </a:rPr>
              <a:t>安徽小城镇居民出行方式调查表</a:t>
            </a:r>
            <a:endParaRPr lang="zh-CN" altLang="en-US" sz="1200" dirty="0">
              <a:latin typeface="微软雅黑" panose="020B0503020204020204" pitchFamily="34" charset="-122"/>
              <a:ea typeface="微软雅黑" panose="020B0503020204020204" pitchFamily="34" charset="-122"/>
            </a:endParaRPr>
          </a:p>
        </p:txBody>
      </p:sp>
      <p:sp>
        <p:nvSpPr>
          <p:cNvPr id="15" name="TextBox 14"/>
          <p:cNvSpPr txBox="1"/>
          <p:nvPr/>
        </p:nvSpPr>
        <p:spPr bwMode="auto">
          <a:xfrm>
            <a:off x="6593054" y="1916832"/>
            <a:ext cx="3327786" cy="954095"/>
          </a:xfrm>
          <a:prstGeom prst="rect">
            <a:avLst/>
          </a:prstGeom>
          <a:solidFill>
            <a:srgbClr val="669900">
              <a:alpha val="50196"/>
            </a:srgbClr>
          </a:solidFill>
          <a:ln w="9525">
            <a:noFill/>
            <a:miter lim="800000"/>
          </a:ln>
        </p:spPr>
        <p:txBody>
          <a:bodyPr wrap="square" lIns="91429" tIns="45714" rIns="91429" bIns="45714" rtlCol="0">
            <a:spAutoFit/>
          </a:bodyPr>
          <a:lstStyle/>
          <a:p>
            <a:pPr eaLnBrk="1" hangingPunct="1">
              <a:spcBef>
                <a:spcPts val="600"/>
              </a:spcBef>
              <a:spcAft>
                <a:spcPts val="600"/>
              </a:spcAft>
              <a:buClr>
                <a:srgbClr val="FF0000"/>
              </a:buClr>
              <a:defRPr/>
            </a:pPr>
            <a:r>
              <a:rPr lang="zh-CN" altLang="en-US" sz="1200" dirty="0" smtClean="0">
                <a:latin typeface="微软雅黑" panose="020B0503020204020204" pitchFamily="34" charset="-122"/>
                <a:ea typeface="微软雅黑" panose="020B0503020204020204" pitchFamily="34" charset="-122"/>
              </a:rPr>
              <a:t>小城镇居民出行特征：</a:t>
            </a:r>
            <a:endParaRPr lang="en-US" altLang="zh-CN" sz="1200" dirty="0" smtClean="0">
              <a:latin typeface="微软雅黑" panose="020B0503020204020204" pitchFamily="34" charset="-122"/>
              <a:ea typeface="微软雅黑" panose="020B0503020204020204" pitchFamily="34" charset="-122"/>
            </a:endParaRPr>
          </a:p>
          <a:p>
            <a:pPr eaLnBrk="1" hangingPunct="1">
              <a:spcBef>
                <a:spcPts val="600"/>
              </a:spcBef>
              <a:spcAft>
                <a:spcPts val="600"/>
              </a:spcAft>
              <a:buClr>
                <a:srgbClr val="FF0000"/>
              </a:buClr>
              <a:defRPr/>
            </a:pPr>
            <a:r>
              <a:rPr lang="en-US" altLang="zh-CN" sz="1200" dirty="0" smtClean="0">
                <a:latin typeface="微软雅黑" panose="020B0503020204020204" pitchFamily="34" charset="-122"/>
                <a:ea typeface="微软雅黑" panose="020B0503020204020204" pitchFamily="34" charset="-122"/>
              </a:rPr>
              <a:t>1</a:t>
            </a:r>
            <a:r>
              <a:rPr lang="zh-CN" altLang="en-US" sz="1200" dirty="0" smtClean="0">
                <a:latin typeface="微软雅黑" panose="020B0503020204020204" pitchFamily="34" charset="-122"/>
                <a:ea typeface="微软雅黑" panose="020B0503020204020204" pitchFamily="34" charset="-122"/>
              </a:rPr>
              <a:t>、步行、电动车出行比重高；</a:t>
            </a:r>
            <a:endParaRPr lang="en-US" altLang="zh-CN" sz="1200" dirty="0" smtClean="0">
              <a:latin typeface="微软雅黑" panose="020B0503020204020204" pitchFamily="34" charset="-122"/>
              <a:ea typeface="微软雅黑" panose="020B0503020204020204" pitchFamily="34" charset="-122"/>
            </a:endParaRPr>
          </a:p>
          <a:p>
            <a:pPr eaLnBrk="1" hangingPunct="1">
              <a:spcBef>
                <a:spcPts val="600"/>
              </a:spcBef>
              <a:spcAft>
                <a:spcPts val="600"/>
              </a:spcAft>
              <a:buClr>
                <a:srgbClr val="FF0000"/>
              </a:buClr>
              <a:defRPr/>
            </a:pPr>
            <a:r>
              <a:rPr lang="en-US" altLang="zh-CN" sz="1200" dirty="0" smtClean="0">
                <a:latin typeface="微软雅黑" panose="020B0503020204020204" pitchFamily="34" charset="-122"/>
                <a:ea typeface="微软雅黑" panose="020B0503020204020204" pitchFamily="34" charset="-122"/>
              </a:rPr>
              <a:t>2</a:t>
            </a:r>
            <a:r>
              <a:rPr lang="zh-CN" altLang="en-US" sz="1200" dirty="0" smtClean="0">
                <a:latin typeface="微软雅黑" panose="020B0503020204020204" pitchFamily="34" charset="-122"/>
                <a:ea typeface="微软雅黑" panose="020B0503020204020204" pitchFamily="34" charset="-122"/>
              </a:rPr>
              <a:t>、小汽车出行比重升高趋势明显。</a:t>
            </a:r>
            <a:endParaRPr lang="en-US" altLang="zh-CN" sz="1200" dirty="0" smtClean="0">
              <a:latin typeface="微软雅黑" panose="020B0503020204020204" pitchFamily="34" charset="-122"/>
              <a:ea typeface="微软雅黑" panose="020B0503020204020204" pitchFamily="34" charset="-122"/>
            </a:endParaRPr>
          </a:p>
        </p:txBody>
      </p:sp>
      <p:sp>
        <p:nvSpPr>
          <p:cNvPr id="21" name="矩形 20"/>
          <p:cNvSpPr/>
          <p:nvPr/>
        </p:nvSpPr>
        <p:spPr>
          <a:xfrm>
            <a:off x="666286" y="963614"/>
            <a:ext cx="8814979" cy="1061829"/>
          </a:xfrm>
          <a:prstGeom prst="rect">
            <a:avLst/>
          </a:prstGeom>
        </p:spPr>
        <p:txBody>
          <a:bodyPr wrap="square">
            <a:spAutoFit/>
          </a:bodyPr>
          <a:lstStyle/>
          <a:p>
            <a:pPr eaLnBrk="1" hangingPunct="1">
              <a:lnSpc>
                <a:spcPct val="150000"/>
              </a:lnSpc>
              <a:buClr>
                <a:srgbClr val="FF0000"/>
              </a:buClr>
              <a:defRPr/>
            </a:pPr>
            <a:r>
              <a:rPr lang="zh-CN" altLang="en-US" sz="1400" dirty="0">
                <a:latin typeface="微软雅黑" panose="020B0503020204020204" pitchFamily="34" charset="-122"/>
                <a:ea typeface="微软雅黑" panose="020B0503020204020204" pitchFamily="34" charset="-122"/>
              </a:rPr>
              <a:t>根据实地调研，小城镇居民的生活方式和出行方式与大城市具有明显的差异性，相比于大城市小汽车出行、公共交通出行为主导的特征，小城镇</a:t>
            </a:r>
            <a:r>
              <a:rPr lang="zh-CN" altLang="en-US" sz="1400" dirty="0">
                <a:solidFill>
                  <a:srgbClr val="C00000"/>
                </a:solidFill>
                <a:latin typeface="微软雅黑" panose="020B0503020204020204" pitchFamily="34" charset="-122"/>
                <a:ea typeface="微软雅黑" panose="020B0503020204020204" pitchFamily="34" charset="-122"/>
              </a:rPr>
              <a:t>步行、电动车出行比重在</a:t>
            </a:r>
            <a:r>
              <a:rPr lang="en-US" altLang="zh-CN" sz="1400" dirty="0">
                <a:solidFill>
                  <a:srgbClr val="C00000"/>
                </a:solidFill>
                <a:latin typeface="微软雅黑" panose="020B0503020204020204" pitchFamily="34" charset="-122"/>
                <a:ea typeface="微软雅黑" panose="020B0503020204020204" pitchFamily="34" charset="-122"/>
              </a:rPr>
              <a:t>60%</a:t>
            </a:r>
            <a:r>
              <a:rPr lang="zh-CN" altLang="en-US" sz="1400" dirty="0">
                <a:solidFill>
                  <a:srgbClr val="C00000"/>
                </a:solidFill>
                <a:latin typeface="微软雅黑" panose="020B0503020204020204" pitchFamily="34" charset="-122"/>
                <a:ea typeface="微软雅黑" panose="020B0503020204020204" pitchFamily="34" charset="-122"/>
              </a:rPr>
              <a:t>以上</a:t>
            </a:r>
            <a:r>
              <a:rPr lang="zh-CN" altLang="en-US" sz="1400" dirty="0">
                <a:latin typeface="微软雅黑" panose="020B0503020204020204" pitchFamily="34" charset="-122"/>
                <a:ea typeface="微软雅黑" panose="020B0503020204020204" pitchFamily="34" charset="-122"/>
              </a:rPr>
              <a:t>，小汽车出行比重升高趋势明显，</a:t>
            </a:r>
            <a:r>
              <a:rPr lang="zh-CN" altLang="en-US" sz="1400" b="1" dirty="0">
                <a:solidFill>
                  <a:srgbClr val="C00000"/>
                </a:solidFill>
                <a:latin typeface="微软雅黑" panose="020B0503020204020204" pitchFamily="34" charset="-122"/>
                <a:ea typeface="微软雅黑" panose="020B0503020204020204" pitchFamily="34" charset="-122"/>
              </a:rPr>
              <a:t>对支路和巷路需求高，需增加路网密度</a:t>
            </a:r>
            <a:r>
              <a:rPr lang="zh-CN" altLang="en-US" sz="1400" dirty="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p:txBody>
      </p:sp>
      <p:graphicFrame>
        <p:nvGraphicFramePr>
          <p:cNvPr id="23" name="图表 22"/>
          <p:cNvGraphicFramePr/>
          <p:nvPr/>
        </p:nvGraphicFramePr>
        <p:xfrm>
          <a:off x="5642625" y="2761184"/>
          <a:ext cx="5473060" cy="3031233"/>
        </p:xfrm>
        <a:graphic>
          <a:graphicData uri="http://schemas.openxmlformats.org/drawingml/2006/chart">
            <c:chart xmlns:c="http://schemas.openxmlformats.org/drawingml/2006/chart" xmlns:r="http://schemas.openxmlformats.org/officeDocument/2006/relationships" r:id="rId2"/>
          </a:graphicData>
        </a:graphic>
      </p:graphicFrame>
      <p:sp>
        <p:nvSpPr>
          <p:cNvPr id="24" name="矩形 8"/>
          <p:cNvSpPr>
            <a:spLocks noChangeArrowheads="1"/>
          </p:cNvSpPr>
          <p:nvPr/>
        </p:nvSpPr>
        <p:spPr bwMode="auto">
          <a:xfrm>
            <a:off x="7358816" y="5888306"/>
            <a:ext cx="2185214" cy="276999"/>
          </a:xfrm>
          <a:prstGeom prst="rect">
            <a:avLst/>
          </a:prstGeom>
          <a:noFill/>
          <a:ln w="9525">
            <a:noFill/>
            <a:miter lim="800000"/>
          </a:ln>
        </p:spPr>
        <p:txBody>
          <a:bodyPr wrap="none">
            <a:spAutoFit/>
          </a:bodyPr>
          <a:lstStyle/>
          <a:p>
            <a:r>
              <a:rPr lang="zh-CN" altLang="en-US" sz="1200" dirty="0" smtClean="0">
                <a:latin typeface="微软雅黑" panose="020B0503020204020204" pitchFamily="34" charset="-122"/>
                <a:ea typeface="微软雅黑" panose="020B0503020204020204" pitchFamily="34" charset="-122"/>
              </a:rPr>
              <a:t>北京城市居民出行方式调查表</a:t>
            </a:r>
            <a:endParaRPr lang="zh-CN" altLang="en-US" sz="1200" dirty="0">
              <a:latin typeface="微软雅黑" panose="020B0503020204020204" pitchFamily="34" charset="-122"/>
              <a:ea typeface="微软雅黑" panose="020B0503020204020204" pitchFamily="34" charset="-122"/>
            </a:endParaRPr>
          </a:p>
        </p:txBody>
      </p:sp>
      <p:graphicFrame>
        <p:nvGraphicFramePr>
          <p:cNvPr id="25" name="图表 24"/>
          <p:cNvGraphicFramePr/>
          <p:nvPr/>
        </p:nvGraphicFramePr>
        <p:xfrm>
          <a:off x="-1144128" y="2708920"/>
          <a:ext cx="5538615" cy="3070047"/>
        </p:xfrm>
        <a:graphic>
          <a:graphicData uri="http://schemas.openxmlformats.org/drawingml/2006/chart">
            <c:chart xmlns:c="http://schemas.openxmlformats.org/drawingml/2006/chart" xmlns:r="http://schemas.openxmlformats.org/officeDocument/2006/relationships" r:id="rId3"/>
          </a:graphicData>
        </a:graphic>
      </p:graphicFrame>
      <p:sp>
        <p:nvSpPr>
          <p:cNvPr id="16" name="TextBox 15"/>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3</a:t>
            </a:r>
            <a:r>
              <a:rPr lang="en-US" altLang="zh-CN" sz="2400" b="1" dirty="0">
                <a:latin typeface="微软雅黑" panose="020B0503020204020204" pitchFamily="34" charset="-122"/>
                <a:ea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rPr>
              <a:t>合理的路网</a:t>
            </a:r>
            <a:r>
              <a:rPr lang="zh-CN" altLang="en-US" sz="2400" b="1" dirty="0" smtClean="0">
                <a:latin typeface="微软雅黑" panose="020B0503020204020204" pitchFamily="34" charset="-122"/>
                <a:ea typeface="微软雅黑" panose="020B0503020204020204" pitchFamily="34" charset="-122"/>
              </a:rPr>
              <a:t>形式</a:t>
            </a:r>
            <a:endParaRPr lang="en-US" altLang="zh-CN" sz="240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整体格局</a:t>
            </a:r>
            <a:endParaRPr lang="zh-CN" altLang="en-US" sz="2400" b="1" dirty="0">
              <a:latin typeface="微软雅黑" panose="020B0503020204020204" pitchFamily="34" charset="-122"/>
              <a:ea typeface="微软雅黑" panose="020B0503020204020204" pitchFamily="34" charset="-122"/>
            </a:endParaRPr>
          </a:p>
        </p:txBody>
      </p:sp>
      <p:pic>
        <p:nvPicPr>
          <p:cNvPr id="5"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4"/>
          <p:cNvSpPr>
            <a:spLocks noChangeArrowheads="1"/>
          </p:cNvSpPr>
          <p:nvPr/>
        </p:nvSpPr>
        <p:spPr bwMode="auto">
          <a:xfrm>
            <a:off x="126175" y="492731"/>
            <a:ext cx="4243469" cy="400110"/>
          </a:xfrm>
          <a:prstGeom prst="rect">
            <a:avLst/>
          </a:prstGeom>
          <a:noFill/>
          <a:ln w="9525">
            <a:noFill/>
            <a:miter lim="800000"/>
          </a:ln>
        </p:spPr>
        <p:txBody>
          <a:bodyPr wrap="none">
            <a:spAutoFit/>
          </a:bodyPr>
          <a:lstStyle/>
          <a:p>
            <a:r>
              <a:rPr lang="en-US" altLang="zh-CN" sz="2000" b="1" dirty="0" smtClean="0">
                <a:latin typeface="微软雅黑" panose="020B0503020204020204" pitchFamily="34" charset="-122"/>
                <a:ea typeface="微软雅黑" panose="020B0503020204020204" pitchFamily="34" charset="-122"/>
              </a:rPr>
              <a:t>3.2 </a:t>
            </a:r>
            <a:r>
              <a:rPr lang="zh-CN" altLang="en-US" sz="2000" b="1" dirty="0" smtClean="0">
                <a:latin typeface="微软雅黑" panose="020B0503020204020204" pitchFamily="34" charset="-122"/>
                <a:ea typeface="微软雅黑" panose="020B0503020204020204" pitchFamily="34" charset="-122"/>
              </a:rPr>
              <a:t>提高</a:t>
            </a:r>
            <a:r>
              <a:rPr lang="zh-CN" altLang="en-US" sz="2000" b="1" dirty="0">
                <a:latin typeface="微软雅黑" panose="020B0503020204020204" pitchFamily="34" charset="-122"/>
                <a:ea typeface="微软雅黑" panose="020B0503020204020204" pitchFamily="34" charset="-122"/>
              </a:rPr>
              <a:t>路网密度，增加支路和巷路</a:t>
            </a:r>
            <a:endParaRPr lang="zh-CN" altLang="en-US" sz="2000" b="1" dirty="0">
              <a:latin typeface="微软雅黑" panose="020B0503020204020204" pitchFamily="34" charset="-122"/>
              <a:ea typeface="微软雅黑" panose="020B0503020204020204" pitchFamily="34" charset="-122"/>
            </a:endParaRPr>
          </a:p>
        </p:txBody>
      </p:sp>
      <p:sp>
        <p:nvSpPr>
          <p:cNvPr id="8" name="矩形 7"/>
          <p:cNvSpPr/>
          <p:nvPr/>
        </p:nvSpPr>
        <p:spPr>
          <a:xfrm>
            <a:off x="662523" y="980729"/>
            <a:ext cx="4602511" cy="1061829"/>
          </a:xfrm>
          <a:prstGeom prst="rect">
            <a:avLst/>
          </a:prstGeom>
        </p:spPr>
        <p:txBody>
          <a:bodyPr wrap="square">
            <a:spAutoFit/>
          </a:bodyPr>
          <a:lstStyle/>
          <a:p>
            <a:pPr eaLnBrk="1" hangingPunct="1">
              <a:lnSpc>
                <a:spcPct val="150000"/>
              </a:lnSpc>
              <a:buClr>
                <a:srgbClr val="FF0000"/>
              </a:buClr>
              <a:defRPr/>
            </a:pPr>
            <a:r>
              <a:rPr lang="zh-CN" altLang="en-US" sz="1400" dirty="0">
                <a:latin typeface="微软雅黑" panose="020B0503020204020204" pitchFamily="34" charset="-122"/>
                <a:ea typeface="微软雅黑" panose="020B0503020204020204" pitchFamily="34" charset="-122"/>
              </a:rPr>
              <a:t>根据</a:t>
            </a:r>
            <a:r>
              <a:rPr lang="zh-CN" altLang="en-US" sz="1400" dirty="0" smtClean="0">
                <a:latin typeface="微软雅黑" panose="020B0503020204020204" pitchFamily="34" charset="-122"/>
                <a:ea typeface="微软雅黑" panose="020B0503020204020204" pitchFamily="34" charset="-122"/>
              </a:rPr>
              <a:t>调研发现，</a:t>
            </a:r>
            <a:r>
              <a:rPr lang="zh-CN" altLang="en-US" sz="1400" dirty="0">
                <a:latin typeface="微软雅黑" panose="020B0503020204020204" pitchFamily="34" charset="-122"/>
                <a:ea typeface="微软雅黑" panose="020B0503020204020204" pitchFamily="34" charset="-122"/>
              </a:rPr>
              <a:t>宜居小城镇的干路间距一般</a:t>
            </a:r>
            <a:r>
              <a:rPr lang="zh-CN" altLang="en-US" sz="1400" dirty="0" smtClean="0">
                <a:latin typeface="微软雅黑" panose="020B0503020204020204" pitchFamily="34" charset="-122"/>
                <a:ea typeface="微软雅黑" panose="020B0503020204020204" pitchFamily="34" charset="-122"/>
              </a:rPr>
              <a:t>为</a:t>
            </a:r>
            <a:r>
              <a:rPr lang="en-US" altLang="zh-CN" sz="1400" dirty="0" smtClean="0">
                <a:latin typeface="微软雅黑" panose="020B0503020204020204" pitchFamily="34" charset="-122"/>
                <a:ea typeface="微软雅黑" panose="020B0503020204020204" pitchFamily="34" charset="-122"/>
              </a:rPr>
              <a:t>150-350</a:t>
            </a:r>
            <a:r>
              <a:rPr lang="zh-CN" altLang="en-US" sz="1400" dirty="0" smtClean="0">
                <a:latin typeface="微软雅黑" panose="020B0503020204020204" pitchFamily="34" charset="-122"/>
                <a:ea typeface="微软雅黑" panose="020B0503020204020204" pitchFamily="34" charset="-122"/>
              </a:rPr>
              <a:t>米</a:t>
            </a:r>
            <a:r>
              <a:rPr lang="zh-CN" altLang="en-US" sz="1400" dirty="0">
                <a:latin typeface="微软雅黑" panose="020B0503020204020204" pitchFamily="34" charset="-122"/>
                <a:ea typeface="微软雅黑" panose="020B0503020204020204" pitchFamily="34" charset="-122"/>
              </a:rPr>
              <a:t>左右，支路间距</a:t>
            </a:r>
            <a:r>
              <a:rPr lang="zh-CN" altLang="en-US" sz="1400" dirty="0" smtClean="0">
                <a:latin typeface="微软雅黑" panose="020B0503020204020204" pitchFamily="34" charset="-122"/>
                <a:ea typeface="微软雅黑" panose="020B0503020204020204" pitchFamily="34" charset="-122"/>
              </a:rPr>
              <a:t>为</a:t>
            </a:r>
            <a:r>
              <a:rPr lang="en-US" altLang="zh-CN" sz="1400" dirty="0" smtClean="0">
                <a:latin typeface="微软雅黑" panose="020B0503020204020204" pitchFamily="34" charset="-122"/>
                <a:ea typeface="微软雅黑" panose="020B0503020204020204" pitchFamily="34" charset="-122"/>
              </a:rPr>
              <a:t>100-150</a:t>
            </a:r>
            <a:r>
              <a:rPr lang="zh-CN" altLang="en-US" sz="1400" dirty="0" smtClean="0">
                <a:latin typeface="微软雅黑" panose="020B0503020204020204" pitchFamily="34" charset="-122"/>
                <a:ea typeface="微软雅黑" panose="020B0503020204020204" pitchFamily="34" charset="-122"/>
              </a:rPr>
              <a:t>米</a:t>
            </a:r>
            <a:r>
              <a:rPr lang="zh-CN" altLang="en-US" sz="1400" dirty="0">
                <a:latin typeface="微软雅黑" panose="020B0503020204020204" pitchFamily="34" charset="-122"/>
                <a:ea typeface="微软雅黑" panose="020B0503020204020204" pitchFamily="34" charset="-122"/>
              </a:rPr>
              <a:t>左右，巷路间距为</a:t>
            </a:r>
            <a:r>
              <a:rPr lang="en-US" altLang="zh-CN" sz="1400" dirty="0">
                <a:latin typeface="微软雅黑" panose="020B0503020204020204" pitchFamily="34" charset="-122"/>
                <a:ea typeface="微软雅黑" panose="020B0503020204020204" pitchFamily="34" charset="-122"/>
              </a:rPr>
              <a:t>50-80</a:t>
            </a:r>
            <a:r>
              <a:rPr lang="zh-CN" altLang="en-US" sz="1400" dirty="0">
                <a:latin typeface="微软雅黑" panose="020B0503020204020204" pitchFamily="34" charset="-122"/>
                <a:ea typeface="微软雅黑" panose="020B0503020204020204" pitchFamily="34" charset="-122"/>
              </a:rPr>
              <a:t>米，</a:t>
            </a:r>
            <a:r>
              <a:rPr lang="zh-CN" altLang="en-US" sz="1400" b="1" dirty="0">
                <a:solidFill>
                  <a:srgbClr val="C00000"/>
                </a:solidFill>
                <a:latin typeface="微软雅黑" panose="020B0503020204020204" pitchFamily="34" charset="-122"/>
                <a:ea typeface="微软雅黑" panose="020B0503020204020204" pitchFamily="34" charset="-122"/>
              </a:rPr>
              <a:t>均小于镇规划标准。</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graphicFrame>
        <p:nvGraphicFramePr>
          <p:cNvPr id="9" name="表格 8"/>
          <p:cNvGraphicFramePr>
            <a:graphicFrameLocks noGrp="1"/>
          </p:cNvGraphicFramePr>
          <p:nvPr/>
        </p:nvGraphicFramePr>
        <p:xfrm>
          <a:off x="974558" y="2825124"/>
          <a:ext cx="8424934" cy="3033833"/>
        </p:xfrm>
        <a:graphic>
          <a:graphicData uri="http://schemas.openxmlformats.org/drawingml/2006/table">
            <a:tbl>
              <a:tblPr>
                <a:tableStyleId>{BC89EF96-8CEA-46FF-86C4-4CE0E7609802}</a:tableStyleId>
              </a:tblPr>
              <a:tblGrid>
                <a:gridCol w="1560173"/>
                <a:gridCol w="1790886"/>
                <a:gridCol w="1583545"/>
                <a:gridCol w="1950772"/>
                <a:gridCol w="1539558"/>
              </a:tblGrid>
              <a:tr h="233906">
                <a:tc gridSpan="2">
                  <a:txBody>
                    <a:bodyPr/>
                    <a:lstStyle/>
                    <a:p>
                      <a:pPr marL="0" algn="ctr" defTabSz="914400" rtl="0" eaLnBrk="1" fontAlgn="ctr" latinLnBrk="0" hangingPunct="1"/>
                      <a:endParaRPr lang="zh-CN" altLang="en-US" sz="1200" b="1"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hMerge="1">
                  <a:tcPr marL="9525" marR="9525" marT="9525" marB="0" anchor="ctr">
                    <a:lnL>
                      <a:noFill/>
                    </a:lnL>
                    <a:lnR>
                      <a:noFill/>
                    </a:lnR>
                    <a:lnT>
                      <a:noFill/>
                    </a:lnT>
                    <a:lnB>
                      <a:noFill/>
                    </a:lnB>
                  </a:tcPr>
                </a:tc>
                <a:tc>
                  <a:txBody>
                    <a:bodyPr/>
                    <a:lstStyle/>
                    <a:p>
                      <a:pPr marL="0" algn="ctr" defTabSz="914400" rtl="0" eaLnBrk="1" fontAlgn="ctr" latinLnBrk="0" hangingPunct="1"/>
                      <a:r>
                        <a:rPr lang="zh-CN" altLang="en-US" sz="1200" b="1" kern="1200" dirty="0" smtClean="0">
                          <a:latin typeface="微软雅黑" panose="020B0503020204020204" pitchFamily="34" charset="-122"/>
                          <a:ea typeface="微软雅黑" panose="020B0503020204020204" pitchFamily="34" charset="-122"/>
                        </a:rPr>
                        <a:t>干路间距</a:t>
                      </a:r>
                      <a:endParaRPr lang="zh-CN" altLang="en-US" sz="1200" b="1"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zh-CN" altLang="en-US" sz="1200" b="1" kern="1200" dirty="0" smtClean="0">
                          <a:latin typeface="微软雅黑" panose="020B0503020204020204" pitchFamily="34" charset="-122"/>
                          <a:ea typeface="微软雅黑" panose="020B0503020204020204" pitchFamily="34" charset="-122"/>
                        </a:rPr>
                        <a:t>支路间距</a:t>
                      </a:r>
                      <a:endParaRPr lang="zh-CN" altLang="en-US" sz="1200" b="1"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zh-CN" altLang="en-US" sz="1200" b="1" kern="1200" dirty="0" smtClean="0">
                          <a:latin typeface="微软雅黑" panose="020B0503020204020204" pitchFamily="34" charset="-122"/>
                          <a:ea typeface="微软雅黑" panose="020B0503020204020204" pitchFamily="34" charset="-122"/>
                        </a:rPr>
                        <a:t>巷路间距</a:t>
                      </a:r>
                      <a:endParaRPr lang="zh-CN" altLang="en-US" sz="1200" b="1"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r>
              <a:tr h="215379">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江苏省</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同里镇</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250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150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80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r>
              <a:tr h="215379">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浙江省</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溪口镇</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350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120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70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r>
              <a:tr h="215379">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安徽省</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三河镇</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200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150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60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r>
              <a:tr h="215379">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江西省</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江湾镇</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150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120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80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r>
              <a:tr h="215379">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湖南省</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清溪镇</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250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150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80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r>
              <a:tr h="215379">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海南省</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博鳌镇</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220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120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80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r>
              <a:tr h="215379">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云南省</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和顺镇</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150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80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50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r>
              <a:tr h="215379">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新疆</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半截沟镇</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150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100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60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r>
              <a:tr h="215379">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河北</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天台山镇</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200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100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80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r>
              <a:tr h="215379">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北京</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庞各庄镇</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350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250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r>
              <a:tr h="215379">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黑龙江省</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横道河子镇</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250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120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80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r>
              <a:tr h="215379">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上海市</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zh-CN" altLang="en-US" sz="1100" kern="1200" dirty="0" smtClean="0">
                          <a:latin typeface="微软雅黑" panose="020B0503020204020204" pitchFamily="34" charset="-122"/>
                          <a:ea typeface="微软雅黑" panose="020B0503020204020204" pitchFamily="34" charset="-122"/>
                        </a:rPr>
                        <a:t>朱家角镇</a:t>
                      </a:r>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200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100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kern="1200" dirty="0" smtClean="0">
                          <a:latin typeface="微软雅黑" panose="020B0503020204020204" pitchFamily="34" charset="-122"/>
                          <a:ea typeface="微软雅黑" panose="020B0503020204020204" pitchFamily="34" charset="-122"/>
                        </a:rPr>
                        <a:t>50</a:t>
                      </a:r>
                      <a:endParaRPr lang="en-US" altLang="zh-CN"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r>
              <a:tr h="215379">
                <a:tc gridSpan="2">
                  <a:txBody>
                    <a:bodyPr/>
                    <a:lstStyle/>
                    <a:p>
                      <a:pPr marL="0" algn="ctr" defTabSz="914400" rtl="0" eaLnBrk="1" fontAlgn="ctr" latinLnBrk="0" hangingPunct="1"/>
                      <a:endParaRPr lang="zh-CN" altLang="en-US" sz="1100" kern="1200" dirty="0" smtClean="0">
                        <a:solidFill>
                          <a:schemeClr val="dk1"/>
                        </a:solidFill>
                        <a:latin typeface="微软雅黑" panose="020B0503020204020204" pitchFamily="34" charset="-122"/>
                        <a:ea typeface="微软雅黑" panose="020B0503020204020204" pitchFamily="34" charset="-122"/>
                        <a:cs typeface="+mn-cs"/>
                      </a:endParaRPr>
                    </a:p>
                  </a:txBody>
                  <a:tcPr marL="10319" marR="10319" marT="9525" marB="0" anchor="ctr"/>
                </a:tc>
                <a:tc hMerge="1">
                  <a:tcPr marL="10319" marR="10319" marT="9525" marB="0" anchor="ctr"/>
                </a:tc>
                <a:tc>
                  <a:txBody>
                    <a:bodyPr/>
                    <a:lstStyle/>
                    <a:p>
                      <a:pPr marL="0" algn="ctr" defTabSz="914400" rtl="0" eaLnBrk="1" fontAlgn="ctr" latinLnBrk="0" hangingPunct="1"/>
                      <a:r>
                        <a:rPr lang="en-US" altLang="zh-CN" sz="1100" b="1" kern="1200" dirty="0" smtClean="0">
                          <a:solidFill>
                            <a:srgbClr val="C00000"/>
                          </a:solidFill>
                          <a:latin typeface="微软雅黑" panose="020B0503020204020204" pitchFamily="34" charset="-122"/>
                          <a:ea typeface="微软雅黑" panose="020B0503020204020204" pitchFamily="34" charset="-122"/>
                          <a:cs typeface="+mn-cs"/>
                        </a:rPr>
                        <a:t>150-350</a:t>
                      </a:r>
                      <a:endParaRPr lang="en-US" altLang="zh-CN" sz="1100" b="1" kern="1200" dirty="0" smtClean="0">
                        <a:solidFill>
                          <a:srgbClr val="C00000"/>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b="1" kern="1200" dirty="0" smtClean="0">
                          <a:solidFill>
                            <a:srgbClr val="C00000"/>
                          </a:solidFill>
                          <a:latin typeface="微软雅黑" panose="020B0503020204020204" pitchFamily="34" charset="-122"/>
                          <a:ea typeface="微软雅黑" panose="020B0503020204020204" pitchFamily="34" charset="-122"/>
                          <a:cs typeface="+mn-cs"/>
                        </a:rPr>
                        <a:t>100-150</a:t>
                      </a:r>
                      <a:endParaRPr lang="en-US" altLang="zh-CN" sz="1100" b="1" kern="1200" dirty="0" smtClean="0">
                        <a:solidFill>
                          <a:srgbClr val="C00000"/>
                        </a:solidFill>
                        <a:latin typeface="微软雅黑" panose="020B0503020204020204" pitchFamily="34" charset="-122"/>
                        <a:ea typeface="微软雅黑" panose="020B0503020204020204" pitchFamily="34" charset="-122"/>
                        <a:cs typeface="+mn-cs"/>
                      </a:endParaRPr>
                    </a:p>
                  </a:txBody>
                  <a:tcPr marL="10319" marR="10319" marT="9525" marB="0" anchor="ctr"/>
                </a:tc>
                <a:tc>
                  <a:txBody>
                    <a:bodyPr/>
                    <a:lstStyle/>
                    <a:p>
                      <a:pPr marL="0" algn="ctr" defTabSz="914400" rtl="0" eaLnBrk="1" fontAlgn="ctr" latinLnBrk="0" hangingPunct="1"/>
                      <a:r>
                        <a:rPr lang="en-US" altLang="zh-CN" sz="1100" b="1" kern="1200" dirty="0" smtClean="0">
                          <a:solidFill>
                            <a:srgbClr val="C00000"/>
                          </a:solidFill>
                          <a:latin typeface="微软雅黑" panose="020B0503020204020204" pitchFamily="34" charset="-122"/>
                          <a:ea typeface="微软雅黑" panose="020B0503020204020204" pitchFamily="34" charset="-122"/>
                          <a:cs typeface="+mn-cs"/>
                        </a:rPr>
                        <a:t>50-80</a:t>
                      </a:r>
                      <a:endParaRPr lang="en-US" altLang="zh-CN" sz="1100" b="1" kern="1200" dirty="0" smtClean="0">
                        <a:solidFill>
                          <a:srgbClr val="C00000"/>
                        </a:solidFill>
                        <a:latin typeface="微软雅黑" panose="020B0503020204020204" pitchFamily="34" charset="-122"/>
                        <a:ea typeface="微软雅黑" panose="020B0503020204020204" pitchFamily="34" charset="-122"/>
                        <a:cs typeface="+mn-cs"/>
                      </a:endParaRPr>
                    </a:p>
                  </a:txBody>
                  <a:tcPr marL="10319" marR="10319" marT="9525" marB="0" anchor="ctr"/>
                </a:tc>
              </a:tr>
            </a:tbl>
          </a:graphicData>
        </a:graphic>
      </p:graphicFrame>
      <p:graphicFrame>
        <p:nvGraphicFramePr>
          <p:cNvPr id="10" name="表格 9"/>
          <p:cNvGraphicFramePr>
            <a:graphicFrameLocks noGrp="1"/>
          </p:cNvGraphicFramePr>
          <p:nvPr/>
        </p:nvGraphicFramePr>
        <p:xfrm>
          <a:off x="5655078" y="1098322"/>
          <a:ext cx="3939990" cy="818510"/>
        </p:xfrm>
        <a:graphic>
          <a:graphicData uri="http://schemas.openxmlformats.org/drawingml/2006/table">
            <a:tbl>
              <a:tblPr firstRow="1" bandRow="1">
                <a:tableStyleId>{69012ECD-51FC-41F1-AA8D-1B2483CD663E}</a:tableStyleId>
              </a:tblPr>
              <a:tblGrid>
                <a:gridCol w="1001958"/>
                <a:gridCol w="979344"/>
                <a:gridCol w="979344"/>
                <a:gridCol w="979344"/>
              </a:tblGrid>
              <a:tr h="441543">
                <a:tc>
                  <a:txBody>
                    <a:bodyPr/>
                    <a:lstStyle/>
                    <a:p>
                      <a:pPr algn="ctr"/>
                      <a:endParaRPr lang="zh-CN" altLang="en-US" sz="1100" dirty="0">
                        <a:latin typeface="微软雅黑" panose="020B0503020204020204" pitchFamily="34" charset="-122"/>
                        <a:ea typeface="微软雅黑" panose="020B0503020204020204" pitchFamily="34" charset="-122"/>
                      </a:endParaRPr>
                    </a:p>
                  </a:txBody>
                  <a:tcPr marL="99678" marR="99678" marT="46005" marB="46005"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r>
                        <a:rPr lang="zh-CN" altLang="en-US" sz="1100" dirty="0" smtClean="0">
                          <a:latin typeface="微软雅黑" panose="020B0503020204020204" pitchFamily="34" charset="-122"/>
                          <a:ea typeface="微软雅黑" panose="020B0503020204020204" pitchFamily="34" charset="-122"/>
                        </a:rPr>
                        <a:t>生活型</a:t>
                      </a:r>
                      <a:endParaRPr lang="en-US" altLang="zh-CN" sz="1100" dirty="0" smtClean="0">
                        <a:latin typeface="微软雅黑" panose="020B0503020204020204" pitchFamily="34" charset="-122"/>
                        <a:ea typeface="微软雅黑" panose="020B0503020204020204" pitchFamily="34" charset="-122"/>
                      </a:endParaRPr>
                    </a:p>
                    <a:p>
                      <a:pPr algn="ctr"/>
                      <a:r>
                        <a:rPr lang="zh-CN" altLang="en-US" sz="1100" dirty="0" smtClean="0">
                          <a:latin typeface="微软雅黑" panose="020B0503020204020204" pitchFamily="34" charset="-122"/>
                          <a:ea typeface="微软雅黑" panose="020B0503020204020204" pitchFamily="34" charset="-122"/>
                        </a:rPr>
                        <a:t>干路</a:t>
                      </a:r>
                      <a:endParaRPr lang="zh-CN" altLang="en-US" sz="1100" dirty="0">
                        <a:solidFill>
                          <a:schemeClr val="tx1"/>
                        </a:solidFill>
                        <a:latin typeface="微软雅黑" panose="020B0503020204020204" pitchFamily="34" charset="-122"/>
                        <a:ea typeface="微软雅黑" panose="020B0503020204020204" pitchFamily="34" charset="-122"/>
                      </a:endParaRPr>
                    </a:p>
                  </a:txBody>
                  <a:tcPr marL="99678" marR="99678" marT="46005" marB="46005"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r>
                        <a:rPr lang="zh-CN" altLang="en-US" sz="1100" dirty="0" smtClean="0">
                          <a:latin typeface="微软雅黑" panose="020B0503020204020204" pitchFamily="34" charset="-122"/>
                          <a:ea typeface="微软雅黑" panose="020B0503020204020204" pitchFamily="34" charset="-122"/>
                        </a:rPr>
                        <a:t>支路</a:t>
                      </a:r>
                      <a:endParaRPr lang="zh-CN" altLang="en-US" sz="1100" dirty="0">
                        <a:solidFill>
                          <a:schemeClr val="tx1"/>
                        </a:solidFill>
                        <a:latin typeface="微软雅黑" panose="020B0503020204020204" pitchFamily="34" charset="-122"/>
                        <a:ea typeface="微软雅黑" panose="020B0503020204020204" pitchFamily="34" charset="-122"/>
                      </a:endParaRPr>
                    </a:p>
                  </a:txBody>
                  <a:tcPr marL="99678" marR="99678" marT="46005" marB="46005"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r>
                        <a:rPr lang="zh-CN" altLang="en-US" sz="1100" dirty="0" smtClean="0">
                          <a:latin typeface="微软雅黑" panose="020B0503020204020204" pitchFamily="34" charset="-122"/>
                          <a:ea typeface="微软雅黑" panose="020B0503020204020204" pitchFamily="34" charset="-122"/>
                        </a:rPr>
                        <a:t>巷路</a:t>
                      </a:r>
                      <a:endParaRPr lang="zh-CN" altLang="en-US" sz="1100" dirty="0">
                        <a:solidFill>
                          <a:schemeClr val="tx1"/>
                        </a:solidFill>
                        <a:latin typeface="微软雅黑" panose="020B0503020204020204" pitchFamily="34" charset="-122"/>
                        <a:ea typeface="微软雅黑" panose="020B0503020204020204" pitchFamily="34" charset="-122"/>
                      </a:endParaRPr>
                    </a:p>
                  </a:txBody>
                  <a:tcPr marL="99678" marR="99678" marT="46005" marB="46005"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376967">
                <a:tc>
                  <a:txBody>
                    <a:bodyPr/>
                    <a:lstStyle/>
                    <a:p>
                      <a:pPr algn="ctr"/>
                      <a:r>
                        <a:rPr lang="zh-CN" altLang="en-US" sz="1100" dirty="0" smtClean="0">
                          <a:latin typeface="微软雅黑" panose="020B0503020204020204" pitchFamily="34" charset="-122"/>
                          <a:ea typeface="微软雅黑" panose="020B0503020204020204" pitchFamily="34" charset="-122"/>
                        </a:rPr>
                        <a:t>镇规划标准</a:t>
                      </a:r>
                      <a:endParaRPr lang="zh-CN" altLang="en-US" sz="1100" dirty="0">
                        <a:solidFill>
                          <a:schemeClr val="tx2">
                            <a:lumMod val="75000"/>
                          </a:schemeClr>
                        </a:solidFill>
                        <a:latin typeface="微软雅黑" panose="020B0503020204020204" pitchFamily="34" charset="-122"/>
                        <a:ea typeface="微软雅黑" panose="020B0503020204020204" pitchFamily="34" charset="-122"/>
                      </a:endParaRPr>
                    </a:p>
                  </a:txBody>
                  <a:tcPr marL="99678" marR="99678" marT="46005" marB="46005"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r>
                        <a:rPr lang="en-US" altLang="zh-CN" sz="1200" b="1" dirty="0" smtClean="0">
                          <a:solidFill>
                            <a:srgbClr val="C00000"/>
                          </a:solidFill>
                          <a:latin typeface="微软雅黑" panose="020B0503020204020204" pitchFamily="34" charset="-122"/>
                          <a:ea typeface="微软雅黑" panose="020B0503020204020204" pitchFamily="34" charset="-122"/>
                        </a:rPr>
                        <a:t>250-500</a:t>
                      </a:r>
                      <a:endParaRPr lang="zh-CN" altLang="en-US" sz="1200" b="1" dirty="0">
                        <a:solidFill>
                          <a:srgbClr val="C00000"/>
                        </a:solidFill>
                        <a:latin typeface="微软雅黑" panose="020B0503020204020204" pitchFamily="34" charset="-122"/>
                        <a:ea typeface="微软雅黑" panose="020B0503020204020204" pitchFamily="34" charset="-122"/>
                      </a:endParaRPr>
                    </a:p>
                  </a:txBody>
                  <a:tcPr marL="99678" marR="99678" marT="46005" marB="46005"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r>
                        <a:rPr lang="en-US" altLang="zh-CN" sz="1200" b="1" dirty="0" smtClean="0">
                          <a:solidFill>
                            <a:srgbClr val="C00000"/>
                          </a:solidFill>
                          <a:latin typeface="微软雅黑" panose="020B0503020204020204" pitchFamily="34" charset="-122"/>
                          <a:ea typeface="微软雅黑" panose="020B0503020204020204" pitchFamily="34" charset="-122"/>
                        </a:rPr>
                        <a:t>120-300</a:t>
                      </a:r>
                      <a:endParaRPr lang="zh-CN" altLang="en-US" sz="1200" b="1" dirty="0">
                        <a:solidFill>
                          <a:srgbClr val="C00000"/>
                        </a:solidFill>
                        <a:latin typeface="微软雅黑" panose="020B0503020204020204" pitchFamily="34" charset="-122"/>
                        <a:ea typeface="微软雅黑" panose="020B0503020204020204" pitchFamily="34" charset="-122"/>
                      </a:endParaRPr>
                    </a:p>
                  </a:txBody>
                  <a:tcPr marL="99678" marR="99678" marT="46005" marB="46005"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r>
                        <a:rPr lang="en-US" altLang="zh-CN" sz="1200" b="1" dirty="0" smtClean="0">
                          <a:solidFill>
                            <a:srgbClr val="C00000"/>
                          </a:solidFill>
                          <a:latin typeface="微软雅黑" panose="020B0503020204020204" pitchFamily="34" charset="-122"/>
                          <a:ea typeface="微软雅黑" panose="020B0503020204020204" pitchFamily="34" charset="-122"/>
                        </a:rPr>
                        <a:t>60-150</a:t>
                      </a:r>
                      <a:endParaRPr lang="zh-CN" altLang="en-US" sz="1200" b="1" dirty="0">
                        <a:solidFill>
                          <a:srgbClr val="C00000"/>
                        </a:solidFill>
                        <a:latin typeface="微软雅黑" panose="020B0503020204020204" pitchFamily="34" charset="-122"/>
                        <a:ea typeface="微软雅黑" panose="020B0503020204020204" pitchFamily="34" charset="-122"/>
                      </a:endParaRPr>
                    </a:p>
                  </a:txBody>
                  <a:tcPr marL="99678" marR="99678" marT="46005" marB="46005"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bl>
          </a:graphicData>
        </a:graphic>
      </p:graphicFrame>
      <p:sp>
        <p:nvSpPr>
          <p:cNvPr id="11" name="矩形 8"/>
          <p:cNvSpPr>
            <a:spLocks noChangeArrowheads="1"/>
          </p:cNvSpPr>
          <p:nvPr/>
        </p:nvSpPr>
        <p:spPr bwMode="auto">
          <a:xfrm>
            <a:off x="5606763" y="620893"/>
            <a:ext cx="3775393" cy="307777"/>
          </a:xfrm>
          <a:prstGeom prst="rect">
            <a:avLst/>
          </a:prstGeom>
          <a:noFill/>
          <a:ln w="9525">
            <a:noFill/>
            <a:miter lim="800000"/>
          </a:ln>
        </p:spPr>
        <p:txBody>
          <a:bodyPr wrap="none">
            <a:spAutoFit/>
          </a:bodyPr>
          <a:lstStyle/>
          <a:p>
            <a:r>
              <a:rPr lang="en-US" altLang="zh-CN" sz="1400" dirty="0" smtClean="0">
                <a:solidFill>
                  <a:srgbClr val="C00000"/>
                </a:solidFill>
                <a:latin typeface="微软雅黑" panose="020B0503020204020204" pitchFamily="34" charset="-122"/>
                <a:ea typeface="微软雅黑" panose="020B0503020204020204" pitchFamily="34" charset="-122"/>
              </a:rPr>
              <a:t>《</a:t>
            </a:r>
            <a:r>
              <a:rPr lang="zh-CN" altLang="en-US" sz="1400" dirty="0" smtClean="0">
                <a:solidFill>
                  <a:srgbClr val="C00000"/>
                </a:solidFill>
                <a:latin typeface="微软雅黑" panose="020B0503020204020204" pitchFamily="34" charset="-122"/>
                <a:ea typeface="微软雅黑" panose="020B0503020204020204" pitchFamily="34" charset="-122"/>
              </a:rPr>
              <a:t>镇规划标准</a:t>
            </a:r>
            <a:r>
              <a:rPr lang="en-US" altLang="zh-CN" sz="1400" dirty="0" smtClean="0">
                <a:solidFill>
                  <a:srgbClr val="C00000"/>
                </a:solidFill>
                <a:latin typeface="微软雅黑" panose="020B0503020204020204" pitchFamily="34" charset="-122"/>
                <a:ea typeface="微软雅黑" panose="020B0503020204020204" pitchFamily="34" charset="-122"/>
              </a:rPr>
              <a:t>》</a:t>
            </a:r>
            <a:r>
              <a:rPr lang="zh-CN" altLang="en-US" sz="1400" dirty="0" smtClean="0">
                <a:latin typeface="微软雅黑" panose="020B0503020204020204" pitchFamily="34" charset="-122"/>
                <a:ea typeface="微软雅黑" panose="020B0503020204020204" pitchFamily="34" charset="-122"/>
              </a:rPr>
              <a:t>确定的小城镇道路间距指标</a:t>
            </a:r>
            <a:r>
              <a:rPr lang="zh-CN" altLang="en-US" sz="1400" dirty="0">
                <a:latin typeface="微软雅黑" panose="020B0503020204020204" pitchFamily="34" charset="-122"/>
                <a:ea typeface="微软雅黑" panose="020B0503020204020204" pitchFamily="34" charset="-122"/>
              </a:rPr>
              <a:t>表</a:t>
            </a:r>
            <a:endParaRPr lang="zh-CN" altLang="en-US" sz="1400" dirty="0">
              <a:latin typeface="微软雅黑" panose="020B0503020204020204" pitchFamily="34" charset="-122"/>
              <a:ea typeface="微软雅黑" panose="020B0503020204020204" pitchFamily="34" charset="-122"/>
            </a:endParaRPr>
          </a:p>
        </p:txBody>
      </p:sp>
      <p:sp>
        <p:nvSpPr>
          <p:cNvPr id="12" name="矩形 8"/>
          <p:cNvSpPr>
            <a:spLocks noChangeArrowheads="1"/>
          </p:cNvSpPr>
          <p:nvPr/>
        </p:nvSpPr>
        <p:spPr bwMode="auto">
          <a:xfrm>
            <a:off x="8307373" y="836712"/>
            <a:ext cx="1031051" cy="261610"/>
          </a:xfrm>
          <a:prstGeom prst="rect">
            <a:avLst/>
          </a:prstGeom>
          <a:noFill/>
          <a:ln w="9525">
            <a:noFill/>
            <a:miter lim="800000"/>
          </a:ln>
        </p:spPr>
        <p:txBody>
          <a:bodyPr wrap="none">
            <a:spAutoFit/>
          </a:bodyPr>
          <a:lstStyle/>
          <a:p>
            <a:r>
              <a:rPr lang="zh-CN" altLang="en-US" sz="1100" dirty="0" smtClean="0">
                <a:latin typeface="微软雅黑" panose="020B0503020204020204" pitchFamily="34" charset="-122"/>
                <a:ea typeface="微软雅黑" panose="020B0503020204020204" pitchFamily="34" charset="-122"/>
              </a:rPr>
              <a:t>（单位：米）</a:t>
            </a:r>
            <a:endParaRPr lang="zh-CN" altLang="en-US" sz="1100" dirty="0">
              <a:latin typeface="微软雅黑" panose="020B0503020204020204" pitchFamily="34" charset="-122"/>
              <a:ea typeface="微软雅黑" panose="020B0503020204020204" pitchFamily="34" charset="-122"/>
            </a:endParaRPr>
          </a:p>
        </p:txBody>
      </p:sp>
      <p:sp>
        <p:nvSpPr>
          <p:cNvPr id="13" name="矩形 8"/>
          <p:cNvSpPr>
            <a:spLocks noChangeArrowheads="1"/>
          </p:cNvSpPr>
          <p:nvPr/>
        </p:nvSpPr>
        <p:spPr bwMode="auto">
          <a:xfrm>
            <a:off x="5702392" y="2428868"/>
            <a:ext cx="1107996" cy="276999"/>
          </a:xfrm>
          <a:prstGeom prst="rect">
            <a:avLst/>
          </a:prstGeom>
          <a:noFill/>
          <a:ln w="9525">
            <a:noFill/>
            <a:miter lim="800000"/>
          </a:ln>
        </p:spPr>
        <p:txBody>
          <a:bodyPr wrap="none">
            <a:spAutoFit/>
          </a:bodyPr>
          <a:lstStyle/>
          <a:p>
            <a:r>
              <a:rPr lang="zh-CN" altLang="en-US" sz="1200" dirty="0" smtClean="0">
                <a:latin typeface="微软雅黑" panose="020B0503020204020204" pitchFamily="34" charset="-122"/>
                <a:ea typeface="微软雅黑" panose="020B0503020204020204" pitchFamily="34" charset="-122"/>
              </a:rPr>
              <a:t>（单位：米）</a:t>
            </a:r>
            <a:endParaRPr lang="zh-CN" altLang="en-US" sz="1200" dirty="0">
              <a:latin typeface="微软雅黑" panose="020B0503020204020204" pitchFamily="34" charset="-122"/>
              <a:ea typeface="微软雅黑" panose="020B0503020204020204" pitchFamily="34" charset="-122"/>
            </a:endParaRPr>
          </a:p>
        </p:txBody>
      </p:sp>
      <p:sp>
        <p:nvSpPr>
          <p:cNvPr id="14" name="矩形 8"/>
          <p:cNvSpPr>
            <a:spLocks noChangeArrowheads="1"/>
          </p:cNvSpPr>
          <p:nvPr/>
        </p:nvSpPr>
        <p:spPr bwMode="auto">
          <a:xfrm>
            <a:off x="3309926" y="2428868"/>
            <a:ext cx="2339102" cy="307777"/>
          </a:xfrm>
          <a:prstGeom prst="rect">
            <a:avLst/>
          </a:prstGeom>
          <a:noFill/>
          <a:ln w="9525">
            <a:noFill/>
            <a:miter lim="800000"/>
          </a:ln>
        </p:spPr>
        <p:txBody>
          <a:bodyPr wrap="none">
            <a:spAutoFit/>
          </a:bodyPr>
          <a:lstStyle/>
          <a:p>
            <a:r>
              <a:rPr lang="zh-CN" altLang="en-US" sz="1400" dirty="0" smtClean="0">
                <a:solidFill>
                  <a:srgbClr val="C00000"/>
                </a:solidFill>
                <a:latin typeface="微软雅黑" panose="020B0503020204020204" pitchFamily="34" charset="-122"/>
                <a:ea typeface="微软雅黑" panose="020B0503020204020204" pitchFamily="34" charset="-122"/>
              </a:rPr>
              <a:t>宜居小城镇</a:t>
            </a:r>
            <a:r>
              <a:rPr lang="zh-CN" altLang="en-US" sz="1400" dirty="0" smtClean="0">
                <a:latin typeface="微软雅黑" panose="020B0503020204020204" pitchFamily="34" charset="-122"/>
                <a:ea typeface="微软雅黑" panose="020B0503020204020204" pitchFamily="34" charset="-122"/>
              </a:rPr>
              <a:t>道路间距调查表</a:t>
            </a:r>
            <a:endParaRPr lang="zh-CN" altLang="en-US" sz="1400" dirty="0">
              <a:latin typeface="微软雅黑" panose="020B0503020204020204" pitchFamily="34" charset="-122"/>
              <a:ea typeface="微软雅黑" panose="020B0503020204020204" pitchFamily="34" charset="-122"/>
            </a:endParaRPr>
          </a:p>
        </p:txBody>
      </p:sp>
      <p:sp>
        <p:nvSpPr>
          <p:cNvPr id="15" name="TextBox 14"/>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3</a:t>
            </a:r>
            <a:r>
              <a:rPr lang="en-US" altLang="zh-CN" sz="2400" b="1" dirty="0">
                <a:latin typeface="微软雅黑" panose="020B0503020204020204" pitchFamily="34" charset="-122"/>
                <a:ea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rPr>
              <a:t>合理的路网</a:t>
            </a:r>
            <a:r>
              <a:rPr lang="zh-CN" altLang="en-US" sz="2400" b="1" dirty="0" smtClean="0">
                <a:latin typeface="微软雅黑" panose="020B0503020204020204" pitchFamily="34" charset="-122"/>
                <a:ea typeface="微软雅黑" panose="020B0503020204020204" pitchFamily="34" charset="-122"/>
              </a:rPr>
              <a:t>形式</a:t>
            </a:r>
            <a:endParaRPr lang="en-US" altLang="zh-CN" sz="240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8"/>
          <p:cNvSpPr>
            <a:spLocks noChangeArrowheads="1"/>
          </p:cNvSpPr>
          <p:nvPr/>
        </p:nvSpPr>
        <p:spPr bwMode="auto">
          <a:xfrm>
            <a:off x="3771347" y="1768666"/>
            <a:ext cx="2339102" cy="307777"/>
          </a:xfrm>
          <a:prstGeom prst="rect">
            <a:avLst/>
          </a:prstGeom>
          <a:noFill/>
          <a:ln w="9525">
            <a:noFill/>
            <a:miter lim="800000"/>
          </a:ln>
        </p:spPr>
        <p:txBody>
          <a:bodyPr wrap="none">
            <a:spAutoFit/>
          </a:bodyPr>
          <a:lstStyle/>
          <a:p>
            <a:r>
              <a:rPr lang="zh-CN" altLang="en-US" sz="1400" b="1" dirty="0" smtClean="0">
                <a:latin typeface="微软雅黑" panose="020B0503020204020204" pitchFamily="34" charset="-122"/>
                <a:ea typeface="微软雅黑" panose="020B0503020204020204" pitchFamily="34" charset="-122"/>
              </a:rPr>
              <a:t>小城镇</a:t>
            </a:r>
            <a:r>
              <a:rPr lang="zh-CN" altLang="en-US" sz="1400" b="1" dirty="0">
                <a:latin typeface="微软雅黑" panose="020B0503020204020204" pitchFamily="34" charset="-122"/>
                <a:ea typeface="微软雅黑" panose="020B0503020204020204" pitchFamily="34" charset="-122"/>
              </a:rPr>
              <a:t>道路规划技术指标</a:t>
            </a:r>
            <a:r>
              <a:rPr lang="zh-CN" altLang="en-US" sz="1400" b="1" dirty="0" smtClean="0">
                <a:latin typeface="微软雅黑" panose="020B0503020204020204" pitchFamily="34" charset="-122"/>
                <a:ea typeface="微软雅黑" panose="020B0503020204020204" pitchFamily="34" charset="-122"/>
              </a:rPr>
              <a:t>表</a:t>
            </a:r>
            <a:endParaRPr lang="zh-CN" altLang="en-US" sz="1400" b="1" dirty="0">
              <a:latin typeface="微软雅黑" panose="020B0503020204020204" pitchFamily="34" charset="-122"/>
              <a:ea typeface="微软雅黑" panose="020B0503020204020204" pitchFamily="34" charset="-122"/>
            </a:endParaRPr>
          </a:p>
        </p:txBody>
      </p:sp>
      <p:graphicFrame>
        <p:nvGraphicFramePr>
          <p:cNvPr id="4" name="表格 3"/>
          <p:cNvGraphicFramePr>
            <a:graphicFrameLocks noGrp="1"/>
          </p:cNvGraphicFramePr>
          <p:nvPr/>
        </p:nvGraphicFramePr>
        <p:xfrm>
          <a:off x="740534" y="2234161"/>
          <a:ext cx="8580950" cy="3409417"/>
        </p:xfrm>
        <a:graphic>
          <a:graphicData uri="http://schemas.openxmlformats.org/drawingml/2006/table">
            <a:tbl>
              <a:tblPr firstRow="1" bandRow="1">
                <a:tableStyleId>{F5AB1C69-6EDB-4FF4-983F-18BD219EF322}</a:tableStyleId>
              </a:tblPr>
              <a:tblGrid>
                <a:gridCol w="1657163"/>
                <a:gridCol w="1229155"/>
                <a:gridCol w="1217136"/>
                <a:gridCol w="1617178"/>
                <a:gridCol w="1430159"/>
                <a:gridCol w="1430159"/>
              </a:tblGrid>
              <a:tr h="581514">
                <a:tc>
                  <a:txBody>
                    <a:bodyPr/>
                    <a:lstStyle/>
                    <a:p>
                      <a:pPr algn="ctr"/>
                      <a:endParaRPr lang="zh-CN" altLang="en-US" sz="1400" dirty="0">
                        <a:latin typeface="微软雅黑" panose="020B0503020204020204" pitchFamily="34" charset="-122"/>
                        <a:ea typeface="微软雅黑" panose="020B0503020204020204" pitchFamily="34" charset="-122"/>
                      </a:endParaRPr>
                    </a:p>
                  </a:txBody>
                  <a:tcPr marL="99678" marR="99678" marT="46005" marB="46005" anchor="ctr"/>
                </a:tc>
                <a:tc>
                  <a:txBody>
                    <a:bodyPr/>
                    <a:lstStyle/>
                    <a:p>
                      <a:pPr algn="ctr"/>
                      <a:endParaRPr lang="zh-CN" altLang="en-US" sz="1400" dirty="0">
                        <a:latin typeface="微软雅黑" panose="020B0503020204020204" pitchFamily="34" charset="-122"/>
                        <a:ea typeface="微软雅黑" panose="020B0503020204020204" pitchFamily="34" charset="-122"/>
                      </a:endParaRPr>
                    </a:p>
                  </a:txBody>
                  <a:tcPr marL="99678" marR="99678" marT="46005" marB="46005" anchor="ctr"/>
                </a:tc>
                <a:tc>
                  <a:txBody>
                    <a:bodyPr/>
                    <a:lstStyle/>
                    <a:p>
                      <a:pPr algn="ctr"/>
                      <a:r>
                        <a:rPr lang="zh-CN" altLang="en-US" sz="1400" dirty="0" smtClean="0">
                          <a:latin typeface="微软雅黑" panose="020B0503020204020204" pitchFamily="34" charset="-122"/>
                          <a:ea typeface="微软雅黑" panose="020B0503020204020204" pitchFamily="34" charset="-122"/>
                        </a:rPr>
                        <a:t>交通型道路</a:t>
                      </a:r>
                      <a:endParaRPr lang="zh-CN" altLang="en-US" sz="1400" dirty="0">
                        <a:solidFill>
                          <a:schemeClr val="tx1"/>
                        </a:solidFill>
                        <a:latin typeface="微软雅黑" panose="020B0503020204020204" pitchFamily="34" charset="-122"/>
                        <a:ea typeface="微软雅黑" panose="020B0503020204020204" pitchFamily="34" charset="-122"/>
                      </a:endParaRPr>
                    </a:p>
                  </a:txBody>
                  <a:tcPr marL="99678" marR="99678" marT="46005" marB="46005" anchor="ctr"/>
                </a:tc>
                <a:tc>
                  <a:txBody>
                    <a:bodyPr/>
                    <a:lstStyle/>
                    <a:p>
                      <a:pPr algn="ctr"/>
                      <a:r>
                        <a:rPr lang="zh-CN" altLang="en-US" sz="1400" dirty="0" smtClean="0">
                          <a:latin typeface="微软雅黑" panose="020B0503020204020204" pitchFamily="34" charset="-122"/>
                          <a:ea typeface="微软雅黑" panose="020B0503020204020204" pitchFamily="34" charset="-122"/>
                        </a:rPr>
                        <a:t>生活型干路</a:t>
                      </a:r>
                      <a:endParaRPr lang="zh-CN" altLang="en-US" sz="1400" dirty="0">
                        <a:solidFill>
                          <a:schemeClr val="tx1"/>
                        </a:solidFill>
                        <a:latin typeface="微软雅黑" panose="020B0503020204020204" pitchFamily="34" charset="-122"/>
                        <a:ea typeface="微软雅黑" panose="020B0503020204020204" pitchFamily="34" charset="-122"/>
                      </a:endParaRPr>
                    </a:p>
                  </a:txBody>
                  <a:tcPr marL="99678" marR="99678" marT="46005" marB="46005" anchor="ctr"/>
                </a:tc>
                <a:tc>
                  <a:txBody>
                    <a:bodyPr/>
                    <a:lstStyle/>
                    <a:p>
                      <a:pPr algn="ctr"/>
                      <a:r>
                        <a:rPr lang="zh-CN" altLang="en-US" sz="1400" dirty="0" smtClean="0">
                          <a:latin typeface="微软雅黑" panose="020B0503020204020204" pitchFamily="34" charset="-122"/>
                          <a:ea typeface="微软雅黑" panose="020B0503020204020204" pitchFamily="34" charset="-122"/>
                        </a:rPr>
                        <a:t>支路</a:t>
                      </a:r>
                      <a:endParaRPr lang="zh-CN" altLang="en-US" sz="1400" dirty="0">
                        <a:solidFill>
                          <a:schemeClr val="tx1"/>
                        </a:solidFill>
                        <a:latin typeface="微软雅黑" panose="020B0503020204020204" pitchFamily="34" charset="-122"/>
                        <a:ea typeface="微软雅黑" panose="020B0503020204020204" pitchFamily="34" charset="-122"/>
                      </a:endParaRPr>
                    </a:p>
                  </a:txBody>
                  <a:tcPr marL="99678" marR="99678" marT="46005" marB="46005" anchor="ctr"/>
                </a:tc>
                <a:tc>
                  <a:txBody>
                    <a:bodyPr/>
                    <a:lstStyle/>
                    <a:p>
                      <a:pPr algn="ctr"/>
                      <a:r>
                        <a:rPr lang="zh-CN" altLang="en-US" sz="1400" dirty="0" smtClean="0">
                          <a:latin typeface="微软雅黑" panose="020B0503020204020204" pitchFamily="34" charset="-122"/>
                          <a:ea typeface="微软雅黑" panose="020B0503020204020204" pitchFamily="34" charset="-122"/>
                        </a:rPr>
                        <a:t>巷路</a:t>
                      </a:r>
                      <a:endParaRPr lang="zh-CN" altLang="en-US" sz="1400" dirty="0">
                        <a:solidFill>
                          <a:schemeClr val="tx1"/>
                        </a:solidFill>
                        <a:latin typeface="微软雅黑" panose="020B0503020204020204" pitchFamily="34" charset="-122"/>
                        <a:ea typeface="微软雅黑" panose="020B0503020204020204" pitchFamily="34" charset="-122"/>
                      </a:endParaRPr>
                    </a:p>
                  </a:txBody>
                  <a:tcPr marL="99678" marR="99678" marT="46005" marB="46005" anchor="ctr"/>
                </a:tc>
              </a:tr>
              <a:tr h="639148">
                <a:tc>
                  <a:txBody>
                    <a:bodyPr/>
                    <a:lstStyle/>
                    <a:p>
                      <a:pPr algn="ctr"/>
                      <a:r>
                        <a:rPr lang="zh-CN" altLang="en-US" sz="1400" b="1" dirty="0" smtClean="0">
                          <a:latin typeface="微软雅黑" panose="020B0503020204020204" pitchFamily="34" charset="-122"/>
                          <a:ea typeface="微软雅黑" panose="020B0503020204020204" pitchFamily="34" charset="-122"/>
                        </a:rPr>
                        <a:t>设计时速（</a:t>
                      </a:r>
                      <a:r>
                        <a:rPr lang="en-US" altLang="zh-CN" sz="1400" b="1" kern="1200" dirty="0" smtClean="0">
                          <a:latin typeface="微软雅黑" panose="020B0503020204020204" pitchFamily="34" charset="-122"/>
                          <a:ea typeface="微软雅黑" panose="020B0503020204020204" pitchFamily="34" charset="-122"/>
                        </a:rPr>
                        <a:t>km/h</a:t>
                      </a:r>
                      <a:r>
                        <a:rPr lang="zh-CN" altLang="en-US" sz="1400" b="1" dirty="0" smtClean="0">
                          <a:latin typeface="微软雅黑" panose="020B0503020204020204" pitchFamily="34" charset="-122"/>
                          <a:ea typeface="微软雅黑" panose="020B0503020204020204" pitchFamily="34" charset="-122"/>
                        </a:rPr>
                        <a:t>）</a:t>
                      </a:r>
                      <a:endParaRPr lang="zh-CN" altLang="en-US" sz="1400" b="1" dirty="0">
                        <a:latin typeface="微软雅黑" panose="020B0503020204020204" pitchFamily="34" charset="-122"/>
                        <a:ea typeface="微软雅黑" panose="020B0503020204020204" pitchFamily="34" charset="-122"/>
                      </a:endParaRPr>
                    </a:p>
                  </a:txBody>
                  <a:tcPr marL="99678" marR="99678" marT="46005" marB="46005" anchor="ctr"/>
                </a:tc>
                <a:tc>
                  <a:txBody>
                    <a:bodyPr/>
                    <a:lstStyle/>
                    <a:p>
                      <a:pPr algn="ctr"/>
                      <a:endParaRPr lang="zh-CN" altLang="en-US" sz="1400" b="1" dirty="0">
                        <a:latin typeface="微软雅黑" panose="020B0503020204020204" pitchFamily="34" charset="-122"/>
                        <a:ea typeface="微软雅黑" panose="020B0503020204020204" pitchFamily="34" charset="-122"/>
                      </a:endParaRPr>
                    </a:p>
                  </a:txBody>
                  <a:tcPr marL="99678" marR="99678" marT="46005" marB="46005" anchor="ctr"/>
                </a:tc>
                <a:tc>
                  <a:txBody>
                    <a:bodyPr/>
                    <a:lstStyle/>
                    <a:p>
                      <a:pPr algn="ctr"/>
                      <a:r>
                        <a:rPr lang="en-US" altLang="zh-CN" sz="1600" dirty="0" smtClean="0">
                          <a:latin typeface="微软雅黑" panose="020B0503020204020204" pitchFamily="34" charset="-122"/>
                          <a:ea typeface="微软雅黑" panose="020B0503020204020204" pitchFamily="34" charset="-122"/>
                        </a:rPr>
                        <a:t>40</a:t>
                      </a:r>
                      <a:endParaRPr lang="zh-CN" altLang="en-US" sz="1600" dirty="0">
                        <a:latin typeface="微软雅黑" panose="020B0503020204020204" pitchFamily="34" charset="-122"/>
                        <a:ea typeface="微软雅黑" panose="020B0503020204020204" pitchFamily="34" charset="-122"/>
                      </a:endParaRPr>
                    </a:p>
                  </a:txBody>
                  <a:tcPr marL="99678" marR="99678" marT="46005" marB="46005" anchor="ctr"/>
                </a:tc>
                <a:tc>
                  <a:txBody>
                    <a:bodyPr/>
                    <a:lstStyle/>
                    <a:p>
                      <a:pPr algn="ctr"/>
                      <a:r>
                        <a:rPr lang="en-US" altLang="zh-CN" sz="1600" dirty="0" smtClean="0">
                          <a:latin typeface="微软雅黑" panose="020B0503020204020204" pitchFamily="34" charset="-122"/>
                          <a:ea typeface="微软雅黑" panose="020B0503020204020204" pitchFamily="34" charset="-122"/>
                        </a:rPr>
                        <a:t>30</a:t>
                      </a:r>
                      <a:endParaRPr lang="zh-CN" altLang="en-US" sz="1600" dirty="0">
                        <a:latin typeface="微软雅黑" panose="020B0503020204020204" pitchFamily="34" charset="-122"/>
                        <a:ea typeface="微软雅黑" panose="020B0503020204020204" pitchFamily="34" charset="-122"/>
                      </a:endParaRPr>
                    </a:p>
                  </a:txBody>
                  <a:tcPr marL="99678" marR="99678" marT="46005" marB="46005" anchor="ctr"/>
                </a:tc>
                <a:tc>
                  <a:txBody>
                    <a:bodyPr/>
                    <a:lstStyle/>
                    <a:p>
                      <a:pPr algn="ctr"/>
                      <a:r>
                        <a:rPr lang="en-US" altLang="zh-CN" sz="1600" dirty="0" smtClean="0">
                          <a:latin typeface="微软雅黑" panose="020B0503020204020204" pitchFamily="34" charset="-122"/>
                          <a:ea typeface="微软雅黑" panose="020B0503020204020204" pitchFamily="34" charset="-122"/>
                        </a:rPr>
                        <a:t>20</a:t>
                      </a:r>
                      <a:endParaRPr lang="zh-CN" altLang="en-US" sz="1600" dirty="0">
                        <a:latin typeface="微软雅黑" panose="020B0503020204020204" pitchFamily="34" charset="-122"/>
                        <a:ea typeface="微软雅黑" panose="020B0503020204020204" pitchFamily="34" charset="-122"/>
                      </a:endParaRPr>
                    </a:p>
                  </a:txBody>
                  <a:tcPr marL="99678" marR="99678" marT="46005" marB="46005" anchor="ctr"/>
                </a:tc>
                <a:tc>
                  <a:txBody>
                    <a:bodyPr/>
                    <a:lstStyle/>
                    <a:p>
                      <a:pPr algn="ctr"/>
                      <a:r>
                        <a:rPr lang="en-US" altLang="zh-CN" sz="1600" dirty="0" smtClean="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a:txBody>
                  <a:tcPr marL="99678" marR="99678" marT="46005" marB="46005" anchor="ctr"/>
                </a:tc>
              </a:tr>
              <a:tr h="639148">
                <a:tc rowSpan="2">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400" b="1" dirty="0" smtClean="0">
                          <a:latin typeface="微软雅黑" panose="020B0503020204020204" pitchFamily="34" charset="-122"/>
                          <a:ea typeface="微软雅黑" panose="020B0503020204020204" pitchFamily="34" charset="-122"/>
                        </a:rPr>
                        <a:t>道路间距（</a:t>
                      </a:r>
                      <a:r>
                        <a:rPr lang="en-US" altLang="zh-CN" sz="1400" b="1" dirty="0" smtClean="0">
                          <a:latin typeface="微软雅黑" panose="020B0503020204020204" pitchFamily="34" charset="-122"/>
                          <a:ea typeface="微软雅黑" panose="020B0503020204020204" pitchFamily="34" charset="-122"/>
                        </a:rPr>
                        <a:t>m</a:t>
                      </a:r>
                      <a:r>
                        <a:rPr lang="zh-CN" altLang="en-US" sz="1400" b="1" dirty="0" smtClean="0">
                          <a:latin typeface="微软雅黑" panose="020B0503020204020204" pitchFamily="34" charset="-122"/>
                          <a:ea typeface="微软雅黑" panose="020B0503020204020204" pitchFamily="34" charset="-122"/>
                        </a:rPr>
                        <a:t>）</a:t>
                      </a:r>
                      <a:endParaRPr lang="zh-CN" altLang="en-US" sz="1400" b="1" dirty="0" smtClean="0">
                        <a:solidFill>
                          <a:srgbClr val="C00000"/>
                        </a:solidFill>
                        <a:latin typeface="微软雅黑" panose="020B0503020204020204" pitchFamily="34" charset="-122"/>
                        <a:ea typeface="微软雅黑" panose="020B0503020204020204" pitchFamily="34" charset="-122"/>
                      </a:endParaRPr>
                    </a:p>
                  </a:txBody>
                  <a:tcPr marL="99678" marR="99678" marT="46005" marB="46005" anchor="ctr"/>
                </a:tc>
                <a:tc>
                  <a:txBody>
                    <a:bodyPr/>
                    <a:lstStyle/>
                    <a:p>
                      <a:pPr algn="ctr"/>
                      <a:r>
                        <a:rPr lang="zh-CN" altLang="en-US" sz="1400" b="1" dirty="0" smtClean="0">
                          <a:latin typeface="微软雅黑" panose="020B0503020204020204" pitchFamily="34" charset="-122"/>
                          <a:ea typeface="微软雅黑" panose="020B0503020204020204" pitchFamily="34" charset="-122"/>
                        </a:rPr>
                        <a:t>镇规划标准</a:t>
                      </a:r>
                      <a:endParaRPr lang="zh-CN" altLang="en-US" sz="1400" b="1" dirty="0">
                        <a:solidFill>
                          <a:schemeClr val="tx2">
                            <a:lumMod val="75000"/>
                          </a:schemeClr>
                        </a:solidFill>
                        <a:latin typeface="微软雅黑" panose="020B0503020204020204" pitchFamily="34" charset="-122"/>
                        <a:ea typeface="微软雅黑" panose="020B0503020204020204" pitchFamily="34" charset="-122"/>
                      </a:endParaRPr>
                    </a:p>
                  </a:txBody>
                  <a:tcPr marL="99678" marR="99678" marT="46005" marB="46005" anchor="ctr"/>
                </a:tc>
                <a:tc>
                  <a:txBody>
                    <a:bodyPr/>
                    <a:lstStyle/>
                    <a:p>
                      <a:pPr algn="ctr"/>
                      <a:endParaRPr lang="zh-CN" altLang="en-US" sz="1600" dirty="0">
                        <a:latin typeface="微软雅黑" panose="020B0503020204020204" pitchFamily="34" charset="-122"/>
                        <a:ea typeface="微软雅黑" panose="020B0503020204020204" pitchFamily="34" charset="-122"/>
                      </a:endParaRPr>
                    </a:p>
                  </a:txBody>
                  <a:tcPr marL="99678" marR="99678" marT="46005" marB="46005" anchor="ctr"/>
                </a:tc>
                <a:tc>
                  <a:txBody>
                    <a:bodyPr/>
                    <a:lstStyle/>
                    <a:p>
                      <a:pPr algn="ctr"/>
                      <a:r>
                        <a:rPr lang="en-US" altLang="zh-CN" sz="1600" dirty="0" smtClean="0">
                          <a:latin typeface="微软雅黑" panose="020B0503020204020204" pitchFamily="34" charset="-122"/>
                          <a:ea typeface="微软雅黑" panose="020B0503020204020204" pitchFamily="34" charset="-122"/>
                        </a:rPr>
                        <a:t>250-500</a:t>
                      </a:r>
                      <a:endParaRPr lang="zh-CN" altLang="en-US" sz="1600" b="1" dirty="0">
                        <a:solidFill>
                          <a:schemeClr val="tx2">
                            <a:lumMod val="75000"/>
                          </a:schemeClr>
                        </a:solidFill>
                        <a:latin typeface="微软雅黑" panose="020B0503020204020204" pitchFamily="34" charset="-122"/>
                        <a:ea typeface="微软雅黑" panose="020B0503020204020204" pitchFamily="34" charset="-122"/>
                      </a:endParaRPr>
                    </a:p>
                  </a:txBody>
                  <a:tcPr marL="99678" marR="99678" marT="46005" marB="46005" anchor="ctr"/>
                </a:tc>
                <a:tc>
                  <a:txBody>
                    <a:bodyPr/>
                    <a:lstStyle/>
                    <a:p>
                      <a:pPr algn="ctr"/>
                      <a:r>
                        <a:rPr lang="en-US" altLang="zh-CN" sz="1600" dirty="0" smtClean="0">
                          <a:latin typeface="微软雅黑" panose="020B0503020204020204" pitchFamily="34" charset="-122"/>
                          <a:ea typeface="微软雅黑" panose="020B0503020204020204" pitchFamily="34" charset="-122"/>
                        </a:rPr>
                        <a:t>120-300</a:t>
                      </a:r>
                      <a:endParaRPr lang="zh-CN" altLang="en-US" sz="1600" b="1" dirty="0">
                        <a:solidFill>
                          <a:schemeClr val="tx2">
                            <a:lumMod val="75000"/>
                          </a:schemeClr>
                        </a:solidFill>
                        <a:latin typeface="微软雅黑" panose="020B0503020204020204" pitchFamily="34" charset="-122"/>
                        <a:ea typeface="微软雅黑" panose="020B0503020204020204" pitchFamily="34" charset="-122"/>
                      </a:endParaRPr>
                    </a:p>
                  </a:txBody>
                  <a:tcPr marL="99678" marR="99678" marT="46005" marB="46005" anchor="ctr"/>
                </a:tc>
                <a:tc>
                  <a:txBody>
                    <a:bodyPr/>
                    <a:lstStyle/>
                    <a:p>
                      <a:pPr algn="ctr"/>
                      <a:r>
                        <a:rPr lang="en-US" altLang="zh-CN" sz="1600" dirty="0" smtClean="0">
                          <a:latin typeface="微软雅黑" panose="020B0503020204020204" pitchFamily="34" charset="-122"/>
                          <a:ea typeface="微软雅黑" panose="020B0503020204020204" pitchFamily="34" charset="-122"/>
                        </a:rPr>
                        <a:t>60-150</a:t>
                      </a:r>
                      <a:endParaRPr lang="zh-CN" altLang="en-US" sz="1600" b="1" dirty="0">
                        <a:solidFill>
                          <a:schemeClr val="tx2">
                            <a:lumMod val="75000"/>
                          </a:schemeClr>
                        </a:solidFill>
                        <a:latin typeface="微软雅黑" panose="020B0503020204020204" pitchFamily="34" charset="-122"/>
                        <a:ea typeface="微软雅黑" panose="020B0503020204020204" pitchFamily="34" charset="-122"/>
                      </a:endParaRPr>
                    </a:p>
                  </a:txBody>
                  <a:tcPr marL="99678" marR="99678" marT="46005" marB="46005" anchor="ctr"/>
                </a:tc>
              </a:tr>
              <a:tr h="1012736">
                <a:tc vMerge="1">
                  <a:tcPr marL="92010" marR="92010" marT="46005" marB="46005" anchor="ctr"/>
                </a:tc>
                <a:tc>
                  <a:txBody>
                    <a:bodyPr/>
                    <a:lstStyle/>
                    <a:p>
                      <a:pPr algn="ctr"/>
                      <a:r>
                        <a:rPr lang="zh-CN" altLang="en-US" sz="1400" b="1" dirty="0" smtClean="0">
                          <a:solidFill>
                            <a:srgbClr val="C00000"/>
                          </a:solidFill>
                          <a:latin typeface="微软雅黑" panose="020B0503020204020204" pitchFamily="34" charset="-122"/>
                          <a:ea typeface="微软雅黑" panose="020B0503020204020204" pitchFamily="34" charset="-122"/>
                        </a:rPr>
                        <a:t>本指南</a:t>
                      </a:r>
                      <a:endParaRPr lang="en-US" altLang="zh-CN" sz="1400" b="1" dirty="0" smtClean="0">
                        <a:solidFill>
                          <a:srgbClr val="C00000"/>
                        </a:solidFill>
                        <a:latin typeface="微软雅黑" panose="020B0503020204020204" pitchFamily="34" charset="-122"/>
                        <a:ea typeface="微软雅黑" panose="020B0503020204020204" pitchFamily="34" charset="-122"/>
                      </a:endParaRPr>
                    </a:p>
                    <a:p>
                      <a:pPr algn="ctr"/>
                      <a:r>
                        <a:rPr lang="zh-CN" altLang="en-US" sz="1400" b="1" dirty="0" smtClean="0">
                          <a:solidFill>
                            <a:srgbClr val="C00000"/>
                          </a:solidFill>
                          <a:latin typeface="微软雅黑" panose="020B0503020204020204" pitchFamily="34" charset="-122"/>
                          <a:ea typeface="微软雅黑" panose="020B0503020204020204" pitchFamily="34" charset="-122"/>
                        </a:rPr>
                        <a:t>建议标准</a:t>
                      </a:r>
                      <a:endParaRPr lang="zh-CN" altLang="en-US" sz="1400" b="1" dirty="0">
                        <a:solidFill>
                          <a:srgbClr val="C00000"/>
                        </a:solidFill>
                        <a:latin typeface="微软雅黑" panose="020B0503020204020204" pitchFamily="34" charset="-122"/>
                        <a:ea typeface="微软雅黑" panose="020B0503020204020204" pitchFamily="34" charset="-122"/>
                      </a:endParaRPr>
                    </a:p>
                  </a:txBody>
                  <a:tcPr marL="99678" marR="99678" marT="46005" marB="46005" anchor="ctr"/>
                </a:tc>
                <a:tc>
                  <a:txBody>
                    <a:bodyPr/>
                    <a:lstStyle/>
                    <a:p>
                      <a:pPr algn="ctr"/>
                      <a:r>
                        <a:rPr lang="en-US" altLang="zh-CN" sz="1400" dirty="0" smtClean="0">
                          <a:latin typeface="微软雅黑" panose="020B0503020204020204" pitchFamily="34" charset="-122"/>
                          <a:ea typeface="微软雅黑" panose="020B0503020204020204" pitchFamily="34" charset="-122"/>
                        </a:rPr>
                        <a:t>--</a:t>
                      </a:r>
                      <a:endParaRPr lang="zh-CN" altLang="en-US" sz="1400" dirty="0">
                        <a:solidFill>
                          <a:srgbClr val="C00000"/>
                        </a:solidFill>
                        <a:latin typeface="微软雅黑" panose="020B0503020204020204" pitchFamily="34" charset="-122"/>
                        <a:ea typeface="微软雅黑" panose="020B0503020204020204" pitchFamily="34" charset="-122"/>
                      </a:endParaRPr>
                    </a:p>
                  </a:txBody>
                  <a:tcPr marL="99678" marR="99678" marT="46005" marB="46005" anchor="ctr"/>
                </a:tc>
                <a:tc>
                  <a:txBody>
                    <a:bodyPr/>
                    <a:lstStyle/>
                    <a:p>
                      <a:pPr algn="ctr"/>
                      <a:r>
                        <a:rPr lang="en-US" altLang="zh-CN" sz="1800" b="1" dirty="0" smtClean="0">
                          <a:solidFill>
                            <a:srgbClr val="C00000"/>
                          </a:solidFill>
                          <a:latin typeface="微软雅黑" panose="020B0503020204020204" pitchFamily="34" charset="-122"/>
                          <a:ea typeface="微软雅黑" panose="020B0503020204020204" pitchFamily="34" charset="-122"/>
                        </a:rPr>
                        <a:t>150-300</a:t>
                      </a:r>
                      <a:endParaRPr lang="zh-CN" altLang="en-US" sz="1800" b="1" dirty="0">
                        <a:solidFill>
                          <a:srgbClr val="C00000"/>
                        </a:solidFill>
                        <a:latin typeface="微软雅黑" panose="020B0503020204020204" pitchFamily="34" charset="-122"/>
                        <a:ea typeface="微软雅黑" panose="020B0503020204020204" pitchFamily="34" charset="-122"/>
                      </a:endParaRPr>
                    </a:p>
                  </a:txBody>
                  <a:tcPr marL="99678" marR="99678" marT="46005" marB="46005" anchor="ctr"/>
                </a:tc>
                <a:tc>
                  <a:txBody>
                    <a:bodyPr/>
                    <a:lstStyle/>
                    <a:p>
                      <a:pPr algn="ctr"/>
                      <a:r>
                        <a:rPr lang="en-US" altLang="zh-CN" sz="1800" b="1" dirty="0" smtClean="0">
                          <a:solidFill>
                            <a:srgbClr val="C00000"/>
                          </a:solidFill>
                          <a:latin typeface="微软雅黑" panose="020B0503020204020204" pitchFamily="34" charset="-122"/>
                          <a:ea typeface="微软雅黑" panose="020B0503020204020204" pitchFamily="34" charset="-122"/>
                        </a:rPr>
                        <a:t>80-150</a:t>
                      </a:r>
                      <a:endParaRPr lang="zh-CN" altLang="en-US" sz="1800" b="1" dirty="0">
                        <a:solidFill>
                          <a:srgbClr val="C00000"/>
                        </a:solidFill>
                        <a:latin typeface="微软雅黑" panose="020B0503020204020204" pitchFamily="34" charset="-122"/>
                        <a:ea typeface="微软雅黑" panose="020B0503020204020204" pitchFamily="34" charset="-122"/>
                      </a:endParaRPr>
                    </a:p>
                  </a:txBody>
                  <a:tcPr marL="99678" marR="99678" marT="46005" marB="46005" anchor="ctr"/>
                </a:tc>
                <a:tc>
                  <a:txBody>
                    <a:bodyPr/>
                    <a:lstStyle/>
                    <a:p>
                      <a:pPr algn="ctr"/>
                      <a:r>
                        <a:rPr lang="en-US" altLang="zh-CN" sz="1800" b="1" dirty="0" smtClean="0">
                          <a:solidFill>
                            <a:srgbClr val="C00000"/>
                          </a:solidFill>
                          <a:latin typeface="微软雅黑" panose="020B0503020204020204" pitchFamily="34" charset="-122"/>
                          <a:ea typeface="微软雅黑" panose="020B0503020204020204" pitchFamily="34" charset="-122"/>
                        </a:rPr>
                        <a:t>50-80</a:t>
                      </a:r>
                      <a:endParaRPr lang="zh-CN" altLang="en-US" sz="1800" b="1" dirty="0">
                        <a:solidFill>
                          <a:srgbClr val="C00000"/>
                        </a:solidFill>
                        <a:latin typeface="微软雅黑" panose="020B0503020204020204" pitchFamily="34" charset="-122"/>
                        <a:ea typeface="微软雅黑" panose="020B0503020204020204" pitchFamily="34" charset="-122"/>
                      </a:endParaRPr>
                    </a:p>
                  </a:txBody>
                  <a:tcPr marL="99678" marR="99678" marT="46005" marB="46005" anchor="ctr"/>
                </a:tc>
              </a:tr>
              <a:tr h="536871">
                <a:tc>
                  <a:txBody>
                    <a:bodyPr/>
                    <a:lstStyle/>
                    <a:p>
                      <a:pPr algn="ctr"/>
                      <a:r>
                        <a:rPr lang="zh-CN" altLang="en-US" sz="1400" b="1" kern="1200" dirty="0" smtClean="0">
                          <a:solidFill>
                            <a:srgbClr val="C00000"/>
                          </a:solidFill>
                          <a:latin typeface="微软雅黑" panose="020B0503020204020204" pitchFamily="34" charset="-122"/>
                          <a:ea typeface="微软雅黑" panose="020B0503020204020204" pitchFamily="34" charset="-122"/>
                          <a:cs typeface="+mn-cs"/>
                        </a:rPr>
                        <a:t>道路网密度（</a:t>
                      </a:r>
                      <a:r>
                        <a:rPr lang="en-US" altLang="zh-CN" sz="1400" b="1" kern="1200" dirty="0" smtClean="0">
                          <a:solidFill>
                            <a:srgbClr val="C00000"/>
                          </a:solidFill>
                          <a:latin typeface="微软雅黑" panose="020B0503020204020204" pitchFamily="34" charset="-122"/>
                          <a:ea typeface="微软雅黑" panose="020B0503020204020204" pitchFamily="34" charset="-122"/>
                          <a:cs typeface="+mn-cs"/>
                        </a:rPr>
                        <a:t>km/km2</a:t>
                      </a:r>
                      <a:r>
                        <a:rPr lang="zh-CN" altLang="en-US" sz="1400" b="1" kern="1200" dirty="0" smtClean="0">
                          <a:solidFill>
                            <a:srgbClr val="C00000"/>
                          </a:solidFill>
                          <a:latin typeface="微软雅黑" panose="020B0503020204020204" pitchFamily="34" charset="-122"/>
                          <a:ea typeface="微软雅黑" panose="020B0503020204020204" pitchFamily="34" charset="-122"/>
                          <a:cs typeface="+mn-cs"/>
                        </a:rPr>
                        <a:t>）</a:t>
                      </a:r>
                      <a:endParaRPr lang="zh-CN" altLang="en-US" sz="1400" b="1" kern="1200" dirty="0">
                        <a:solidFill>
                          <a:srgbClr val="C00000"/>
                        </a:solidFill>
                        <a:latin typeface="微软雅黑" panose="020B0503020204020204" pitchFamily="34" charset="-122"/>
                        <a:ea typeface="微软雅黑" panose="020B0503020204020204" pitchFamily="34" charset="-122"/>
                        <a:cs typeface="+mn-cs"/>
                      </a:endParaRPr>
                    </a:p>
                  </a:txBody>
                  <a:tcPr marL="99678" marR="99678" marT="46005" marB="46005" anchor="ctr"/>
                </a:tc>
                <a:tc>
                  <a:txBody>
                    <a:bodyPr/>
                    <a:lstStyle/>
                    <a:p>
                      <a:pPr algn="ctr"/>
                      <a:endParaRPr lang="zh-CN" altLang="en-US" sz="1400" b="1" dirty="0">
                        <a:solidFill>
                          <a:srgbClr val="C00000"/>
                        </a:solidFill>
                        <a:latin typeface="微软雅黑" panose="020B0503020204020204" pitchFamily="34" charset="-122"/>
                        <a:ea typeface="微软雅黑" panose="020B0503020204020204" pitchFamily="34" charset="-122"/>
                      </a:endParaRPr>
                    </a:p>
                  </a:txBody>
                  <a:tcPr marL="99678" marR="99678" marT="46005" marB="46005" anchor="ctr"/>
                </a:tc>
                <a:tc gridSpan="4">
                  <a:txBody>
                    <a:bodyPr/>
                    <a:lstStyle/>
                    <a:p>
                      <a:pPr algn="ctr"/>
                      <a:r>
                        <a:rPr lang="zh-CN" altLang="en-US" sz="1800" b="1" kern="1200" dirty="0" smtClean="0">
                          <a:solidFill>
                            <a:srgbClr val="C00000"/>
                          </a:solidFill>
                          <a:latin typeface="微软雅黑" panose="020B0503020204020204" pitchFamily="34" charset="-122"/>
                          <a:ea typeface="微软雅黑" panose="020B0503020204020204" pitchFamily="34" charset="-122"/>
                        </a:rPr>
                        <a:t>大于</a:t>
                      </a:r>
                      <a:r>
                        <a:rPr lang="en-US" altLang="zh-CN" sz="1800" b="1" kern="1200" dirty="0" smtClean="0">
                          <a:solidFill>
                            <a:srgbClr val="C00000"/>
                          </a:solidFill>
                          <a:latin typeface="微软雅黑" panose="020B0503020204020204" pitchFamily="34" charset="-122"/>
                          <a:ea typeface="微软雅黑" panose="020B0503020204020204" pitchFamily="34" charset="-122"/>
                        </a:rPr>
                        <a:t>12</a:t>
                      </a:r>
                      <a:endParaRPr lang="zh-CN" altLang="en-US" sz="1800" b="1" kern="1200" dirty="0">
                        <a:solidFill>
                          <a:srgbClr val="C00000"/>
                        </a:solidFill>
                        <a:latin typeface="微软雅黑" panose="020B0503020204020204" pitchFamily="34" charset="-122"/>
                        <a:ea typeface="微软雅黑" panose="020B0503020204020204" pitchFamily="34" charset="-122"/>
                        <a:cs typeface="+mn-cs"/>
                      </a:endParaRPr>
                    </a:p>
                  </a:txBody>
                  <a:tcPr marL="99678" marR="99678" marT="46005" marB="46005" anchor="ctr"/>
                </a:tc>
                <a:tc hMerge="1">
                  <a:tcPr anchor="ctr"/>
                </a:tc>
                <a:tc hMerge="1">
                  <a:tcPr anchor="ctr"/>
                </a:tc>
                <a:tc hMerge="1">
                  <a:tcPr anchor="ctr"/>
                </a:tc>
              </a:tr>
            </a:tbl>
          </a:graphicData>
        </a:graphic>
      </p:graphicFrame>
      <p:sp>
        <p:nvSpPr>
          <p:cNvPr id="12" name="TextBox 11"/>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整体格局</a:t>
            </a:r>
            <a:endParaRPr lang="zh-CN" altLang="en-US" sz="2400" b="1" dirty="0">
              <a:latin typeface="微软雅黑" panose="020B0503020204020204" pitchFamily="34" charset="-122"/>
              <a:ea typeface="微软雅黑" panose="020B0503020204020204" pitchFamily="34" charset="-122"/>
            </a:endParaRPr>
          </a:p>
        </p:txBody>
      </p:sp>
      <p:sp>
        <p:nvSpPr>
          <p:cNvPr id="14" name="矩形 4"/>
          <p:cNvSpPr>
            <a:spLocks noChangeArrowheads="1"/>
          </p:cNvSpPr>
          <p:nvPr/>
        </p:nvSpPr>
        <p:spPr bwMode="auto">
          <a:xfrm>
            <a:off x="132890" y="486832"/>
            <a:ext cx="4243469" cy="400110"/>
          </a:xfrm>
          <a:prstGeom prst="rect">
            <a:avLst/>
          </a:prstGeom>
          <a:noFill/>
          <a:ln w="9525">
            <a:noFill/>
            <a:miter lim="800000"/>
          </a:ln>
        </p:spPr>
        <p:txBody>
          <a:bodyPr wrap="none">
            <a:spAutoFit/>
          </a:bodyPr>
          <a:lstStyle/>
          <a:p>
            <a:r>
              <a:rPr lang="en-US" altLang="zh-CN" sz="2000" b="1" dirty="0" smtClean="0">
                <a:latin typeface="微软雅黑" panose="020B0503020204020204" pitchFamily="34" charset="-122"/>
                <a:ea typeface="微软雅黑" panose="020B0503020204020204" pitchFamily="34" charset="-122"/>
              </a:rPr>
              <a:t>3.2 </a:t>
            </a:r>
            <a:r>
              <a:rPr lang="zh-CN" altLang="en-US" sz="2000" b="1" dirty="0" smtClean="0">
                <a:latin typeface="微软雅黑" panose="020B0503020204020204" pitchFamily="34" charset="-122"/>
                <a:ea typeface="微软雅黑" panose="020B0503020204020204" pitchFamily="34" charset="-122"/>
              </a:rPr>
              <a:t>提高</a:t>
            </a:r>
            <a:r>
              <a:rPr lang="zh-CN" altLang="en-US" sz="2000" b="1" dirty="0">
                <a:latin typeface="微软雅黑" panose="020B0503020204020204" pitchFamily="34" charset="-122"/>
                <a:ea typeface="微软雅黑" panose="020B0503020204020204" pitchFamily="34" charset="-122"/>
              </a:rPr>
              <a:t>路网密度，增加支路和巷路</a:t>
            </a:r>
            <a:endParaRPr lang="zh-CN" altLang="en-US" sz="2000" b="1" dirty="0">
              <a:latin typeface="微软雅黑" panose="020B0503020204020204" pitchFamily="34" charset="-122"/>
              <a:ea typeface="微软雅黑" panose="020B0503020204020204" pitchFamily="34" charset="-122"/>
            </a:endParaRPr>
          </a:p>
        </p:txBody>
      </p:sp>
      <p:pic>
        <p:nvPicPr>
          <p:cNvPr id="17"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3</a:t>
            </a:r>
            <a:r>
              <a:rPr lang="en-US" altLang="zh-CN" sz="2400" b="1" dirty="0">
                <a:latin typeface="微软雅黑" panose="020B0503020204020204" pitchFamily="34" charset="-122"/>
                <a:ea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rPr>
              <a:t>合理的路网</a:t>
            </a:r>
            <a:r>
              <a:rPr lang="zh-CN" altLang="en-US" sz="2400" b="1" dirty="0" smtClean="0">
                <a:latin typeface="微软雅黑" panose="020B0503020204020204" pitchFamily="34" charset="-122"/>
                <a:ea typeface="微软雅黑" panose="020B0503020204020204" pitchFamily="34" charset="-122"/>
              </a:rPr>
              <a:t>形式</a:t>
            </a:r>
            <a:endParaRPr lang="en-US" altLang="zh-CN" sz="2400" b="1" dirty="0">
              <a:latin typeface="微软雅黑" panose="020B0503020204020204" pitchFamily="34" charset="-122"/>
              <a:ea typeface="微软雅黑" panose="020B0503020204020204" pitchFamily="34" charset="-122"/>
            </a:endParaRPr>
          </a:p>
        </p:txBody>
      </p:sp>
      <p:sp>
        <p:nvSpPr>
          <p:cNvPr id="11" name="矩形 10"/>
          <p:cNvSpPr/>
          <p:nvPr/>
        </p:nvSpPr>
        <p:spPr>
          <a:xfrm>
            <a:off x="597480" y="1007384"/>
            <a:ext cx="9192058" cy="415498"/>
          </a:xfrm>
          <a:prstGeom prst="rect">
            <a:avLst/>
          </a:prstGeom>
        </p:spPr>
        <p:txBody>
          <a:bodyPr wrap="square">
            <a:spAutoFit/>
          </a:bodyPr>
          <a:lstStyle/>
          <a:p>
            <a:pPr eaLnBrk="1" hangingPunct="1">
              <a:lnSpc>
                <a:spcPct val="150000"/>
              </a:lnSpc>
              <a:buClr>
                <a:srgbClr val="FF0000"/>
              </a:buClr>
              <a:defRPr/>
            </a:pPr>
            <a:r>
              <a:rPr lang="zh-CN" altLang="en-US" sz="1400" dirty="0" smtClean="0">
                <a:latin typeface="微软雅黑" panose="020B0503020204020204" pitchFamily="34" charset="-122"/>
                <a:ea typeface="微软雅黑" panose="020B0503020204020204" pitchFamily="34" charset="-122"/>
              </a:rPr>
              <a:t>将对</a:t>
            </a:r>
            <a:r>
              <a:rPr lang="en-US" altLang="zh-CN" sz="1400" dirty="0" smtClean="0">
                <a:latin typeface="微软雅黑" panose="020B0503020204020204" pitchFamily="34" charset="-122"/>
                <a:ea typeface="微软雅黑" panose="020B0503020204020204" pitchFamily="34" charset="-122"/>
              </a:rPr>
              <a:t>《</a:t>
            </a:r>
            <a:r>
              <a:rPr lang="zh-CN" altLang="en-US" sz="1400" dirty="0" smtClean="0">
                <a:latin typeface="微软雅黑" panose="020B0503020204020204" pitchFamily="34" charset="-122"/>
                <a:ea typeface="微软雅黑" panose="020B0503020204020204" pitchFamily="34" charset="-122"/>
              </a:rPr>
              <a:t>镇规划标准</a:t>
            </a:r>
            <a:r>
              <a:rPr lang="en-US" altLang="zh-CN" sz="1400" dirty="0" smtClean="0">
                <a:latin typeface="微软雅黑" panose="020B0503020204020204" pitchFamily="34" charset="-122"/>
                <a:ea typeface="微软雅黑" panose="020B0503020204020204" pitchFamily="34" charset="-122"/>
              </a:rPr>
              <a:t>》</a:t>
            </a:r>
            <a:r>
              <a:rPr lang="zh-CN" altLang="en-US" sz="1400" dirty="0" smtClean="0">
                <a:latin typeface="微软雅黑" panose="020B0503020204020204" pitchFamily="34" charset="-122"/>
                <a:ea typeface="微软雅黑" panose="020B0503020204020204" pitchFamily="34" charset="-122"/>
              </a:rPr>
              <a:t>做适当调整，</a:t>
            </a:r>
            <a:r>
              <a:rPr lang="zh-CN" altLang="en-US" sz="1400" dirty="0" smtClean="0">
                <a:solidFill>
                  <a:srgbClr val="C00000"/>
                </a:solidFill>
                <a:latin typeface="微软雅黑" panose="020B0503020204020204" pitchFamily="34" charset="-122"/>
                <a:ea typeface="微软雅黑" panose="020B0503020204020204" pitchFamily="34" charset="-122"/>
              </a:rPr>
              <a:t>降低道路网间距，增加道路网密度的指标控制。</a:t>
            </a:r>
            <a:endParaRPr lang="zh-CN" altLang="en-US" sz="1400" dirty="0" smtClean="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5"/>
          <p:cNvSpPr txBox="1">
            <a:spLocks noChangeArrowheads="1"/>
          </p:cNvSpPr>
          <p:nvPr/>
        </p:nvSpPr>
        <p:spPr bwMode="auto">
          <a:xfrm>
            <a:off x="4640966" y="2348881"/>
            <a:ext cx="5850731" cy="830997"/>
          </a:xfrm>
          <a:prstGeom prst="rect">
            <a:avLst/>
          </a:prstGeom>
          <a:noFill/>
          <a:ln w="9525">
            <a:noFill/>
            <a:miter lim="800000"/>
          </a:ln>
        </p:spPr>
        <p:txBody>
          <a:bodyPr>
            <a:spAutoFit/>
          </a:bodyPr>
          <a:lstStyle/>
          <a:p>
            <a:pPr marL="571500" indent="-571500" eaLnBrk="1" hangingPunct="1">
              <a:lnSpc>
                <a:spcPct val="150000"/>
              </a:lnSpc>
              <a:buClr>
                <a:schemeClr val="accent3">
                  <a:lumMod val="50000"/>
                </a:schemeClr>
              </a:buClr>
              <a:buFont typeface="Wingdings" panose="05000000000000000000" pitchFamily="2" charset="2"/>
              <a:buChar char="p"/>
            </a:pPr>
            <a:r>
              <a:rPr lang="zh-CN" altLang="en-US" sz="3200" b="1" dirty="0" smtClean="0">
                <a:solidFill>
                  <a:schemeClr val="bg1">
                    <a:lumMod val="50000"/>
                  </a:schemeClr>
                </a:solidFill>
                <a:latin typeface="微软雅黑" panose="020B0503020204020204" pitchFamily="34" charset="-122"/>
                <a:ea typeface="微软雅黑" panose="020B0503020204020204" pitchFamily="34" charset="-122"/>
                <a:sym typeface="Calibri" panose="020F0502020204030204" pitchFamily="34" charset="0"/>
              </a:rPr>
              <a:t>第四章 居住街坊</a:t>
            </a:r>
            <a:endParaRPr lang="en-US" altLang="zh-CN" sz="3200" b="1" dirty="0">
              <a:solidFill>
                <a:schemeClr val="bg1">
                  <a:lumMod val="50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 name="TextBox 15"/>
          <p:cNvSpPr txBox="1">
            <a:spLocks noChangeArrowheads="1"/>
          </p:cNvSpPr>
          <p:nvPr/>
        </p:nvSpPr>
        <p:spPr bwMode="auto">
          <a:xfrm>
            <a:off x="5109017" y="3284984"/>
            <a:ext cx="4350188" cy="1631216"/>
          </a:xfrm>
          <a:prstGeom prst="rect">
            <a:avLst/>
          </a:prstGeom>
          <a:noFill/>
          <a:ln w="9525">
            <a:noFill/>
            <a:miter lim="800000"/>
          </a:ln>
        </p:spPr>
        <p:txBody>
          <a:bodyPr wrap="square">
            <a:spAutoFit/>
          </a:bodyPr>
          <a:lstStyle/>
          <a:p>
            <a:pPr eaLnBrk="1" hangingPunct="1">
              <a:lnSpc>
                <a:spcPct val="150000"/>
              </a:lnSpc>
              <a:spcAft>
                <a:spcPts val="600"/>
              </a:spcAft>
              <a:defRPr/>
            </a:pPr>
            <a:r>
              <a:rPr lang="en-US" altLang="zh-CN" sz="2000" dirty="0">
                <a:latin typeface="微软雅黑" panose="020B0503020204020204" pitchFamily="34" charset="-122"/>
                <a:ea typeface="微软雅黑" panose="020B0503020204020204" pitchFamily="34" charset="-122"/>
                <a:sym typeface="Calibri" panose="020F0502020204030204" pitchFamily="34" charset="0"/>
              </a:rPr>
              <a:t>1</a:t>
            </a:r>
            <a:r>
              <a:rPr lang="zh-CN" altLang="en-US" sz="2000" dirty="0">
                <a:latin typeface="微软雅黑" panose="020B0503020204020204" pitchFamily="34" charset="-122"/>
                <a:ea typeface="微软雅黑" panose="020B0503020204020204" pitchFamily="34" charset="-122"/>
                <a:sym typeface="Calibri" panose="020F0502020204030204" pitchFamily="34" charset="0"/>
              </a:rPr>
              <a:t>、开放式街坊住区</a:t>
            </a:r>
            <a:endParaRPr lang="en-US" altLang="zh-CN" sz="2000" dirty="0">
              <a:latin typeface="微软雅黑" panose="020B0503020204020204" pitchFamily="34" charset="-122"/>
              <a:ea typeface="微软雅黑" panose="020B0503020204020204" pitchFamily="34" charset="-122"/>
              <a:sym typeface="Calibri" panose="020F0502020204030204" pitchFamily="34" charset="0"/>
            </a:endParaRPr>
          </a:p>
          <a:p>
            <a:pPr eaLnBrk="1" hangingPunct="1">
              <a:lnSpc>
                <a:spcPct val="150000"/>
              </a:lnSpc>
              <a:spcAft>
                <a:spcPts val="600"/>
              </a:spcAft>
              <a:defRPr/>
            </a:pPr>
            <a:r>
              <a:rPr lang="en-US" altLang="zh-CN" sz="2000" dirty="0">
                <a:latin typeface="微软雅黑" panose="020B0503020204020204" pitchFamily="34" charset="-122"/>
                <a:ea typeface="微软雅黑" panose="020B0503020204020204" pitchFamily="34" charset="-122"/>
                <a:sym typeface="Calibri" panose="020F0502020204030204" pitchFamily="34" charset="0"/>
              </a:rPr>
              <a:t>2</a:t>
            </a:r>
            <a:r>
              <a:rPr lang="zh-CN" altLang="en-US" sz="2000" dirty="0">
                <a:latin typeface="微软雅黑" panose="020B0503020204020204" pitchFamily="34" charset="-122"/>
                <a:ea typeface="微软雅黑" panose="020B0503020204020204" pitchFamily="34" charset="-122"/>
                <a:sym typeface="Calibri" panose="020F0502020204030204" pitchFamily="34" charset="0"/>
              </a:rPr>
              <a:t>、小尺度街坊住区</a:t>
            </a:r>
            <a:endParaRPr lang="en-US" altLang="zh-CN" sz="2000" dirty="0">
              <a:latin typeface="微软雅黑" panose="020B0503020204020204" pitchFamily="34" charset="-122"/>
              <a:ea typeface="微软雅黑" panose="020B0503020204020204" pitchFamily="34" charset="-122"/>
              <a:sym typeface="Calibri" panose="020F0502020204030204" pitchFamily="34" charset="0"/>
            </a:endParaRPr>
          </a:p>
          <a:p>
            <a:pPr eaLnBrk="1" hangingPunct="1">
              <a:lnSpc>
                <a:spcPct val="150000"/>
              </a:lnSpc>
              <a:spcAft>
                <a:spcPts val="600"/>
              </a:spcAft>
              <a:defRPr/>
            </a:pPr>
            <a:r>
              <a:rPr lang="en-US" altLang="zh-CN" sz="2000" dirty="0">
                <a:latin typeface="微软雅黑" panose="020B0503020204020204" pitchFamily="34" charset="-122"/>
                <a:ea typeface="微软雅黑" panose="020B0503020204020204" pitchFamily="34" charset="-122"/>
                <a:sym typeface="Calibri" panose="020F0502020204030204" pitchFamily="34" charset="0"/>
              </a:rPr>
              <a:t>3</a:t>
            </a:r>
            <a:r>
              <a:rPr lang="zh-CN" altLang="en-US" sz="2000" dirty="0" smtClean="0">
                <a:latin typeface="微软雅黑" panose="020B0503020204020204" pitchFamily="34" charset="-122"/>
                <a:ea typeface="微软雅黑" panose="020B0503020204020204" pitchFamily="34" charset="-122"/>
                <a:sym typeface="Calibri" panose="020F0502020204030204" pitchFamily="34" charset="0"/>
              </a:rPr>
              <a:t>、合理确定居住用地规模</a:t>
            </a:r>
            <a:endParaRPr lang="zh-CN" altLang="en-US" sz="2000" dirty="0">
              <a:latin typeface="微软雅黑" panose="020B0503020204020204" pitchFamily="34" charset="-122"/>
              <a:ea typeface="微软雅黑" panose="020B0503020204020204" pitchFamily="34" charset="-122"/>
              <a:sym typeface="Calibri" panose="020F0502020204030204" pitchFamily="34" charset="0"/>
            </a:endParaRPr>
          </a:p>
        </p:txBody>
      </p:sp>
      <p:pic>
        <p:nvPicPr>
          <p:cNvPr id="5"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C:\Users\Administrator\Desktop\27628806.jpg"/>
          <p:cNvPicPr>
            <a:picLocks noChangeAspect="1" noChangeArrowheads="1"/>
          </p:cNvPicPr>
          <p:nvPr/>
        </p:nvPicPr>
        <p:blipFill>
          <a:blip r:embed="rId1" cstate="print"/>
          <a:srcRect/>
          <a:stretch>
            <a:fillRect/>
          </a:stretch>
        </p:blipFill>
        <p:spPr bwMode="auto">
          <a:xfrm>
            <a:off x="5953132" y="2071679"/>
            <a:ext cx="3786214" cy="2839950"/>
          </a:xfrm>
          <a:prstGeom prst="rect">
            <a:avLst/>
          </a:prstGeom>
          <a:noFill/>
        </p:spPr>
      </p:pic>
      <p:sp>
        <p:nvSpPr>
          <p:cNvPr id="6" name="Rectangle 1"/>
          <p:cNvSpPr>
            <a:spLocks noChangeArrowheads="1"/>
          </p:cNvSpPr>
          <p:nvPr/>
        </p:nvSpPr>
        <p:spPr bwMode="auto">
          <a:xfrm>
            <a:off x="349307" y="5083064"/>
            <a:ext cx="4914546" cy="923330"/>
          </a:xfrm>
          <a:prstGeom prst="rect">
            <a:avLst/>
          </a:prstGeom>
          <a:noFill/>
          <a:ln w="9525">
            <a:noFill/>
            <a:miter lim="800000"/>
          </a:ln>
          <a:effectLst/>
        </p:spPr>
        <p:txBody>
          <a:bodyPr vert="horz" wrap="square" lIns="91440" tIns="45720" rIns="91440" bIns="45720" numCol="1" anchor="ctr" anchorCtr="0" compatLnSpc="1">
            <a:spAutoFit/>
          </a:bodyPr>
          <a:lstStyle/>
          <a:p>
            <a:pPr marL="0" marR="0" lvl="0" algn="ctr" defTabSz="914400" rtl="0" eaLnBrk="1" fontAlgn="base" latinLnBrk="0" hangingPunct="1">
              <a:lnSpc>
                <a:spcPct val="150000"/>
              </a:lnSpc>
              <a:spcBef>
                <a:spcPct val="0"/>
              </a:spcBef>
              <a:spcAft>
                <a:spcPts val="0"/>
              </a:spcAft>
              <a:buClrTx/>
              <a:buSzTx/>
              <a:buFontTx/>
              <a:buNone/>
            </a:pPr>
            <a:r>
              <a:rPr lang="zh-CN" altLang="en-US" sz="1200" b="1" dirty="0">
                <a:solidFill>
                  <a:srgbClr val="C00000"/>
                </a:solidFill>
                <a:latin typeface="微软雅黑" panose="020B0503020204020204" pitchFamily="34" charset="-122"/>
                <a:ea typeface="微软雅黑" panose="020B0503020204020204" pitchFamily="34" charset="-122"/>
              </a:rPr>
              <a:t>四川省汶川县映秀镇</a:t>
            </a:r>
            <a:endParaRPr lang="zh-CN" altLang="en-US" sz="1200" b="1" dirty="0">
              <a:solidFill>
                <a:srgbClr val="C00000"/>
              </a:solidFill>
              <a:latin typeface="微软雅黑" panose="020B0503020204020204" pitchFamily="34" charset="-122"/>
              <a:ea typeface="微软雅黑" panose="020B0503020204020204" pitchFamily="34" charset="-122"/>
            </a:endParaRPr>
          </a:p>
          <a:p>
            <a:pPr lvl="0">
              <a:lnSpc>
                <a:spcPct val="150000"/>
              </a:lnSpc>
            </a:pPr>
            <a:r>
              <a:rPr lang="zh-CN" altLang="en-US" sz="1200" dirty="0" smtClean="0">
                <a:latin typeface="微软雅黑" panose="020B0503020204020204" pitchFamily="34" charset="-122"/>
                <a:ea typeface="微软雅黑" panose="020B0503020204020204" pitchFamily="34" charset="-122"/>
              </a:rPr>
              <a:t>四川省汶川县映秀镇住区采用开放式，</a:t>
            </a:r>
            <a:r>
              <a:rPr lang="zh-CN" altLang="en-US" sz="1200" dirty="0" smtClean="0">
                <a:solidFill>
                  <a:srgbClr val="C00000"/>
                </a:solidFill>
                <a:latin typeface="微软雅黑" panose="020B0503020204020204" pitchFamily="34" charset="-122"/>
                <a:ea typeface="微软雅黑" panose="020B0503020204020204" pitchFamily="34" charset="-122"/>
              </a:rPr>
              <a:t>不设置围墙</a:t>
            </a:r>
            <a:r>
              <a:rPr lang="zh-CN" altLang="en-US" sz="1200" dirty="0" smtClean="0">
                <a:latin typeface="微软雅黑" panose="020B0503020204020204" pitchFamily="34" charset="-122"/>
                <a:ea typeface="微软雅黑" panose="020B0503020204020204" pitchFamily="34" charset="-122"/>
              </a:rPr>
              <a:t>，住区内</a:t>
            </a:r>
            <a:r>
              <a:rPr lang="zh-CN" altLang="en-US" sz="1200" dirty="0" smtClean="0">
                <a:solidFill>
                  <a:srgbClr val="C00000"/>
                </a:solidFill>
                <a:latin typeface="微软雅黑" panose="020B0503020204020204" pitchFamily="34" charset="-122"/>
                <a:ea typeface="微软雅黑" panose="020B0503020204020204" pitchFamily="34" charset="-122"/>
              </a:rPr>
              <a:t>注重公共交往空间的打造</a:t>
            </a:r>
            <a:r>
              <a:rPr lang="zh-CN" altLang="en-US" sz="1200" dirty="0" smtClean="0">
                <a:latin typeface="微软雅黑" panose="020B0503020204020204" pitchFamily="34" charset="-122"/>
                <a:ea typeface="微软雅黑" panose="020B0503020204020204" pitchFamily="34" charset="-122"/>
              </a:rPr>
              <a:t>。</a:t>
            </a:r>
            <a:endParaRPr lang="zh-CN" altLang="en-US" sz="1200" dirty="0" smtClean="0">
              <a:latin typeface="微软雅黑" panose="020B0503020204020204" pitchFamily="34" charset="-122"/>
              <a:ea typeface="微软雅黑" panose="020B0503020204020204" pitchFamily="34" charset="-122"/>
            </a:endParaRPr>
          </a:p>
        </p:txBody>
      </p:sp>
      <p:sp>
        <p:nvSpPr>
          <p:cNvPr id="7" name="矩形 6"/>
          <p:cNvSpPr/>
          <p:nvPr/>
        </p:nvSpPr>
        <p:spPr>
          <a:xfrm>
            <a:off x="662524" y="692696"/>
            <a:ext cx="8560664" cy="738664"/>
          </a:xfrm>
          <a:prstGeom prst="rect">
            <a:avLst/>
          </a:prstGeom>
        </p:spPr>
        <p:txBody>
          <a:bodyPr wrap="square">
            <a:spAutoFit/>
          </a:bodyPr>
          <a:lstStyle/>
          <a:p>
            <a:pPr>
              <a:lnSpc>
                <a:spcPct val="150000"/>
              </a:lnSpc>
              <a:spcBef>
                <a:spcPts val="0"/>
              </a:spcBef>
              <a:defRPr/>
            </a:pPr>
            <a:r>
              <a:rPr lang="zh-CN" altLang="en-US" sz="1400" dirty="0" smtClean="0">
                <a:latin typeface="微软雅黑" panose="020B0503020204020204" pitchFamily="34" charset="-122"/>
                <a:ea typeface="微软雅黑" panose="020B0503020204020204" pitchFamily="34" charset="-122"/>
              </a:rPr>
              <a:t>鼓励</a:t>
            </a:r>
            <a:r>
              <a:rPr lang="zh-CN" altLang="zh-CN" sz="1400" dirty="0" smtClean="0">
                <a:latin typeface="微软雅黑" panose="020B0503020204020204" pitchFamily="34" charset="-122"/>
                <a:ea typeface="微软雅黑" panose="020B0503020204020204" pitchFamily="34" charset="-122"/>
              </a:rPr>
              <a:t>采用</a:t>
            </a:r>
            <a:r>
              <a:rPr lang="zh-CN" altLang="en-US" sz="1400" dirty="0">
                <a:latin typeface="微软雅黑" panose="020B0503020204020204" pitchFamily="34" charset="-122"/>
                <a:ea typeface="微软雅黑" panose="020B0503020204020204" pitchFamily="34" charset="-122"/>
              </a:rPr>
              <a:t>低层数、小尺度</a:t>
            </a:r>
            <a:r>
              <a:rPr lang="zh-CN" altLang="en-US" sz="1400" dirty="0" smtClean="0">
                <a:latin typeface="微软雅黑" panose="020B0503020204020204" pitchFamily="34" charset="-122"/>
                <a:ea typeface="微软雅黑" panose="020B0503020204020204" pitchFamily="34" charset="-122"/>
              </a:rPr>
              <a:t>的</a:t>
            </a:r>
            <a:r>
              <a:rPr lang="zh-CN" altLang="zh-CN" sz="1400" b="1" dirty="0">
                <a:solidFill>
                  <a:srgbClr val="C00000"/>
                </a:solidFill>
                <a:latin typeface="微软雅黑" panose="020B0503020204020204" pitchFamily="34" charset="-122"/>
                <a:ea typeface="微软雅黑" panose="020B0503020204020204" pitchFamily="34" charset="-122"/>
              </a:rPr>
              <a:t>开放</a:t>
            </a:r>
            <a:r>
              <a:rPr lang="zh-CN" altLang="en-US" sz="1400" b="1" dirty="0">
                <a:solidFill>
                  <a:srgbClr val="C00000"/>
                </a:solidFill>
                <a:latin typeface="微软雅黑" panose="020B0503020204020204" pitchFamily="34" charset="-122"/>
                <a:ea typeface="微软雅黑" panose="020B0503020204020204" pitchFamily="34" charset="-122"/>
              </a:rPr>
              <a:t>式街坊</a:t>
            </a:r>
            <a:r>
              <a:rPr lang="zh-CN" altLang="zh-CN" sz="1400" dirty="0">
                <a:latin typeface="微软雅黑" panose="020B0503020204020204" pitchFamily="34" charset="-122"/>
                <a:ea typeface="微软雅黑" panose="020B0503020204020204" pitchFamily="34" charset="-122"/>
              </a:rPr>
              <a:t>布局</a:t>
            </a:r>
            <a:r>
              <a:rPr lang="zh-CN" altLang="zh-CN" sz="1400" dirty="0" smtClean="0">
                <a:latin typeface="微软雅黑" panose="020B0503020204020204" pitchFamily="34" charset="-122"/>
                <a:ea typeface="微软雅黑" panose="020B0503020204020204" pitchFamily="34" charset="-122"/>
              </a:rPr>
              <a:t>形式</a:t>
            </a:r>
            <a:r>
              <a:rPr lang="zh-CN" altLang="en-US" sz="1400" dirty="0" smtClean="0">
                <a:latin typeface="微软雅黑" panose="020B0503020204020204" pitchFamily="34" charset="-122"/>
                <a:ea typeface="微软雅黑" panose="020B0503020204020204" pitchFamily="34" charset="-122"/>
              </a:rPr>
              <a:t>，住</a:t>
            </a:r>
            <a:r>
              <a:rPr lang="zh-CN" altLang="en-US" sz="1400" dirty="0">
                <a:latin typeface="微软雅黑" panose="020B0503020204020204" pitchFamily="34" charset="-122"/>
                <a:ea typeface="微软雅黑" panose="020B0503020204020204" pitchFamily="34" charset="-122"/>
              </a:rPr>
              <a:t>区</a:t>
            </a:r>
            <a:r>
              <a:rPr lang="zh-CN" altLang="en-US" sz="1400" dirty="0">
                <a:solidFill>
                  <a:srgbClr val="C00000"/>
                </a:solidFill>
                <a:latin typeface="微软雅黑" panose="020B0503020204020204" pitchFamily="34" charset="-122"/>
                <a:ea typeface="微软雅黑" panose="020B0503020204020204" pitchFamily="34" charset="-122"/>
              </a:rPr>
              <a:t>不宜设置封闭围墙</a:t>
            </a:r>
            <a:r>
              <a:rPr lang="zh-CN" altLang="en-US" sz="1400" dirty="0">
                <a:latin typeface="微软雅黑" panose="020B0503020204020204" pitchFamily="34" charset="-122"/>
                <a:ea typeface="微软雅黑" panose="020B0503020204020204" pitchFamily="34" charset="-122"/>
              </a:rPr>
              <a:t>，鼓励“破墙透绿、设施共享</a:t>
            </a:r>
            <a:r>
              <a:rPr lang="zh-CN" altLang="en-US" sz="1400" dirty="0" smtClean="0">
                <a:latin typeface="微软雅黑" panose="020B0503020204020204" pitchFamily="34" charset="-122"/>
                <a:ea typeface="微软雅黑" panose="020B0503020204020204" pitchFamily="34" charset="-122"/>
              </a:rPr>
              <a:t>”。</a:t>
            </a:r>
            <a:endParaRPr lang="en-US" altLang="zh-CN" sz="1400" dirty="0" smtClean="0">
              <a:latin typeface="微软雅黑" panose="020B0503020204020204" pitchFamily="34" charset="-122"/>
              <a:ea typeface="微软雅黑" panose="020B0503020204020204" pitchFamily="34" charset="-122"/>
            </a:endParaRPr>
          </a:p>
          <a:p>
            <a:pPr>
              <a:lnSpc>
                <a:spcPct val="150000"/>
              </a:lnSpc>
              <a:spcBef>
                <a:spcPts val="0"/>
              </a:spcBef>
              <a:defRPr/>
            </a:pPr>
            <a:r>
              <a:rPr lang="zh-CN" altLang="zh-CN" sz="1400" dirty="0" smtClean="0">
                <a:latin typeface="微软雅黑" panose="020B0503020204020204" pitchFamily="34" charset="-122"/>
                <a:ea typeface="微软雅黑" panose="020B0503020204020204" pitchFamily="34" charset="-122"/>
              </a:rPr>
              <a:t>街坊</a:t>
            </a:r>
            <a:r>
              <a:rPr lang="zh-CN" altLang="en-US" sz="1400" dirty="0">
                <a:latin typeface="微软雅黑" panose="020B0503020204020204" pitchFamily="34" charset="-122"/>
                <a:ea typeface="微软雅黑" panose="020B0503020204020204" pitchFamily="34" charset="-122"/>
              </a:rPr>
              <a:t>内部</a:t>
            </a:r>
            <a:r>
              <a:rPr lang="zh-CN" altLang="zh-CN" sz="1400" dirty="0">
                <a:latin typeface="微软雅黑" panose="020B0503020204020204" pitchFamily="34" charset="-122"/>
                <a:ea typeface="微软雅黑" panose="020B0503020204020204" pitchFamily="34" charset="-122"/>
              </a:rPr>
              <a:t>以</a:t>
            </a:r>
            <a:r>
              <a:rPr lang="zh-CN" altLang="zh-CN" sz="1400" dirty="0">
                <a:solidFill>
                  <a:srgbClr val="C00000"/>
                </a:solidFill>
                <a:latin typeface="微软雅黑" panose="020B0503020204020204" pitchFamily="34" charset="-122"/>
                <a:ea typeface="微软雅黑" panose="020B0503020204020204" pitchFamily="34" charset="-122"/>
              </a:rPr>
              <a:t>巷路</a:t>
            </a:r>
            <a:r>
              <a:rPr lang="zh-CN" altLang="zh-CN" sz="1400" dirty="0">
                <a:latin typeface="微软雅黑" panose="020B0503020204020204" pitchFamily="34" charset="-122"/>
                <a:ea typeface="微软雅黑" panose="020B0503020204020204" pitchFamily="34" charset="-122"/>
              </a:rPr>
              <a:t>相连</a:t>
            </a:r>
            <a:r>
              <a:rPr lang="zh-CN" altLang="en-US" sz="1400" dirty="0" smtClean="0">
                <a:latin typeface="微软雅黑" panose="020B0503020204020204" pitchFamily="34" charset="-122"/>
                <a:ea typeface="微软雅黑" panose="020B0503020204020204" pitchFamily="34" charset="-122"/>
              </a:rPr>
              <a:t>，注重</a:t>
            </a:r>
            <a:r>
              <a:rPr lang="zh-CN" altLang="en-US" sz="1400" dirty="0">
                <a:latin typeface="微软雅黑" panose="020B0503020204020204" pitchFamily="34" charset="-122"/>
                <a:ea typeface="微软雅黑" panose="020B0503020204020204" pitchFamily="34" charset="-122"/>
              </a:rPr>
              <a:t>公共交往空间的打造，增加居民</a:t>
            </a:r>
            <a:r>
              <a:rPr lang="zh-CN" altLang="en-US" sz="1400" dirty="0" smtClean="0">
                <a:latin typeface="微软雅黑" panose="020B0503020204020204" pitchFamily="34" charset="-122"/>
                <a:ea typeface="微软雅黑" panose="020B0503020204020204" pitchFamily="34" charset="-122"/>
              </a:rPr>
              <a:t>交流交往，</a:t>
            </a:r>
            <a:r>
              <a:rPr lang="zh-CN" altLang="en-US" sz="1400" dirty="0">
                <a:latin typeface="微软雅黑" panose="020B0503020204020204" pitchFamily="34" charset="-122"/>
                <a:ea typeface="微软雅黑" panose="020B0503020204020204" pitchFamily="34" charset="-122"/>
              </a:rPr>
              <a:t>促进</a:t>
            </a:r>
            <a:r>
              <a:rPr lang="zh-CN" altLang="en-US" sz="1400" dirty="0">
                <a:solidFill>
                  <a:srgbClr val="C00000"/>
                </a:solidFill>
                <a:latin typeface="微软雅黑" panose="020B0503020204020204" pitchFamily="34" charset="-122"/>
                <a:ea typeface="微软雅黑" panose="020B0503020204020204" pitchFamily="34" charset="-122"/>
              </a:rPr>
              <a:t>社会传统邻里关系</a:t>
            </a:r>
            <a:r>
              <a:rPr lang="zh-CN" altLang="en-US" sz="1400" dirty="0">
                <a:latin typeface="微软雅黑" panose="020B0503020204020204" pitchFamily="34" charset="-122"/>
                <a:ea typeface="微软雅黑" panose="020B0503020204020204" pitchFamily="34" charset="-122"/>
              </a:rPr>
              <a:t>的延续</a:t>
            </a:r>
            <a:r>
              <a:rPr lang="zh-CN" altLang="en-US" sz="1400" dirty="0" smtClean="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p:txBody>
      </p:sp>
      <p:pic>
        <p:nvPicPr>
          <p:cNvPr id="5" name="图片 4" descr="_DSC1764"/>
          <p:cNvPicPr/>
          <p:nvPr/>
        </p:nvPicPr>
        <p:blipFill rotWithShape="1">
          <a:blip r:embed="rId2" cstate="print"/>
          <a:srcRect r="192"/>
          <a:stretch>
            <a:fillRect/>
          </a:stretch>
        </p:blipFill>
        <p:spPr>
          <a:xfrm>
            <a:off x="67877" y="2061168"/>
            <a:ext cx="5041140" cy="2880000"/>
          </a:xfrm>
          <a:prstGeom prst="rect">
            <a:avLst/>
          </a:prstGeom>
          <a:noFill/>
          <a:ln w="9525">
            <a:noFill/>
            <a:miter/>
          </a:ln>
        </p:spPr>
      </p:pic>
      <p:pic>
        <p:nvPicPr>
          <p:cNvPr id="11" name="Picture 2" descr="20150826中国建筑研究院ppt-0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居住街坊 </a:t>
            </a:r>
            <a:endParaRPr lang="zh-CN" altLang="en-US" sz="2400" b="1" dirty="0">
              <a:latin typeface="微软雅黑" panose="020B0503020204020204" pitchFamily="34" charset="-122"/>
              <a:ea typeface="微软雅黑" panose="020B0503020204020204" pitchFamily="34" charset="-122"/>
            </a:endParaRPr>
          </a:p>
        </p:txBody>
      </p:sp>
      <p:grpSp>
        <p:nvGrpSpPr>
          <p:cNvPr id="13" name="组合 12"/>
          <p:cNvGrpSpPr/>
          <p:nvPr/>
        </p:nvGrpSpPr>
        <p:grpSpPr>
          <a:xfrm>
            <a:off x="4484948" y="4365105"/>
            <a:ext cx="624802" cy="646331"/>
            <a:chOff x="3563888" y="2060848"/>
            <a:chExt cx="576740" cy="646331"/>
          </a:xfrm>
        </p:grpSpPr>
        <p:sp>
          <p:nvSpPr>
            <p:cNvPr id="14" name="矩形 13"/>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15" name="矩形 14"/>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9188725" y="4391497"/>
            <a:ext cx="546061" cy="646331"/>
            <a:chOff x="4355976" y="2060848"/>
            <a:chExt cx="504056" cy="646331"/>
          </a:xfrm>
        </p:grpSpPr>
        <p:sp>
          <p:nvSpPr>
            <p:cNvPr id="17" name="矩形 16"/>
            <p:cNvSpPr/>
            <p:nvPr/>
          </p:nvSpPr>
          <p:spPr>
            <a:xfrm>
              <a:off x="4355976" y="2060848"/>
              <a:ext cx="504056"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18" name="矩形 17"/>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Rectangle 1"/>
          <p:cNvSpPr>
            <a:spLocks noChangeArrowheads="1"/>
          </p:cNvSpPr>
          <p:nvPr/>
        </p:nvSpPr>
        <p:spPr bwMode="auto">
          <a:xfrm>
            <a:off x="5811095" y="5099219"/>
            <a:ext cx="3744416" cy="538609"/>
          </a:xfrm>
          <a:prstGeom prst="rect">
            <a:avLst/>
          </a:prstGeom>
          <a:noFill/>
          <a:ln w="9525">
            <a:noFill/>
            <a:miter lim="800000"/>
          </a:ln>
          <a:effectLst/>
        </p:spPr>
        <p:txBody>
          <a:bodyPr vert="horz" wrap="square" lIns="91440" tIns="45720" rIns="91440" bIns="45720" numCol="1" anchor="ctr" anchorCtr="0" compatLnSpc="1">
            <a:spAutoFit/>
          </a:bodyPr>
          <a:lstStyle/>
          <a:p>
            <a:pPr lvl="0" algn="ctr" eaLnBrk="1" hangingPunct="1">
              <a:spcAft>
                <a:spcPts val="600"/>
              </a:spcAft>
            </a:pPr>
            <a:r>
              <a:rPr lang="zh-CN" altLang="en-US" sz="1200" b="1" dirty="0" smtClean="0">
                <a:solidFill>
                  <a:srgbClr val="C00000"/>
                </a:solidFill>
                <a:latin typeface="微软雅黑" panose="020B0503020204020204" pitchFamily="34" charset="-122"/>
                <a:ea typeface="微软雅黑" panose="020B0503020204020204" pitchFamily="34" charset="-122"/>
              </a:rPr>
              <a:t>小城镇小区</a:t>
            </a:r>
            <a:endParaRPr lang="zh-CN" altLang="en-US" sz="1200" b="1" dirty="0">
              <a:solidFill>
                <a:srgbClr val="C00000"/>
              </a:solidFill>
              <a:latin typeface="微软雅黑" panose="020B0503020204020204" pitchFamily="34" charset="-122"/>
              <a:ea typeface="微软雅黑" panose="020B0503020204020204" pitchFamily="34" charset="-122"/>
            </a:endParaRPr>
          </a:p>
          <a:p>
            <a:pPr lvl="0"/>
            <a:r>
              <a:rPr lang="zh-CN" altLang="en-US" sz="1200" dirty="0">
                <a:latin typeface="微软雅黑" panose="020B0503020204020204" pitchFamily="34" charset="-122"/>
                <a:ea typeface="微软雅黑" panose="020B0503020204020204" pitchFamily="34" charset="-122"/>
              </a:rPr>
              <a:t>小区采取封闭模式，全封闭管理，</a:t>
            </a:r>
            <a:r>
              <a:rPr lang="zh-CN" altLang="en-US" sz="1200" dirty="0">
                <a:solidFill>
                  <a:srgbClr val="C00000"/>
                </a:solidFill>
                <a:latin typeface="微软雅黑" panose="020B0503020204020204" pitchFamily="34" charset="-122"/>
                <a:ea typeface="微软雅黑" panose="020B0503020204020204" pitchFamily="34" charset="-122"/>
              </a:rPr>
              <a:t>设置实墙</a:t>
            </a:r>
            <a:r>
              <a:rPr lang="zh-CN" altLang="en-US" sz="1200" dirty="0" smtClean="0">
                <a:latin typeface="微软雅黑" panose="020B0503020204020204" pitchFamily="34" charset="-122"/>
                <a:ea typeface="微软雅黑" panose="020B0503020204020204" pitchFamily="34" charset="-122"/>
              </a:rPr>
              <a:t>。</a:t>
            </a:r>
            <a:endParaRPr lang="zh-CN" altLang="en-US" sz="1200" dirty="0">
              <a:latin typeface="微软雅黑" panose="020B0503020204020204" pitchFamily="34" charset="-122"/>
              <a:ea typeface="微软雅黑" panose="020B0503020204020204" pitchFamily="34" charset="-122"/>
            </a:endParaRPr>
          </a:p>
        </p:txBody>
      </p:sp>
      <p:sp>
        <p:nvSpPr>
          <p:cNvPr id="20" name="TextBox 19"/>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1</a:t>
            </a:r>
            <a:r>
              <a:rPr lang="en-US" altLang="zh-CN" sz="2400" b="1" dirty="0">
                <a:latin typeface="微软雅黑" panose="020B0503020204020204" pitchFamily="34" charset="-122"/>
                <a:ea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rPr>
              <a:t>开放式街坊住</a:t>
            </a:r>
            <a:r>
              <a:rPr lang="zh-CN" altLang="en-US" sz="2400" b="1" dirty="0" smtClean="0">
                <a:latin typeface="微软雅黑" panose="020B0503020204020204" pitchFamily="34" charset="-122"/>
                <a:ea typeface="微软雅黑" panose="020B0503020204020204" pitchFamily="34" charset="-122"/>
              </a:rPr>
              <a:t>区</a:t>
            </a:r>
            <a:endParaRPr lang="zh-CN" altLang="zh-CN" sz="240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3"/>
          <p:cNvSpPr/>
          <p:nvPr/>
        </p:nvSpPr>
        <p:spPr>
          <a:xfrm>
            <a:off x="659860" y="682537"/>
            <a:ext cx="9051669" cy="461665"/>
          </a:xfrm>
          <a:prstGeom prst="rect">
            <a:avLst/>
          </a:prstGeom>
        </p:spPr>
        <p:txBody>
          <a:bodyPr wrap="square">
            <a:spAutoFit/>
          </a:bodyPr>
          <a:lstStyle/>
          <a:p>
            <a:pPr eaLnBrk="1" hangingPunct="1">
              <a:lnSpc>
                <a:spcPct val="150000"/>
              </a:lnSpc>
              <a:spcBef>
                <a:spcPts val="0"/>
              </a:spcBef>
              <a:buClr>
                <a:schemeClr val="accent1">
                  <a:lumMod val="75000"/>
                </a:schemeClr>
              </a:buClr>
              <a:defRPr/>
            </a:pPr>
            <a:r>
              <a:rPr lang="zh-CN" altLang="zh-CN" sz="1400" dirty="0" smtClean="0">
                <a:latin typeface="微软雅黑" panose="020B0503020204020204" pitchFamily="34" charset="-122"/>
                <a:ea typeface="微软雅黑" panose="020B0503020204020204" pitchFamily="34" charset="-122"/>
              </a:rPr>
              <a:t>街坊规模</a:t>
            </a:r>
            <a:r>
              <a:rPr lang="zh-CN" altLang="en-US" sz="1400" dirty="0" smtClean="0">
                <a:latin typeface="微软雅黑" panose="020B0503020204020204" pitchFamily="34" charset="-122"/>
                <a:ea typeface="微软雅黑" panose="020B0503020204020204" pitchFamily="34" charset="-122"/>
              </a:rPr>
              <a:t>应</a:t>
            </a:r>
            <a:r>
              <a:rPr lang="zh-CN" altLang="zh-CN" sz="1400" dirty="0" smtClean="0">
                <a:latin typeface="微软雅黑" panose="020B0503020204020204" pitchFamily="34" charset="-122"/>
                <a:ea typeface="微软雅黑" panose="020B0503020204020204" pitchFamily="34" charset="-122"/>
              </a:rPr>
              <a:t>小于</a:t>
            </a:r>
            <a:r>
              <a:rPr lang="zh-CN" altLang="zh-CN" sz="1400" dirty="0">
                <a:latin typeface="微软雅黑" panose="020B0503020204020204" pitchFamily="34" charset="-122"/>
                <a:ea typeface="微软雅黑" panose="020B0503020204020204" pitchFamily="34" charset="-122"/>
              </a:rPr>
              <a:t>城市</a:t>
            </a:r>
            <a:r>
              <a:rPr lang="zh-CN" altLang="zh-CN" sz="1400" dirty="0" smtClean="0">
                <a:latin typeface="微软雅黑" panose="020B0503020204020204" pitchFamily="34" charset="-122"/>
                <a:ea typeface="微软雅黑" panose="020B0503020204020204" pitchFamily="34" charset="-122"/>
              </a:rPr>
              <a:t>居住区</a:t>
            </a:r>
            <a:r>
              <a:rPr lang="zh-CN" altLang="en-US" sz="1400" dirty="0" smtClean="0">
                <a:latin typeface="微软雅黑" panose="020B0503020204020204" pitchFamily="34" charset="-122"/>
                <a:ea typeface="微软雅黑" panose="020B0503020204020204" pitchFamily="34" charset="-122"/>
              </a:rPr>
              <a:t>。以</a:t>
            </a:r>
            <a:r>
              <a:rPr lang="en-US" altLang="zh-CN" sz="1400" b="1" dirty="0">
                <a:solidFill>
                  <a:srgbClr val="C00000"/>
                </a:solidFill>
                <a:latin typeface="微软雅黑" panose="020B0503020204020204" pitchFamily="34" charset="-122"/>
                <a:ea typeface="微软雅黑" panose="020B0503020204020204" pitchFamily="34" charset="-122"/>
              </a:rPr>
              <a:t>80-150</a:t>
            </a:r>
            <a:r>
              <a:rPr lang="zh-CN" altLang="en-US" sz="1400" b="1" dirty="0">
                <a:solidFill>
                  <a:srgbClr val="C00000"/>
                </a:solidFill>
                <a:latin typeface="微软雅黑" panose="020B0503020204020204" pitchFamily="34" charset="-122"/>
                <a:ea typeface="微软雅黑" panose="020B0503020204020204" pitchFamily="34" charset="-122"/>
              </a:rPr>
              <a:t>米</a:t>
            </a:r>
            <a:r>
              <a:rPr lang="zh-CN" altLang="en-US" sz="1400" dirty="0">
                <a:latin typeface="微软雅黑" panose="020B0503020204020204" pitchFamily="34" charset="-122"/>
                <a:ea typeface="微软雅黑" panose="020B0503020204020204" pitchFamily="34" charset="-122"/>
              </a:rPr>
              <a:t>支</a:t>
            </a:r>
            <a:r>
              <a:rPr lang="zh-CN" altLang="en-US" sz="1400" dirty="0" smtClean="0">
                <a:latin typeface="微软雅黑" panose="020B0503020204020204" pitchFamily="34" charset="-122"/>
                <a:ea typeface="微软雅黑" panose="020B0503020204020204" pitchFamily="34" charset="-122"/>
              </a:rPr>
              <a:t>路网间距合理划分街坊，</a:t>
            </a:r>
            <a:r>
              <a:rPr lang="zh-CN" altLang="en-US" sz="1400" b="1" dirty="0" smtClean="0">
                <a:solidFill>
                  <a:srgbClr val="C00000"/>
                </a:solidFill>
                <a:latin typeface="微软雅黑" panose="020B0503020204020204" pitchFamily="34" charset="-122"/>
                <a:ea typeface="微软雅黑" panose="020B0503020204020204" pitchFamily="34" charset="-122"/>
              </a:rPr>
              <a:t>街坊单元</a:t>
            </a:r>
            <a:r>
              <a:rPr lang="zh-CN" altLang="en-US" sz="1400" b="1" dirty="0">
                <a:solidFill>
                  <a:srgbClr val="C00000"/>
                </a:solidFill>
                <a:latin typeface="微软雅黑" panose="020B0503020204020204" pitchFamily="34" charset="-122"/>
                <a:ea typeface="微软雅黑" panose="020B0503020204020204" pitchFamily="34" charset="-122"/>
              </a:rPr>
              <a:t>规模在</a:t>
            </a:r>
            <a:r>
              <a:rPr lang="en-US" altLang="zh-CN" b="1" dirty="0">
                <a:solidFill>
                  <a:srgbClr val="C00000"/>
                </a:solidFill>
                <a:latin typeface="微软雅黑" panose="020B0503020204020204" pitchFamily="34" charset="-122"/>
                <a:ea typeface="微软雅黑" panose="020B0503020204020204" pitchFamily="34" charset="-122"/>
              </a:rPr>
              <a:t>1-2</a:t>
            </a:r>
            <a:r>
              <a:rPr lang="zh-CN" altLang="en-US" b="1" dirty="0">
                <a:solidFill>
                  <a:srgbClr val="C00000"/>
                </a:solidFill>
                <a:latin typeface="微软雅黑" panose="020B0503020204020204" pitchFamily="34" charset="-122"/>
                <a:ea typeface="微软雅黑" panose="020B0503020204020204" pitchFamily="34" charset="-122"/>
              </a:rPr>
              <a:t>公顷</a:t>
            </a:r>
            <a:r>
              <a:rPr lang="zh-CN" altLang="en-US" sz="1400" dirty="0">
                <a:latin typeface="微软雅黑" panose="020B0503020204020204" pitchFamily="34" charset="-122"/>
                <a:ea typeface="微软雅黑" panose="020B0503020204020204" pitchFamily="34" charset="-122"/>
              </a:rPr>
              <a:t>左右</a:t>
            </a:r>
            <a:r>
              <a:rPr lang="zh-CN" altLang="en-US" sz="1400" dirty="0" smtClean="0">
                <a:latin typeface="微软雅黑" panose="020B0503020204020204" pitchFamily="34" charset="-122"/>
                <a:ea typeface="微软雅黑" panose="020B0503020204020204" pitchFamily="34" charset="-122"/>
              </a:rPr>
              <a:t>为宜。</a:t>
            </a:r>
            <a:endParaRPr lang="zh-CN" altLang="zh-CN" sz="1400" dirty="0">
              <a:latin typeface="微软雅黑" panose="020B0503020204020204" pitchFamily="34" charset="-122"/>
              <a:ea typeface="微软雅黑" panose="020B0503020204020204" pitchFamily="34" charset="-122"/>
            </a:endParaRPr>
          </a:p>
        </p:txBody>
      </p:sp>
      <p:sp>
        <p:nvSpPr>
          <p:cNvPr id="21" name="TextBox 20"/>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居住街坊 </a:t>
            </a:r>
            <a:endParaRPr lang="zh-CN" altLang="en-US" sz="2400" b="1" dirty="0">
              <a:latin typeface="微软雅黑" panose="020B0503020204020204" pitchFamily="34" charset="-122"/>
              <a:ea typeface="微软雅黑" panose="020B0503020204020204" pitchFamily="34" charset="-122"/>
            </a:endParaRPr>
          </a:p>
        </p:txBody>
      </p:sp>
      <p:sp>
        <p:nvSpPr>
          <p:cNvPr id="20" name="Text Box 3"/>
          <p:cNvSpPr txBox="1">
            <a:spLocks noChangeArrowheads="1"/>
          </p:cNvSpPr>
          <p:nvPr/>
        </p:nvSpPr>
        <p:spPr bwMode="auto">
          <a:xfrm>
            <a:off x="5263852" y="5530018"/>
            <a:ext cx="4258639" cy="923318"/>
          </a:xfrm>
          <a:prstGeom prst="rect">
            <a:avLst/>
          </a:prstGeom>
          <a:noFill/>
          <a:ln w="9525">
            <a:noFill/>
            <a:miter lim="800000"/>
          </a:ln>
        </p:spPr>
        <p:txBody>
          <a:bodyPr wrap="square" lIns="91429" tIns="45714" rIns="91429" bIns="45714">
            <a:spAutoFit/>
          </a:bodyPr>
          <a:lstStyle/>
          <a:p>
            <a:pPr algn="ctr" eaLnBrk="1" hangingPunct="1">
              <a:lnSpc>
                <a:spcPct val="150000"/>
              </a:lnSpc>
              <a:buClr>
                <a:srgbClr val="C00000"/>
              </a:buClr>
            </a:pPr>
            <a:r>
              <a:rPr lang="zh-CN" altLang="en-US" sz="1200" b="1" dirty="0" smtClean="0">
                <a:solidFill>
                  <a:srgbClr val="C00000"/>
                </a:solidFill>
                <a:latin typeface="微软雅黑" panose="020B0503020204020204" pitchFamily="34" charset="-122"/>
                <a:ea typeface="微软雅黑" panose="020B0503020204020204" pitchFamily="34" charset="-122"/>
              </a:rPr>
              <a:t>河北省某镇</a:t>
            </a:r>
            <a:endParaRPr lang="en-US" altLang="zh-CN" sz="1200" b="1" dirty="0" smtClean="0">
              <a:solidFill>
                <a:srgbClr val="C00000"/>
              </a:solidFill>
              <a:latin typeface="微软雅黑" panose="020B0503020204020204" pitchFamily="34" charset="-122"/>
              <a:ea typeface="微软雅黑" panose="020B0503020204020204" pitchFamily="34" charset="-122"/>
            </a:endParaRPr>
          </a:p>
          <a:p>
            <a:pPr eaLnBrk="1" hangingPunct="1">
              <a:lnSpc>
                <a:spcPct val="150000"/>
              </a:lnSpc>
              <a:buClr>
                <a:srgbClr val="C00000"/>
              </a:buClr>
            </a:pPr>
            <a:r>
              <a:rPr lang="zh-CN" altLang="en-US" sz="1200" dirty="0" smtClean="0">
                <a:latin typeface="微软雅黑" panose="020B0503020204020204" pitchFamily="34" charset="-122"/>
                <a:ea typeface="微软雅黑" panose="020B0503020204020204" pitchFamily="34" charset="-122"/>
              </a:rPr>
              <a:t>新建住区面积达</a:t>
            </a:r>
            <a:r>
              <a:rPr lang="en-US" altLang="zh-CN" sz="1200" dirty="0" smtClean="0">
                <a:solidFill>
                  <a:srgbClr val="C00000"/>
                </a:solidFill>
                <a:latin typeface="微软雅黑" panose="020B0503020204020204" pitchFamily="34" charset="-122"/>
                <a:ea typeface="微软雅黑" panose="020B0503020204020204" pitchFamily="34" charset="-122"/>
              </a:rPr>
              <a:t>24</a:t>
            </a:r>
            <a:r>
              <a:rPr lang="zh-CN" altLang="en-US" sz="1200" dirty="0" smtClean="0">
                <a:solidFill>
                  <a:srgbClr val="C00000"/>
                </a:solidFill>
                <a:latin typeface="微软雅黑" panose="020B0503020204020204" pitchFamily="34" charset="-122"/>
                <a:ea typeface="微软雅黑" panose="020B0503020204020204" pitchFamily="34" charset="-122"/>
              </a:rPr>
              <a:t>公顷</a:t>
            </a:r>
            <a:r>
              <a:rPr lang="zh-CN" altLang="en-US" sz="1200" dirty="0" smtClean="0">
                <a:latin typeface="微软雅黑" panose="020B0503020204020204" pitchFamily="34" charset="-122"/>
                <a:ea typeface="微软雅黑" panose="020B0503020204020204" pitchFamily="34" charset="-122"/>
              </a:rPr>
              <a:t>，大规模、大尺度住区与全镇肌理</a:t>
            </a:r>
            <a:r>
              <a:rPr lang="zh-CN" altLang="en-US" sz="1200" dirty="0">
                <a:latin typeface="微软雅黑" panose="020B0503020204020204" pitchFamily="34" charset="-122"/>
                <a:ea typeface="微软雅黑" panose="020B0503020204020204" pitchFamily="34" charset="-122"/>
              </a:rPr>
              <a:t>严重不协调。</a:t>
            </a:r>
            <a:endParaRPr lang="en-US" altLang="zh-CN" sz="1200" dirty="0">
              <a:latin typeface="微软雅黑" panose="020B0503020204020204" pitchFamily="34" charset="-122"/>
              <a:ea typeface="微软雅黑" panose="020B0503020204020204" pitchFamily="34" charset="-122"/>
            </a:endParaRPr>
          </a:p>
        </p:txBody>
      </p:sp>
      <p:grpSp>
        <p:nvGrpSpPr>
          <p:cNvPr id="2" name="组合 27"/>
          <p:cNvGrpSpPr/>
          <p:nvPr/>
        </p:nvGrpSpPr>
        <p:grpSpPr>
          <a:xfrm>
            <a:off x="5421053" y="1502857"/>
            <a:ext cx="3545005" cy="4028211"/>
            <a:chOff x="5260128" y="2564904"/>
            <a:chExt cx="2526550" cy="3110179"/>
          </a:xfrm>
        </p:grpSpPr>
        <p:pic>
          <p:nvPicPr>
            <p:cNvPr id="22" name="Picture 3" descr="C:\Documents and Settings\ghy-zhoud\桌面\13.jpg"/>
            <p:cNvPicPr>
              <a:picLocks noChangeAspect="1" noChangeArrowheads="1"/>
            </p:cNvPicPr>
            <p:nvPr/>
          </p:nvPicPr>
          <p:blipFill>
            <a:blip r:embed="rId2"/>
            <a:srcRect/>
            <a:stretch>
              <a:fillRect/>
            </a:stretch>
          </p:blipFill>
          <p:spPr bwMode="auto">
            <a:xfrm>
              <a:off x="5260128" y="2564904"/>
              <a:ext cx="2526550" cy="3110179"/>
            </a:xfrm>
            <a:prstGeom prst="rect">
              <a:avLst/>
            </a:prstGeom>
            <a:noFill/>
          </p:spPr>
        </p:pic>
        <p:sp>
          <p:nvSpPr>
            <p:cNvPr id="25" name="任意多边形 24"/>
            <p:cNvSpPr/>
            <p:nvPr/>
          </p:nvSpPr>
          <p:spPr>
            <a:xfrm>
              <a:off x="5686421" y="4309238"/>
              <a:ext cx="1219200" cy="1238250"/>
            </a:xfrm>
            <a:custGeom>
              <a:avLst/>
              <a:gdLst>
                <a:gd name="connsiteX0" fmla="*/ 876300 w 1219200"/>
                <a:gd name="connsiteY0" fmla="*/ 0 h 1238250"/>
                <a:gd name="connsiteX1" fmla="*/ 895350 w 1219200"/>
                <a:gd name="connsiteY1" fmla="*/ 209550 h 1238250"/>
                <a:gd name="connsiteX2" fmla="*/ 1219200 w 1219200"/>
                <a:gd name="connsiteY2" fmla="*/ 1047750 h 1238250"/>
                <a:gd name="connsiteX3" fmla="*/ 904875 w 1219200"/>
                <a:gd name="connsiteY3" fmla="*/ 1104900 h 1238250"/>
                <a:gd name="connsiteX4" fmla="*/ 609600 w 1219200"/>
                <a:gd name="connsiteY4" fmla="*/ 1238250 h 1238250"/>
                <a:gd name="connsiteX5" fmla="*/ 0 w 1219200"/>
                <a:gd name="connsiteY5" fmla="*/ 190500 h 1238250"/>
                <a:gd name="connsiteX6" fmla="*/ 485775 w 1219200"/>
                <a:gd name="connsiteY6" fmla="*/ 38100 h 1238250"/>
                <a:gd name="connsiteX7" fmla="*/ 876300 w 1219200"/>
                <a:gd name="connsiteY7" fmla="*/ 0 h 1238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 h="1238250">
                  <a:moveTo>
                    <a:pt x="876300" y="0"/>
                  </a:moveTo>
                  <a:lnTo>
                    <a:pt x="895350" y="209550"/>
                  </a:lnTo>
                  <a:lnTo>
                    <a:pt x="1219200" y="1047750"/>
                  </a:lnTo>
                  <a:lnTo>
                    <a:pt x="904875" y="1104900"/>
                  </a:lnTo>
                  <a:lnTo>
                    <a:pt x="609600" y="1238250"/>
                  </a:lnTo>
                  <a:lnTo>
                    <a:pt x="0" y="190500"/>
                  </a:lnTo>
                  <a:lnTo>
                    <a:pt x="485775" y="38100"/>
                  </a:lnTo>
                  <a:lnTo>
                    <a:pt x="876300" y="0"/>
                  </a:lnTo>
                  <a:close/>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5929290" y="4723589"/>
              <a:ext cx="643440" cy="403978"/>
            </a:xfrm>
            <a:prstGeom prst="rect">
              <a:avLst/>
            </a:prstGeom>
          </p:spPr>
          <p:txBody>
            <a:bodyPr wrap="none">
              <a:spAutoFit/>
            </a:bodyPr>
            <a:lstStyle/>
            <a:p>
              <a:r>
                <a:rPr lang="zh-CN" altLang="en-US" sz="1400" b="1" dirty="0" smtClean="0">
                  <a:solidFill>
                    <a:srgbClr val="FFFF00"/>
                  </a:solidFill>
                  <a:latin typeface="微软雅黑" panose="020B0503020204020204" pitchFamily="34" charset="-122"/>
                  <a:ea typeface="微软雅黑" panose="020B0503020204020204" pitchFamily="34" charset="-122"/>
                </a:rPr>
                <a:t>新建住区</a:t>
              </a:r>
              <a:endParaRPr lang="en-US" altLang="zh-CN" sz="1400" b="1" dirty="0" smtClean="0">
                <a:solidFill>
                  <a:srgbClr val="FFFF00"/>
                </a:solidFill>
                <a:latin typeface="微软雅黑" panose="020B0503020204020204" pitchFamily="34" charset="-122"/>
                <a:ea typeface="微软雅黑" panose="020B0503020204020204" pitchFamily="34" charset="-122"/>
              </a:endParaRPr>
            </a:p>
            <a:p>
              <a:r>
                <a:rPr lang="en-US" altLang="zh-CN" sz="1400" b="1" dirty="0" smtClean="0">
                  <a:solidFill>
                    <a:srgbClr val="FFFF00"/>
                  </a:solidFill>
                  <a:latin typeface="微软雅黑" panose="020B0503020204020204" pitchFamily="34" charset="-122"/>
                  <a:ea typeface="微软雅黑" panose="020B0503020204020204" pitchFamily="34" charset="-122"/>
                </a:rPr>
                <a:t> 24</a:t>
              </a:r>
              <a:r>
                <a:rPr lang="zh-CN" altLang="en-US" sz="1400" b="1" dirty="0" smtClean="0">
                  <a:solidFill>
                    <a:srgbClr val="FFFF00"/>
                  </a:solidFill>
                  <a:latin typeface="微软雅黑" panose="020B0503020204020204" pitchFamily="34" charset="-122"/>
                  <a:ea typeface="微软雅黑" panose="020B0503020204020204" pitchFamily="34" charset="-122"/>
                </a:rPr>
                <a:t>公顷</a:t>
              </a:r>
              <a:endParaRPr lang="zh-CN" altLang="en-US" sz="1400" b="1" dirty="0">
                <a:solidFill>
                  <a:srgbClr val="FFFF00"/>
                </a:solidFill>
                <a:latin typeface="微软雅黑" panose="020B0503020204020204" pitchFamily="34" charset="-122"/>
                <a:ea typeface="微软雅黑" panose="020B0503020204020204" pitchFamily="34" charset="-122"/>
              </a:endParaRPr>
            </a:p>
          </p:txBody>
        </p:sp>
      </p:grpSp>
      <p:grpSp>
        <p:nvGrpSpPr>
          <p:cNvPr id="3" name="组合 32"/>
          <p:cNvGrpSpPr/>
          <p:nvPr/>
        </p:nvGrpSpPr>
        <p:grpSpPr>
          <a:xfrm>
            <a:off x="8409384" y="4991115"/>
            <a:ext cx="546061" cy="646331"/>
            <a:chOff x="4355976" y="2060848"/>
            <a:chExt cx="504056" cy="646331"/>
          </a:xfrm>
        </p:grpSpPr>
        <p:sp>
          <p:nvSpPr>
            <p:cNvPr id="38" name="矩形 37"/>
            <p:cNvSpPr/>
            <p:nvPr/>
          </p:nvSpPr>
          <p:spPr>
            <a:xfrm>
              <a:off x="4355976" y="2060848"/>
              <a:ext cx="504056"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40" name="矩形 39"/>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p:cNvSpPr/>
          <p:nvPr/>
        </p:nvSpPr>
        <p:spPr>
          <a:xfrm rot="3619883">
            <a:off x="7356621" y="4163319"/>
            <a:ext cx="441146" cy="246221"/>
          </a:xfrm>
          <a:prstGeom prst="rect">
            <a:avLst/>
          </a:prstGeom>
        </p:spPr>
        <p:txBody>
          <a:bodyPr wrap="none">
            <a:spAutoFit/>
          </a:bodyPr>
          <a:lstStyle/>
          <a:p>
            <a:pPr>
              <a:defRPr/>
            </a:pPr>
            <a:r>
              <a:rPr lang="en-US" altLang="zh-CN" sz="1000" b="1" dirty="0" smtClean="0">
                <a:solidFill>
                  <a:srgbClr val="FF0000"/>
                </a:solidFill>
                <a:effectLst>
                  <a:glow rad="101600">
                    <a:schemeClr val="bg1">
                      <a:alpha val="60000"/>
                    </a:schemeClr>
                  </a:glow>
                </a:effectLst>
                <a:latin typeface="黑体" panose="02010600030101010101" pitchFamily="2" charset="-122"/>
                <a:ea typeface="黑体" panose="02010600030101010101" pitchFamily="2" charset="-122"/>
              </a:rPr>
              <a:t>400m</a:t>
            </a:r>
            <a:endParaRPr lang="zh-CN" altLang="en-US" sz="1000" b="1" dirty="0">
              <a:solidFill>
                <a:srgbClr val="FF0000"/>
              </a:solidFill>
              <a:effectLst>
                <a:glow rad="101600">
                  <a:schemeClr val="bg1">
                    <a:alpha val="60000"/>
                  </a:schemeClr>
                </a:glow>
              </a:effectLst>
              <a:latin typeface="黑体" panose="02010600030101010101" pitchFamily="2" charset="-122"/>
              <a:ea typeface="黑体" panose="02010600030101010101" pitchFamily="2" charset="-122"/>
            </a:endParaRPr>
          </a:p>
        </p:txBody>
      </p:sp>
      <p:sp>
        <p:nvSpPr>
          <p:cNvPr id="45" name="矩形 44"/>
          <p:cNvSpPr/>
          <p:nvPr/>
        </p:nvSpPr>
        <p:spPr>
          <a:xfrm rot="20644151">
            <a:off x="7122594" y="5191171"/>
            <a:ext cx="441146" cy="246221"/>
          </a:xfrm>
          <a:prstGeom prst="rect">
            <a:avLst/>
          </a:prstGeom>
        </p:spPr>
        <p:txBody>
          <a:bodyPr wrap="none">
            <a:spAutoFit/>
          </a:bodyPr>
          <a:lstStyle/>
          <a:p>
            <a:pPr>
              <a:defRPr/>
            </a:pPr>
            <a:r>
              <a:rPr lang="en-US" altLang="zh-CN" sz="1000" b="1" dirty="0" smtClean="0">
                <a:solidFill>
                  <a:srgbClr val="FF0000"/>
                </a:solidFill>
                <a:effectLst>
                  <a:glow rad="101600">
                    <a:schemeClr val="bg1">
                      <a:alpha val="60000"/>
                    </a:schemeClr>
                  </a:glow>
                </a:effectLst>
                <a:latin typeface="黑体" panose="02010600030101010101" pitchFamily="2" charset="-122"/>
                <a:ea typeface="黑体" panose="02010600030101010101" pitchFamily="2" charset="-122"/>
              </a:rPr>
              <a:t>350m</a:t>
            </a:r>
            <a:endParaRPr lang="zh-CN" altLang="en-US" sz="1000" b="1" dirty="0">
              <a:solidFill>
                <a:srgbClr val="FF0000"/>
              </a:solidFill>
              <a:effectLst>
                <a:glow rad="101600">
                  <a:schemeClr val="bg1">
                    <a:alpha val="60000"/>
                  </a:schemeClr>
                </a:glow>
              </a:effectLst>
              <a:latin typeface="黑体" panose="02010600030101010101" pitchFamily="2" charset="-122"/>
              <a:ea typeface="黑体" panose="02010600030101010101" pitchFamily="2" charset="-122"/>
            </a:endParaRPr>
          </a:p>
        </p:txBody>
      </p:sp>
      <p:sp>
        <p:nvSpPr>
          <p:cNvPr id="46" name="矩形 45"/>
          <p:cNvSpPr/>
          <p:nvPr/>
        </p:nvSpPr>
        <p:spPr>
          <a:xfrm>
            <a:off x="7293261" y="2636913"/>
            <a:ext cx="902811" cy="307777"/>
          </a:xfrm>
          <a:prstGeom prst="rect">
            <a:avLst/>
          </a:prstGeom>
        </p:spPr>
        <p:txBody>
          <a:bodyPr wrap="none">
            <a:spAutoFit/>
          </a:bodyPr>
          <a:lstStyle/>
          <a:p>
            <a:r>
              <a:rPr lang="zh-CN" altLang="en-US" sz="1400" b="1" dirty="0" smtClean="0">
                <a:solidFill>
                  <a:srgbClr val="FFFF00"/>
                </a:solidFill>
                <a:latin typeface="微软雅黑" panose="020B0503020204020204" pitchFamily="34" charset="-122"/>
                <a:ea typeface="微软雅黑" panose="020B0503020204020204" pitchFamily="34" charset="-122"/>
              </a:rPr>
              <a:t>传统镇区</a:t>
            </a:r>
            <a:endParaRPr lang="zh-CN" altLang="en-US" sz="1400" b="1" dirty="0">
              <a:solidFill>
                <a:srgbClr val="FFFF00"/>
              </a:solidFill>
              <a:latin typeface="微软雅黑" panose="020B0503020204020204" pitchFamily="34" charset="-122"/>
              <a:ea typeface="微软雅黑" panose="020B0503020204020204" pitchFamily="34" charset="-122"/>
            </a:endParaRPr>
          </a:p>
        </p:txBody>
      </p:sp>
      <p:sp>
        <p:nvSpPr>
          <p:cNvPr id="39" name="TextBox 38"/>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2. </a:t>
            </a:r>
            <a:r>
              <a:rPr lang="zh-CN" altLang="en-US" sz="2400" b="1" dirty="0" smtClean="0">
                <a:latin typeface="微软雅黑" panose="020B0503020204020204" pitchFamily="34" charset="-122"/>
                <a:ea typeface="微软雅黑" panose="020B0503020204020204" pitchFamily="34" charset="-122"/>
              </a:rPr>
              <a:t>小</a:t>
            </a:r>
            <a:r>
              <a:rPr lang="zh-CN" altLang="en-US" sz="2400" b="1" dirty="0">
                <a:latin typeface="微软雅黑" panose="020B0503020204020204" pitchFamily="34" charset="-122"/>
                <a:ea typeface="微软雅黑" panose="020B0503020204020204" pitchFamily="34" charset="-122"/>
              </a:rPr>
              <a:t>尺度街坊住</a:t>
            </a:r>
            <a:r>
              <a:rPr lang="zh-CN" altLang="en-US" sz="2400" b="1" dirty="0" smtClean="0">
                <a:latin typeface="微软雅黑" panose="020B0503020204020204" pitchFamily="34" charset="-122"/>
                <a:ea typeface="微软雅黑" panose="020B0503020204020204" pitchFamily="34" charset="-122"/>
              </a:rPr>
              <a:t>区</a:t>
            </a:r>
            <a:endParaRPr lang="zh-CN" altLang="zh-CN" sz="2400" b="1" dirty="0">
              <a:latin typeface="微软雅黑" panose="020B0503020204020204" pitchFamily="34" charset="-122"/>
              <a:ea typeface="微软雅黑" panose="020B0503020204020204" pitchFamily="34" charset="-122"/>
            </a:endParaRPr>
          </a:p>
        </p:txBody>
      </p:sp>
      <p:pic>
        <p:nvPicPr>
          <p:cNvPr id="47" name="Picture 2" descr="C:\Users\ghy-baoql\AppData\Roaming\feiq\RichOle\2726452510.bmp"/>
          <p:cNvPicPr>
            <a:picLocks noChangeAspect="1" noChangeArrowheads="1"/>
          </p:cNvPicPr>
          <p:nvPr/>
        </p:nvPicPr>
        <p:blipFill rotWithShape="1">
          <a:blip r:embed="rId3">
            <a:lum bright="-10000" contrast="10000"/>
            <a:extLst>
              <a:ext uri="{28A0092B-C50C-407E-A947-70E740481C1C}">
                <a14:useLocalDpi xmlns:a14="http://schemas.microsoft.com/office/drawing/2010/main" val="0"/>
              </a:ext>
            </a:extLst>
          </a:blip>
          <a:srcRect l="15785" r="24753" b="14651"/>
          <a:stretch>
            <a:fillRect/>
          </a:stretch>
        </p:blipFill>
        <p:spPr bwMode="auto">
          <a:xfrm>
            <a:off x="563963" y="1511735"/>
            <a:ext cx="4320480" cy="4034965"/>
          </a:xfrm>
          <a:prstGeom prst="rect">
            <a:avLst/>
          </a:prstGeom>
          <a:noFill/>
          <a:extLst>
            <a:ext uri="{909E8E84-426E-40DD-AFC4-6F175D3DCCD1}">
              <a14:hiddenFill xmlns:a14="http://schemas.microsoft.com/office/drawing/2010/main">
                <a:solidFill>
                  <a:srgbClr val="FFFFFF"/>
                </a:solidFill>
              </a14:hiddenFill>
            </a:ext>
          </a:extLst>
        </p:spPr>
      </p:pic>
      <p:sp>
        <p:nvSpPr>
          <p:cNvPr id="48" name="任意多边形 47"/>
          <p:cNvSpPr/>
          <p:nvPr/>
        </p:nvSpPr>
        <p:spPr>
          <a:xfrm>
            <a:off x="3340679" y="3859603"/>
            <a:ext cx="373082" cy="348463"/>
          </a:xfrm>
          <a:custGeom>
            <a:avLst/>
            <a:gdLst>
              <a:gd name="connsiteX0" fmla="*/ 469106 w 469106"/>
              <a:gd name="connsiteY0" fmla="*/ 192881 h 438150"/>
              <a:gd name="connsiteX1" fmla="*/ 135731 w 469106"/>
              <a:gd name="connsiteY1" fmla="*/ 0 h 438150"/>
              <a:gd name="connsiteX2" fmla="*/ 0 w 469106"/>
              <a:gd name="connsiteY2" fmla="*/ 250031 h 438150"/>
              <a:gd name="connsiteX3" fmla="*/ 328613 w 469106"/>
              <a:gd name="connsiteY3" fmla="*/ 438150 h 438150"/>
              <a:gd name="connsiteX4" fmla="*/ 469106 w 469106"/>
              <a:gd name="connsiteY4" fmla="*/ 192881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106" h="438150">
                <a:moveTo>
                  <a:pt x="469106" y="192881"/>
                </a:moveTo>
                <a:lnTo>
                  <a:pt x="135731" y="0"/>
                </a:lnTo>
                <a:lnTo>
                  <a:pt x="0" y="250031"/>
                </a:lnTo>
                <a:lnTo>
                  <a:pt x="328613" y="438150"/>
                </a:lnTo>
                <a:lnTo>
                  <a:pt x="469106" y="192881"/>
                </a:lnTo>
                <a:close/>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3479889" y="3639086"/>
            <a:ext cx="271752" cy="293970"/>
          </a:xfrm>
          <a:custGeom>
            <a:avLst/>
            <a:gdLst>
              <a:gd name="connsiteX0" fmla="*/ 0 w 378619"/>
              <a:gd name="connsiteY0" fmla="*/ 276225 h 409575"/>
              <a:gd name="connsiteX1" fmla="*/ 228600 w 378619"/>
              <a:gd name="connsiteY1" fmla="*/ 409575 h 409575"/>
              <a:gd name="connsiteX2" fmla="*/ 378619 w 378619"/>
              <a:gd name="connsiteY2" fmla="*/ 123825 h 409575"/>
              <a:gd name="connsiteX3" fmla="*/ 161925 w 378619"/>
              <a:gd name="connsiteY3" fmla="*/ 0 h 409575"/>
              <a:gd name="connsiteX4" fmla="*/ 0 w 378619"/>
              <a:gd name="connsiteY4" fmla="*/ 276225 h 409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619" h="409575">
                <a:moveTo>
                  <a:pt x="0" y="276225"/>
                </a:moveTo>
                <a:lnTo>
                  <a:pt x="228600" y="409575"/>
                </a:lnTo>
                <a:lnTo>
                  <a:pt x="378619" y="123825"/>
                </a:lnTo>
                <a:lnTo>
                  <a:pt x="161925" y="0"/>
                </a:lnTo>
                <a:lnTo>
                  <a:pt x="0" y="276225"/>
                </a:ln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Rectangle 1"/>
          <p:cNvSpPr>
            <a:spLocks noChangeArrowheads="1"/>
          </p:cNvSpPr>
          <p:nvPr/>
        </p:nvSpPr>
        <p:spPr bwMode="auto">
          <a:xfrm>
            <a:off x="974558" y="5661248"/>
            <a:ext cx="3666407" cy="923330"/>
          </a:xfrm>
          <a:prstGeom prst="rect">
            <a:avLst/>
          </a:prstGeom>
          <a:noFill/>
          <a:ln w="9525">
            <a:noFill/>
            <a:miter lim="800000"/>
          </a:ln>
          <a:effectLst/>
        </p:spPr>
        <p:txBody>
          <a:bodyPr vert="horz" wrap="square" lIns="91440" tIns="45720" rIns="91440" bIns="45720" numCol="1" anchor="ctr" anchorCtr="0" compatLnSpc="1">
            <a:spAutoFit/>
          </a:bodyPr>
          <a:lstStyle/>
          <a:p>
            <a:pPr lvl="0" algn="ctr" eaLnBrk="1" hangingPunct="1">
              <a:lnSpc>
                <a:spcPct val="150000"/>
              </a:lnSpc>
            </a:pPr>
            <a:r>
              <a:rPr lang="zh-CN" altLang="en-US" sz="1200" b="1" dirty="0">
                <a:solidFill>
                  <a:srgbClr val="C00000"/>
                </a:solidFill>
                <a:latin typeface="微软雅黑" panose="020B0503020204020204" pitchFamily="34" charset="-122"/>
                <a:ea typeface="微软雅黑" panose="020B0503020204020204" pitchFamily="34" charset="-122"/>
              </a:rPr>
              <a:t>云南省</a:t>
            </a:r>
            <a:r>
              <a:rPr lang="zh-CN" altLang="en-US" sz="1200" b="1" dirty="0" smtClean="0">
                <a:solidFill>
                  <a:srgbClr val="C00000"/>
                </a:solidFill>
                <a:latin typeface="微软雅黑" panose="020B0503020204020204" pitchFamily="34" charset="-122"/>
                <a:ea typeface="微软雅黑" panose="020B0503020204020204" pitchFamily="34" charset="-122"/>
              </a:rPr>
              <a:t>普洱市恩乐镇</a:t>
            </a:r>
            <a:endParaRPr lang="en-US" altLang="zh-CN" sz="1200" b="1" dirty="0" smtClean="0">
              <a:solidFill>
                <a:srgbClr val="C00000"/>
              </a:solidFill>
              <a:latin typeface="微软雅黑" panose="020B0503020204020204" pitchFamily="34" charset="-122"/>
              <a:ea typeface="微软雅黑" panose="020B0503020204020204" pitchFamily="34" charset="-122"/>
            </a:endParaRPr>
          </a:p>
          <a:p>
            <a:pPr marL="0" marR="0" lvl="0" indent="0" algn="l" defTabSz="914400" rtl="0" eaLnBrk="1" fontAlgn="base" latinLnBrk="0" hangingPunct="1">
              <a:lnSpc>
                <a:spcPct val="150000"/>
              </a:lnSpc>
              <a:spcBef>
                <a:spcPct val="0"/>
              </a:spcBef>
              <a:spcAft>
                <a:spcPct val="0"/>
              </a:spcAft>
              <a:buClrTx/>
              <a:buSzTx/>
              <a:buFontTx/>
              <a:buNone/>
            </a:pPr>
            <a:r>
              <a:rPr lang="zh-CN" altLang="en-US" sz="1200" dirty="0" smtClean="0">
                <a:latin typeface="微软雅黑" panose="020B0503020204020204" pitchFamily="34" charset="-122"/>
                <a:ea typeface="微软雅黑" panose="020B0503020204020204" pitchFamily="34" charset="-122"/>
              </a:rPr>
              <a:t>镇区新建部分的街坊被</a:t>
            </a:r>
            <a:r>
              <a:rPr lang="en-US" altLang="zh-CN" sz="1200" dirty="0" smtClean="0">
                <a:latin typeface="微软雅黑" panose="020B0503020204020204" pitchFamily="34" charset="-122"/>
                <a:ea typeface="微软雅黑" panose="020B0503020204020204" pitchFamily="34" charset="-122"/>
              </a:rPr>
              <a:t>80-150</a:t>
            </a:r>
            <a:r>
              <a:rPr lang="zh-CN" altLang="en-US" sz="1200" dirty="0" smtClean="0">
                <a:latin typeface="微软雅黑" panose="020B0503020204020204" pitchFamily="34" charset="-122"/>
                <a:ea typeface="微软雅黑" panose="020B0503020204020204" pitchFamily="34" charset="-122"/>
              </a:rPr>
              <a:t>米路网分隔，街坊规模在</a:t>
            </a:r>
            <a:r>
              <a:rPr lang="en-US" altLang="zh-CN" sz="1200" dirty="0" smtClean="0">
                <a:solidFill>
                  <a:srgbClr val="C00000"/>
                </a:solidFill>
                <a:latin typeface="微软雅黑" panose="020B0503020204020204" pitchFamily="34" charset="-122"/>
                <a:ea typeface="微软雅黑" panose="020B0503020204020204" pitchFamily="34" charset="-122"/>
              </a:rPr>
              <a:t>1-2</a:t>
            </a:r>
            <a:r>
              <a:rPr lang="zh-CN" altLang="en-US" sz="1200" dirty="0" smtClean="0">
                <a:solidFill>
                  <a:srgbClr val="C00000"/>
                </a:solidFill>
                <a:latin typeface="微软雅黑" panose="020B0503020204020204" pitchFamily="34" charset="-122"/>
                <a:ea typeface="微软雅黑" panose="020B0503020204020204" pitchFamily="34" charset="-122"/>
              </a:rPr>
              <a:t>公顷</a:t>
            </a:r>
            <a:r>
              <a:rPr lang="zh-CN" altLang="en-US" sz="1200" dirty="0" smtClean="0">
                <a:latin typeface="微软雅黑" panose="020B0503020204020204" pitchFamily="34" charset="-122"/>
                <a:ea typeface="微软雅黑" panose="020B0503020204020204" pitchFamily="34" charset="-122"/>
              </a:rPr>
              <a:t>左右，尺度适宜。</a:t>
            </a:r>
            <a:endParaRPr lang="zh-CN" altLang="en-US" sz="1200" dirty="0" smtClean="0">
              <a:latin typeface="微软雅黑" panose="020B0503020204020204" pitchFamily="34" charset="-122"/>
              <a:ea typeface="微软雅黑" panose="020B0503020204020204" pitchFamily="34" charset="-122"/>
            </a:endParaRPr>
          </a:p>
        </p:txBody>
      </p:sp>
      <p:grpSp>
        <p:nvGrpSpPr>
          <p:cNvPr id="5" name="组合 52"/>
          <p:cNvGrpSpPr/>
          <p:nvPr/>
        </p:nvGrpSpPr>
        <p:grpSpPr>
          <a:xfrm>
            <a:off x="4327607" y="5014917"/>
            <a:ext cx="624802" cy="646331"/>
            <a:chOff x="3563888" y="2060848"/>
            <a:chExt cx="576740" cy="646331"/>
          </a:xfrm>
        </p:grpSpPr>
        <p:sp>
          <p:nvSpPr>
            <p:cNvPr id="54" name="矩形 53"/>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55" name="矩形 54"/>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矩形 55"/>
          <p:cNvSpPr/>
          <p:nvPr/>
        </p:nvSpPr>
        <p:spPr>
          <a:xfrm>
            <a:off x="3694345" y="4022292"/>
            <a:ext cx="1399154" cy="307777"/>
          </a:xfrm>
          <a:prstGeom prst="rect">
            <a:avLst/>
          </a:prstGeom>
          <a:ln>
            <a:noFill/>
          </a:ln>
        </p:spPr>
        <p:txBody>
          <a:bodyPr wrap="square">
            <a:spAutoFit/>
          </a:bodyPr>
          <a:lstStyle/>
          <a:p>
            <a:r>
              <a:rPr lang="zh-CN" altLang="en-US" sz="1400" b="1" dirty="0">
                <a:solidFill>
                  <a:srgbClr val="FFFF00"/>
                </a:solidFill>
                <a:latin typeface="微软雅黑" panose="020B0503020204020204" pitchFamily="34" charset="-122"/>
                <a:ea typeface="微软雅黑" panose="020B0503020204020204" pitchFamily="34" charset="-122"/>
              </a:rPr>
              <a:t>街坊</a:t>
            </a:r>
            <a:r>
              <a:rPr lang="en-US" altLang="zh-CN" sz="1400" b="1" dirty="0">
                <a:solidFill>
                  <a:srgbClr val="FFFF00"/>
                </a:solidFill>
                <a:latin typeface="微软雅黑" panose="020B0503020204020204" pitchFamily="34" charset="-122"/>
                <a:ea typeface="微软雅黑" panose="020B0503020204020204" pitchFamily="34" charset="-122"/>
              </a:rPr>
              <a:t>2.0</a:t>
            </a:r>
            <a:r>
              <a:rPr lang="zh-CN" altLang="en-US" sz="1400" b="1" dirty="0">
                <a:solidFill>
                  <a:srgbClr val="FFFF00"/>
                </a:solidFill>
                <a:latin typeface="微软雅黑" panose="020B0503020204020204" pitchFamily="34" charset="-122"/>
                <a:ea typeface="微软雅黑" panose="020B0503020204020204" pitchFamily="34" charset="-122"/>
              </a:rPr>
              <a:t>公顷</a:t>
            </a:r>
            <a:endParaRPr lang="zh-CN" altLang="en-US" sz="1400" b="1" dirty="0">
              <a:solidFill>
                <a:srgbClr val="FFFF00"/>
              </a:solidFill>
              <a:latin typeface="微软雅黑" panose="020B0503020204020204" pitchFamily="34" charset="-122"/>
              <a:ea typeface="微软雅黑" panose="020B0503020204020204" pitchFamily="34" charset="-122"/>
            </a:endParaRPr>
          </a:p>
        </p:txBody>
      </p:sp>
      <p:sp>
        <p:nvSpPr>
          <p:cNvPr id="57" name="矩形 56"/>
          <p:cNvSpPr/>
          <p:nvPr/>
        </p:nvSpPr>
        <p:spPr>
          <a:xfrm>
            <a:off x="3694345" y="3723830"/>
            <a:ext cx="1399154" cy="307777"/>
          </a:xfrm>
          <a:prstGeom prst="rect">
            <a:avLst/>
          </a:prstGeom>
          <a:ln>
            <a:noFill/>
          </a:ln>
        </p:spPr>
        <p:txBody>
          <a:bodyPr wrap="square">
            <a:spAutoFit/>
          </a:bodyPr>
          <a:lstStyle/>
          <a:p>
            <a:r>
              <a:rPr lang="zh-CN" altLang="en-US" sz="1400" b="1" dirty="0">
                <a:solidFill>
                  <a:srgbClr val="FFFF00"/>
                </a:solidFill>
                <a:latin typeface="微软雅黑" panose="020B0503020204020204" pitchFamily="34" charset="-122"/>
                <a:ea typeface="微软雅黑" panose="020B0503020204020204" pitchFamily="34" charset="-122"/>
              </a:rPr>
              <a:t>街坊</a:t>
            </a:r>
            <a:r>
              <a:rPr lang="en-US" altLang="zh-CN" sz="1400" b="1" dirty="0">
                <a:solidFill>
                  <a:srgbClr val="FFFF00"/>
                </a:solidFill>
                <a:latin typeface="微软雅黑" panose="020B0503020204020204" pitchFamily="34" charset="-122"/>
                <a:ea typeface="微软雅黑" panose="020B0503020204020204" pitchFamily="34" charset="-122"/>
              </a:rPr>
              <a:t>1.4</a:t>
            </a:r>
            <a:r>
              <a:rPr lang="zh-CN" altLang="en-US" sz="1400" b="1" dirty="0">
                <a:solidFill>
                  <a:srgbClr val="FFFF00"/>
                </a:solidFill>
                <a:latin typeface="微软雅黑" panose="020B0503020204020204" pitchFamily="34" charset="-122"/>
                <a:ea typeface="微软雅黑" panose="020B0503020204020204" pitchFamily="34" charset="-122"/>
              </a:rPr>
              <a:t>公顷</a:t>
            </a:r>
            <a:endParaRPr lang="zh-CN" altLang="en-US" sz="1400" b="1" dirty="0">
              <a:solidFill>
                <a:srgbClr val="FFFF00"/>
              </a:solidFill>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43810" y="582431"/>
            <a:ext cx="5179306" cy="738664"/>
          </a:xfrm>
          <a:prstGeom prst="rect">
            <a:avLst/>
          </a:prstGeom>
        </p:spPr>
        <p:txBody>
          <a:bodyPr wrap="square">
            <a:spAutoFit/>
          </a:bodyPr>
          <a:lstStyle/>
          <a:p>
            <a:pPr eaLnBrk="1" hangingPunct="1">
              <a:lnSpc>
                <a:spcPct val="150000"/>
              </a:lnSpc>
              <a:buClr>
                <a:schemeClr val="accent1">
                  <a:lumMod val="75000"/>
                </a:schemeClr>
              </a:buClr>
              <a:defRPr/>
            </a:pPr>
            <a:r>
              <a:rPr lang="zh-CN" altLang="en-US" sz="1400" dirty="0" smtClean="0">
                <a:latin typeface="微软雅黑" panose="020B0503020204020204" pitchFamily="34" charset="-122"/>
                <a:ea typeface="微软雅黑" panose="020B0503020204020204" pitchFamily="34" charset="-122"/>
              </a:rPr>
              <a:t>小</a:t>
            </a:r>
            <a:r>
              <a:rPr lang="zh-CN" altLang="en-US" sz="1400" dirty="0">
                <a:latin typeface="微软雅黑" panose="020B0503020204020204" pitchFamily="34" charset="-122"/>
                <a:ea typeface="微软雅黑" panose="020B0503020204020204" pitchFamily="34" charset="-122"/>
              </a:rPr>
              <a:t>城镇的</a:t>
            </a:r>
            <a:r>
              <a:rPr lang="zh-CN" altLang="zh-CN" sz="1400" dirty="0">
                <a:latin typeface="微软雅黑" panose="020B0503020204020204" pitchFamily="34" charset="-122"/>
                <a:ea typeface="微软雅黑" panose="020B0503020204020204" pitchFamily="34" charset="-122"/>
              </a:rPr>
              <a:t>住宅</a:t>
            </a:r>
            <a:r>
              <a:rPr lang="zh-CN" altLang="en-US" sz="1400" dirty="0">
                <a:latin typeface="微软雅黑" panose="020B0503020204020204" pitchFamily="34" charset="-122"/>
                <a:ea typeface="微软雅黑" panose="020B0503020204020204" pitchFamily="34" charset="-122"/>
              </a:rPr>
              <a:t>宜</a:t>
            </a:r>
            <a:r>
              <a:rPr lang="zh-CN" altLang="en-US" sz="1400" b="1" dirty="0">
                <a:solidFill>
                  <a:srgbClr val="C00000"/>
                </a:solidFill>
                <a:latin typeface="微软雅黑" panose="020B0503020204020204" pitchFamily="34" charset="-122"/>
                <a:ea typeface="微软雅黑" panose="020B0503020204020204" pitchFamily="34" charset="-122"/>
              </a:rPr>
              <a:t>以低层、多层为主，</a:t>
            </a:r>
            <a:r>
              <a:rPr lang="zh-CN" altLang="zh-CN" sz="1400" dirty="0">
                <a:latin typeface="微软雅黑" panose="020B0503020204020204" pitchFamily="34" charset="-122"/>
                <a:ea typeface="微软雅黑" panose="020B0503020204020204" pitchFamily="34" charset="-122"/>
              </a:rPr>
              <a:t>个别用地紧张地区住宅层数允许适当增高，避免</a:t>
            </a:r>
            <a:r>
              <a:rPr lang="zh-CN" altLang="en-US" sz="1400" dirty="0">
                <a:latin typeface="微软雅黑" panose="020B0503020204020204" pitchFamily="34" charset="-122"/>
                <a:ea typeface="微软雅黑" panose="020B0503020204020204" pitchFamily="34" charset="-122"/>
              </a:rPr>
              <a:t>大面积、</a:t>
            </a:r>
            <a:r>
              <a:rPr lang="zh-CN" altLang="en-US" sz="1400" dirty="0" smtClean="0">
                <a:latin typeface="微软雅黑" panose="020B0503020204020204" pitchFamily="34" charset="-122"/>
                <a:ea typeface="微软雅黑" panose="020B0503020204020204" pitchFamily="34" charset="-122"/>
              </a:rPr>
              <a:t>高层</a:t>
            </a:r>
            <a:r>
              <a:rPr lang="zh-CN" altLang="zh-CN" sz="1400" dirty="0" smtClean="0">
                <a:latin typeface="微软雅黑" panose="020B0503020204020204" pitchFamily="34" charset="-122"/>
                <a:ea typeface="微软雅黑" panose="020B0503020204020204" pitchFamily="34" charset="-122"/>
              </a:rPr>
              <a:t>住宅</a:t>
            </a:r>
            <a:r>
              <a:rPr lang="zh-CN" altLang="zh-CN" sz="1400" dirty="0">
                <a:latin typeface="微软雅黑" panose="020B0503020204020204" pitchFamily="34" charset="-122"/>
                <a:ea typeface="微软雅黑" panose="020B0503020204020204" pitchFamily="34" charset="-122"/>
              </a:rPr>
              <a:t>形式</a:t>
            </a:r>
            <a:r>
              <a:rPr lang="zh-CN" altLang="en-US" sz="1400" dirty="0" smtClean="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p:txBody>
      </p:sp>
      <p:sp>
        <p:nvSpPr>
          <p:cNvPr id="63496" name="矩形 7"/>
          <p:cNvSpPr>
            <a:spLocks noChangeArrowheads="1"/>
          </p:cNvSpPr>
          <p:nvPr/>
        </p:nvSpPr>
        <p:spPr bwMode="auto">
          <a:xfrm>
            <a:off x="272480" y="5951022"/>
            <a:ext cx="5697601" cy="646331"/>
          </a:xfrm>
          <a:prstGeom prst="rect">
            <a:avLst/>
          </a:prstGeom>
          <a:noFill/>
          <a:ln w="9525">
            <a:noFill/>
            <a:miter lim="800000"/>
          </a:ln>
        </p:spPr>
        <p:txBody>
          <a:bodyPr wrap="square">
            <a:spAutoFit/>
          </a:bodyPr>
          <a:lstStyle/>
          <a:p>
            <a:pPr algn="ctr">
              <a:lnSpc>
                <a:spcPct val="150000"/>
              </a:lnSpc>
            </a:pPr>
            <a:r>
              <a:rPr lang="zh-CN" altLang="en-US" sz="1200" b="1" dirty="0">
                <a:solidFill>
                  <a:srgbClr val="C00000"/>
                </a:solidFill>
                <a:latin typeface="微软雅黑" panose="020B0503020204020204" pitchFamily="34" charset="-122"/>
                <a:ea typeface="微软雅黑" panose="020B0503020204020204" pitchFamily="34" charset="-122"/>
              </a:rPr>
              <a:t>安徽省三河</a:t>
            </a:r>
            <a:r>
              <a:rPr lang="zh-CN" altLang="en-US" sz="1200" b="1" dirty="0" smtClean="0">
                <a:solidFill>
                  <a:srgbClr val="C00000"/>
                </a:solidFill>
                <a:latin typeface="微软雅黑" panose="020B0503020204020204" pitchFamily="34" charset="-122"/>
                <a:ea typeface="微软雅黑" panose="020B0503020204020204" pitchFamily="34" charset="-122"/>
              </a:rPr>
              <a:t>镇</a:t>
            </a:r>
            <a:endParaRPr lang="en-US" altLang="zh-CN" sz="1200" b="1" dirty="0" smtClean="0">
              <a:solidFill>
                <a:srgbClr val="C00000"/>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latin typeface="微软雅黑" panose="020B0503020204020204" pitchFamily="34" charset="-122"/>
                <a:ea typeface="微软雅黑" panose="020B0503020204020204" pitchFamily="34" charset="-122"/>
              </a:rPr>
              <a:t>新建居住建筑</a:t>
            </a:r>
            <a:r>
              <a:rPr lang="zh-CN" altLang="en-US" sz="1200" dirty="0">
                <a:latin typeface="微软雅黑" panose="020B0503020204020204" pitchFamily="34" charset="-122"/>
                <a:ea typeface="微软雅黑" panose="020B0503020204020204" pitchFamily="34" charset="-122"/>
              </a:rPr>
              <a:t>大多为</a:t>
            </a:r>
            <a:r>
              <a:rPr lang="en-US" altLang="zh-CN" sz="1200" dirty="0">
                <a:latin typeface="微软雅黑" panose="020B0503020204020204" pitchFamily="34" charset="-122"/>
                <a:ea typeface="微软雅黑" panose="020B0503020204020204" pitchFamily="34" charset="-122"/>
              </a:rPr>
              <a:t>3</a:t>
            </a:r>
            <a:r>
              <a:rPr lang="zh-CN" altLang="en-US" sz="1200" dirty="0">
                <a:latin typeface="微软雅黑" panose="020B0503020204020204" pitchFamily="34" charset="-122"/>
                <a:ea typeface="微软雅黑" panose="020B0503020204020204" pitchFamily="34" charset="-122"/>
              </a:rPr>
              <a:t>层</a:t>
            </a:r>
            <a:r>
              <a:rPr lang="zh-CN" altLang="en-US" sz="1200" dirty="0" smtClean="0">
                <a:latin typeface="微软雅黑" panose="020B0503020204020204" pitchFamily="34" charset="-122"/>
                <a:ea typeface="微软雅黑" panose="020B0503020204020204" pitchFamily="34" charset="-122"/>
              </a:rPr>
              <a:t>，商业建筑为</a:t>
            </a:r>
            <a:r>
              <a:rPr lang="en-US" altLang="zh-CN" sz="1200" dirty="0" smtClean="0">
                <a:latin typeface="微软雅黑" panose="020B0503020204020204" pitchFamily="34" charset="-122"/>
                <a:ea typeface="微软雅黑" panose="020B0503020204020204" pitchFamily="34" charset="-122"/>
              </a:rPr>
              <a:t>2</a:t>
            </a:r>
            <a:r>
              <a:rPr lang="zh-CN" altLang="en-US" sz="1200" dirty="0" smtClean="0">
                <a:latin typeface="微软雅黑" panose="020B0503020204020204" pitchFamily="34" charset="-122"/>
                <a:ea typeface="微软雅黑" panose="020B0503020204020204" pitchFamily="34" charset="-122"/>
              </a:rPr>
              <a:t>层，形成了小城镇特有的风貌</a:t>
            </a:r>
            <a:r>
              <a:rPr lang="zh-CN" altLang="en-US" sz="1200" dirty="0">
                <a:latin typeface="微软雅黑" panose="020B0503020204020204" pitchFamily="34" charset="-122"/>
                <a:ea typeface="微软雅黑" panose="020B0503020204020204" pitchFamily="34" charset="-122"/>
              </a:rPr>
              <a:t>。</a:t>
            </a:r>
            <a:endParaRPr lang="zh-CN" altLang="en-US" sz="1200" dirty="0">
              <a:latin typeface="微软雅黑" panose="020B0503020204020204" pitchFamily="34" charset="-122"/>
              <a:ea typeface="微软雅黑" panose="020B0503020204020204" pitchFamily="34" charset="-122"/>
            </a:endParaRPr>
          </a:p>
        </p:txBody>
      </p:sp>
      <p:pic>
        <p:nvPicPr>
          <p:cNvPr id="9"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5" descr="图片2"/>
          <p:cNvPicPr>
            <a:picLocks noChangeAspect="1" noChangeArrowheads="1"/>
          </p:cNvPicPr>
          <p:nvPr/>
        </p:nvPicPr>
        <p:blipFill rotWithShape="1">
          <a:blip r:embed="rId3"/>
          <a:srcRect l="11683" r="3239"/>
          <a:stretch>
            <a:fillRect/>
          </a:stretch>
        </p:blipFill>
        <p:spPr bwMode="auto">
          <a:xfrm>
            <a:off x="200472" y="3429000"/>
            <a:ext cx="6120123" cy="2377809"/>
          </a:xfrm>
          <a:prstGeom prst="rect">
            <a:avLst/>
          </a:prstGeom>
          <a:noFill/>
          <a:ln w="9525">
            <a:noFill/>
            <a:miter lim="800000"/>
            <a:headEnd/>
            <a:tailEnd/>
          </a:ln>
        </p:spPr>
      </p:pic>
      <p:sp>
        <p:nvSpPr>
          <p:cNvPr id="11" name="TextBox 10"/>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居住街坊 </a:t>
            </a:r>
            <a:endParaRPr lang="zh-CN" altLang="en-US" sz="2400" b="1" dirty="0">
              <a:latin typeface="微软雅黑" panose="020B0503020204020204" pitchFamily="34" charset="-122"/>
              <a:ea typeface="微软雅黑" panose="020B0503020204020204" pitchFamily="34" charset="-122"/>
            </a:endParaRPr>
          </a:p>
        </p:txBody>
      </p:sp>
      <p:sp>
        <p:nvSpPr>
          <p:cNvPr id="14" name="Rectangle 7"/>
          <p:cNvSpPr>
            <a:spLocks noChangeArrowheads="1"/>
          </p:cNvSpPr>
          <p:nvPr/>
        </p:nvSpPr>
        <p:spPr bwMode="auto">
          <a:xfrm>
            <a:off x="6347152" y="5967341"/>
            <a:ext cx="4222472" cy="613694"/>
          </a:xfrm>
          <a:prstGeom prst="rect">
            <a:avLst/>
          </a:prstGeom>
          <a:noFill/>
          <a:ln w="9525">
            <a:noFill/>
            <a:miter lim="800000"/>
          </a:ln>
        </p:spPr>
        <p:txBody>
          <a:bodyPr wrap="square" anchor="ctr">
            <a:spAutoFit/>
          </a:bodyPr>
          <a:lstStyle/>
          <a:p>
            <a:pPr indent="127000" algn="ctr">
              <a:lnSpc>
                <a:spcPct val="150000"/>
              </a:lnSpc>
            </a:pPr>
            <a:r>
              <a:rPr lang="zh-CN" altLang="en-US" sz="1200" b="1" dirty="0">
                <a:solidFill>
                  <a:srgbClr val="C00000"/>
                </a:solidFill>
                <a:latin typeface="微软雅黑" panose="020B0503020204020204" pitchFamily="34" charset="-122"/>
                <a:ea typeface="微软雅黑" panose="020B0503020204020204" pitchFamily="34" charset="-122"/>
              </a:rPr>
              <a:t>山西省某镇</a:t>
            </a:r>
            <a:endParaRPr lang="en-US" altLang="zh-CN" sz="1200" b="1" dirty="0">
              <a:solidFill>
                <a:srgbClr val="C00000"/>
              </a:solidFill>
              <a:latin typeface="微软雅黑" panose="020B0503020204020204" pitchFamily="34" charset="-122"/>
              <a:ea typeface="微软雅黑" panose="020B0503020204020204" pitchFamily="34" charset="-122"/>
            </a:endParaRPr>
          </a:p>
          <a:p>
            <a:pPr>
              <a:lnSpc>
                <a:spcPct val="150000"/>
              </a:lnSpc>
            </a:pPr>
            <a:r>
              <a:rPr lang="zh-CN" altLang="en-US" sz="1200" dirty="0">
                <a:latin typeface="微软雅黑" panose="020B0503020204020204" pitchFamily="34" charset="-122"/>
                <a:ea typeface="微软雅黑" panose="020B0503020204020204" pitchFamily="34" charset="-122"/>
              </a:rPr>
              <a:t>新建</a:t>
            </a:r>
            <a:r>
              <a:rPr lang="en-US" altLang="zh-CN" sz="1200" dirty="0">
                <a:latin typeface="微软雅黑" panose="020B0503020204020204" pitchFamily="34" charset="-122"/>
                <a:ea typeface="微软雅黑" panose="020B0503020204020204" pitchFamily="34" charset="-122"/>
              </a:rPr>
              <a:t>14</a:t>
            </a:r>
            <a:r>
              <a:rPr lang="zh-CN" altLang="en-US" sz="1200" dirty="0">
                <a:latin typeface="微软雅黑" panose="020B0503020204020204" pitchFamily="34" charset="-122"/>
                <a:ea typeface="微软雅黑" panose="020B0503020204020204" pitchFamily="34" charset="-122"/>
              </a:rPr>
              <a:t>层高的住宅，使得小城镇特有的风貌丧失。</a:t>
            </a:r>
            <a:endParaRPr lang="zh-CN" altLang="en-US" sz="1200" dirty="0">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754057" y="5275632"/>
            <a:ext cx="624802" cy="646331"/>
            <a:chOff x="3563888" y="2060848"/>
            <a:chExt cx="576740" cy="646331"/>
          </a:xfrm>
        </p:grpSpPr>
        <p:sp>
          <p:nvSpPr>
            <p:cNvPr id="16" name="矩形 15"/>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17" name="矩形 16"/>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21" name="图表 20"/>
          <p:cNvGraphicFramePr/>
          <p:nvPr/>
        </p:nvGraphicFramePr>
        <p:xfrm>
          <a:off x="6465168" y="892212"/>
          <a:ext cx="3108357" cy="2043765"/>
        </p:xfrm>
        <a:graphic>
          <a:graphicData uri="http://schemas.openxmlformats.org/drawingml/2006/chart">
            <c:chart xmlns:c="http://schemas.openxmlformats.org/drawingml/2006/chart" xmlns:r="http://schemas.openxmlformats.org/officeDocument/2006/relationships" r:id="rId1"/>
          </a:graphicData>
        </a:graphic>
      </p:graphicFrame>
      <p:sp>
        <p:nvSpPr>
          <p:cNvPr id="22" name="矩形 8"/>
          <p:cNvSpPr>
            <a:spLocks noChangeArrowheads="1"/>
          </p:cNvSpPr>
          <p:nvPr/>
        </p:nvSpPr>
        <p:spPr bwMode="auto">
          <a:xfrm>
            <a:off x="6815349" y="2935977"/>
            <a:ext cx="2339102" cy="276999"/>
          </a:xfrm>
          <a:prstGeom prst="rect">
            <a:avLst/>
          </a:prstGeom>
          <a:noFill/>
          <a:ln w="9525">
            <a:noFill/>
            <a:miter lim="800000"/>
          </a:ln>
        </p:spPr>
        <p:txBody>
          <a:bodyPr wrap="none">
            <a:spAutoFit/>
          </a:bodyPr>
          <a:lstStyle/>
          <a:p>
            <a:r>
              <a:rPr lang="zh-CN" altLang="en-US" sz="1200" dirty="0" smtClean="0">
                <a:latin typeface="微软雅黑" panose="020B0503020204020204" pitchFamily="34" charset="-122"/>
                <a:ea typeface="微软雅黑" panose="020B0503020204020204" pitchFamily="34" charset="-122"/>
              </a:rPr>
              <a:t>小城镇居民喜欢的居住形式调查</a:t>
            </a:r>
            <a:endParaRPr lang="zh-CN" altLang="en-US" sz="1200" dirty="0">
              <a:latin typeface="微软雅黑" panose="020B0503020204020204" pitchFamily="34" charset="-122"/>
              <a:ea typeface="微软雅黑" panose="020B0503020204020204" pitchFamily="34" charset="-122"/>
            </a:endParaRPr>
          </a:p>
        </p:txBody>
      </p:sp>
      <p:sp>
        <p:nvSpPr>
          <p:cNvPr id="23" name="TextBox 22"/>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2. </a:t>
            </a:r>
            <a:r>
              <a:rPr lang="zh-CN" altLang="en-US" sz="2400" b="1" dirty="0" smtClean="0">
                <a:latin typeface="微软雅黑" panose="020B0503020204020204" pitchFamily="34" charset="-122"/>
                <a:ea typeface="微软雅黑" panose="020B0503020204020204" pitchFamily="34" charset="-122"/>
              </a:rPr>
              <a:t>小</a:t>
            </a:r>
            <a:r>
              <a:rPr lang="zh-CN" altLang="en-US" sz="2400" b="1" dirty="0">
                <a:latin typeface="微软雅黑" panose="020B0503020204020204" pitchFamily="34" charset="-122"/>
                <a:ea typeface="微软雅黑" panose="020B0503020204020204" pitchFamily="34" charset="-122"/>
              </a:rPr>
              <a:t>尺度街坊住</a:t>
            </a:r>
            <a:r>
              <a:rPr lang="zh-CN" altLang="en-US" sz="2400" b="1" dirty="0" smtClean="0">
                <a:latin typeface="微软雅黑" panose="020B0503020204020204" pitchFamily="34" charset="-122"/>
                <a:ea typeface="微软雅黑" panose="020B0503020204020204" pitchFamily="34" charset="-122"/>
              </a:rPr>
              <a:t>区</a:t>
            </a:r>
            <a:endParaRPr lang="zh-CN" altLang="zh-CN" sz="2400" b="1" dirty="0">
              <a:latin typeface="微软雅黑" panose="020B0503020204020204" pitchFamily="34" charset="-122"/>
              <a:ea typeface="微软雅黑" panose="020B0503020204020204" pitchFamily="34" charset="-122"/>
            </a:endParaRPr>
          </a:p>
        </p:txBody>
      </p:sp>
      <p:sp>
        <p:nvSpPr>
          <p:cNvPr id="3" name="矩形 2"/>
          <p:cNvSpPr/>
          <p:nvPr/>
        </p:nvSpPr>
        <p:spPr>
          <a:xfrm>
            <a:off x="5687418" y="3069246"/>
            <a:ext cx="4836538" cy="369332"/>
          </a:xfrm>
          <a:prstGeom prst="rect">
            <a:avLst/>
          </a:prstGeom>
        </p:spPr>
        <p:txBody>
          <a:bodyPr wrap="square">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实地调研发现，大多数小城镇居民喜欢</a:t>
            </a:r>
            <a:r>
              <a:rPr lang="en-US" altLang="zh-CN" sz="1200" dirty="0">
                <a:solidFill>
                  <a:srgbClr val="C00000"/>
                </a:solidFill>
                <a:latin typeface="微软雅黑" panose="020B0503020204020204" pitchFamily="34" charset="-122"/>
                <a:ea typeface="微软雅黑" panose="020B0503020204020204" pitchFamily="34" charset="-122"/>
              </a:rPr>
              <a:t>3</a:t>
            </a:r>
            <a:r>
              <a:rPr lang="zh-CN" altLang="en-US" sz="1200" dirty="0">
                <a:solidFill>
                  <a:srgbClr val="C00000"/>
                </a:solidFill>
                <a:latin typeface="微软雅黑" panose="020B0503020204020204" pitchFamily="34" charset="-122"/>
                <a:ea typeface="微软雅黑" panose="020B0503020204020204" pitchFamily="34" charset="-122"/>
              </a:rPr>
              <a:t>层及以下</a:t>
            </a:r>
            <a:r>
              <a:rPr lang="zh-CN" altLang="en-US" sz="1200" dirty="0">
                <a:latin typeface="微软雅黑" panose="020B0503020204020204" pitchFamily="34" charset="-122"/>
                <a:ea typeface="微软雅黑" panose="020B0503020204020204" pitchFamily="34" charset="-122"/>
              </a:rPr>
              <a:t>的低层住宅。</a:t>
            </a:r>
            <a:endParaRPr lang="zh-CN" altLang="en-US" sz="1200" dirty="0"/>
          </a:p>
        </p:txBody>
      </p:sp>
      <p:pic>
        <p:nvPicPr>
          <p:cNvPr id="24" name="图片 23"/>
          <p:cNvPicPr>
            <a:picLocks noChangeAspect="1"/>
          </p:cNvPicPr>
          <p:nvPr/>
        </p:nvPicPr>
        <p:blipFill rotWithShape="1">
          <a:blip r:embed="rId4" cstate="print">
            <a:extLst>
              <a:ext uri="{28A0092B-C50C-407E-A947-70E740481C1C}">
                <a14:useLocalDpi xmlns:a14="http://schemas.microsoft.com/office/drawing/2010/main" val="0"/>
              </a:ext>
            </a:extLst>
          </a:blip>
          <a:srcRect l="5303"/>
          <a:stretch>
            <a:fillRect/>
          </a:stretch>
        </p:blipFill>
        <p:spPr>
          <a:xfrm>
            <a:off x="6393160" y="3429000"/>
            <a:ext cx="3337425" cy="2350688"/>
          </a:xfrm>
          <a:prstGeom prst="rect">
            <a:avLst/>
          </a:prstGeom>
        </p:spPr>
      </p:pic>
      <p:grpSp>
        <p:nvGrpSpPr>
          <p:cNvPr id="18" name="组合 17"/>
          <p:cNvGrpSpPr/>
          <p:nvPr/>
        </p:nvGrpSpPr>
        <p:grpSpPr>
          <a:xfrm>
            <a:off x="9129464" y="5259917"/>
            <a:ext cx="546061" cy="646331"/>
            <a:chOff x="4355976" y="2060848"/>
            <a:chExt cx="504056" cy="646331"/>
          </a:xfrm>
        </p:grpSpPr>
        <p:sp>
          <p:nvSpPr>
            <p:cNvPr id="19" name="矩形 18"/>
            <p:cNvSpPr/>
            <p:nvPr/>
          </p:nvSpPr>
          <p:spPr>
            <a:xfrm>
              <a:off x="4355976" y="2060848"/>
              <a:ext cx="504056"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20" name="矩形 19"/>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272480" y="692696"/>
            <a:ext cx="9264344" cy="1315745"/>
          </a:xfrm>
          <a:prstGeom prst="rect">
            <a:avLst/>
          </a:prstGeom>
        </p:spPr>
        <p:txBody>
          <a:bodyPr wrap="square">
            <a:spAutoFit/>
          </a:bodyPr>
          <a:lstStyle/>
          <a:p>
            <a:pPr eaLnBrk="1" hangingPunct="1">
              <a:lnSpc>
                <a:spcPct val="150000"/>
              </a:lnSpc>
              <a:spcBef>
                <a:spcPts val="0"/>
              </a:spcBef>
              <a:spcAft>
                <a:spcPts val="0"/>
              </a:spcAft>
              <a:buClr>
                <a:schemeClr val="accent1">
                  <a:lumMod val="75000"/>
                </a:schemeClr>
              </a:buClr>
              <a:defRPr/>
            </a:pPr>
            <a:r>
              <a:rPr lang="zh-CN" altLang="en-US" sz="1400" dirty="0" smtClean="0">
                <a:latin typeface="微软雅黑" panose="020B0503020204020204" pitchFamily="34" charset="-122"/>
                <a:ea typeface="微软雅黑" panose="020B0503020204020204" pitchFamily="34" charset="-122"/>
              </a:rPr>
              <a:t>现行规范</a:t>
            </a:r>
            <a:r>
              <a:rPr lang="en-US" altLang="zh-CN" sz="1400" b="1" dirty="0" smtClean="0">
                <a:latin typeface="微软雅黑" panose="020B0503020204020204" pitchFamily="34" charset="-122"/>
                <a:ea typeface="微软雅黑" panose="020B0503020204020204" pitchFamily="34" charset="-122"/>
              </a:rPr>
              <a:t>《</a:t>
            </a:r>
            <a:r>
              <a:rPr lang="zh-CN" altLang="en-US" sz="1400" b="1" dirty="0">
                <a:latin typeface="微软雅黑" panose="020B0503020204020204" pitchFamily="34" charset="-122"/>
                <a:ea typeface="微软雅黑" panose="020B0503020204020204" pitchFamily="34" charset="-122"/>
              </a:rPr>
              <a:t>镇规划标准</a:t>
            </a:r>
            <a:r>
              <a:rPr lang="en-US" altLang="zh-CN" sz="1400" b="1" dirty="0" smtClean="0">
                <a:latin typeface="微软雅黑" panose="020B0503020204020204" pitchFamily="34" charset="-122"/>
                <a:ea typeface="微软雅黑" panose="020B0503020204020204" pitchFamily="34" charset="-122"/>
              </a:rPr>
              <a:t>》</a:t>
            </a:r>
            <a:r>
              <a:rPr lang="zh-CN" altLang="en-US" sz="1400" b="1" dirty="0" smtClean="0">
                <a:latin typeface="微软雅黑" panose="020B0503020204020204" pitchFamily="34" charset="-122"/>
                <a:ea typeface="微软雅黑" panose="020B0503020204020204" pitchFamily="34" charset="-122"/>
              </a:rPr>
              <a:t>规定</a:t>
            </a:r>
            <a:r>
              <a:rPr lang="zh-CN" altLang="en-US" sz="1400" dirty="0" smtClean="0">
                <a:latin typeface="微软雅黑" panose="020B0503020204020204" pitchFamily="34" charset="-122"/>
                <a:ea typeface="微软雅黑" panose="020B0503020204020204" pitchFamily="34" charset="-122"/>
              </a:rPr>
              <a:t>，</a:t>
            </a:r>
            <a:r>
              <a:rPr lang="zh-CN" altLang="en-US" sz="1400" b="1" dirty="0" smtClean="0">
                <a:solidFill>
                  <a:srgbClr val="C00000"/>
                </a:solidFill>
                <a:latin typeface="微软雅黑" panose="020B0503020204020204" pitchFamily="34" charset="-122"/>
                <a:ea typeface="微软雅黑" panose="020B0503020204020204" pitchFamily="34" charset="-122"/>
              </a:rPr>
              <a:t>居住用地比例</a:t>
            </a:r>
            <a:r>
              <a:rPr lang="zh-CN" altLang="en-US" sz="1400" dirty="0" smtClean="0">
                <a:latin typeface="微软雅黑" panose="020B0503020204020204" pitchFamily="34" charset="-122"/>
                <a:ea typeface="微软雅黑" panose="020B0503020204020204" pitchFamily="34" charset="-122"/>
              </a:rPr>
              <a:t>为</a:t>
            </a:r>
            <a:r>
              <a:rPr lang="en-US" altLang="zh-CN" sz="1400" b="1" dirty="0">
                <a:solidFill>
                  <a:srgbClr val="C00000"/>
                </a:solidFill>
                <a:latin typeface="微软雅黑" panose="020B0503020204020204" pitchFamily="34" charset="-122"/>
                <a:ea typeface="微软雅黑" panose="020B0503020204020204" pitchFamily="34" charset="-122"/>
              </a:rPr>
              <a:t>28-43</a:t>
            </a:r>
            <a:r>
              <a:rPr lang="en-US" altLang="zh-CN" sz="1400" b="1" dirty="0" smtClean="0">
                <a:solidFill>
                  <a:srgbClr val="C00000"/>
                </a:solidFill>
                <a:latin typeface="微软雅黑" panose="020B0503020204020204" pitchFamily="34" charset="-122"/>
                <a:ea typeface="微软雅黑" panose="020B0503020204020204" pitchFamily="34" charset="-122"/>
              </a:rPr>
              <a:t>%</a:t>
            </a:r>
            <a:r>
              <a:rPr lang="zh-CN" altLang="en-US" sz="1400" b="1" dirty="0" smtClean="0">
                <a:solidFill>
                  <a:srgbClr val="C00000"/>
                </a:solidFill>
                <a:latin typeface="微软雅黑" panose="020B0503020204020204" pitchFamily="34" charset="-122"/>
                <a:ea typeface="微软雅黑" panose="020B0503020204020204" pitchFamily="34" charset="-122"/>
              </a:rPr>
              <a:t>；人均居住用地面积</a:t>
            </a:r>
            <a:r>
              <a:rPr lang="zh-CN" altLang="en-US" sz="1400" dirty="0" smtClean="0">
                <a:latin typeface="微软雅黑" panose="020B0503020204020204" pitchFamily="34" charset="-122"/>
                <a:ea typeface="微软雅黑" panose="020B0503020204020204" pitchFamily="34" charset="-122"/>
              </a:rPr>
              <a:t>约为</a:t>
            </a:r>
            <a:r>
              <a:rPr lang="en-US" altLang="zh-CN" sz="1400" b="1" dirty="0" smtClean="0">
                <a:solidFill>
                  <a:srgbClr val="C00000"/>
                </a:solidFill>
                <a:latin typeface="微软雅黑" panose="020B0503020204020204" pitchFamily="34" charset="-122"/>
                <a:ea typeface="微软雅黑" panose="020B0503020204020204" pitchFamily="34" charset="-122"/>
              </a:rPr>
              <a:t>28-52</a:t>
            </a:r>
            <a:r>
              <a:rPr lang="zh-CN" altLang="en-US" sz="1400" b="1" dirty="0" smtClean="0">
                <a:solidFill>
                  <a:srgbClr val="C00000"/>
                </a:solidFill>
                <a:latin typeface="微软雅黑" panose="020B0503020204020204" pitchFamily="34" charset="-122"/>
                <a:ea typeface="微软雅黑" panose="020B0503020204020204" pitchFamily="34" charset="-122"/>
              </a:rPr>
              <a:t>平方米</a:t>
            </a:r>
            <a:r>
              <a:rPr lang="zh-CN" altLang="en-US" sz="1400" dirty="0" smtClean="0">
                <a:latin typeface="微软雅黑" panose="020B0503020204020204" pitchFamily="34" charset="-122"/>
                <a:ea typeface="微软雅黑" panose="020B0503020204020204" pitchFamily="34" charset="-122"/>
              </a:rPr>
              <a:t>。</a:t>
            </a:r>
            <a:endParaRPr lang="en-US" altLang="zh-CN" sz="1400" dirty="0" smtClean="0">
              <a:latin typeface="微软雅黑" panose="020B0503020204020204" pitchFamily="34" charset="-122"/>
              <a:ea typeface="微软雅黑" panose="020B0503020204020204" pitchFamily="34" charset="-122"/>
            </a:endParaRPr>
          </a:p>
          <a:p>
            <a:pPr eaLnBrk="1" hangingPunct="1">
              <a:lnSpc>
                <a:spcPct val="150000"/>
              </a:lnSpc>
              <a:spcBef>
                <a:spcPts val="0"/>
              </a:spcBef>
              <a:spcAft>
                <a:spcPts val="0"/>
              </a:spcAft>
              <a:buClr>
                <a:schemeClr val="accent1">
                  <a:lumMod val="75000"/>
                </a:schemeClr>
              </a:buClr>
              <a:defRPr/>
            </a:pPr>
            <a:r>
              <a:rPr lang="zh-CN" altLang="en-US" sz="1100" dirty="0" smtClean="0">
                <a:latin typeface="微软雅黑" panose="020B0503020204020204" pitchFamily="34" charset="-122"/>
                <a:ea typeface="微软雅黑" panose="020B0503020204020204" pitchFamily="34" charset="-122"/>
              </a:rPr>
              <a:t>（以人均建设用地面积</a:t>
            </a:r>
            <a:r>
              <a:rPr lang="en-US" altLang="zh-CN" sz="1100" dirty="0" smtClean="0">
                <a:latin typeface="微软雅黑" panose="020B0503020204020204" pitchFamily="34" charset="-122"/>
                <a:ea typeface="微软雅黑" panose="020B0503020204020204" pitchFamily="34" charset="-122"/>
              </a:rPr>
              <a:t>100-120</a:t>
            </a:r>
            <a:r>
              <a:rPr lang="zh-CN" altLang="en-US" sz="1100" dirty="0" smtClean="0">
                <a:latin typeface="微软雅黑" panose="020B0503020204020204" pitchFamily="34" charset="-122"/>
                <a:ea typeface="微软雅黑" panose="020B0503020204020204" pitchFamily="34" charset="-122"/>
              </a:rPr>
              <a:t>平方米计）</a:t>
            </a:r>
            <a:endParaRPr lang="en-US" altLang="zh-CN" sz="1400" dirty="0" smtClean="0">
              <a:latin typeface="微软雅黑" panose="020B0503020204020204" pitchFamily="34" charset="-122"/>
              <a:ea typeface="微软雅黑" panose="020B0503020204020204" pitchFamily="34" charset="-122"/>
            </a:endParaRPr>
          </a:p>
          <a:p>
            <a:pPr eaLnBrk="1" hangingPunct="1">
              <a:lnSpc>
                <a:spcPct val="150000"/>
              </a:lnSpc>
              <a:spcBef>
                <a:spcPts val="0"/>
              </a:spcBef>
              <a:spcAft>
                <a:spcPts val="0"/>
              </a:spcAft>
              <a:buClr>
                <a:schemeClr val="accent1">
                  <a:lumMod val="75000"/>
                </a:schemeClr>
              </a:buClr>
              <a:defRPr/>
            </a:pPr>
            <a:r>
              <a:rPr lang="zh-CN" altLang="en-US" sz="1400" b="1" dirty="0" smtClean="0">
                <a:latin typeface="微软雅黑" panose="020B0503020204020204" pitchFamily="34" charset="-122"/>
                <a:ea typeface="微软雅黑" panose="020B0503020204020204" pitchFamily="34" charset="-122"/>
              </a:rPr>
              <a:t>实地调研</a:t>
            </a:r>
            <a:r>
              <a:rPr lang="zh-CN" altLang="en-US" sz="1400" dirty="0" smtClean="0">
                <a:latin typeface="微软雅黑" panose="020B0503020204020204" pitchFamily="34" charset="-122"/>
                <a:ea typeface="微软雅黑" panose="020B0503020204020204" pitchFamily="34" charset="-122"/>
              </a:rPr>
              <a:t>发现，小城镇的居住用地比例普遍偏高；并且不同类型小城镇的居住用地占比存在差异性。其中生活服务型小城镇的居住用地占比与人均居住用地面积最高，居住用地占比高达</a:t>
            </a:r>
            <a:r>
              <a:rPr lang="en-US" altLang="zh-CN" sz="1400" b="1" dirty="0" smtClean="0">
                <a:solidFill>
                  <a:srgbClr val="C00000"/>
                </a:solidFill>
                <a:latin typeface="微软雅黑" panose="020B0503020204020204" pitchFamily="34" charset="-122"/>
                <a:ea typeface="微软雅黑" panose="020B0503020204020204" pitchFamily="34" charset="-122"/>
              </a:rPr>
              <a:t>53</a:t>
            </a:r>
            <a:r>
              <a:rPr lang="en-US" altLang="zh-CN" sz="1400" b="1" dirty="0">
                <a:solidFill>
                  <a:srgbClr val="C00000"/>
                </a:solidFill>
                <a:latin typeface="微软雅黑" panose="020B0503020204020204" pitchFamily="34" charset="-122"/>
                <a:ea typeface="微软雅黑" panose="020B0503020204020204" pitchFamily="34" charset="-122"/>
              </a:rPr>
              <a:t>%</a:t>
            </a:r>
            <a:r>
              <a:rPr lang="zh-CN" altLang="en-US" sz="1400" dirty="0" smtClean="0">
                <a:latin typeface="微软雅黑" panose="020B0503020204020204" pitchFamily="34" charset="-122"/>
                <a:ea typeface="微软雅黑" panose="020B0503020204020204" pitchFamily="34" charset="-122"/>
              </a:rPr>
              <a:t>；人均居住用地面积高达</a:t>
            </a:r>
            <a:r>
              <a:rPr lang="en-US" altLang="zh-CN" sz="1400" b="1" dirty="0" smtClean="0">
                <a:solidFill>
                  <a:srgbClr val="C00000"/>
                </a:solidFill>
                <a:latin typeface="微软雅黑" panose="020B0503020204020204" pitchFamily="34" charset="-122"/>
                <a:ea typeface="微软雅黑" panose="020B0503020204020204" pitchFamily="34" charset="-122"/>
              </a:rPr>
              <a:t>80</a:t>
            </a:r>
            <a:r>
              <a:rPr lang="zh-CN" altLang="en-US" sz="1400" b="1" dirty="0" smtClean="0">
                <a:solidFill>
                  <a:srgbClr val="C00000"/>
                </a:solidFill>
                <a:latin typeface="微软雅黑" panose="020B0503020204020204" pitchFamily="34" charset="-122"/>
                <a:ea typeface="微软雅黑" panose="020B0503020204020204" pitchFamily="34" charset="-122"/>
              </a:rPr>
              <a:t>平方米</a:t>
            </a:r>
            <a:r>
              <a:rPr lang="zh-CN" altLang="en-US" sz="1400" dirty="0" smtClean="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p:txBody>
      </p:sp>
      <p:sp>
        <p:nvSpPr>
          <p:cNvPr id="28" name="矩形 8"/>
          <p:cNvSpPr>
            <a:spLocks noChangeArrowheads="1"/>
          </p:cNvSpPr>
          <p:nvPr/>
        </p:nvSpPr>
        <p:spPr bwMode="auto">
          <a:xfrm>
            <a:off x="1006051" y="4106345"/>
            <a:ext cx="3228996" cy="276999"/>
          </a:xfrm>
          <a:prstGeom prst="rect">
            <a:avLst/>
          </a:prstGeom>
          <a:noFill/>
          <a:ln w="9525">
            <a:noFill/>
            <a:miter lim="800000"/>
          </a:ln>
        </p:spPr>
        <p:txBody>
          <a:bodyPr wrap="square">
            <a:spAutoFit/>
          </a:bodyPr>
          <a:lstStyle/>
          <a:p>
            <a:pPr algn="ctr"/>
            <a:r>
              <a:rPr lang="zh-CN" altLang="en-US" sz="1200" b="1" dirty="0">
                <a:latin typeface="微软雅黑" panose="020B0503020204020204" pitchFamily="34" charset="-122"/>
                <a:ea typeface="微软雅黑" panose="020B0503020204020204" pitchFamily="34" charset="-122"/>
              </a:rPr>
              <a:t>实地</a:t>
            </a:r>
            <a:r>
              <a:rPr lang="zh-CN" altLang="en-US" sz="1200" b="1" dirty="0" smtClean="0">
                <a:latin typeface="微软雅黑" panose="020B0503020204020204" pitchFamily="34" charset="-122"/>
                <a:ea typeface="微软雅黑" panose="020B0503020204020204" pitchFamily="34" charset="-122"/>
              </a:rPr>
              <a:t>调研案例中居住用地面积占比统计</a:t>
            </a:r>
            <a:endParaRPr lang="zh-CN" altLang="en-US" sz="1200" b="1" dirty="0">
              <a:latin typeface="微软雅黑" panose="020B0503020204020204" pitchFamily="34" charset="-122"/>
              <a:ea typeface="微软雅黑" panose="020B0503020204020204" pitchFamily="34" charset="-122"/>
            </a:endParaRPr>
          </a:p>
        </p:txBody>
      </p:sp>
      <p:graphicFrame>
        <p:nvGraphicFramePr>
          <p:cNvPr id="44" name="图表 43"/>
          <p:cNvGraphicFramePr/>
          <p:nvPr/>
        </p:nvGraphicFramePr>
        <p:xfrm>
          <a:off x="633649" y="2252669"/>
          <a:ext cx="3802647" cy="1932286"/>
        </p:xfrm>
        <a:graphic>
          <a:graphicData uri="http://schemas.openxmlformats.org/drawingml/2006/chart">
            <c:chart xmlns:c="http://schemas.openxmlformats.org/drawingml/2006/chart" xmlns:r="http://schemas.openxmlformats.org/officeDocument/2006/relationships" r:id="rId1"/>
          </a:graphicData>
        </a:graphic>
      </p:graphicFrame>
      <p:pic>
        <p:nvPicPr>
          <p:cNvPr id="3" name="图片 2"/>
          <p:cNvPicPr>
            <a:picLocks noChangeAspect="1"/>
          </p:cNvPicPr>
          <p:nvPr/>
        </p:nvPicPr>
        <p:blipFill>
          <a:blip r:embed="rId3"/>
          <a:stretch>
            <a:fillRect/>
          </a:stretch>
        </p:blipFill>
        <p:spPr>
          <a:xfrm>
            <a:off x="5572129" y="3094407"/>
            <a:ext cx="4034732" cy="2291477"/>
          </a:xfrm>
          <a:prstGeom prst="rect">
            <a:avLst/>
          </a:prstGeom>
        </p:spPr>
      </p:pic>
      <p:sp>
        <p:nvSpPr>
          <p:cNvPr id="51" name="矩形 8"/>
          <p:cNvSpPr>
            <a:spLocks noChangeArrowheads="1"/>
          </p:cNvSpPr>
          <p:nvPr/>
        </p:nvSpPr>
        <p:spPr bwMode="auto">
          <a:xfrm>
            <a:off x="5649908" y="2525956"/>
            <a:ext cx="3724096" cy="276999"/>
          </a:xfrm>
          <a:prstGeom prst="rect">
            <a:avLst/>
          </a:prstGeom>
          <a:noFill/>
          <a:ln w="9525">
            <a:noFill/>
            <a:miter lim="800000"/>
          </a:ln>
        </p:spPr>
        <p:txBody>
          <a:bodyPr wrap="none">
            <a:spAutoFit/>
          </a:bodyPr>
          <a:lstStyle/>
          <a:p>
            <a:pPr algn="ctr"/>
            <a:r>
              <a:rPr lang="en-US" altLang="zh-CN" sz="1200" b="1" dirty="0" smtClean="0">
                <a:latin typeface="微软雅黑" panose="020B0503020204020204" pitchFamily="34" charset="-122"/>
                <a:ea typeface="微软雅黑" panose="020B0503020204020204" pitchFamily="34" charset="-122"/>
              </a:rPr>
              <a:t>《</a:t>
            </a:r>
            <a:r>
              <a:rPr lang="zh-CN" altLang="en-US" sz="1200" b="1" dirty="0" smtClean="0">
                <a:latin typeface="微软雅黑" panose="020B0503020204020204" pitchFamily="34" charset="-122"/>
                <a:ea typeface="微软雅黑" panose="020B0503020204020204" pitchFamily="34" charset="-122"/>
              </a:rPr>
              <a:t>镇规划标准</a:t>
            </a:r>
            <a:r>
              <a:rPr lang="en-US" altLang="zh-CN" sz="1200" b="1" dirty="0" smtClean="0">
                <a:latin typeface="微软雅黑" panose="020B0503020204020204" pitchFamily="34" charset="-122"/>
                <a:ea typeface="微软雅黑" panose="020B0503020204020204" pitchFamily="34" charset="-122"/>
              </a:rPr>
              <a:t>》</a:t>
            </a:r>
            <a:r>
              <a:rPr lang="zh-CN" altLang="en-US" sz="1200" b="1" dirty="0" smtClean="0">
                <a:latin typeface="微软雅黑" panose="020B0503020204020204" pitchFamily="34" charset="-122"/>
                <a:ea typeface="微软雅黑" panose="020B0503020204020204" pitchFamily="34" charset="-122"/>
              </a:rPr>
              <a:t>中对于镇区各类建设用地比例的规定</a:t>
            </a:r>
            <a:endParaRPr lang="zh-CN" altLang="en-US" sz="1200" b="1" dirty="0">
              <a:latin typeface="微软雅黑" panose="020B0503020204020204" pitchFamily="34" charset="-122"/>
              <a:ea typeface="微软雅黑" panose="020B0503020204020204" pitchFamily="34" charset="-122"/>
            </a:endParaRPr>
          </a:p>
        </p:txBody>
      </p:sp>
      <p:sp>
        <p:nvSpPr>
          <p:cNvPr id="52" name="矩形 7"/>
          <p:cNvSpPr>
            <a:spLocks noChangeArrowheads="1"/>
          </p:cNvSpPr>
          <p:nvPr/>
        </p:nvSpPr>
        <p:spPr bwMode="auto">
          <a:xfrm>
            <a:off x="5624017" y="5457321"/>
            <a:ext cx="3972453" cy="923330"/>
          </a:xfrm>
          <a:prstGeom prst="rect">
            <a:avLst/>
          </a:prstGeom>
          <a:noFill/>
          <a:ln w="9525">
            <a:noFill/>
            <a:miter lim="800000"/>
          </a:ln>
        </p:spPr>
        <p:txBody>
          <a:bodyPr wrap="square">
            <a:spAutoFit/>
          </a:bodyPr>
          <a:lstStyle/>
          <a:p>
            <a:pPr>
              <a:lnSpc>
                <a:spcPct val="150000"/>
              </a:lnSpc>
            </a:pPr>
            <a:r>
              <a:rPr lang="zh-CN" altLang="en-US" sz="1200" dirty="0" smtClean="0">
                <a:latin typeface="微软雅黑" panose="020B0503020204020204" pitchFamily="34" charset="-122"/>
                <a:ea typeface="微软雅黑" panose="020B0503020204020204" pitchFamily="34" charset="-122"/>
              </a:rPr>
              <a:t>上述案例在规划中为了满足</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镇规划标准</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的要求，往往忽视了小城镇居民需求及小城镇特质，</a:t>
            </a:r>
            <a:r>
              <a:rPr lang="zh-CN" altLang="en-US" sz="1200" dirty="0" smtClean="0">
                <a:solidFill>
                  <a:srgbClr val="C00000"/>
                </a:solidFill>
                <a:latin typeface="微软雅黑" panose="020B0503020204020204" pitchFamily="34" charset="-122"/>
                <a:ea typeface="微软雅黑" panose="020B0503020204020204" pitchFamily="34" charset="-122"/>
              </a:rPr>
              <a:t>大幅度压缩居住用地比例</a:t>
            </a:r>
            <a:r>
              <a:rPr lang="zh-CN" altLang="en-US" sz="1200" dirty="0" smtClean="0">
                <a:latin typeface="微软雅黑" panose="020B0503020204020204" pitchFamily="34" charset="-122"/>
                <a:ea typeface="微软雅黑" panose="020B0503020204020204" pitchFamily="34" charset="-122"/>
              </a:rPr>
              <a:t>。</a:t>
            </a:r>
            <a:endParaRPr lang="zh-CN" altLang="en-US" sz="1200" dirty="0">
              <a:latin typeface="微软雅黑" panose="020B0503020204020204" pitchFamily="34" charset="-122"/>
              <a:ea typeface="微软雅黑" panose="020B0503020204020204" pitchFamily="34" charset="-122"/>
            </a:endParaRPr>
          </a:p>
        </p:txBody>
      </p:sp>
      <p:sp>
        <p:nvSpPr>
          <p:cNvPr id="4" name="矩形 3"/>
          <p:cNvSpPr/>
          <p:nvPr/>
        </p:nvSpPr>
        <p:spPr>
          <a:xfrm>
            <a:off x="6591973" y="4178678"/>
            <a:ext cx="2631300" cy="214313"/>
          </a:xfrm>
          <a:prstGeom prst="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0"/>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居住街坊 </a:t>
            </a:r>
            <a:endParaRPr lang="zh-CN" altLang="en-US" sz="2400" b="1" dirty="0">
              <a:latin typeface="微软雅黑" panose="020B0503020204020204" pitchFamily="34" charset="-122"/>
              <a:ea typeface="微软雅黑" panose="020B0503020204020204" pitchFamily="34" charset="-122"/>
            </a:endParaRPr>
          </a:p>
        </p:txBody>
      </p:sp>
      <p:sp>
        <p:nvSpPr>
          <p:cNvPr id="17" name="TextBox 11"/>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3. </a:t>
            </a:r>
            <a:r>
              <a:rPr lang="zh-CN" altLang="en-US" sz="2400" b="1" dirty="0" smtClean="0">
                <a:latin typeface="微软雅黑" panose="020B0503020204020204" pitchFamily="34" charset="-122"/>
                <a:ea typeface="微软雅黑" panose="020B0503020204020204" pitchFamily="34" charset="-122"/>
              </a:rPr>
              <a:t>合理</a:t>
            </a:r>
            <a:r>
              <a:rPr lang="zh-CN" altLang="en-US" sz="2400" b="1" dirty="0">
                <a:latin typeface="微软雅黑" panose="020B0503020204020204" pitchFamily="34" charset="-122"/>
                <a:ea typeface="微软雅黑" panose="020B0503020204020204" pitchFamily="34" charset="-122"/>
              </a:rPr>
              <a:t>确定居住用地</a:t>
            </a:r>
            <a:r>
              <a:rPr lang="zh-CN" altLang="en-US" sz="2400" b="1" dirty="0" smtClean="0">
                <a:latin typeface="微软雅黑" panose="020B0503020204020204" pitchFamily="34" charset="-122"/>
                <a:ea typeface="微软雅黑" panose="020B0503020204020204" pitchFamily="34" charset="-122"/>
              </a:rPr>
              <a:t>规模</a:t>
            </a:r>
            <a:endParaRPr lang="zh-CN" altLang="en-US" sz="2400" b="1" dirty="0">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rotWithShape="1">
          <a:blip r:embed="rId4"/>
          <a:srcRect t="85559"/>
          <a:stretch>
            <a:fillRect/>
          </a:stretch>
        </p:blipFill>
        <p:spPr>
          <a:xfrm>
            <a:off x="2089527" y="2245987"/>
            <a:ext cx="3843862" cy="279969"/>
          </a:xfrm>
          <a:prstGeom prst="rect">
            <a:avLst/>
          </a:prstGeom>
        </p:spPr>
      </p:pic>
      <p:graphicFrame>
        <p:nvGraphicFramePr>
          <p:cNvPr id="14" name="图表 13"/>
          <p:cNvGraphicFramePr/>
          <p:nvPr/>
        </p:nvGraphicFramePr>
        <p:xfrm>
          <a:off x="696486" y="4383343"/>
          <a:ext cx="3839892" cy="1933662"/>
        </p:xfrm>
        <a:graphic>
          <a:graphicData uri="http://schemas.openxmlformats.org/drawingml/2006/chart">
            <c:chart xmlns:c="http://schemas.openxmlformats.org/drawingml/2006/chart" xmlns:r="http://schemas.openxmlformats.org/officeDocument/2006/relationships" r:id="rId2"/>
          </a:graphicData>
        </a:graphic>
      </p:graphicFrame>
      <p:sp>
        <p:nvSpPr>
          <p:cNvPr id="15" name="矩形 8"/>
          <p:cNvSpPr>
            <a:spLocks noChangeArrowheads="1"/>
          </p:cNvSpPr>
          <p:nvPr/>
        </p:nvSpPr>
        <p:spPr bwMode="auto">
          <a:xfrm>
            <a:off x="1265855" y="6169294"/>
            <a:ext cx="2800767" cy="276999"/>
          </a:xfrm>
          <a:prstGeom prst="rect">
            <a:avLst/>
          </a:prstGeom>
          <a:noFill/>
          <a:ln w="9525">
            <a:noFill/>
            <a:miter lim="800000"/>
          </a:ln>
        </p:spPr>
        <p:txBody>
          <a:bodyPr wrap="none">
            <a:spAutoFit/>
          </a:bodyPr>
          <a:lstStyle/>
          <a:p>
            <a:pPr algn="ctr"/>
            <a:r>
              <a:rPr lang="zh-CN" altLang="en-US" sz="1200" b="1" dirty="0">
                <a:latin typeface="微软雅黑" panose="020B0503020204020204" pitchFamily="34" charset="-122"/>
                <a:ea typeface="微软雅黑" panose="020B0503020204020204" pitchFamily="34" charset="-122"/>
              </a:rPr>
              <a:t>实地</a:t>
            </a:r>
            <a:r>
              <a:rPr lang="zh-CN" altLang="en-US" sz="1200" b="1" dirty="0" smtClean="0">
                <a:latin typeface="微软雅黑" panose="020B0503020204020204" pitchFamily="34" charset="-122"/>
                <a:ea typeface="微软雅黑" panose="020B0503020204020204" pitchFamily="34" charset="-122"/>
              </a:rPr>
              <a:t>调研案例中人均居住用地面积统计</a:t>
            </a:r>
            <a:endParaRPr lang="zh-CN" altLang="en-US" sz="1200" b="1" dirty="0">
              <a:latin typeface="微软雅黑" panose="020B0503020204020204" pitchFamily="34" charset="-122"/>
              <a:ea typeface="微软雅黑" panose="020B0503020204020204" pitchFamily="34" charset="-122"/>
            </a:endParaRPr>
          </a:p>
        </p:txBody>
      </p:sp>
      <p:sp>
        <p:nvSpPr>
          <p:cNvPr id="18" name="矩形 17"/>
          <p:cNvSpPr/>
          <p:nvPr/>
        </p:nvSpPr>
        <p:spPr>
          <a:xfrm>
            <a:off x="3393500" y="4494313"/>
            <a:ext cx="1082348" cy="246221"/>
          </a:xfrm>
          <a:prstGeom prst="rect">
            <a:avLst/>
          </a:prstGeom>
        </p:spPr>
        <p:txBody>
          <a:bodyPr wrap="none">
            <a:spAutoFit/>
          </a:bodyPr>
          <a:lstStyle/>
          <a:p>
            <a:r>
              <a:rPr lang="zh-CN" altLang="en-US" sz="1000" b="1" dirty="0">
                <a:latin typeface="微软雅黑" panose="020B0503020204020204" pitchFamily="34" charset="-122"/>
                <a:ea typeface="微软雅黑" panose="020B0503020204020204" pitchFamily="34" charset="-122"/>
              </a:rPr>
              <a:t>单位（平方米）</a:t>
            </a:r>
            <a:endParaRPr lang="zh-CN" altLang="en-US" sz="1000" b="1" dirty="0">
              <a:latin typeface="微软雅黑" panose="020B0503020204020204" pitchFamily="34" charset="-122"/>
              <a:ea typeface="微软雅黑" panose="020B0503020204020204" pitchFamily="34" charset="-122"/>
            </a:endParaRPr>
          </a:p>
        </p:txBody>
      </p:sp>
      <p:sp>
        <p:nvSpPr>
          <p:cNvPr id="20" name="矩形 34"/>
          <p:cNvSpPr>
            <a:spLocks noChangeArrowheads="1"/>
          </p:cNvSpPr>
          <p:nvPr/>
        </p:nvSpPr>
        <p:spPr bwMode="auto">
          <a:xfrm>
            <a:off x="696486" y="6423139"/>
            <a:ext cx="4953035" cy="246221"/>
          </a:xfrm>
          <a:prstGeom prst="rect">
            <a:avLst/>
          </a:prstGeom>
          <a:solidFill>
            <a:schemeClr val="bg1"/>
          </a:solidFill>
          <a:ln w="12700">
            <a:noFill/>
            <a:prstDash val="sysDash"/>
            <a:miter lim="800000"/>
          </a:ln>
        </p:spPr>
        <p:txBody>
          <a:bodyPr wrap="square">
            <a:spAutoFit/>
          </a:bodyPr>
          <a:lstStyle/>
          <a:p>
            <a:pPr eaLnBrk="1" hangingPunct="1">
              <a:buClr>
                <a:srgbClr val="FF0000"/>
              </a:buClr>
            </a:pPr>
            <a:r>
              <a:rPr lang="zh-CN" altLang="en-US" sz="1000" dirty="0" smtClean="0">
                <a:latin typeface="微软雅黑" panose="020B0503020204020204" pitchFamily="34" charset="-122"/>
                <a:ea typeface="微软雅黑" panose="020B0503020204020204" pitchFamily="34" charset="-122"/>
              </a:rPr>
              <a:t>注：选取</a:t>
            </a:r>
            <a:r>
              <a:rPr lang="en-US" altLang="zh-CN" sz="1000" dirty="0" smtClean="0">
                <a:latin typeface="微软雅黑" panose="020B0503020204020204" pitchFamily="34" charset="-122"/>
                <a:ea typeface="微软雅黑" panose="020B0503020204020204" pitchFamily="34" charset="-122"/>
              </a:rPr>
              <a:t>50</a:t>
            </a:r>
            <a:r>
              <a:rPr lang="zh-CN" altLang="en-US" sz="1000" dirty="0" smtClean="0">
                <a:latin typeface="微软雅黑" panose="020B0503020204020204" pitchFamily="34" charset="-122"/>
                <a:ea typeface="微软雅黑" panose="020B0503020204020204" pitchFamily="34" charset="-122"/>
              </a:rPr>
              <a:t>个小城镇，其中</a:t>
            </a:r>
            <a:r>
              <a:rPr lang="en-US" altLang="zh-CN" sz="1000" dirty="0" smtClean="0">
                <a:latin typeface="微软雅黑" panose="020B0503020204020204" pitchFamily="34" charset="-122"/>
                <a:ea typeface="微软雅黑" panose="020B0503020204020204" pitchFamily="34" charset="-122"/>
              </a:rPr>
              <a:t>13</a:t>
            </a:r>
            <a:r>
              <a:rPr lang="zh-CN" altLang="en-US" sz="1000" dirty="0" smtClean="0">
                <a:latin typeface="微软雅黑" panose="020B0503020204020204" pitchFamily="34" charset="-122"/>
                <a:ea typeface="微软雅黑" panose="020B0503020204020204" pitchFamily="34" charset="-122"/>
              </a:rPr>
              <a:t>个生活服务型、</a:t>
            </a:r>
            <a:r>
              <a:rPr lang="en-US" altLang="zh-CN" sz="1000" dirty="0" smtClean="0">
                <a:latin typeface="微软雅黑" panose="020B0503020204020204" pitchFamily="34" charset="-122"/>
                <a:ea typeface="微软雅黑" panose="020B0503020204020204" pitchFamily="34" charset="-122"/>
              </a:rPr>
              <a:t>17</a:t>
            </a:r>
            <a:r>
              <a:rPr lang="zh-CN" altLang="en-US" sz="1000" dirty="0" smtClean="0">
                <a:latin typeface="微软雅黑" panose="020B0503020204020204" pitchFamily="34" charset="-122"/>
                <a:ea typeface="微软雅黑" panose="020B0503020204020204" pitchFamily="34" charset="-122"/>
              </a:rPr>
              <a:t>个工贸型、</a:t>
            </a:r>
            <a:r>
              <a:rPr lang="en-US" altLang="zh-CN" sz="1000" dirty="0" smtClean="0">
                <a:latin typeface="微软雅黑" panose="020B0503020204020204" pitchFamily="34" charset="-122"/>
                <a:ea typeface="微软雅黑" panose="020B0503020204020204" pitchFamily="34" charset="-122"/>
              </a:rPr>
              <a:t>20</a:t>
            </a:r>
            <a:r>
              <a:rPr lang="zh-CN" altLang="en-US" sz="1000" dirty="0" smtClean="0">
                <a:latin typeface="微软雅黑" panose="020B0503020204020204" pitchFamily="34" charset="-122"/>
                <a:ea typeface="微软雅黑" panose="020B0503020204020204" pitchFamily="34" charset="-122"/>
              </a:rPr>
              <a:t>个旅游型</a:t>
            </a:r>
            <a:endParaRPr lang="zh-CN" altLang="en-US" sz="1000" dirty="0">
              <a:latin typeface="微软雅黑" panose="020B0503020204020204" pitchFamily="34" charset="-122"/>
              <a:ea typeface="微软雅黑" panose="020B0503020204020204" pitchFamily="34" charset="-122"/>
            </a:endParaRPr>
          </a:p>
        </p:txBody>
      </p:sp>
      <p:pic>
        <p:nvPicPr>
          <p:cNvPr id="21" name="Picture 2" descr="20150826中国建筑研究院ppt-0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432313" y="1618353"/>
            <a:ext cx="4306373" cy="3739473"/>
          </a:xfrm>
          <a:prstGeom prst="rect">
            <a:avLst/>
          </a:prstGeom>
          <a:noFill/>
          <a:ln w="9525">
            <a:noFill/>
            <a:miter lim="800000"/>
          </a:ln>
        </p:spPr>
        <p:txBody>
          <a:bodyPr wrap="square" lIns="91429" tIns="45714" rIns="91429" bIns="45714">
            <a:spAutoFit/>
          </a:bodyPr>
          <a:lstStyle/>
          <a:p>
            <a:pPr marL="285750" indent="-285750" eaLnBrk="1" hangingPunct="1">
              <a:lnSpc>
                <a:spcPct val="150000"/>
              </a:lnSpc>
              <a:buClr>
                <a:schemeClr val="accent3">
                  <a:lumMod val="75000"/>
                </a:schemeClr>
              </a:buClr>
              <a:buFont typeface="Wingdings" panose="05000000000000000000" pitchFamily="2" charset="2"/>
              <a:buChar char="p"/>
            </a:pPr>
            <a:r>
              <a:rPr lang="zh-CN" altLang="en-US" sz="1400" dirty="0">
                <a:latin typeface="微软雅黑" panose="020B0503020204020204" pitchFamily="34" charset="-122"/>
                <a:ea typeface="微软雅黑" panose="020B0503020204020204" pitchFamily="34" charset="-122"/>
              </a:rPr>
              <a:t>小城镇位居城乡之间，是</a:t>
            </a:r>
            <a:r>
              <a:rPr lang="zh-CN" altLang="en-US" b="1" dirty="0">
                <a:solidFill>
                  <a:srgbClr val="C00000"/>
                </a:solidFill>
                <a:latin typeface="微软雅黑" panose="020B0503020204020204" pitchFamily="34" charset="-122"/>
                <a:ea typeface="微软雅黑" panose="020B0503020204020204" pitchFamily="34" charset="-122"/>
              </a:rPr>
              <a:t>“城市之尾，乡村之首”，</a:t>
            </a:r>
            <a:r>
              <a:rPr lang="zh-CN" altLang="en-US" sz="1400" dirty="0">
                <a:latin typeface="微软雅黑" panose="020B0503020204020204" pitchFamily="34" charset="-122"/>
                <a:ea typeface="微软雅黑" panose="020B0503020204020204" pitchFamily="34" charset="-122"/>
              </a:rPr>
              <a:t>介于城市和乡村之间，是沟通城乡经济、文化的桥梁和纽带，小城镇和城市存在物质、资本、人员、信息的多方联系，小城镇还是域内乡村地区的中心，对乡村起着组织和引导作用</a:t>
            </a:r>
            <a:r>
              <a:rPr lang="zh-CN" altLang="en-US" sz="1400" dirty="0" smtClean="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a:p>
            <a:pPr marL="285750" indent="-285750" eaLnBrk="1" hangingPunct="1">
              <a:lnSpc>
                <a:spcPct val="150000"/>
              </a:lnSpc>
              <a:buClr>
                <a:schemeClr val="accent3">
                  <a:lumMod val="75000"/>
                </a:schemeClr>
              </a:buClr>
              <a:buFont typeface="Wingdings" panose="05000000000000000000" pitchFamily="2" charset="2"/>
              <a:buChar char="n"/>
            </a:pPr>
            <a:r>
              <a:rPr lang="zh-CN" altLang="en-US" sz="1400" b="1" dirty="0" smtClean="0">
                <a:solidFill>
                  <a:srgbClr val="C00000"/>
                </a:solidFill>
                <a:latin typeface="微软雅黑" panose="020B0503020204020204" pitchFamily="34" charset="-122"/>
                <a:ea typeface="微软雅黑" panose="020B0503020204020204" pitchFamily="34" charset="-122"/>
              </a:rPr>
              <a:t>社会功能</a:t>
            </a:r>
            <a:r>
              <a:rPr lang="en-US" altLang="zh-CN" sz="14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乡村地区的</a:t>
            </a:r>
            <a:r>
              <a:rPr lang="zh-CN" altLang="en-US" sz="1400" b="1" dirty="0" smtClean="0">
                <a:solidFill>
                  <a:srgbClr val="C00000"/>
                </a:solidFill>
                <a:latin typeface="微软雅黑" panose="020B0503020204020204" pitchFamily="34" charset="-122"/>
                <a:ea typeface="微软雅黑" panose="020B0503020204020204" pitchFamily="34" charset="-122"/>
              </a:rPr>
              <a:t>组织和服务</a:t>
            </a:r>
            <a:r>
              <a:rPr lang="zh-CN" altLang="en-US" sz="1200" dirty="0">
                <a:latin typeface="微软雅黑" panose="020B0503020204020204" pitchFamily="34" charset="-122"/>
                <a:ea typeface="微软雅黑" panose="020B0503020204020204" pitchFamily="34" charset="-122"/>
              </a:rPr>
              <a:t>中心</a:t>
            </a:r>
            <a:r>
              <a:rPr lang="zh-CN" altLang="en-US" sz="1400" dirty="0" smtClean="0">
                <a:latin typeface="微软雅黑" panose="020B0503020204020204" pitchFamily="34" charset="-122"/>
                <a:ea typeface="微软雅黑" panose="020B0503020204020204" pitchFamily="34" charset="-122"/>
              </a:rPr>
              <a:t>，</a:t>
            </a:r>
            <a:r>
              <a:rPr lang="zh-CN" altLang="en-US" sz="1400" b="1" dirty="0" smtClean="0">
                <a:solidFill>
                  <a:srgbClr val="C00000"/>
                </a:solidFill>
                <a:latin typeface="微软雅黑" panose="020B0503020204020204" pitchFamily="34" charset="-122"/>
                <a:ea typeface="微软雅黑" panose="020B0503020204020204" pitchFamily="34" charset="-122"/>
              </a:rPr>
              <a:t>基础设施</a:t>
            </a:r>
            <a:r>
              <a:rPr lang="zh-CN" altLang="en-US" sz="1200" dirty="0">
                <a:latin typeface="微软雅黑" panose="020B0503020204020204" pitchFamily="34" charset="-122"/>
                <a:ea typeface="微软雅黑" panose="020B0503020204020204" pitchFamily="34" charset="-122"/>
              </a:rPr>
              <a:t>和</a:t>
            </a:r>
            <a:r>
              <a:rPr lang="zh-CN" altLang="en-US" sz="1400" b="1" dirty="0" smtClean="0">
                <a:solidFill>
                  <a:srgbClr val="C00000"/>
                </a:solidFill>
                <a:latin typeface="微软雅黑" panose="020B0503020204020204" pitchFamily="34" charset="-122"/>
                <a:ea typeface="微软雅黑" panose="020B0503020204020204" pitchFamily="34" charset="-122"/>
              </a:rPr>
              <a:t>公共服务</a:t>
            </a:r>
            <a:r>
              <a:rPr lang="zh-CN" altLang="en-US" sz="1200" dirty="0">
                <a:latin typeface="微软雅黑" panose="020B0503020204020204" pitchFamily="34" charset="-122"/>
                <a:ea typeface="微软雅黑" panose="020B0503020204020204" pitchFamily="34" charset="-122"/>
              </a:rPr>
              <a:t>配置中心；</a:t>
            </a:r>
            <a:endParaRPr lang="en-US" altLang="zh-CN" sz="1200" dirty="0">
              <a:latin typeface="微软雅黑" panose="020B0503020204020204" pitchFamily="34" charset="-122"/>
              <a:ea typeface="微软雅黑" panose="020B0503020204020204" pitchFamily="34" charset="-122"/>
            </a:endParaRPr>
          </a:p>
          <a:p>
            <a:pPr marL="285750" indent="-285750" eaLnBrk="1" hangingPunct="1">
              <a:lnSpc>
                <a:spcPct val="150000"/>
              </a:lnSpc>
              <a:buClr>
                <a:schemeClr val="accent3">
                  <a:lumMod val="75000"/>
                </a:schemeClr>
              </a:buClr>
              <a:buFont typeface="Wingdings" panose="05000000000000000000" pitchFamily="2" charset="2"/>
              <a:buChar char="n"/>
            </a:pPr>
            <a:r>
              <a:rPr lang="zh-CN" altLang="en-US" sz="1400" b="1" dirty="0" smtClean="0">
                <a:solidFill>
                  <a:srgbClr val="C00000"/>
                </a:solidFill>
                <a:latin typeface="微软雅黑" panose="020B0503020204020204" pitchFamily="34" charset="-122"/>
                <a:ea typeface="微软雅黑" panose="020B0503020204020204" pitchFamily="34" charset="-122"/>
              </a:rPr>
              <a:t>生产功能</a:t>
            </a:r>
            <a:r>
              <a:rPr lang="en-US" altLang="zh-CN" sz="1400" dirty="0" smtClean="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承担县域部分</a:t>
            </a:r>
            <a:r>
              <a:rPr lang="zh-CN" altLang="en-US" sz="1400" b="1" dirty="0" smtClean="0">
                <a:solidFill>
                  <a:srgbClr val="C00000"/>
                </a:solidFill>
                <a:latin typeface="微软雅黑" panose="020B0503020204020204" pitchFamily="34" charset="-122"/>
                <a:ea typeface="微软雅黑" panose="020B0503020204020204" pitchFamily="34" charset="-122"/>
              </a:rPr>
              <a:t>产业分工</a:t>
            </a:r>
            <a:r>
              <a:rPr lang="zh-CN" altLang="en-US" sz="1200" dirty="0">
                <a:latin typeface="微软雅黑" panose="020B0503020204020204" pitchFamily="34" charset="-122"/>
                <a:ea typeface="微软雅黑" panose="020B0503020204020204" pitchFamily="34" charset="-122"/>
              </a:rPr>
              <a:t>，</a:t>
            </a:r>
            <a:r>
              <a:rPr lang="zh-CN" altLang="en-US" sz="1400" b="1" dirty="0" smtClean="0">
                <a:solidFill>
                  <a:srgbClr val="C00000"/>
                </a:solidFill>
                <a:latin typeface="微软雅黑" panose="020B0503020204020204" pitchFamily="34" charset="-122"/>
                <a:ea typeface="微软雅黑" panose="020B0503020204020204" pitchFamily="34" charset="-122"/>
              </a:rPr>
              <a:t>集体经济</a:t>
            </a:r>
            <a:r>
              <a:rPr lang="zh-CN" altLang="en-US" sz="1200" dirty="0">
                <a:latin typeface="微软雅黑" panose="020B0503020204020204" pitchFamily="34" charset="-122"/>
                <a:ea typeface="微软雅黑" panose="020B0503020204020204" pitchFamily="34" charset="-122"/>
              </a:rPr>
              <a:t>转型发展的升级平台，农民</a:t>
            </a:r>
            <a:r>
              <a:rPr lang="zh-CN" altLang="en-US" sz="1200" dirty="0" smtClean="0">
                <a:latin typeface="微软雅黑" panose="020B0503020204020204" pitchFamily="34" charset="-122"/>
                <a:ea typeface="微软雅黑" panose="020B0503020204020204" pitchFamily="34" charset="-122"/>
              </a:rPr>
              <a:t>创业</a:t>
            </a:r>
            <a:r>
              <a:rPr lang="zh-CN" altLang="en-US" sz="1200" dirty="0">
                <a:latin typeface="微软雅黑" panose="020B0503020204020204" pitchFamily="34" charset="-122"/>
                <a:ea typeface="微软雅黑" panose="020B0503020204020204" pitchFamily="34" charset="-122"/>
              </a:rPr>
              <a:t>的主要载体；</a:t>
            </a:r>
            <a:endParaRPr lang="en-US" altLang="zh-CN" sz="1200" dirty="0">
              <a:latin typeface="微软雅黑" panose="020B0503020204020204" pitchFamily="34" charset="-122"/>
              <a:ea typeface="微软雅黑" panose="020B0503020204020204" pitchFamily="34" charset="-122"/>
            </a:endParaRPr>
          </a:p>
          <a:p>
            <a:pPr marL="285750" indent="-285750" eaLnBrk="1" hangingPunct="1">
              <a:lnSpc>
                <a:spcPct val="150000"/>
              </a:lnSpc>
              <a:buClr>
                <a:schemeClr val="accent3">
                  <a:lumMod val="75000"/>
                </a:schemeClr>
              </a:buClr>
              <a:buFont typeface="Wingdings" panose="05000000000000000000" pitchFamily="2" charset="2"/>
              <a:buChar char="n"/>
            </a:pPr>
            <a:r>
              <a:rPr lang="zh-CN" altLang="en-US" sz="1400" b="1" dirty="0" smtClean="0">
                <a:solidFill>
                  <a:srgbClr val="C00000"/>
                </a:solidFill>
                <a:latin typeface="微软雅黑" panose="020B0503020204020204" pitchFamily="34" charset="-122"/>
                <a:ea typeface="微软雅黑" panose="020B0503020204020204" pitchFamily="34" charset="-122"/>
              </a:rPr>
              <a:t>集聚功能</a:t>
            </a:r>
            <a:r>
              <a:rPr lang="en-US" altLang="zh-CN" sz="14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具有一定的</a:t>
            </a:r>
            <a:r>
              <a:rPr lang="zh-CN" altLang="en-US" sz="1400" b="1" dirty="0" smtClean="0">
                <a:solidFill>
                  <a:srgbClr val="C00000"/>
                </a:solidFill>
                <a:latin typeface="微软雅黑" panose="020B0503020204020204" pitchFamily="34" charset="-122"/>
                <a:ea typeface="微软雅黑" panose="020B0503020204020204" pitchFamily="34" charset="-122"/>
              </a:rPr>
              <a:t>吸引</a:t>
            </a:r>
            <a:r>
              <a:rPr lang="zh-CN" altLang="en-US" sz="1400" b="1" dirty="0">
                <a:solidFill>
                  <a:srgbClr val="C00000"/>
                </a:solidFill>
                <a:latin typeface="微软雅黑" panose="020B0503020204020204" pitchFamily="34" charset="-122"/>
                <a:ea typeface="微软雅黑" panose="020B0503020204020204" pitchFamily="34" charset="-122"/>
              </a:rPr>
              <a:t>人口和</a:t>
            </a:r>
            <a:r>
              <a:rPr lang="zh-CN" altLang="en-US" sz="1400" b="1" dirty="0" smtClean="0">
                <a:solidFill>
                  <a:srgbClr val="C00000"/>
                </a:solidFill>
                <a:latin typeface="微软雅黑" panose="020B0503020204020204" pitchFamily="34" charset="-122"/>
                <a:ea typeface="微软雅黑" panose="020B0503020204020204" pitchFamily="34" charset="-122"/>
              </a:rPr>
              <a:t>产业</a:t>
            </a:r>
            <a:r>
              <a:rPr lang="zh-CN" altLang="en-US" sz="1200" dirty="0">
                <a:latin typeface="微软雅黑" panose="020B0503020204020204" pitchFamily="34" charset="-122"/>
                <a:ea typeface="微软雅黑" panose="020B0503020204020204" pitchFamily="34" charset="-122"/>
              </a:rPr>
              <a:t>的能力</a:t>
            </a:r>
            <a:r>
              <a:rPr lang="zh-CN" altLang="en-US" sz="1200" dirty="0" smtClean="0">
                <a:latin typeface="微软雅黑" panose="020B0503020204020204" pitchFamily="34" charset="-122"/>
                <a:ea typeface="微软雅黑" panose="020B0503020204020204" pitchFamily="34" charset="-122"/>
              </a:rPr>
              <a:t>，是实现</a:t>
            </a:r>
            <a:r>
              <a:rPr lang="zh-CN" altLang="en-US" sz="1400" b="1" dirty="0">
                <a:solidFill>
                  <a:srgbClr val="C00000"/>
                </a:solidFill>
                <a:latin typeface="微软雅黑" panose="020B0503020204020204" pitchFamily="34" charset="-122"/>
                <a:ea typeface="微软雅黑" panose="020B0503020204020204" pitchFamily="34" charset="-122"/>
              </a:rPr>
              <a:t>就地城镇</a:t>
            </a:r>
            <a:r>
              <a:rPr lang="zh-CN" altLang="en-US" sz="1400" b="1" dirty="0" smtClean="0">
                <a:solidFill>
                  <a:srgbClr val="C00000"/>
                </a:solidFill>
                <a:latin typeface="微软雅黑" panose="020B0503020204020204" pitchFamily="34" charset="-122"/>
                <a:ea typeface="微软雅黑" panose="020B0503020204020204" pitchFamily="34" charset="-122"/>
              </a:rPr>
              <a:t>化</a:t>
            </a:r>
            <a:r>
              <a:rPr lang="zh-CN" altLang="en-US" sz="1200" dirty="0" smtClean="0">
                <a:latin typeface="微软雅黑" panose="020B0503020204020204" pitchFamily="34" charset="-122"/>
                <a:ea typeface="微软雅黑" panose="020B0503020204020204" pitchFamily="34" charset="-122"/>
              </a:rPr>
              <a:t>的重要场所</a:t>
            </a:r>
            <a:r>
              <a:rPr lang="zh-CN" altLang="en-US" sz="1200" dirty="0">
                <a:latin typeface="微软雅黑" panose="020B0503020204020204" pitchFamily="34" charset="-122"/>
                <a:ea typeface="微软雅黑" panose="020B0503020204020204" pitchFamily="34" charset="-122"/>
              </a:rPr>
              <a:t>。</a:t>
            </a:r>
            <a:endParaRPr lang="en-US" altLang="zh-CN" sz="1200" dirty="0">
              <a:latin typeface="微软雅黑" panose="020B0503020204020204" pitchFamily="34" charset="-122"/>
              <a:ea typeface="微软雅黑" panose="020B0503020204020204" pitchFamily="34" charset="-122"/>
            </a:endParaRPr>
          </a:p>
        </p:txBody>
      </p:sp>
      <p:pic>
        <p:nvPicPr>
          <p:cNvPr id="10"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51"/>
          <p:cNvSpPr txBox="1">
            <a:spLocks noChangeArrowheads="1"/>
          </p:cNvSpPr>
          <p:nvPr/>
        </p:nvSpPr>
        <p:spPr bwMode="auto">
          <a:xfrm>
            <a:off x="545175" y="1130842"/>
            <a:ext cx="8008275" cy="369332"/>
          </a:xfrm>
          <a:prstGeom prst="rect">
            <a:avLst/>
          </a:prstGeom>
          <a:noFill/>
          <a:ln w="9525">
            <a:noFill/>
            <a:miter lim="800000"/>
          </a:ln>
        </p:spPr>
        <p:txBody>
          <a:bodyPr wrap="square">
            <a:spAutoFit/>
          </a:bodyPr>
          <a:lstStyle/>
          <a:p>
            <a:pPr eaLnBrk="1" fontAlgn="auto" hangingPunct="1">
              <a:spcAft>
                <a:spcPts val="0"/>
              </a:spcAft>
              <a:buClr>
                <a:srgbClr val="4F81BD">
                  <a:lumMod val="75000"/>
                </a:srgbClr>
              </a:buClr>
              <a:defRPr/>
            </a:pPr>
            <a:r>
              <a:rPr lang="en-US" altLang="zh-CN" sz="1800" b="1" kern="0" dirty="0" smtClean="0">
                <a:latin typeface="微软雅黑" panose="020B0503020204020204" pitchFamily="34" charset="-122"/>
                <a:ea typeface="微软雅黑" panose="020B0503020204020204" pitchFamily="34" charset="-122"/>
              </a:rPr>
              <a:t>2. </a:t>
            </a:r>
            <a:r>
              <a:rPr lang="zh-CN" altLang="en-US" sz="1800" b="1" kern="0" dirty="0" smtClean="0">
                <a:latin typeface="微软雅黑" panose="020B0503020204020204" pitchFamily="34" charset="-122"/>
                <a:ea typeface="微软雅黑" panose="020B0503020204020204" pitchFamily="34" charset="-122"/>
              </a:rPr>
              <a:t>承担功能“混杂”</a:t>
            </a:r>
            <a:endParaRPr lang="zh-CN" altLang="en-US" sz="1800" b="1" kern="0" dirty="0">
              <a:latin typeface="微软雅黑" panose="020B0503020204020204" pitchFamily="34" charset="-122"/>
              <a:ea typeface="微软雅黑" panose="020B0503020204020204" pitchFamily="34" charset="-122"/>
            </a:endParaRPr>
          </a:p>
        </p:txBody>
      </p:sp>
      <p:sp>
        <p:nvSpPr>
          <p:cNvPr id="12" name="TextBox 51"/>
          <p:cNvSpPr txBox="1">
            <a:spLocks noChangeArrowheads="1"/>
          </p:cNvSpPr>
          <p:nvPr/>
        </p:nvSpPr>
        <p:spPr bwMode="auto">
          <a:xfrm>
            <a:off x="464312" y="571480"/>
            <a:ext cx="9283437" cy="400110"/>
          </a:xfrm>
          <a:prstGeom prst="rect">
            <a:avLst/>
          </a:prstGeom>
          <a:noFill/>
          <a:ln w="9525">
            <a:noFill/>
            <a:miter lim="800000"/>
          </a:ln>
        </p:spPr>
        <p:txBody>
          <a:bodyPr>
            <a:spAutoFit/>
          </a:bodyPr>
          <a:lstStyle/>
          <a:p>
            <a:r>
              <a:rPr lang="zh-CN" altLang="en-US" sz="2000" b="1" kern="0" dirty="0">
                <a:latin typeface="微软雅黑" panose="020B0503020204020204" pitchFamily="34" charset="-122"/>
                <a:ea typeface="微软雅黑" panose="020B0503020204020204" pitchFamily="34" charset="-122"/>
              </a:rPr>
              <a:t>二</a:t>
            </a:r>
            <a:r>
              <a:rPr lang="zh-CN" altLang="en-US" sz="2000" b="1" kern="0" dirty="0" smtClean="0">
                <a:latin typeface="微软雅黑" panose="020B0503020204020204" pitchFamily="34" charset="-122"/>
                <a:ea typeface="微软雅黑" panose="020B0503020204020204" pitchFamily="34" charset="-122"/>
              </a:rPr>
              <a:t>、对象特征</a:t>
            </a:r>
            <a:endParaRPr lang="zh-CN" altLang="en-US" sz="2000" b="1" dirty="0">
              <a:latin typeface="微软雅黑" panose="020B0503020204020204" pitchFamily="34" charset="-122"/>
              <a:ea typeface="微软雅黑" panose="020B0503020204020204" pitchFamily="34" charset="-122"/>
            </a:endParaRPr>
          </a:p>
        </p:txBody>
      </p:sp>
      <p:graphicFrame>
        <p:nvGraphicFramePr>
          <p:cNvPr id="17" name="表格 16"/>
          <p:cNvGraphicFramePr>
            <a:graphicFrameLocks noGrp="1"/>
          </p:cNvGraphicFramePr>
          <p:nvPr/>
        </p:nvGraphicFramePr>
        <p:xfrm>
          <a:off x="4961039" y="-6392"/>
          <a:ext cx="4921183" cy="6853916"/>
        </p:xfrm>
        <a:graphic>
          <a:graphicData uri="http://schemas.openxmlformats.org/drawingml/2006/table">
            <a:tbl>
              <a:tblPr>
                <a:tableStyleId>{5C22544A-7EE6-4342-B048-85BDC9FD1C3A}</a:tableStyleId>
              </a:tblPr>
              <a:tblGrid>
                <a:gridCol w="913210"/>
                <a:gridCol w="412937"/>
                <a:gridCol w="1404156"/>
                <a:gridCol w="468052"/>
                <a:gridCol w="1170130"/>
                <a:gridCol w="552698"/>
              </a:tblGrid>
              <a:tr h="135685">
                <a:tc>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商铺类型</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数量</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商铺细分类型</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ctr"/>
                      <a:r>
                        <a:rPr lang="zh-CN" altLang="en-US" sz="900" b="1" u="none" strike="noStrike" dirty="0" smtClean="0">
                          <a:effectLst/>
                          <a:latin typeface="微软雅黑" panose="020B0503020204020204" pitchFamily="34" charset="-122"/>
                          <a:ea typeface="微软雅黑" panose="020B0503020204020204" pitchFamily="34" charset="-122"/>
                        </a:rPr>
                        <a:t>数量</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建筑面积（㎡）</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ctr"/>
                      <a:r>
                        <a:rPr lang="zh-CN" altLang="en-US" sz="900" b="1" u="none" strike="noStrike" dirty="0" smtClean="0">
                          <a:effectLst/>
                          <a:latin typeface="微软雅黑" panose="020B0503020204020204" pitchFamily="34" charset="-122"/>
                          <a:ea typeface="微软雅黑" panose="020B0503020204020204" pitchFamily="34" charset="-122"/>
                        </a:rPr>
                        <a:t>比例</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135685">
                <a:tc rowSpan="3">
                  <a:txBody>
                    <a:bodyPr/>
                    <a:lstStyle/>
                    <a:p>
                      <a:pPr algn="ctr" fontAlgn="ctr"/>
                      <a:r>
                        <a:rPr lang="zh-CN" altLang="en-US" sz="900" b="1" u="none" strike="noStrike" dirty="0" smtClean="0">
                          <a:effectLst/>
                          <a:latin typeface="微软雅黑" panose="020B0503020204020204" pitchFamily="34" charset="-122"/>
                          <a:ea typeface="微软雅黑" panose="020B0503020204020204" pitchFamily="34" charset="-122"/>
                        </a:rPr>
                        <a:t>商务</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rowSpan="3">
                  <a:txBody>
                    <a:bodyPr/>
                    <a:lstStyle/>
                    <a:p>
                      <a:pPr algn="ctr" fontAlgn="ctr"/>
                      <a:r>
                        <a:rPr lang="en-US" altLang="zh-CN" sz="900" u="none" strike="noStrike" dirty="0" smtClean="0">
                          <a:effectLst/>
                          <a:latin typeface="微软雅黑" panose="020B0503020204020204" pitchFamily="34" charset="-122"/>
                          <a:ea typeface="微软雅黑" panose="020B0503020204020204" pitchFamily="34" charset="-122"/>
                        </a:rPr>
                        <a:t>6</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a:txBody>
                    <a:bodyPr/>
                    <a:lstStyle/>
                    <a:p>
                      <a:pPr algn="l" fontAlgn="ctr"/>
                      <a:r>
                        <a:rPr lang="zh-CN" altLang="en-US" sz="900" b="0" i="0" u="none" strike="noStrike" dirty="0" smtClean="0">
                          <a:solidFill>
                            <a:schemeClr val="dk1"/>
                          </a:solidFill>
                          <a:effectLst/>
                          <a:latin typeface="微软雅黑" panose="020B0503020204020204" pitchFamily="34" charset="-122"/>
                          <a:ea typeface="微软雅黑" panose="020B0503020204020204" pitchFamily="34" charset="-122"/>
                        </a:rPr>
                        <a:t>银行</a:t>
                      </a:r>
                      <a:endParaRPr lang="zh-CN" altLang="en-US" sz="900" b="0" i="0" u="none" strike="noStrike" dirty="0">
                        <a:solidFill>
                          <a:srgbClr val="FF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a:txBody>
                    <a:bodyPr/>
                    <a:lstStyle/>
                    <a:p>
                      <a:pPr algn="ctr" fontAlgn="ctr"/>
                      <a:r>
                        <a:rPr lang="en-US" altLang="zh-CN" sz="900" b="0" i="0" u="none" strike="noStrike" dirty="0" smtClean="0">
                          <a:solidFill>
                            <a:schemeClr val="tx1"/>
                          </a:solidFill>
                          <a:effectLst/>
                          <a:latin typeface="微软雅黑" panose="020B0503020204020204" pitchFamily="34" charset="-122"/>
                          <a:ea typeface="微软雅黑" panose="020B0503020204020204" pitchFamily="34" charset="-122"/>
                        </a:rPr>
                        <a:t>4</a:t>
                      </a:r>
                      <a:endParaRPr lang="en-US" altLang="zh-CN" sz="900" b="0" i="0" u="none" strike="noStrike" dirty="0">
                        <a:solidFill>
                          <a:schemeClr val="tx1"/>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rowSpan="3">
                  <a:txBody>
                    <a:bodyPr/>
                    <a:lstStyle/>
                    <a:p>
                      <a:pPr marL="0" algn="ctr" defTabSz="914400" rtl="0" eaLnBrk="1" fontAlgn="ctr" latinLnBrk="0" hangingPunct="1"/>
                      <a:r>
                        <a:rPr lang="en-US" altLang="zh-CN" sz="900" u="none" strike="noStrike" kern="1200" dirty="0">
                          <a:solidFill>
                            <a:schemeClr val="dk1"/>
                          </a:solidFill>
                          <a:effectLst/>
                          <a:latin typeface="微软雅黑" panose="020B0503020204020204" pitchFamily="34" charset="-122"/>
                          <a:ea typeface="微软雅黑" panose="020B0503020204020204" pitchFamily="34" charset="-122"/>
                          <a:cs typeface="+mn-cs"/>
                        </a:rPr>
                        <a:t>526</a:t>
                      </a:r>
                      <a:endParaRPr lang="en-US" altLang="zh-CN" sz="9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marL="10319" marR="10319"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rowSpan="3">
                  <a:txBody>
                    <a:bodyPr/>
                    <a:lstStyle/>
                    <a:p>
                      <a:pPr marL="0" algn="ctr" defTabSz="914400" rtl="0" eaLnBrk="1" fontAlgn="ctr" latinLnBrk="0" hangingPunct="1"/>
                      <a:r>
                        <a:rPr lang="en-US" altLang="zh-CN" sz="900" u="none" strike="noStrike" kern="1200" dirty="0">
                          <a:solidFill>
                            <a:schemeClr val="dk1"/>
                          </a:solidFill>
                          <a:effectLst/>
                          <a:latin typeface="微软雅黑" panose="020B0503020204020204" pitchFamily="34" charset="-122"/>
                          <a:ea typeface="微软雅黑" panose="020B0503020204020204" pitchFamily="34" charset="-122"/>
                          <a:cs typeface="+mn-cs"/>
                        </a:rPr>
                        <a:t>1.9%</a:t>
                      </a:r>
                      <a:endParaRPr lang="en-US" altLang="zh-CN" sz="9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marL="10319" marR="10319"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r>
              <a:tr h="135685">
                <a:tc vMerge="1">
                  <a:tcPr/>
                </a:tc>
                <a:tc vMerge="1">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房地产</a:t>
                      </a:r>
                      <a:endParaRPr lang="zh-CN" altLang="en-US" sz="900" b="0" i="0" u="none" strike="noStrike" dirty="0">
                        <a:solidFill>
                          <a:srgbClr val="FF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1</a:t>
                      </a:r>
                      <a:endParaRPr lang="en-US" altLang="zh-CN" sz="900" b="0" i="0" u="none" strike="noStrike" dirty="0">
                        <a:solidFill>
                          <a:srgbClr val="FF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vMerge="1">
                  <a:tcPr/>
                </a:tc>
                <a:tc vMerge="1">
                  <a:tcPr/>
                </a:tc>
              </a:tr>
              <a:tr h="135685">
                <a:tc vMerge="1">
                  <a:tcPr marL="5177" marR="5177"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5">
                        <a:lumMod val="40000"/>
                        <a:lumOff val="60000"/>
                      </a:schemeClr>
                    </a:solidFill>
                  </a:tcPr>
                </a:tc>
                <a:tc vMerge="1">
                  <a:tcPr marL="5177" marR="5177"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5">
                        <a:lumMod val="40000"/>
                        <a:lumOff val="60000"/>
                      </a:schemeClr>
                    </a:solidFill>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广告</a:t>
                      </a:r>
                      <a:endParaRPr lang="zh-CN" altLang="en-US" sz="900" b="0" i="0" u="none" strike="noStrike" dirty="0">
                        <a:solidFill>
                          <a:srgbClr val="FF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1</a:t>
                      </a:r>
                      <a:endParaRPr lang="en-US" altLang="zh-CN" sz="900" b="0" i="0" u="none" strike="noStrike" dirty="0">
                        <a:solidFill>
                          <a:srgbClr val="FF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vMerge="1">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vMerge="1">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r>
              <a:tr h="135685">
                <a:tc>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公用营业网点</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5">
                        <a:lumMod val="40000"/>
                        <a:lumOff val="60000"/>
                      </a:schemeClr>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8</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5">
                        <a:lumMod val="40000"/>
                        <a:lumOff val="60000"/>
                      </a:schemeClr>
                    </a:solidFill>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电信</a:t>
                      </a:r>
                      <a:endParaRPr lang="zh-CN" altLang="en-US" sz="900" b="0" i="0" u="none" strike="noStrike" dirty="0">
                        <a:solidFill>
                          <a:srgbClr val="FF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5">
                        <a:lumMod val="40000"/>
                        <a:lumOff val="60000"/>
                      </a:schemeClr>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8</a:t>
                      </a:r>
                      <a:endParaRPr lang="en-US" altLang="zh-CN" sz="900" b="0" i="0" u="none" strike="noStrike" dirty="0">
                        <a:solidFill>
                          <a:srgbClr val="FF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5">
                        <a:lumMod val="40000"/>
                        <a:lumOff val="60000"/>
                      </a:schemeClr>
                    </a:solidFill>
                  </a:tcPr>
                </a:tc>
                <a:tc>
                  <a:txBody>
                    <a:bodyPr/>
                    <a:lstStyle/>
                    <a:p>
                      <a:pPr marL="0" algn="ctr" defTabSz="914400" rtl="0" eaLnBrk="1" fontAlgn="ctr" latinLnBrk="0" hangingPunct="1"/>
                      <a:r>
                        <a:rPr lang="en-US" altLang="zh-CN" sz="900" u="none" strike="noStrike" kern="1200">
                          <a:solidFill>
                            <a:schemeClr val="dk1"/>
                          </a:solidFill>
                          <a:effectLst/>
                          <a:latin typeface="微软雅黑" panose="020B0503020204020204" pitchFamily="34" charset="-122"/>
                          <a:ea typeface="微软雅黑" panose="020B0503020204020204" pitchFamily="34" charset="-122"/>
                          <a:cs typeface="+mn-cs"/>
                        </a:rPr>
                        <a:t>559</a:t>
                      </a:r>
                      <a:endParaRPr lang="en-US" altLang="zh-CN" sz="900" u="none" strike="noStrike" kern="1200">
                        <a:solidFill>
                          <a:schemeClr val="dk1"/>
                        </a:solidFill>
                        <a:effectLst/>
                        <a:latin typeface="微软雅黑" panose="020B0503020204020204" pitchFamily="34" charset="-122"/>
                        <a:ea typeface="微软雅黑" panose="020B0503020204020204" pitchFamily="34" charset="-122"/>
                        <a:cs typeface="+mn-cs"/>
                      </a:endParaRPr>
                    </a:p>
                  </a:txBody>
                  <a:tcPr marL="10319" marR="10319"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5">
                        <a:lumMod val="40000"/>
                        <a:lumOff val="60000"/>
                      </a:schemeClr>
                    </a:solidFill>
                  </a:tcPr>
                </a:tc>
                <a:tc>
                  <a:txBody>
                    <a:bodyPr/>
                    <a:lstStyle/>
                    <a:p>
                      <a:pPr marL="0" algn="ctr" defTabSz="914400" rtl="0" eaLnBrk="1" fontAlgn="ctr" latinLnBrk="0" hangingPunct="1"/>
                      <a:r>
                        <a:rPr lang="en-US" altLang="zh-CN" sz="900" u="none" strike="noStrike" kern="1200" dirty="0">
                          <a:solidFill>
                            <a:schemeClr val="dk1"/>
                          </a:solidFill>
                          <a:effectLst/>
                          <a:latin typeface="微软雅黑" panose="020B0503020204020204" pitchFamily="34" charset="-122"/>
                          <a:ea typeface="微软雅黑" panose="020B0503020204020204" pitchFamily="34" charset="-122"/>
                          <a:cs typeface="+mn-cs"/>
                        </a:rPr>
                        <a:t>2.0%</a:t>
                      </a:r>
                      <a:endParaRPr lang="en-US" altLang="zh-CN" sz="9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marL="10319" marR="10319"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5">
                        <a:lumMod val="40000"/>
                        <a:lumOff val="60000"/>
                      </a:schemeClr>
                    </a:solidFill>
                  </a:tcPr>
                </a:tc>
              </a:tr>
              <a:tr h="135685">
                <a:tc rowSpan="2">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家居建材</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lumMod val="40000"/>
                        <a:lumOff val="60000"/>
                      </a:schemeClr>
                    </a:solidFill>
                  </a:tcPr>
                </a:tc>
                <a:tc rowSpan="2">
                  <a:txBody>
                    <a:bodyPr/>
                    <a:lstStyle/>
                    <a:p>
                      <a:pPr algn="ctr" fontAlgn="ctr"/>
                      <a:r>
                        <a:rPr lang="en-US" altLang="zh-CN" sz="900" u="none" strike="noStrike" dirty="0" smtClean="0">
                          <a:effectLst/>
                          <a:latin typeface="微软雅黑" panose="020B0503020204020204" pitchFamily="34" charset="-122"/>
                          <a:ea typeface="微软雅黑" panose="020B0503020204020204" pitchFamily="34" charset="-122"/>
                        </a:rPr>
                        <a:t>70</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lumMod val="40000"/>
                        <a:lumOff val="60000"/>
                      </a:schemeClr>
                    </a:solidFill>
                  </a:tcPr>
                </a:tc>
                <a:tc>
                  <a:txBody>
                    <a:bodyPr/>
                    <a:lstStyle/>
                    <a:p>
                      <a:pPr algn="l" fontAlgn="ctr"/>
                      <a:r>
                        <a:rPr lang="zh-CN" altLang="en-US" sz="900" b="1" u="none" strike="noStrike" dirty="0">
                          <a:solidFill>
                            <a:schemeClr val="tx1"/>
                          </a:solidFill>
                          <a:effectLst/>
                          <a:latin typeface="微软雅黑" panose="020B0503020204020204" pitchFamily="34" charset="-122"/>
                          <a:ea typeface="微软雅黑" panose="020B0503020204020204" pitchFamily="34" charset="-122"/>
                        </a:rPr>
                        <a:t>建材五金</a:t>
                      </a:r>
                      <a:endParaRPr lang="zh-CN" altLang="en-US" sz="900" b="1" i="0" u="none" strike="noStrike" dirty="0">
                        <a:solidFill>
                          <a:schemeClr val="tx1"/>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lumMod val="40000"/>
                        <a:lumOff val="60000"/>
                      </a:schemeClr>
                    </a:solidFill>
                  </a:tcPr>
                </a:tc>
                <a:tc>
                  <a:txBody>
                    <a:bodyPr/>
                    <a:lstStyle/>
                    <a:p>
                      <a:pPr algn="ctr" fontAlgn="ctr"/>
                      <a:r>
                        <a:rPr lang="en-US" altLang="zh-CN" sz="900" b="1" u="none" strike="noStrike" dirty="0" smtClean="0">
                          <a:solidFill>
                            <a:schemeClr val="tx1"/>
                          </a:solidFill>
                          <a:effectLst/>
                          <a:latin typeface="微软雅黑" panose="020B0503020204020204" pitchFamily="34" charset="-122"/>
                          <a:ea typeface="微软雅黑" panose="020B0503020204020204" pitchFamily="34" charset="-122"/>
                        </a:rPr>
                        <a:t>50</a:t>
                      </a:r>
                      <a:endParaRPr lang="en-US" altLang="zh-CN" sz="900" b="1" i="0" u="none" strike="noStrike" dirty="0">
                        <a:solidFill>
                          <a:schemeClr val="tx1"/>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lumMod val="40000"/>
                        <a:lumOff val="60000"/>
                      </a:schemeClr>
                    </a:solidFill>
                  </a:tcPr>
                </a:tc>
                <a:tc rowSpan="2">
                  <a:txBody>
                    <a:bodyPr/>
                    <a:lstStyle/>
                    <a:p>
                      <a:pPr marL="0" algn="ctr" defTabSz="914400" rtl="0" eaLnBrk="1" fontAlgn="ctr" latinLnBrk="0" hangingPunct="1"/>
                      <a:r>
                        <a:rPr lang="en-US" altLang="zh-CN" sz="900" u="none" strike="noStrike" kern="1200">
                          <a:solidFill>
                            <a:schemeClr val="dk1"/>
                          </a:solidFill>
                          <a:effectLst/>
                          <a:latin typeface="微软雅黑" panose="020B0503020204020204" pitchFamily="34" charset="-122"/>
                          <a:ea typeface="微软雅黑" panose="020B0503020204020204" pitchFamily="34" charset="-122"/>
                          <a:cs typeface="+mn-cs"/>
                        </a:rPr>
                        <a:t>7321</a:t>
                      </a:r>
                      <a:endParaRPr lang="en-US" altLang="zh-CN" sz="900" u="none" strike="noStrike" kern="1200">
                        <a:solidFill>
                          <a:schemeClr val="dk1"/>
                        </a:solidFill>
                        <a:effectLst/>
                        <a:latin typeface="微软雅黑" panose="020B0503020204020204" pitchFamily="34" charset="-122"/>
                        <a:ea typeface="微软雅黑" panose="020B0503020204020204" pitchFamily="34" charset="-122"/>
                        <a:cs typeface="+mn-cs"/>
                      </a:endParaRPr>
                    </a:p>
                  </a:txBody>
                  <a:tcPr marL="10319" marR="10319"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lumMod val="40000"/>
                        <a:lumOff val="60000"/>
                      </a:schemeClr>
                    </a:solidFill>
                  </a:tcPr>
                </a:tc>
                <a:tc rowSpan="2">
                  <a:txBody>
                    <a:bodyPr/>
                    <a:lstStyle/>
                    <a:p>
                      <a:pPr marL="0" algn="ctr" defTabSz="914400" rtl="0" eaLnBrk="1" fontAlgn="ctr" latinLnBrk="0" hangingPunct="1"/>
                      <a:r>
                        <a:rPr lang="en-US" altLang="zh-CN" sz="900" u="none" strike="noStrike" kern="1200" dirty="0">
                          <a:solidFill>
                            <a:schemeClr val="dk1"/>
                          </a:solidFill>
                          <a:effectLst/>
                          <a:latin typeface="微软雅黑" panose="020B0503020204020204" pitchFamily="34" charset="-122"/>
                          <a:ea typeface="微软雅黑" panose="020B0503020204020204" pitchFamily="34" charset="-122"/>
                          <a:cs typeface="+mn-cs"/>
                        </a:rPr>
                        <a:t>26.0%</a:t>
                      </a:r>
                      <a:endParaRPr lang="en-US" altLang="zh-CN" sz="9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marL="10319" marR="10319"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lumMod val="40000"/>
                        <a:lumOff val="60000"/>
                      </a:schemeClr>
                    </a:solidFill>
                  </a:tcPr>
                </a:tc>
              </a:tr>
              <a:tr h="135685">
                <a:tc vMerge="1">
                  <a:tcPr/>
                </a:tc>
                <a:tc vMerge="1">
                  <a:tcPr/>
                </a:tc>
                <a:tc>
                  <a:txBody>
                    <a:bodyPr/>
                    <a:lstStyle/>
                    <a:p>
                      <a:pPr algn="l" fontAlgn="ctr"/>
                      <a:r>
                        <a:rPr lang="zh-CN" altLang="en-US" sz="900" b="1" u="none" strike="noStrike" dirty="0">
                          <a:effectLst/>
                          <a:latin typeface="微软雅黑" panose="020B0503020204020204" pitchFamily="34" charset="-122"/>
                          <a:ea typeface="微软雅黑" panose="020B0503020204020204" pitchFamily="34" charset="-122"/>
                        </a:rPr>
                        <a:t>家居家具</a:t>
                      </a:r>
                      <a:endParaRPr lang="zh-CN" altLang="en-US" sz="900" b="1" i="0" u="none" strike="noStrike" dirty="0">
                        <a:solidFill>
                          <a:srgbClr val="FF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lumMod val="40000"/>
                        <a:lumOff val="60000"/>
                      </a:schemeClr>
                    </a:solidFill>
                  </a:tcPr>
                </a:tc>
                <a:tc>
                  <a:txBody>
                    <a:bodyPr/>
                    <a:lstStyle/>
                    <a:p>
                      <a:pPr algn="ctr" fontAlgn="ctr"/>
                      <a:r>
                        <a:rPr lang="en-US" altLang="zh-CN" sz="900" b="1" u="none" strike="noStrike" dirty="0">
                          <a:effectLst/>
                          <a:latin typeface="微软雅黑" panose="020B0503020204020204" pitchFamily="34" charset="-122"/>
                          <a:ea typeface="微软雅黑" panose="020B0503020204020204" pitchFamily="34" charset="-122"/>
                        </a:rPr>
                        <a:t>20</a:t>
                      </a:r>
                      <a:endParaRPr lang="en-US" altLang="zh-CN" sz="900" b="1" i="0" u="none" strike="noStrike" dirty="0">
                        <a:solidFill>
                          <a:srgbClr val="FF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lumMod val="40000"/>
                        <a:lumOff val="60000"/>
                      </a:schemeClr>
                    </a:solidFill>
                  </a:tcPr>
                </a:tc>
                <a:tc vMerge="1">
                  <a:tcPr/>
                </a:tc>
                <a:tc vMerge="1">
                  <a:tcPr/>
                </a:tc>
              </a:tr>
              <a:tr h="135685">
                <a:tc rowSpan="8">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粮油副食</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3">
                        <a:lumMod val="40000"/>
                        <a:lumOff val="60000"/>
                      </a:schemeClr>
                    </a:solidFill>
                  </a:tcPr>
                </a:tc>
                <a:tc rowSpan="8">
                  <a:txBody>
                    <a:bodyPr/>
                    <a:lstStyle/>
                    <a:p>
                      <a:pPr algn="ctr" fontAlgn="ctr"/>
                      <a:r>
                        <a:rPr lang="en-US" altLang="zh-CN" sz="900" u="none" strike="noStrike" dirty="0" smtClean="0">
                          <a:effectLst/>
                          <a:latin typeface="微软雅黑" panose="020B0503020204020204" pitchFamily="34" charset="-122"/>
                          <a:ea typeface="微软雅黑" panose="020B0503020204020204" pitchFamily="34" charset="-122"/>
                        </a:rPr>
                        <a:t>50</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3">
                        <a:lumMod val="40000"/>
                        <a:lumOff val="60000"/>
                      </a:schemeClr>
                    </a:solidFill>
                  </a:tcPr>
                </a:tc>
                <a:tc>
                  <a:txBody>
                    <a:bodyPr/>
                    <a:lstStyle/>
                    <a:p>
                      <a:pPr algn="l" fontAlgn="ctr"/>
                      <a:r>
                        <a:rPr lang="zh-CN" altLang="en-US" sz="900" b="1" u="none" strike="noStrike" dirty="0">
                          <a:effectLst/>
                          <a:latin typeface="微软雅黑" panose="020B0503020204020204" pitchFamily="34" charset="-122"/>
                          <a:ea typeface="微软雅黑" panose="020B0503020204020204" pitchFamily="34" charset="-122"/>
                        </a:rPr>
                        <a:t>水果</a:t>
                      </a:r>
                      <a:r>
                        <a:rPr lang="en-US" altLang="zh-CN" sz="900" b="1" u="none" strike="noStrike" dirty="0">
                          <a:effectLst/>
                          <a:latin typeface="微软雅黑" panose="020B0503020204020204" pitchFamily="34" charset="-122"/>
                          <a:ea typeface="微软雅黑" panose="020B0503020204020204" pitchFamily="34" charset="-122"/>
                        </a:rPr>
                        <a:t>/</a:t>
                      </a:r>
                      <a:r>
                        <a:rPr lang="zh-CN" altLang="en-US" sz="900" b="1" u="none" strike="noStrike" dirty="0">
                          <a:effectLst/>
                          <a:latin typeface="微软雅黑" panose="020B0503020204020204" pitchFamily="34" charset="-122"/>
                          <a:ea typeface="微软雅黑" panose="020B0503020204020204" pitchFamily="34" charset="-122"/>
                        </a:rPr>
                        <a:t>蔬菜</a:t>
                      </a:r>
                      <a:r>
                        <a:rPr lang="en-US" altLang="zh-CN" sz="900" b="1" u="none" strike="noStrike" dirty="0">
                          <a:effectLst/>
                          <a:latin typeface="微软雅黑" panose="020B0503020204020204" pitchFamily="34" charset="-122"/>
                          <a:ea typeface="微软雅黑" panose="020B0503020204020204" pitchFamily="34" charset="-122"/>
                        </a:rPr>
                        <a:t>/</a:t>
                      </a:r>
                      <a:r>
                        <a:rPr lang="zh-CN" altLang="en-US" sz="900" b="1" u="none" strike="noStrike" dirty="0">
                          <a:effectLst/>
                          <a:latin typeface="微软雅黑" panose="020B0503020204020204" pitchFamily="34" charset="-122"/>
                          <a:ea typeface="微软雅黑" panose="020B0503020204020204" pitchFamily="34" charset="-122"/>
                        </a:rPr>
                        <a:t>调料</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3">
                        <a:lumMod val="40000"/>
                        <a:lumOff val="60000"/>
                      </a:schemeClr>
                    </a:solidFill>
                  </a:tcPr>
                </a:tc>
                <a:tc>
                  <a:txBody>
                    <a:bodyPr/>
                    <a:lstStyle/>
                    <a:p>
                      <a:pPr algn="ctr" fontAlgn="ctr"/>
                      <a:r>
                        <a:rPr lang="en-US" altLang="zh-CN" sz="900" b="1" u="none" strike="noStrike" dirty="0" smtClean="0">
                          <a:solidFill>
                            <a:schemeClr val="tx1"/>
                          </a:solidFill>
                          <a:effectLst/>
                          <a:latin typeface="微软雅黑" panose="020B0503020204020204" pitchFamily="34" charset="-122"/>
                          <a:ea typeface="微软雅黑" panose="020B0503020204020204" pitchFamily="34" charset="-122"/>
                        </a:rPr>
                        <a:t>13</a:t>
                      </a:r>
                      <a:endParaRPr lang="en-US" altLang="zh-CN" sz="900" b="1" i="0" u="none" strike="noStrike" dirty="0">
                        <a:solidFill>
                          <a:schemeClr val="tx1"/>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3">
                        <a:lumMod val="40000"/>
                        <a:lumOff val="60000"/>
                      </a:schemeClr>
                    </a:solidFill>
                  </a:tcPr>
                </a:tc>
                <a:tc rowSpan="8">
                  <a:txBody>
                    <a:bodyPr/>
                    <a:lstStyle/>
                    <a:p>
                      <a:pPr marL="0" algn="ctr" defTabSz="914400" rtl="0" eaLnBrk="1" fontAlgn="ctr" latinLnBrk="0" hangingPunct="1"/>
                      <a:r>
                        <a:rPr lang="en-US" altLang="zh-CN" sz="900" u="none" strike="noStrike" kern="1200" dirty="0">
                          <a:solidFill>
                            <a:schemeClr val="dk1"/>
                          </a:solidFill>
                          <a:effectLst/>
                          <a:latin typeface="微软雅黑" panose="020B0503020204020204" pitchFamily="34" charset="-122"/>
                          <a:ea typeface="微软雅黑" panose="020B0503020204020204" pitchFamily="34" charset="-122"/>
                          <a:cs typeface="+mn-cs"/>
                        </a:rPr>
                        <a:t>3292</a:t>
                      </a:r>
                      <a:endParaRPr lang="en-US" altLang="zh-CN" sz="9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marL="10319" marR="10319"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3">
                        <a:lumMod val="40000"/>
                        <a:lumOff val="60000"/>
                      </a:schemeClr>
                    </a:solidFill>
                  </a:tcPr>
                </a:tc>
                <a:tc rowSpan="8">
                  <a:txBody>
                    <a:bodyPr/>
                    <a:lstStyle/>
                    <a:p>
                      <a:pPr marL="0" algn="ctr" defTabSz="914400" rtl="0" eaLnBrk="1" fontAlgn="ctr" latinLnBrk="0" hangingPunct="1"/>
                      <a:r>
                        <a:rPr lang="en-US" altLang="zh-CN" sz="900" u="none" strike="noStrike" kern="1200" dirty="0">
                          <a:solidFill>
                            <a:schemeClr val="dk1"/>
                          </a:solidFill>
                          <a:effectLst/>
                          <a:latin typeface="微软雅黑" panose="020B0503020204020204" pitchFamily="34" charset="-122"/>
                          <a:ea typeface="微软雅黑" panose="020B0503020204020204" pitchFamily="34" charset="-122"/>
                          <a:cs typeface="+mn-cs"/>
                        </a:rPr>
                        <a:t>11.7%</a:t>
                      </a:r>
                      <a:endParaRPr lang="en-US" altLang="zh-CN" sz="9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marL="10319" marR="10319"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3">
                        <a:lumMod val="40000"/>
                        <a:lumOff val="60000"/>
                      </a:schemeClr>
                    </a:solidFill>
                  </a:tcPr>
                </a:tc>
              </a:tr>
              <a:tr h="135685">
                <a:tc vMerge="1">
                  <a:tcPr/>
                </a:tc>
                <a:tc vMerge="1">
                  <a:tcPr/>
                </a:tc>
                <a:tc>
                  <a:txBody>
                    <a:bodyPr/>
                    <a:lstStyle/>
                    <a:p>
                      <a:pPr algn="l" fontAlgn="ctr"/>
                      <a:r>
                        <a:rPr lang="zh-CN" altLang="en-US" sz="900" b="1" u="none" strike="noStrike" dirty="0">
                          <a:effectLst/>
                          <a:latin typeface="微软雅黑" panose="020B0503020204020204" pitchFamily="34" charset="-122"/>
                          <a:ea typeface="微软雅黑" panose="020B0503020204020204" pitchFamily="34" charset="-122"/>
                        </a:rPr>
                        <a:t>副食</a:t>
                      </a:r>
                      <a:r>
                        <a:rPr lang="en-US" altLang="zh-CN" sz="900" b="1" u="none" strike="noStrike" dirty="0">
                          <a:effectLst/>
                          <a:latin typeface="微软雅黑" panose="020B0503020204020204" pitchFamily="34" charset="-122"/>
                          <a:ea typeface="微软雅黑" panose="020B0503020204020204" pitchFamily="34" charset="-122"/>
                        </a:rPr>
                        <a:t>/</a:t>
                      </a:r>
                      <a:r>
                        <a:rPr lang="zh-CN" altLang="en-US" sz="900" b="1" u="none" strike="noStrike" dirty="0">
                          <a:effectLst/>
                          <a:latin typeface="微软雅黑" panose="020B0503020204020204" pitchFamily="34" charset="-122"/>
                          <a:ea typeface="微软雅黑" panose="020B0503020204020204" pitchFamily="34" charset="-122"/>
                        </a:rPr>
                        <a:t>蛋糕</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3">
                        <a:lumMod val="40000"/>
                        <a:lumOff val="60000"/>
                      </a:schemeClr>
                    </a:solidFill>
                  </a:tcPr>
                </a:tc>
                <a:tc>
                  <a:txBody>
                    <a:bodyPr/>
                    <a:lstStyle/>
                    <a:p>
                      <a:pPr algn="ctr" fontAlgn="ctr"/>
                      <a:r>
                        <a:rPr lang="en-US" altLang="zh-CN" sz="900" b="1" u="none" strike="noStrike" dirty="0" smtClean="0">
                          <a:solidFill>
                            <a:schemeClr val="tx1"/>
                          </a:solidFill>
                          <a:effectLst/>
                          <a:latin typeface="微软雅黑" panose="020B0503020204020204" pitchFamily="34" charset="-122"/>
                          <a:ea typeface="微软雅黑" panose="020B0503020204020204" pitchFamily="34" charset="-122"/>
                        </a:rPr>
                        <a:t>10</a:t>
                      </a:r>
                      <a:endParaRPr lang="en-US" altLang="zh-CN" sz="900" b="1" i="0" u="none" strike="noStrike" dirty="0">
                        <a:solidFill>
                          <a:schemeClr val="tx1"/>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3">
                        <a:lumMod val="40000"/>
                        <a:lumOff val="60000"/>
                      </a:schemeClr>
                    </a:solidFill>
                  </a:tcPr>
                </a:tc>
                <a:tc vMerge="1">
                  <a:tcPr/>
                </a:tc>
                <a:tc vMerge="1">
                  <a:tcPr/>
                </a:tc>
              </a:tr>
              <a:tr h="135685">
                <a:tc vMerge="1">
                  <a:tcPr/>
                </a:tc>
                <a:tc vMerge="1">
                  <a:tcPr/>
                </a:tc>
                <a:tc>
                  <a:txBody>
                    <a:bodyPr/>
                    <a:lstStyle/>
                    <a:p>
                      <a:pPr algn="l" fontAlgn="ctr"/>
                      <a:r>
                        <a:rPr lang="zh-CN" altLang="en-US" sz="900" u="none" strike="noStrike">
                          <a:effectLst/>
                          <a:latin typeface="微软雅黑" panose="020B0503020204020204" pitchFamily="34" charset="-122"/>
                          <a:ea typeface="微软雅黑" panose="020B0503020204020204" pitchFamily="34" charset="-122"/>
                        </a:rPr>
                        <a:t>肉制品</a:t>
                      </a:r>
                      <a:endParaRPr lang="zh-CN" altLang="en-US" sz="900" b="0" i="0" u="none" strike="noStrike">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3">
                        <a:lumMod val="40000"/>
                        <a:lumOff val="60000"/>
                      </a:schemeClr>
                    </a:solidFill>
                  </a:tcPr>
                </a:tc>
                <a:tc>
                  <a:txBody>
                    <a:bodyPr/>
                    <a:lstStyle/>
                    <a:p>
                      <a:pPr algn="ctr" fontAlgn="ctr"/>
                      <a:r>
                        <a:rPr lang="en-US" altLang="zh-CN" sz="900" u="none" strike="noStrike" dirty="0" smtClean="0">
                          <a:solidFill>
                            <a:schemeClr val="tx1"/>
                          </a:solidFill>
                          <a:effectLst/>
                          <a:latin typeface="微软雅黑" panose="020B0503020204020204" pitchFamily="34" charset="-122"/>
                          <a:ea typeface="微软雅黑" panose="020B0503020204020204" pitchFamily="34" charset="-122"/>
                        </a:rPr>
                        <a:t>6</a:t>
                      </a:r>
                      <a:endParaRPr lang="en-US" altLang="zh-CN" sz="900" b="0" i="0" u="none" strike="noStrike" dirty="0">
                        <a:solidFill>
                          <a:schemeClr val="tx1"/>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3">
                        <a:lumMod val="40000"/>
                        <a:lumOff val="60000"/>
                      </a:schemeClr>
                    </a:solidFill>
                  </a:tcPr>
                </a:tc>
                <a:tc vMerge="1">
                  <a:tcPr/>
                </a:tc>
                <a:tc vMerge="1">
                  <a:tcPr/>
                </a:tc>
              </a:tr>
              <a:tr h="135685">
                <a:tc vMerge="1">
                  <a:tcPr/>
                </a:tc>
                <a:tc vMerge="1">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豆制品加工</a:t>
                      </a:r>
                      <a:endParaRPr lang="zh-CN" altLang="en-US"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3">
                        <a:lumMod val="40000"/>
                        <a:lumOff val="60000"/>
                      </a:schemeClr>
                    </a:solidFill>
                  </a:tcPr>
                </a:tc>
                <a:tc>
                  <a:txBody>
                    <a:bodyPr/>
                    <a:lstStyle/>
                    <a:p>
                      <a:pPr algn="ctr" fontAlgn="ctr"/>
                      <a:r>
                        <a:rPr lang="en-US" altLang="zh-CN" sz="900" u="none" strike="noStrike" dirty="0">
                          <a:solidFill>
                            <a:schemeClr val="tx1"/>
                          </a:solidFill>
                          <a:effectLst/>
                          <a:latin typeface="微软雅黑" panose="020B0503020204020204" pitchFamily="34" charset="-122"/>
                          <a:ea typeface="微软雅黑" panose="020B0503020204020204" pitchFamily="34" charset="-122"/>
                        </a:rPr>
                        <a:t>7</a:t>
                      </a:r>
                      <a:endParaRPr lang="en-US" altLang="zh-CN" sz="900" b="0" i="0" u="none" strike="noStrike" dirty="0">
                        <a:solidFill>
                          <a:schemeClr val="tx1"/>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3">
                        <a:lumMod val="40000"/>
                        <a:lumOff val="60000"/>
                      </a:schemeClr>
                    </a:solidFill>
                  </a:tcPr>
                </a:tc>
                <a:tc vMerge="1">
                  <a:tcPr/>
                </a:tc>
                <a:tc vMerge="1">
                  <a:tcPr/>
                </a:tc>
              </a:tr>
              <a:tr h="135685">
                <a:tc vMerge="1">
                  <a:tcPr/>
                </a:tc>
                <a:tc vMerge="1">
                  <a:tcPr/>
                </a:tc>
                <a:tc>
                  <a:txBody>
                    <a:bodyPr/>
                    <a:lstStyle/>
                    <a:p>
                      <a:pPr algn="l" fontAlgn="ctr"/>
                      <a:r>
                        <a:rPr lang="zh-CN" altLang="en-US" sz="900" u="none" strike="noStrike">
                          <a:effectLst/>
                          <a:latin typeface="微软雅黑" panose="020B0503020204020204" pitchFamily="34" charset="-122"/>
                          <a:ea typeface="微软雅黑" panose="020B0503020204020204" pitchFamily="34" charset="-122"/>
                        </a:rPr>
                        <a:t>烟酒茶叶</a:t>
                      </a:r>
                      <a:endParaRPr lang="zh-CN" altLang="en-US" sz="900" b="0" i="0" u="none" strike="noStrike">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3">
                        <a:lumMod val="40000"/>
                        <a:lumOff val="60000"/>
                      </a:schemeClr>
                    </a:solidFill>
                  </a:tcPr>
                </a:tc>
                <a:tc>
                  <a:txBody>
                    <a:bodyPr/>
                    <a:lstStyle/>
                    <a:p>
                      <a:pPr algn="ctr" fontAlgn="ctr"/>
                      <a:r>
                        <a:rPr lang="en-US" altLang="zh-CN" sz="900" u="none" strike="noStrike" dirty="0" smtClean="0">
                          <a:solidFill>
                            <a:schemeClr val="tx1"/>
                          </a:solidFill>
                          <a:effectLst/>
                          <a:latin typeface="微软雅黑" panose="020B0503020204020204" pitchFamily="34" charset="-122"/>
                          <a:ea typeface="微软雅黑" panose="020B0503020204020204" pitchFamily="34" charset="-122"/>
                        </a:rPr>
                        <a:t>5</a:t>
                      </a:r>
                      <a:endParaRPr lang="en-US" altLang="zh-CN" sz="900" b="0" i="0" u="none" strike="noStrike" dirty="0">
                        <a:solidFill>
                          <a:schemeClr val="tx1"/>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3">
                        <a:lumMod val="40000"/>
                        <a:lumOff val="60000"/>
                      </a:schemeClr>
                    </a:solidFill>
                  </a:tcPr>
                </a:tc>
                <a:tc vMerge="1">
                  <a:tcPr/>
                </a:tc>
                <a:tc vMerge="1">
                  <a:tcPr/>
                </a:tc>
              </a:tr>
              <a:tr h="135685">
                <a:tc vMerge="1">
                  <a:tcPr/>
                </a:tc>
                <a:tc vMerge="1">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水产</a:t>
                      </a:r>
                      <a:endParaRPr lang="zh-CN" altLang="en-US"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3">
                        <a:lumMod val="40000"/>
                        <a:lumOff val="60000"/>
                      </a:schemeClr>
                    </a:solidFill>
                  </a:tcPr>
                </a:tc>
                <a:tc>
                  <a:txBody>
                    <a:bodyPr/>
                    <a:lstStyle/>
                    <a:p>
                      <a:pPr algn="ctr" fontAlgn="ctr"/>
                      <a:r>
                        <a:rPr lang="en-US" altLang="zh-CN" sz="900" u="none" strike="noStrike" dirty="0">
                          <a:solidFill>
                            <a:schemeClr val="tx1"/>
                          </a:solidFill>
                          <a:effectLst/>
                          <a:latin typeface="微软雅黑" panose="020B0503020204020204" pitchFamily="34" charset="-122"/>
                          <a:ea typeface="微软雅黑" panose="020B0503020204020204" pitchFamily="34" charset="-122"/>
                        </a:rPr>
                        <a:t>4</a:t>
                      </a:r>
                      <a:endParaRPr lang="en-US" altLang="zh-CN" sz="900" b="0" i="0" u="none" strike="noStrike" dirty="0">
                        <a:solidFill>
                          <a:schemeClr val="tx1"/>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3">
                        <a:lumMod val="40000"/>
                        <a:lumOff val="60000"/>
                      </a:schemeClr>
                    </a:solidFill>
                  </a:tcPr>
                </a:tc>
                <a:tc vMerge="1">
                  <a:tcPr/>
                </a:tc>
                <a:tc vMerge="1">
                  <a:tcPr/>
                </a:tc>
              </a:tr>
              <a:tr h="135685">
                <a:tc vMerge="1">
                  <a:tcPr/>
                </a:tc>
                <a:tc vMerge="1">
                  <a:tcPr/>
                </a:tc>
                <a:tc>
                  <a:txBody>
                    <a:bodyPr/>
                    <a:lstStyle/>
                    <a:p>
                      <a:pPr algn="l" fontAlgn="ctr"/>
                      <a:r>
                        <a:rPr lang="zh-CN" altLang="en-US" sz="900" u="none" strike="noStrike">
                          <a:effectLst/>
                          <a:latin typeface="微软雅黑" panose="020B0503020204020204" pitchFamily="34" charset="-122"/>
                          <a:ea typeface="微软雅黑" panose="020B0503020204020204" pitchFamily="34" charset="-122"/>
                        </a:rPr>
                        <a:t>粮油</a:t>
                      </a:r>
                      <a:endParaRPr lang="zh-CN" altLang="en-US" sz="900" b="0" i="0" u="none" strike="noStrike">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3">
                        <a:lumMod val="40000"/>
                        <a:lumOff val="60000"/>
                      </a:schemeClr>
                    </a:solidFill>
                  </a:tcPr>
                </a:tc>
                <a:tc>
                  <a:txBody>
                    <a:bodyPr/>
                    <a:lstStyle/>
                    <a:p>
                      <a:pPr algn="ctr" fontAlgn="ctr"/>
                      <a:r>
                        <a:rPr lang="en-US" altLang="zh-CN" sz="900" u="none" strike="noStrike" dirty="0">
                          <a:solidFill>
                            <a:schemeClr val="tx1"/>
                          </a:solidFill>
                          <a:effectLst/>
                          <a:latin typeface="微软雅黑" panose="020B0503020204020204" pitchFamily="34" charset="-122"/>
                          <a:ea typeface="微软雅黑" panose="020B0503020204020204" pitchFamily="34" charset="-122"/>
                        </a:rPr>
                        <a:t>4</a:t>
                      </a:r>
                      <a:endParaRPr lang="en-US" altLang="zh-CN" sz="900" b="0" i="0" u="none" strike="noStrike" dirty="0">
                        <a:solidFill>
                          <a:schemeClr val="tx1"/>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3">
                        <a:lumMod val="40000"/>
                        <a:lumOff val="60000"/>
                      </a:schemeClr>
                    </a:solidFill>
                  </a:tcPr>
                </a:tc>
                <a:tc vMerge="1">
                  <a:tcPr/>
                </a:tc>
                <a:tc vMerge="1">
                  <a:tcPr/>
                </a:tc>
              </a:tr>
              <a:tr h="135685">
                <a:tc vMerge="1">
                  <a:tcPr/>
                </a:tc>
                <a:tc vMerge="1">
                  <a:tcPr/>
                </a:tc>
                <a:tc>
                  <a:txBody>
                    <a:bodyPr/>
                    <a:lstStyle/>
                    <a:p>
                      <a:pPr algn="l" fontAlgn="ctr"/>
                      <a:r>
                        <a:rPr lang="zh-CN" altLang="en-US" sz="900" u="none" strike="noStrike">
                          <a:effectLst/>
                          <a:latin typeface="微软雅黑" panose="020B0503020204020204" pitchFamily="34" charset="-122"/>
                          <a:ea typeface="微软雅黑" panose="020B0503020204020204" pitchFamily="34" charset="-122"/>
                        </a:rPr>
                        <a:t>水店</a:t>
                      </a:r>
                      <a:endParaRPr lang="zh-CN" altLang="en-US" sz="900" b="0" i="0" u="none" strike="noStrike">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3">
                        <a:lumMod val="40000"/>
                        <a:lumOff val="60000"/>
                      </a:schemeClr>
                    </a:solidFill>
                  </a:tcPr>
                </a:tc>
                <a:tc>
                  <a:txBody>
                    <a:bodyPr/>
                    <a:lstStyle/>
                    <a:p>
                      <a:pPr algn="ctr" fontAlgn="ctr"/>
                      <a:r>
                        <a:rPr lang="en-US" altLang="zh-CN" sz="900" u="none" strike="noStrike" dirty="0">
                          <a:solidFill>
                            <a:schemeClr val="tx1"/>
                          </a:solidFill>
                          <a:effectLst/>
                          <a:latin typeface="微软雅黑" panose="020B0503020204020204" pitchFamily="34" charset="-122"/>
                          <a:ea typeface="微软雅黑" panose="020B0503020204020204" pitchFamily="34" charset="-122"/>
                        </a:rPr>
                        <a:t>1</a:t>
                      </a:r>
                      <a:endParaRPr lang="en-US" altLang="zh-CN" sz="900" b="0" i="0" u="none" strike="noStrike" dirty="0">
                        <a:solidFill>
                          <a:schemeClr val="tx1"/>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3">
                        <a:lumMod val="40000"/>
                        <a:lumOff val="60000"/>
                      </a:schemeClr>
                    </a:solidFill>
                  </a:tcPr>
                </a:tc>
                <a:tc vMerge="1">
                  <a:tcPr/>
                </a:tc>
                <a:tc vMerge="1">
                  <a:tcPr/>
                </a:tc>
              </a:tr>
              <a:tr h="135685">
                <a:tc rowSpan="12">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其他零售商业</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rowSpan="12">
                  <a:txBody>
                    <a:bodyPr/>
                    <a:lstStyle/>
                    <a:p>
                      <a:pPr algn="ctr" fontAlgn="ctr"/>
                      <a:r>
                        <a:rPr lang="en-US" altLang="zh-CN" sz="900" u="none" strike="noStrike" dirty="0" smtClean="0">
                          <a:effectLst/>
                          <a:latin typeface="微软雅黑" panose="020B0503020204020204" pitchFamily="34" charset="-122"/>
                          <a:ea typeface="微软雅黑" panose="020B0503020204020204" pitchFamily="34" charset="-122"/>
                        </a:rPr>
                        <a:t>107</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a:txBody>
                    <a:bodyPr/>
                    <a:lstStyle/>
                    <a:p>
                      <a:pPr algn="l" fontAlgn="ctr"/>
                      <a:r>
                        <a:rPr lang="zh-CN" altLang="en-US" sz="900" b="1" u="none" strike="noStrike" dirty="0">
                          <a:effectLst/>
                          <a:latin typeface="微软雅黑" panose="020B0503020204020204" pitchFamily="34" charset="-122"/>
                          <a:ea typeface="微软雅黑" panose="020B0503020204020204" pitchFamily="34" charset="-122"/>
                        </a:rPr>
                        <a:t>服装鞋帽</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a:txBody>
                    <a:bodyPr/>
                    <a:lstStyle/>
                    <a:p>
                      <a:pPr algn="ctr" fontAlgn="ctr"/>
                      <a:r>
                        <a:rPr lang="en-US" altLang="zh-CN" sz="900" b="1" u="none" strike="noStrike" dirty="0">
                          <a:effectLst/>
                          <a:latin typeface="微软雅黑" panose="020B0503020204020204" pitchFamily="34" charset="-122"/>
                          <a:ea typeface="微软雅黑" panose="020B0503020204020204" pitchFamily="34" charset="-122"/>
                        </a:rPr>
                        <a:t>28</a:t>
                      </a:r>
                      <a:endParaRPr lang="en-US" altLang="zh-CN"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rowSpan="12">
                  <a:txBody>
                    <a:bodyPr/>
                    <a:lstStyle/>
                    <a:p>
                      <a:pPr marL="0" algn="ctr" defTabSz="914400" rtl="0" eaLnBrk="1" fontAlgn="ctr" latinLnBrk="0" hangingPunct="1"/>
                      <a:r>
                        <a:rPr lang="en-US" altLang="zh-CN" sz="900"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9143</a:t>
                      </a:r>
                      <a:endParaRPr lang="en-US" altLang="zh-CN" sz="9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marL="10319" marR="10319"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rowSpan="12">
                  <a:txBody>
                    <a:bodyPr/>
                    <a:lstStyle/>
                    <a:p>
                      <a:pPr marL="0" algn="ctr" defTabSz="914400" rtl="0" eaLnBrk="1" fontAlgn="ctr" latinLnBrk="0" hangingPunct="1"/>
                      <a:r>
                        <a:rPr lang="en-US" altLang="zh-CN" sz="900" u="none" strike="noStrike" kern="1200" dirty="0">
                          <a:solidFill>
                            <a:schemeClr val="dk1"/>
                          </a:solidFill>
                          <a:effectLst/>
                          <a:latin typeface="微软雅黑" panose="020B0503020204020204" pitchFamily="34" charset="-122"/>
                          <a:ea typeface="微软雅黑" panose="020B0503020204020204" pitchFamily="34" charset="-122"/>
                          <a:cs typeface="+mn-cs"/>
                        </a:rPr>
                        <a:t>32.5%</a:t>
                      </a:r>
                      <a:endParaRPr lang="en-US" altLang="zh-CN" sz="9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marL="10319" marR="10319"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r>
              <a:tr h="135685">
                <a:tc vMerge="1">
                  <a:tcPr/>
                </a:tc>
                <a:tc vMerge="1">
                  <a:tcPr/>
                </a:tc>
                <a:tc>
                  <a:txBody>
                    <a:bodyPr/>
                    <a:lstStyle/>
                    <a:p>
                      <a:pPr algn="l" fontAlgn="ctr"/>
                      <a:r>
                        <a:rPr lang="zh-CN" altLang="en-US" sz="900" b="1" u="none" strike="noStrike" dirty="0">
                          <a:effectLst/>
                          <a:latin typeface="微软雅黑" panose="020B0503020204020204" pitchFamily="34" charset="-122"/>
                          <a:ea typeface="微软雅黑" panose="020B0503020204020204" pitchFamily="34" charset="-122"/>
                        </a:rPr>
                        <a:t>超市</a:t>
                      </a:r>
                      <a:r>
                        <a:rPr lang="en-US" altLang="zh-CN" sz="900" b="1" u="none" strike="noStrike" dirty="0">
                          <a:effectLst/>
                          <a:latin typeface="微软雅黑" panose="020B0503020204020204" pitchFamily="34" charset="-122"/>
                          <a:ea typeface="微软雅黑" panose="020B0503020204020204" pitchFamily="34" charset="-122"/>
                        </a:rPr>
                        <a:t>/</a:t>
                      </a:r>
                      <a:r>
                        <a:rPr lang="zh-CN" altLang="en-US" sz="900" b="1" u="none" strike="noStrike" dirty="0">
                          <a:effectLst/>
                          <a:latin typeface="微软雅黑" panose="020B0503020204020204" pitchFamily="34" charset="-122"/>
                          <a:ea typeface="微软雅黑" panose="020B0503020204020204" pitchFamily="34" charset="-122"/>
                        </a:rPr>
                        <a:t>便民店</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a:txBody>
                    <a:bodyPr/>
                    <a:lstStyle/>
                    <a:p>
                      <a:pPr algn="ctr" fontAlgn="ctr"/>
                      <a:r>
                        <a:rPr lang="en-US" altLang="zh-CN" sz="900" b="1" u="none" strike="noStrike" dirty="0" smtClean="0">
                          <a:solidFill>
                            <a:schemeClr val="tx1"/>
                          </a:solidFill>
                          <a:effectLst/>
                          <a:latin typeface="微软雅黑" panose="020B0503020204020204" pitchFamily="34" charset="-122"/>
                          <a:ea typeface="微软雅黑" panose="020B0503020204020204" pitchFamily="34" charset="-122"/>
                        </a:rPr>
                        <a:t>28</a:t>
                      </a:r>
                      <a:endParaRPr lang="en-US" altLang="zh-CN" sz="900" b="1" i="0" u="none" strike="noStrike" dirty="0">
                        <a:solidFill>
                          <a:schemeClr val="tx1"/>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vMerge="1">
                  <a:tcPr/>
                </a:tc>
                <a:tc vMerge="1">
                  <a:tcPr/>
                </a:tc>
              </a:tr>
              <a:tr h="135685">
                <a:tc vMerge="1">
                  <a:tcPr/>
                </a:tc>
                <a:tc vMerge="1">
                  <a:tcPr/>
                </a:tc>
                <a:tc>
                  <a:txBody>
                    <a:bodyPr/>
                    <a:lstStyle/>
                    <a:p>
                      <a:pPr algn="l" fontAlgn="ctr"/>
                      <a:r>
                        <a:rPr lang="zh-CN" altLang="en-US" sz="900" b="1" u="none" strike="noStrike">
                          <a:effectLst/>
                          <a:latin typeface="微软雅黑" panose="020B0503020204020204" pitchFamily="34" charset="-122"/>
                          <a:ea typeface="微软雅黑" panose="020B0503020204020204" pitchFamily="34" charset="-122"/>
                        </a:rPr>
                        <a:t>摩托车</a:t>
                      </a:r>
                      <a:r>
                        <a:rPr lang="en-US" altLang="zh-CN" sz="900" b="1" u="none" strike="noStrike">
                          <a:effectLst/>
                          <a:latin typeface="微软雅黑" panose="020B0503020204020204" pitchFamily="34" charset="-122"/>
                          <a:ea typeface="微软雅黑" panose="020B0503020204020204" pitchFamily="34" charset="-122"/>
                        </a:rPr>
                        <a:t>/</a:t>
                      </a:r>
                      <a:r>
                        <a:rPr lang="zh-CN" altLang="en-US" sz="900" b="1" u="none" strike="noStrike">
                          <a:effectLst/>
                          <a:latin typeface="微软雅黑" panose="020B0503020204020204" pitchFamily="34" charset="-122"/>
                          <a:ea typeface="微软雅黑" panose="020B0503020204020204" pitchFamily="34" charset="-122"/>
                        </a:rPr>
                        <a:t>电动车</a:t>
                      </a:r>
                      <a:r>
                        <a:rPr lang="en-US" altLang="zh-CN" sz="900" b="1" u="none" strike="noStrike">
                          <a:effectLst/>
                          <a:latin typeface="微软雅黑" panose="020B0503020204020204" pitchFamily="34" charset="-122"/>
                          <a:ea typeface="微软雅黑" panose="020B0503020204020204" pitchFamily="34" charset="-122"/>
                        </a:rPr>
                        <a:t>/</a:t>
                      </a:r>
                      <a:r>
                        <a:rPr lang="zh-CN" altLang="en-US" sz="900" b="1" u="none" strike="noStrike">
                          <a:effectLst/>
                          <a:latin typeface="微软雅黑" panose="020B0503020204020204" pitchFamily="34" charset="-122"/>
                          <a:ea typeface="微软雅黑" panose="020B0503020204020204" pitchFamily="34" charset="-122"/>
                        </a:rPr>
                        <a:t>三轮车</a:t>
                      </a:r>
                      <a:endParaRPr lang="zh-CN" altLang="en-US" sz="900" b="1" i="0" u="none" strike="noStrike">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a:txBody>
                    <a:bodyPr/>
                    <a:lstStyle/>
                    <a:p>
                      <a:pPr algn="ctr" fontAlgn="ctr"/>
                      <a:r>
                        <a:rPr lang="en-US" altLang="zh-CN" sz="900" b="1" u="none" strike="noStrike" dirty="0">
                          <a:effectLst/>
                          <a:latin typeface="微软雅黑" panose="020B0503020204020204" pitchFamily="34" charset="-122"/>
                          <a:ea typeface="微软雅黑" panose="020B0503020204020204" pitchFamily="34" charset="-122"/>
                        </a:rPr>
                        <a:t>11</a:t>
                      </a:r>
                      <a:endParaRPr lang="en-US" altLang="zh-CN"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vMerge="1">
                  <a:tcPr/>
                </a:tc>
                <a:tc vMerge="1">
                  <a:tcPr/>
                </a:tc>
              </a:tr>
              <a:tr h="135685">
                <a:tc vMerge="1">
                  <a:tcPr/>
                </a:tc>
                <a:tc vMerge="1">
                  <a:tcPr/>
                </a:tc>
                <a:tc>
                  <a:txBody>
                    <a:bodyPr/>
                    <a:lstStyle/>
                    <a:p>
                      <a:pPr algn="l" fontAlgn="ctr"/>
                      <a:r>
                        <a:rPr lang="zh-CN" altLang="en-US" sz="900" b="1" u="none" strike="noStrike">
                          <a:effectLst/>
                          <a:latin typeface="微软雅黑" panose="020B0503020204020204" pitchFamily="34" charset="-122"/>
                          <a:ea typeface="微软雅黑" panose="020B0503020204020204" pitchFamily="34" charset="-122"/>
                        </a:rPr>
                        <a:t>百货</a:t>
                      </a:r>
                      <a:endParaRPr lang="zh-CN" altLang="en-US" sz="900" b="1" i="0" u="none" strike="noStrike">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a:txBody>
                    <a:bodyPr/>
                    <a:lstStyle/>
                    <a:p>
                      <a:pPr algn="ctr" fontAlgn="ctr"/>
                      <a:r>
                        <a:rPr lang="en-US" altLang="zh-CN" sz="900" b="1" u="none" strike="noStrike" dirty="0">
                          <a:effectLst/>
                          <a:latin typeface="微软雅黑" panose="020B0503020204020204" pitchFamily="34" charset="-122"/>
                          <a:ea typeface="微软雅黑" panose="020B0503020204020204" pitchFamily="34" charset="-122"/>
                        </a:rPr>
                        <a:t>10</a:t>
                      </a:r>
                      <a:endParaRPr lang="en-US" altLang="zh-CN"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vMerge="1">
                  <a:tcPr/>
                </a:tc>
                <a:tc vMerge="1">
                  <a:tcPr/>
                </a:tc>
              </a:tr>
              <a:tr h="135685">
                <a:tc vMerge="1">
                  <a:tcPr/>
                </a:tc>
                <a:tc vMerge="1">
                  <a:tcPr/>
                </a:tc>
                <a:tc>
                  <a:txBody>
                    <a:bodyPr/>
                    <a:lstStyle/>
                    <a:p>
                      <a:pPr algn="l" fontAlgn="ctr"/>
                      <a:r>
                        <a:rPr lang="zh-CN" altLang="en-US" sz="900" u="none" strike="noStrike">
                          <a:effectLst/>
                          <a:latin typeface="微软雅黑" panose="020B0503020204020204" pitchFamily="34" charset="-122"/>
                          <a:ea typeface="微软雅黑" panose="020B0503020204020204" pitchFamily="34" charset="-122"/>
                        </a:rPr>
                        <a:t>电器</a:t>
                      </a:r>
                      <a:endParaRPr lang="zh-CN" altLang="en-US" sz="900" b="0" i="0" u="none" strike="noStrike">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8</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vMerge="1">
                  <a:tcPr/>
                </a:tc>
                <a:tc vMerge="1">
                  <a:tcPr/>
                </a:tc>
              </a:tr>
              <a:tr h="135685">
                <a:tc vMerge="1">
                  <a:tcPr/>
                </a:tc>
                <a:tc vMerge="1">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母婴用品</a:t>
                      </a:r>
                      <a:r>
                        <a:rPr lang="en-US" altLang="zh-CN" sz="900" u="none" strike="noStrike" dirty="0">
                          <a:effectLst/>
                          <a:latin typeface="微软雅黑" panose="020B0503020204020204" pitchFamily="34" charset="-122"/>
                          <a:ea typeface="微软雅黑" panose="020B0503020204020204" pitchFamily="34" charset="-122"/>
                        </a:rPr>
                        <a:t>/</a:t>
                      </a:r>
                      <a:r>
                        <a:rPr lang="zh-CN" altLang="en-US" sz="900" u="none" strike="noStrike" dirty="0">
                          <a:effectLst/>
                          <a:latin typeface="微软雅黑" panose="020B0503020204020204" pitchFamily="34" charset="-122"/>
                          <a:ea typeface="微软雅黑" panose="020B0503020204020204" pitchFamily="34" charset="-122"/>
                        </a:rPr>
                        <a:t>玩具</a:t>
                      </a:r>
                      <a:endParaRPr lang="zh-CN" altLang="en-US"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8</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vMerge="1">
                  <a:tcPr/>
                </a:tc>
                <a:tc vMerge="1">
                  <a:tcPr/>
                </a:tc>
              </a:tr>
              <a:tr h="135685">
                <a:tc vMerge="1">
                  <a:tcPr/>
                </a:tc>
                <a:tc vMerge="1">
                  <a:tcPr/>
                </a:tc>
                <a:tc>
                  <a:txBody>
                    <a:bodyPr/>
                    <a:lstStyle/>
                    <a:p>
                      <a:pPr algn="l" fontAlgn="ctr"/>
                      <a:r>
                        <a:rPr lang="zh-CN" altLang="en-US" sz="900" u="none" strike="noStrike">
                          <a:effectLst/>
                          <a:latin typeface="微软雅黑" panose="020B0503020204020204" pitchFamily="34" charset="-122"/>
                          <a:ea typeface="微软雅黑" panose="020B0503020204020204" pitchFamily="34" charset="-122"/>
                        </a:rPr>
                        <a:t>礼品装饰</a:t>
                      </a:r>
                      <a:endParaRPr lang="zh-CN" altLang="en-US" sz="900" b="0" i="0" u="none" strike="noStrike">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3</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vMerge="1">
                  <a:tcPr/>
                </a:tc>
                <a:tc vMerge="1">
                  <a:tcPr/>
                </a:tc>
              </a:tr>
              <a:tr h="135685">
                <a:tc vMerge="1">
                  <a:tcPr/>
                </a:tc>
                <a:tc vMerge="1">
                  <a:tcPr/>
                </a:tc>
                <a:tc>
                  <a:txBody>
                    <a:bodyPr/>
                    <a:lstStyle/>
                    <a:p>
                      <a:pPr algn="l" fontAlgn="ctr"/>
                      <a:r>
                        <a:rPr lang="zh-CN" altLang="en-US" sz="900" u="none" strike="noStrike">
                          <a:effectLst/>
                          <a:latin typeface="微软雅黑" panose="020B0503020204020204" pitchFamily="34" charset="-122"/>
                          <a:ea typeface="微软雅黑" panose="020B0503020204020204" pitchFamily="34" charset="-122"/>
                        </a:rPr>
                        <a:t>花卉</a:t>
                      </a:r>
                      <a:endParaRPr lang="zh-CN" altLang="en-US" sz="900" b="0" i="0" u="none" strike="noStrike">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2</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vMerge="1">
                  <a:tcPr/>
                </a:tc>
                <a:tc vMerge="1">
                  <a:tcPr/>
                </a:tc>
              </a:tr>
              <a:tr h="135685">
                <a:tc vMerge="1">
                  <a:tcPr/>
                </a:tc>
                <a:tc vMerge="1">
                  <a:tcPr/>
                </a:tc>
                <a:tc>
                  <a:txBody>
                    <a:bodyPr/>
                    <a:lstStyle/>
                    <a:p>
                      <a:pPr algn="l" fontAlgn="ctr"/>
                      <a:r>
                        <a:rPr lang="zh-CN" altLang="en-US" sz="900" u="none" strike="noStrike">
                          <a:effectLst/>
                          <a:latin typeface="微软雅黑" panose="020B0503020204020204" pitchFamily="34" charset="-122"/>
                          <a:ea typeface="微软雅黑" panose="020B0503020204020204" pitchFamily="34" charset="-122"/>
                        </a:rPr>
                        <a:t>渔具</a:t>
                      </a:r>
                      <a:endParaRPr lang="zh-CN" altLang="en-US" sz="900" b="0" i="0" u="none" strike="noStrike">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2</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vMerge="1">
                  <a:tcPr/>
                </a:tc>
                <a:tc vMerge="1">
                  <a:tcPr/>
                </a:tc>
              </a:tr>
              <a:tr h="135685">
                <a:tc vMerge="1">
                  <a:tcPr/>
                </a:tc>
                <a:tc vMerge="1">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汽车</a:t>
                      </a:r>
                      <a:endParaRPr lang="zh-CN" altLang="en-US"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1</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vMerge="1">
                  <a:tcPr/>
                </a:tc>
                <a:tc vMerge="1">
                  <a:tcPr/>
                </a:tc>
              </a:tr>
              <a:tr h="135685">
                <a:tc vMerge="1">
                  <a:tcPr/>
                </a:tc>
                <a:tc vMerge="1">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书店</a:t>
                      </a:r>
                      <a:endParaRPr lang="zh-CN" altLang="en-US"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1</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vMerge="1">
                  <a:tcPr/>
                </a:tc>
                <a:tc vMerge="1">
                  <a:tcPr/>
                </a:tc>
              </a:tr>
              <a:tr h="135685">
                <a:tc vMerge="1">
                  <a:tcPr/>
                </a:tc>
                <a:tc vMerge="1">
                  <a:tcPr/>
                </a:tc>
                <a:tc>
                  <a:txBody>
                    <a:bodyPr/>
                    <a:lstStyle/>
                    <a:p>
                      <a:pPr algn="l" fontAlgn="ctr"/>
                      <a:r>
                        <a:rPr lang="zh-CN" altLang="en-US" sz="900" u="none" strike="noStrike" dirty="0">
                          <a:solidFill>
                            <a:schemeClr val="tx1"/>
                          </a:solidFill>
                          <a:effectLst/>
                          <a:latin typeface="微软雅黑" panose="020B0503020204020204" pitchFamily="34" charset="-122"/>
                          <a:ea typeface="微软雅黑" panose="020B0503020204020204" pitchFamily="34" charset="-122"/>
                        </a:rPr>
                        <a:t>药店</a:t>
                      </a:r>
                      <a:endParaRPr lang="zh-CN" altLang="en-US" sz="900" b="0" i="0" u="none" strike="noStrike" dirty="0">
                        <a:solidFill>
                          <a:schemeClr val="tx1"/>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a:txBody>
                    <a:bodyPr/>
                    <a:lstStyle/>
                    <a:p>
                      <a:pPr algn="ctr" fontAlgn="ctr"/>
                      <a:r>
                        <a:rPr lang="en-US" altLang="zh-CN" sz="900" u="none" strike="noStrike" dirty="0" smtClean="0">
                          <a:solidFill>
                            <a:schemeClr val="tx1"/>
                          </a:solidFill>
                          <a:effectLst/>
                          <a:latin typeface="微软雅黑" panose="020B0503020204020204" pitchFamily="34" charset="-122"/>
                          <a:ea typeface="微软雅黑" panose="020B0503020204020204" pitchFamily="34" charset="-122"/>
                        </a:rPr>
                        <a:t>5</a:t>
                      </a:r>
                      <a:endParaRPr lang="en-US" altLang="zh-CN" sz="900" b="0" i="0" u="none" strike="noStrike" dirty="0">
                        <a:solidFill>
                          <a:schemeClr val="tx1"/>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lumMod val="40000"/>
                        <a:lumOff val="60000"/>
                      </a:schemeClr>
                    </a:solidFill>
                  </a:tcPr>
                </a:tc>
                <a:tc vMerge="1">
                  <a:tcPr/>
                </a:tc>
                <a:tc vMerge="1">
                  <a:tcPr/>
                </a:tc>
              </a:tr>
              <a:tr h="135685">
                <a:tc>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餐饮</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5">
                        <a:lumMod val="20000"/>
                        <a:lumOff val="80000"/>
                      </a:schemeClr>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28</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5">
                        <a:lumMod val="20000"/>
                        <a:lumOff val="80000"/>
                      </a:schemeClr>
                    </a:solidFill>
                  </a:tcPr>
                </a:tc>
                <a:tc>
                  <a:txBody>
                    <a:bodyPr/>
                    <a:lstStyle/>
                    <a:p>
                      <a:pPr algn="l" fontAlgn="ctr"/>
                      <a:r>
                        <a:rPr lang="zh-CN" altLang="en-US" sz="900" b="1" u="none" strike="noStrike" dirty="0">
                          <a:effectLst/>
                          <a:latin typeface="微软雅黑" panose="020B0503020204020204" pitchFamily="34" charset="-122"/>
                          <a:ea typeface="微软雅黑" panose="020B0503020204020204" pitchFamily="34" charset="-122"/>
                        </a:rPr>
                        <a:t>饭店</a:t>
                      </a:r>
                      <a:endParaRPr lang="zh-CN" altLang="en-US" sz="900" b="1" i="0" u="none" strike="noStrike" dirty="0">
                        <a:solidFill>
                          <a:srgbClr val="FF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5">
                        <a:lumMod val="20000"/>
                        <a:lumOff val="80000"/>
                      </a:schemeClr>
                    </a:solidFill>
                  </a:tcPr>
                </a:tc>
                <a:tc>
                  <a:txBody>
                    <a:bodyPr/>
                    <a:lstStyle/>
                    <a:p>
                      <a:pPr algn="ctr" fontAlgn="ctr"/>
                      <a:r>
                        <a:rPr lang="en-US" altLang="zh-CN" sz="900" b="1" u="none" strike="noStrike" dirty="0">
                          <a:effectLst/>
                          <a:latin typeface="微软雅黑" panose="020B0503020204020204" pitchFamily="34" charset="-122"/>
                          <a:ea typeface="微软雅黑" panose="020B0503020204020204" pitchFamily="34" charset="-122"/>
                        </a:rPr>
                        <a:t>28</a:t>
                      </a:r>
                      <a:endParaRPr lang="en-US" altLang="zh-CN" sz="900" b="1" i="0" u="none" strike="noStrike" dirty="0">
                        <a:solidFill>
                          <a:srgbClr val="FF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5">
                        <a:lumMod val="20000"/>
                        <a:lumOff val="80000"/>
                      </a:schemeClr>
                    </a:solidFill>
                  </a:tcPr>
                </a:tc>
                <a:tc>
                  <a:txBody>
                    <a:bodyPr/>
                    <a:lstStyle/>
                    <a:p>
                      <a:pPr marL="0" algn="ctr" defTabSz="914400" rtl="0" eaLnBrk="1" fontAlgn="ctr" latinLnBrk="0" hangingPunct="1"/>
                      <a:r>
                        <a:rPr lang="en-US" altLang="zh-CN" sz="900" u="none" strike="noStrike" kern="1200">
                          <a:solidFill>
                            <a:schemeClr val="dk1"/>
                          </a:solidFill>
                          <a:effectLst/>
                          <a:latin typeface="微软雅黑" panose="020B0503020204020204" pitchFamily="34" charset="-122"/>
                          <a:ea typeface="微软雅黑" panose="020B0503020204020204" pitchFamily="34" charset="-122"/>
                          <a:cs typeface="+mn-cs"/>
                        </a:rPr>
                        <a:t>2124</a:t>
                      </a:r>
                      <a:endParaRPr lang="en-US" altLang="zh-CN" sz="900" u="none" strike="noStrike" kern="1200">
                        <a:solidFill>
                          <a:schemeClr val="dk1"/>
                        </a:solidFill>
                        <a:effectLst/>
                        <a:latin typeface="微软雅黑" panose="020B0503020204020204" pitchFamily="34" charset="-122"/>
                        <a:ea typeface="微软雅黑" panose="020B0503020204020204" pitchFamily="34" charset="-122"/>
                        <a:cs typeface="+mn-cs"/>
                      </a:endParaRPr>
                    </a:p>
                  </a:txBody>
                  <a:tcPr marL="10319" marR="10319"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5">
                        <a:lumMod val="20000"/>
                        <a:lumOff val="80000"/>
                      </a:schemeClr>
                    </a:solidFill>
                  </a:tcPr>
                </a:tc>
                <a:tc>
                  <a:txBody>
                    <a:bodyPr/>
                    <a:lstStyle/>
                    <a:p>
                      <a:pPr marL="0" algn="ctr" defTabSz="914400" rtl="0" eaLnBrk="1" fontAlgn="ctr" latinLnBrk="0" hangingPunct="1"/>
                      <a:r>
                        <a:rPr lang="en-US" altLang="zh-CN" sz="900" u="none" strike="noStrike" kern="1200" dirty="0">
                          <a:solidFill>
                            <a:schemeClr val="dk1"/>
                          </a:solidFill>
                          <a:effectLst/>
                          <a:latin typeface="微软雅黑" panose="020B0503020204020204" pitchFamily="34" charset="-122"/>
                          <a:ea typeface="微软雅黑" panose="020B0503020204020204" pitchFamily="34" charset="-122"/>
                          <a:cs typeface="+mn-cs"/>
                        </a:rPr>
                        <a:t>7.5%</a:t>
                      </a:r>
                      <a:endParaRPr lang="en-US" altLang="zh-CN" sz="9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marL="10319" marR="10319"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5">
                        <a:lumMod val="20000"/>
                        <a:lumOff val="80000"/>
                      </a:schemeClr>
                    </a:solidFill>
                  </a:tcPr>
                </a:tc>
              </a:tr>
              <a:tr h="135685">
                <a:tc>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旅馆</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3</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宾馆</a:t>
                      </a:r>
                      <a:endParaRPr lang="zh-CN" altLang="en-US" sz="900" b="0" i="0" u="none" strike="noStrike" dirty="0">
                        <a:solidFill>
                          <a:srgbClr val="FF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3</a:t>
                      </a:r>
                      <a:endParaRPr lang="en-US" altLang="zh-CN" sz="900" b="0" i="0" u="none" strike="noStrike" dirty="0">
                        <a:solidFill>
                          <a:srgbClr val="FF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a:txBody>
                    <a:bodyPr/>
                    <a:lstStyle/>
                    <a:p>
                      <a:pPr marL="0" algn="ctr" defTabSz="914400" rtl="0" eaLnBrk="1" fontAlgn="ctr" latinLnBrk="0" hangingPunct="1"/>
                      <a:r>
                        <a:rPr lang="en-US" altLang="zh-CN" sz="900" u="none" strike="noStrike" kern="1200">
                          <a:solidFill>
                            <a:schemeClr val="dk1"/>
                          </a:solidFill>
                          <a:effectLst/>
                          <a:latin typeface="微软雅黑" panose="020B0503020204020204" pitchFamily="34" charset="-122"/>
                          <a:ea typeface="微软雅黑" panose="020B0503020204020204" pitchFamily="34" charset="-122"/>
                          <a:cs typeface="+mn-cs"/>
                        </a:rPr>
                        <a:t>300</a:t>
                      </a:r>
                      <a:endParaRPr lang="en-US" altLang="zh-CN" sz="900" u="none" strike="noStrike" kern="1200">
                        <a:solidFill>
                          <a:schemeClr val="dk1"/>
                        </a:solidFill>
                        <a:effectLst/>
                        <a:latin typeface="微软雅黑" panose="020B0503020204020204" pitchFamily="34" charset="-122"/>
                        <a:ea typeface="微软雅黑" panose="020B0503020204020204" pitchFamily="34" charset="-122"/>
                        <a:cs typeface="+mn-cs"/>
                      </a:endParaRPr>
                    </a:p>
                  </a:txBody>
                  <a:tcPr marL="10319" marR="10319"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a:txBody>
                    <a:bodyPr/>
                    <a:lstStyle/>
                    <a:p>
                      <a:pPr marL="0" algn="ctr" defTabSz="914400" rtl="0" eaLnBrk="1" fontAlgn="ctr" latinLnBrk="0" hangingPunct="1"/>
                      <a:r>
                        <a:rPr lang="en-US" altLang="zh-CN" sz="900" u="none" strike="noStrike" kern="1200" dirty="0">
                          <a:solidFill>
                            <a:schemeClr val="dk1"/>
                          </a:solidFill>
                          <a:effectLst/>
                          <a:latin typeface="微软雅黑" panose="020B0503020204020204" pitchFamily="34" charset="-122"/>
                          <a:ea typeface="微软雅黑" panose="020B0503020204020204" pitchFamily="34" charset="-122"/>
                          <a:cs typeface="+mn-cs"/>
                        </a:rPr>
                        <a:t>1.1%</a:t>
                      </a:r>
                      <a:endParaRPr lang="en-US" altLang="zh-CN" sz="9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marL="10319" marR="10319"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r>
              <a:tr h="135685">
                <a:tc rowSpan="2">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娱乐康体</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rowSpan="2">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3</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电脑</a:t>
                      </a:r>
                      <a:r>
                        <a:rPr lang="en-US" altLang="zh-CN" sz="900" u="none" strike="noStrike" dirty="0">
                          <a:effectLst/>
                          <a:latin typeface="微软雅黑" panose="020B0503020204020204" pitchFamily="34" charset="-122"/>
                          <a:ea typeface="微软雅黑" panose="020B0503020204020204" pitchFamily="34" charset="-122"/>
                        </a:rPr>
                        <a:t>/</a:t>
                      </a:r>
                      <a:r>
                        <a:rPr lang="zh-CN" altLang="en-US" sz="900" u="none" strike="noStrike" dirty="0">
                          <a:effectLst/>
                          <a:latin typeface="微软雅黑" panose="020B0503020204020204" pitchFamily="34" charset="-122"/>
                          <a:ea typeface="微软雅黑" panose="020B0503020204020204" pitchFamily="34" charset="-122"/>
                        </a:rPr>
                        <a:t>网吧</a:t>
                      </a:r>
                      <a:endParaRPr lang="zh-CN" altLang="en-US" sz="900" b="0" i="0" u="none" strike="noStrike" dirty="0">
                        <a:solidFill>
                          <a:srgbClr val="FF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2</a:t>
                      </a:r>
                      <a:endParaRPr lang="en-US" altLang="zh-CN" sz="900" b="0" i="0" u="none" strike="noStrike" dirty="0">
                        <a:solidFill>
                          <a:srgbClr val="FF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rowSpan="2">
                  <a:txBody>
                    <a:bodyPr/>
                    <a:lstStyle/>
                    <a:p>
                      <a:pPr marL="0" algn="ctr" defTabSz="914400" rtl="0" eaLnBrk="1" fontAlgn="ctr" latinLnBrk="0" hangingPunct="1"/>
                      <a:r>
                        <a:rPr lang="en-US" altLang="zh-CN" sz="900" u="none" strike="noStrike" kern="1200">
                          <a:solidFill>
                            <a:schemeClr val="dk1"/>
                          </a:solidFill>
                          <a:effectLst/>
                          <a:latin typeface="微软雅黑" panose="020B0503020204020204" pitchFamily="34" charset="-122"/>
                          <a:ea typeface="微软雅黑" panose="020B0503020204020204" pitchFamily="34" charset="-122"/>
                          <a:cs typeface="+mn-cs"/>
                        </a:rPr>
                        <a:t>396</a:t>
                      </a:r>
                      <a:endParaRPr lang="en-US" altLang="zh-CN" sz="900" u="none" strike="noStrike" kern="1200">
                        <a:solidFill>
                          <a:schemeClr val="dk1"/>
                        </a:solidFill>
                        <a:effectLst/>
                        <a:latin typeface="微软雅黑" panose="020B0503020204020204" pitchFamily="34" charset="-122"/>
                        <a:ea typeface="微软雅黑" panose="020B0503020204020204" pitchFamily="34" charset="-122"/>
                        <a:cs typeface="+mn-cs"/>
                      </a:endParaRPr>
                    </a:p>
                  </a:txBody>
                  <a:tcPr marL="10319" marR="10319"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rowSpan="2">
                  <a:txBody>
                    <a:bodyPr/>
                    <a:lstStyle/>
                    <a:p>
                      <a:pPr marL="0" algn="ctr" defTabSz="914400" rtl="0" eaLnBrk="1" fontAlgn="ctr" latinLnBrk="0" hangingPunct="1"/>
                      <a:r>
                        <a:rPr lang="en-US" altLang="zh-CN" sz="900" u="none" strike="noStrike" kern="1200">
                          <a:solidFill>
                            <a:schemeClr val="dk1"/>
                          </a:solidFill>
                          <a:effectLst/>
                          <a:latin typeface="微软雅黑" panose="020B0503020204020204" pitchFamily="34" charset="-122"/>
                          <a:ea typeface="微软雅黑" panose="020B0503020204020204" pitchFamily="34" charset="-122"/>
                          <a:cs typeface="+mn-cs"/>
                        </a:rPr>
                        <a:t>1.4%</a:t>
                      </a:r>
                      <a:endParaRPr lang="en-US" altLang="zh-CN" sz="900" u="none" strike="noStrike" kern="1200">
                        <a:solidFill>
                          <a:schemeClr val="dk1"/>
                        </a:solidFill>
                        <a:effectLst/>
                        <a:latin typeface="微软雅黑" panose="020B0503020204020204" pitchFamily="34" charset="-122"/>
                        <a:ea typeface="微软雅黑" panose="020B0503020204020204" pitchFamily="34" charset="-122"/>
                        <a:cs typeface="+mn-cs"/>
                      </a:endParaRPr>
                    </a:p>
                  </a:txBody>
                  <a:tcPr marL="10319" marR="10319"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r>
              <a:tr h="135685">
                <a:tc vMerge="1">
                  <a:tcPr/>
                </a:tc>
                <a:tc vMerge="1">
                  <a:tcPr/>
                </a:tc>
                <a:tc>
                  <a:txBody>
                    <a:bodyPr/>
                    <a:lstStyle/>
                    <a:p>
                      <a:pPr algn="l" fontAlgn="ctr"/>
                      <a:r>
                        <a:rPr lang="en-US" sz="900" u="none" strike="noStrike" dirty="0">
                          <a:effectLst/>
                          <a:latin typeface="微软雅黑" panose="020B0503020204020204" pitchFamily="34" charset="-122"/>
                          <a:ea typeface="微软雅黑" panose="020B0503020204020204" pitchFamily="34" charset="-122"/>
                        </a:rPr>
                        <a:t>KTV</a:t>
                      </a:r>
                      <a:endParaRPr lang="en-US" sz="900" b="0" i="0" u="none" strike="noStrike" dirty="0">
                        <a:solidFill>
                          <a:srgbClr val="FF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1</a:t>
                      </a:r>
                      <a:endParaRPr lang="en-US" altLang="zh-CN" sz="900" b="0" i="0" u="none" strike="noStrike" dirty="0">
                        <a:solidFill>
                          <a:srgbClr val="FF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vMerge="1">
                  <a:tcPr/>
                </a:tc>
                <a:tc vMerge="1">
                  <a:tcPr/>
                </a:tc>
              </a:tr>
              <a:tr h="135685">
                <a:tc rowSpan="15">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其他商业服务业</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rowSpan="15">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49</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a:txBody>
                    <a:bodyPr/>
                    <a:lstStyle/>
                    <a:p>
                      <a:pPr algn="l" fontAlgn="ctr"/>
                      <a:r>
                        <a:rPr lang="zh-CN" altLang="en-US" sz="900" b="1" u="none" strike="noStrike" dirty="0">
                          <a:effectLst/>
                          <a:latin typeface="微软雅黑" panose="020B0503020204020204" pitchFamily="34" charset="-122"/>
                          <a:ea typeface="微软雅黑" panose="020B0503020204020204" pitchFamily="34" charset="-122"/>
                        </a:rPr>
                        <a:t>美发</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a:txBody>
                    <a:bodyPr/>
                    <a:lstStyle/>
                    <a:p>
                      <a:pPr algn="ctr" fontAlgn="ctr"/>
                      <a:r>
                        <a:rPr lang="en-US" altLang="zh-CN" sz="900" b="1" u="none" strike="noStrike">
                          <a:effectLst/>
                          <a:latin typeface="微软雅黑" panose="020B0503020204020204" pitchFamily="34" charset="-122"/>
                          <a:ea typeface="微软雅黑" panose="020B0503020204020204" pitchFamily="34" charset="-122"/>
                        </a:rPr>
                        <a:t>12</a:t>
                      </a:r>
                      <a:endParaRPr lang="en-US" altLang="zh-CN" sz="900" b="1" i="0" u="none" strike="noStrike">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rowSpan="15">
                  <a:txBody>
                    <a:bodyPr/>
                    <a:lstStyle/>
                    <a:p>
                      <a:pPr marL="0" algn="ctr" defTabSz="914400" rtl="0" eaLnBrk="1" fontAlgn="ctr" latinLnBrk="0" hangingPunct="1"/>
                      <a:r>
                        <a:rPr lang="en-US" altLang="zh-CN" sz="900" u="none" strike="noStrike" kern="1200">
                          <a:solidFill>
                            <a:schemeClr val="dk1"/>
                          </a:solidFill>
                          <a:effectLst/>
                          <a:latin typeface="微软雅黑" panose="020B0503020204020204" pitchFamily="34" charset="-122"/>
                          <a:ea typeface="微软雅黑" panose="020B0503020204020204" pitchFamily="34" charset="-122"/>
                          <a:cs typeface="+mn-cs"/>
                        </a:rPr>
                        <a:t>3740</a:t>
                      </a:r>
                      <a:endParaRPr lang="en-US" altLang="zh-CN" sz="900" u="none" strike="noStrike" kern="1200">
                        <a:solidFill>
                          <a:schemeClr val="dk1"/>
                        </a:solidFill>
                        <a:effectLst/>
                        <a:latin typeface="微软雅黑" panose="020B0503020204020204" pitchFamily="34" charset="-122"/>
                        <a:ea typeface="微软雅黑" panose="020B0503020204020204" pitchFamily="34" charset="-122"/>
                        <a:cs typeface="+mn-cs"/>
                      </a:endParaRPr>
                    </a:p>
                  </a:txBody>
                  <a:tcPr marL="10319" marR="10319"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rowSpan="15">
                  <a:txBody>
                    <a:bodyPr/>
                    <a:lstStyle/>
                    <a:p>
                      <a:pPr marL="0" algn="ctr" defTabSz="914400" rtl="0" eaLnBrk="1" fontAlgn="ctr" latinLnBrk="0" hangingPunct="1"/>
                      <a:r>
                        <a:rPr lang="en-US" altLang="zh-CN" sz="900" u="none" strike="noStrike" kern="1200" dirty="0">
                          <a:solidFill>
                            <a:schemeClr val="dk1"/>
                          </a:solidFill>
                          <a:effectLst/>
                          <a:latin typeface="微软雅黑" panose="020B0503020204020204" pitchFamily="34" charset="-122"/>
                          <a:ea typeface="微软雅黑" panose="020B0503020204020204" pitchFamily="34" charset="-122"/>
                          <a:cs typeface="+mn-cs"/>
                        </a:rPr>
                        <a:t>13.3%</a:t>
                      </a:r>
                      <a:endParaRPr lang="en-US" altLang="zh-CN" sz="9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marL="10319" marR="10319"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r>
              <a:tr h="135685">
                <a:tc vMerge="1">
                  <a:tcPr/>
                </a:tc>
                <a:tc vMerge="1">
                  <a:tcPr/>
                </a:tc>
                <a:tc>
                  <a:txBody>
                    <a:bodyPr/>
                    <a:lstStyle/>
                    <a:p>
                      <a:pPr algn="l" fontAlgn="ctr"/>
                      <a:r>
                        <a:rPr lang="zh-CN" altLang="en-US" sz="900" b="1" u="none" strike="noStrike" dirty="0">
                          <a:effectLst/>
                          <a:latin typeface="微软雅黑" panose="020B0503020204020204" pitchFamily="34" charset="-122"/>
                          <a:ea typeface="微软雅黑" panose="020B0503020204020204" pitchFamily="34" charset="-122"/>
                        </a:rPr>
                        <a:t>汽车修理</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a:txBody>
                    <a:bodyPr/>
                    <a:lstStyle/>
                    <a:p>
                      <a:pPr algn="ctr" fontAlgn="ctr"/>
                      <a:r>
                        <a:rPr lang="en-US" altLang="zh-CN" sz="900" b="1" u="none" strike="noStrike" dirty="0">
                          <a:effectLst/>
                          <a:latin typeface="微软雅黑" panose="020B0503020204020204" pitchFamily="34" charset="-122"/>
                          <a:ea typeface="微软雅黑" panose="020B0503020204020204" pitchFamily="34" charset="-122"/>
                        </a:rPr>
                        <a:t>10</a:t>
                      </a:r>
                      <a:endParaRPr lang="en-US" altLang="zh-CN"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vMerge="1">
                  <a:tcPr/>
                </a:tc>
                <a:tc vMerge="1">
                  <a:tcPr/>
                </a:tc>
              </a:tr>
              <a:tr h="135685">
                <a:tc vMerge="1">
                  <a:tcPr/>
                </a:tc>
                <a:tc vMerge="1">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快递</a:t>
                      </a:r>
                      <a:endParaRPr lang="zh-CN" altLang="en-US"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5</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vMerge="1">
                  <a:tcPr/>
                </a:tc>
                <a:tc vMerge="1">
                  <a:tcPr/>
                </a:tc>
              </a:tr>
              <a:tr h="135685">
                <a:tc vMerge="1">
                  <a:tcPr/>
                </a:tc>
                <a:tc vMerge="1">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婚介婚庆影楼</a:t>
                      </a:r>
                      <a:endParaRPr lang="zh-CN" altLang="en-US"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4</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vMerge="1">
                  <a:tcPr/>
                </a:tc>
                <a:tc vMerge="1">
                  <a:tcPr/>
                </a:tc>
              </a:tr>
              <a:tr h="135685">
                <a:tc vMerge="1">
                  <a:tcPr/>
                </a:tc>
                <a:tc vMerge="1">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殡葬服务</a:t>
                      </a:r>
                      <a:endParaRPr lang="zh-CN" altLang="en-US"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3</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vMerge="1">
                  <a:tcPr/>
                </a:tc>
                <a:tc vMerge="1">
                  <a:tcPr/>
                </a:tc>
              </a:tr>
              <a:tr h="135685">
                <a:tc vMerge="1">
                  <a:tcPr/>
                </a:tc>
                <a:tc vMerge="1">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养生保健</a:t>
                      </a:r>
                      <a:endParaRPr lang="zh-CN" altLang="en-US"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3</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vMerge="1">
                  <a:tcPr/>
                </a:tc>
                <a:tc vMerge="1">
                  <a:tcPr/>
                </a:tc>
              </a:tr>
              <a:tr h="135685">
                <a:tc vMerge="1">
                  <a:tcPr/>
                </a:tc>
                <a:tc vMerge="1">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干洗</a:t>
                      </a:r>
                      <a:endParaRPr lang="zh-CN" altLang="en-US"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2</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vMerge="1">
                  <a:tcPr/>
                </a:tc>
                <a:tc vMerge="1">
                  <a:tcPr/>
                </a:tc>
              </a:tr>
              <a:tr h="135685">
                <a:tc vMerge="1">
                  <a:tcPr/>
                </a:tc>
                <a:tc vMerge="1">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复印打印影印</a:t>
                      </a:r>
                      <a:endParaRPr lang="zh-CN" altLang="en-US"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2</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vMerge="1">
                  <a:tcPr/>
                </a:tc>
                <a:tc vMerge="1">
                  <a:tcPr/>
                </a:tc>
              </a:tr>
              <a:tr h="135685">
                <a:tc vMerge="1">
                  <a:tcPr/>
                </a:tc>
                <a:tc vMerge="1">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弹棉花</a:t>
                      </a:r>
                      <a:endParaRPr lang="zh-CN" altLang="en-US"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2</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vMerge="1">
                  <a:tcPr/>
                </a:tc>
                <a:tc vMerge="1">
                  <a:tcPr/>
                </a:tc>
              </a:tr>
              <a:tr h="135685">
                <a:tc vMerge="1">
                  <a:tcPr/>
                </a:tc>
                <a:tc vMerge="1">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电商店</a:t>
                      </a:r>
                      <a:endParaRPr lang="zh-CN" altLang="en-US"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1</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vMerge="1">
                  <a:tcPr/>
                </a:tc>
                <a:tc vMerge="1">
                  <a:tcPr/>
                </a:tc>
              </a:tr>
              <a:tr h="135685">
                <a:tc vMerge="1">
                  <a:tcPr/>
                </a:tc>
                <a:tc vMerge="1">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牙科诊所</a:t>
                      </a:r>
                      <a:endParaRPr lang="zh-CN" altLang="en-US"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1</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vMerge="1">
                  <a:tcPr/>
                </a:tc>
                <a:tc vMerge="1">
                  <a:tcPr/>
                </a:tc>
              </a:tr>
              <a:tr h="135685">
                <a:tc vMerge="1">
                  <a:tcPr/>
                </a:tc>
                <a:tc vMerge="1">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家电维修</a:t>
                      </a:r>
                      <a:endParaRPr lang="zh-CN" altLang="en-US"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1</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vMerge="1">
                  <a:tcPr/>
                </a:tc>
                <a:tc vMerge="1">
                  <a:tcPr/>
                </a:tc>
              </a:tr>
              <a:tr h="135685">
                <a:tc vMerge="1">
                  <a:tcPr/>
                </a:tc>
                <a:tc vMerge="1">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彩票</a:t>
                      </a:r>
                      <a:endParaRPr lang="zh-CN" altLang="en-US"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1</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vMerge="1">
                  <a:tcPr/>
                </a:tc>
                <a:tc vMerge="1">
                  <a:tcPr/>
                </a:tc>
              </a:tr>
              <a:tr h="135685">
                <a:tc vMerge="1">
                  <a:tcPr/>
                </a:tc>
                <a:tc vMerge="1">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缝纫培训学校</a:t>
                      </a:r>
                      <a:endParaRPr lang="zh-CN" altLang="en-US"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1</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vMerge="1">
                  <a:tcPr/>
                </a:tc>
                <a:tc vMerge="1">
                  <a:tcPr/>
                </a:tc>
              </a:tr>
              <a:tr h="135685">
                <a:tc vMerge="1">
                  <a:tcPr/>
                </a:tc>
                <a:tc vMerge="1">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废品回收</a:t>
                      </a:r>
                      <a:endParaRPr lang="zh-CN" altLang="en-US"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1</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0F070"/>
                    </a:solidFill>
                  </a:tcPr>
                </a:tc>
                <a:tc vMerge="1">
                  <a:tcPr/>
                </a:tc>
                <a:tc vMerge="1">
                  <a:tcPr/>
                </a:tc>
              </a:tr>
              <a:tr h="135685">
                <a:tc>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农资</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9</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algn="l" fontAlgn="ctr"/>
                      <a:r>
                        <a:rPr lang="zh-CN" altLang="en-US" sz="900" u="none" strike="noStrike" dirty="0">
                          <a:effectLst/>
                          <a:latin typeface="微软雅黑" panose="020B0503020204020204" pitchFamily="34" charset="-122"/>
                          <a:ea typeface="微软雅黑" panose="020B0503020204020204" pitchFamily="34" charset="-122"/>
                        </a:rPr>
                        <a:t>农资</a:t>
                      </a:r>
                      <a:endParaRPr lang="zh-CN" altLang="en-US"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algn="ctr" fontAlgn="ctr"/>
                      <a:r>
                        <a:rPr lang="en-US" altLang="zh-CN" sz="900" u="none" strike="noStrike" dirty="0">
                          <a:effectLst/>
                          <a:latin typeface="微软雅黑" panose="020B0503020204020204" pitchFamily="34" charset="-122"/>
                          <a:ea typeface="微软雅黑" panose="020B0503020204020204" pitchFamily="34" charset="-122"/>
                        </a:rPr>
                        <a:t>9</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altLang="zh-CN" sz="900" u="none" strike="noStrike" kern="1200">
                          <a:solidFill>
                            <a:schemeClr val="dk1"/>
                          </a:solidFill>
                          <a:effectLst/>
                          <a:latin typeface="微软雅黑" panose="020B0503020204020204" pitchFamily="34" charset="-122"/>
                          <a:ea typeface="微软雅黑" panose="020B0503020204020204" pitchFamily="34" charset="-122"/>
                          <a:cs typeface="+mn-cs"/>
                        </a:rPr>
                        <a:t>764</a:t>
                      </a:r>
                      <a:endParaRPr lang="en-US" altLang="zh-CN" sz="900" u="none" strike="noStrike" kern="1200">
                        <a:solidFill>
                          <a:schemeClr val="dk1"/>
                        </a:solidFill>
                        <a:effectLst/>
                        <a:latin typeface="微软雅黑" panose="020B0503020204020204" pitchFamily="34" charset="-122"/>
                        <a:ea typeface="微软雅黑" panose="020B0503020204020204" pitchFamily="34" charset="-122"/>
                        <a:cs typeface="+mn-cs"/>
                      </a:endParaRPr>
                    </a:p>
                  </a:txBody>
                  <a:tcPr marL="10319" marR="10319"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altLang="zh-CN" sz="900" u="none" strike="noStrike" kern="1200" dirty="0">
                          <a:solidFill>
                            <a:schemeClr val="dk1"/>
                          </a:solidFill>
                          <a:effectLst/>
                          <a:latin typeface="微软雅黑" panose="020B0503020204020204" pitchFamily="34" charset="-122"/>
                          <a:ea typeface="微软雅黑" panose="020B0503020204020204" pitchFamily="34" charset="-122"/>
                          <a:cs typeface="+mn-cs"/>
                        </a:rPr>
                        <a:t>2.7%</a:t>
                      </a:r>
                      <a:endParaRPr lang="en-US" altLang="zh-CN" sz="900"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marL="10319" marR="10319"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r>
              <a:tr h="0">
                <a:tc>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总计</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ctr"/>
                      <a:r>
                        <a:rPr lang="en-US" altLang="zh-CN" sz="900" b="1" u="none" strike="noStrike" dirty="0" smtClean="0">
                          <a:effectLst/>
                          <a:latin typeface="微软雅黑" panose="020B0503020204020204" pitchFamily="34" charset="-122"/>
                          <a:ea typeface="微软雅黑" panose="020B0503020204020204" pitchFamily="34" charset="-122"/>
                        </a:rPr>
                        <a:t>333</a:t>
                      </a:r>
                      <a:endParaRPr lang="en-US" altLang="zh-CN"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　</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ctr"/>
                      <a:r>
                        <a:rPr lang="en-US" altLang="zh-CN" sz="900" b="1" u="none" strike="noStrike" dirty="0" smtClean="0">
                          <a:effectLst/>
                          <a:latin typeface="微软雅黑" panose="020B0503020204020204" pitchFamily="34" charset="-122"/>
                          <a:ea typeface="微软雅黑" panose="020B0503020204020204" pitchFamily="34" charset="-122"/>
                        </a:rPr>
                        <a:t>333</a:t>
                      </a:r>
                      <a:endParaRPr lang="en-US" altLang="zh-CN"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5608" marR="5608" marT="517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algn="ctr" defTabSz="914400" rtl="0" eaLnBrk="1" fontAlgn="ctr" latinLnBrk="0" hangingPunct="1"/>
                      <a:r>
                        <a:rPr lang="en-US" altLang="zh-CN" sz="900" b="1" u="none" strike="noStrike" kern="1200" dirty="0" smtClean="0">
                          <a:solidFill>
                            <a:schemeClr val="dk1"/>
                          </a:solidFill>
                          <a:effectLst/>
                          <a:latin typeface="微软雅黑" panose="020B0503020204020204" pitchFamily="34" charset="-122"/>
                          <a:ea typeface="微软雅黑" panose="020B0503020204020204" pitchFamily="34" charset="-122"/>
                          <a:cs typeface="+mn-cs"/>
                        </a:rPr>
                        <a:t>28165</a:t>
                      </a:r>
                      <a:endParaRPr lang="en-US" altLang="zh-CN" sz="900" b="1"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marL="10319" marR="10319"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algn="ctr" defTabSz="914400" rtl="0" eaLnBrk="1" fontAlgn="ctr" latinLnBrk="0" hangingPunct="1"/>
                      <a:r>
                        <a:rPr lang="en-US" altLang="zh-CN" sz="900" b="1" u="none" strike="noStrike" kern="1200" dirty="0">
                          <a:solidFill>
                            <a:schemeClr val="dk1"/>
                          </a:solidFill>
                          <a:effectLst/>
                          <a:latin typeface="微软雅黑" panose="020B0503020204020204" pitchFamily="34" charset="-122"/>
                          <a:ea typeface="微软雅黑" panose="020B0503020204020204" pitchFamily="34" charset="-122"/>
                          <a:cs typeface="+mn-cs"/>
                        </a:rPr>
                        <a:t>100%</a:t>
                      </a:r>
                      <a:endParaRPr lang="en-US" altLang="zh-CN" sz="900" b="1" u="none" strike="noStrike" kern="1200" dirty="0">
                        <a:solidFill>
                          <a:schemeClr val="dk1"/>
                        </a:solidFill>
                        <a:effectLst/>
                        <a:latin typeface="微软雅黑" panose="020B0503020204020204" pitchFamily="34" charset="-122"/>
                        <a:ea typeface="微软雅黑" panose="020B0503020204020204" pitchFamily="34" charset="-122"/>
                        <a:cs typeface="+mn-cs"/>
                      </a:endParaRPr>
                    </a:p>
                  </a:txBody>
                  <a:tcPr marL="10319" marR="10319"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20" name="TextBox 19"/>
          <p:cNvSpPr txBox="1"/>
          <p:nvPr/>
        </p:nvSpPr>
        <p:spPr bwMode="auto">
          <a:xfrm>
            <a:off x="952472" y="6286520"/>
            <a:ext cx="3749670" cy="369332"/>
          </a:xfrm>
          <a:prstGeom prst="rect">
            <a:avLst/>
          </a:prstGeom>
          <a:noFill/>
          <a:ln w="9525">
            <a:noFill/>
            <a:miter lim="800000"/>
          </a:ln>
        </p:spPr>
        <p:txBody>
          <a:bodyPr wrap="square" rtlCol="0">
            <a:spAutoFit/>
          </a:bodyPr>
          <a:lstStyle/>
          <a:p>
            <a:pPr eaLnBrk="1" hangingPunct="1">
              <a:lnSpc>
                <a:spcPct val="150000"/>
              </a:lnSpc>
              <a:spcBef>
                <a:spcPts val="600"/>
              </a:spcBef>
              <a:spcAft>
                <a:spcPts val="600"/>
              </a:spcAft>
              <a:buClr>
                <a:srgbClr val="376092"/>
              </a:buClr>
            </a:pPr>
            <a:r>
              <a:rPr lang="zh-CN" altLang="en-US" sz="1200" dirty="0" smtClean="0">
                <a:latin typeface="微软雅黑" panose="020B0503020204020204" pitchFamily="34" charset="-122"/>
                <a:ea typeface="微软雅黑" panose="020B0503020204020204" pitchFamily="34" charset="-122"/>
              </a:rPr>
              <a:t>湖北某典型的生活服务和农村服务型小城镇商业调查</a:t>
            </a:r>
            <a:endParaRPr lang="en-US" altLang="zh-CN" sz="1200" dirty="0" smtClean="0">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472676" y="548680"/>
            <a:ext cx="9433324" cy="1461939"/>
          </a:xfrm>
          <a:prstGeom prst="rect">
            <a:avLst/>
          </a:prstGeom>
        </p:spPr>
        <p:txBody>
          <a:bodyPr wrap="square">
            <a:spAutoFit/>
          </a:bodyPr>
          <a:lstStyle/>
          <a:p>
            <a:pPr marL="284480" indent="-284480" eaLnBrk="1" hangingPunct="1">
              <a:lnSpc>
                <a:spcPct val="150000"/>
              </a:lnSpc>
              <a:spcBef>
                <a:spcPts val="0"/>
              </a:spcBef>
              <a:spcAft>
                <a:spcPts val="0"/>
              </a:spcAft>
              <a:buClr>
                <a:schemeClr val="accent3">
                  <a:lumMod val="50000"/>
                </a:schemeClr>
              </a:buClr>
              <a:buFont typeface="Wingdings" panose="05000000000000000000" pitchFamily="2" charset="2"/>
              <a:buChar char="p"/>
              <a:defRPr/>
            </a:pPr>
            <a:r>
              <a:rPr lang="zh-CN" altLang="en-US" sz="1400" dirty="0" smtClean="0">
                <a:latin typeface="微软雅黑" panose="020B0503020204020204" pitchFamily="34" charset="-122"/>
                <a:ea typeface="微软雅黑" panose="020B0503020204020204" pitchFamily="34" charset="-122"/>
              </a:rPr>
              <a:t>从典型调研看，小城镇平均人均居住用地面积</a:t>
            </a:r>
            <a:r>
              <a:rPr lang="zh-CN" altLang="en-US" sz="1400" dirty="0">
                <a:latin typeface="微软雅黑" panose="020B0503020204020204" pitchFamily="34" charset="-122"/>
                <a:ea typeface="微软雅黑" panose="020B0503020204020204" pitchFamily="34" charset="-122"/>
              </a:rPr>
              <a:t>为</a:t>
            </a:r>
            <a:r>
              <a:rPr lang="en-US" altLang="zh-CN" sz="1400" b="1" dirty="0">
                <a:solidFill>
                  <a:srgbClr val="C00000"/>
                </a:solidFill>
                <a:latin typeface="微软雅黑" panose="020B0503020204020204" pitchFamily="34" charset="-122"/>
                <a:ea typeface="微软雅黑" panose="020B0503020204020204" pitchFamily="34" charset="-122"/>
              </a:rPr>
              <a:t>64</a:t>
            </a:r>
            <a:r>
              <a:rPr lang="zh-CN" altLang="en-US" sz="1400" b="1" dirty="0">
                <a:solidFill>
                  <a:srgbClr val="C00000"/>
                </a:solidFill>
                <a:latin typeface="微软雅黑" panose="020B0503020204020204" pitchFamily="34" charset="-122"/>
                <a:ea typeface="微软雅黑" panose="020B0503020204020204" pitchFamily="34" charset="-122"/>
              </a:rPr>
              <a:t>平方米</a:t>
            </a:r>
            <a:r>
              <a:rPr lang="zh-CN" altLang="en-US" sz="1400" dirty="0" smtClean="0">
                <a:latin typeface="微软雅黑" panose="020B0503020204020204" pitchFamily="34" charset="-122"/>
                <a:ea typeface="微软雅黑" panose="020B0503020204020204" pitchFamily="34" charset="-122"/>
              </a:rPr>
              <a:t>，居住用地占建设用地比例为</a:t>
            </a:r>
            <a:r>
              <a:rPr lang="en-US" altLang="zh-CN" sz="1400" b="1" dirty="0">
                <a:solidFill>
                  <a:srgbClr val="C00000"/>
                </a:solidFill>
                <a:latin typeface="微软雅黑" panose="020B0503020204020204" pitchFamily="34" charset="-122"/>
                <a:ea typeface="微软雅黑" panose="020B0503020204020204" pitchFamily="34" charset="-122"/>
              </a:rPr>
              <a:t>51%</a:t>
            </a:r>
            <a:r>
              <a:rPr lang="zh-CN" altLang="en-US" sz="1400" dirty="0" smtClean="0">
                <a:latin typeface="微软雅黑" panose="020B0503020204020204" pitchFamily="34" charset="-122"/>
                <a:ea typeface="微软雅黑" panose="020B0503020204020204" pitchFamily="34" charset="-122"/>
              </a:rPr>
              <a:t>。</a:t>
            </a:r>
            <a:endParaRPr lang="en-US" altLang="zh-CN" sz="1400" dirty="0" smtClean="0">
              <a:latin typeface="微软雅黑" panose="020B0503020204020204" pitchFamily="34" charset="-122"/>
              <a:ea typeface="微软雅黑" panose="020B0503020204020204" pitchFamily="34" charset="-122"/>
            </a:endParaRPr>
          </a:p>
          <a:p>
            <a:pPr marL="284480" indent="-284480" eaLnBrk="1" hangingPunct="1">
              <a:lnSpc>
                <a:spcPct val="150000"/>
              </a:lnSpc>
              <a:spcBef>
                <a:spcPts val="600"/>
              </a:spcBef>
              <a:spcAft>
                <a:spcPts val="600"/>
              </a:spcAft>
              <a:buClr>
                <a:srgbClr val="336600"/>
              </a:buClr>
              <a:buFont typeface="Wingdings" panose="05000000000000000000" pitchFamily="2" charset="2"/>
              <a:buChar char="p"/>
              <a:defRPr/>
            </a:pPr>
            <a:r>
              <a:rPr lang="zh-CN" altLang="en-US" sz="1400" dirty="0" smtClean="0">
                <a:latin typeface="微软雅黑" panose="020B0503020204020204" pitchFamily="34" charset="-122"/>
                <a:ea typeface="微软雅黑" panose="020B0503020204020204" pitchFamily="34" charset="-122"/>
              </a:rPr>
              <a:t>考虑</a:t>
            </a:r>
            <a:r>
              <a:rPr lang="zh-CN" altLang="en-US" sz="1400" dirty="0">
                <a:solidFill>
                  <a:srgbClr val="C00000"/>
                </a:solidFill>
                <a:latin typeface="微软雅黑" panose="020B0503020204020204" pitchFamily="34" charset="-122"/>
                <a:ea typeface="微软雅黑" panose="020B0503020204020204" pitchFamily="34" charset="-122"/>
              </a:rPr>
              <a:t>土地集约利用</a:t>
            </a:r>
            <a:r>
              <a:rPr lang="zh-CN" altLang="en-US" sz="1400" dirty="0">
                <a:latin typeface="微软雅黑" panose="020B0503020204020204" pitchFamily="34" charset="-122"/>
                <a:ea typeface="微软雅黑" panose="020B0503020204020204" pitchFamily="34" charset="-122"/>
              </a:rPr>
              <a:t>与</a:t>
            </a:r>
            <a:r>
              <a:rPr lang="zh-CN" altLang="en-US" sz="1400" dirty="0">
                <a:solidFill>
                  <a:srgbClr val="C00000"/>
                </a:solidFill>
                <a:latin typeface="微软雅黑" panose="020B0503020204020204" pitchFamily="34" charset="-122"/>
                <a:ea typeface="微软雅黑" panose="020B0503020204020204" pitchFamily="34" charset="-122"/>
              </a:rPr>
              <a:t>小城镇特有居住</a:t>
            </a:r>
            <a:r>
              <a:rPr lang="zh-CN" altLang="en-US" sz="1400" dirty="0" smtClean="0">
                <a:solidFill>
                  <a:srgbClr val="C00000"/>
                </a:solidFill>
                <a:latin typeface="微软雅黑" panose="020B0503020204020204" pitchFamily="34" charset="-122"/>
                <a:ea typeface="微软雅黑" panose="020B0503020204020204" pitchFamily="34" charset="-122"/>
              </a:rPr>
              <a:t>方式，应</a:t>
            </a:r>
            <a:r>
              <a:rPr lang="zh-CN" altLang="en-US" sz="1400" b="1" dirty="0" smtClean="0">
                <a:solidFill>
                  <a:srgbClr val="C00000"/>
                </a:solidFill>
                <a:latin typeface="微软雅黑" panose="020B0503020204020204" pitchFamily="34" charset="-122"/>
                <a:ea typeface="微软雅黑" panose="020B0503020204020204" pitchFamily="34" charset="-122"/>
              </a:rPr>
              <a:t>适当</a:t>
            </a:r>
            <a:r>
              <a:rPr lang="zh-CN" altLang="en-US" sz="1400" b="1" dirty="0">
                <a:solidFill>
                  <a:srgbClr val="C00000"/>
                </a:solidFill>
                <a:latin typeface="微软雅黑" panose="020B0503020204020204" pitchFamily="34" charset="-122"/>
                <a:ea typeface="微软雅黑" panose="020B0503020204020204" pitchFamily="34" charset="-122"/>
              </a:rPr>
              <a:t>提高人均居住</a:t>
            </a:r>
            <a:r>
              <a:rPr lang="zh-CN" altLang="en-US" sz="1400" b="1" dirty="0" smtClean="0">
                <a:solidFill>
                  <a:srgbClr val="C00000"/>
                </a:solidFill>
                <a:latin typeface="微软雅黑" panose="020B0503020204020204" pitchFamily="34" charset="-122"/>
                <a:ea typeface="微软雅黑" panose="020B0503020204020204" pitchFamily="34" charset="-122"/>
              </a:rPr>
              <a:t>面积</a:t>
            </a:r>
            <a:r>
              <a:rPr lang="zh-CN" altLang="en-US" sz="1400" dirty="0">
                <a:latin typeface="微软雅黑" panose="020B0503020204020204" pitchFamily="34" charset="-122"/>
                <a:ea typeface="微软雅黑" panose="020B0503020204020204" pitchFamily="34" charset="-122"/>
              </a:rPr>
              <a:t>与</a:t>
            </a:r>
            <a:r>
              <a:rPr lang="zh-CN" altLang="en-US" sz="1400" b="1" dirty="0" smtClean="0">
                <a:solidFill>
                  <a:srgbClr val="C00000"/>
                </a:solidFill>
                <a:latin typeface="微软雅黑" panose="020B0503020204020204" pitchFamily="34" charset="-122"/>
                <a:ea typeface="微软雅黑" panose="020B0503020204020204" pitchFamily="34" charset="-122"/>
              </a:rPr>
              <a:t>居住用地占比与的上限</a:t>
            </a:r>
            <a:r>
              <a:rPr lang="zh-CN" altLang="en-US" sz="1400" dirty="0" smtClean="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建议人均居住</a:t>
            </a:r>
            <a:r>
              <a:rPr lang="zh-CN" altLang="en-US" sz="1400" dirty="0" smtClean="0">
                <a:latin typeface="微软雅黑" panose="020B0503020204020204" pitchFamily="34" charset="-122"/>
                <a:ea typeface="微软雅黑" panose="020B0503020204020204" pitchFamily="34" charset="-122"/>
              </a:rPr>
              <a:t>面积</a:t>
            </a:r>
            <a:r>
              <a:rPr lang="en-US" altLang="zh-CN" sz="1400" b="1" dirty="0" smtClean="0">
                <a:solidFill>
                  <a:srgbClr val="C00000"/>
                </a:solidFill>
                <a:latin typeface="微软雅黑" panose="020B0503020204020204" pitchFamily="34" charset="-122"/>
                <a:ea typeface="微软雅黑" panose="020B0503020204020204" pitchFamily="34" charset="-122"/>
              </a:rPr>
              <a:t>33-60</a:t>
            </a:r>
            <a:r>
              <a:rPr lang="zh-CN" altLang="en-US" sz="1400" b="1" dirty="0">
                <a:solidFill>
                  <a:srgbClr val="C00000"/>
                </a:solidFill>
                <a:latin typeface="微软雅黑" panose="020B0503020204020204" pitchFamily="34" charset="-122"/>
                <a:ea typeface="微软雅黑" panose="020B0503020204020204" pitchFamily="34" charset="-122"/>
              </a:rPr>
              <a:t>平方米</a:t>
            </a:r>
            <a:r>
              <a:rPr lang="zh-CN" altLang="en-US" sz="1400" dirty="0">
                <a:latin typeface="微软雅黑" panose="020B0503020204020204" pitchFamily="34" charset="-122"/>
                <a:ea typeface="微软雅黑" panose="020B0503020204020204" pitchFamily="34" charset="-122"/>
              </a:rPr>
              <a:t>为宜</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现标准</a:t>
            </a:r>
            <a:r>
              <a:rPr lang="en-US" altLang="zh-CN" sz="1400" dirty="0">
                <a:latin typeface="微软雅黑" panose="020B0503020204020204" pitchFamily="34" charset="-122"/>
                <a:ea typeface="微软雅黑" panose="020B0503020204020204" pitchFamily="34" charset="-122"/>
              </a:rPr>
              <a:t>28-52</a:t>
            </a:r>
            <a:r>
              <a:rPr lang="zh-CN" altLang="en-US" sz="1400" dirty="0" smtClean="0">
                <a:latin typeface="微软雅黑" panose="020B0503020204020204" pitchFamily="34" charset="-122"/>
                <a:ea typeface="微软雅黑" panose="020B0503020204020204" pitchFamily="34" charset="-122"/>
              </a:rPr>
              <a:t>平方米），居住用地</a:t>
            </a:r>
            <a:r>
              <a:rPr lang="zh-CN" altLang="en-US" sz="1400" dirty="0">
                <a:latin typeface="微软雅黑" panose="020B0503020204020204" pitchFamily="34" charset="-122"/>
                <a:ea typeface="微软雅黑" panose="020B0503020204020204" pitchFamily="34" charset="-122"/>
              </a:rPr>
              <a:t>占</a:t>
            </a:r>
            <a:r>
              <a:rPr lang="zh-CN" altLang="en-US" sz="1400" dirty="0" smtClean="0">
                <a:latin typeface="微软雅黑" panose="020B0503020204020204" pitchFamily="34" charset="-122"/>
                <a:ea typeface="微软雅黑" panose="020B0503020204020204" pitchFamily="34" charset="-122"/>
              </a:rPr>
              <a:t>比</a:t>
            </a:r>
            <a:r>
              <a:rPr lang="en-US" altLang="zh-CN" sz="1400" b="1" dirty="0" smtClean="0">
                <a:solidFill>
                  <a:srgbClr val="C00000"/>
                </a:solidFill>
                <a:latin typeface="微软雅黑" panose="020B0503020204020204" pitchFamily="34" charset="-122"/>
                <a:ea typeface="微软雅黑" panose="020B0503020204020204" pitchFamily="34" charset="-122"/>
              </a:rPr>
              <a:t>33-55%</a:t>
            </a:r>
            <a:r>
              <a:rPr lang="zh-CN" altLang="en-US" sz="1400" dirty="0" smtClean="0">
                <a:latin typeface="微软雅黑" panose="020B0503020204020204" pitchFamily="34" charset="-122"/>
                <a:ea typeface="微软雅黑" panose="020B0503020204020204" pitchFamily="34" charset="-122"/>
              </a:rPr>
              <a:t>为宜</a:t>
            </a:r>
            <a:r>
              <a:rPr lang="en-US" altLang="zh-CN" sz="1400" dirty="0" smtClean="0">
                <a:latin typeface="微软雅黑" panose="020B0503020204020204" pitchFamily="34" charset="-122"/>
                <a:ea typeface="微软雅黑" panose="020B0503020204020204" pitchFamily="34" charset="-122"/>
              </a:rPr>
              <a:t>(</a:t>
            </a:r>
            <a:r>
              <a:rPr lang="zh-CN" altLang="en-US" sz="1400" dirty="0" smtClean="0">
                <a:latin typeface="微软雅黑" panose="020B0503020204020204" pitchFamily="34" charset="-122"/>
                <a:ea typeface="微软雅黑" panose="020B0503020204020204" pitchFamily="34" charset="-122"/>
              </a:rPr>
              <a:t>现标准</a:t>
            </a:r>
            <a:r>
              <a:rPr lang="en-US" altLang="zh-CN" sz="1400" dirty="0" smtClean="0">
                <a:latin typeface="微软雅黑" panose="020B0503020204020204" pitchFamily="34" charset="-122"/>
                <a:ea typeface="微软雅黑" panose="020B0503020204020204" pitchFamily="34" charset="-122"/>
              </a:rPr>
              <a:t>28-43%)</a:t>
            </a:r>
            <a:r>
              <a:rPr lang="zh-CN" altLang="en-US" sz="1400" dirty="0" smtClean="0">
                <a:latin typeface="微软雅黑" panose="020B0503020204020204" pitchFamily="34" charset="-122"/>
                <a:ea typeface="微软雅黑" panose="020B0503020204020204" pitchFamily="34" charset="-122"/>
              </a:rPr>
              <a:t>，宜根据城镇职能类型及所在地域灵活选择控制指标。</a:t>
            </a:r>
            <a:endParaRPr lang="en-US" altLang="zh-CN" sz="1400" dirty="0" smtClean="0">
              <a:solidFill>
                <a:srgbClr val="C00000"/>
              </a:solidFill>
              <a:latin typeface="微软雅黑" panose="020B0503020204020204" pitchFamily="34" charset="-122"/>
              <a:ea typeface="微软雅黑" panose="020B0503020204020204" pitchFamily="34" charset="-122"/>
            </a:endParaRPr>
          </a:p>
        </p:txBody>
      </p:sp>
      <p:sp>
        <p:nvSpPr>
          <p:cNvPr id="19" name="TextBox 10"/>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居住街坊 </a:t>
            </a:r>
            <a:endParaRPr lang="zh-CN" altLang="en-US" sz="2400" b="1" dirty="0">
              <a:latin typeface="微软雅黑" panose="020B0503020204020204" pitchFamily="34" charset="-122"/>
              <a:ea typeface="微软雅黑" panose="020B0503020204020204" pitchFamily="34" charset="-122"/>
            </a:endParaRPr>
          </a:p>
        </p:txBody>
      </p:sp>
      <p:grpSp>
        <p:nvGrpSpPr>
          <p:cNvPr id="2" name="组合 2"/>
          <p:cNvGrpSpPr/>
          <p:nvPr/>
        </p:nvGrpSpPr>
        <p:grpSpPr>
          <a:xfrm>
            <a:off x="536066" y="2270040"/>
            <a:ext cx="4146749" cy="3967272"/>
            <a:chOff x="350488" y="1988841"/>
            <a:chExt cx="4782135" cy="4575157"/>
          </a:xfrm>
        </p:grpSpPr>
        <p:pic>
          <p:nvPicPr>
            <p:cNvPr id="14" name="图片 13"/>
            <p:cNvPicPr>
              <a:picLocks noChangeAspect="1"/>
            </p:cNvPicPr>
            <p:nvPr/>
          </p:nvPicPr>
          <p:blipFill>
            <a:blip r:embed="rId1" cstate="print"/>
            <a:stretch>
              <a:fillRect/>
            </a:stretch>
          </p:blipFill>
          <p:spPr>
            <a:xfrm>
              <a:off x="350488" y="1988841"/>
              <a:ext cx="4782135" cy="2253009"/>
            </a:xfrm>
            <a:prstGeom prst="rect">
              <a:avLst/>
            </a:prstGeom>
          </p:spPr>
        </p:pic>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0488" y="4544055"/>
              <a:ext cx="3294701" cy="2019943"/>
            </a:xfrm>
            <a:prstGeom prst="rect">
              <a:avLst/>
            </a:prstGeom>
          </p:spPr>
        </p:pic>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3397466" y="4828839"/>
              <a:ext cx="2018180" cy="1452135"/>
            </a:xfrm>
            <a:prstGeom prst="rect">
              <a:avLst/>
            </a:prstGeom>
          </p:spPr>
        </p:pic>
      </p:grpSp>
      <p:sp>
        <p:nvSpPr>
          <p:cNvPr id="20" name="矩形 7"/>
          <p:cNvSpPr>
            <a:spLocks noChangeArrowheads="1"/>
          </p:cNvSpPr>
          <p:nvPr/>
        </p:nvSpPr>
        <p:spPr bwMode="auto">
          <a:xfrm>
            <a:off x="1893583" y="4149080"/>
            <a:ext cx="1331225" cy="369332"/>
          </a:xfrm>
          <a:prstGeom prst="rect">
            <a:avLst/>
          </a:prstGeom>
          <a:noFill/>
          <a:ln w="9525">
            <a:noFill/>
            <a:miter lim="800000"/>
          </a:ln>
        </p:spPr>
        <p:txBody>
          <a:bodyPr wrap="square">
            <a:spAutoFit/>
          </a:bodyPr>
          <a:lstStyle/>
          <a:p>
            <a:pPr>
              <a:lnSpc>
                <a:spcPct val="150000"/>
              </a:lnSpc>
            </a:pPr>
            <a:r>
              <a:rPr lang="zh-CN" altLang="en-US" sz="1200" b="1" dirty="0" smtClean="0">
                <a:latin typeface="微软雅黑" panose="020B0503020204020204" pitchFamily="34" charset="-122"/>
                <a:ea typeface="微软雅黑" panose="020B0503020204020204" pitchFamily="34" charset="-122"/>
              </a:rPr>
              <a:t>四川省水磨镇</a:t>
            </a:r>
            <a:endParaRPr lang="en-US" altLang="zh-CN" sz="1200" b="1" dirty="0" smtClean="0">
              <a:latin typeface="微软雅黑" panose="020B0503020204020204" pitchFamily="34" charset="-122"/>
              <a:ea typeface="微软雅黑" panose="020B0503020204020204" pitchFamily="34" charset="-122"/>
            </a:endParaRPr>
          </a:p>
        </p:txBody>
      </p:sp>
      <p:sp>
        <p:nvSpPr>
          <p:cNvPr id="25" name="矩形 7"/>
          <p:cNvSpPr>
            <a:spLocks noChangeArrowheads="1"/>
          </p:cNvSpPr>
          <p:nvPr/>
        </p:nvSpPr>
        <p:spPr bwMode="auto">
          <a:xfrm>
            <a:off x="1682194" y="6237312"/>
            <a:ext cx="1331225" cy="369332"/>
          </a:xfrm>
          <a:prstGeom prst="rect">
            <a:avLst/>
          </a:prstGeom>
          <a:noFill/>
          <a:ln w="9525">
            <a:noFill/>
            <a:miter lim="800000"/>
          </a:ln>
        </p:spPr>
        <p:txBody>
          <a:bodyPr wrap="square">
            <a:spAutoFit/>
          </a:bodyPr>
          <a:lstStyle/>
          <a:p>
            <a:pPr>
              <a:lnSpc>
                <a:spcPct val="150000"/>
              </a:lnSpc>
            </a:pPr>
            <a:r>
              <a:rPr lang="zh-CN" altLang="en-US" sz="1200" b="1" dirty="0" smtClean="0">
                <a:latin typeface="微软雅黑" panose="020B0503020204020204" pitchFamily="34" charset="-122"/>
                <a:ea typeface="微软雅黑" panose="020B0503020204020204" pitchFamily="34" charset="-122"/>
              </a:rPr>
              <a:t>四川省映秀镇</a:t>
            </a:r>
            <a:endParaRPr lang="en-US" altLang="zh-CN" sz="1200" b="1" dirty="0" smtClean="0">
              <a:latin typeface="微软雅黑" panose="020B0503020204020204" pitchFamily="34" charset="-122"/>
              <a:ea typeface="微软雅黑" panose="020B0503020204020204" pitchFamily="34" charset="-122"/>
            </a:endParaRPr>
          </a:p>
        </p:txBody>
      </p:sp>
      <p:sp>
        <p:nvSpPr>
          <p:cNvPr id="17" name="TextBox 11"/>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3. </a:t>
            </a:r>
            <a:r>
              <a:rPr lang="zh-CN" altLang="en-US" sz="2400" b="1" dirty="0" smtClean="0">
                <a:latin typeface="微软雅黑" panose="020B0503020204020204" pitchFamily="34" charset="-122"/>
                <a:ea typeface="微软雅黑" panose="020B0503020204020204" pitchFamily="34" charset="-122"/>
              </a:rPr>
              <a:t>合理</a:t>
            </a:r>
            <a:r>
              <a:rPr lang="zh-CN" altLang="en-US" sz="2400" b="1" dirty="0">
                <a:latin typeface="微软雅黑" panose="020B0503020204020204" pitchFamily="34" charset="-122"/>
                <a:ea typeface="微软雅黑" panose="020B0503020204020204" pitchFamily="34" charset="-122"/>
              </a:rPr>
              <a:t>确定居住用地</a:t>
            </a:r>
            <a:r>
              <a:rPr lang="zh-CN" altLang="en-US" sz="2400" b="1" dirty="0" smtClean="0">
                <a:latin typeface="微软雅黑" panose="020B0503020204020204" pitchFamily="34" charset="-122"/>
                <a:ea typeface="微软雅黑" panose="020B0503020204020204" pitchFamily="34" charset="-122"/>
              </a:rPr>
              <a:t>规模</a:t>
            </a:r>
            <a:endParaRPr lang="zh-CN" altLang="en-US" sz="2400" b="1" dirty="0">
              <a:latin typeface="微软雅黑" panose="020B0503020204020204" pitchFamily="34" charset="-122"/>
              <a:ea typeface="微软雅黑" panose="020B0503020204020204" pitchFamily="34" charset="-122"/>
            </a:endParaRPr>
          </a:p>
        </p:txBody>
      </p:sp>
      <p:pic>
        <p:nvPicPr>
          <p:cNvPr id="22" name="Picture 2" descr="20150826中国建筑研究院ppt-0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4" name="表格 23"/>
          <p:cNvGraphicFramePr>
            <a:graphicFrameLocks noGrp="1"/>
          </p:cNvGraphicFramePr>
          <p:nvPr/>
        </p:nvGraphicFramePr>
        <p:xfrm>
          <a:off x="10080241" y="2270040"/>
          <a:ext cx="3654809" cy="1909380"/>
        </p:xfrm>
        <a:graphic>
          <a:graphicData uri="http://schemas.openxmlformats.org/drawingml/2006/table">
            <a:tbl>
              <a:tblPr firstRow="1" bandRow="1">
                <a:tableStyleId>{5940675A-B579-460E-94D1-54222C63F5DA}</a:tableStyleId>
              </a:tblPr>
              <a:tblGrid>
                <a:gridCol w="756239"/>
                <a:gridCol w="618541"/>
                <a:gridCol w="1045188"/>
                <a:gridCol w="604992"/>
                <a:gridCol w="629849"/>
              </a:tblGrid>
              <a:tr h="151299">
                <a:tc rowSpan="2">
                  <a:txBody>
                    <a:bodyPr/>
                    <a:lstStyle/>
                    <a:p>
                      <a:pPr algn="ctr"/>
                      <a:r>
                        <a:rPr lang="zh-CN" altLang="en-US" sz="800" b="1" dirty="0" smtClean="0">
                          <a:latin typeface="微软雅黑" panose="020B0503020204020204" pitchFamily="34" charset="-122"/>
                          <a:ea typeface="微软雅黑" panose="020B0503020204020204" pitchFamily="34" charset="-122"/>
                        </a:rPr>
                        <a:t>居住规模</a:t>
                      </a:r>
                      <a:endParaRPr lang="zh-CN" altLang="en-US" sz="800" b="1"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rowSpan="2">
                  <a:txBody>
                    <a:bodyPr/>
                    <a:lstStyle/>
                    <a:p>
                      <a:pPr algn="ctr"/>
                      <a:r>
                        <a:rPr lang="zh-CN" altLang="en-US" sz="800" b="1" dirty="0" smtClean="0">
                          <a:latin typeface="微软雅黑" panose="020B0503020204020204" pitchFamily="34" charset="-122"/>
                          <a:ea typeface="微软雅黑" panose="020B0503020204020204" pitchFamily="34" charset="-122"/>
                        </a:rPr>
                        <a:t>层数</a:t>
                      </a:r>
                      <a:endParaRPr lang="zh-CN" altLang="en-US" sz="800" b="1"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gridSpan="3">
                  <a:txBody>
                    <a:bodyPr/>
                    <a:lstStyle/>
                    <a:p>
                      <a:pPr algn="ctr"/>
                      <a:r>
                        <a:rPr lang="zh-CN" altLang="en-US" sz="800" b="1" dirty="0" smtClean="0">
                          <a:latin typeface="微软雅黑" panose="020B0503020204020204" pitchFamily="34" charset="-122"/>
                          <a:ea typeface="微软雅黑" panose="020B0503020204020204" pitchFamily="34" charset="-122"/>
                        </a:rPr>
                        <a:t>建筑气候区划</a:t>
                      </a:r>
                      <a:endParaRPr lang="zh-CN" altLang="en-US" sz="800" b="1"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hMerge="1">
                  <a:tcPr/>
                </a:tc>
                <a:tc hMerge="1">
                  <a:tcPr/>
                </a:tc>
              </a:tr>
              <a:tr h="151299">
                <a:tc vMerge="1">
                  <a:tcPr/>
                </a:tc>
                <a:tc vMerge="1">
                  <a:tcPr/>
                </a:tc>
                <a:tc>
                  <a:txBody>
                    <a:bodyPr/>
                    <a:lstStyle/>
                    <a:p>
                      <a:pPr algn="ctr"/>
                      <a:r>
                        <a:rPr lang="en-US" altLang="zh-CN" sz="800" b="1" dirty="0" smtClean="0">
                          <a:latin typeface="微软雅黑" panose="020B0503020204020204" pitchFamily="34" charset="-122"/>
                          <a:ea typeface="微软雅黑" panose="020B0503020204020204" pitchFamily="34" charset="-122"/>
                        </a:rPr>
                        <a:t>I</a:t>
                      </a:r>
                      <a:r>
                        <a:rPr lang="zh-CN" altLang="en-US" sz="800" b="1" dirty="0" smtClean="0">
                          <a:latin typeface="微软雅黑" panose="020B0503020204020204" pitchFamily="34" charset="-122"/>
                          <a:ea typeface="微软雅黑" panose="020B0503020204020204" pitchFamily="34" charset="-122"/>
                        </a:rPr>
                        <a:t>、</a:t>
                      </a:r>
                      <a:r>
                        <a:rPr lang="en-US" altLang="zh-CN" sz="800" b="1" dirty="0" smtClean="0">
                          <a:latin typeface="微软雅黑" panose="020B0503020204020204" pitchFamily="34" charset="-122"/>
                          <a:ea typeface="微软雅黑" panose="020B0503020204020204" pitchFamily="34" charset="-122"/>
                        </a:rPr>
                        <a:t>II</a:t>
                      </a:r>
                      <a:r>
                        <a:rPr lang="zh-CN" altLang="en-US" sz="800" b="1" dirty="0" smtClean="0">
                          <a:latin typeface="微软雅黑" panose="020B0503020204020204" pitchFamily="34" charset="-122"/>
                          <a:ea typeface="微软雅黑" panose="020B0503020204020204" pitchFamily="34" charset="-122"/>
                        </a:rPr>
                        <a:t>、</a:t>
                      </a:r>
                      <a:r>
                        <a:rPr lang="en-US" altLang="zh-CN" sz="800" b="1" dirty="0" smtClean="0">
                          <a:latin typeface="微软雅黑" panose="020B0503020204020204" pitchFamily="34" charset="-122"/>
                          <a:ea typeface="微软雅黑" panose="020B0503020204020204" pitchFamily="34" charset="-122"/>
                        </a:rPr>
                        <a:t>VI</a:t>
                      </a:r>
                      <a:r>
                        <a:rPr lang="zh-CN" altLang="en-US" sz="800" b="1" dirty="0" smtClean="0">
                          <a:latin typeface="微软雅黑" panose="020B0503020204020204" pitchFamily="34" charset="-122"/>
                          <a:ea typeface="微软雅黑" panose="020B0503020204020204" pitchFamily="34" charset="-122"/>
                        </a:rPr>
                        <a:t>、</a:t>
                      </a:r>
                      <a:r>
                        <a:rPr lang="en-US" altLang="zh-CN" sz="800" b="1" dirty="0" smtClean="0">
                          <a:latin typeface="微软雅黑" panose="020B0503020204020204" pitchFamily="34" charset="-122"/>
                          <a:ea typeface="微软雅黑" panose="020B0503020204020204" pitchFamily="34" charset="-122"/>
                        </a:rPr>
                        <a:t>VII</a:t>
                      </a:r>
                      <a:endParaRPr lang="zh-CN" altLang="en-US" sz="800" b="1"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altLang="zh-CN" sz="800" b="1" dirty="0" smtClean="0">
                          <a:latin typeface="微软雅黑" panose="020B0503020204020204" pitchFamily="34" charset="-122"/>
                          <a:ea typeface="微软雅黑" panose="020B0503020204020204" pitchFamily="34" charset="-122"/>
                        </a:rPr>
                        <a:t>IIII</a:t>
                      </a:r>
                      <a:r>
                        <a:rPr lang="zh-CN" altLang="en-US" sz="800" b="1" dirty="0" smtClean="0">
                          <a:latin typeface="微软雅黑" panose="020B0503020204020204" pitchFamily="34" charset="-122"/>
                          <a:ea typeface="微软雅黑" panose="020B0503020204020204" pitchFamily="34" charset="-122"/>
                        </a:rPr>
                        <a:t>、</a:t>
                      </a:r>
                      <a:r>
                        <a:rPr lang="en-US" altLang="zh-CN" sz="800" b="1" dirty="0" smtClean="0">
                          <a:latin typeface="微软雅黑" panose="020B0503020204020204" pitchFamily="34" charset="-122"/>
                          <a:ea typeface="微软雅黑" panose="020B0503020204020204" pitchFamily="34" charset="-122"/>
                        </a:rPr>
                        <a:t>V</a:t>
                      </a:r>
                      <a:endParaRPr lang="zh-CN" altLang="en-US" sz="800" b="1"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altLang="zh-CN" sz="800" b="1" dirty="0" smtClean="0">
                          <a:latin typeface="微软雅黑" panose="020B0503020204020204" pitchFamily="34" charset="-122"/>
                          <a:ea typeface="微软雅黑" panose="020B0503020204020204" pitchFamily="34" charset="-122"/>
                        </a:rPr>
                        <a:t>IV</a:t>
                      </a:r>
                      <a:endParaRPr lang="zh-CN" altLang="en-US" sz="800" b="1"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r>
              <a:tr h="151299">
                <a:tc rowSpan="2">
                  <a:txBody>
                    <a:bodyPr/>
                    <a:lstStyle/>
                    <a:p>
                      <a:pPr algn="ctr"/>
                      <a:r>
                        <a:rPr lang="zh-CN" altLang="en-US" sz="800" dirty="0" smtClean="0">
                          <a:latin typeface="微软雅黑" panose="020B0503020204020204" pitchFamily="34" charset="-122"/>
                          <a:ea typeface="微软雅黑" panose="020B0503020204020204" pitchFamily="34" charset="-122"/>
                        </a:rPr>
                        <a:t>居住区</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zh-CN" altLang="en-US" sz="800" dirty="0" smtClean="0">
                          <a:latin typeface="微软雅黑" panose="020B0503020204020204" pitchFamily="34" charset="-122"/>
                          <a:ea typeface="微软雅黑" panose="020B0503020204020204" pitchFamily="34" charset="-122"/>
                        </a:rPr>
                        <a:t>低层</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b="1" dirty="0" smtClean="0">
                          <a:solidFill>
                            <a:srgbClr val="C00000"/>
                          </a:solidFill>
                          <a:latin typeface="微软雅黑" panose="020B0503020204020204" pitchFamily="34" charset="-122"/>
                          <a:ea typeface="微软雅黑" panose="020B0503020204020204" pitchFamily="34" charset="-122"/>
                        </a:rPr>
                        <a:t>33-47</a:t>
                      </a:r>
                      <a:endParaRPr lang="zh-CN" altLang="en-US" sz="800" b="1" dirty="0">
                        <a:solidFill>
                          <a:srgbClr val="C00000"/>
                        </a:solidFill>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b="1" dirty="0" smtClean="0">
                          <a:solidFill>
                            <a:srgbClr val="C00000"/>
                          </a:solidFill>
                          <a:latin typeface="微软雅黑" panose="020B0503020204020204" pitchFamily="34" charset="-122"/>
                          <a:ea typeface="微软雅黑" panose="020B0503020204020204" pitchFamily="34" charset="-122"/>
                        </a:rPr>
                        <a:t>30-43</a:t>
                      </a:r>
                      <a:endParaRPr lang="zh-CN" altLang="en-US" sz="800" b="1" dirty="0">
                        <a:solidFill>
                          <a:srgbClr val="C00000"/>
                        </a:solidFill>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b="1" dirty="0" smtClean="0">
                          <a:solidFill>
                            <a:srgbClr val="C00000"/>
                          </a:solidFill>
                          <a:latin typeface="微软雅黑" panose="020B0503020204020204" pitchFamily="34" charset="-122"/>
                          <a:ea typeface="微软雅黑" panose="020B0503020204020204" pitchFamily="34" charset="-122"/>
                        </a:rPr>
                        <a:t>28-40</a:t>
                      </a:r>
                      <a:endParaRPr lang="zh-CN" altLang="en-US" sz="800" b="1" dirty="0">
                        <a:solidFill>
                          <a:srgbClr val="C00000"/>
                        </a:solidFill>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r>
              <a:tr h="151299">
                <a:tc vMerge="1">
                  <a:tcPr anchor="ctr"/>
                </a:tc>
                <a:tc>
                  <a:txBody>
                    <a:bodyPr/>
                    <a:lstStyle/>
                    <a:p>
                      <a:pPr algn="ctr"/>
                      <a:r>
                        <a:rPr lang="zh-CN" altLang="en-US" sz="800" dirty="0" smtClean="0">
                          <a:latin typeface="微软雅黑" panose="020B0503020204020204" pitchFamily="34" charset="-122"/>
                          <a:ea typeface="微软雅黑" panose="020B0503020204020204" pitchFamily="34" charset="-122"/>
                        </a:rPr>
                        <a:t>多层</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dirty="0" smtClean="0">
                          <a:latin typeface="微软雅黑" panose="020B0503020204020204" pitchFamily="34" charset="-122"/>
                          <a:ea typeface="微软雅黑" panose="020B0503020204020204" pitchFamily="34" charset="-122"/>
                        </a:rPr>
                        <a:t>20-28</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dirty="0" smtClean="0">
                          <a:latin typeface="微软雅黑" panose="020B0503020204020204" pitchFamily="34" charset="-122"/>
                          <a:ea typeface="微软雅黑" panose="020B0503020204020204" pitchFamily="34" charset="-122"/>
                        </a:rPr>
                        <a:t>19-27</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dirty="0" smtClean="0">
                          <a:latin typeface="微软雅黑" panose="020B0503020204020204" pitchFamily="34" charset="-122"/>
                          <a:ea typeface="微软雅黑" panose="020B0503020204020204" pitchFamily="34" charset="-122"/>
                        </a:rPr>
                        <a:t>18-25</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r>
              <a:tr h="151299">
                <a:tc rowSpan="2">
                  <a:txBody>
                    <a:bodyPr/>
                    <a:lstStyle/>
                    <a:p>
                      <a:pPr algn="ctr"/>
                      <a:r>
                        <a:rPr lang="zh-CN" altLang="en-US" sz="800" dirty="0" smtClean="0">
                          <a:latin typeface="微软雅黑" panose="020B0503020204020204" pitchFamily="34" charset="-122"/>
                          <a:ea typeface="微软雅黑" panose="020B0503020204020204" pitchFamily="34" charset="-122"/>
                        </a:rPr>
                        <a:t>小区</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zh-CN" altLang="en-US" sz="800" dirty="0" smtClean="0">
                          <a:latin typeface="微软雅黑" panose="020B0503020204020204" pitchFamily="34" charset="-122"/>
                          <a:ea typeface="微软雅黑" panose="020B0503020204020204" pitchFamily="34" charset="-122"/>
                        </a:rPr>
                        <a:t>低层</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dirty="0" smtClean="0">
                          <a:latin typeface="微软雅黑" panose="020B0503020204020204" pitchFamily="34" charset="-122"/>
                          <a:ea typeface="微软雅黑" panose="020B0503020204020204" pitchFamily="34" charset="-122"/>
                        </a:rPr>
                        <a:t>30-43</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dirty="0" smtClean="0">
                          <a:latin typeface="微软雅黑" panose="020B0503020204020204" pitchFamily="34" charset="-122"/>
                          <a:ea typeface="微软雅黑" panose="020B0503020204020204" pitchFamily="34" charset="-122"/>
                        </a:rPr>
                        <a:t>28-40</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dirty="0" smtClean="0">
                          <a:latin typeface="微软雅黑" panose="020B0503020204020204" pitchFamily="34" charset="-122"/>
                          <a:ea typeface="微软雅黑" panose="020B0503020204020204" pitchFamily="34" charset="-122"/>
                        </a:rPr>
                        <a:t>26-37</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r>
              <a:tr h="151299">
                <a:tc vMerge="1">
                  <a:tcPr anchor="ctr"/>
                </a:tc>
                <a:tc>
                  <a:txBody>
                    <a:bodyPr/>
                    <a:lstStyle/>
                    <a:p>
                      <a:pPr algn="ctr"/>
                      <a:r>
                        <a:rPr lang="zh-CN" altLang="en-US" sz="800" dirty="0" smtClean="0">
                          <a:latin typeface="微软雅黑" panose="020B0503020204020204" pitchFamily="34" charset="-122"/>
                          <a:ea typeface="微软雅黑" panose="020B0503020204020204" pitchFamily="34" charset="-122"/>
                        </a:rPr>
                        <a:t>多层</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dirty="0" smtClean="0">
                          <a:latin typeface="微软雅黑" panose="020B0503020204020204" pitchFamily="34" charset="-122"/>
                          <a:ea typeface="微软雅黑" panose="020B0503020204020204" pitchFamily="34" charset="-122"/>
                        </a:rPr>
                        <a:t>20-28</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dirty="0" smtClean="0">
                          <a:latin typeface="微软雅黑" panose="020B0503020204020204" pitchFamily="34" charset="-122"/>
                          <a:ea typeface="微软雅黑" panose="020B0503020204020204" pitchFamily="34" charset="-122"/>
                        </a:rPr>
                        <a:t>19-26</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dirty="0" smtClean="0">
                          <a:latin typeface="微软雅黑" panose="020B0503020204020204" pitchFamily="34" charset="-122"/>
                          <a:ea typeface="微软雅黑" panose="020B0503020204020204" pitchFamily="34" charset="-122"/>
                        </a:rPr>
                        <a:t>18-25</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r>
              <a:tr h="151299">
                <a:tc rowSpan="2">
                  <a:txBody>
                    <a:bodyPr/>
                    <a:lstStyle/>
                    <a:p>
                      <a:pPr algn="ctr"/>
                      <a:r>
                        <a:rPr lang="zh-CN" altLang="en-US" sz="800" dirty="0" smtClean="0">
                          <a:latin typeface="微软雅黑" panose="020B0503020204020204" pitchFamily="34" charset="-122"/>
                          <a:ea typeface="微软雅黑" panose="020B0503020204020204" pitchFamily="34" charset="-122"/>
                        </a:rPr>
                        <a:t>组团</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zh-CN" altLang="en-US" sz="800" dirty="0" smtClean="0">
                          <a:latin typeface="微软雅黑" panose="020B0503020204020204" pitchFamily="34" charset="-122"/>
                          <a:ea typeface="微软雅黑" panose="020B0503020204020204" pitchFamily="34" charset="-122"/>
                        </a:rPr>
                        <a:t>低层</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dirty="0" smtClean="0">
                          <a:latin typeface="微软雅黑" panose="020B0503020204020204" pitchFamily="34" charset="-122"/>
                          <a:ea typeface="微软雅黑" panose="020B0503020204020204" pitchFamily="34" charset="-122"/>
                        </a:rPr>
                        <a:t>25-35</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dirty="0" smtClean="0">
                          <a:latin typeface="微软雅黑" panose="020B0503020204020204" pitchFamily="34" charset="-122"/>
                          <a:ea typeface="微软雅黑" panose="020B0503020204020204" pitchFamily="34" charset="-122"/>
                        </a:rPr>
                        <a:t>23-32</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dirty="0" smtClean="0">
                          <a:latin typeface="微软雅黑" panose="020B0503020204020204" pitchFamily="34" charset="-122"/>
                          <a:ea typeface="微软雅黑" panose="020B0503020204020204" pitchFamily="34" charset="-122"/>
                        </a:rPr>
                        <a:t>21-30</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r>
              <a:tr h="151299">
                <a:tc vMerge="1">
                  <a:tcPr anchor="ctr"/>
                </a:tc>
                <a:tc>
                  <a:txBody>
                    <a:bodyPr/>
                    <a:lstStyle/>
                    <a:p>
                      <a:pPr algn="ctr"/>
                      <a:r>
                        <a:rPr lang="zh-CN" altLang="en-US" sz="800" dirty="0" smtClean="0">
                          <a:latin typeface="微软雅黑" panose="020B0503020204020204" pitchFamily="34" charset="-122"/>
                          <a:ea typeface="微软雅黑" panose="020B0503020204020204" pitchFamily="34" charset="-122"/>
                        </a:rPr>
                        <a:t>多层</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dirty="0" smtClean="0">
                          <a:latin typeface="微软雅黑" panose="020B0503020204020204" pitchFamily="34" charset="-122"/>
                          <a:ea typeface="微软雅黑" panose="020B0503020204020204" pitchFamily="34" charset="-122"/>
                        </a:rPr>
                        <a:t>16-23</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dirty="0" smtClean="0">
                          <a:latin typeface="微软雅黑" panose="020B0503020204020204" pitchFamily="34" charset="-122"/>
                          <a:ea typeface="微软雅黑" panose="020B0503020204020204" pitchFamily="34" charset="-122"/>
                        </a:rPr>
                        <a:t>15-22</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dirty="0" smtClean="0">
                          <a:latin typeface="微软雅黑" panose="020B0503020204020204" pitchFamily="34" charset="-122"/>
                          <a:ea typeface="微软雅黑" panose="020B0503020204020204" pitchFamily="34" charset="-122"/>
                        </a:rPr>
                        <a:t>14-20</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r>
              <a:tr h="151299">
                <a:tc rowSpan="2">
                  <a:txBody>
                    <a:bodyPr/>
                    <a:lstStyle/>
                    <a:p>
                      <a:pPr algn="ctr"/>
                      <a:r>
                        <a:rPr lang="zh-CN" altLang="en-US" sz="800" dirty="0" smtClean="0">
                          <a:latin typeface="微软雅黑" panose="020B0503020204020204" pitchFamily="34" charset="-122"/>
                          <a:ea typeface="微软雅黑" panose="020B0503020204020204" pitchFamily="34" charset="-122"/>
                        </a:rPr>
                        <a:t>开发强度</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zh-CN" altLang="en-US" sz="800" dirty="0" smtClean="0">
                          <a:latin typeface="微软雅黑" panose="020B0503020204020204" pitchFamily="34" charset="-122"/>
                          <a:ea typeface="微软雅黑" panose="020B0503020204020204" pitchFamily="34" charset="-122"/>
                        </a:rPr>
                        <a:t>低层</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b="1" dirty="0" smtClean="0">
                          <a:latin typeface="微软雅黑" panose="020B0503020204020204" pitchFamily="34" charset="-122"/>
                          <a:ea typeface="微软雅黑" panose="020B0503020204020204" pitchFamily="34" charset="-122"/>
                        </a:rPr>
                        <a:t>1.1</a:t>
                      </a:r>
                      <a:endParaRPr lang="zh-CN" altLang="en-US" sz="800" b="1"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dirty="0" smtClean="0">
                          <a:latin typeface="微软雅黑" panose="020B0503020204020204" pitchFamily="34" charset="-122"/>
                          <a:ea typeface="微软雅黑" panose="020B0503020204020204" pitchFamily="34" charset="-122"/>
                        </a:rPr>
                        <a:t>1.2</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dirty="0" smtClean="0">
                          <a:latin typeface="微软雅黑" panose="020B0503020204020204" pitchFamily="34" charset="-122"/>
                          <a:ea typeface="微软雅黑" panose="020B0503020204020204" pitchFamily="34" charset="-122"/>
                        </a:rPr>
                        <a:t>1.3</a:t>
                      </a:r>
                      <a:endParaRPr lang="zh-CN" altLang="en-US" sz="800" dirty="0">
                        <a:latin typeface="微软雅黑" panose="020B0503020204020204" pitchFamily="34" charset="-122"/>
                        <a:ea typeface="微软雅黑" panose="020B0503020204020204" pitchFamily="34" charset="-122"/>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r>
              <a:tr h="151299">
                <a:tc vMerge="1">
                  <a:tcPr anchor="ctr"/>
                </a:tc>
                <a:tc>
                  <a:txBody>
                    <a:bodyPr/>
                    <a:lstStyle/>
                    <a:p>
                      <a:pPr algn="ctr"/>
                      <a:r>
                        <a:rPr lang="zh-CN" altLang="en-US" sz="800" kern="1200" dirty="0" smtClean="0">
                          <a:solidFill>
                            <a:schemeClr val="tx1"/>
                          </a:solidFill>
                          <a:latin typeface="微软雅黑" panose="020B0503020204020204" pitchFamily="34" charset="-122"/>
                          <a:ea typeface="微软雅黑" panose="020B0503020204020204" pitchFamily="34" charset="-122"/>
                          <a:cs typeface="+mn-cs"/>
                        </a:rPr>
                        <a:t>多层</a:t>
                      </a:r>
                      <a:endParaRPr lang="zh-CN" altLang="en-US" sz="800" kern="1200" dirty="0">
                        <a:solidFill>
                          <a:schemeClr val="tx1"/>
                        </a:solidFill>
                        <a:latin typeface="微软雅黑" panose="020B0503020204020204" pitchFamily="34" charset="-122"/>
                        <a:ea typeface="微软雅黑" panose="020B0503020204020204" pitchFamily="34" charset="-122"/>
                        <a:cs typeface="+mn-cs"/>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kern="1200" dirty="0" smtClean="0">
                          <a:solidFill>
                            <a:schemeClr val="tx1"/>
                          </a:solidFill>
                          <a:latin typeface="微软雅黑" panose="020B0503020204020204" pitchFamily="34" charset="-122"/>
                          <a:ea typeface="微软雅黑" panose="020B0503020204020204" pitchFamily="34" charset="-122"/>
                          <a:cs typeface="+mn-cs"/>
                        </a:rPr>
                        <a:t>1.7</a:t>
                      </a:r>
                      <a:endParaRPr lang="zh-CN" altLang="en-US" sz="800" kern="1200" dirty="0" smtClean="0">
                        <a:solidFill>
                          <a:schemeClr val="tx1"/>
                        </a:solidFill>
                        <a:latin typeface="微软雅黑" panose="020B0503020204020204" pitchFamily="34" charset="-122"/>
                        <a:ea typeface="微软雅黑" panose="020B0503020204020204" pitchFamily="34" charset="-122"/>
                        <a:cs typeface="+mn-cs"/>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kern="1200" dirty="0" smtClean="0">
                          <a:solidFill>
                            <a:schemeClr val="tx1"/>
                          </a:solidFill>
                          <a:latin typeface="微软雅黑" panose="020B0503020204020204" pitchFamily="34" charset="-122"/>
                          <a:ea typeface="微软雅黑" panose="020B0503020204020204" pitchFamily="34" charset="-122"/>
                          <a:cs typeface="+mn-cs"/>
                        </a:rPr>
                        <a:t>1.8</a:t>
                      </a:r>
                      <a:endParaRPr lang="zh-CN" altLang="en-US" sz="800" kern="1200" dirty="0" smtClean="0">
                        <a:solidFill>
                          <a:schemeClr val="tx1"/>
                        </a:solidFill>
                        <a:latin typeface="微软雅黑" panose="020B0503020204020204" pitchFamily="34" charset="-122"/>
                        <a:ea typeface="微软雅黑" panose="020B0503020204020204" pitchFamily="34" charset="-122"/>
                        <a:cs typeface="+mn-cs"/>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c>
                  <a:txBody>
                    <a:bodyPr/>
                    <a:lstStyle/>
                    <a:p>
                      <a:pPr algn="ctr"/>
                      <a:r>
                        <a:rPr lang="en-US" altLang="zh-CN" sz="800" kern="1200" dirty="0" smtClean="0">
                          <a:solidFill>
                            <a:schemeClr val="tx1"/>
                          </a:solidFill>
                          <a:latin typeface="微软雅黑" panose="020B0503020204020204" pitchFamily="34" charset="-122"/>
                          <a:ea typeface="微软雅黑" panose="020B0503020204020204" pitchFamily="34" charset="-122"/>
                          <a:cs typeface="+mn-cs"/>
                        </a:rPr>
                        <a:t>1.9</a:t>
                      </a:r>
                      <a:endParaRPr lang="zh-CN" altLang="en-US" sz="800" kern="1200" dirty="0" smtClean="0">
                        <a:solidFill>
                          <a:schemeClr val="tx1"/>
                        </a:solidFill>
                        <a:latin typeface="微软雅黑" panose="020B0503020204020204" pitchFamily="34" charset="-122"/>
                        <a:ea typeface="微软雅黑" panose="020B0503020204020204" pitchFamily="34" charset="-122"/>
                        <a:cs typeface="+mn-cs"/>
                      </a:endParaRPr>
                    </a:p>
                  </a:txBody>
                  <a:tcPr marL="74770" marR="74770" marT="34509" marB="3450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9EDF4"/>
                    </a:solidFill>
                  </a:tcPr>
                </a:tc>
              </a:tr>
            </a:tbl>
          </a:graphicData>
        </a:graphic>
      </p:graphicFrame>
      <p:sp>
        <p:nvSpPr>
          <p:cNvPr id="27" name="矩形 8"/>
          <p:cNvSpPr>
            <a:spLocks noChangeArrowheads="1"/>
          </p:cNvSpPr>
          <p:nvPr/>
        </p:nvSpPr>
        <p:spPr bwMode="auto">
          <a:xfrm>
            <a:off x="12398367" y="2029670"/>
            <a:ext cx="1515158" cy="261610"/>
          </a:xfrm>
          <a:prstGeom prst="rect">
            <a:avLst/>
          </a:prstGeom>
          <a:noFill/>
          <a:ln w="9525">
            <a:noFill/>
            <a:miter lim="800000"/>
          </a:ln>
        </p:spPr>
        <p:txBody>
          <a:bodyPr wrap="none">
            <a:spAutoFit/>
          </a:bodyPr>
          <a:lstStyle/>
          <a:p>
            <a:r>
              <a:rPr lang="zh-CN" altLang="en-US" sz="1100" dirty="0" smtClean="0">
                <a:latin typeface="微软雅黑" panose="020B0503020204020204" pitchFamily="34" charset="-122"/>
                <a:ea typeface="微软雅黑" panose="020B0503020204020204" pitchFamily="34" charset="-122"/>
              </a:rPr>
              <a:t>（单位：平方米</a:t>
            </a:r>
            <a:r>
              <a:rPr lang="en-US" altLang="zh-CN" sz="1100" dirty="0" smtClean="0">
                <a:latin typeface="微软雅黑" panose="020B0503020204020204" pitchFamily="34" charset="-122"/>
                <a:ea typeface="微软雅黑" panose="020B0503020204020204" pitchFamily="34" charset="-122"/>
              </a:rPr>
              <a:t>/</a:t>
            </a:r>
            <a:r>
              <a:rPr lang="zh-CN" altLang="en-US" sz="1100" dirty="0" smtClean="0">
                <a:latin typeface="微软雅黑" panose="020B0503020204020204" pitchFamily="34" charset="-122"/>
                <a:ea typeface="微软雅黑" panose="020B0503020204020204" pitchFamily="34" charset="-122"/>
              </a:rPr>
              <a:t>人）</a:t>
            </a:r>
            <a:endParaRPr lang="zh-CN" altLang="en-US" sz="1100" dirty="0">
              <a:latin typeface="微软雅黑" panose="020B0503020204020204" pitchFamily="34" charset="-122"/>
              <a:ea typeface="微软雅黑" panose="020B0503020204020204" pitchFamily="34" charset="-122"/>
            </a:endParaRPr>
          </a:p>
        </p:txBody>
      </p:sp>
      <p:sp>
        <p:nvSpPr>
          <p:cNvPr id="28" name="矩形 8"/>
          <p:cNvSpPr>
            <a:spLocks noChangeArrowheads="1"/>
          </p:cNvSpPr>
          <p:nvPr/>
        </p:nvSpPr>
        <p:spPr bwMode="auto">
          <a:xfrm>
            <a:off x="10189429" y="1752671"/>
            <a:ext cx="3724096" cy="276999"/>
          </a:xfrm>
          <a:prstGeom prst="rect">
            <a:avLst/>
          </a:prstGeom>
          <a:noFill/>
          <a:ln w="9525">
            <a:noFill/>
            <a:miter lim="800000"/>
          </a:ln>
        </p:spPr>
        <p:txBody>
          <a:bodyPr wrap="none">
            <a:spAutoFit/>
          </a:bodyPr>
          <a:lstStyle/>
          <a:p>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城市居住区规划设计规范</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人均居住用地控制指标</a:t>
            </a:r>
            <a:endParaRPr lang="zh-CN" altLang="en-US" sz="1200" dirty="0">
              <a:latin typeface="微软雅黑" panose="020B0503020204020204" pitchFamily="34" charset="-122"/>
              <a:ea typeface="微软雅黑" panose="020B0503020204020204" pitchFamily="34" charset="-122"/>
            </a:endParaRPr>
          </a:p>
        </p:txBody>
      </p:sp>
      <p:sp>
        <p:nvSpPr>
          <p:cNvPr id="29" name="矩形 28"/>
          <p:cNvSpPr/>
          <p:nvPr/>
        </p:nvSpPr>
        <p:spPr>
          <a:xfrm>
            <a:off x="13158861" y="2647236"/>
            <a:ext cx="517482" cy="205700"/>
          </a:xfrm>
          <a:prstGeom prst="rect">
            <a:avLst/>
          </a:prstGeom>
          <a:noFill/>
          <a:ln>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7"/>
          <p:cNvSpPr>
            <a:spLocks noChangeArrowheads="1"/>
          </p:cNvSpPr>
          <p:nvPr/>
        </p:nvSpPr>
        <p:spPr bwMode="auto">
          <a:xfrm>
            <a:off x="5149725" y="5922094"/>
            <a:ext cx="4195763" cy="603250"/>
          </a:xfrm>
          <a:prstGeom prst="rect">
            <a:avLst/>
          </a:prstGeom>
          <a:noFill/>
          <a:ln w="9525">
            <a:noFill/>
            <a:miter lim="800000"/>
          </a:ln>
        </p:spPr>
        <p:txBody>
          <a:bodyPr>
            <a:spAutoFit/>
          </a:bodyPr>
          <a:lstStyle/>
          <a:p>
            <a:pPr eaLnBrk="1" hangingPunct="1">
              <a:lnSpc>
                <a:spcPct val="150000"/>
              </a:lnSpc>
              <a:defRPr/>
            </a:pPr>
            <a:r>
              <a:rPr lang="zh-CN" altLang="en-US" sz="1110" dirty="0">
                <a:latin typeface="微软雅黑" panose="020B0503020204020204" pitchFamily="34" charset="-122"/>
                <a:ea typeface="微软雅黑" panose="020B0503020204020204" pitchFamily="34" charset="-122"/>
              </a:rPr>
              <a:t>考虑居民需求，依照规划建设的水磨镇和映秀镇，其规划人均居住用地面积为</a:t>
            </a:r>
            <a:r>
              <a:rPr lang="en-US" altLang="zh-CN" sz="1110" dirty="0">
                <a:latin typeface="微软雅黑" panose="020B0503020204020204" pitchFamily="34" charset="-122"/>
                <a:ea typeface="微软雅黑" panose="020B0503020204020204" pitchFamily="34" charset="-122"/>
              </a:rPr>
              <a:t>50-60</a:t>
            </a:r>
            <a:r>
              <a:rPr lang="zh-CN" altLang="en-US" sz="1110" dirty="0">
                <a:latin typeface="微软雅黑" panose="020B0503020204020204" pitchFamily="34" charset="-122"/>
                <a:ea typeface="微软雅黑" panose="020B0503020204020204" pitchFamily="34" charset="-122"/>
              </a:rPr>
              <a:t>平方米。</a:t>
            </a:r>
            <a:endParaRPr lang="zh-CN" altLang="en-US" sz="1110" dirty="0">
              <a:latin typeface="微软雅黑" panose="020B0503020204020204" pitchFamily="34" charset="-122"/>
              <a:ea typeface="微软雅黑" panose="020B0503020204020204" pitchFamily="34" charset="-122"/>
            </a:endParaRPr>
          </a:p>
        </p:txBody>
      </p:sp>
      <p:graphicFrame>
        <p:nvGraphicFramePr>
          <p:cNvPr id="33" name="表格 32"/>
          <p:cNvGraphicFramePr>
            <a:graphicFrameLocks noGrp="1"/>
          </p:cNvGraphicFramePr>
          <p:nvPr/>
        </p:nvGraphicFramePr>
        <p:xfrm>
          <a:off x="5601072" y="4748212"/>
          <a:ext cx="3317379" cy="1057050"/>
        </p:xfrm>
        <a:graphic>
          <a:graphicData uri="http://schemas.openxmlformats.org/drawingml/2006/table">
            <a:tbl>
              <a:tblPr>
                <a:tableStyleId>{5C22544A-7EE6-4342-B048-85BDC9FD1C3A}</a:tableStyleId>
              </a:tblPr>
              <a:tblGrid>
                <a:gridCol w="887061"/>
                <a:gridCol w="976718"/>
                <a:gridCol w="1453600"/>
              </a:tblGrid>
              <a:tr h="514430">
                <a:tc>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镇</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8892" marR="8892" marT="8208" marB="0" anchor="ctr">
                    <a:solidFill>
                      <a:srgbClr val="4F81BD"/>
                    </a:solidFill>
                  </a:tcPr>
                </a:tc>
                <a:tc>
                  <a:txBody>
                    <a:bodyPr/>
                    <a:lstStyle/>
                    <a:p>
                      <a:pPr algn="ctr" fontAlgn="b"/>
                      <a:r>
                        <a:rPr lang="zh-CN" altLang="en-US" sz="900" b="1" u="none" strike="noStrike" dirty="0">
                          <a:effectLst/>
                          <a:latin typeface="微软雅黑" panose="020B0503020204020204" pitchFamily="34" charset="-122"/>
                          <a:ea typeface="微软雅黑" panose="020B0503020204020204" pitchFamily="34" charset="-122"/>
                        </a:rPr>
                        <a:t>规划</a:t>
                      </a:r>
                      <a:r>
                        <a:rPr lang="zh-CN" altLang="en-US" sz="900" b="1" u="none" strike="noStrike" dirty="0" smtClean="0">
                          <a:effectLst/>
                          <a:latin typeface="微软雅黑" panose="020B0503020204020204" pitchFamily="34" charset="-122"/>
                          <a:ea typeface="微软雅黑" panose="020B0503020204020204" pitchFamily="34" charset="-122"/>
                        </a:rPr>
                        <a:t>面积</a:t>
                      </a:r>
                      <a:endParaRPr lang="en-US" altLang="zh-CN" sz="900" b="1" u="none" strike="noStrike" dirty="0" smtClean="0">
                        <a:effectLst/>
                        <a:latin typeface="微软雅黑" panose="020B0503020204020204" pitchFamily="34" charset="-122"/>
                        <a:ea typeface="微软雅黑" panose="020B0503020204020204" pitchFamily="34" charset="-122"/>
                      </a:endParaRPr>
                    </a:p>
                    <a:p>
                      <a:pPr algn="ctr" fontAlgn="b"/>
                      <a:r>
                        <a:rPr lang="zh-CN" altLang="en-US" sz="900" b="1" i="0" u="none" strike="noStrike" dirty="0" smtClean="0">
                          <a:solidFill>
                            <a:srgbClr val="000000"/>
                          </a:solidFill>
                          <a:effectLst/>
                          <a:latin typeface="微软雅黑" panose="020B0503020204020204" pitchFamily="34" charset="-122"/>
                          <a:ea typeface="微软雅黑" panose="020B0503020204020204" pitchFamily="34" charset="-122"/>
                        </a:rPr>
                        <a:t>（公顷）</a:t>
                      </a:r>
                      <a:endParaRPr lang="zh-CN" altLang="en-US" sz="900" b="1" i="0" u="none" strike="noStrike" dirty="0">
                        <a:solidFill>
                          <a:srgbClr val="000000"/>
                        </a:solidFill>
                        <a:effectLst/>
                        <a:latin typeface="微软雅黑" panose="020B0503020204020204" pitchFamily="34" charset="-122"/>
                        <a:ea typeface="微软雅黑" panose="020B0503020204020204" pitchFamily="34" charset="-122"/>
                      </a:endParaRPr>
                    </a:p>
                  </a:txBody>
                  <a:tcPr marL="8892" marR="8892" marT="8208" marB="0" anchor="ctr">
                    <a:solidFill>
                      <a:srgbClr val="4F81BD"/>
                    </a:solidFill>
                  </a:tcPr>
                </a:tc>
                <a:tc>
                  <a:txBody>
                    <a:bodyPr/>
                    <a:lstStyle/>
                    <a:p>
                      <a:pPr algn="ctr" fontAlgn="b"/>
                      <a:r>
                        <a:rPr lang="zh-CN" altLang="en-US" sz="900" b="1" u="none" strike="noStrike" dirty="0" smtClean="0">
                          <a:effectLst/>
                          <a:latin typeface="微软雅黑" panose="020B0503020204020204" pitchFamily="34" charset="-122"/>
                          <a:ea typeface="微软雅黑" panose="020B0503020204020204" pitchFamily="34" charset="-122"/>
                        </a:rPr>
                        <a:t>规划人均面积</a:t>
                      </a:r>
                      <a:endParaRPr lang="en-US" altLang="zh-CN" sz="900" b="1" u="none" strike="noStrike" dirty="0" smtClean="0">
                        <a:effectLst/>
                        <a:latin typeface="微软雅黑" panose="020B0503020204020204" pitchFamily="34" charset="-122"/>
                        <a:ea typeface="微软雅黑" panose="020B0503020204020204" pitchFamily="34" charset="-122"/>
                      </a:endParaRPr>
                    </a:p>
                    <a:p>
                      <a:pPr algn="ctr" fontAlgn="b"/>
                      <a:r>
                        <a:rPr lang="zh-CN" altLang="en-US" sz="900" b="1" u="none" strike="noStrike" dirty="0" smtClean="0">
                          <a:effectLst/>
                          <a:latin typeface="微软雅黑" panose="020B0503020204020204" pitchFamily="34" charset="-122"/>
                          <a:ea typeface="微软雅黑" panose="020B0503020204020204" pitchFamily="34" charset="-122"/>
                        </a:rPr>
                        <a:t>（平方米）</a:t>
                      </a:r>
                      <a:endParaRPr lang="en-US" altLang="zh-CN" sz="900" b="1" u="none" strike="noStrike" dirty="0" smtClean="0">
                        <a:effectLst/>
                        <a:latin typeface="微软雅黑" panose="020B0503020204020204" pitchFamily="34" charset="-122"/>
                        <a:ea typeface="微软雅黑" panose="020B0503020204020204" pitchFamily="34" charset="-122"/>
                      </a:endParaRPr>
                    </a:p>
                  </a:txBody>
                  <a:tcPr marL="8892" marR="8892" marT="8208" marB="0" anchor="ctr">
                    <a:solidFill>
                      <a:srgbClr val="4F81BD"/>
                    </a:solidFill>
                  </a:tcPr>
                </a:tc>
              </a:tr>
              <a:tr h="271310">
                <a:tc>
                  <a:txBody>
                    <a:bodyPr/>
                    <a:lstStyle/>
                    <a:p>
                      <a:pPr algn="ctr" fontAlgn="b"/>
                      <a:r>
                        <a:rPr lang="zh-CN" altLang="en-US" sz="900" u="none" strike="noStrike" dirty="0">
                          <a:effectLst/>
                          <a:latin typeface="微软雅黑" panose="020B0503020204020204" pitchFamily="34" charset="-122"/>
                          <a:ea typeface="微软雅黑" panose="020B0503020204020204" pitchFamily="34" charset="-122"/>
                        </a:rPr>
                        <a:t>水磨镇</a:t>
                      </a:r>
                      <a:endParaRPr lang="zh-CN" altLang="en-US"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8892" marR="8892" marT="8208" marB="0" anchor="ctr"/>
                </a:tc>
                <a:tc>
                  <a:txBody>
                    <a:bodyPr/>
                    <a:lstStyle/>
                    <a:p>
                      <a:pPr algn="ctr" fontAlgn="b"/>
                      <a:r>
                        <a:rPr lang="en-US" altLang="zh-CN" sz="900" u="none" strike="noStrike" dirty="0">
                          <a:effectLst/>
                          <a:latin typeface="微软雅黑" panose="020B0503020204020204" pitchFamily="34" charset="-122"/>
                          <a:ea typeface="微软雅黑" panose="020B0503020204020204" pitchFamily="34" charset="-122"/>
                        </a:rPr>
                        <a:t>47.92</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8892" marR="8892" marT="8208" marB="0" anchor="ctr"/>
                </a:tc>
                <a:tc>
                  <a:txBody>
                    <a:bodyPr/>
                    <a:lstStyle/>
                    <a:p>
                      <a:pPr algn="ctr" fontAlgn="b"/>
                      <a:r>
                        <a:rPr lang="en-US" altLang="zh-CN" sz="1000" b="1" u="none" strike="noStrike" dirty="0" smtClean="0">
                          <a:solidFill>
                            <a:srgbClr val="C00000"/>
                          </a:solidFill>
                          <a:effectLst/>
                          <a:latin typeface="微软雅黑" panose="020B0503020204020204" pitchFamily="34" charset="-122"/>
                          <a:ea typeface="微软雅黑" panose="020B0503020204020204" pitchFamily="34" charset="-122"/>
                        </a:rPr>
                        <a:t>59.90</a:t>
                      </a:r>
                      <a:endParaRPr lang="en-US" altLang="zh-CN" sz="1000" b="1" i="0" u="none" strike="noStrike" dirty="0">
                        <a:solidFill>
                          <a:srgbClr val="C00000"/>
                        </a:solidFill>
                        <a:effectLst/>
                        <a:latin typeface="微软雅黑" panose="020B0503020204020204" pitchFamily="34" charset="-122"/>
                        <a:ea typeface="微软雅黑" panose="020B0503020204020204" pitchFamily="34" charset="-122"/>
                      </a:endParaRPr>
                    </a:p>
                  </a:txBody>
                  <a:tcPr marL="8892" marR="8892" marT="8208" marB="0" anchor="ctr"/>
                </a:tc>
              </a:tr>
              <a:tr h="271310">
                <a:tc>
                  <a:txBody>
                    <a:bodyPr/>
                    <a:lstStyle/>
                    <a:p>
                      <a:pPr algn="ctr" fontAlgn="b"/>
                      <a:r>
                        <a:rPr lang="zh-CN" altLang="en-US" sz="900" u="none" strike="noStrike" dirty="0">
                          <a:effectLst/>
                          <a:latin typeface="微软雅黑" panose="020B0503020204020204" pitchFamily="34" charset="-122"/>
                          <a:ea typeface="微软雅黑" panose="020B0503020204020204" pitchFamily="34" charset="-122"/>
                        </a:rPr>
                        <a:t>映秀镇</a:t>
                      </a:r>
                      <a:endParaRPr lang="zh-CN" altLang="en-US"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8892" marR="8892" marT="8208" marB="0" anchor="ctr"/>
                </a:tc>
                <a:tc>
                  <a:txBody>
                    <a:bodyPr/>
                    <a:lstStyle/>
                    <a:p>
                      <a:pPr algn="ctr" fontAlgn="b"/>
                      <a:r>
                        <a:rPr lang="en-US" altLang="zh-CN" sz="900" u="none" strike="noStrike" dirty="0">
                          <a:effectLst/>
                          <a:latin typeface="微软雅黑" panose="020B0503020204020204" pitchFamily="34" charset="-122"/>
                          <a:ea typeface="微软雅黑" panose="020B0503020204020204" pitchFamily="34" charset="-122"/>
                        </a:rPr>
                        <a:t>23.61</a:t>
                      </a:r>
                      <a:endParaRPr lang="en-US" altLang="zh-CN" sz="900" b="0" i="0" u="none" strike="noStrike" dirty="0">
                        <a:solidFill>
                          <a:srgbClr val="000000"/>
                        </a:solidFill>
                        <a:effectLst/>
                        <a:latin typeface="微软雅黑" panose="020B0503020204020204" pitchFamily="34" charset="-122"/>
                        <a:ea typeface="微软雅黑" panose="020B0503020204020204" pitchFamily="34" charset="-122"/>
                      </a:endParaRPr>
                    </a:p>
                  </a:txBody>
                  <a:tcPr marL="8892" marR="8892" marT="8208" marB="0" anchor="ctr"/>
                </a:tc>
                <a:tc>
                  <a:txBody>
                    <a:bodyPr/>
                    <a:lstStyle/>
                    <a:p>
                      <a:pPr algn="ctr" fontAlgn="b"/>
                      <a:r>
                        <a:rPr lang="en-US" altLang="zh-CN" sz="1000" b="1" u="none" strike="noStrike" dirty="0">
                          <a:solidFill>
                            <a:srgbClr val="C00000"/>
                          </a:solidFill>
                          <a:effectLst/>
                          <a:latin typeface="微软雅黑" panose="020B0503020204020204" pitchFamily="34" charset="-122"/>
                          <a:ea typeface="微软雅黑" panose="020B0503020204020204" pitchFamily="34" charset="-122"/>
                        </a:rPr>
                        <a:t>50.23</a:t>
                      </a:r>
                      <a:endParaRPr lang="en-US" altLang="zh-CN" sz="1000" b="1" i="0" u="none" strike="noStrike" dirty="0">
                        <a:solidFill>
                          <a:srgbClr val="C00000"/>
                        </a:solidFill>
                        <a:effectLst/>
                        <a:latin typeface="微软雅黑" panose="020B0503020204020204" pitchFamily="34" charset="-122"/>
                        <a:ea typeface="微软雅黑" panose="020B0503020204020204" pitchFamily="34" charset="-122"/>
                      </a:endParaRPr>
                    </a:p>
                  </a:txBody>
                  <a:tcPr marL="8892" marR="8892" marT="8208" marB="0" anchor="ctr"/>
                </a:tc>
              </a:tr>
            </a:tbl>
          </a:graphicData>
        </a:graphic>
      </p:graphicFrame>
      <p:sp>
        <p:nvSpPr>
          <p:cNvPr id="34" name="矩形 8"/>
          <p:cNvSpPr>
            <a:spLocks noChangeArrowheads="1"/>
          </p:cNvSpPr>
          <p:nvPr/>
        </p:nvSpPr>
        <p:spPr bwMode="auto">
          <a:xfrm>
            <a:off x="5794250" y="4509120"/>
            <a:ext cx="2979738" cy="263525"/>
          </a:xfrm>
          <a:prstGeom prst="rect">
            <a:avLst/>
          </a:prstGeom>
          <a:noFill/>
          <a:ln w="9525">
            <a:noFill/>
            <a:miter lim="800000"/>
          </a:ln>
        </p:spPr>
        <p:txBody>
          <a:bodyPr>
            <a:spAutoFit/>
          </a:bodyPr>
          <a:lstStyle/>
          <a:p>
            <a:pPr algn="ctr" eaLnBrk="1" hangingPunct="1">
              <a:defRPr/>
            </a:pPr>
            <a:r>
              <a:rPr lang="zh-CN" altLang="en-US" sz="1110" b="1" dirty="0">
                <a:latin typeface="微软雅黑" panose="020B0503020204020204" pitchFamily="34" charset="-122"/>
                <a:ea typeface="微软雅黑" panose="020B0503020204020204" pitchFamily="34" charset="-122"/>
              </a:rPr>
              <a:t>水磨镇、映秀镇居住用地统计</a:t>
            </a:r>
            <a:endParaRPr lang="zh-CN" altLang="en-US" sz="1110" b="1" dirty="0">
              <a:latin typeface="微软雅黑" panose="020B0503020204020204" pitchFamily="34" charset="-122"/>
              <a:ea typeface="微软雅黑" panose="020B0503020204020204" pitchFamily="34" charset="-122"/>
            </a:endParaRPr>
          </a:p>
        </p:txBody>
      </p:sp>
      <p:graphicFrame>
        <p:nvGraphicFramePr>
          <p:cNvPr id="35" name="表格 34"/>
          <p:cNvGraphicFramePr>
            <a:graphicFrameLocks noGrp="1"/>
          </p:cNvGraphicFramePr>
          <p:nvPr/>
        </p:nvGraphicFramePr>
        <p:xfrm>
          <a:off x="5565650" y="2319338"/>
          <a:ext cx="3348038" cy="1990723"/>
        </p:xfrm>
        <a:graphic>
          <a:graphicData uri="http://schemas.openxmlformats.org/drawingml/2006/table">
            <a:tbl>
              <a:tblPr>
                <a:tableStyleId>{5C22544A-7EE6-4342-B048-85BDC9FD1C3A}</a:tableStyleId>
              </a:tblPr>
              <a:tblGrid>
                <a:gridCol w="682084"/>
                <a:gridCol w="1403112"/>
                <a:gridCol w="1262842"/>
              </a:tblGrid>
              <a:tr h="514388">
                <a:tc>
                  <a:txBody>
                    <a:bodyPr/>
                    <a:lstStyle/>
                    <a:p>
                      <a:pPr algn="ctr" fontAlgn="b"/>
                      <a:r>
                        <a:rPr lang="zh-CN" altLang="en-US" sz="1100" b="1" u="none" strike="noStrike" dirty="0">
                          <a:effectLst/>
                          <a:latin typeface="微软雅黑" panose="020B0503020204020204" pitchFamily="34" charset="-122"/>
                          <a:ea typeface="微软雅黑" panose="020B0503020204020204" pitchFamily="34" charset="-122"/>
                        </a:rPr>
                        <a:t>区域</a:t>
                      </a:r>
                      <a:endParaRPr lang="zh-CN" altLang="en-US" sz="1100" b="1" i="0" u="none" strike="noStrike" dirty="0">
                        <a:solidFill>
                          <a:srgbClr val="000000"/>
                        </a:solidFill>
                        <a:effectLst/>
                        <a:latin typeface="微软雅黑" panose="020B0503020204020204" pitchFamily="34" charset="-122"/>
                        <a:ea typeface="微软雅黑" panose="020B0503020204020204" pitchFamily="34" charset="-122"/>
                      </a:endParaRPr>
                    </a:p>
                  </a:txBody>
                  <a:tcPr marL="8792" marR="8792" marT="8791" marB="0" anchor="b">
                    <a:solidFill>
                      <a:srgbClr val="4F81BD"/>
                    </a:solidFill>
                  </a:tcPr>
                </a:tc>
                <a:tc>
                  <a:txBody>
                    <a:bodyPr/>
                    <a:lstStyle/>
                    <a:p>
                      <a:pPr algn="ctr" fontAlgn="b"/>
                      <a:r>
                        <a:rPr lang="zh-CN" altLang="en-US" sz="1100" b="1" u="none" strike="noStrike" dirty="0">
                          <a:effectLst/>
                          <a:latin typeface="微软雅黑" panose="020B0503020204020204" pitchFamily="34" charset="-122"/>
                          <a:ea typeface="微软雅黑" panose="020B0503020204020204" pitchFamily="34" charset="-122"/>
                        </a:rPr>
                        <a:t>人均</a:t>
                      </a:r>
                      <a:r>
                        <a:rPr lang="zh-CN" altLang="en-US" sz="1100" b="1" u="none" strike="noStrike" dirty="0" smtClean="0">
                          <a:effectLst/>
                          <a:latin typeface="微软雅黑" panose="020B0503020204020204" pitchFamily="34" charset="-122"/>
                          <a:ea typeface="微软雅黑" panose="020B0503020204020204" pitchFamily="34" charset="-122"/>
                        </a:rPr>
                        <a:t>居住用地面积</a:t>
                      </a:r>
                      <a:r>
                        <a:rPr lang="zh-CN" altLang="en-US" sz="1100" b="1" u="none" strike="noStrike" dirty="0">
                          <a:effectLst/>
                          <a:latin typeface="微软雅黑" panose="020B0503020204020204" pitchFamily="34" charset="-122"/>
                          <a:ea typeface="微软雅黑" panose="020B0503020204020204" pitchFamily="34" charset="-122"/>
                        </a:rPr>
                        <a:t>（</a:t>
                      </a:r>
                      <a:r>
                        <a:rPr lang="en-US" altLang="zh-CN" sz="1100" b="1" u="none" strike="noStrike" dirty="0">
                          <a:effectLst/>
                          <a:latin typeface="微软雅黑" panose="020B0503020204020204" pitchFamily="34" charset="-122"/>
                          <a:ea typeface="微软雅黑" panose="020B0503020204020204" pitchFamily="34" charset="-122"/>
                        </a:rPr>
                        <a:t>m</a:t>
                      </a:r>
                      <a:r>
                        <a:rPr lang="en-US" altLang="zh-CN" sz="1100" b="1" u="none" strike="noStrike" baseline="30000" dirty="0">
                          <a:effectLst/>
                          <a:latin typeface="微软雅黑" panose="020B0503020204020204" pitchFamily="34" charset="-122"/>
                          <a:ea typeface="微软雅黑" panose="020B0503020204020204" pitchFamily="34" charset="-122"/>
                        </a:rPr>
                        <a:t>2</a:t>
                      </a:r>
                      <a:r>
                        <a:rPr lang="zh-CN" altLang="en-US" sz="1100" b="1" u="none" strike="noStrike" dirty="0">
                          <a:effectLst/>
                          <a:latin typeface="微软雅黑" panose="020B0503020204020204" pitchFamily="34" charset="-122"/>
                          <a:ea typeface="微软雅黑" panose="020B0503020204020204" pitchFamily="34" charset="-122"/>
                        </a:rPr>
                        <a:t>）</a:t>
                      </a:r>
                      <a:endParaRPr lang="zh-CN" altLang="en-US" sz="1100" b="1" i="0" u="none" strike="noStrike" dirty="0">
                        <a:solidFill>
                          <a:srgbClr val="000000"/>
                        </a:solidFill>
                        <a:effectLst/>
                        <a:latin typeface="微软雅黑" panose="020B0503020204020204" pitchFamily="34" charset="-122"/>
                        <a:ea typeface="微软雅黑" panose="020B0503020204020204" pitchFamily="34" charset="-122"/>
                      </a:endParaRPr>
                    </a:p>
                  </a:txBody>
                  <a:tcPr marL="8792" marR="8792" marT="8791" marB="0" anchor="b">
                    <a:solidFill>
                      <a:srgbClr val="4F81BD"/>
                    </a:solidFill>
                  </a:tcPr>
                </a:tc>
                <a:tc>
                  <a:txBody>
                    <a:bodyPr/>
                    <a:lstStyle/>
                    <a:p>
                      <a:pPr algn="ctr" fontAlgn="b"/>
                      <a:r>
                        <a:rPr lang="zh-CN" altLang="en-US" sz="1100" b="1" u="none" strike="noStrike" dirty="0">
                          <a:effectLst/>
                          <a:latin typeface="微软雅黑" panose="020B0503020204020204" pitchFamily="34" charset="-122"/>
                          <a:ea typeface="微软雅黑" panose="020B0503020204020204" pitchFamily="34" charset="-122"/>
                        </a:rPr>
                        <a:t>占建设用</a:t>
                      </a:r>
                      <a:r>
                        <a:rPr lang="zh-CN" altLang="en-US" sz="1100" b="1" u="none" strike="noStrike" dirty="0" smtClean="0">
                          <a:effectLst/>
                          <a:latin typeface="微软雅黑" panose="020B0503020204020204" pitchFamily="34" charset="-122"/>
                          <a:ea typeface="微软雅黑" panose="020B0503020204020204" pitchFamily="34" charset="-122"/>
                        </a:rPr>
                        <a:t>地比例</a:t>
                      </a:r>
                      <a:r>
                        <a:rPr lang="zh-CN" altLang="en-US" sz="1100" b="1" u="none" strike="noStrike" dirty="0">
                          <a:effectLst/>
                          <a:latin typeface="微软雅黑" panose="020B0503020204020204" pitchFamily="34" charset="-122"/>
                          <a:ea typeface="微软雅黑" panose="020B0503020204020204" pitchFamily="34" charset="-122"/>
                        </a:rPr>
                        <a:t>（</a:t>
                      </a:r>
                      <a:r>
                        <a:rPr lang="en-US" altLang="zh-CN" sz="1100" b="1" u="none" strike="noStrike" dirty="0">
                          <a:effectLst/>
                          <a:latin typeface="微软雅黑" panose="020B0503020204020204" pitchFamily="34" charset="-122"/>
                          <a:ea typeface="微软雅黑" panose="020B0503020204020204" pitchFamily="34" charset="-122"/>
                        </a:rPr>
                        <a:t>%</a:t>
                      </a:r>
                      <a:r>
                        <a:rPr lang="zh-CN" altLang="en-US" sz="1100" b="1" u="none" strike="noStrike" dirty="0">
                          <a:effectLst/>
                          <a:latin typeface="微软雅黑" panose="020B0503020204020204" pitchFamily="34" charset="-122"/>
                          <a:ea typeface="微软雅黑" panose="020B0503020204020204" pitchFamily="34" charset="-122"/>
                        </a:rPr>
                        <a:t>）</a:t>
                      </a:r>
                      <a:endParaRPr lang="zh-CN" altLang="en-US" sz="1100" b="1" i="0" u="none" strike="noStrike" dirty="0">
                        <a:solidFill>
                          <a:srgbClr val="000000"/>
                        </a:solidFill>
                        <a:effectLst/>
                        <a:latin typeface="微软雅黑" panose="020B0503020204020204" pitchFamily="34" charset="-122"/>
                        <a:ea typeface="微软雅黑" panose="020B0503020204020204" pitchFamily="34" charset="-122"/>
                      </a:endParaRPr>
                    </a:p>
                  </a:txBody>
                  <a:tcPr marL="8792" marR="8792" marT="8791" marB="0" anchor="b">
                    <a:solidFill>
                      <a:srgbClr val="4F81BD"/>
                    </a:solidFill>
                  </a:tcPr>
                </a:tc>
              </a:tr>
              <a:tr h="210905">
                <a:tc>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东北</a:t>
                      </a:r>
                      <a:endParaRPr lang="zh-CN" altLang="en-US" sz="1000" b="1" i="0" u="none" strike="noStrike">
                        <a:solidFill>
                          <a:srgbClr val="000000"/>
                        </a:solidFill>
                        <a:effectLst/>
                        <a:latin typeface="微软雅黑" panose="020B0503020204020204" pitchFamily="34" charset="-122"/>
                        <a:ea typeface="微软雅黑" panose="020B0503020204020204" pitchFamily="34" charset="-122"/>
                      </a:endParaRPr>
                    </a:p>
                  </a:txBody>
                  <a:tcPr marL="8792" marR="8792" marT="8791" marB="0" anchor="ctr"/>
                </a:tc>
                <a:tc>
                  <a:txBody>
                    <a:bodyPr/>
                    <a:lstStyle/>
                    <a:p>
                      <a:pPr algn="ctr" fontAlgn="ctr"/>
                      <a:r>
                        <a:rPr lang="en-US" altLang="zh-CN" sz="1000" b="1" u="none" strike="noStrike" dirty="0">
                          <a:solidFill>
                            <a:srgbClr val="C00000"/>
                          </a:solidFill>
                          <a:effectLst/>
                          <a:latin typeface="微软雅黑" panose="020B0503020204020204" pitchFamily="34" charset="-122"/>
                          <a:ea typeface="微软雅黑" panose="020B0503020204020204" pitchFamily="34" charset="-122"/>
                        </a:rPr>
                        <a:t>104.28</a:t>
                      </a:r>
                      <a:endParaRPr lang="en-US" altLang="zh-CN" sz="1000" b="1" i="0" u="none" strike="noStrike" dirty="0">
                        <a:solidFill>
                          <a:srgbClr val="C00000"/>
                        </a:solidFill>
                        <a:effectLst/>
                        <a:latin typeface="微软雅黑" panose="020B0503020204020204" pitchFamily="34" charset="-122"/>
                        <a:ea typeface="微软雅黑" panose="020B0503020204020204" pitchFamily="34" charset="-122"/>
                      </a:endParaRPr>
                    </a:p>
                  </a:txBody>
                  <a:tcPr marL="8792" marR="8792" marT="8791" marB="0" anchor="ctr"/>
                </a:tc>
                <a:tc>
                  <a:txBody>
                    <a:bodyPr/>
                    <a:lstStyle/>
                    <a:p>
                      <a:pPr algn="ctr" fontAlgn="ctr"/>
                      <a:r>
                        <a:rPr lang="en-US" altLang="zh-CN" sz="1000" b="1" u="none" strike="noStrike" dirty="0">
                          <a:solidFill>
                            <a:srgbClr val="C00000"/>
                          </a:solidFill>
                          <a:effectLst/>
                          <a:latin typeface="微软雅黑" panose="020B0503020204020204" pitchFamily="34" charset="-122"/>
                          <a:ea typeface="微软雅黑" panose="020B0503020204020204" pitchFamily="34" charset="-122"/>
                        </a:rPr>
                        <a:t>60.97</a:t>
                      </a:r>
                      <a:endParaRPr lang="en-US" altLang="zh-CN" sz="1000" b="1" i="0" u="none" strike="noStrike" dirty="0">
                        <a:solidFill>
                          <a:srgbClr val="C00000"/>
                        </a:solidFill>
                        <a:effectLst/>
                        <a:latin typeface="微软雅黑" panose="020B0503020204020204" pitchFamily="34" charset="-122"/>
                        <a:ea typeface="微软雅黑" panose="020B0503020204020204" pitchFamily="34" charset="-122"/>
                      </a:endParaRPr>
                    </a:p>
                  </a:txBody>
                  <a:tcPr marL="8792" marR="8792" marT="8791" marB="0" anchor="ctr"/>
                </a:tc>
              </a:tr>
              <a:tr h="210905">
                <a:tc>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华北</a:t>
                      </a:r>
                      <a:endParaRPr lang="zh-CN" altLang="en-US" sz="1000" b="1" i="0" u="none" strike="noStrike">
                        <a:solidFill>
                          <a:srgbClr val="000000"/>
                        </a:solidFill>
                        <a:effectLst/>
                        <a:latin typeface="微软雅黑" panose="020B0503020204020204" pitchFamily="34" charset="-122"/>
                        <a:ea typeface="微软雅黑" panose="020B0503020204020204" pitchFamily="34" charset="-122"/>
                      </a:endParaRPr>
                    </a:p>
                  </a:txBody>
                  <a:tcPr marL="8792" marR="8792" marT="8791" marB="0" anchor="ctr"/>
                </a:tc>
                <a:tc>
                  <a:txBody>
                    <a:bodyPr/>
                    <a:lstStyle/>
                    <a:p>
                      <a:pPr algn="ctr" fontAlgn="ctr"/>
                      <a:r>
                        <a:rPr lang="en-US" altLang="zh-CN" sz="1000" u="none" strike="noStrike" dirty="0" smtClean="0">
                          <a:effectLst/>
                          <a:latin typeface="微软雅黑" panose="020B0503020204020204" pitchFamily="34" charset="-122"/>
                          <a:ea typeface="微软雅黑" panose="020B0503020204020204" pitchFamily="34" charset="-122"/>
                        </a:rPr>
                        <a:t>94.62</a:t>
                      </a:r>
                      <a:endParaRPr lang="en-US" altLang="zh-CN"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8792" marR="8792" marT="8791" marB="0" anchor="ctr"/>
                </a:tc>
                <a:tc>
                  <a:txBody>
                    <a:bodyPr/>
                    <a:lstStyle/>
                    <a:p>
                      <a:pPr algn="ctr" fontAlgn="ctr"/>
                      <a:r>
                        <a:rPr lang="en-US" altLang="zh-CN" sz="1000" b="1" u="none" strike="noStrike" dirty="0">
                          <a:solidFill>
                            <a:srgbClr val="C00000"/>
                          </a:solidFill>
                          <a:effectLst/>
                          <a:latin typeface="微软雅黑" panose="020B0503020204020204" pitchFamily="34" charset="-122"/>
                          <a:ea typeface="微软雅黑" panose="020B0503020204020204" pitchFamily="34" charset="-122"/>
                        </a:rPr>
                        <a:t>63.23</a:t>
                      </a:r>
                      <a:endParaRPr lang="en-US" altLang="zh-CN" sz="1000" b="1" i="0" u="none" strike="noStrike" dirty="0">
                        <a:solidFill>
                          <a:srgbClr val="C00000"/>
                        </a:solidFill>
                        <a:effectLst/>
                        <a:latin typeface="微软雅黑" panose="020B0503020204020204" pitchFamily="34" charset="-122"/>
                        <a:ea typeface="微软雅黑" panose="020B0503020204020204" pitchFamily="34" charset="-122"/>
                      </a:endParaRPr>
                    </a:p>
                  </a:txBody>
                  <a:tcPr marL="8792" marR="8792" marT="8791" marB="0" anchor="ctr"/>
                </a:tc>
              </a:tr>
              <a:tr h="210905">
                <a:tc>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华东</a:t>
                      </a:r>
                      <a:endParaRPr lang="zh-CN" altLang="en-US" sz="1000" b="1" i="0" u="none" strike="noStrike">
                        <a:solidFill>
                          <a:srgbClr val="000000"/>
                        </a:solidFill>
                        <a:effectLst/>
                        <a:latin typeface="微软雅黑" panose="020B0503020204020204" pitchFamily="34" charset="-122"/>
                        <a:ea typeface="微软雅黑" panose="020B0503020204020204" pitchFamily="34" charset="-122"/>
                      </a:endParaRPr>
                    </a:p>
                  </a:txBody>
                  <a:tcPr marL="8792" marR="8792" marT="8791" marB="0" anchor="ctr"/>
                </a:tc>
                <a:tc>
                  <a:txBody>
                    <a:bodyPr/>
                    <a:lstStyle/>
                    <a:p>
                      <a:pPr algn="ctr" fontAlgn="ctr"/>
                      <a:r>
                        <a:rPr lang="en-US" altLang="zh-CN" sz="1000" u="none" strike="noStrike" dirty="0">
                          <a:effectLst/>
                          <a:latin typeface="微软雅黑" panose="020B0503020204020204" pitchFamily="34" charset="-122"/>
                          <a:ea typeface="微软雅黑" panose="020B0503020204020204" pitchFamily="34" charset="-122"/>
                        </a:rPr>
                        <a:t>63.64</a:t>
                      </a:r>
                      <a:endParaRPr lang="en-US" altLang="zh-CN"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8792" marR="8792" marT="8791" marB="0" anchor="ctr"/>
                </a:tc>
                <a:tc>
                  <a:txBody>
                    <a:bodyPr/>
                    <a:lstStyle/>
                    <a:p>
                      <a:pPr algn="ctr" fontAlgn="ctr"/>
                      <a:r>
                        <a:rPr lang="en-US" altLang="zh-CN" sz="1000" u="none" strike="noStrike">
                          <a:effectLst/>
                          <a:latin typeface="微软雅黑" panose="020B0503020204020204" pitchFamily="34" charset="-122"/>
                          <a:ea typeface="微软雅黑" panose="020B0503020204020204" pitchFamily="34" charset="-122"/>
                        </a:rPr>
                        <a:t>40.52</a:t>
                      </a:r>
                      <a:endParaRPr lang="en-US" altLang="zh-CN" sz="1000" b="0" i="0" u="none" strike="noStrike">
                        <a:solidFill>
                          <a:srgbClr val="000000"/>
                        </a:solidFill>
                        <a:effectLst/>
                        <a:latin typeface="微软雅黑" panose="020B0503020204020204" pitchFamily="34" charset="-122"/>
                        <a:ea typeface="微软雅黑" panose="020B0503020204020204" pitchFamily="34" charset="-122"/>
                      </a:endParaRPr>
                    </a:p>
                  </a:txBody>
                  <a:tcPr marL="8792" marR="8792" marT="8791" marB="0" anchor="ctr"/>
                </a:tc>
              </a:tr>
              <a:tr h="210905">
                <a:tc>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华南</a:t>
                      </a:r>
                      <a:endParaRPr lang="zh-CN" altLang="en-US" sz="1000" b="1" i="0" u="none" strike="noStrike" dirty="0">
                        <a:solidFill>
                          <a:srgbClr val="000000"/>
                        </a:solidFill>
                        <a:effectLst/>
                        <a:latin typeface="微软雅黑" panose="020B0503020204020204" pitchFamily="34" charset="-122"/>
                        <a:ea typeface="微软雅黑" panose="020B0503020204020204" pitchFamily="34" charset="-122"/>
                      </a:endParaRPr>
                    </a:p>
                  </a:txBody>
                  <a:tcPr marL="8792" marR="8792" marT="8791" marB="0" anchor="ctr"/>
                </a:tc>
                <a:tc>
                  <a:txBody>
                    <a:bodyPr/>
                    <a:lstStyle/>
                    <a:p>
                      <a:pPr algn="ctr" fontAlgn="ctr"/>
                      <a:r>
                        <a:rPr lang="en-US" altLang="zh-CN" sz="1000" u="none" strike="noStrike" dirty="0">
                          <a:effectLst/>
                          <a:latin typeface="微软雅黑" panose="020B0503020204020204" pitchFamily="34" charset="-122"/>
                          <a:ea typeface="微软雅黑" panose="020B0503020204020204" pitchFamily="34" charset="-122"/>
                        </a:rPr>
                        <a:t>58.15</a:t>
                      </a:r>
                      <a:endParaRPr lang="en-US" altLang="zh-CN"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8792" marR="8792" marT="8791" marB="0" anchor="ctr"/>
                </a:tc>
                <a:tc>
                  <a:txBody>
                    <a:bodyPr/>
                    <a:lstStyle/>
                    <a:p>
                      <a:pPr algn="ctr" fontAlgn="ctr"/>
                      <a:r>
                        <a:rPr lang="en-US" altLang="zh-CN" sz="1000" b="1" u="none" strike="noStrike" kern="1200" dirty="0">
                          <a:solidFill>
                            <a:srgbClr val="C00000"/>
                          </a:solidFill>
                          <a:effectLst/>
                          <a:latin typeface="微软雅黑" panose="020B0503020204020204" pitchFamily="34" charset="-122"/>
                          <a:ea typeface="微软雅黑" panose="020B0503020204020204" pitchFamily="34" charset="-122"/>
                          <a:cs typeface="+mn-cs"/>
                        </a:rPr>
                        <a:t>61.97</a:t>
                      </a:r>
                      <a:endParaRPr lang="en-US" altLang="zh-CN" sz="1000" b="1" u="none" strike="noStrike" kern="1200" dirty="0">
                        <a:solidFill>
                          <a:srgbClr val="C00000"/>
                        </a:solidFill>
                        <a:effectLst/>
                        <a:latin typeface="微软雅黑" panose="020B0503020204020204" pitchFamily="34" charset="-122"/>
                        <a:ea typeface="微软雅黑" panose="020B0503020204020204" pitchFamily="34" charset="-122"/>
                        <a:cs typeface="+mn-cs"/>
                      </a:endParaRPr>
                    </a:p>
                  </a:txBody>
                  <a:tcPr marL="8792" marR="8792" marT="8791" marB="0" anchor="ctr"/>
                </a:tc>
              </a:tr>
              <a:tr h="210905">
                <a:tc>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华中</a:t>
                      </a:r>
                      <a:endParaRPr lang="zh-CN" altLang="en-US" sz="1000" b="1" i="0" u="none" strike="noStrike" dirty="0">
                        <a:solidFill>
                          <a:srgbClr val="000000"/>
                        </a:solidFill>
                        <a:effectLst/>
                        <a:latin typeface="微软雅黑" panose="020B0503020204020204" pitchFamily="34" charset="-122"/>
                        <a:ea typeface="微软雅黑" panose="020B0503020204020204" pitchFamily="34" charset="-122"/>
                      </a:endParaRPr>
                    </a:p>
                  </a:txBody>
                  <a:tcPr marL="8792" marR="8792" marT="8791" marB="0" anchor="ctr"/>
                </a:tc>
                <a:tc>
                  <a:txBody>
                    <a:bodyPr/>
                    <a:lstStyle/>
                    <a:p>
                      <a:pPr algn="ctr" fontAlgn="ctr"/>
                      <a:r>
                        <a:rPr lang="en-US" altLang="zh-CN" sz="1000" u="none" strike="noStrike" dirty="0">
                          <a:effectLst/>
                          <a:latin typeface="微软雅黑" panose="020B0503020204020204" pitchFamily="34" charset="-122"/>
                          <a:ea typeface="微软雅黑" panose="020B0503020204020204" pitchFamily="34" charset="-122"/>
                        </a:rPr>
                        <a:t>54.47</a:t>
                      </a:r>
                      <a:endParaRPr lang="en-US" altLang="zh-CN"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8792" marR="8792" marT="8791" marB="0" anchor="ctr"/>
                </a:tc>
                <a:tc>
                  <a:txBody>
                    <a:bodyPr/>
                    <a:lstStyle/>
                    <a:p>
                      <a:pPr algn="ctr" fontAlgn="ctr"/>
                      <a:r>
                        <a:rPr lang="en-US" altLang="zh-CN" sz="1000" u="none" strike="noStrike">
                          <a:effectLst/>
                          <a:latin typeface="微软雅黑" panose="020B0503020204020204" pitchFamily="34" charset="-122"/>
                          <a:ea typeface="微软雅黑" panose="020B0503020204020204" pitchFamily="34" charset="-122"/>
                        </a:rPr>
                        <a:t>43.91</a:t>
                      </a:r>
                      <a:endParaRPr lang="en-US" altLang="zh-CN" sz="1000" b="0" i="0" u="none" strike="noStrike">
                        <a:solidFill>
                          <a:srgbClr val="000000"/>
                        </a:solidFill>
                        <a:effectLst/>
                        <a:latin typeface="微软雅黑" panose="020B0503020204020204" pitchFamily="34" charset="-122"/>
                        <a:ea typeface="微软雅黑" panose="020B0503020204020204" pitchFamily="34" charset="-122"/>
                      </a:endParaRPr>
                    </a:p>
                  </a:txBody>
                  <a:tcPr marL="8792" marR="8792" marT="8791" marB="0" anchor="ctr"/>
                </a:tc>
              </a:tr>
              <a:tr h="210905">
                <a:tc>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西北</a:t>
                      </a:r>
                      <a:endParaRPr lang="zh-CN" altLang="en-US" sz="1000" b="1" i="0" u="none" strike="noStrike" dirty="0">
                        <a:solidFill>
                          <a:srgbClr val="000000"/>
                        </a:solidFill>
                        <a:effectLst/>
                        <a:latin typeface="微软雅黑" panose="020B0503020204020204" pitchFamily="34" charset="-122"/>
                        <a:ea typeface="微软雅黑" panose="020B0503020204020204" pitchFamily="34" charset="-122"/>
                      </a:endParaRPr>
                    </a:p>
                  </a:txBody>
                  <a:tcPr marL="8792" marR="8792" marT="8791" marB="0" anchor="ctr"/>
                </a:tc>
                <a:tc>
                  <a:txBody>
                    <a:bodyPr/>
                    <a:lstStyle/>
                    <a:p>
                      <a:pPr marL="0" algn="ctr" defTabSz="914400" rtl="0" eaLnBrk="1" fontAlgn="ctr" latinLnBrk="0" hangingPunct="1"/>
                      <a:r>
                        <a:rPr lang="en-US" altLang="zh-CN" sz="1000" b="1" u="none" strike="noStrike" kern="1200" dirty="0">
                          <a:solidFill>
                            <a:srgbClr val="C00000"/>
                          </a:solidFill>
                          <a:effectLst/>
                          <a:latin typeface="微软雅黑" panose="020B0503020204020204" pitchFamily="34" charset="-122"/>
                          <a:ea typeface="微软雅黑" panose="020B0503020204020204" pitchFamily="34" charset="-122"/>
                          <a:cs typeface="+mn-cs"/>
                        </a:rPr>
                        <a:t>132.23</a:t>
                      </a:r>
                      <a:endParaRPr lang="en-US" altLang="zh-CN" sz="1000" b="1" u="none" strike="noStrike" kern="1200" dirty="0">
                        <a:solidFill>
                          <a:srgbClr val="C00000"/>
                        </a:solidFill>
                        <a:effectLst/>
                        <a:latin typeface="微软雅黑" panose="020B0503020204020204" pitchFamily="34" charset="-122"/>
                        <a:ea typeface="微软雅黑" panose="020B0503020204020204" pitchFamily="34" charset="-122"/>
                        <a:cs typeface="+mn-cs"/>
                      </a:endParaRPr>
                    </a:p>
                  </a:txBody>
                  <a:tcPr marL="8792" marR="8792" marT="8791" marB="0" anchor="ctr"/>
                </a:tc>
                <a:tc>
                  <a:txBody>
                    <a:bodyPr/>
                    <a:lstStyle/>
                    <a:p>
                      <a:pPr algn="ctr" fontAlgn="ctr"/>
                      <a:r>
                        <a:rPr lang="en-US" altLang="zh-CN" sz="1000" u="none" strike="noStrike" dirty="0">
                          <a:effectLst/>
                          <a:latin typeface="微软雅黑" panose="020B0503020204020204" pitchFamily="34" charset="-122"/>
                          <a:ea typeface="微软雅黑" panose="020B0503020204020204" pitchFamily="34" charset="-122"/>
                        </a:rPr>
                        <a:t>45.06</a:t>
                      </a:r>
                      <a:endParaRPr lang="en-US" altLang="zh-CN"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8792" marR="8792" marT="8791" marB="0" anchor="ctr"/>
                </a:tc>
              </a:tr>
              <a:tr h="210905">
                <a:tc>
                  <a:txBody>
                    <a:bodyPr/>
                    <a:lstStyle/>
                    <a:p>
                      <a:pPr algn="ctr" fontAlgn="ctr"/>
                      <a:r>
                        <a:rPr lang="zh-CN" altLang="en-US" sz="1000" b="1" i="0" u="none" strike="noStrike" dirty="0" smtClean="0">
                          <a:solidFill>
                            <a:srgbClr val="000000"/>
                          </a:solidFill>
                          <a:effectLst/>
                          <a:latin typeface="微软雅黑" panose="020B0503020204020204" pitchFamily="34" charset="-122"/>
                          <a:ea typeface="微软雅黑" panose="020B0503020204020204" pitchFamily="34" charset="-122"/>
                        </a:rPr>
                        <a:t>全国平均</a:t>
                      </a:r>
                      <a:endParaRPr lang="zh-CN" altLang="en-US" sz="1000" b="1" i="0" u="none" strike="noStrike" dirty="0">
                        <a:solidFill>
                          <a:srgbClr val="000000"/>
                        </a:solidFill>
                        <a:effectLst/>
                        <a:latin typeface="微软雅黑" panose="020B0503020204020204" pitchFamily="34" charset="-122"/>
                        <a:ea typeface="微软雅黑" panose="020B0503020204020204" pitchFamily="34" charset="-122"/>
                      </a:endParaRPr>
                    </a:p>
                  </a:txBody>
                  <a:tcPr marL="8792" marR="8792" marT="8791" marB="0" anchor="ctr"/>
                </a:tc>
                <a:tc>
                  <a:txBody>
                    <a:bodyPr/>
                    <a:lstStyle/>
                    <a:p>
                      <a:pPr marL="0" algn="ctr" defTabSz="914400" rtl="0" eaLnBrk="1" fontAlgn="ctr" latinLnBrk="0" hangingPunct="1"/>
                      <a:r>
                        <a:rPr lang="en-US" altLang="zh-CN" sz="1000" b="1" u="none" strike="noStrike" kern="1200" dirty="0" smtClean="0">
                          <a:solidFill>
                            <a:srgbClr val="C00000"/>
                          </a:solidFill>
                          <a:effectLst/>
                          <a:latin typeface="微软雅黑" panose="020B0503020204020204" pitchFamily="34" charset="-122"/>
                          <a:ea typeface="微软雅黑" panose="020B0503020204020204" pitchFamily="34" charset="-122"/>
                          <a:cs typeface="+mn-cs"/>
                        </a:rPr>
                        <a:t>64</a:t>
                      </a:r>
                      <a:endParaRPr lang="en-US" altLang="zh-CN" sz="1000" b="1" u="none" strike="noStrike" kern="1200" dirty="0">
                        <a:solidFill>
                          <a:srgbClr val="C00000"/>
                        </a:solidFill>
                        <a:effectLst/>
                        <a:latin typeface="微软雅黑" panose="020B0503020204020204" pitchFamily="34" charset="-122"/>
                        <a:ea typeface="微软雅黑" panose="020B0503020204020204" pitchFamily="34" charset="-122"/>
                        <a:cs typeface="+mn-cs"/>
                      </a:endParaRPr>
                    </a:p>
                  </a:txBody>
                  <a:tcPr marL="8792" marR="8792" marT="8791" marB="0" anchor="ctr"/>
                </a:tc>
                <a:tc>
                  <a:txBody>
                    <a:bodyPr/>
                    <a:lstStyle/>
                    <a:p>
                      <a:pPr algn="ctr" fontAlgn="ctr"/>
                      <a:r>
                        <a:rPr lang="en-US" altLang="zh-CN" sz="1000" b="1" i="0" u="none" strike="noStrike" dirty="0" smtClean="0">
                          <a:solidFill>
                            <a:srgbClr val="C00000"/>
                          </a:solidFill>
                          <a:effectLst/>
                          <a:latin typeface="微软雅黑" panose="020B0503020204020204" pitchFamily="34" charset="-122"/>
                          <a:ea typeface="微软雅黑" panose="020B0503020204020204" pitchFamily="34" charset="-122"/>
                        </a:rPr>
                        <a:t>51</a:t>
                      </a:r>
                      <a:endParaRPr lang="en-US" altLang="zh-CN" sz="1000" b="1" i="0" u="none" strike="noStrike" dirty="0">
                        <a:solidFill>
                          <a:srgbClr val="C00000"/>
                        </a:solidFill>
                        <a:effectLst/>
                        <a:latin typeface="微软雅黑" panose="020B0503020204020204" pitchFamily="34" charset="-122"/>
                        <a:ea typeface="微软雅黑" panose="020B0503020204020204" pitchFamily="34" charset="-122"/>
                      </a:endParaRPr>
                    </a:p>
                  </a:txBody>
                  <a:tcPr marL="8792" marR="8792" marT="8791" marB="0" anchor="ctr"/>
                </a:tc>
              </a:tr>
            </a:tbl>
          </a:graphicData>
        </a:graphic>
      </p:graphicFrame>
      <p:sp>
        <p:nvSpPr>
          <p:cNvPr id="36" name="矩形 8"/>
          <p:cNvSpPr>
            <a:spLocks noChangeArrowheads="1"/>
          </p:cNvSpPr>
          <p:nvPr/>
        </p:nvSpPr>
        <p:spPr bwMode="auto">
          <a:xfrm>
            <a:off x="5938713" y="2033588"/>
            <a:ext cx="2979737" cy="261937"/>
          </a:xfrm>
          <a:prstGeom prst="rect">
            <a:avLst/>
          </a:prstGeom>
          <a:noFill/>
          <a:ln w="9525">
            <a:noFill/>
            <a:miter lim="800000"/>
          </a:ln>
        </p:spPr>
        <p:txBody>
          <a:bodyPr>
            <a:spAutoFit/>
          </a:bodyPr>
          <a:lstStyle/>
          <a:p>
            <a:pPr algn="ctr" eaLnBrk="1" hangingPunct="1">
              <a:defRPr/>
            </a:pPr>
            <a:r>
              <a:rPr lang="zh-CN" altLang="en-US" sz="1110" b="1" dirty="0">
                <a:latin typeface="微软雅黑" panose="020B0503020204020204" pitchFamily="34" charset="-122"/>
                <a:ea typeface="微软雅黑" panose="020B0503020204020204" pitchFamily="34" charset="-122"/>
              </a:rPr>
              <a:t>实地调研数据统计居住用地统计</a:t>
            </a:r>
            <a:endParaRPr lang="zh-CN" altLang="en-US" sz="111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5"/>
          <p:cNvSpPr txBox="1">
            <a:spLocks noChangeArrowheads="1"/>
          </p:cNvSpPr>
          <p:nvPr/>
        </p:nvSpPr>
        <p:spPr bwMode="auto">
          <a:xfrm>
            <a:off x="4640966" y="2348881"/>
            <a:ext cx="5850731" cy="830997"/>
          </a:xfrm>
          <a:prstGeom prst="rect">
            <a:avLst/>
          </a:prstGeom>
          <a:noFill/>
          <a:ln w="9525">
            <a:noFill/>
            <a:miter lim="800000"/>
          </a:ln>
        </p:spPr>
        <p:txBody>
          <a:bodyPr>
            <a:spAutoFit/>
          </a:bodyPr>
          <a:lstStyle/>
          <a:p>
            <a:pPr marL="571500" indent="-571500" eaLnBrk="1" hangingPunct="1">
              <a:lnSpc>
                <a:spcPct val="150000"/>
              </a:lnSpc>
              <a:buClr>
                <a:schemeClr val="accent3">
                  <a:lumMod val="50000"/>
                </a:schemeClr>
              </a:buClr>
              <a:buFont typeface="Wingdings" panose="05000000000000000000" pitchFamily="2" charset="2"/>
              <a:buChar char="p"/>
            </a:pPr>
            <a:r>
              <a:rPr lang="zh-CN" altLang="en-US" sz="3200" b="1" dirty="0" smtClean="0">
                <a:solidFill>
                  <a:schemeClr val="bg1">
                    <a:lumMod val="50000"/>
                  </a:schemeClr>
                </a:solidFill>
                <a:latin typeface="微软雅黑" panose="020B0503020204020204" pitchFamily="34" charset="-122"/>
                <a:ea typeface="微软雅黑" panose="020B0503020204020204" pitchFamily="34" charset="-122"/>
                <a:sym typeface="Calibri" panose="020F0502020204030204" pitchFamily="34" charset="0"/>
              </a:rPr>
              <a:t>第五章 商业服务</a:t>
            </a:r>
            <a:endParaRPr lang="en-US" altLang="zh-CN" sz="3200" b="1" dirty="0">
              <a:solidFill>
                <a:schemeClr val="bg1">
                  <a:lumMod val="50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 name="TextBox 15"/>
          <p:cNvSpPr txBox="1">
            <a:spLocks noChangeArrowheads="1"/>
          </p:cNvSpPr>
          <p:nvPr/>
        </p:nvSpPr>
        <p:spPr bwMode="auto">
          <a:xfrm>
            <a:off x="4718974" y="3284984"/>
            <a:ext cx="5343043" cy="3185487"/>
          </a:xfrm>
          <a:prstGeom prst="rect">
            <a:avLst/>
          </a:prstGeom>
          <a:noFill/>
          <a:ln w="9525">
            <a:noFill/>
            <a:miter lim="800000"/>
          </a:ln>
        </p:spPr>
        <p:txBody>
          <a:bodyPr wrap="square">
            <a:spAutoFit/>
          </a:bodyPr>
          <a:lstStyle/>
          <a:p>
            <a:pPr eaLnBrk="1" hangingPunct="1">
              <a:lnSpc>
                <a:spcPct val="150000"/>
              </a:lnSpc>
              <a:spcAft>
                <a:spcPts val="600"/>
              </a:spcAft>
              <a:defRPr/>
            </a:pPr>
            <a:r>
              <a:rPr lang="en-US" altLang="zh-CN" sz="2000" dirty="0">
                <a:latin typeface="微软雅黑" panose="020B0503020204020204" pitchFamily="34" charset="-122"/>
                <a:ea typeface="微软雅黑" panose="020B0503020204020204" pitchFamily="34" charset="-122"/>
                <a:sym typeface="Calibri" panose="020F0502020204030204" pitchFamily="34" charset="0"/>
              </a:rPr>
              <a:t>1</a:t>
            </a:r>
            <a:r>
              <a:rPr lang="zh-CN" altLang="en-US" sz="2000" dirty="0" smtClean="0">
                <a:latin typeface="微软雅黑" panose="020B0503020204020204" pitchFamily="34" charset="-122"/>
                <a:ea typeface="微软雅黑" panose="020B0503020204020204" pitchFamily="34" charset="-122"/>
                <a:sym typeface="Calibri" panose="020F0502020204030204" pitchFamily="34" charset="0"/>
              </a:rPr>
              <a:t>、有序</a:t>
            </a:r>
            <a:r>
              <a:rPr lang="zh-CN" altLang="en-US" sz="2000" dirty="0">
                <a:latin typeface="微软雅黑" panose="020B0503020204020204" pitchFamily="34" charset="-122"/>
                <a:ea typeface="微软雅黑" panose="020B0503020204020204" pitchFamily="34" charset="-122"/>
                <a:sym typeface="Calibri" panose="020F0502020204030204" pitchFamily="34" charset="0"/>
              </a:rPr>
              <a:t>布局，规模</a:t>
            </a:r>
            <a:r>
              <a:rPr lang="zh-CN" altLang="en-US" sz="2000" dirty="0" smtClean="0">
                <a:latin typeface="微软雅黑" panose="020B0503020204020204" pitchFamily="34" charset="-122"/>
                <a:ea typeface="微软雅黑" panose="020B0503020204020204" pitchFamily="34" charset="-122"/>
                <a:sym typeface="Calibri" panose="020F0502020204030204" pitchFamily="34" charset="0"/>
              </a:rPr>
              <a:t>合理</a:t>
            </a:r>
            <a:endParaRPr lang="en-US" altLang="zh-CN" sz="2000" dirty="0" smtClean="0">
              <a:latin typeface="微软雅黑" panose="020B0503020204020204" pitchFamily="34" charset="-122"/>
              <a:ea typeface="微软雅黑" panose="020B0503020204020204" pitchFamily="34" charset="-122"/>
              <a:sym typeface="Calibri" panose="020F0502020204030204" pitchFamily="34" charset="0"/>
            </a:endParaRPr>
          </a:p>
          <a:p>
            <a:pPr marL="360045" eaLnBrk="1" hangingPunct="1">
              <a:lnSpc>
                <a:spcPct val="150000"/>
              </a:lnSpc>
              <a:spcBef>
                <a:spcPts val="600"/>
              </a:spcBef>
              <a:spcAft>
                <a:spcPts val="600"/>
              </a:spcAft>
              <a:buClr>
                <a:srgbClr val="376092"/>
              </a:buClr>
              <a:defRPr/>
            </a:pPr>
            <a:r>
              <a:rPr lang="en-US" altLang="zh-CN" sz="1400" dirty="0">
                <a:latin typeface="微软雅黑" panose="020B0503020204020204" pitchFamily="34" charset="-122"/>
                <a:ea typeface="微软雅黑" panose="020B0503020204020204" pitchFamily="34" charset="-122"/>
              </a:rPr>
              <a:t>1.1 </a:t>
            </a:r>
            <a:r>
              <a:rPr lang="zh-CN" altLang="en-US" sz="1400" dirty="0">
                <a:latin typeface="微软雅黑" panose="020B0503020204020204" pitchFamily="34" charset="-122"/>
                <a:ea typeface="微软雅黑" panose="020B0503020204020204" pitchFamily="34" charset="-122"/>
              </a:rPr>
              <a:t>商业布局因“类”制宜 </a:t>
            </a:r>
            <a:endParaRPr lang="en-US" altLang="zh-CN" sz="1400" dirty="0">
              <a:latin typeface="微软雅黑" panose="020B0503020204020204" pitchFamily="34" charset="-122"/>
              <a:ea typeface="微软雅黑" panose="020B0503020204020204" pitchFamily="34" charset="-122"/>
            </a:endParaRPr>
          </a:p>
          <a:p>
            <a:pPr marL="360045" eaLnBrk="1" hangingPunct="1">
              <a:lnSpc>
                <a:spcPct val="150000"/>
              </a:lnSpc>
              <a:spcBef>
                <a:spcPts val="600"/>
              </a:spcBef>
              <a:spcAft>
                <a:spcPts val="600"/>
              </a:spcAft>
              <a:buClr>
                <a:srgbClr val="376092"/>
              </a:buClr>
              <a:defRPr/>
            </a:pPr>
            <a:r>
              <a:rPr lang="en-US" altLang="zh-CN" sz="1400" dirty="0">
                <a:latin typeface="微软雅黑" panose="020B0503020204020204" pitchFamily="34" charset="-122"/>
                <a:ea typeface="微软雅黑" panose="020B0503020204020204" pitchFamily="34" charset="-122"/>
              </a:rPr>
              <a:t>1.2 </a:t>
            </a:r>
            <a:r>
              <a:rPr lang="zh-CN" altLang="en-US" sz="1400" dirty="0">
                <a:latin typeface="微软雅黑" panose="020B0503020204020204" pitchFamily="34" charset="-122"/>
                <a:ea typeface="微软雅黑" panose="020B0503020204020204" pitchFamily="34" charset="-122"/>
              </a:rPr>
              <a:t>加强底商的布局引导</a:t>
            </a:r>
            <a:endParaRPr lang="en-US" altLang="zh-CN" sz="1400" dirty="0">
              <a:latin typeface="微软雅黑" panose="020B0503020204020204" pitchFamily="34" charset="-122"/>
              <a:ea typeface="微软雅黑" panose="020B0503020204020204" pitchFamily="34" charset="-122"/>
            </a:endParaRPr>
          </a:p>
          <a:p>
            <a:pPr eaLnBrk="1" hangingPunct="1">
              <a:lnSpc>
                <a:spcPct val="150000"/>
              </a:lnSpc>
              <a:spcAft>
                <a:spcPts val="600"/>
              </a:spcAft>
              <a:defRPr/>
            </a:pPr>
            <a:r>
              <a:rPr lang="en-US" altLang="zh-CN" sz="2000" dirty="0" smtClean="0">
                <a:latin typeface="微软雅黑" panose="020B0503020204020204" pitchFamily="34" charset="-122"/>
                <a:ea typeface="微软雅黑" panose="020B0503020204020204" pitchFamily="34" charset="-122"/>
                <a:sym typeface="Calibri" panose="020F0502020204030204" pitchFamily="34" charset="0"/>
              </a:rPr>
              <a:t>2</a:t>
            </a:r>
            <a:r>
              <a:rPr lang="zh-CN" altLang="en-US" sz="2000" dirty="0" smtClean="0">
                <a:latin typeface="微软雅黑" panose="020B0503020204020204" pitchFamily="34" charset="-122"/>
                <a:ea typeface="微软雅黑" panose="020B0503020204020204" pitchFamily="34" charset="-122"/>
                <a:sym typeface="Calibri" panose="020F0502020204030204" pitchFamily="34" charset="0"/>
              </a:rPr>
              <a:t>、加强管理，有效引导</a:t>
            </a:r>
            <a:endParaRPr lang="en-US" altLang="zh-CN" sz="2000" dirty="0" smtClean="0">
              <a:latin typeface="微软雅黑" panose="020B0503020204020204" pitchFamily="34" charset="-122"/>
              <a:ea typeface="微软雅黑" panose="020B0503020204020204" pitchFamily="34" charset="-122"/>
              <a:sym typeface="Calibri" panose="020F0502020204030204" pitchFamily="34" charset="0"/>
            </a:endParaRPr>
          </a:p>
          <a:p>
            <a:pPr marL="360045" eaLnBrk="1" hangingPunct="1">
              <a:spcBef>
                <a:spcPts val="600"/>
              </a:spcBef>
              <a:spcAft>
                <a:spcPts val="600"/>
              </a:spcAft>
              <a:buClr>
                <a:srgbClr val="376092"/>
              </a:buClr>
            </a:pPr>
            <a:r>
              <a:rPr lang="en-US" altLang="zh-CN" sz="1400" dirty="0">
                <a:latin typeface="微软雅黑" panose="020B0503020204020204" pitchFamily="34" charset="-122"/>
                <a:ea typeface="微软雅黑" panose="020B0503020204020204" pitchFamily="34" charset="-122"/>
              </a:rPr>
              <a:t>3.1   </a:t>
            </a:r>
            <a:r>
              <a:rPr lang="zh-CN" altLang="en-US" sz="1400" dirty="0">
                <a:latin typeface="微软雅黑" panose="020B0503020204020204" pitchFamily="34" charset="-122"/>
                <a:ea typeface="微软雅黑" panose="020B0503020204020204" pitchFamily="34" charset="-122"/>
              </a:rPr>
              <a:t>限制底商商业类别，营造宜居环境</a:t>
            </a:r>
            <a:endParaRPr lang="en-US" altLang="zh-CN" sz="1400" dirty="0">
              <a:latin typeface="微软雅黑" panose="020B0503020204020204" pitchFamily="34" charset="-122"/>
              <a:ea typeface="微软雅黑" panose="020B0503020204020204" pitchFamily="34" charset="-122"/>
            </a:endParaRPr>
          </a:p>
          <a:p>
            <a:pPr marL="360045" eaLnBrk="1" hangingPunct="1">
              <a:spcBef>
                <a:spcPts val="600"/>
              </a:spcBef>
              <a:spcAft>
                <a:spcPts val="600"/>
              </a:spcAft>
              <a:buClr>
                <a:srgbClr val="376092"/>
              </a:buClr>
            </a:pPr>
            <a:r>
              <a:rPr lang="en-US" altLang="zh-CN" sz="1400" dirty="0">
                <a:latin typeface="微软雅黑" panose="020B0503020204020204" pitchFamily="34" charset="-122"/>
                <a:ea typeface="微软雅黑" panose="020B0503020204020204" pitchFamily="34" charset="-122"/>
              </a:rPr>
              <a:t>3.2   </a:t>
            </a:r>
            <a:r>
              <a:rPr lang="zh-CN" altLang="en-US" sz="1400" dirty="0">
                <a:latin typeface="微软雅黑" panose="020B0503020204020204" pitchFamily="34" charset="-122"/>
                <a:ea typeface="微软雅黑" panose="020B0503020204020204" pitchFamily="34" charset="-122"/>
              </a:rPr>
              <a:t>加强底商牌匾与店前空间的管理</a:t>
            </a:r>
            <a:endParaRPr lang="zh-CN" altLang="en-US" sz="1400" dirty="0">
              <a:latin typeface="微软雅黑" panose="020B0503020204020204" pitchFamily="34" charset="-122"/>
              <a:ea typeface="微软雅黑" panose="020B0503020204020204" pitchFamily="34" charset="-122"/>
            </a:endParaRPr>
          </a:p>
          <a:p>
            <a:pPr eaLnBrk="1" hangingPunct="1">
              <a:lnSpc>
                <a:spcPct val="150000"/>
              </a:lnSpc>
              <a:spcAft>
                <a:spcPts val="600"/>
              </a:spcAft>
              <a:defRPr/>
            </a:pPr>
            <a:endParaRPr lang="en-US" altLang="zh-CN" sz="1400" dirty="0">
              <a:latin typeface="微软雅黑" panose="020B0503020204020204" pitchFamily="34" charset="-122"/>
              <a:ea typeface="微软雅黑" panose="020B0503020204020204" pitchFamily="34" charset="-122"/>
              <a:sym typeface="Calibri" panose="020F0502020204030204" pitchFamily="34" charset="0"/>
            </a:endParaRPr>
          </a:p>
        </p:txBody>
      </p:sp>
      <p:pic>
        <p:nvPicPr>
          <p:cNvPr id="6"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p:cNvSpPr txBox="1">
            <a:spLocks noChangeArrowheads="1"/>
          </p:cNvSpPr>
          <p:nvPr/>
        </p:nvSpPr>
        <p:spPr bwMode="auto">
          <a:xfrm>
            <a:off x="8256588" y="9525"/>
            <a:ext cx="19335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宋体" panose="02010600030101010101" pitchFamily="2" charset="-122"/>
              </a:defRPr>
            </a:lvl1pPr>
            <a:lvl2pPr marL="742950" indent="-285750" eaLnBrk="0" hangingPunct="0">
              <a:defRPr sz="1600">
                <a:solidFill>
                  <a:schemeClr val="tx1"/>
                </a:solidFill>
                <a:latin typeface="Arial" panose="020B0604020202020204" pitchFamily="34" charset="0"/>
                <a:ea typeface="宋体" panose="02010600030101010101" pitchFamily="2" charset="-122"/>
              </a:defRPr>
            </a:lvl2pPr>
            <a:lvl3pPr marL="1143000" indent="-228600" eaLnBrk="0" hangingPunct="0">
              <a:defRPr sz="1600">
                <a:solidFill>
                  <a:schemeClr val="tx1"/>
                </a:solidFill>
                <a:latin typeface="Arial" panose="020B0604020202020204" pitchFamily="34" charset="0"/>
                <a:ea typeface="宋体" panose="02010600030101010101" pitchFamily="2" charset="-122"/>
              </a:defRPr>
            </a:lvl3pPr>
            <a:lvl4pPr marL="1600200" indent="-228600" eaLnBrk="0" hangingPunct="0">
              <a:defRPr sz="1600">
                <a:solidFill>
                  <a:schemeClr val="tx1"/>
                </a:solidFill>
                <a:latin typeface="Arial" panose="020B0604020202020204" pitchFamily="34" charset="0"/>
                <a:ea typeface="宋体" panose="02010600030101010101" pitchFamily="2" charset="-122"/>
              </a:defRPr>
            </a:lvl4pPr>
            <a:lvl5pPr marL="2057400" indent="-228600" eaLnBrk="0" hangingPunct="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r>
              <a:rPr lang="zh-CN" altLang="en-US" sz="2400" b="1">
                <a:latin typeface="微软雅黑" panose="020B0503020204020204" pitchFamily="34" charset="-122"/>
                <a:ea typeface="微软雅黑" panose="020B0503020204020204" pitchFamily="34" charset="-122"/>
              </a:rPr>
              <a:t>商业服务 </a:t>
            </a:r>
            <a:endParaRPr lang="zh-CN" altLang="en-US" sz="2400" b="1">
              <a:latin typeface="微软雅黑" panose="020B0503020204020204" pitchFamily="34" charset="-122"/>
              <a:ea typeface="微软雅黑" panose="020B0503020204020204" pitchFamily="34" charset="-122"/>
            </a:endParaRPr>
          </a:p>
        </p:txBody>
      </p:sp>
      <p:sp>
        <p:nvSpPr>
          <p:cNvPr id="4" name="矩形 3"/>
          <p:cNvSpPr/>
          <p:nvPr/>
        </p:nvSpPr>
        <p:spPr>
          <a:xfrm>
            <a:off x="293688" y="1052736"/>
            <a:ext cx="6153604" cy="2354491"/>
          </a:xfrm>
          <a:prstGeom prst="rect">
            <a:avLst/>
          </a:prstGeom>
        </p:spPr>
        <p:txBody>
          <a:bodyPr wrap="square">
            <a:spAutoFit/>
          </a:bodyPr>
          <a:lstStyle/>
          <a:p>
            <a:pPr marL="285750" indent="-285750" hangingPunct="0">
              <a:lnSpc>
                <a:spcPct val="150000"/>
              </a:lnSpc>
              <a:spcBef>
                <a:spcPts val="0"/>
              </a:spcBef>
              <a:buClr>
                <a:schemeClr val="accent3">
                  <a:lumMod val="50000"/>
                </a:schemeClr>
              </a:buClr>
              <a:buFont typeface="Wingdings" panose="05000000000000000000" pitchFamily="2" charset="2"/>
              <a:buChar char="p"/>
              <a:defRPr/>
            </a:pPr>
            <a:r>
              <a:rPr lang="zh-CN" altLang="en-US" sz="1400" dirty="0">
                <a:latin typeface="微软雅黑" panose="020B0503020204020204" pitchFamily="34" charset="-122"/>
                <a:ea typeface="微软雅黑" panose="020B0503020204020204" pitchFamily="34" charset="-122"/>
              </a:rPr>
              <a:t>商业街（包含底商）</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以服务小城镇生活或旅游功能为主，应结合生活性干路布局，紧邻生活空间，避免干扰对外交通；</a:t>
            </a:r>
            <a:endParaRPr lang="zh-CN" altLang="en-US" sz="1400" dirty="0">
              <a:latin typeface="微软雅黑" panose="020B0503020204020204" pitchFamily="34" charset="-122"/>
              <a:ea typeface="微软雅黑" panose="020B0503020204020204" pitchFamily="34" charset="-122"/>
            </a:endParaRPr>
          </a:p>
          <a:p>
            <a:pPr marL="285750" indent="-285750" hangingPunct="0">
              <a:lnSpc>
                <a:spcPct val="150000"/>
              </a:lnSpc>
              <a:spcBef>
                <a:spcPts val="0"/>
              </a:spcBef>
              <a:buClr>
                <a:schemeClr val="accent3">
                  <a:lumMod val="50000"/>
                </a:schemeClr>
              </a:buClr>
              <a:buFont typeface="Wingdings" panose="05000000000000000000" pitchFamily="2" charset="2"/>
              <a:buChar char="p"/>
              <a:defRPr/>
            </a:pPr>
            <a:r>
              <a:rPr lang="zh-CN" altLang="en-US" sz="1400" dirty="0">
                <a:latin typeface="微软雅黑" panose="020B0503020204020204" pitchFamily="34" charset="-122"/>
                <a:ea typeface="微软雅黑" panose="020B0503020204020204" pitchFamily="34" charset="-122"/>
              </a:rPr>
              <a:t>集贸市场</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可位于镇区边缘单独设立，应临近对外交通和镇区生活性干道，有利于人流和货物流的集散，确保内外交通顺畅安全；</a:t>
            </a:r>
            <a:endParaRPr lang="zh-CN" altLang="en-US" sz="1400" dirty="0">
              <a:latin typeface="微软雅黑" panose="020B0503020204020204" pitchFamily="34" charset="-122"/>
              <a:ea typeface="微软雅黑" panose="020B0503020204020204" pitchFamily="34" charset="-122"/>
            </a:endParaRPr>
          </a:p>
          <a:p>
            <a:pPr marL="285750" indent="-285750" hangingPunct="0">
              <a:lnSpc>
                <a:spcPct val="150000"/>
              </a:lnSpc>
              <a:spcBef>
                <a:spcPts val="0"/>
              </a:spcBef>
              <a:buClr>
                <a:schemeClr val="accent3">
                  <a:lumMod val="50000"/>
                </a:schemeClr>
              </a:buClr>
              <a:buFont typeface="Wingdings" panose="05000000000000000000" pitchFamily="2" charset="2"/>
              <a:buChar char="p"/>
              <a:defRPr/>
            </a:pPr>
            <a:r>
              <a:rPr lang="zh-CN" altLang="en-US" sz="1400" dirty="0">
                <a:latin typeface="微软雅黑" panose="020B0503020204020204" pitchFamily="34" charset="-122"/>
                <a:ea typeface="微软雅黑" panose="020B0503020204020204" pitchFamily="34" charset="-122"/>
              </a:rPr>
              <a:t>区域商贸中心</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应结合对外交通性</a:t>
            </a:r>
            <a:r>
              <a:rPr lang="zh-CN" altLang="en-US" sz="1400" dirty="0" smtClean="0">
                <a:latin typeface="微软雅黑" panose="020B0503020204020204" pitchFamily="34" charset="-122"/>
                <a:ea typeface="微软雅黑" panose="020B0503020204020204" pitchFamily="34" charset="-122"/>
              </a:rPr>
              <a:t>干路布局</a:t>
            </a:r>
            <a:r>
              <a:rPr lang="zh-CN" altLang="en-US" sz="1400" dirty="0">
                <a:latin typeface="微软雅黑" panose="020B0503020204020204" pitchFamily="34" charset="-122"/>
                <a:ea typeface="微软雅黑" panose="020B0503020204020204" pitchFamily="34" charset="-122"/>
              </a:rPr>
              <a:t>，与</a:t>
            </a:r>
            <a:r>
              <a:rPr lang="zh-CN" altLang="en-US" sz="1400" dirty="0" smtClean="0">
                <a:latin typeface="微软雅黑" panose="020B0503020204020204" pitchFamily="34" charset="-122"/>
                <a:ea typeface="微软雅黑" panose="020B0503020204020204" pitchFamily="34" charset="-122"/>
              </a:rPr>
              <a:t>生活空间保持一定</a:t>
            </a:r>
            <a:r>
              <a:rPr lang="zh-CN" altLang="en-US" sz="1400" dirty="0">
                <a:latin typeface="微软雅黑" panose="020B0503020204020204" pitchFamily="34" charset="-122"/>
                <a:ea typeface="微软雅黑" panose="020B0503020204020204" pitchFamily="34" charset="-122"/>
              </a:rPr>
              <a:t>距离、或布局于镇区边缘，避免对小城镇日常生活的干扰</a:t>
            </a:r>
            <a:r>
              <a:rPr lang="zh-CN" altLang="en-US" sz="1400" dirty="0" smtClean="0">
                <a:latin typeface="微软雅黑" panose="020B0503020204020204" pitchFamily="34" charset="-122"/>
                <a:ea typeface="微软雅黑" panose="020B0503020204020204" pitchFamily="34" charset="-122"/>
              </a:rPr>
              <a:t>。</a:t>
            </a:r>
            <a:endParaRPr lang="en-US" altLang="zh-CN" sz="1400" dirty="0" smtClean="0">
              <a:latin typeface="微软雅黑" panose="020B0503020204020204" pitchFamily="34" charset="-122"/>
              <a:ea typeface="微软雅黑" panose="020B0503020204020204" pitchFamily="34" charset="-122"/>
            </a:endParaRPr>
          </a:p>
          <a:p>
            <a:pPr marL="285750" indent="-285750" hangingPunct="0">
              <a:lnSpc>
                <a:spcPct val="150000"/>
              </a:lnSpc>
              <a:spcBef>
                <a:spcPts val="0"/>
              </a:spcBef>
              <a:buClr>
                <a:schemeClr val="accent3">
                  <a:lumMod val="50000"/>
                </a:schemeClr>
              </a:buClr>
              <a:buFont typeface="Wingdings" panose="05000000000000000000" pitchFamily="2" charset="2"/>
              <a:buChar char="p"/>
              <a:defRPr/>
            </a:pPr>
            <a:r>
              <a:rPr lang="en-US" altLang="zh-CN" sz="1400" dirty="0" smtClean="0">
                <a:latin typeface="微软雅黑" panose="020B0503020204020204" pitchFamily="34" charset="-122"/>
                <a:ea typeface="微软雅黑" panose="020B0503020204020204" pitchFamily="34" charset="-122"/>
              </a:rPr>
              <a:t> </a:t>
            </a:r>
            <a:r>
              <a:rPr lang="zh-CN" altLang="en-US" sz="1400" dirty="0" smtClean="0">
                <a:latin typeface="微软雅黑" panose="020B0503020204020204" pitchFamily="34" charset="-122"/>
                <a:ea typeface="微软雅黑" panose="020B0503020204020204" pitchFamily="34" charset="-122"/>
              </a:rPr>
              <a:t>另外鼓励小城镇的商业向街区内部布局，形成商业街区或商业内街。</a:t>
            </a:r>
            <a:endParaRPr lang="zh-CN" altLang="en-US" sz="1400" dirty="0">
              <a:latin typeface="微软雅黑" panose="020B0503020204020204" pitchFamily="34" charset="-122"/>
              <a:ea typeface="微软雅黑" panose="020B0503020204020204" pitchFamily="34" charset="-122"/>
            </a:endParaRPr>
          </a:p>
        </p:txBody>
      </p:sp>
      <p:pic>
        <p:nvPicPr>
          <p:cNvPr id="6" name="Picture 3" descr="J:\江苏调研照片\刘雨佳\安丰镇\商业\DSC06064.JPG"/>
          <p:cNvPicPr>
            <a:picLocks noChangeAspect="1" noChangeArrowheads="1"/>
          </p:cNvPicPr>
          <p:nvPr/>
        </p:nvPicPr>
        <p:blipFill>
          <a:blip r:embed="rId1" cstate="print"/>
          <a:srcRect/>
          <a:stretch>
            <a:fillRect/>
          </a:stretch>
        </p:blipFill>
        <p:spPr bwMode="auto">
          <a:xfrm>
            <a:off x="3080792" y="4149080"/>
            <a:ext cx="3509822" cy="2160000"/>
          </a:xfrm>
          <a:prstGeom prst="rect">
            <a:avLst/>
          </a:prstGeom>
          <a:noFill/>
        </p:spPr>
      </p:pic>
      <p:pic>
        <p:nvPicPr>
          <p:cNvPr id="7" name="Picture 3" descr="H:\小城镇特色规划编制指南\0608下午--龙凤镇\P1130699.JPG"/>
          <p:cNvPicPr>
            <a:picLocks noChangeAspect="1" noChangeArrowheads="1"/>
          </p:cNvPicPr>
          <p:nvPr/>
        </p:nvPicPr>
        <p:blipFill rotWithShape="1">
          <a:blip r:embed="rId2" cstate="print">
            <a:lum bright="10000" contrast="10000"/>
          </a:blip>
          <a:srcRect l="22189" t="5797" r="21695" b="22894"/>
          <a:stretch>
            <a:fillRect/>
          </a:stretch>
        </p:blipFill>
        <p:spPr bwMode="auto">
          <a:xfrm>
            <a:off x="194471" y="4176464"/>
            <a:ext cx="2765923" cy="2160000"/>
          </a:xfrm>
          <a:prstGeom prst="rect">
            <a:avLst/>
          </a:prstGeom>
          <a:noFill/>
        </p:spPr>
      </p:pic>
      <p:pic>
        <p:nvPicPr>
          <p:cNvPr id="8" name="Picture 2" descr="H:\乡镇标准\集贸市场调研\2015.5月阶段成果\2015.2调研报告汇总\沈阳\1\法库集贸市场\法库镇 中贸\现状照片\DSCF8375.JPG"/>
          <p:cNvPicPr>
            <a:picLocks noChangeAspect="1" noChangeArrowheads="1"/>
          </p:cNvPicPr>
          <p:nvPr/>
        </p:nvPicPr>
        <p:blipFill>
          <a:blip r:embed="rId3" cstate="print"/>
          <a:srcRect/>
          <a:stretch>
            <a:fillRect/>
          </a:stretch>
        </p:blipFill>
        <p:spPr bwMode="auto">
          <a:xfrm>
            <a:off x="6786000" y="4149080"/>
            <a:ext cx="3120000" cy="2160000"/>
          </a:xfrm>
          <a:prstGeom prst="rect">
            <a:avLst/>
          </a:prstGeom>
          <a:noFill/>
        </p:spPr>
      </p:pic>
      <p:sp>
        <p:nvSpPr>
          <p:cNvPr id="9" name="Text Box 3"/>
          <p:cNvSpPr txBox="1">
            <a:spLocks noChangeArrowheads="1"/>
          </p:cNvSpPr>
          <p:nvPr/>
        </p:nvSpPr>
        <p:spPr bwMode="auto">
          <a:xfrm>
            <a:off x="7449277" y="3440046"/>
            <a:ext cx="2184243" cy="246209"/>
          </a:xfrm>
          <a:prstGeom prst="rect">
            <a:avLst/>
          </a:prstGeom>
          <a:noFill/>
          <a:ln w="9525">
            <a:noFill/>
            <a:miter lim="800000"/>
          </a:ln>
        </p:spPr>
        <p:txBody>
          <a:bodyPr wrap="square" lIns="91429" tIns="45714" rIns="91429" bIns="45714">
            <a:spAutoFit/>
          </a:bodyPr>
          <a:lstStyle/>
          <a:p>
            <a:pPr eaLnBrk="1" hangingPunct="1">
              <a:buClr>
                <a:srgbClr val="FF0000"/>
              </a:buClr>
            </a:pPr>
            <a:r>
              <a:rPr lang="zh-CN" altLang="en-US" sz="1000" b="1" dirty="0" smtClean="0">
                <a:latin typeface="微软雅黑" panose="020B0503020204020204" pitchFamily="34" charset="-122"/>
                <a:ea typeface="微软雅黑" panose="020B0503020204020204" pitchFamily="34" charset="-122"/>
              </a:rPr>
              <a:t>不同类型商业的布局模式</a:t>
            </a:r>
            <a:endParaRPr lang="zh-CN" altLang="en-US" sz="1000" b="1" dirty="0">
              <a:latin typeface="微软雅黑" panose="020B0503020204020204" pitchFamily="34" charset="-122"/>
              <a:ea typeface="微软雅黑" panose="020B0503020204020204" pitchFamily="34" charset="-122"/>
            </a:endParaRPr>
          </a:p>
        </p:txBody>
      </p:sp>
      <p:sp>
        <p:nvSpPr>
          <p:cNvPr id="10" name="Text Box 3"/>
          <p:cNvSpPr txBox="1">
            <a:spLocks noChangeArrowheads="1"/>
          </p:cNvSpPr>
          <p:nvPr/>
        </p:nvSpPr>
        <p:spPr bwMode="auto">
          <a:xfrm>
            <a:off x="5943076" y="3733996"/>
            <a:ext cx="506506" cy="246209"/>
          </a:xfrm>
          <a:prstGeom prst="rect">
            <a:avLst/>
          </a:prstGeom>
          <a:noFill/>
          <a:ln w="9525">
            <a:noFill/>
            <a:miter lim="800000"/>
          </a:ln>
        </p:spPr>
        <p:txBody>
          <a:bodyPr wrap="square" lIns="91429" tIns="45714" rIns="91429" bIns="45714">
            <a:spAutoFit/>
          </a:bodyPr>
          <a:lstStyle/>
          <a:p>
            <a:pPr eaLnBrk="1" hangingPunct="1">
              <a:buClr>
                <a:srgbClr val="C00000"/>
              </a:buClr>
            </a:pPr>
            <a:r>
              <a:rPr lang="zh-CN" altLang="en-US" sz="1000" dirty="0" smtClean="0">
                <a:latin typeface="微软雅黑" panose="020B0503020204020204" pitchFamily="34" charset="-122"/>
                <a:ea typeface="微软雅黑" panose="020B0503020204020204" pitchFamily="34" charset="-122"/>
              </a:rPr>
              <a:t>图例</a:t>
            </a:r>
            <a:endParaRPr lang="en-US" altLang="zh-CN" sz="1000" dirty="0">
              <a:latin typeface="微软雅黑" panose="020B0503020204020204" pitchFamily="34" charset="-122"/>
              <a:ea typeface="微软雅黑" panose="020B0503020204020204" pitchFamily="34" charset="-122"/>
            </a:endParaRPr>
          </a:p>
        </p:txBody>
      </p:sp>
      <p:grpSp>
        <p:nvGrpSpPr>
          <p:cNvPr id="11" name="组合 10"/>
          <p:cNvGrpSpPr/>
          <p:nvPr/>
        </p:nvGrpSpPr>
        <p:grpSpPr>
          <a:xfrm>
            <a:off x="6609183" y="3717032"/>
            <a:ext cx="1638147" cy="288032"/>
            <a:chOff x="6228216" y="6021288"/>
            <a:chExt cx="1512136" cy="288032"/>
          </a:xfrm>
        </p:grpSpPr>
        <p:sp>
          <p:nvSpPr>
            <p:cNvPr id="12" name="Text Box 3"/>
            <p:cNvSpPr txBox="1">
              <a:spLocks noChangeArrowheads="1"/>
            </p:cNvSpPr>
            <p:nvPr/>
          </p:nvSpPr>
          <p:spPr bwMode="auto">
            <a:xfrm>
              <a:off x="6372200" y="6032333"/>
              <a:ext cx="1368152" cy="246209"/>
            </a:xfrm>
            <a:prstGeom prst="rect">
              <a:avLst/>
            </a:prstGeom>
            <a:noFill/>
            <a:ln w="9525">
              <a:noFill/>
              <a:miter lim="800000"/>
            </a:ln>
          </p:spPr>
          <p:txBody>
            <a:bodyPr wrap="square" lIns="91429" tIns="45714" rIns="91429" bIns="45714">
              <a:spAutoFit/>
            </a:bodyPr>
            <a:lstStyle/>
            <a:p>
              <a:pPr eaLnBrk="1" hangingPunct="1">
                <a:buClr>
                  <a:srgbClr val="C00000"/>
                </a:buClr>
              </a:pPr>
              <a:r>
                <a:rPr lang="zh-CN" altLang="en-US" sz="1000" dirty="0" smtClean="0">
                  <a:latin typeface="微软雅黑" panose="020B0503020204020204" pitchFamily="34" charset="-122"/>
                  <a:ea typeface="微软雅黑" panose="020B0503020204020204" pitchFamily="34" charset="-122"/>
                </a:rPr>
                <a:t>商业街</a:t>
              </a:r>
              <a:endParaRPr lang="en-US" altLang="zh-CN" sz="1000" dirty="0">
                <a:latin typeface="微软雅黑" panose="020B0503020204020204" pitchFamily="34" charset="-122"/>
                <a:ea typeface="微软雅黑" panose="020B0503020204020204" pitchFamily="34" charset="-122"/>
              </a:endParaRPr>
            </a:p>
          </p:txBody>
        </p:sp>
        <p:cxnSp>
          <p:nvCxnSpPr>
            <p:cNvPr id="13" name="直接连接符 12"/>
            <p:cNvCxnSpPr/>
            <p:nvPr/>
          </p:nvCxnSpPr>
          <p:spPr>
            <a:xfrm rot="5400000" flipH="1" flipV="1">
              <a:off x="6084994" y="6164510"/>
              <a:ext cx="288032" cy="158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4" name="Text Box 3"/>
          <p:cNvSpPr txBox="1">
            <a:spLocks noChangeArrowheads="1"/>
          </p:cNvSpPr>
          <p:nvPr/>
        </p:nvSpPr>
        <p:spPr bwMode="auto">
          <a:xfrm>
            <a:off x="7707339" y="3728077"/>
            <a:ext cx="1482165" cy="246209"/>
          </a:xfrm>
          <a:prstGeom prst="rect">
            <a:avLst/>
          </a:prstGeom>
          <a:noFill/>
          <a:ln w="9525">
            <a:noFill/>
            <a:miter lim="800000"/>
          </a:ln>
        </p:spPr>
        <p:txBody>
          <a:bodyPr wrap="square" lIns="91429" tIns="45714" rIns="91429" bIns="45714">
            <a:spAutoFit/>
          </a:bodyPr>
          <a:lstStyle/>
          <a:p>
            <a:pPr eaLnBrk="1" hangingPunct="1">
              <a:buClr>
                <a:srgbClr val="C00000"/>
              </a:buClr>
            </a:pPr>
            <a:r>
              <a:rPr lang="zh-CN" altLang="en-US" sz="1000" dirty="0" smtClean="0">
                <a:latin typeface="微软雅黑" panose="020B0503020204020204" pitchFamily="34" charset="-122"/>
                <a:ea typeface="微软雅黑" panose="020B0503020204020204" pitchFamily="34" charset="-122"/>
              </a:rPr>
              <a:t>集贸市场</a:t>
            </a:r>
            <a:endParaRPr lang="en-US" altLang="zh-CN" sz="1000" dirty="0">
              <a:latin typeface="微软雅黑" panose="020B0503020204020204" pitchFamily="34" charset="-122"/>
              <a:ea typeface="微软雅黑" panose="020B0503020204020204" pitchFamily="34" charset="-122"/>
            </a:endParaRPr>
          </a:p>
        </p:txBody>
      </p:sp>
      <p:grpSp>
        <p:nvGrpSpPr>
          <p:cNvPr id="15" name="组合 14"/>
          <p:cNvGrpSpPr/>
          <p:nvPr/>
        </p:nvGrpSpPr>
        <p:grpSpPr>
          <a:xfrm>
            <a:off x="7431275" y="3728077"/>
            <a:ext cx="285143" cy="249767"/>
            <a:chOff x="7104430" y="1846540"/>
            <a:chExt cx="263209" cy="249767"/>
          </a:xfrm>
        </p:grpSpPr>
        <p:sp>
          <p:nvSpPr>
            <p:cNvPr id="16" name="椭圆 15"/>
            <p:cNvSpPr/>
            <p:nvPr/>
          </p:nvSpPr>
          <p:spPr>
            <a:xfrm>
              <a:off x="7117872" y="1846540"/>
              <a:ext cx="249767" cy="249767"/>
            </a:xfrm>
            <a:prstGeom prst="ellipse">
              <a:avLst/>
            </a:prstGeom>
            <a:solidFill>
              <a:srgbClr val="FF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bg1"/>
                </a:solidFill>
              </a:endParaRPr>
            </a:p>
          </p:txBody>
        </p:sp>
        <p:sp>
          <p:nvSpPr>
            <p:cNvPr id="17" name="文本框 123"/>
            <p:cNvSpPr txBox="1"/>
            <p:nvPr/>
          </p:nvSpPr>
          <p:spPr>
            <a:xfrm>
              <a:off x="7104430" y="1856008"/>
              <a:ext cx="158894" cy="230832"/>
            </a:xfrm>
            <a:prstGeom prst="rect">
              <a:avLst/>
            </a:prstGeom>
            <a:noFill/>
          </p:spPr>
          <p:txBody>
            <a:bodyPr wrap="square" rtlCol="0">
              <a:spAutoFit/>
            </a:bodyPr>
            <a:lstStyle/>
            <a:p>
              <a:r>
                <a:rPr lang="zh-CN" altLang="en-US" sz="900" dirty="0" smtClean="0">
                  <a:solidFill>
                    <a:schemeClr val="bg1"/>
                  </a:solidFill>
                  <a:latin typeface="黑体" panose="02010600030101010101" pitchFamily="2" charset="-122"/>
                  <a:ea typeface="黑体" panose="02010600030101010101" pitchFamily="2" charset="-122"/>
                </a:rPr>
                <a:t>市</a:t>
              </a:r>
              <a:endParaRPr lang="zh-CN" altLang="en-US" sz="900" dirty="0">
                <a:solidFill>
                  <a:schemeClr val="bg1"/>
                </a:solidFill>
                <a:latin typeface="黑体" panose="02010600030101010101" pitchFamily="2" charset="-122"/>
                <a:ea typeface="黑体" panose="02010600030101010101" pitchFamily="2" charset="-122"/>
              </a:endParaRPr>
            </a:p>
          </p:txBody>
        </p:sp>
      </p:grpSp>
      <p:grpSp>
        <p:nvGrpSpPr>
          <p:cNvPr id="18" name="组合 17"/>
          <p:cNvGrpSpPr/>
          <p:nvPr/>
        </p:nvGrpSpPr>
        <p:grpSpPr>
          <a:xfrm>
            <a:off x="8574513" y="3742494"/>
            <a:ext cx="278955" cy="258900"/>
            <a:chOff x="6404584" y="1900036"/>
            <a:chExt cx="257497" cy="258900"/>
          </a:xfrm>
        </p:grpSpPr>
        <p:sp>
          <p:nvSpPr>
            <p:cNvPr id="19" name="椭圆 18"/>
            <p:cNvSpPr/>
            <p:nvPr/>
          </p:nvSpPr>
          <p:spPr>
            <a:xfrm>
              <a:off x="6411389" y="1908244"/>
              <a:ext cx="250692" cy="250692"/>
            </a:xfrm>
            <a:prstGeom prst="ellipse">
              <a:avLst/>
            </a:prstGeom>
            <a:solidFill>
              <a:schemeClr val="accent2">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bg1"/>
                </a:solidFill>
              </a:endParaRPr>
            </a:p>
          </p:txBody>
        </p:sp>
        <p:sp>
          <p:nvSpPr>
            <p:cNvPr id="20" name="文本框 94"/>
            <p:cNvSpPr txBox="1"/>
            <p:nvPr/>
          </p:nvSpPr>
          <p:spPr>
            <a:xfrm>
              <a:off x="6404584" y="1900036"/>
              <a:ext cx="158894" cy="230832"/>
            </a:xfrm>
            <a:prstGeom prst="rect">
              <a:avLst/>
            </a:prstGeom>
            <a:noFill/>
          </p:spPr>
          <p:txBody>
            <a:bodyPr wrap="square" rtlCol="0">
              <a:spAutoFit/>
            </a:bodyPr>
            <a:lstStyle/>
            <a:p>
              <a:r>
                <a:rPr lang="zh-CN" altLang="en-US" sz="900" dirty="0" smtClean="0">
                  <a:solidFill>
                    <a:schemeClr val="bg1"/>
                  </a:solidFill>
                  <a:latin typeface="黑体" panose="02010600030101010101" pitchFamily="2" charset="-122"/>
                  <a:ea typeface="黑体" panose="02010600030101010101" pitchFamily="2" charset="-122"/>
                </a:rPr>
                <a:t>商</a:t>
              </a:r>
              <a:endParaRPr lang="zh-CN" altLang="en-US" sz="900" dirty="0">
                <a:solidFill>
                  <a:schemeClr val="bg1"/>
                </a:solidFill>
                <a:latin typeface="黑体" panose="02010600030101010101" pitchFamily="2" charset="-122"/>
                <a:ea typeface="黑体" panose="02010600030101010101" pitchFamily="2" charset="-122"/>
              </a:endParaRPr>
            </a:p>
          </p:txBody>
        </p:sp>
      </p:grpSp>
      <p:sp>
        <p:nvSpPr>
          <p:cNvPr id="21" name="Text Box 3"/>
          <p:cNvSpPr txBox="1">
            <a:spLocks noChangeArrowheads="1"/>
          </p:cNvSpPr>
          <p:nvPr/>
        </p:nvSpPr>
        <p:spPr bwMode="auto">
          <a:xfrm>
            <a:off x="8799427" y="3742494"/>
            <a:ext cx="1482165" cy="246209"/>
          </a:xfrm>
          <a:prstGeom prst="rect">
            <a:avLst/>
          </a:prstGeom>
          <a:noFill/>
          <a:ln w="9525">
            <a:noFill/>
            <a:miter lim="800000"/>
          </a:ln>
        </p:spPr>
        <p:txBody>
          <a:bodyPr wrap="square" lIns="91429" tIns="45714" rIns="91429" bIns="45714">
            <a:spAutoFit/>
          </a:bodyPr>
          <a:lstStyle/>
          <a:p>
            <a:pPr eaLnBrk="1" hangingPunct="1">
              <a:buClr>
                <a:srgbClr val="C00000"/>
              </a:buClr>
            </a:pPr>
            <a:r>
              <a:rPr lang="zh-CN" altLang="en-US" sz="1000" dirty="0" smtClean="0">
                <a:latin typeface="微软雅黑" panose="020B0503020204020204" pitchFamily="34" charset="-122"/>
                <a:ea typeface="微软雅黑" panose="020B0503020204020204" pitchFamily="34" charset="-122"/>
              </a:rPr>
              <a:t>区域商贸中心</a:t>
            </a:r>
            <a:endParaRPr lang="en-US" altLang="zh-CN" sz="1000" dirty="0">
              <a:latin typeface="微软雅黑" panose="020B0503020204020204" pitchFamily="34" charset="-122"/>
              <a:ea typeface="微软雅黑" panose="020B0503020204020204" pitchFamily="34" charset="-122"/>
            </a:endParaRPr>
          </a:p>
        </p:txBody>
      </p:sp>
      <p:sp>
        <p:nvSpPr>
          <p:cNvPr id="22" name="Text Box 3"/>
          <p:cNvSpPr txBox="1">
            <a:spLocks noChangeArrowheads="1"/>
          </p:cNvSpPr>
          <p:nvPr/>
        </p:nvSpPr>
        <p:spPr bwMode="auto">
          <a:xfrm>
            <a:off x="974558" y="6309080"/>
            <a:ext cx="2184243" cy="246209"/>
          </a:xfrm>
          <a:prstGeom prst="rect">
            <a:avLst/>
          </a:prstGeom>
          <a:noFill/>
          <a:ln w="9525">
            <a:noFill/>
            <a:miter lim="800000"/>
          </a:ln>
        </p:spPr>
        <p:txBody>
          <a:bodyPr wrap="square" lIns="91429" tIns="45714" rIns="91429" bIns="45714">
            <a:spAutoFit/>
          </a:bodyPr>
          <a:lstStyle/>
          <a:p>
            <a:pPr>
              <a:buClr>
                <a:srgbClr val="FF0000"/>
              </a:buClr>
            </a:pPr>
            <a:r>
              <a:rPr lang="zh-CN" altLang="en-US" sz="1000" b="1" dirty="0">
                <a:latin typeface="微软雅黑" panose="020B0503020204020204" pitchFamily="34" charset="-122"/>
                <a:ea typeface="微软雅黑" panose="020B0503020204020204" pitchFamily="34" charset="-122"/>
              </a:rPr>
              <a:t>商业街</a:t>
            </a:r>
            <a:endParaRPr lang="zh-CN" altLang="en-US" sz="1000" b="1" dirty="0">
              <a:latin typeface="微软雅黑" panose="020B0503020204020204" pitchFamily="34" charset="-122"/>
              <a:ea typeface="微软雅黑" panose="020B0503020204020204" pitchFamily="34" charset="-122"/>
            </a:endParaRPr>
          </a:p>
        </p:txBody>
      </p:sp>
      <p:sp>
        <p:nvSpPr>
          <p:cNvPr id="23" name="Text Box 3"/>
          <p:cNvSpPr txBox="1">
            <a:spLocks noChangeArrowheads="1"/>
          </p:cNvSpPr>
          <p:nvPr/>
        </p:nvSpPr>
        <p:spPr bwMode="auto">
          <a:xfrm>
            <a:off x="7137243" y="6309320"/>
            <a:ext cx="2964329" cy="246209"/>
          </a:xfrm>
          <a:prstGeom prst="rect">
            <a:avLst/>
          </a:prstGeom>
          <a:noFill/>
          <a:ln w="9525">
            <a:noFill/>
            <a:miter lim="800000"/>
          </a:ln>
        </p:spPr>
        <p:txBody>
          <a:bodyPr wrap="square" lIns="91429" tIns="45714" rIns="91429" bIns="45714">
            <a:spAutoFit/>
          </a:bodyPr>
          <a:lstStyle/>
          <a:p>
            <a:pPr eaLnBrk="1" hangingPunct="1">
              <a:buClr>
                <a:srgbClr val="FF0000"/>
              </a:buClr>
            </a:pPr>
            <a:r>
              <a:rPr lang="zh-CN" altLang="en-US" sz="1000" b="1" dirty="0" smtClean="0">
                <a:latin typeface="微软雅黑" panose="020B0503020204020204" pitchFamily="34" charset="-122"/>
                <a:ea typeface="微软雅黑" panose="020B0503020204020204" pitchFamily="34" charset="-122"/>
              </a:rPr>
              <a:t>沈阳市法库镇农产品交易中心</a:t>
            </a:r>
            <a:endParaRPr lang="zh-CN" altLang="en-US" sz="1000" b="1" dirty="0">
              <a:latin typeface="微软雅黑" panose="020B0503020204020204" pitchFamily="34" charset="-122"/>
              <a:ea typeface="微软雅黑" panose="020B0503020204020204" pitchFamily="34" charset="-122"/>
            </a:endParaRPr>
          </a:p>
        </p:txBody>
      </p:sp>
      <p:sp>
        <p:nvSpPr>
          <p:cNvPr id="24" name="Text Box 3"/>
          <p:cNvSpPr txBox="1">
            <a:spLocks noChangeArrowheads="1"/>
          </p:cNvSpPr>
          <p:nvPr/>
        </p:nvSpPr>
        <p:spPr bwMode="auto">
          <a:xfrm>
            <a:off x="3938887" y="6298035"/>
            <a:ext cx="1872208" cy="246209"/>
          </a:xfrm>
          <a:prstGeom prst="rect">
            <a:avLst/>
          </a:prstGeom>
          <a:noFill/>
          <a:ln w="9525">
            <a:noFill/>
            <a:miter lim="800000"/>
          </a:ln>
        </p:spPr>
        <p:txBody>
          <a:bodyPr wrap="square" lIns="91429" tIns="45714" rIns="91429" bIns="45714">
            <a:spAutoFit/>
          </a:bodyPr>
          <a:lstStyle/>
          <a:p>
            <a:pPr eaLnBrk="1" hangingPunct="1">
              <a:buClr>
                <a:srgbClr val="FF0000"/>
              </a:buClr>
            </a:pPr>
            <a:r>
              <a:rPr lang="zh-CN" altLang="en-US" sz="1000" b="1" dirty="0">
                <a:latin typeface="微软雅黑" panose="020B0503020204020204" pitchFamily="34" charset="-122"/>
                <a:ea typeface="微软雅黑" panose="020B0503020204020204" pitchFamily="34" charset="-122"/>
              </a:rPr>
              <a:t>江苏安丰镇农贸市场</a:t>
            </a:r>
            <a:endParaRPr lang="zh-CN" altLang="en-US" sz="1000" b="1" dirty="0">
              <a:latin typeface="微软雅黑" panose="020B0503020204020204" pitchFamily="34" charset="-122"/>
              <a:ea typeface="微软雅黑" panose="020B0503020204020204" pitchFamily="34" charset="-122"/>
            </a:endParaRPr>
          </a:p>
        </p:txBody>
      </p:sp>
      <p:cxnSp>
        <p:nvCxnSpPr>
          <p:cNvPr id="25" name="直接连接符 24"/>
          <p:cNvCxnSpPr>
            <a:stCxn id="12" idx="1"/>
            <a:endCxn id="10" idx="3"/>
          </p:cNvCxnSpPr>
          <p:nvPr/>
        </p:nvCxnSpPr>
        <p:spPr>
          <a:xfrm flipH="1">
            <a:off x="6449582" y="3851182"/>
            <a:ext cx="315584" cy="5919"/>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pic>
        <p:nvPicPr>
          <p:cNvPr id="26" name="图片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1761" y="461696"/>
            <a:ext cx="3252787" cy="296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Box 114"/>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1. </a:t>
            </a:r>
            <a:r>
              <a:rPr lang="zh-CN" altLang="en-US" sz="2400" b="1" dirty="0">
                <a:latin typeface="微软雅黑" panose="020B0503020204020204" pitchFamily="34" charset="-122"/>
                <a:ea typeface="微软雅黑" panose="020B0503020204020204" pitchFamily="34" charset="-122"/>
                <a:sym typeface="Calibri" panose="020F0502020204030204" pitchFamily="34" charset="0"/>
              </a:rPr>
              <a:t>有序布局，规模</a:t>
            </a:r>
            <a:r>
              <a:rPr lang="zh-CN" altLang="en-US" sz="2400" b="1" dirty="0" smtClean="0">
                <a:latin typeface="微软雅黑" panose="020B0503020204020204" pitchFamily="34" charset="-122"/>
                <a:ea typeface="微软雅黑" panose="020B0503020204020204" pitchFamily="34" charset="-122"/>
                <a:sym typeface="Calibri" panose="020F0502020204030204" pitchFamily="34" charset="0"/>
              </a:rPr>
              <a:t>合理</a:t>
            </a:r>
            <a:endParaRPr lang="zh-CN" altLang="zh-CN" sz="2400" b="1" dirty="0">
              <a:latin typeface="微软雅黑" panose="020B0503020204020204" pitchFamily="34" charset="-122"/>
              <a:ea typeface="微软雅黑" panose="020B0503020204020204" pitchFamily="34" charset="-122"/>
            </a:endParaRPr>
          </a:p>
        </p:txBody>
      </p:sp>
      <p:sp>
        <p:nvSpPr>
          <p:cNvPr id="28" name="矩形 27"/>
          <p:cNvSpPr/>
          <p:nvPr/>
        </p:nvSpPr>
        <p:spPr>
          <a:xfrm>
            <a:off x="-176148" y="80772"/>
            <a:ext cx="9049005" cy="822789"/>
          </a:xfrm>
          <a:prstGeom prst="rect">
            <a:avLst/>
          </a:prstGeom>
        </p:spPr>
        <p:txBody>
          <a:bodyPr wrap="square">
            <a:spAutoFit/>
          </a:bodyPr>
          <a:lstStyle/>
          <a:p>
            <a:pPr indent="288290">
              <a:lnSpc>
                <a:spcPct val="150000"/>
              </a:lnSpc>
              <a:spcBef>
                <a:spcPts val="600"/>
              </a:spcBef>
              <a:defRPr/>
            </a:pPr>
            <a:endParaRPr lang="en-US" altLang="zh-CN" sz="1400" dirty="0" smtClean="0">
              <a:latin typeface="微软雅黑" panose="020B0503020204020204" pitchFamily="34" charset="-122"/>
              <a:ea typeface="微软雅黑" panose="020B0503020204020204" pitchFamily="34" charset="-122"/>
            </a:endParaRPr>
          </a:p>
          <a:p>
            <a:pPr indent="288290">
              <a:lnSpc>
                <a:spcPct val="150000"/>
              </a:lnSpc>
              <a:buClr>
                <a:schemeClr val="accent3">
                  <a:lumMod val="50000"/>
                </a:schemeClr>
              </a:buClr>
              <a:defRPr/>
            </a:pPr>
            <a:r>
              <a:rPr lang="en-US" altLang="zh-CN" sz="2000" b="1" dirty="0">
                <a:latin typeface="微软雅黑" panose="020B0503020204020204" pitchFamily="34" charset="-122"/>
                <a:ea typeface="微软雅黑" panose="020B0503020204020204" pitchFamily="34" charset="-122"/>
              </a:rPr>
              <a:t>1.1 </a:t>
            </a:r>
            <a:r>
              <a:rPr lang="zh-CN" altLang="en-US" sz="2000" b="1" dirty="0">
                <a:latin typeface="微软雅黑" panose="020B0503020204020204" pitchFamily="34" charset="-122"/>
                <a:ea typeface="微软雅黑" panose="020B0503020204020204" pitchFamily="34" charset="-122"/>
              </a:rPr>
              <a:t>商业布局因“类”制宜 </a:t>
            </a:r>
            <a:endParaRPr lang="zh-CN" altLang="en-US" sz="2000" b="1" dirty="0">
              <a:latin typeface="微软雅黑" panose="020B0503020204020204" pitchFamily="34" charset="-122"/>
              <a:ea typeface="微软雅黑" panose="020B0503020204020204" pitchFamily="34" charset="-122"/>
            </a:endParaRPr>
          </a:p>
        </p:txBody>
      </p:sp>
      <p:pic>
        <p:nvPicPr>
          <p:cNvPr id="31" name="Picture 2" descr="20150826中国建筑研究院ppt-0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商业服务 </a:t>
            </a:r>
            <a:endParaRPr lang="zh-CN" altLang="en-US" sz="2400" b="1" dirty="0">
              <a:latin typeface="微软雅黑" panose="020B0503020204020204" pitchFamily="34" charset="-122"/>
              <a:ea typeface="微软雅黑" panose="020B0503020204020204" pitchFamily="34" charset="-122"/>
            </a:endParaRPr>
          </a:p>
        </p:txBody>
      </p:sp>
      <p:sp>
        <p:nvSpPr>
          <p:cNvPr id="20" name="矩形 19"/>
          <p:cNvSpPr>
            <a:spLocks noChangeArrowheads="1"/>
          </p:cNvSpPr>
          <p:nvPr/>
        </p:nvSpPr>
        <p:spPr bwMode="auto">
          <a:xfrm>
            <a:off x="232643" y="2690406"/>
            <a:ext cx="4488656" cy="369332"/>
          </a:xfrm>
          <a:prstGeom prst="rect">
            <a:avLst/>
          </a:prstGeom>
          <a:noFill/>
          <a:ln w="9525">
            <a:noFill/>
            <a:miter lim="800000"/>
          </a:ln>
        </p:spPr>
        <p:txBody>
          <a:bodyPr>
            <a:spAutoFit/>
          </a:bodyPr>
          <a:lstStyle/>
          <a:p>
            <a:pPr>
              <a:buClr>
                <a:schemeClr val="accent3">
                  <a:lumMod val="50000"/>
                </a:schemeClr>
              </a:buClr>
              <a:buFont typeface="Wingdings" panose="05000000000000000000" pitchFamily="2" charset="2"/>
              <a:buChar char="p"/>
            </a:pPr>
            <a:r>
              <a:rPr lang="zh-CN" altLang="en-US" sz="1800" b="1" dirty="0" smtClean="0">
                <a:solidFill>
                  <a:srgbClr val="C00000"/>
                </a:solidFill>
                <a:latin typeface="微软雅黑" panose="020B0503020204020204" pitchFamily="34" charset="-122"/>
                <a:ea typeface="微软雅黑" panose="020B0503020204020204" pitchFamily="34" charset="-122"/>
              </a:rPr>
              <a:t> 线型商业布局</a:t>
            </a:r>
            <a:endParaRPr lang="en-US" altLang="zh-CN" sz="1800" b="1" dirty="0">
              <a:solidFill>
                <a:srgbClr val="C00000"/>
              </a:solidFill>
              <a:latin typeface="微软雅黑" panose="020B0503020204020204" pitchFamily="34" charset="-122"/>
              <a:ea typeface="微软雅黑" panose="020B0503020204020204" pitchFamily="34" charset="-122"/>
            </a:endParaRPr>
          </a:p>
        </p:txBody>
      </p:sp>
      <p:sp>
        <p:nvSpPr>
          <p:cNvPr id="23" name="矩形 22"/>
          <p:cNvSpPr/>
          <p:nvPr/>
        </p:nvSpPr>
        <p:spPr>
          <a:xfrm>
            <a:off x="386336" y="3068960"/>
            <a:ext cx="4722682" cy="646331"/>
          </a:xfrm>
          <a:prstGeom prst="rect">
            <a:avLst/>
          </a:prstGeom>
        </p:spPr>
        <p:txBody>
          <a:bodyPr wrap="square">
            <a:spAutoFit/>
          </a:bodyPr>
          <a:lstStyle/>
          <a:p>
            <a:pPr>
              <a:lnSpc>
                <a:spcPct val="150000"/>
              </a:lnSpc>
              <a:spcBef>
                <a:spcPts val="600"/>
              </a:spcBef>
              <a:buClr>
                <a:schemeClr val="accent3">
                  <a:lumMod val="50000"/>
                </a:schemeClr>
              </a:buClr>
              <a:defRPr/>
            </a:pPr>
            <a:r>
              <a:rPr lang="zh-CN" altLang="en-US" sz="1200" b="1" dirty="0" smtClean="0">
                <a:latin typeface="微软雅黑" panose="020B0503020204020204" pitchFamily="34" charset="-122"/>
                <a:ea typeface="微软雅黑" panose="020B0503020204020204" pitchFamily="34" charset="-122"/>
              </a:rPr>
              <a:t>规模较小或带状小城镇</a:t>
            </a:r>
            <a:r>
              <a:rPr lang="zh-CN" altLang="en-US" sz="1200" dirty="0" smtClean="0">
                <a:latin typeface="微软雅黑" panose="020B0503020204020204" pitchFamily="34" charset="-122"/>
                <a:ea typeface="微软雅黑" panose="020B0503020204020204" pitchFamily="34" charset="-122"/>
              </a:rPr>
              <a:t>，商业空间宜沿商业主街呈线状分布，临商业主街的街坊沿主街布置底商，其他道路以纯居住为主。</a:t>
            </a:r>
            <a:endParaRPr lang="en-US" altLang="zh-CN" sz="1200" dirty="0" smtClean="0">
              <a:latin typeface="微软雅黑" panose="020B0503020204020204" pitchFamily="34" charset="-122"/>
              <a:ea typeface="微软雅黑" panose="020B0503020204020204" pitchFamily="34" charset="-122"/>
            </a:endParaRPr>
          </a:p>
        </p:txBody>
      </p:sp>
      <p:sp>
        <p:nvSpPr>
          <p:cNvPr id="24" name="矩形 23"/>
          <p:cNvSpPr>
            <a:spLocks noChangeArrowheads="1"/>
          </p:cNvSpPr>
          <p:nvPr/>
        </p:nvSpPr>
        <p:spPr bwMode="auto">
          <a:xfrm>
            <a:off x="5377709" y="2690103"/>
            <a:ext cx="4488656" cy="369332"/>
          </a:xfrm>
          <a:prstGeom prst="rect">
            <a:avLst/>
          </a:prstGeom>
          <a:noFill/>
          <a:ln w="9525">
            <a:noFill/>
            <a:miter lim="800000"/>
          </a:ln>
        </p:spPr>
        <p:txBody>
          <a:bodyPr>
            <a:spAutoFit/>
          </a:bodyPr>
          <a:lstStyle/>
          <a:p>
            <a:pPr>
              <a:buClr>
                <a:schemeClr val="accent3">
                  <a:lumMod val="50000"/>
                </a:schemeClr>
              </a:buClr>
              <a:buFont typeface="Wingdings" panose="05000000000000000000" pitchFamily="2" charset="2"/>
              <a:buChar char="p"/>
            </a:pPr>
            <a:r>
              <a:rPr lang="zh-CN" altLang="en-US" sz="1800" b="1" dirty="0" smtClean="0">
                <a:solidFill>
                  <a:srgbClr val="C00000"/>
                </a:solidFill>
                <a:latin typeface="微软雅黑" panose="020B0503020204020204" pitchFamily="34" charset="-122"/>
                <a:ea typeface="微软雅黑" panose="020B0503020204020204" pitchFamily="34" charset="-122"/>
              </a:rPr>
              <a:t> 网络型商业布局</a:t>
            </a:r>
            <a:endParaRPr lang="en-US" altLang="zh-CN" sz="1800" b="1" dirty="0">
              <a:solidFill>
                <a:srgbClr val="C00000"/>
              </a:solidFill>
              <a:latin typeface="微软雅黑" panose="020B0503020204020204" pitchFamily="34" charset="-122"/>
              <a:ea typeface="微软雅黑" panose="020B0503020204020204" pitchFamily="34" charset="-122"/>
            </a:endParaRPr>
          </a:p>
        </p:txBody>
      </p:sp>
      <p:sp>
        <p:nvSpPr>
          <p:cNvPr id="48" name="矩形 47"/>
          <p:cNvSpPr/>
          <p:nvPr/>
        </p:nvSpPr>
        <p:spPr>
          <a:xfrm>
            <a:off x="5167314" y="3054103"/>
            <a:ext cx="4801715" cy="646331"/>
          </a:xfrm>
          <a:prstGeom prst="rect">
            <a:avLst/>
          </a:prstGeom>
        </p:spPr>
        <p:txBody>
          <a:bodyPr wrap="square">
            <a:spAutoFit/>
          </a:bodyPr>
          <a:lstStyle/>
          <a:p>
            <a:pPr>
              <a:lnSpc>
                <a:spcPct val="150000"/>
              </a:lnSpc>
              <a:spcBef>
                <a:spcPts val="600"/>
              </a:spcBef>
              <a:buClr>
                <a:schemeClr val="accent3">
                  <a:lumMod val="50000"/>
                </a:schemeClr>
              </a:buClr>
              <a:defRPr/>
            </a:pPr>
            <a:r>
              <a:rPr lang="zh-CN" altLang="en-US" sz="1200" b="1" dirty="0" smtClean="0">
                <a:latin typeface="微软雅黑" panose="020B0503020204020204" pitchFamily="34" charset="-122"/>
                <a:ea typeface="微软雅黑" panose="020B0503020204020204" pitchFamily="34" charset="-122"/>
              </a:rPr>
              <a:t>规模较大的小城镇</a:t>
            </a:r>
            <a:r>
              <a:rPr lang="zh-CN" altLang="en-US" sz="1200" dirty="0" smtClean="0">
                <a:latin typeface="微软雅黑" panose="020B0503020204020204" pitchFamily="34" charset="-122"/>
                <a:ea typeface="微软雅黑" panose="020B0503020204020204" pitchFamily="34" charset="-122"/>
              </a:rPr>
              <a:t>，商业空间宜沿商业主街及商业次街交叉分布，临商业主街和次街的街坊沿主街布置底商。</a:t>
            </a:r>
            <a:endParaRPr lang="en-US" altLang="zh-CN" sz="1200" dirty="0" smtClean="0">
              <a:latin typeface="微软雅黑" panose="020B0503020204020204" pitchFamily="34" charset="-122"/>
              <a:ea typeface="微软雅黑" panose="020B0503020204020204" pitchFamily="34" charset="-122"/>
            </a:endParaRPr>
          </a:p>
        </p:txBody>
      </p:sp>
      <p:grpSp>
        <p:nvGrpSpPr>
          <p:cNvPr id="92" name="组合 91"/>
          <p:cNvGrpSpPr/>
          <p:nvPr/>
        </p:nvGrpSpPr>
        <p:grpSpPr>
          <a:xfrm>
            <a:off x="272479" y="3789040"/>
            <a:ext cx="4675139" cy="2203592"/>
            <a:chOff x="4139952" y="1198340"/>
            <a:chExt cx="3240360" cy="1654596"/>
          </a:xfrm>
        </p:grpSpPr>
        <p:cxnSp>
          <p:nvCxnSpPr>
            <p:cNvPr id="93" name="直接连接符 92"/>
            <p:cNvCxnSpPr/>
            <p:nvPr/>
          </p:nvCxnSpPr>
          <p:spPr>
            <a:xfrm rot="10800000">
              <a:off x="4139952" y="2059260"/>
              <a:ext cx="3240360" cy="1588"/>
            </a:xfrm>
            <a:prstGeom prst="line">
              <a:avLst/>
            </a:prstGeom>
            <a:ln w="114300">
              <a:solidFill>
                <a:schemeClr val="tx1">
                  <a:lumMod val="50000"/>
                  <a:lumOff val="50000"/>
                </a:schemeClr>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rot="5400000">
              <a:off x="3673488" y="2025638"/>
              <a:ext cx="1653802" cy="794"/>
            </a:xfrm>
            <a:prstGeom prst="line">
              <a:avLst/>
            </a:prstGeom>
            <a:ln w="57150">
              <a:solidFill>
                <a:schemeClr val="tx1">
                  <a:lumMod val="50000"/>
                  <a:lumOff val="50000"/>
                </a:schemeClr>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rot="5400000">
              <a:off x="4753608" y="2024844"/>
              <a:ext cx="1654596" cy="1588"/>
            </a:xfrm>
            <a:prstGeom prst="line">
              <a:avLst/>
            </a:prstGeom>
            <a:ln w="57150">
              <a:solidFill>
                <a:schemeClr val="tx1">
                  <a:lumMod val="50000"/>
                  <a:lumOff val="50000"/>
                </a:schemeClr>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10" name="组合 44"/>
            <p:cNvGrpSpPr/>
            <p:nvPr/>
          </p:nvGrpSpPr>
          <p:grpSpPr>
            <a:xfrm>
              <a:off x="4571965" y="1414372"/>
              <a:ext cx="416059" cy="522039"/>
              <a:chOff x="7380312" y="2005465"/>
              <a:chExt cx="288032" cy="361399"/>
            </a:xfrm>
          </p:grpSpPr>
          <p:sp>
            <p:nvSpPr>
              <p:cNvPr id="160" name="矩形 159"/>
              <p:cNvSpPr/>
              <p:nvPr/>
            </p:nvSpPr>
            <p:spPr>
              <a:xfrm>
                <a:off x="7380312" y="2204864"/>
                <a:ext cx="288032" cy="1620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1" name="直接连接符 160"/>
              <p:cNvCxnSpPr/>
              <p:nvPr/>
            </p:nvCxnSpPr>
            <p:spPr>
              <a:xfrm rot="10800000" flipH="1">
                <a:off x="7380336" y="2348880"/>
                <a:ext cx="286607" cy="158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62" name="矩形 161"/>
              <p:cNvSpPr/>
              <p:nvPr/>
            </p:nvSpPr>
            <p:spPr>
              <a:xfrm>
                <a:off x="7380312" y="2005465"/>
                <a:ext cx="288032" cy="1620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0" name="矩形 119"/>
            <p:cNvSpPr/>
            <p:nvPr/>
          </p:nvSpPr>
          <p:spPr>
            <a:xfrm>
              <a:off x="5076056" y="1702404"/>
              <a:ext cx="416059" cy="234008"/>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1" name="直接连接符 120"/>
            <p:cNvCxnSpPr/>
            <p:nvPr/>
          </p:nvCxnSpPr>
          <p:spPr>
            <a:xfrm rot="10800000" flipH="1">
              <a:off x="5076081" y="1910434"/>
              <a:ext cx="413999" cy="2294"/>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22" name="矩形 121"/>
            <p:cNvSpPr/>
            <p:nvPr/>
          </p:nvSpPr>
          <p:spPr>
            <a:xfrm>
              <a:off x="5076056" y="1414370"/>
              <a:ext cx="416059" cy="234008"/>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3" name="直接连接符 122"/>
            <p:cNvCxnSpPr/>
            <p:nvPr/>
          </p:nvCxnSpPr>
          <p:spPr>
            <a:xfrm rot="5400000">
              <a:off x="5833728" y="2024844"/>
              <a:ext cx="1654596" cy="1588"/>
            </a:xfrm>
            <a:prstGeom prst="line">
              <a:avLst/>
            </a:prstGeom>
            <a:ln w="57150">
              <a:solidFill>
                <a:schemeClr val="tx1">
                  <a:lumMod val="50000"/>
                  <a:lumOff val="50000"/>
                </a:schemeClr>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4" name="组合 57"/>
            <p:cNvGrpSpPr/>
            <p:nvPr/>
          </p:nvGrpSpPr>
          <p:grpSpPr>
            <a:xfrm>
              <a:off x="5652120" y="1412781"/>
              <a:ext cx="416059" cy="522039"/>
              <a:chOff x="7380312" y="2005465"/>
              <a:chExt cx="288032" cy="361399"/>
            </a:xfrm>
          </p:grpSpPr>
          <p:sp>
            <p:nvSpPr>
              <p:cNvPr id="157" name="矩形 156"/>
              <p:cNvSpPr/>
              <p:nvPr/>
            </p:nvSpPr>
            <p:spPr>
              <a:xfrm>
                <a:off x="7380312" y="2204864"/>
                <a:ext cx="288032" cy="1620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8" name="直接连接符 157"/>
              <p:cNvCxnSpPr/>
              <p:nvPr/>
            </p:nvCxnSpPr>
            <p:spPr>
              <a:xfrm rot="10800000" flipH="1">
                <a:off x="7380336" y="2348880"/>
                <a:ext cx="286607" cy="158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59" name="矩形 158"/>
              <p:cNvSpPr/>
              <p:nvPr/>
            </p:nvSpPr>
            <p:spPr>
              <a:xfrm>
                <a:off x="7380312" y="2005465"/>
                <a:ext cx="288032" cy="1620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5" name="组合 61"/>
            <p:cNvGrpSpPr/>
            <p:nvPr/>
          </p:nvGrpSpPr>
          <p:grpSpPr>
            <a:xfrm>
              <a:off x="6156211" y="1412779"/>
              <a:ext cx="416059" cy="522042"/>
              <a:chOff x="7380312" y="2005463"/>
              <a:chExt cx="288032" cy="361401"/>
            </a:xfrm>
          </p:grpSpPr>
          <p:sp>
            <p:nvSpPr>
              <p:cNvPr id="154" name="矩形 153"/>
              <p:cNvSpPr/>
              <p:nvPr/>
            </p:nvSpPr>
            <p:spPr>
              <a:xfrm>
                <a:off x="7380312" y="2204864"/>
                <a:ext cx="288032" cy="1620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5" name="直接连接符 154"/>
              <p:cNvCxnSpPr/>
              <p:nvPr/>
            </p:nvCxnSpPr>
            <p:spPr>
              <a:xfrm rot="10800000" flipH="1">
                <a:off x="7380329" y="2348880"/>
                <a:ext cx="286606" cy="158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56" name="矩形 155"/>
              <p:cNvSpPr/>
              <p:nvPr/>
            </p:nvSpPr>
            <p:spPr>
              <a:xfrm>
                <a:off x="7380312" y="2005463"/>
                <a:ext cx="288032" cy="1620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6" name="组合 65"/>
            <p:cNvGrpSpPr/>
            <p:nvPr/>
          </p:nvGrpSpPr>
          <p:grpSpPr>
            <a:xfrm rot="10800000">
              <a:off x="4572000" y="2186875"/>
              <a:ext cx="416059" cy="522039"/>
              <a:chOff x="7380312" y="2005465"/>
              <a:chExt cx="288032" cy="361399"/>
            </a:xfrm>
          </p:grpSpPr>
          <p:sp>
            <p:nvSpPr>
              <p:cNvPr id="151" name="矩形 150"/>
              <p:cNvSpPr/>
              <p:nvPr/>
            </p:nvSpPr>
            <p:spPr>
              <a:xfrm>
                <a:off x="7380312" y="2204864"/>
                <a:ext cx="288032" cy="1620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2" name="直接连接符 151"/>
              <p:cNvCxnSpPr/>
              <p:nvPr/>
            </p:nvCxnSpPr>
            <p:spPr>
              <a:xfrm rot="10800000" flipH="1">
                <a:off x="7380336" y="2348880"/>
                <a:ext cx="286607" cy="158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53" name="矩形 152"/>
              <p:cNvSpPr/>
              <p:nvPr/>
            </p:nvSpPr>
            <p:spPr>
              <a:xfrm>
                <a:off x="7380312" y="2005465"/>
                <a:ext cx="288032" cy="1620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4" name="组合 69"/>
            <p:cNvGrpSpPr/>
            <p:nvPr/>
          </p:nvGrpSpPr>
          <p:grpSpPr>
            <a:xfrm rot="10800000">
              <a:off x="5076056" y="2186875"/>
              <a:ext cx="416059" cy="522039"/>
              <a:chOff x="7380312" y="2005465"/>
              <a:chExt cx="288032" cy="361399"/>
            </a:xfrm>
          </p:grpSpPr>
          <p:sp>
            <p:nvSpPr>
              <p:cNvPr id="148" name="矩形 147"/>
              <p:cNvSpPr/>
              <p:nvPr/>
            </p:nvSpPr>
            <p:spPr>
              <a:xfrm>
                <a:off x="7380312" y="2204864"/>
                <a:ext cx="288032" cy="1620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9" name="直接连接符 148"/>
              <p:cNvCxnSpPr/>
              <p:nvPr/>
            </p:nvCxnSpPr>
            <p:spPr>
              <a:xfrm rot="10800000" flipH="1">
                <a:off x="7380336" y="2348880"/>
                <a:ext cx="286607" cy="158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50" name="矩形 149"/>
              <p:cNvSpPr/>
              <p:nvPr/>
            </p:nvSpPr>
            <p:spPr>
              <a:xfrm>
                <a:off x="7380312" y="2005465"/>
                <a:ext cx="288032" cy="1620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5" name="组合 73"/>
            <p:cNvGrpSpPr/>
            <p:nvPr/>
          </p:nvGrpSpPr>
          <p:grpSpPr>
            <a:xfrm rot="10800000">
              <a:off x="5652120" y="2186875"/>
              <a:ext cx="416059" cy="522039"/>
              <a:chOff x="7380312" y="2005465"/>
              <a:chExt cx="288032" cy="361399"/>
            </a:xfrm>
          </p:grpSpPr>
          <p:sp>
            <p:nvSpPr>
              <p:cNvPr id="145" name="矩形 144"/>
              <p:cNvSpPr/>
              <p:nvPr/>
            </p:nvSpPr>
            <p:spPr>
              <a:xfrm>
                <a:off x="7380312" y="2204864"/>
                <a:ext cx="288032" cy="1620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6" name="直接连接符 145"/>
              <p:cNvCxnSpPr/>
              <p:nvPr/>
            </p:nvCxnSpPr>
            <p:spPr>
              <a:xfrm rot="10800000" flipH="1">
                <a:off x="7380336" y="2348880"/>
                <a:ext cx="286607" cy="158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47" name="矩形 146"/>
              <p:cNvSpPr/>
              <p:nvPr/>
            </p:nvSpPr>
            <p:spPr>
              <a:xfrm>
                <a:off x="7380312" y="2005465"/>
                <a:ext cx="288032" cy="1620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6" name="组合 77"/>
            <p:cNvGrpSpPr/>
            <p:nvPr/>
          </p:nvGrpSpPr>
          <p:grpSpPr>
            <a:xfrm rot="10800000">
              <a:off x="6156176" y="2186875"/>
              <a:ext cx="416059" cy="522039"/>
              <a:chOff x="7380312" y="2005465"/>
              <a:chExt cx="288032" cy="361399"/>
            </a:xfrm>
          </p:grpSpPr>
          <p:sp>
            <p:nvSpPr>
              <p:cNvPr id="142" name="矩形 141"/>
              <p:cNvSpPr/>
              <p:nvPr/>
            </p:nvSpPr>
            <p:spPr>
              <a:xfrm>
                <a:off x="7380312" y="2204864"/>
                <a:ext cx="288032" cy="1620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3" name="直接连接符 142"/>
              <p:cNvCxnSpPr/>
              <p:nvPr/>
            </p:nvCxnSpPr>
            <p:spPr>
              <a:xfrm rot="10800000" flipH="1">
                <a:off x="7380336" y="2348880"/>
                <a:ext cx="286607" cy="158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44" name="矩形 143"/>
              <p:cNvSpPr/>
              <p:nvPr/>
            </p:nvSpPr>
            <p:spPr>
              <a:xfrm>
                <a:off x="7380312" y="2005465"/>
                <a:ext cx="288032" cy="1620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7" name="文本框 85"/>
            <p:cNvSpPr txBox="1"/>
            <p:nvPr/>
          </p:nvSpPr>
          <p:spPr>
            <a:xfrm>
              <a:off x="5306459" y="1952102"/>
              <a:ext cx="1309235" cy="207988"/>
            </a:xfrm>
            <a:prstGeom prst="rect">
              <a:avLst/>
            </a:prstGeom>
            <a:noFill/>
          </p:spPr>
          <p:txBody>
            <a:bodyPr wrap="square" rtlCol="0">
              <a:spAutoFit/>
            </a:bodyPr>
            <a:lstStyle/>
            <a:p>
              <a:r>
                <a:rPr lang="zh-CN" altLang="en-US" sz="1200" b="1" dirty="0" smtClean="0">
                  <a:latin typeface="黑体" panose="02010600030101010101" pitchFamily="2" charset="-122"/>
                  <a:ea typeface="黑体" panose="02010600030101010101" pitchFamily="2" charset="-122"/>
                </a:rPr>
                <a:t>商业主街</a:t>
              </a:r>
              <a:endParaRPr lang="zh-CN" altLang="en-US" sz="1200" b="1" dirty="0">
                <a:latin typeface="黑体" panose="02010600030101010101" pitchFamily="2" charset="-122"/>
                <a:ea typeface="黑体" panose="02010600030101010101" pitchFamily="2" charset="-122"/>
              </a:endParaRPr>
            </a:p>
          </p:txBody>
        </p:sp>
        <p:sp>
          <p:nvSpPr>
            <p:cNvPr id="138" name="矩形 137"/>
            <p:cNvSpPr/>
            <p:nvPr/>
          </p:nvSpPr>
          <p:spPr>
            <a:xfrm>
              <a:off x="5076056" y="1574781"/>
              <a:ext cx="72008" cy="7200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矩形 138"/>
            <p:cNvSpPr/>
            <p:nvPr/>
          </p:nvSpPr>
          <p:spPr>
            <a:xfrm>
              <a:off x="6156176" y="1574781"/>
              <a:ext cx="72008" cy="7200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矩形 139"/>
            <p:cNvSpPr/>
            <p:nvPr/>
          </p:nvSpPr>
          <p:spPr>
            <a:xfrm>
              <a:off x="5076056" y="2474913"/>
              <a:ext cx="72008" cy="7200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矩形 140"/>
            <p:cNvSpPr/>
            <p:nvPr/>
          </p:nvSpPr>
          <p:spPr>
            <a:xfrm>
              <a:off x="6156176" y="2474913"/>
              <a:ext cx="72008" cy="7200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3" name="组合 162"/>
          <p:cNvGrpSpPr/>
          <p:nvPr/>
        </p:nvGrpSpPr>
        <p:grpSpPr>
          <a:xfrm>
            <a:off x="3221116" y="6237312"/>
            <a:ext cx="4485498" cy="288032"/>
            <a:chOff x="6552220" y="2553859"/>
            <a:chExt cx="4140460" cy="288032"/>
          </a:xfrm>
        </p:grpSpPr>
        <p:sp>
          <p:nvSpPr>
            <p:cNvPr id="164" name="Text Box 3"/>
            <p:cNvSpPr txBox="1">
              <a:spLocks noChangeArrowheads="1"/>
            </p:cNvSpPr>
            <p:nvPr/>
          </p:nvSpPr>
          <p:spPr bwMode="auto">
            <a:xfrm>
              <a:off x="6552220" y="2553859"/>
              <a:ext cx="1368152" cy="276987"/>
            </a:xfrm>
            <a:prstGeom prst="rect">
              <a:avLst/>
            </a:prstGeom>
            <a:noFill/>
            <a:ln w="9525">
              <a:noFill/>
              <a:miter lim="800000"/>
            </a:ln>
          </p:spPr>
          <p:txBody>
            <a:bodyPr wrap="square" lIns="91429" tIns="45714" rIns="91429" bIns="45714">
              <a:spAutoFit/>
            </a:bodyPr>
            <a:lstStyle/>
            <a:p>
              <a:pPr eaLnBrk="1" hangingPunct="1">
                <a:buClr>
                  <a:srgbClr val="C00000"/>
                </a:buClr>
              </a:pPr>
              <a:r>
                <a:rPr lang="zh-CN" altLang="en-US" sz="1200" dirty="0" smtClean="0">
                  <a:latin typeface="微软雅黑" panose="020B0503020204020204" pitchFamily="34" charset="-122"/>
                  <a:ea typeface="微软雅黑" panose="020B0503020204020204" pitchFamily="34" charset="-122"/>
                </a:rPr>
                <a:t>图例</a:t>
              </a:r>
              <a:endParaRPr lang="en-US" altLang="zh-CN" sz="1200" dirty="0">
                <a:latin typeface="微软雅黑" panose="020B0503020204020204" pitchFamily="34" charset="-122"/>
                <a:ea typeface="微软雅黑" panose="020B0503020204020204" pitchFamily="34" charset="-122"/>
              </a:endParaRPr>
            </a:p>
          </p:txBody>
        </p:sp>
        <p:sp>
          <p:nvSpPr>
            <p:cNvPr id="165" name="矩形 164"/>
            <p:cNvSpPr/>
            <p:nvPr/>
          </p:nvSpPr>
          <p:spPr>
            <a:xfrm>
              <a:off x="7164288" y="2625867"/>
              <a:ext cx="288032" cy="1620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6" name="直接连接符 165"/>
            <p:cNvCxnSpPr/>
            <p:nvPr/>
          </p:nvCxnSpPr>
          <p:spPr>
            <a:xfrm rot="10800000" flipH="1">
              <a:off x="8100392" y="2708920"/>
              <a:ext cx="306000" cy="158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67" name="Text Box 3"/>
            <p:cNvSpPr txBox="1">
              <a:spLocks noChangeArrowheads="1"/>
            </p:cNvSpPr>
            <p:nvPr/>
          </p:nvSpPr>
          <p:spPr bwMode="auto">
            <a:xfrm>
              <a:off x="7452320" y="2564904"/>
              <a:ext cx="1368152" cy="276987"/>
            </a:xfrm>
            <a:prstGeom prst="rect">
              <a:avLst/>
            </a:prstGeom>
            <a:noFill/>
            <a:ln w="9525">
              <a:noFill/>
              <a:miter lim="800000"/>
            </a:ln>
          </p:spPr>
          <p:txBody>
            <a:bodyPr wrap="square" lIns="91429" tIns="45714" rIns="91429" bIns="45714">
              <a:spAutoFit/>
            </a:bodyPr>
            <a:lstStyle/>
            <a:p>
              <a:pPr eaLnBrk="1" hangingPunct="1">
                <a:buClr>
                  <a:srgbClr val="C00000"/>
                </a:buClr>
              </a:pPr>
              <a:r>
                <a:rPr lang="zh-CN" altLang="en-US" sz="1200" dirty="0" smtClean="0">
                  <a:latin typeface="微软雅黑" panose="020B0503020204020204" pitchFamily="34" charset="-122"/>
                  <a:ea typeface="微软雅黑" panose="020B0503020204020204" pitchFamily="34" charset="-122"/>
                </a:rPr>
                <a:t>街坊</a:t>
              </a:r>
              <a:endParaRPr lang="en-US" altLang="zh-CN" sz="1200" dirty="0">
                <a:latin typeface="微软雅黑" panose="020B0503020204020204" pitchFamily="34" charset="-122"/>
                <a:ea typeface="微软雅黑" panose="020B0503020204020204" pitchFamily="34" charset="-122"/>
              </a:endParaRPr>
            </a:p>
          </p:txBody>
        </p:sp>
        <p:cxnSp>
          <p:nvCxnSpPr>
            <p:cNvPr id="168" name="直接连接符 167"/>
            <p:cNvCxnSpPr>
              <a:endCxn id="169" idx="1"/>
            </p:cNvCxnSpPr>
            <p:nvPr/>
          </p:nvCxnSpPr>
          <p:spPr>
            <a:xfrm flipV="1">
              <a:off x="9038084" y="2703398"/>
              <a:ext cx="286444" cy="3934"/>
            </a:xfrm>
            <a:prstGeom prst="line">
              <a:avLst/>
            </a:prstGeom>
            <a:ln w="57150">
              <a:solidFill>
                <a:schemeClr val="tx1">
                  <a:lumMod val="50000"/>
                  <a:lumOff val="50000"/>
                </a:schemeClr>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9" name="Text Box 3"/>
            <p:cNvSpPr txBox="1">
              <a:spLocks noChangeArrowheads="1"/>
            </p:cNvSpPr>
            <p:nvPr/>
          </p:nvSpPr>
          <p:spPr bwMode="auto">
            <a:xfrm>
              <a:off x="9324528" y="2564904"/>
              <a:ext cx="1368152" cy="276987"/>
            </a:xfrm>
            <a:prstGeom prst="rect">
              <a:avLst/>
            </a:prstGeom>
            <a:noFill/>
            <a:ln w="9525">
              <a:noFill/>
              <a:miter lim="800000"/>
            </a:ln>
          </p:spPr>
          <p:txBody>
            <a:bodyPr wrap="square" lIns="91429" tIns="45714" rIns="91429" bIns="45714">
              <a:spAutoFit/>
            </a:bodyPr>
            <a:lstStyle/>
            <a:p>
              <a:pPr eaLnBrk="1" hangingPunct="1">
                <a:buClr>
                  <a:srgbClr val="C00000"/>
                </a:buClr>
              </a:pPr>
              <a:r>
                <a:rPr lang="zh-CN" altLang="en-US" sz="1200" dirty="0" smtClean="0">
                  <a:latin typeface="微软雅黑" panose="020B0503020204020204" pitchFamily="34" charset="-122"/>
                  <a:ea typeface="微软雅黑" panose="020B0503020204020204" pitchFamily="34" charset="-122"/>
                </a:rPr>
                <a:t>道路</a:t>
              </a:r>
              <a:endParaRPr lang="en-US" altLang="zh-CN" sz="1200" dirty="0">
                <a:latin typeface="微软雅黑" panose="020B0503020204020204" pitchFamily="34" charset="-122"/>
                <a:ea typeface="微软雅黑" panose="020B0503020204020204" pitchFamily="34" charset="-122"/>
              </a:endParaRPr>
            </a:p>
          </p:txBody>
        </p:sp>
        <p:sp>
          <p:nvSpPr>
            <p:cNvPr id="170" name="Text Box 3"/>
            <p:cNvSpPr txBox="1">
              <a:spLocks noChangeArrowheads="1"/>
            </p:cNvSpPr>
            <p:nvPr/>
          </p:nvSpPr>
          <p:spPr bwMode="auto">
            <a:xfrm>
              <a:off x="8388424" y="2564904"/>
              <a:ext cx="1368152" cy="276987"/>
            </a:xfrm>
            <a:prstGeom prst="rect">
              <a:avLst/>
            </a:prstGeom>
            <a:noFill/>
            <a:ln w="9525">
              <a:noFill/>
              <a:miter lim="800000"/>
            </a:ln>
          </p:spPr>
          <p:txBody>
            <a:bodyPr wrap="square" lIns="91429" tIns="45714" rIns="91429" bIns="45714">
              <a:spAutoFit/>
            </a:bodyPr>
            <a:lstStyle/>
            <a:p>
              <a:pPr eaLnBrk="1" hangingPunct="1">
                <a:buClr>
                  <a:srgbClr val="C00000"/>
                </a:buClr>
              </a:pPr>
              <a:r>
                <a:rPr lang="zh-CN" altLang="en-US" sz="1200" dirty="0" smtClean="0">
                  <a:latin typeface="微软雅黑" panose="020B0503020204020204" pitchFamily="34" charset="-122"/>
                  <a:ea typeface="微软雅黑" panose="020B0503020204020204" pitchFamily="34" charset="-122"/>
                </a:rPr>
                <a:t>商业</a:t>
              </a:r>
              <a:endParaRPr lang="en-US" altLang="zh-CN" sz="1200" dirty="0">
                <a:latin typeface="微软雅黑" panose="020B0503020204020204" pitchFamily="34" charset="-122"/>
                <a:ea typeface="微软雅黑" panose="020B0503020204020204" pitchFamily="34" charset="-122"/>
              </a:endParaRPr>
            </a:p>
          </p:txBody>
        </p:sp>
      </p:grpSp>
      <p:grpSp>
        <p:nvGrpSpPr>
          <p:cNvPr id="111" name="组合 110"/>
          <p:cNvGrpSpPr/>
          <p:nvPr/>
        </p:nvGrpSpPr>
        <p:grpSpPr>
          <a:xfrm>
            <a:off x="5185174" y="3857629"/>
            <a:ext cx="4368485" cy="2154823"/>
            <a:chOff x="5436097" y="3789040"/>
            <a:chExt cx="3096344" cy="1654596"/>
          </a:xfrm>
        </p:grpSpPr>
        <p:cxnSp>
          <p:nvCxnSpPr>
            <p:cNvPr id="172" name="直接连接符 171"/>
            <p:cNvCxnSpPr/>
            <p:nvPr/>
          </p:nvCxnSpPr>
          <p:spPr>
            <a:xfrm rot="10800000">
              <a:off x="5436097" y="4653136"/>
              <a:ext cx="3096344" cy="1588"/>
            </a:xfrm>
            <a:prstGeom prst="line">
              <a:avLst/>
            </a:prstGeom>
            <a:ln w="114300">
              <a:solidFill>
                <a:schemeClr val="tx1">
                  <a:lumMod val="50000"/>
                  <a:lumOff val="50000"/>
                </a:schemeClr>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rot="5400000">
              <a:off x="5257665" y="4616338"/>
              <a:ext cx="1653802" cy="794"/>
            </a:xfrm>
            <a:prstGeom prst="line">
              <a:avLst/>
            </a:prstGeom>
            <a:ln w="57150">
              <a:solidFill>
                <a:schemeClr val="tx1">
                  <a:lumMod val="50000"/>
                  <a:lumOff val="50000"/>
                </a:schemeClr>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rot="5400000">
              <a:off x="6337785" y="4615544"/>
              <a:ext cx="1654596" cy="1588"/>
            </a:xfrm>
            <a:prstGeom prst="line">
              <a:avLst/>
            </a:prstGeom>
            <a:ln w="57150">
              <a:solidFill>
                <a:schemeClr val="tx1">
                  <a:lumMod val="50000"/>
                  <a:lumOff val="50000"/>
                </a:schemeClr>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9" name="矩形 208"/>
            <p:cNvSpPr/>
            <p:nvPr/>
          </p:nvSpPr>
          <p:spPr>
            <a:xfrm>
              <a:off x="6156142" y="4293103"/>
              <a:ext cx="416059" cy="234008"/>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矩形 210"/>
            <p:cNvSpPr/>
            <p:nvPr/>
          </p:nvSpPr>
          <p:spPr>
            <a:xfrm>
              <a:off x="6156142" y="4005072"/>
              <a:ext cx="416059" cy="234008"/>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矩形 175"/>
            <p:cNvSpPr/>
            <p:nvPr/>
          </p:nvSpPr>
          <p:spPr>
            <a:xfrm>
              <a:off x="6660233" y="4293104"/>
              <a:ext cx="416059" cy="234008"/>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7" name="直接连接符 176"/>
            <p:cNvCxnSpPr/>
            <p:nvPr/>
          </p:nvCxnSpPr>
          <p:spPr>
            <a:xfrm rot="10800000" flipH="1">
              <a:off x="6660258" y="4501134"/>
              <a:ext cx="413999" cy="2294"/>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78" name="矩形 177"/>
            <p:cNvSpPr/>
            <p:nvPr/>
          </p:nvSpPr>
          <p:spPr>
            <a:xfrm>
              <a:off x="6660233" y="4005070"/>
              <a:ext cx="416059" cy="234008"/>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 name="矩形 205"/>
            <p:cNvSpPr/>
            <p:nvPr/>
          </p:nvSpPr>
          <p:spPr>
            <a:xfrm>
              <a:off x="7236297" y="4291512"/>
              <a:ext cx="416059" cy="234008"/>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8" name="矩形 207"/>
            <p:cNvSpPr/>
            <p:nvPr/>
          </p:nvSpPr>
          <p:spPr>
            <a:xfrm>
              <a:off x="7236297" y="4003481"/>
              <a:ext cx="416059" cy="234008"/>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1" name="组合 61"/>
            <p:cNvGrpSpPr/>
            <p:nvPr/>
          </p:nvGrpSpPr>
          <p:grpSpPr>
            <a:xfrm>
              <a:off x="7740388" y="4003479"/>
              <a:ext cx="416059" cy="522042"/>
              <a:chOff x="7380312" y="2005463"/>
              <a:chExt cx="288032" cy="361401"/>
            </a:xfrm>
          </p:grpSpPr>
          <p:sp>
            <p:nvSpPr>
              <p:cNvPr id="203" name="矩形 202"/>
              <p:cNvSpPr/>
              <p:nvPr/>
            </p:nvSpPr>
            <p:spPr>
              <a:xfrm>
                <a:off x="7380312" y="2204864"/>
                <a:ext cx="288032" cy="1620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4" name="直接连接符 203"/>
              <p:cNvCxnSpPr/>
              <p:nvPr/>
            </p:nvCxnSpPr>
            <p:spPr>
              <a:xfrm rot="10800000" flipH="1">
                <a:off x="7380329" y="2348880"/>
                <a:ext cx="286606" cy="158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205" name="矩形 204"/>
              <p:cNvSpPr/>
              <p:nvPr/>
            </p:nvSpPr>
            <p:spPr>
              <a:xfrm>
                <a:off x="7380312" y="2005463"/>
                <a:ext cx="288032" cy="1620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0" name="矩形 199"/>
            <p:cNvSpPr/>
            <p:nvPr/>
          </p:nvSpPr>
          <p:spPr>
            <a:xfrm rot="10800000">
              <a:off x="6156177" y="4777575"/>
              <a:ext cx="416059" cy="234008"/>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矩形 201"/>
            <p:cNvSpPr/>
            <p:nvPr/>
          </p:nvSpPr>
          <p:spPr>
            <a:xfrm rot="10800000">
              <a:off x="6156177" y="5065606"/>
              <a:ext cx="416059" cy="234008"/>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7" name="矩形 196"/>
            <p:cNvSpPr/>
            <p:nvPr/>
          </p:nvSpPr>
          <p:spPr>
            <a:xfrm rot="10800000">
              <a:off x="6660233" y="4777575"/>
              <a:ext cx="416059" cy="234008"/>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矩形 198"/>
            <p:cNvSpPr/>
            <p:nvPr/>
          </p:nvSpPr>
          <p:spPr>
            <a:xfrm rot="10800000">
              <a:off x="6660233" y="5065606"/>
              <a:ext cx="416059" cy="234008"/>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4" name="组合 73"/>
            <p:cNvGrpSpPr/>
            <p:nvPr/>
          </p:nvGrpSpPr>
          <p:grpSpPr>
            <a:xfrm rot="10800000">
              <a:off x="7236297" y="4777575"/>
              <a:ext cx="416059" cy="522039"/>
              <a:chOff x="7380312" y="2005465"/>
              <a:chExt cx="288032" cy="361399"/>
            </a:xfrm>
          </p:grpSpPr>
          <p:sp>
            <p:nvSpPr>
              <p:cNvPr id="194" name="矩形 193"/>
              <p:cNvSpPr/>
              <p:nvPr/>
            </p:nvSpPr>
            <p:spPr>
              <a:xfrm>
                <a:off x="7380312" y="2204864"/>
                <a:ext cx="288032" cy="1620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矩形 195"/>
              <p:cNvSpPr/>
              <p:nvPr/>
            </p:nvSpPr>
            <p:spPr>
              <a:xfrm>
                <a:off x="7380312" y="2005465"/>
                <a:ext cx="288032" cy="1620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5" name="组合 77"/>
            <p:cNvGrpSpPr/>
            <p:nvPr/>
          </p:nvGrpSpPr>
          <p:grpSpPr>
            <a:xfrm rot="10800000">
              <a:off x="7740353" y="4777575"/>
              <a:ext cx="416059" cy="522039"/>
              <a:chOff x="7380312" y="2005465"/>
              <a:chExt cx="288032" cy="361399"/>
            </a:xfrm>
          </p:grpSpPr>
          <p:sp>
            <p:nvSpPr>
              <p:cNvPr id="191" name="矩形 190"/>
              <p:cNvSpPr/>
              <p:nvPr/>
            </p:nvSpPr>
            <p:spPr>
              <a:xfrm>
                <a:off x="7380312" y="2204864"/>
                <a:ext cx="288032" cy="1620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2" name="直接连接符 191"/>
              <p:cNvCxnSpPr/>
              <p:nvPr/>
            </p:nvCxnSpPr>
            <p:spPr>
              <a:xfrm rot="10800000" flipH="1">
                <a:off x="7380336" y="2348880"/>
                <a:ext cx="286607" cy="158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93" name="矩形 192"/>
              <p:cNvSpPr/>
              <p:nvPr/>
            </p:nvSpPr>
            <p:spPr>
              <a:xfrm>
                <a:off x="7380312" y="2005465"/>
                <a:ext cx="288032" cy="1620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6" name="文本框 85"/>
            <p:cNvSpPr txBox="1"/>
            <p:nvPr/>
          </p:nvSpPr>
          <p:spPr>
            <a:xfrm>
              <a:off x="6156177" y="4509120"/>
              <a:ext cx="1440160" cy="212696"/>
            </a:xfrm>
            <a:prstGeom prst="rect">
              <a:avLst/>
            </a:prstGeom>
            <a:noFill/>
          </p:spPr>
          <p:txBody>
            <a:bodyPr wrap="square" rtlCol="0">
              <a:spAutoFit/>
            </a:bodyPr>
            <a:lstStyle/>
            <a:p>
              <a:r>
                <a:rPr lang="zh-CN" altLang="en-US" sz="1200" b="1" dirty="0" smtClean="0">
                  <a:latin typeface="黑体" panose="02010600030101010101" pitchFamily="2" charset="-122"/>
                  <a:ea typeface="黑体" panose="02010600030101010101" pitchFamily="2" charset="-122"/>
                </a:rPr>
                <a:t>商业主街</a:t>
              </a:r>
              <a:endParaRPr lang="zh-CN" altLang="en-US" sz="1200" b="1" dirty="0">
                <a:latin typeface="黑体" panose="02010600030101010101" pitchFamily="2" charset="-122"/>
                <a:ea typeface="黑体" panose="02010600030101010101" pitchFamily="2" charset="-122"/>
              </a:endParaRPr>
            </a:p>
          </p:txBody>
        </p:sp>
        <p:sp>
          <p:nvSpPr>
            <p:cNvPr id="187" name="矩形 186"/>
            <p:cNvSpPr/>
            <p:nvPr/>
          </p:nvSpPr>
          <p:spPr>
            <a:xfrm>
              <a:off x="6660233" y="4165481"/>
              <a:ext cx="72008" cy="7200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8" name="矩形 187"/>
            <p:cNvSpPr/>
            <p:nvPr/>
          </p:nvSpPr>
          <p:spPr>
            <a:xfrm>
              <a:off x="7740353" y="4165481"/>
              <a:ext cx="72008" cy="7200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9" name="矩形 188"/>
            <p:cNvSpPr/>
            <p:nvPr/>
          </p:nvSpPr>
          <p:spPr>
            <a:xfrm>
              <a:off x="6660233" y="5065613"/>
              <a:ext cx="72008" cy="7200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0" name="矩形 189"/>
            <p:cNvSpPr/>
            <p:nvPr/>
          </p:nvSpPr>
          <p:spPr>
            <a:xfrm>
              <a:off x="7740353" y="5065613"/>
              <a:ext cx="72008" cy="7200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9" name="矩形 218"/>
            <p:cNvSpPr/>
            <p:nvPr/>
          </p:nvSpPr>
          <p:spPr>
            <a:xfrm>
              <a:off x="7236297" y="4005064"/>
              <a:ext cx="72008" cy="216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0" name="矩形 219"/>
            <p:cNvSpPr/>
            <p:nvPr/>
          </p:nvSpPr>
          <p:spPr>
            <a:xfrm>
              <a:off x="7020273" y="4005064"/>
              <a:ext cx="72008" cy="216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任意多边形 222"/>
            <p:cNvSpPr/>
            <p:nvPr/>
          </p:nvSpPr>
          <p:spPr>
            <a:xfrm>
              <a:off x="6649592" y="4304159"/>
              <a:ext cx="423863" cy="195263"/>
            </a:xfrm>
            <a:custGeom>
              <a:avLst/>
              <a:gdLst>
                <a:gd name="connsiteX0" fmla="*/ 0 w 423863"/>
                <a:gd name="connsiteY0" fmla="*/ 195263 h 195263"/>
                <a:gd name="connsiteX1" fmla="*/ 423863 w 423863"/>
                <a:gd name="connsiteY1" fmla="*/ 195263 h 195263"/>
                <a:gd name="connsiteX2" fmla="*/ 423863 w 423863"/>
                <a:gd name="connsiteY2" fmla="*/ 0 h 195263"/>
              </a:gdLst>
              <a:ahLst/>
              <a:cxnLst>
                <a:cxn ang="0">
                  <a:pos x="connsiteX0" y="connsiteY0"/>
                </a:cxn>
                <a:cxn ang="0">
                  <a:pos x="connsiteX1" y="connsiteY1"/>
                </a:cxn>
                <a:cxn ang="0">
                  <a:pos x="connsiteX2" y="connsiteY2"/>
                </a:cxn>
              </a:cxnLst>
              <a:rect l="l" t="t" r="r" b="b"/>
              <a:pathLst>
                <a:path w="423863" h="195263">
                  <a:moveTo>
                    <a:pt x="0" y="195263"/>
                  </a:moveTo>
                  <a:lnTo>
                    <a:pt x="423863" y="195263"/>
                  </a:lnTo>
                  <a:lnTo>
                    <a:pt x="423863" y="0"/>
                  </a:lnTo>
                </a:path>
              </a:pathLst>
            </a:cu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4" name="任意多边形 223"/>
            <p:cNvSpPr/>
            <p:nvPr/>
          </p:nvSpPr>
          <p:spPr>
            <a:xfrm>
              <a:off x="7259192" y="4304159"/>
              <a:ext cx="393700" cy="196850"/>
            </a:xfrm>
            <a:custGeom>
              <a:avLst/>
              <a:gdLst>
                <a:gd name="connsiteX0" fmla="*/ 393700 w 393700"/>
                <a:gd name="connsiteY0" fmla="*/ 196850 h 196850"/>
                <a:gd name="connsiteX1" fmla="*/ 0 w 393700"/>
                <a:gd name="connsiteY1" fmla="*/ 196850 h 196850"/>
                <a:gd name="connsiteX2" fmla="*/ 3175 w 393700"/>
                <a:gd name="connsiteY2" fmla="*/ 0 h 196850"/>
              </a:gdLst>
              <a:ahLst/>
              <a:cxnLst>
                <a:cxn ang="0">
                  <a:pos x="connsiteX0" y="connsiteY0"/>
                </a:cxn>
                <a:cxn ang="0">
                  <a:pos x="connsiteX1" y="connsiteY1"/>
                </a:cxn>
                <a:cxn ang="0">
                  <a:pos x="connsiteX2" y="connsiteY2"/>
                </a:cxn>
              </a:cxnLst>
              <a:rect l="l" t="t" r="r" b="b"/>
              <a:pathLst>
                <a:path w="393700" h="196850">
                  <a:moveTo>
                    <a:pt x="393700" y="196850"/>
                  </a:moveTo>
                  <a:lnTo>
                    <a:pt x="0" y="196850"/>
                  </a:lnTo>
                  <a:cubicBezTo>
                    <a:pt x="1058" y="131233"/>
                    <a:pt x="2117" y="65617"/>
                    <a:pt x="3175" y="0"/>
                  </a:cubicBezTo>
                </a:path>
              </a:pathLst>
            </a:cu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5" name="任意多边形 224"/>
            <p:cNvSpPr/>
            <p:nvPr/>
          </p:nvSpPr>
          <p:spPr>
            <a:xfrm>
              <a:off x="6659117" y="4805809"/>
              <a:ext cx="390525" cy="203200"/>
            </a:xfrm>
            <a:custGeom>
              <a:avLst/>
              <a:gdLst>
                <a:gd name="connsiteX0" fmla="*/ 0 w 390525"/>
                <a:gd name="connsiteY0" fmla="*/ 0 h 203200"/>
                <a:gd name="connsiteX1" fmla="*/ 390525 w 390525"/>
                <a:gd name="connsiteY1" fmla="*/ 0 h 203200"/>
                <a:gd name="connsiteX2" fmla="*/ 387350 w 390525"/>
                <a:gd name="connsiteY2" fmla="*/ 203200 h 203200"/>
              </a:gdLst>
              <a:ahLst/>
              <a:cxnLst>
                <a:cxn ang="0">
                  <a:pos x="connsiteX0" y="connsiteY0"/>
                </a:cxn>
                <a:cxn ang="0">
                  <a:pos x="connsiteX1" y="connsiteY1"/>
                </a:cxn>
                <a:cxn ang="0">
                  <a:pos x="connsiteX2" y="connsiteY2"/>
                </a:cxn>
              </a:cxnLst>
              <a:rect l="l" t="t" r="r" b="b"/>
              <a:pathLst>
                <a:path w="390525" h="203200">
                  <a:moveTo>
                    <a:pt x="0" y="0"/>
                  </a:moveTo>
                  <a:lnTo>
                    <a:pt x="390525" y="0"/>
                  </a:lnTo>
                  <a:cubicBezTo>
                    <a:pt x="389467" y="67733"/>
                    <a:pt x="388408" y="135467"/>
                    <a:pt x="387350" y="203200"/>
                  </a:cubicBezTo>
                </a:path>
              </a:pathLst>
            </a:cu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7" name="任意多边形 226"/>
            <p:cNvSpPr/>
            <p:nvPr/>
          </p:nvSpPr>
          <p:spPr>
            <a:xfrm>
              <a:off x="7256017" y="4796284"/>
              <a:ext cx="393700" cy="219075"/>
            </a:xfrm>
            <a:custGeom>
              <a:avLst/>
              <a:gdLst>
                <a:gd name="connsiteX0" fmla="*/ 393700 w 393700"/>
                <a:gd name="connsiteY0" fmla="*/ 3175 h 219075"/>
                <a:gd name="connsiteX1" fmla="*/ 0 w 393700"/>
                <a:gd name="connsiteY1" fmla="*/ 0 h 219075"/>
                <a:gd name="connsiteX2" fmla="*/ 3175 w 393700"/>
                <a:gd name="connsiteY2" fmla="*/ 219075 h 219075"/>
              </a:gdLst>
              <a:ahLst/>
              <a:cxnLst>
                <a:cxn ang="0">
                  <a:pos x="connsiteX0" y="connsiteY0"/>
                </a:cxn>
                <a:cxn ang="0">
                  <a:pos x="connsiteX1" y="connsiteY1"/>
                </a:cxn>
                <a:cxn ang="0">
                  <a:pos x="connsiteX2" y="connsiteY2"/>
                </a:cxn>
              </a:cxnLst>
              <a:rect l="l" t="t" r="r" b="b"/>
              <a:pathLst>
                <a:path w="393700" h="219075">
                  <a:moveTo>
                    <a:pt x="393700" y="3175"/>
                  </a:moveTo>
                  <a:lnTo>
                    <a:pt x="0" y="0"/>
                  </a:lnTo>
                  <a:cubicBezTo>
                    <a:pt x="1058" y="73025"/>
                    <a:pt x="2117" y="146050"/>
                    <a:pt x="3175" y="219075"/>
                  </a:cubicBezTo>
                </a:path>
              </a:pathLst>
            </a:cu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5" name="任意多边形 234"/>
            <p:cNvSpPr/>
            <p:nvPr/>
          </p:nvSpPr>
          <p:spPr>
            <a:xfrm>
              <a:off x="7046467" y="5066159"/>
              <a:ext cx="3175" cy="238125"/>
            </a:xfrm>
            <a:custGeom>
              <a:avLst/>
              <a:gdLst>
                <a:gd name="connsiteX0" fmla="*/ 0 w 3175"/>
                <a:gd name="connsiteY0" fmla="*/ 0 h 238125"/>
                <a:gd name="connsiteX1" fmla="*/ 3175 w 3175"/>
                <a:gd name="connsiteY1" fmla="*/ 238125 h 238125"/>
              </a:gdLst>
              <a:ahLst/>
              <a:cxnLst>
                <a:cxn ang="0">
                  <a:pos x="connsiteX0" y="connsiteY0"/>
                </a:cxn>
                <a:cxn ang="0">
                  <a:pos x="connsiteX1" y="connsiteY1"/>
                </a:cxn>
              </a:cxnLst>
              <a:rect l="l" t="t" r="r" b="b"/>
              <a:pathLst>
                <a:path w="3175" h="238125">
                  <a:moveTo>
                    <a:pt x="0" y="0"/>
                  </a:moveTo>
                  <a:cubicBezTo>
                    <a:pt x="1058" y="79375"/>
                    <a:pt x="2117" y="158750"/>
                    <a:pt x="3175" y="238125"/>
                  </a:cubicBezTo>
                </a:path>
              </a:pathLst>
            </a:cu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7" name="任意多边形 236"/>
            <p:cNvSpPr/>
            <p:nvPr/>
          </p:nvSpPr>
          <p:spPr>
            <a:xfrm>
              <a:off x="7262367" y="5062984"/>
              <a:ext cx="3175" cy="241300"/>
            </a:xfrm>
            <a:custGeom>
              <a:avLst/>
              <a:gdLst>
                <a:gd name="connsiteX0" fmla="*/ 0 w 3175"/>
                <a:gd name="connsiteY0" fmla="*/ 0 h 241300"/>
                <a:gd name="connsiteX1" fmla="*/ 3175 w 3175"/>
                <a:gd name="connsiteY1" fmla="*/ 241300 h 241300"/>
              </a:gdLst>
              <a:ahLst/>
              <a:cxnLst>
                <a:cxn ang="0">
                  <a:pos x="connsiteX0" y="connsiteY0"/>
                </a:cxn>
                <a:cxn ang="0">
                  <a:pos x="connsiteX1" y="connsiteY1"/>
                </a:cxn>
              </a:cxnLst>
              <a:rect l="l" t="t" r="r" b="b"/>
              <a:pathLst>
                <a:path w="3175" h="241300">
                  <a:moveTo>
                    <a:pt x="0" y="0"/>
                  </a:moveTo>
                  <a:cubicBezTo>
                    <a:pt x="1058" y="80433"/>
                    <a:pt x="2117" y="160867"/>
                    <a:pt x="3175" y="241300"/>
                  </a:cubicBezTo>
                </a:path>
              </a:pathLst>
            </a:cu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2" name="文本框 113"/>
            <p:cNvSpPr txBox="1"/>
            <p:nvPr/>
          </p:nvSpPr>
          <p:spPr>
            <a:xfrm>
              <a:off x="7020273" y="4274512"/>
              <a:ext cx="216024" cy="567188"/>
            </a:xfrm>
            <a:prstGeom prst="rect">
              <a:avLst/>
            </a:prstGeom>
            <a:noFill/>
          </p:spPr>
          <p:txBody>
            <a:bodyPr wrap="square" rtlCol="0">
              <a:spAutoFit/>
            </a:bodyPr>
            <a:lstStyle/>
            <a:p>
              <a:r>
                <a:rPr lang="zh-CN" altLang="en-US" sz="1050" b="1" dirty="0" smtClean="0">
                  <a:latin typeface="黑体" panose="02010600030101010101" pitchFamily="2" charset="-122"/>
                  <a:ea typeface="黑体" panose="02010600030101010101" pitchFamily="2" charset="-122"/>
                </a:rPr>
                <a:t>商业次街</a:t>
              </a:r>
              <a:endParaRPr lang="zh-CN" altLang="en-US" sz="1050" b="1" dirty="0">
                <a:latin typeface="黑体" panose="02010600030101010101" pitchFamily="2" charset="-122"/>
                <a:ea typeface="黑体" panose="02010600030101010101" pitchFamily="2" charset="-122"/>
              </a:endParaRPr>
            </a:p>
          </p:txBody>
        </p:sp>
        <p:sp>
          <p:nvSpPr>
            <p:cNvPr id="239" name="任意多边形 238"/>
            <p:cNvSpPr/>
            <p:nvPr/>
          </p:nvSpPr>
          <p:spPr>
            <a:xfrm>
              <a:off x="6178105" y="4299397"/>
              <a:ext cx="390525" cy="207168"/>
            </a:xfrm>
            <a:custGeom>
              <a:avLst/>
              <a:gdLst>
                <a:gd name="connsiteX0" fmla="*/ 390525 w 390525"/>
                <a:gd name="connsiteY0" fmla="*/ 204787 h 207168"/>
                <a:gd name="connsiteX1" fmla="*/ 0 w 390525"/>
                <a:gd name="connsiteY1" fmla="*/ 207168 h 207168"/>
                <a:gd name="connsiteX2" fmla="*/ 0 w 390525"/>
                <a:gd name="connsiteY2" fmla="*/ 0 h 207168"/>
              </a:gdLst>
              <a:ahLst/>
              <a:cxnLst>
                <a:cxn ang="0">
                  <a:pos x="connsiteX0" y="connsiteY0"/>
                </a:cxn>
                <a:cxn ang="0">
                  <a:pos x="connsiteX1" y="connsiteY1"/>
                </a:cxn>
                <a:cxn ang="0">
                  <a:pos x="connsiteX2" y="connsiteY2"/>
                </a:cxn>
              </a:cxnLst>
              <a:rect l="l" t="t" r="r" b="b"/>
              <a:pathLst>
                <a:path w="390525" h="207168">
                  <a:moveTo>
                    <a:pt x="390525" y="204787"/>
                  </a:moveTo>
                  <a:lnTo>
                    <a:pt x="0" y="207168"/>
                  </a:lnTo>
                  <a:lnTo>
                    <a:pt x="0" y="0"/>
                  </a:lnTo>
                </a:path>
              </a:pathLst>
            </a:cu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0" name="任意多边形 239"/>
            <p:cNvSpPr/>
            <p:nvPr/>
          </p:nvSpPr>
          <p:spPr>
            <a:xfrm>
              <a:off x="6182867" y="4808388"/>
              <a:ext cx="397669" cy="204788"/>
            </a:xfrm>
            <a:custGeom>
              <a:avLst/>
              <a:gdLst>
                <a:gd name="connsiteX0" fmla="*/ 397669 w 397669"/>
                <a:gd name="connsiteY0" fmla="*/ 0 h 204788"/>
                <a:gd name="connsiteX1" fmla="*/ 0 w 397669"/>
                <a:gd name="connsiteY1" fmla="*/ 0 h 204788"/>
                <a:gd name="connsiteX2" fmla="*/ 2381 w 397669"/>
                <a:gd name="connsiteY2" fmla="*/ 204788 h 204788"/>
              </a:gdLst>
              <a:ahLst/>
              <a:cxnLst>
                <a:cxn ang="0">
                  <a:pos x="connsiteX0" y="connsiteY0"/>
                </a:cxn>
                <a:cxn ang="0">
                  <a:pos x="connsiteX1" y="connsiteY1"/>
                </a:cxn>
                <a:cxn ang="0">
                  <a:pos x="connsiteX2" y="connsiteY2"/>
                </a:cxn>
              </a:cxnLst>
              <a:rect l="l" t="t" r="r" b="b"/>
              <a:pathLst>
                <a:path w="397669" h="204788">
                  <a:moveTo>
                    <a:pt x="397669" y="0"/>
                  </a:moveTo>
                  <a:lnTo>
                    <a:pt x="0" y="0"/>
                  </a:lnTo>
                  <a:cubicBezTo>
                    <a:pt x="794" y="68263"/>
                    <a:pt x="1587" y="136525"/>
                    <a:pt x="2381" y="204788"/>
                  </a:cubicBezTo>
                </a:path>
              </a:pathLst>
            </a:cu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2" name="任意多边形 241"/>
            <p:cNvSpPr/>
            <p:nvPr/>
          </p:nvSpPr>
          <p:spPr>
            <a:xfrm>
              <a:off x="6187630" y="5061397"/>
              <a:ext cx="0" cy="240506"/>
            </a:xfrm>
            <a:custGeom>
              <a:avLst/>
              <a:gdLst>
                <a:gd name="connsiteX0" fmla="*/ 0 w 0"/>
                <a:gd name="connsiteY0" fmla="*/ 0 h 240506"/>
                <a:gd name="connsiteX1" fmla="*/ 0 w 0"/>
                <a:gd name="connsiteY1" fmla="*/ 240506 h 240506"/>
              </a:gdLst>
              <a:ahLst/>
              <a:cxnLst>
                <a:cxn ang="0">
                  <a:pos x="connsiteX0" y="connsiteY0"/>
                </a:cxn>
                <a:cxn ang="0">
                  <a:pos x="connsiteX1" y="connsiteY1"/>
                </a:cxn>
              </a:cxnLst>
              <a:rect l="l" t="t" r="r" b="b"/>
              <a:pathLst>
                <a:path h="240506">
                  <a:moveTo>
                    <a:pt x="0" y="0"/>
                  </a:moveTo>
                  <a:lnTo>
                    <a:pt x="0" y="240506"/>
                  </a:lnTo>
                </a:path>
              </a:pathLst>
            </a:cu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3" name="任意多边形 242"/>
            <p:cNvSpPr/>
            <p:nvPr/>
          </p:nvSpPr>
          <p:spPr>
            <a:xfrm>
              <a:off x="6178105" y="4001740"/>
              <a:ext cx="2381" cy="235744"/>
            </a:xfrm>
            <a:custGeom>
              <a:avLst/>
              <a:gdLst>
                <a:gd name="connsiteX0" fmla="*/ 0 w 2381"/>
                <a:gd name="connsiteY0" fmla="*/ 235744 h 235744"/>
                <a:gd name="connsiteX1" fmla="*/ 2381 w 2381"/>
                <a:gd name="connsiteY1" fmla="*/ 0 h 235744"/>
              </a:gdLst>
              <a:ahLst/>
              <a:cxnLst>
                <a:cxn ang="0">
                  <a:pos x="connsiteX0" y="connsiteY0"/>
                </a:cxn>
                <a:cxn ang="0">
                  <a:pos x="connsiteX1" y="connsiteY1"/>
                </a:cxn>
              </a:cxnLst>
              <a:rect l="l" t="t" r="r" b="b"/>
              <a:pathLst>
                <a:path w="2381" h="235744">
                  <a:moveTo>
                    <a:pt x="0" y="235744"/>
                  </a:moveTo>
                  <a:cubicBezTo>
                    <a:pt x="794" y="157163"/>
                    <a:pt x="1587" y="78581"/>
                    <a:pt x="2381" y="0"/>
                  </a:cubicBezTo>
                </a:path>
              </a:pathLst>
            </a:cu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4" name="文本框 113"/>
            <p:cNvSpPr txBox="1"/>
            <p:nvPr/>
          </p:nvSpPr>
          <p:spPr>
            <a:xfrm>
              <a:off x="5940153" y="4221088"/>
              <a:ext cx="216024" cy="567188"/>
            </a:xfrm>
            <a:prstGeom prst="rect">
              <a:avLst/>
            </a:prstGeom>
            <a:noFill/>
          </p:spPr>
          <p:txBody>
            <a:bodyPr wrap="square" rtlCol="0">
              <a:spAutoFit/>
            </a:bodyPr>
            <a:lstStyle/>
            <a:p>
              <a:r>
                <a:rPr lang="zh-CN" altLang="en-US" sz="1050" b="1" dirty="0" smtClean="0">
                  <a:latin typeface="黑体" panose="02010600030101010101" pitchFamily="2" charset="-122"/>
                  <a:ea typeface="黑体" panose="02010600030101010101" pitchFamily="2" charset="-122"/>
                </a:rPr>
                <a:t>商业次街</a:t>
              </a:r>
              <a:endParaRPr lang="zh-CN" altLang="en-US" sz="1050" b="1" dirty="0">
                <a:latin typeface="黑体" panose="02010600030101010101" pitchFamily="2" charset="-122"/>
                <a:ea typeface="黑体" panose="02010600030101010101" pitchFamily="2" charset="-122"/>
              </a:endParaRPr>
            </a:p>
          </p:txBody>
        </p:sp>
      </p:grpSp>
      <p:sp>
        <p:nvSpPr>
          <p:cNvPr id="107" name="Rectangle 4"/>
          <p:cNvSpPr>
            <a:spLocks noChangeArrowheads="1"/>
          </p:cNvSpPr>
          <p:nvPr/>
        </p:nvSpPr>
        <p:spPr bwMode="auto">
          <a:xfrm>
            <a:off x="1403606" y="6047710"/>
            <a:ext cx="2730303" cy="276999"/>
          </a:xfrm>
          <a:prstGeom prst="rect">
            <a:avLst/>
          </a:prstGeom>
          <a:noFill/>
          <a:ln w="9525">
            <a:noFill/>
            <a:miter lim="800000"/>
          </a:ln>
          <a:effectLst/>
        </p:spPr>
        <p:txBody>
          <a:bodyPr vert="horz" wrap="square" lIns="91440" tIns="45720" rIns="91440" bIns="45720" numCol="1" anchor="ctr" anchorCtr="0" compatLnSpc="1">
            <a:spAutoFit/>
          </a:bodyPr>
          <a:lstStyle/>
          <a:p>
            <a:pPr eaLnBrk="1" hangingPunct="1"/>
            <a:r>
              <a:rPr lang="zh-CN" altLang="en-US" sz="1200" dirty="0" smtClean="0">
                <a:latin typeface="微软雅黑" panose="020B0503020204020204" pitchFamily="34" charset="-122"/>
                <a:ea typeface="微软雅黑" panose="020B0503020204020204" pitchFamily="34" charset="-122"/>
              </a:rPr>
              <a:t>线型商业布局模式图</a:t>
            </a:r>
            <a:endParaRPr lang="zh-CN" altLang="en-US" sz="1200" dirty="0" smtClean="0">
              <a:latin typeface="微软雅黑" panose="020B0503020204020204" pitchFamily="34" charset="-122"/>
              <a:ea typeface="微软雅黑" panose="020B0503020204020204" pitchFamily="34" charset="-122"/>
            </a:endParaRPr>
          </a:p>
        </p:txBody>
      </p:sp>
      <p:sp>
        <p:nvSpPr>
          <p:cNvPr id="109" name="Rectangle 4"/>
          <p:cNvSpPr>
            <a:spLocks noChangeArrowheads="1"/>
          </p:cNvSpPr>
          <p:nvPr/>
        </p:nvSpPr>
        <p:spPr bwMode="auto">
          <a:xfrm>
            <a:off x="6641536" y="6080960"/>
            <a:ext cx="2730303" cy="276999"/>
          </a:xfrm>
          <a:prstGeom prst="rect">
            <a:avLst/>
          </a:prstGeom>
          <a:noFill/>
          <a:ln w="9525">
            <a:noFill/>
            <a:miter lim="800000"/>
          </a:ln>
          <a:effectLst/>
        </p:spPr>
        <p:txBody>
          <a:bodyPr vert="horz" wrap="square" lIns="91440" tIns="45720" rIns="91440" bIns="45720" numCol="1" anchor="ctr" anchorCtr="0" compatLnSpc="1">
            <a:spAutoFit/>
          </a:bodyPr>
          <a:lstStyle/>
          <a:p>
            <a:pPr eaLnBrk="1" hangingPunct="1"/>
            <a:r>
              <a:rPr lang="zh-CN" altLang="en-US" sz="1200" dirty="0" smtClean="0">
                <a:latin typeface="微软雅黑" panose="020B0503020204020204" pitchFamily="34" charset="-122"/>
                <a:ea typeface="微软雅黑" panose="020B0503020204020204" pitchFamily="34" charset="-122"/>
              </a:rPr>
              <a:t>网络型商业布局模式图</a:t>
            </a:r>
            <a:endParaRPr lang="zh-CN" altLang="en-US" sz="1200" dirty="0" smtClean="0">
              <a:latin typeface="微软雅黑" panose="020B0503020204020204" pitchFamily="34" charset="-122"/>
              <a:ea typeface="微软雅黑" panose="020B0503020204020204" pitchFamily="34" charset="-122"/>
            </a:endParaRPr>
          </a:p>
        </p:txBody>
      </p:sp>
      <p:graphicFrame>
        <p:nvGraphicFramePr>
          <p:cNvPr id="112" name="图表 111"/>
          <p:cNvGraphicFramePr/>
          <p:nvPr/>
        </p:nvGraphicFramePr>
        <p:xfrm>
          <a:off x="4798218" y="500042"/>
          <a:ext cx="3722318" cy="2214854"/>
        </p:xfrm>
        <a:graphic>
          <a:graphicData uri="http://schemas.openxmlformats.org/drawingml/2006/chart">
            <c:chart xmlns:c="http://schemas.openxmlformats.org/drawingml/2006/chart" xmlns:r="http://schemas.openxmlformats.org/officeDocument/2006/relationships" r:id="rId1"/>
          </a:graphicData>
        </a:graphic>
      </p:graphicFrame>
      <p:sp>
        <p:nvSpPr>
          <p:cNvPr id="113" name="矩形 8"/>
          <p:cNvSpPr>
            <a:spLocks noChangeArrowheads="1"/>
          </p:cNvSpPr>
          <p:nvPr/>
        </p:nvSpPr>
        <p:spPr bwMode="auto">
          <a:xfrm>
            <a:off x="7371973" y="2214555"/>
            <a:ext cx="2339102" cy="276999"/>
          </a:xfrm>
          <a:prstGeom prst="rect">
            <a:avLst/>
          </a:prstGeom>
          <a:noFill/>
          <a:ln w="9525">
            <a:noFill/>
            <a:miter lim="800000"/>
          </a:ln>
        </p:spPr>
        <p:txBody>
          <a:bodyPr wrap="none">
            <a:spAutoFit/>
          </a:bodyPr>
          <a:lstStyle/>
          <a:p>
            <a:r>
              <a:rPr lang="zh-CN" altLang="en-US" sz="1200" dirty="0" smtClean="0">
                <a:latin typeface="微软雅黑" panose="020B0503020204020204" pitchFamily="34" charset="-122"/>
                <a:ea typeface="微软雅黑" panose="020B0503020204020204" pitchFamily="34" charset="-122"/>
              </a:rPr>
              <a:t>小城镇居民喜欢的商居环境调查</a:t>
            </a:r>
            <a:endParaRPr lang="zh-CN" altLang="en-US" sz="1200" dirty="0">
              <a:latin typeface="微软雅黑" panose="020B0503020204020204" pitchFamily="34" charset="-122"/>
              <a:ea typeface="微软雅黑" panose="020B0503020204020204" pitchFamily="34" charset="-122"/>
            </a:endParaRPr>
          </a:p>
        </p:txBody>
      </p:sp>
      <p:sp>
        <p:nvSpPr>
          <p:cNvPr id="115" name="TextBox 114"/>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1. </a:t>
            </a:r>
            <a:r>
              <a:rPr lang="zh-CN" altLang="en-US" sz="2400" b="1" dirty="0">
                <a:latin typeface="微软雅黑" panose="020B0503020204020204" pitchFamily="34" charset="-122"/>
                <a:ea typeface="微软雅黑" panose="020B0503020204020204" pitchFamily="34" charset="-122"/>
                <a:sym typeface="Calibri" panose="020F0502020204030204" pitchFamily="34" charset="0"/>
              </a:rPr>
              <a:t>有序布局，规模</a:t>
            </a:r>
            <a:r>
              <a:rPr lang="zh-CN" altLang="en-US" sz="2400" b="1" dirty="0" smtClean="0">
                <a:latin typeface="微软雅黑" panose="020B0503020204020204" pitchFamily="34" charset="-122"/>
                <a:ea typeface="微软雅黑" panose="020B0503020204020204" pitchFamily="34" charset="-122"/>
                <a:sym typeface="Calibri" panose="020F0502020204030204" pitchFamily="34" charset="0"/>
              </a:rPr>
              <a:t>合理</a:t>
            </a:r>
            <a:endParaRPr lang="zh-CN" altLang="zh-CN" sz="2400" b="1" dirty="0">
              <a:latin typeface="微软雅黑" panose="020B0503020204020204" pitchFamily="34" charset="-122"/>
              <a:ea typeface="微软雅黑" panose="020B0503020204020204" pitchFamily="34" charset="-122"/>
            </a:endParaRPr>
          </a:p>
        </p:txBody>
      </p:sp>
      <p:sp>
        <p:nvSpPr>
          <p:cNvPr id="116" name="矩形 115"/>
          <p:cNvSpPr/>
          <p:nvPr/>
        </p:nvSpPr>
        <p:spPr>
          <a:xfrm>
            <a:off x="-176148" y="80772"/>
            <a:ext cx="9049005" cy="822789"/>
          </a:xfrm>
          <a:prstGeom prst="rect">
            <a:avLst/>
          </a:prstGeom>
        </p:spPr>
        <p:txBody>
          <a:bodyPr wrap="square">
            <a:spAutoFit/>
          </a:bodyPr>
          <a:lstStyle/>
          <a:p>
            <a:pPr indent="288290">
              <a:lnSpc>
                <a:spcPct val="150000"/>
              </a:lnSpc>
              <a:spcBef>
                <a:spcPts val="600"/>
              </a:spcBef>
              <a:defRPr/>
            </a:pPr>
            <a:endParaRPr lang="en-US" altLang="zh-CN" sz="1400" dirty="0" smtClean="0">
              <a:latin typeface="微软雅黑" panose="020B0503020204020204" pitchFamily="34" charset="-122"/>
              <a:ea typeface="微软雅黑" panose="020B0503020204020204" pitchFamily="34" charset="-122"/>
            </a:endParaRPr>
          </a:p>
          <a:p>
            <a:pPr indent="288290">
              <a:lnSpc>
                <a:spcPct val="150000"/>
              </a:lnSpc>
              <a:buClr>
                <a:schemeClr val="accent3">
                  <a:lumMod val="50000"/>
                </a:schemeClr>
              </a:buClr>
              <a:defRPr/>
            </a:pPr>
            <a:r>
              <a:rPr lang="en-US" altLang="zh-CN" sz="2000" b="1" dirty="0">
                <a:latin typeface="微软雅黑" panose="020B0503020204020204" pitchFamily="34" charset="-122"/>
                <a:ea typeface="微软雅黑" panose="020B0503020204020204" pitchFamily="34" charset="-122"/>
              </a:rPr>
              <a:t>1.2 </a:t>
            </a:r>
            <a:r>
              <a:rPr lang="zh-CN" altLang="en-US" sz="2000" b="1" dirty="0">
                <a:latin typeface="微软雅黑" panose="020B0503020204020204" pitchFamily="34" charset="-122"/>
                <a:ea typeface="微软雅黑" panose="020B0503020204020204" pitchFamily="34" charset="-122"/>
              </a:rPr>
              <a:t>加强底商的布局引导</a:t>
            </a:r>
            <a:endParaRPr lang="zh-CN" altLang="en-US" sz="2000" b="1" dirty="0">
              <a:latin typeface="微软雅黑" panose="020B0503020204020204" pitchFamily="34" charset="-122"/>
              <a:ea typeface="微软雅黑" panose="020B0503020204020204" pitchFamily="34" charset="-122"/>
            </a:endParaRPr>
          </a:p>
        </p:txBody>
      </p:sp>
      <p:sp>
        <p:nvSpPr>
          <p:cNvPr id="117" name="矩形 116"/>
          <p:cNvSpPr/>
          <p:nvPr/>
        </p:nvSpPr>
        <p:spPr>
          <a:xfrm>
            <a:off x="293689" y="890612"/>
            <a:ext cx="5235376" cy="1023742"/>
          </a:xfrm>
          <a:prstGeom prst="rect">
            <a:avLst/>
          </a:prstGeom>
        </p:spPr>
        <p:txBody>
          <a:bodyPr wrap="square">
            <a:spAutoFit/>
          </a:bodyPr>
          <a:lstStyle/>
          <a:p>
            <a:pPr marL="285750" indent="-285750" hangingPunct="0">
              <a:lnSpc>
                <a:spcPct val="150000"/>
              </a:lnSpc>
              <a:spcBef>
                <a:spcPts val="0"/>
              </a:spcBef>
              <a:buClr>
                <a:schemeClr val="accent3">
                  <a:lumMod val="50000"/>
                </a:schemeClr>
              </a:buClr>
              <a:buFont typeface="Wingdings" panose="05000000000000000000" pitchFamily="2" charset="2"/>
              <a:buChar char="p"/>
              <a:defRPr/>
            </a:pPr>
            <a:r>
              <a:rPr lang="zh-CN" altLang="en-US" sz="1400" dirty="0">
                <a:latin typeface="微软雅黑" panose="020B0503020204020204" pitchFamily="34" charset="-122"/>
                <a:ea typeface="微软雅黑" panose="020B0503020204020204" pitchFamily="34" charset="-122"/>
              </a:rPr>
              <a:t>小城镇中的底商所占比例高，在城镇居民生活中占据重要地位。应根据小城镇的区位、性质、规模、空间形态等，对底商的布局予以引导，需重点处理好</a:t>
            </a:r>
            <a:r>
              <a:rPr lang="zh-CN" altLang="en-US" sz="1400" dirty="0">
                <a:solidFill>
                  <a:srgbClr val="C00000"/>
                </a:solidFill>
                <a:latin typeface="微软雅黑" panose="020B0503020204020204" pitchFamily="34" charset="-122"/>
                <a:ea typeface="微软雅黑" panose="020B0503020204020204" pitchFamily="34" charset="-122"/>
              </a:rPr>
              <a:t>底商与居住环境</a:t>
            </a:r>
            <a:r>
              <a:rPr lang="zh-CN" altLang="en-US" sz="1400" dirty="0">
                <a:latin typeface="微软雅黑" panose="020B0503020204020204" pitchFamily="34" charset="-122"/>
                <a:ea typeface="微软雅黑" panose="020B0503020204020204" pitchFamily="34" charset="-122"/>
              </a:rPr>
              <a:t>的关系</a:t>
            </a:r>
            <a:r>
              <a:rPr lang="zh-CN" altLang="en-US" sz="1400" dirty="0" smtClean="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p:txBody>
      </p:sp>
      <p:pic>
        <p:nvPicPr>
          <p:cNvPr id="118"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商业服务 </a:t>
            </a:r>
            <a:endParaRPr lang="zh-CN" altLang="en-US" sz="2400" b="1" dirty="0">
              <a:latin typeface="微软雅黑" panose="020B0503020204020204" pitchFamily="34" charset="-122"/>
              <a:ea typeface="微软雅黑" panose="020B0503020204020204" pitchFamily="34" charset="-122"/>
            </a:endParaRPr>
          </a:p>
        </p:txBody>
      </p:sp>
      <p:sp>
        <p:nvSpPr>
          <p:cNvPr id="18" name="矩形 17"/>
          <p:cNvSpPr/>
          <p:nvPr/>
        </p:nvSpPr>
        <p:spPr>
          <a:xfrm>
            <a:off x="662524" y="692696"/>
            <a:ext cx="8749560" cy="415498"/>
          </a:xfrm>
          <a:prstGeom prst="rect">
            <a:avLst/>
          </a:prstGeom>
        </p:spPr>
        <p:txBody>
          <a:bodyPr wrap="square">
            <a:spAutoFit/>
          </a:bodyPr>
          <a:lstStyle/>
          <a:p>
            <a:pPr>
              <a:lnSpc>
                <a:spcPct val="150000"/>
              </a:lnSpc>
              <a:spcBef>
                <a:spcPts val="0"/>
              </a:spcBef>
              <a:buClr>
                <a:schemeClr val="accent3">
                  <a:lumMod val="50000"/>
                </a:schemeClr>
              </a:buClr>
              <a:defRPr/>
            </a:pPr>
            <a:r>
              <a:rPr lang="zh-CN" altLang="en-US" sz="1400" dirty="0">
                <a:latin typeface="微软雅黑" panose="020B0503020204020204" pitchFamily="34" charset="-122"/>
                <a:ea typeface="微软雅黑" panose="020B0503020204020204" pitchFamily="34" charset="-122"/>
              </a:rPr>
              <a:t>根据小城镇区位、规模、居民收入水平和消费能力，</a:t>
            </a:r>
            <a:r>
              <a:rPr lang="zh-CN" altLang="en-US" sz="1400" dirty="0" smtClean="0">
                <a:latin typeface="微软雅黑" panose="020B0503020204020204" pitchFamily="34" charset="-122"/>
                <a:ea typeface="微软雅黑" panose="020B0503020204020204" pitchFamily="34" charset="-122"/>
              </a:rPr>
              <a:t>合理引导商业布局与规模。</a:t>
            </a:r>
            <a:endParaRPr lang="zh-CN" altLang="en-US" sz="1400" dirty="0">
              <a:latin typeface="微软雅黑" panose="020B0503020204020204" pitchFamily="34" charset="-122"/>
              <a:ea typeface="微软雅黑" panose="020B0503020204020204" pitchFamily="34" charset="-122"/>
            </a:endParaRPr>
          </a:p>
        </p:txBody>
      </p:sp>
      <p:sp>
        <p:nvSpPr>
          <p:cNvPr id="29" name="矩形 7"/>
          <p:cNvSpPr>
            <a:spLocks noChangeArrowheads="1"/>
          </p:cNvSpPr>
          <p:nvPr/>
        </p:nvSpPr>
        <p:spPr bwMode="auto">
          <a:xfrm>
            <a:off x="436909" y="5184217"/>
            <a:ext cx="4782644" cy="646331"/>
          </a:xfrm>
          <a:prstGeom prst="rect">
            <a:avLst/>
          </a:prstGeom>
          <a:noFill/>
          <a:ln w="9525">
            <a:noFill/>
            <a:miter lim="800000"/>
          </a:ln>
        </p:spPr>
        <p:txBody>
          <a:bodyPr wrap="square">
            <a:spAutoFit/>
          </a:bodyPr>
          <a:lstStyle/>
          <a:p>
            <a:pPr algn="ctr">
              <a:lnSpc>
                <a:spcPct val="150000"/>
              </a:lnSpc>
            </a:pPr>
            <a:r>
              <a:rPr lang="zh-CN" altLang="en-US" sz="1200" b="1" dirty="0">
                <a:solidFill>
                  <a:srgbClr val="C00000"/>
                </a:solidFill>
                <a:latin typeface="微软雅黑" panose="020B0503020204020204" pitchFamily="34" charset="-122"/>
                <a:ea typeface="微软雅黑" panose="020B0503020204020204" pitchFamily="34" charset="-122"/>
              </a:rPr>
              <a:t>浙江省新市镇</a:t>
            </a:r>
            <a:endParaRPr lang="en-US" altLang="zh-CN" sz="1200" b="1" dirty="0">
              <a:solidFill>
                <a:srgbClr val="C00000"/>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latin typeface="微软雅黑" panose="020B0503020204020204" pitchFamily="34" charset="-122"/>
                <a:ea typeface="微软雅黑" panose="020B0503020204020204" pitchFamily="34" charset="-122"/>
              </a:rPr>
              <a:t>商业店铺规模适度，并不沿街铺满，创造了宜人的商住氛围。</a:t>
            </a:r>
            <a:endParaRPr lang="zh-CN" altLang="en-US" sz="1200" dirty="0">
              <a:latin typeface="微软雅黑" panose="020B0503020204020204" pitchFamily="34" charset="-122"/>
              <a:ea typeface="微软雅黑" panose="020B0503020204020204" pitchFamily="34" charset="-122"/>
            </a:endParaRPr>
          </a:p>
        </p:txBody>
      </p:sp>
      <p:sp>
        <p:nvSpPr>
          <p:cNvPr id="17" name="TextBox 16"/>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1. </a:t>
            </a:r>
            <a:r>
              <a:rPr lang="zh-CN" altLang="en-US" sz="2400" b="1" dirty="0">
                <a:latin typeface="微软雅黑" panose="020B0503020204020204" pitchFamily="34" charset="-122"/>
                <a:ea typeface="微软雅黑" panose="020B0503020204020204" pitchFamily="34" charset="-122"/>
                <a:sym typeface="Calibri" panose="020F0502020204030204" pitchFamily="34" charset="0"/>
              </a:rPr>
              <a:t>有序布局，规模</a:t>
            </a:r>
            <a:r>
              <a:rPr lang="zh-CN" altLang="en-US" sz="2400" b="1" dirty="0" smtClean="0">
                <a:latin typeface="微软雅黑" panose="020B0503020204020204" pitchFamily="34" charset="-122"/>
                <a:ea typeface="微软雅黑" panose="020B0503020204020204" pitchFamily="34" charset="-122"/>
                <a:sym typeface="Calibri" panose="020F0502020204030204" pitchFamily="34" charset="0"/>
              </a:rPr>
              <a:t>合理</a:t>
            </a:r>
            <a:endParaRPr lang="zh-CN" altLang="zh-CN" sz="2400" b="1" dirty="0">
              <a:latin typeface="微软雅黑" panose="020B0503020204020204" pitchFamily="34" charset="-122"/>
              <a:ea typeface="微软雅黑" panose="020B0503020204020204" pitchFamily="34" charset="-122"/>
            </a:endParaRPr>
          </a:p>
        </p:txBody>
      </p:sp>
      <p:pic>
        <p:nvPicPr>
          <p:cNvPr id="15" name="图片 1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351108" y="1910178"/>
            <a:ext cx="4206813" cy="3155109"/>
          </a:xfrm>
          <a:prstGeom prst="rect">
            <a:avLst/>
          </a:prstGeom>
        </p:spPr>
      </p:pic>
      <p:sp>
        <p:nvSpPr>
          <p:cNvPr id="16" name="任意多边形 15"/>
          <p:cNvSpPr/>
          <p:nvPr/>
        </p:nvSpPr>
        <p:spPr>
          <a:xfrm>
            <a:off x="5346008" y="3106460"/>
            <a:ext cx="4225771" cy="923278"/>
          </a:xfrm>
          <a:custGeom>
            <a:avLst/>
            <a:gdLst>
              <a:gd name="connsiteX0" fmla="*/ 4225771 w 4225771"/>
              <a:gd name="connsiteY0" fmla="*/ 0 h 923278"/>
              <a:gd name="connsiteX1" fmla="*/ 0 w 4225771"/>
              <a:gd name="connsiteY1" fmla="*/ 532660 h 923278"/>
              <a:gd name="connsiteX2" fmla="*/ 0 w 4225771"/>
              <a:gd name="connsiteY2" fmla="*/ 923278 h 923278"/>
              <a:gd name="connsiteX3" fmla="*/ 4208016 w 4225771"/>
              <a:gd name="connsiteY3" fmla="*/ 825623 h 923278"/>
              <a:gd name="connsiteX4" fmla="*/ 4225771 w 4225771"/>
              <a:gd name="connsiteY4" fmla="*/ 0 h 9232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771" h="923278">
                <a:moveTo>
                  <a:pt x="4225771" y="0"/>
                </a:moveTo>
                <a:lnTo>
                  <a:pt x="0" y="532660"/>
                </a:lnTo>
                <a:lnTo>
                  <a:pt x="0" y="923278"/>
                </a:lnTo>
                <a:lnTo>
                  <a:pt x="4208016" y="825623"/>
                </a:lnTo>
                <a:lnTo>
                  <a:pt x="4225771" y="0"/>
                </a:lnTo>
                <a:close/>
              </a:path>
            </a:pathLst>
          </a:cu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740"/>
          </a:p>
        </p:txBody>
      </p:sp>
      <p:sp>
        <p:nvSpPr>
          <p:cNvPr id="19" name="Rectangle 7"/>
          <p:cNvSpPr>
            <a:spLocks noChangeArrowheads="1"/>
          </p:cNvSpPr>
          <p:nvPr/>
        </p:nvSpPr>
        <p:spPr bwMode="auto">
          <a:xfrm>
            <a:off x="5557422" y="5054776"/>
            <a:ext cx="3985468" cy="923330"/>
          </a:xfrm>
          <a:prstGeom prst="rect">
            <a:avLst/>
          </a:prstGeom>
          <a:noFill/>
          <a:ln w="9525">
            <a:noFill/>
            <a:miter lim="800000"/>
          </a:ln>
        </p:spPr>
        <p:txBody>
          <a:bodyPr wrap="square" anchor="ctr">
            <a:spAutoFit/>
          </a:bodyPr>
          <a:lstStyle/>
          <a:p>
            <a:pPr indent="127000" algn="ctr">
              <a:lnSpc>
                <a:spcPct val="150000"/>
              </a:lnSpc>
            </a:pPr>
            <a:r>
              <a:rPr lang="zh-CN" altLang="en-US" sz="1200" b="1" dirty="0">
                <a:solidFill>
                  <a:srgbClr val="C00000"/>
                </a:solidFill>
                <a:latin typeface="微软雅黑" panose="020B0503020204020204" pitchFamily="34" charset="-122"/>
                <a:ea typeface="微软雅黑" panose="020B0503020204020204" pitchFamily="34" charset="-122"/>
              </a:rPr>
              <a:t>安徽省某镇</a:t>
            </a:r>
            <a:endParaRPr lang="en-US" altLang="zh-CN" sz="1200" b="1" dirty="0">
              <a:solidFill>
                <a:srgbClr val="C00000"/>
              </a:solidFill>
              <a:latin typeface="微软雅黑" panose="020B0503020204020204" pitchFamily="34" charset="-122"/>
              <a:ea typeface="微软雅黑" panose="020B0503020204020204" pitchFamily="34" charset="-122"/>
            </a:endParaRPr>
          </a:p>
          <a:p>
            <a:pPr>
              <a:lnSpc>
                <a:spcPct val="150000"/>
              </a:lnSpc>
            </a:pPr>
            <a:r>
              <a:rPr lang="zh-CN" altLang="en-US" sz="1200" dirty="0">
                <a:latin typeface="微软雅黑" panose="020B0503020204020204" pitchFamily="34" charset="-122"/>
                <a:ea typeface="微软雅黑" panose="020B0503020204020204" pitchFamily="34" charset="-122"/>
              </a:rPr>
              <a:t>沿路均是商业，下商上居</a:t>
            </a:r>
            <a:r>
              <a:rPr lang="zh-CN" altLang="en-US" sz="1200" dirty="0" smtClean="0">
                <a:latin typeface="微软雅黑" panose="020B0503020204020204" pitchFamily="34" charset="-122"/>
                <a:ea typeface="微软雅黑" panose="020B0503020204020204" pitchFamily="34" charset="-122"/>
              </a:rPr>
              <a:t>，居住</a:t>
            </a:r>
            <a:r>
              <a:rPr lang="zh-CN" altLang="en-US" sz="1200" dirty="0">
                <a:latin typeface="微软雅黑" panose="020B0503020204020204" pitchFamily="34" charset="-122"/>
                <a:ea typeface="微软雅黑" panose="020B0503020204020204" pitchFamily="34" charset="-122"/>
              </a:rPr>
              <a:t>受商业</a:t>
            </a:r>
            <a:r>
              <a:rPr lang="zh-CN" altLang="en-US" sz="1200" dirty="0" smtClean="0">
                <a:latin typeface="微软雅黑" panose="020B0503020204020204" pitchFamily="34" charset="-122"/>
                <a:ea typeface="微软雅黑" panose="020B0503020204020204" pitchFamily="34" charset="-122"/>
              </a:rPr>
              <a:t>干扰大</a:t>
            </a:r>
            <a:r>
              <a:rPr lang="zh-CN" altLang="en-US" sz="1200" dirty="0">
                <a:latin typeface="微软雅黑" panose="020B0503020204020204" pitchFamily="34" charset="-122"/>
                <a:ea typeface="微软雅黑" panose="020B0503020204020204" pitchFamily="34" charset="-122"/>
              </a:rPr>
              <a:t>，居住环境较差。</a:t>
            </a:r>
            <a:endParaRPr lang="zh-CN" altLang="en-US" sz="1200" dirty="0">
              <a:latin typeface="微软雅黑" panose="020B0503020204020204" pitchFamily="34" charset="-122"/>
              <a:ea typeface="微软雅黑" panose="020B0503020204020204" pitchFamily="34" charset="-122"/>
            </a:endParaRPr>
          </a:p>
        </p:txBody>
      </p:sp>
      <p:grpSp>
        <p:nvGrpSpPr>
          <p:cNvPr id="20" name="组合 19"/>
          <p:cNvGrpSpPr/>
          <p:nvPr/>
        </p:nvGrpSpPr>
        <p:grpSpPr>
          <a:xfrm>
            <a:off x="272480" y="1904671"/>
            <a:ext cx="4926733" cy="3150105"/>
            <a:chOff x="409312" y="2187724"/>
            <a:chExt cx="4528433" cy="2895436"/>
          </a:xfrm>
        </p:grpSpPr>
        <p:pic>
          <p:nvPicPr>
            <p:cNvPr id="21" name="Picture 2" descr="D:\Backup\我的文档\Tencent Files\416283889\FileRecv\参考照片\IMG_20160309_104944R.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7643"/>
            <a:stretch>
              <a:fillRect/>
            </a:stretch>
          </p:blipFill>
          <p:spPr bwMode="auto">
            <a:xfrm>
              <a:off x="409312" y="2187724"/>
              <a:ext cx="4528433" cy="2895436"/>
            </a:xfrm>
            <a:prstGeom prst="rect">
              <a:avLst/>
            </a:prstGeom>
            <a:noFill/>
            <a:extLst>
              <a:ext uri="{909E8E84-426E-40DD-AFC4-6F175D3DCCD1}">
                <a14:hiddenFill xmlns:a14="http://schemas.microsoft.com/office/drawing/2010/main">
                  <a:solidFill>
                    <a:srgbClr val="FFFFFF"/>
                  </a:solidFill>
                </a14:hiddenFill>
              </a:ext>
            </a:extLst>
          </p:spPr>
        </p:pic>
        <p:sp>
          <p:nvSpPr>
            <p:cNvPr id="22" name="任意多边形 21"/>
            <p:cNvSpPr/>
            <p:nvPr/>
          </p:nvSpPr>
          <p:spPr>
            <a:xfrm>
              <a:off x="1349406" y="2396971"/>
              <a:ext cx="3586578" cy="2485747"/>
            </a:xfrm>
            <a:custGeom>
              <a:avLst/>
              <a:gdLst>
                <a:gd name="connsiteX0" fmla="*/ 3586578 w 3586578"/>
                <a:gd name="connsiteY0" fmla="*/ 2485747 h 2485747"/>
                <a:gd name="connsiteX1" fmla="*/ 0 w 3586578"/>
                <a:gd name="connsiteY1" fmla="*/ 1944210 h 2485747"/>
                <a:gd name="connsiteX2" fmla="*/ 0 w 3586578"/>
                <a:gd name="connsiteY2" fmla="*/ 1251751 h 2485747"/>
                <a:gd name="connsiteX3" fmla="*/ 3586578 w 3586578"/>
                <a:gd name="connsiteY3" fmla="*/ 0 h 2485747"/>
              </a:gdLst>
              <a:ahLst/>
              <a:cxnLst>
                <a:cxn ang="0">
                  <a:pos x="connsiteX0" y="connsiteY0"/>
                </a:cxn>
                <a:cxn ang="0">
                  <a:pos x="connsiteX1" y="connsiteY1"/>
                </a:cxn>
                <a:cxn ang="0">
                  <a:pos x="connsiteX2" y="connsiteY2"/>
                </a:cxn>
                <a:cxn ang="0">
                  <a:pos x="connsiteX3" y="connsiteY3"/>
                </a:cxn>
              </a:cxnLst>
              <a:rect l="l" t="t" r="r" b="b"/>
              <a:pathLst>
                <a:path w="3586578" h="2485747">
                  <a:moveTo>
                    <a:pt x="3586578" y="2485747"/>
                  </a:moveTo>
                  <a:lnTo>
                    <a:pt x="0" y="1944210"/>
                  </a:lnTo>
                  <a:lnTo>
                    <a:pt x="0" y="1251751"/>
                  </a:lnTo>
                  <a:lnTo>
                    <a:pt x="3586578" y="0"/>
                  </a:lnTo>
                </a:path>
              </a:pathLst>
            </a:cu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740"/>
            </a:p>
          </p:txBody>
        </p:sp>
      </p:grpSp>
      <p:grpSp>
        <p:nvGrpSpPr>
          <p:cNvPr id="31" name="组合 30"/>
          <p:cNvGrpSpPr/>
          <p:nvPr/>
        </p:nvGrpSpPr>
        <p:grpSpPr>
          <a:xfrm>
            <a:off x="4625343" y="4537886"/>
            <a:ext cx="624802" cy="646331"/>
            <a:chOff x="3563888" y="2060848"/>
            <a:chExt cx="576740" cy="646331"/>
          </a:xfrm>
        </p:grpSpPr>
        <p:sp>
          <p:nvSpPr>
            <p:cNvPr id="32" name="矩形 31"/>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3" name="矩形 32"/>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8996829" y="4537886"/>
            <a:ext cx="546061" cy="646203"/>
            <a:chOff x="4355976" y="2060848"/>
            <a:chExt cx="504056" cy="646203"/>
          </a:xfrm>
        </p:grpSpPr>
        <p:sp>
          <p:nvSpPr>
            <p:cNvPr id="24" name="矩形 23"/>
            <p:cNvSpPr/>
            <p:nvPr/>
          </p:nvSpPr>
          <p:spPr>
            <a:xfrm>
              <a:off x="4355976" y="2060848"/>
              <a:ext cx="504056" cy="646203"/>
            </a:xfrm>
            <a:prstGeom prst="rect">
              <a:avLst/>
            </a:prstGeom>
          </p:spPr>
          <p:txBody>
            <a:bodyPr wrap="square">
              <a:spAutoFit/>
            </a:bodyPr>
            <a:lstStyle/>
            <a:p>
              <a:r>
                <a:rPr lang="zh-CN" altLang="en-US" sz="3600" dirty="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25" name="矩形 24"/>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40"/>
            </a:p>
          </p:txBody>
        </p:sp>
      </p:grpSp>
      <p:pic>
        <p:nvPicPr>
          <p:cNvPr id="26" name="Picture 2" descr="20150826中国建筑研究院ppt-0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l="5021" t="8865" b="12645"/>
          <a:stretch>
            <a:fillRect/>
          </a:stretch>
        </p:blipFill>
        <p:spPr>
          <a:xfrm>
            <a:off x="2244398" y="1071546"/>
            <a:ext cx="3965240" cy="2268558"/>
          </a:xfrm>
          <a:prstGeom prst="rect">
            <a:avLst/>
          </a:prstGeom>
        </p:spPr>
      </p:pic>
      <p:pic>
        <p:nvPicPr>
          <p:cNvPr id="7180" name="图片 7"/>
          <p:cNvPicPr>
            <a:picLocks noChangeAspect="1"/>
          </p:cNvPicPr>
          <p:nvPr/>
        </p:nvPicPr>
        <p:blipFill rotWithShape="1">
          <a:blip r:embed="rId2"/>
          <a:srcRect l="5224" t="2590" b="8237"/>
          <a:stretch>
            <a:fillRect/>
          </a:stretch>
        </p:blipFill>
        <p:spPr bwMode="auto">
          <a:xfrm>
            <a:off x="6320406" y="1071547"/>
            <a:ext cx="3483615" cy="2268558"/>
          </a:xfrm>
          <a:prstGeom prst="rect">
            <a:avLst/>
          </a:prstGeom>
          <a:noFill/>
          <a:ln w="9525">
            <a:noFill/>
            <a:miter lim="800000"/>
            <a:headEnd/>
            <a:tailEnd/>
          </a:ln>
        </p:spPr>
      </p:pic>
      <p:sp>
        <p:nvSpPr>
          <p:cNvPr id="7172" name="TextBox 51"/>
          <p:cNvSpPr txBox="1">
            <a:spLocks noChangeArrowheads="1"/>
          </p:cNvSpPr>
          <p:nvPr/>
        </p:nvSpPr>
        <p:spPr bwMode="auto">
          <a:xfrm>
            <a:off x="125410" y="404664"/>
            <a:ext cx="5498712" cy="553998"/>
          </a:xfrm>
          <a:prstGeom prst="rect">
            <a:avLst/>
          </a:prstGeom>
          <a:noFill/>
          <a:ln w="9525">
            <a:noFill/>
            <a:miter lim="800000"/>
          </a:ln>
        </p:spPr>
        <p:txBody>
          <a:bodyPr wrap="square">
            <a:spAutoFit/>
          </a:bodyPr>
          <a:lstStyle/>
          <a:p>
            <a:pPr eaLnBrk="1" hangingPunct="1">
              <a:lnSpc>
                <a:spcPct val="150000"/>
              </a:lnSpc>
              <a:spcBef>
                <a:spcPts val="1200"/>
              </a:spcBef>
              <a:spcAft>
                <a:spcPts val="600"/>
              </a:spcAft>
              <a:buClr>
                <a:srgbClr val="376092"/>
              </a:buClr>
            </a:pPr>
            <a:r>
              <a:rPr lang="en-US" altLang="zh-CN" sz="2000" b="1" dirty="0" smtClean="0">
                <a:latin typeface="微软雅黑" panose="020B0503020204020204" pitchFamily="34" charset="-122"/>
                <a:ea typeface="微软雅黑" panose="020B0503020204020204" pitchFamily="34" charset="-122"/>
              </a:rPr>
              <a:t>    </a:t>
            </a:r>
            <a:r>
              <a:rPr lang="zh-CN" altLang="en-US" sz="2000" b="1" dirty="0" smtClean="0">
                <a:latin typeface="微软雅黑" panose="020B0503020204020204" pitchFamily="34" charset="-122"/>
                <a:ea typeface="微软雅黑" panose="020B0503020204020204" pitchFamily="34" charset="-122"/>
              </a:rPr>
              <a:t>加强底商牌匾与店前空间的管理</a:t>
            </a:r>
            <a:endParaRPr lang="en-US" altLang="zh-CN" sz="2000" b="1" dirty="0">
              <a:latin typeface="微软雅黑" panose="020B0503020204020204" pitchFamily="34" charset="-122"/>
              <a:ea typeface="微软雅黑" panose="020B0503020204020204" pitchFamily="34" charset="-122"/>
            </a:endParaRPr>
          </a:p>
        </p:txBody>
      </p:sp>
      <p:sp>
        <p:nvSpPr>
          <p:cNvPr id="7175" name="矩形 10"/>
          <p:cNvSpPr>
            <a:spLocks noChangeArrowheads="1"/>
          </p:cNvSpPr>
          <p:nvPr/>
        </p:nvSpPr>
        <p:spPr bwMode="auto">
          <a:xfrm>
            <a:off x="523844" y="943676"/>
            <a:ext cx="1714512" cy="2246769"/>
          </a:xfrm>
          <a:prstGeom prst="rect">
            <a:avLst/>
          </a:prstGeom>
          <a:noFill/>
          <a:ln w="9525">
            <a:noFill/>
            <a:miter lim="800000"/>
          </a:ln>
        </p:spPr>
        <p:txBody>
          <a:bodyPr wrap="square">
            <a:spAutoFit/>
          </a:bodyPr>
          <a:lstStyle/>
          <a:p>
            <a:pPr eaLnBrk="1" hangingPunct="1">
              <a:lnSpc>
                <a:spcPct val="150000"/>
              </a:lnSpc>
            </a:pPr>
            <a:r>
              <a:rPr lang="zh-CN" altLang="en-US" sz="1400" dirty="0">
                <a:latin typeface="微软雅黑" panose="020B0503020204020204" pitchFamily="34" charset="-122"/>
                <a:ea typeface="微软雅黑" panose="020B0503020204020204" pitchFamily="34" charset="-122"/>
              </a:rPr>
              <a:t>店铺</a:t>
            </a:r>
            <a:r>
              <a:rPr lang="zh-CN" altLang="en-US" sz="1400" dirty="0" smtClean="0">
                <a:latin typeface="微软雅黑" panose="020B0503020204020204" pitchFamily="34" charset="-122"/>
                <a:ea typeface="微软雅黑" panose="020B0503020204020204" pitchFamily="34" charset="-122"/>
              </a:rPr>
              <a:t>牌匾应对</a:t>
            </a:r>
            <a:r>
              <a:rPr lang="zh-CN" altLang="en-US" sz="1400" dirty="0" smtClean="0">
                <a:solidFill>
                  <a:srgbClr val="C00000"/>
                </a:solidFill>
                <a:latin typeface="微软雅黑" panose="020B0503020204020204" pitchFamily="34" charset="-122"/>
                <a:ea typeface="微软雅黑" panose="020B0503020204020204" pitchFamily="34" charset="-122"/>
              </a:rPr>
              <a:t>色彩、大小、悬挂方式</a:t>
            </a:r>
            <a:r>
              <a:rPr lang="zh-CN" altLang="en-US" sz="1400" dirty="0" smtClean="0">
                <a:latin typeface="微软雅黑" panose="020B0503020204020204" pitchFamily="34" charset="-122"/>
                <a:ea typeface="微软雅黑" panose="020B0503020204020204" pitchFamily="34" charset="-122"/>
              </a:rPr>
              <a:t>进行管控，既要有个性又要美观，并应与</a:t>
            </a:r>
            <a:r>
              <a:rPr lang="zh-CN" altLang="en-US" sz="1400" dirty="0">
                <a:latin typeface="微软雅黑" panose="020B0503020204020204" pitchFamily="34" charset="-122"/>
                <a:ea typeface="微软雅黑" panose="020B0503020204020204" pitchFamily="34" charset="-122"/>
              </a:rPr>
              <a:t>街巷空间协调、有序布置</a:t>
            </a:r>
            <a:r>
              <a:rPr lang="zh-CN" altLang="en-US" sz="1400" dirty="0" smtClean="0">
                <a:latin typeface="微软雅黑" panose="020B0503020204020204" pitchFamily="34" charset="-122"/>
                <a:ea typeface="微软雅黑" panose="020B0503020204020204" pitchFamily="34" charset="-122"/>
              </a:rPr>
              <a:t>。</a:t>
            </a:r>
            <a:endParaRPr lang="en-US" altLang="zh-CN" sz="1400" dirty="0" smtClean="0">
              <a:latin typeface="微软雅黑" panose="020B0503020204020204" pitchFamily="34" charset="-122"/>
              <a:ea typeface="微软雅黑" panose="020B0503020204020204" pitchFamily="34" charset="-122"/>
            </a:endParaRPr>
          </a:p>
          <a:p>
            <a:pPr indent="288290" eaLnBrk="1" hangingPunct="1"/>
            <a:endParaRPr lang="en-US" altLang="zh-CN" sz="1400" dirty="0">
              <a:latin typeface="微软雅黑" panose="020B0503020204020204" pitchFamily="34" charset="-122"/>
              <a:ea typeface="微软雅黑" panose="020B0503020204020204" pitchFamily="34" charset="-122"/>
            </a:endParaRPr>
          </a:p>
        </p:txBody>
      </p:sp>
      <p:sp>
        <p:nvSpPr>
          <p:cNvPr id="7176" name="Text Box 3"/>
          <p:cNvSpPr txBox="1">
            <a:spLocks noChangeArrowheads="1"/>
          </p:cNvSpPr>
          <p:nvPr/>
        </p:nvSpPr>
        <p:spPr bwMode="auto">
          <a:xfrm>
            <a:off x="5717504" y="3350528"/>
            <a:ext cx="4089290" cy="276987"/>
          </a:xfrm>
          <a:prstGeom prst="rect">
            <a:avLst/>
          </a:prstGeom>
          <a:noFill/>
          <a:ln w="9525">
            <a:noFill/>
            <a:miter lim="800000"/>
          </a:ln>
        </p:spPr>
        <p:txBody>
          <a:bodyPr wrap="square" lIns="91429" tIns="45714" rIns="91429" bIns="45714">
            <a:spAutoFit/>
          </a:bodyPr>
          <a:lstStyle/>
          <a:p>
            <a:pPr algn="ctr" eaLnBrk="1" hangingPunct="1">
              <a:buClr>
                <a:srgbClr val="FF0000"/>
              </a:buClr>
              <a:buFont typeface="Arial" panose="020B0604020202020204" pitchFamily="34" charset="0"/>
              <a:buNone/>
            </a:pPr>
            <a:r>
              <a:rPr lang="zh-CN" altLang="en-US" sz="1200" b="1" dirty="0">
                <a:solidFill>
                  <a:srgbClr val="C00000"/>
                </a:solidFill>
                <a:latin typeface="微软雅黑" panose="020B0503020204020204" pitchFamily="34" charset="-122"/>
                <a:ea typeface="微软雅黑" panose="020B0503020204020204" pitchFamily="34" charset="-122"/>
              </a:rPr>
              <a:t>浙江省溪口镇</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21" name="Rectangle 1"/>
          <p:cNvSpPr>
            <a:spLocks noChangeArrowheads="1"/>
          </p:cNvSpPr>
          <p:nvPr/>
        </p:nvSpPr>
        <p:spPr bwMode="auto">
          <a:xfrm>
            <a:off x="1523976" y="3273982"/>
            <a:ext cx="4676244" cy="369332"/>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ctr" defTabSz="914400" rtl="0" eaLnBrk="1" fontAlgn="base" latinLnBrk="0" hangingPunct="1">
              <a:lnSpc>
                <a:spcPct val="150000"/>
              </a:lnSpc>
              <a:spcBef>
                <a:spcPct val="0"/>
              </a:spcBef>
              <a:spcAft>
                <a:spcPct val="0"/>
              </a:spcAft>
              <a:buClrTx/>
              <a:buSzTx/>
              <a:buFontTx/>
              <a:buNone/>
            </a:pPr>
            <a:r>
              <a:rPr lang="zh-CN" altLang="en-US" sz="1200" b="1" dirty="0">
                <a:solidFill>
                  <a:srgbClr val="C00000"/>
                </a:solidFill>
                <a:latin typeface="微软雅黑" panose="020B0503020204020204" pitchFamily="34" charset="-122"/>
                <a:ea typeface="微软雅黑" panose="020B0503020204020204" pitchFamily="34" charset="-122"/>
              </a:rPr>
              <a:t>安徽</a:t>
            </a:r>
            <a:r>
              <a:rPr lang="zh-CN" altLang="en-US" sz="1200" b="1" dirty="0" smtClean="0">
                <a:solidFill>
                  <a:srgbClr val="C00000"/>
                </a:solidFill>
                <a:latin typeface="微软雅黑" panose="020B0503020204020204" pitchFamily="34" charset="-122"/>
                <a:ea typeface="微软雅黑" panose="020B0503020204020204" pitchFamily="34" charset="-122"/>
              </a:rPr>
              <a:t>省某镇       </a:t>
            </a:r>
            <a:r>
              <a:rPr lang="zh-CN" altLang="en-US" sz="1200" dirty="0" smtClean="0">
                <a:latin typeface="微软雅黑" panose="020B0503020204020204" pitchFamily="34" charset="-122"/>
                <a:ea typeface="微软雅黑" panose="020B0503020204020204" pitchFamily="34" charset="-122"/>
              </a:rPr>
              <a:t>牌匾、广告混乱，有碍观瞻。</a:t>
            </a:r>
            <a:endParaRPr lang="zh-CN" altLang="en-US" sz="1200" dirty="0" smtClean="0">
              <a:latin typeface="微软雅黑" panose="020B0503020204020204" pitchFamily="34" charset="-122"/>
              <a:ea typeface="微软雅黑" panose="020B0503020204020204" pitchFamily="34" charset="-122"/>
            </a:endParaRPr>
          </a:p>
        </p:txBody>
      </p:sp>
      <p:grpSp>
        <p:nvGrpSpPr>
          <p:cNvPr id="3" name="组合 23"/>
          <p:cNvGrpSpPr/>
          <p:nvPr/>
        </p:nvGrpSpPr>
        <p:grpSpPr>
          <a:xfrm>
            <a:off x="5673422" y="2839593"/>
            <a:ext cx="546061" cy="646331"/>
            <a:chOff x="4355976" y="2060848"/>
            <a:chExt cx="504056" cy="646331"/>
          </a:xfrm>
        </p:grpSpPr>
        <p:sp>
          <p:nvSpPr>
            <p:cNvPr id="25" name="矩形 24"/>
            <p:cNvSpPr/>
            <p:nvPr/>
          </p:nvSpPr>
          <p:spPr>
            <a:xfrm>
              <a:off x="4355976" y="2060848"/>
              <a:ext cx="504056"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26" name="矩形 25"/>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19" name="TextBox 18"/>
          <p:cNvSpPr txBox="1"/>
          <p:nvPr/>
        </p:nvSpPr>
        <p:spPr>
          <a:xfrm>
            <a:off x="825694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商业服务 </a:t>
            </a:r>
            <a:endParaRPr lang="zh-CN" altLang="en-US" sz="2400" b="1" dirty="0">
              <a:latin typeface="微软雅黑" panose="020B0503020204020204" pitchFamily="34" charset="-122"/>
              <a:ea typeface="微软雅黑" panose="020B0503020204020204" pitchFamily="34" charset="-122"/>
            </a:endParaRPr>
          </a:p>
        </p:txBody>
      </p:sp>
      <p:grpSp>
        <p:nvGrpSpPr>
          <p:cNvPr id="20" name="组合 19"/>
          <p:cNvGrpSpPr/>
          <p:nvPr/>
        </p:nvGrpSpPr>
        <p:grpSpPr>
          <a:xfrm>
            <a:off x="9257420" y="2854107"/>
            <a:ext cx="624802" cy="646331"/>
            <a:chOff x="3563888" y="2060848"/>
            <a:chExt cx="576740" cy="646331"/>
          </a:xfrm>
        </p:grpSpPr>
        <p:sp>
          <p:nvSpPr>
            <p:cNvPr id="24" name="矩形 23"/>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27" name="矩形 26"/>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28" name="Text Box 3"/>
          <p:cNvSpPr txBox="1">
            <a:spLocks noChangeArrowheads="1"/>
          </p:cNvSpPr>
          <p:nvPr/>
        </p:nvSpPr>
        <p:spPr bwMode="auto">
          <a:xfrm>
            <a:off x="3622084" y="6073485"/>
            <a:ext cx="6211427" cy="276987"/>
          </a:xfrm>
          <a:prstGeom prst="rect">
            <a:avLst/>
          </a:prstGeom>
          <a:noFill/>
          <a:ln w="9525">
            <a:noFill/>
            <a:miter lim="800000"/>
          </a:ln>
        </p:spPr>
        <p:txBody>
          <a:bodyPr wrap="square" lIns="91429" tIns="45714" rIns="91429" bIns="45714">
            <a:spAutoFit/>
          </a:bodyPr>
          <a:lstStyle/>
          <a:p>
            <a:pPr algn="ctr" eaLnBrk="1" hangingPunct="1">
              <a:buClr>
                <a:srgbClr val="FF0000"/>
              </a:buClr>
              <a:buFont typeface="Arial" panose="020B0604020202020204" pitchFamily="34" charset="0"/>
              <a:buNone/>
            </a:pPr>
            <a:r>
              <a:rPr lang="zh-CN" altLang="en-US" sz="1200" b="1" dirty="0" smtClean="0">
                <a:solidFill>
                  <a:srgbClr val="C00000"/>
                </a:solidFill>
                <a:latin typeface="微软雅黑" panose="020B0503020204020204" pitchFamily="34" charset="-122"/>
                <a:ea typeface="微软雅黑" panose="020B0503020204020204" pitchFamily="34" charset="-122"/>
              </a:rPr>
              <a:t>浙江省天荒坪镇</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sym typeface="Calibri" panose="020F0502020204030204" pitchFamily="34" charset="0"/>
              </a:rPr>
              <a:t>2. </a:t>
            </a:r>
            <a:r>
              <a:rPr lang="zh-CN" altLang="en-US" sz="2400" b="1" dirty="0" smtClean="0">
                <a:latin typeface="微软雅黑" panose="020B0503020204020204" pitchFamily="34" charset="-122"/>
                <a:ea typeface="微软雅黑" panose="020B0503020204020204" pitchFamily="34" charset="-122"/>
                <a:sym typeface="Calibri" panose="020F0502020204030204" pitchFamily="34" charset="0"/>
              </a:rPr>
              <a:t>加强管理，宜居宜业</a:t>
            </a:r>
            <a:endParaRPr lang="en-US" altLang="zh-CN" sz="2400" b="1" dirty="0">
              <a:latin typeface="微软雅黑" panose="020B0503020204020204" pitchFamily="34" charset="-122"/>
              <a:ea typeface="微软雅黑" panose="020B0503020204020204" pitchFamily="34" charset="-122"/>
              <a:sym typeface="Calibri" panose="020F0502020204030204" pitchFamily="34" charset="0"/>
            </a:endParaRPr>
          </a:p>
        </p:txBody>
      </p:sp>
      <p:grpSp>
        <p:nvGrpSpPr>
          <p:cNvPr id="5" name="组合 4"/>
          <p:cNvGrpSpPr/>
          <p:nvPr/>
        </p:nvGrpSpPr>
        <p:grpSpPr>
          <a:xfrm>
            <a:off x="2295472" y="3643314"/>
            <a:ext cx="7538040" cy="2786105"/>
            <a:chOff x="2306292" y="476672"/>
            <a:chExt cx="7489984" cy="2877023"/>
          </a:xfrm>
        </p:grpSpPr>
        <p:pic>
          <p:nvPicPr>
            <p:cNvPr id="9218" name="Picture 2" descr="C:\Documents and Settings\ghy-zhangxy\feiq\RichOle\116997674.bmp"/>
            <p:cNvPicPr>
              <a:picLocks noChangeAspect="1" noChangeArrowheads="1"/>
            </p:cNvPicPr>
            <p:nvPr/>
          </p:nvPicPr>
          <p:blipFill rotWithShape="1">
            <a:blip r:embed="rId3">
              <a:extLst>
                <a:ext uri="{28A0092B-C50C-407E-A947-70E740481C1C}">
                  <a14:useLocalDpi xmlns:a14="http://schemas.microsoft.com/office/drawing/2010/main" val="0"/>
                </a:ext>
              </a:extLst>
            </a:blip>
            <a:srcRect l="2184" r="7082" b="21397"/>
            <a:stretch>
              <a:fillRect/>
            </a:stretch>
          </p:blipFill>
          <p:spPr bwMode="auto">
            <a:xfrm>
              <a:off x="4383989" y="476673"/>
              <a:ext cx="5412287" cy="2874665"/>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06292" y="476672"/>
              <a:ext cx="1918016" cy="2877023"/>
            </a:xfrm>
            <a:prstGeom prst="rect">
              <a:avLst/>
            </a:prstGeom>
          </p:spPr>
        </p:pic>
      </p:grpSp>
      <p:grpSp>
        <p:nvGrpSpPr>
          <p:cNvPr id="23" name="组合 22"/>
          <p:cNvGrpSpPr/>
          <p:nvPr/>
        </p:nvGrpSpPr>
        <p:grpSpPr>
          <a:xfrm>
            <a:off x="9281198" y="5929330"/>
            <a:ext cx="624802" cy="646331"/>
            <a:chOff x="3563888" y="2060848"/>
            <a:chExt cx="576740" cy="646331"/>
          </a:xfrm>
        </p:grpSpPr>
        <p:sp>
          <p:nvSpPr>
            <p:cNvPr id="29" name="矩形 28"/>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0" name="矩形 29"/>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32" name="Text Box 3"/>
          <p:cNvSpPr txBox="1">
            <a:spLocks noChangeArrowheads="1"/>
          </p:cNvSpPr>
          <p:nvPr/>
        </p:nvSpPr>
        <p:spPr bwMode="auto">
          <a:xfrm>
            <a:off x="3367042" y="6502683"/>
            <a:ext cx="4089290" cy="276987"/>
          </a:xfrm>
          <a:prstGeom prst="rect">
            <a:avLst/>
          </a:prstGeom>
          <a:noFill/>
          <a:ln w="9525">
            <a:noFill/>
            <a:miter lim="800000"/>
          </a:ln>
        </p:spPr>
        <p:txBody>
          <a:bodyPr wrap="square" lIns="91429" tIns="45714" rIns="91429" bIns="45714">
            <a:spAutoFit/>
          </a:bodyPr>
          <a:lstStyle/>
          <a:p>
            <a:pPr algn="ctr" eaLnBrk="1" hangingPunct="1">
              <a:buClr>
                <a:srgbClr val="FF0000"/>
              </a:buClr>
              <a:buFont typeface="Arial" panose="020B0604020202020204" pitchFamily="34" charset="0"/>
              <a:buNone/>
            </a:pPr>
            <a:r>
              <a:rPr lang="zh-CN" altLang="en-US" sz="1200" b="1" dirty="0" smtClean="0">
                <a:solidFill>
                  <a:srgbClr val="C00000"/>
                </a:solidFill>
                <a:latin typeface="微软雅黑" panose="020B0503020204020204" pitchFamily="34" charset="-122"/>
                <a:ea typeface="微软雅黑" panose="020B0503020204020204" pitchFamily="34" charset="-122"/>
              </a:rPr>
              <a:t>浙江省天荒坪镇</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pic>
        <p:nvPicPr>
          <p:cNvPr id="33" name="Picture 2" descr="20150826中国建筑研究院ppt-0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Box 15"/>
          <p:cNvSpPr txBox="1">
            <a:spLocks noChangeArrowheads="1"/>
          </p:cNvSpPr>
          <p:nvPr/>
        </p:nvSpPr>
        <p:spPr bwMode="auto">
          <a:xfrm>
            <a:off x="4985677" y="2420938"/>
            <a:ext cx="4603882" cy="646112"/>
          </a:xfrm>
          <a:prstGeom prst="rect">
            <a:avLst/>
          </a:prstGeom>
          <a:noFill/>
          <a:ln w="9525">
            <a:noFill/>
            <a:miter lim="800000"/>
          </a:ln>
        </p:spPr>
        <p:txBody>
          <a:bodyPr>
            <a:spAutoFit/>
          </a:bodyPr>
          <a:lstStyle/>
          <a:p>
            <a:pPr indent="720090" eaLnBrk="1" hangingPunct="1">
              <a:buClr>
                <a:srgbClr val="4F81BD">
                  <a:lumMod val="75000"/>
                </a:srgbClr>
              </a:buClr>
              <a:defRPr/>
            </a:pPr>
            <a:endParaRPr lang="en-US" altLang="zh-CN" dirty="0">
              <a:solidFill>
                <a:srgbClr val="FF0000"/>
              </a:solidFill>
              <a:latin typeface="Adobe 黑体 Std R" panose="020B0400000000000000" pitchFamily="34" charset="-122"/>
              <a:ea typeface="Adobe 黑体 Std R" panose="020B0400000000000000" pitchFamily="34" charset="-122"/>
            </a:endParaRPr>
          </a:p>
          <a:p>
            <a:pPr eaLnBrk="1" hangingPunct="1">
              <a:defRPr/>
            </a:pPr>
            <a:endParaRPr lang="en-US" altLang="zh-CN" sz="2000" dirty="0">
              <a:solidFill>
                <a:schemeClr val="bg1"/>
              </a:solidFill>
              <a:latin typeface="微软雅黑" panose="020B0503020204020204" pitchFamily="34" charset="-122"/>
              <a:ea typeface="黑体" panose="02010600030101010101" pitchFamily="2" charset="-122"/>
              <a:sym typeface="Calibri" panose="020F0502020204030204" pitchFamily="34" charset="0"/>
            </a:endParaRPr>
          </a:p>
        </p:txBody>
      </p:sp>
      <p:sp>
        <p:nvSpPr>
          <p:cNvPr id="81924" name="TextBox 15"/>
          <p:cNvSpPr txBox="1">
            <a:spLocks noChangeArrowheads="1"/>
          </p:cNvSpPr>
          <p:nvPr/>
        </p:nvSpPr>
        <p:spPr bwMode="auto">
          <a:xfrm>
            <a:off x="5030391" y="2420302"/>
            <a:ext cx="4566079" cy="1631216"/>
          </a:xfrm>
          <a:prstGeom prst="rect">
            <a:avLst/>
          </a:prstGeom>
          <a:no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spcAft>
                <a:spcPts val="600"/>
              </a:spcAft>
              <a:buNone/>
              <a:defRPr/>
            </a:pPr>
            <a:r>
              <a:rPr lang="en-US" altLang="zh-CN" sz="2000" dirty="0">
                <a:latin typeface="微软雅黑" panose="020B0503020204020204" pitchFamily="34" charset="-122"/>
                <a:ea typeface="微软雅黑" panose="020B0503020204020204" pitchFamily="34" charset="-122"/>
                <a:sym typeface="Calibri" panose="020F0502020204030204" pitchFamily="34" charset="0"/>
              </a:rPr>
              <a:t>1</a:t>
            </a:r>
            <a:r>
              <a:rPr lang="zh-CN" altLang="en-US" sz="2000" dirty="0">
                <a:latin typeface="微软雅黑" panose="020B0503020204020204" pitchFamily="34" charset="-122"/>
                <a:ea typeface="微软雅黑" panose="020B0503020204020204" pitchFamily="34" charset="-122"/>
                <a:sym typeface="Calibri" panose="020F0502020204030204" pitchFamily="34" charset="0"/>
              </a:rPr>
              <a:t>、街道尺度适宜</a:t>
            </a:r>
            <a:endParaRPr lang="en-US" altLang="zh-CN" sz="2000" dirty="0">
              <a:latin typeface="微软雅黑" panose="020B0503020204020204" pitchFamily="34" charset="-122"/>
              <a:ea typeface="微软雅黑" panose="020B0503020204020204" pitchFamily="34" charset="-122"/>
              <a:sym typeface="Calibri" panose="020F0502020204030204" pitchFamily="34" charset="0"/>
            </a:endParaRPr>
          </a:p>
          <a:p>
            <a:pPr eaLnBrk="1" hangingPunct="1">
              <a:lnSpc>
                <a:spcPct val="150000"/>
              </a:lnSpc>
              <a:spcBef>
                <a:spcPct val="0"/>
              </a:spcBef>
              <a:spcAft>
                <a:spcPts val="600"/>
              </a:spcAft>
              <a:buNone/>
              <a:defRPr/>
            </a:pPr>
            <a:r>
              <a:rPr lang="en-US" altLang="zh-CN" sz="2000" dirty="0">
                <a:latin typeface="微软雅黑" panose="020B0503020204020204" pitchFamily="34" charset="-122"/>
                <a:ea typeface="微软雅黑" panose="020B0503020204020204" pitchFamily="34" charset="-122"/>
                <a:sym typeface="Calibri" panose="020F0502020204030204" pitchFamily="34" charset="0"/>
              </a:rPr>
              <a:t>2</a:t>
            </a:r>
            <a:r>
              <a:rPr lang="zh-CN" altLang="en-US" sz="2000" dirty="0">
                <a:latin typeface="微软雅黑" panose="020B0503020204020204" pitchFamily="34" charset="-122"/>
                <a:ea typeface="微软雅黑" panose="020B0503020204020204" pitchFamily="34" charset="-122"/>
                <a:sym typeface="Calibri" panose="020F0502020204030204" pitchFamily="34" charset="0"/>
              </a:rPr>
              <a:t>、街道立面协调</a:t>
            </a:r>
            <a:endParaRPr lang="en-US" altLang="zh-CN" sz="2000" dirty="0">
              <a:latin typeface="微软雅黑" panose="020B0503020204020204" pitchFamily="34" charset="-122"/>
              <a:ea typeface="微软雅黑" panose="020B0503020204020204" pitchFamily="34" charset="-122"/>
              <a:sym typeface="Calibri" panose="020F0502020204030204" pitchFamily="34" charset="0"/>
            </a:endParaRPr>
          </a:p>
          <a:p>
            <a:pPr eaLnBrk="1" hangingPunct="1">
              <a:lnSpc>
                <a:spcPct val="150000"/>
              </a:lnSpc>
              <a:spcBef>
                <a:spcPct val="0"/>
              </a:spcBef>
              <a:spcAft>
                <a:spcPts val="600"/>
              </a:spcAft>
              <a:buNone/>
              <a:defRPr/>
            </a:pPr>
            <a:r>
              <a:rPr lang="en-US" altLang="zh-CN" sz="2000" dirty="0">
                <a:latin typeface="微软雅黑" panose="020B0503020204020204" pitchFamily="34" charset="-122"/>
                <a:ea typeface="微软雅黑" panose="020B0503020204020204" pitchFamily="34" charset="-122"/>
                <a:sym typeface="Calibri" panose="020F0502020204030204" pitchFamily="34" charset="0"/>
              </a:rPr>
              <a:t>3</a:t>
            </a:r>
            <a:r>
              <a:rPr lang="zh-CN" altLang="en-US" sz="2000" dirty="0" smtClean="0">
                <a:latin typeface="微软雅黑" panose="020B0503020204020204" pitchFamily="34" charset="-122"/>
                <a:ea typeface="微软雅黑" panose="020B0503020204020204" pitchFamily="34" charset="-122"/>
                <a:sym typeface="Calibri" panose="020F0502020204030204" pitchFamily="34" charset="0"/>
              </a:rPr>
              <a:t>、优化道路断面设计</a:t>
            </a:r>
            <a:endParaRPr lang="en-US" altLang="zh-CN" sz="2000" dirty="0">
              <a:latin typeface="微软雅黑" panose="020B0503020204020204" pitchFamily="34" charset="-122"/>
              <a:ea typeface="微软雅黑" panose="020B0503020204020204" pitchFamily="34" charset="-122"/>
              <a:sym typeface="Calibri" panose="020F0502020204030204" pitchFamily="34" charset="0"/>
            </a:endParaRPr>
          </a:p>
        </p:txBody>
      </p:sp>
      <p:pic>
        <p:nvPicPr>
          <p:cNvPr id="7"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15"/>
          <p:cNvSpPr txBox="1">
            <a:spLocks noChangeArrowheads="1"/>
          </p:cNvSpPr>
          <p:nvPr/>
        </p:nvSpPr>
        <p:spPr bwMode="auto">
          <a:xfrm>
            <a:off x="4718975" y="1484785"/>
            <a:ext cx="5850731" cy="830997"/>
          </a:xfrm>
          <a:prstGeom prst="rect">
            <a:avLst/>
          </a:prstGeom>
          <a:noFill/>
          <a:ln w="9525">
            <a:noFill/>
            <a:miter lim="800000"/>
          </a:ln>
        </p:spPr>
        <p:txBody>
          <a:bodyPr>
            <a:spAutoFit/>
          </a:bodyPr>
          <a:lstStyle/>
          <a:p>
            <a:pPr marL="571500" indent="-571500" eaLnBrk="1" hangingPunct="1">
              <a:lnSpc>
                <a:spcPct val="150000"/>
              </a:lnSpc>
              <a:buClr>
                <a:schemeClr val="accent3">
                  <a:lumMod val="50000"/>
                </a:schemeClr>
              </a:buClr>
              <a:buFont typeface="Wingdings" panose="05000000000000000000" pitchFamily="2" charset="2"/>
              <a:buChar char="p"/>
            </a:pPr>
            <a:r>
              <a:rPr lang="zh-CN" altLang="en-US" sz="3200" b="1" dirty="0" smtClean="0">
                <a:solidFill>
                  <a:schemeClr val="bg1">
                    <a:lumMod val="50000"/>
                  </a:schemeClr>
                </a:solidFill>
                <a:latin typeface="微软雅黑" panose="020B0503020204020204" pitchFamily="34" charset="-122"/>
                <a:ea typeface="微软雅黑" panose="020B0503020204020204" pitchFamily="34" charset="-122"/>
                <a:sym typeface="Calibri" panose="020F0502020204030204" pitchFamily="34" charset="0"/>
              </a:rPr>
              <a:t>第七章 街道空间</a:t>
            </a:r>
            <a:endParaRPr lang="en-US" altLang="zh-CN" sz="3200" b="1" dirty="0">
              <a:solidFill>
                <a:schemeClr val="bg1">
                  <a:lumMod val="50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spTree>
  </p:cSld>
  <p:clrMapOvr>
    <a:masterClrMapping/>
  </p:clrMapOvr>
  <p:transition spd="slow"/>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Documents and Settings\ghy-zhangxy\feiq\RichOle\663412128.bmp"/>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1112" y="2714439"/>
            <a:ext cx="4067792" cy="2520000"/>
          </a:xfrm>
          <a:prstGeom prst="rect">
            <a:avLst/>
          </a:prstGeom>
          <a:noFill/>
          <a:extLst>
            <a:ext uri="{909E8E84-426E-40DD-AFC4-6F175D3DCCD1}">
              <a14:hiddenFill xmlns:a14="http://schemas.microsoft.com/office/drawing/2010/main">
                <a:solidFill>
                  <a:srgbClr val="FFFFFF"/>
                </a:solidFill>
              </a14:hiddenFill>
            </a:ext>
          </a:extLst>
        </p:spPr>
      </p:pic>
      <p:sp>
        <p:nvSpPr>
          <p:cNvPr id="27" name="Text Box 3"/>
          <p:cNvSpPr txBox="1">
            <a:spLocks noChangeArrowheads="1"/>
          </p:cNvSpPr>
          <p:nvPr/>
        </p:nvSpPr>
        <p:spPr bwMode="auto">
          <a:xfrm>
            <a:off x="647194" y="918880"/>
            <a:ext cx="9092152" cy="1384982"/>
          </a:xfrm>
          <a:prstGeom prst="rect">
            <a:avLst/>
          </a:prstGeom>
          <a:noFill/>
          <a:ln w="9525">
            <a:noFill/>
            <a:miter lim="800000"/>
          </a:ln>
        </p:spPr>
        <p:txBody>
          <a:bodyPr wrap="square" lIns="91429" tIns="45714" rIns="91429" bIns="45714">
            <a:spAutoFit/>
          </a:bodyPr>
          <a:lstStyle/>
          <a:p>
            <a:pPr eaLnBrk="1" hangingPunct="1">
              <a:lnSpc>
                <a:spcPct val="150000"/>
              </a:lnSpc>
              <a:buClr>
                <a:srgbClr val="FF0000"/>
              </a:buClr>
            </a:pPr>
            <a:r>
              <a:rPr lang="zh-CN" altLang="en-US" sz="1400" dirty="0" smtClean="0">
                <a:latin typeface="微软雅黑" panose="020B0503020204020204" pitchFamily="34" charset="-122"/>
                <a:ea typeface="微软雅黑" panose="020B0503020204020204" pitchFamily="34" charset="-122"/>
              </a:rPr>
              <a:t>小城镇应尽量采用“</a:t>
            </a:r>
            <a:r>
              <a:rPr lang="zh-CN" altLang="en-US" sz="1400" b="1" dirty="0" smtClean="0">
                <a:solidFill>
                  <a:srgbClr val="C00000"/>
                </a:solidFill>
                <a:latin typeface="微软雅黑" panose="020B0503020204020204" pitchFamily="34" charset="-122"/>
                <a:ea typeface="微软雅黑" panose="020B0503020204020204" pitchFamily="34" charset="-122"/>
              </a:rPr>
              <a:t>密路网、窄断面</a:t>
            </a:r>
            <a:r>
              <a:rPr lang="zh-CN" altLang="en-US" sz="1400" dirty="0" smtClean="0">
                <a:latin typeface="微软雅黑" panose="020B0503020204020204" pitchFamily="34" charset="-122"/>
                <a:ea typeface="微软雅黑" panose="020B0503020204020204" pitchFamily="34" charset="-122"/>
              </a:rPr>
              <a:t>”的道路形式。在满足同等交通通行量的条件下，道路网加密后，既节约土地资源与建设资金，又可以营造更好特色街道空间。</a:t>
            </a:r>
            <a:endParaRPr lang="en-US" altLang="zh-CN" sz="1400" dirty="0" smtClean="0">
              <a:latin typeface="微软雅黑" panose="020B0503020204020204" pitchFamily="34" charset="-122"/>
              <a:ea typeface="微软雅黑" panose="020B0503020204020204" pitchFamily="34" charset="-122"/>
            </a:endParaRPr>
          </a:p>
          <a:p>
            <a:pPr eaLnBrk="1" hangingPunct="1">
              <a:lnSpc>
                <a:spcPct val="150000"/>
              </a:lnSpc>
              <a:buClr>
                <a:srgbClr val="FF0000"/>
              </a:buClr>
            </a:pPr>
            <a:r>
              <a:rPr lang="zh-CN" altLang="zh-CN" sz="1400" dirty="0" smtClean="0">
                <a:latin typeface="微软雅黑" panose="020B0503020204020204" pitchFamily="34" charset="-122"/>
                <a:ea typeface="微软雅黑" panose="020B0503020204020204" pitchFamily="34" charset="-122"/>
              </a:rPr>
              <a:t>鼓励</a:t>
            </a:r>
            <a:r>
              <a:rPr lang="zh-CN" altLang="zh-CN" sz="1400" dirty="0">
                <a:latin typeface="微软雅黑" panose="020B0503020204020204" pitchFamily="34" charset="-122"/>
                <a:ea typeface="微软雅黑" panose="020B0503020204020204" pitchFamily="34" charset="-122"/>
              </a:rPr>
              <a:t>在小城镇中形成</a:t>
            </a:r>
            <a:r>
              <a:rPr lang="zh-CN" altLang="zh-CN" sz="1400" dirty="0">
                <a:solidFill>
                  <a:srgbClr val="C00000"/>
                </a:solidFill>
                <a:latin typeface="微软雅黑" panose="020B0503020204020204" pitchFamily="34" charset="-122"/>
                <a:ea typeface="微软雅黑" panose="020B0503020204020204" pitchFamily="34" charset="-122"/>
              </a:rPr>
              <a:t>空间封闭性较好，空间界定感较强</a:t>
            </a:r>
            <a:r>
              <a:rPr lang="zh-CN" altLang="zh-CN" sz="1400" dirty="0">
                <a:latin typeface="微软雅黑" panose="020B0503020204020204" pitchFamily="34" charset="-122"/>
                <a:ea typeface="微软雅黑" panose="020B0503020204020204" pitchFamily="34" charset="-122"/>
              </a:rPr>
              <a:t>的街道空间</a:t>
            </a:r>
            <a:r>
              <a:rPr lang="zh-CN" altLang="zh-CN" sz="1400" dirty="0" smtClean="0">
                <a:latin typeface="微软雅黑" panose="020B0503020204020204" pitchFamily="34" charset="-122"/>
                <a:ea typeface="微软雅黑" panose="020B0503020204020204" pitchFamily="34" charset="-122"/>
              </a:rPr>
              <a:t>。</a:t>
            </a:r>
            <a:r>
              <a:rPr lang="zh-CN" altLang="en-US" sz="1400" b="1" dirty="0" smtClean="0">
                <a:solidFill>
                  <a:srgbClr val="C00000"/>
                </a:solidFill>
                <a:latin typeface="微软雅黑" panose="020B0503020204020204" pitchFamily="34" charset="-122"/>
                <a:ea typeface="微软雅黑" panose="020B0503020204020204" pitchFamily="34" charset="-122"/>
              </a:rPr>
              <a:t>生活型</a:t>
            </a:r>
            <a:r>
              <a:rPr lang="zh-CN" altLang="en-US" sz="1400" b="1" dirty="0">
                <a:solidFill>
                  <a:srgbClr val="C00000"/>
                </a:solidFill>
                <a:latin typeface="微软雅黑" panose="020B0503020204020204" pitchFamily="34" charset="-122"/>
                <a:ea typeface="微软雅黑" panose="020B0503020204020204" pitchFamily="34" charset="-122"/>
              </a:rPr>
              <a:t>道路</a:t>
            </a:r>
            <a:r>
              <a:rPr lang="zh-CN" altLang="en-US" sz="1400" dirty="0">
                <a:latin typeface="微软雅黑" panose="020B0503020204020204" pitchFamily="34" charset="-122"/>
                <a:ea typeface="微软雅黑" panose="020B0503020204020204" pitchFamily="34" charset="-122"/>
              </a:rPr>
              <a:t>高宽比以</a:t>
            </a:r>
            <a:r>
              <a:rPr lang="en-US" altLang="zh-CN" sz="1400" b="1" dirty="0">
                <a:solidFill>
                  <a:srgbClr val="C00000"/>
                </a:solidFill>
                <a:latin typeface="微软雅黑" panose="020B0503020204020204" pitchFamily="34" charset="-122"/>
                <a:ea typeface="微软雅黑" panose="020B0503020204020204" pitchFamily="34" charset="-122"/>
              </a:rPr>
              <a:t>1</a:t>
            </a:r>
            <a:r>
              <a:rPr lang="zh-CN" altLang="en-US" sz="1400" b="1" dirty="0">
                <a:solidFill>
                  <a:srgbClr val="C00000"/>
                </a:solidFill>
                <a:latin typeface="微软雅黑" panose="020B0503020204020204" pitchFamily="34" charset="-122"/>
                <a:ea typeface="微软雅黑" panose="020B0503020204020204" pitchFamily="34" charset="-122"/>
              </a:rPr>
              <a:t>：</a:t>
            </a:r>
            <a:r>
              <a:rPr lang="en-US" altLang="zh-CN" sz="1400" b="1" dirty="0">
                <a:solidFill>
                  <a:srgbClr val="C00000"/>
                </a:solidFill>
                <a:latin typeface="微软雅黑" panose="020B0503020204020204" pitchFamily="34" charset="-122"/>
                <a:ea typeface="微软雅黑" panose="020B0503020204020204" pitchFamily="34" charset="-122"/>
              </a:rPr>
              <a:t>2</a:t>
            </a:r>
            <a:r>
              <a:rPr lang="zh-CN" altLang="en-US" sz="1400" dirty="0">
                <a:latin typeface="微软雅黑" panose="020B0503020204020204" pitchFamily="34" charset="-122"/>
                <a:ea typeface="微软雅黑" panose="020B0503020204020204" pitchFamily="34" charset="-122"/>
              </a:rPr>
              <a:t>左右为宜，不宜低于</a:t>
            </a:r>
            <a:r>
              <a:rPr lang="en-US" altLang="zh-CN" sz="1400" dirty="0" smtClean="0">
                <a:latin typeface="微软雅黑" panose="020B0503020204020204" pitchFamily="34" charset="-122"/>
                <a:ea typeface="微软雅黑" panose="020B0503020204020204" pitchFamily="34" charset="-122"/>
              </a:rPr>
              <a:t>1:4</a:t>
            </a:r>
            <a:r>
              <a:rPr lang="zh-CN" altLang="en-US" sz="1400" dirty="0" smtClean="0">
                <a:latin typeface="微软雅黑" panose="020B0503020204020204" pitchFamily="34" charset="-122"/>
                <a:ea typeface="微软雅黑" panose="020B0503020204020204" pitchFamily="34" charset="-122"/>
              </a:rPr>
              <a:t>；</a:t>
            </a:r>
            <a:r>
              <a:rPr lang="zh-CN" altLang="en-US" sz="1400" b="1" dirty="0" smtClean="0">
                <a:solidFill>
                  <a:srgbClr val="C00000"/>
                </a:solidFill>
                <a:latin typeface="微软雅黑" panose="020B0503020204020204" pitchFamily="34" charset="-122"/>
                <a:ea typeface="微软雅黑" panose="020B0503020204020204" pitchFamily="34" charset="-122"/>
              </a:rPr>
              <a:t>街巷</a:t>
            </a:r>
            <a:r>
              <a:rPr lang="zh-CN" altLang="en-US" sz="1400" dirty="0">
                <a:latin typeface="微软雅黑" panose="020B0503020204020204" pitchFamily="34" charset="-122"/>
                <a:ea typeface="微软雅黑" panose="020B0503020204020204" pitchFamily="34" charset="-122"/>
              </a:rPr>
              <a:t>的高宽比</a:t>
            </a:r>
            <a:r>
              <a:rPr lang="zh-CN" altLang="en-US" sz="1400" dirty="0" smtClean="0">
                <a:latin typeface="微软雅黑" panose="020B0503020204020204" pitchFamily="34" charset="-122"/>
                <a:ea typeface="微软雅黑" panose="020B0503020204020204" pitchFamily="34" charset="-122"/>
              </a:rPr>
              <a:t>以大于</a:t>
            </a:r>
            <a:r>
              <a:rPr lang="en-US" altLang="zh-CN" sz="1400" b="1" dirty="0" smtClean="0">
                <a:solidFill>
                  <a:srgbClr val="C00000"/>
                </a:solidFill>
                <a:latin typeface="微软雅黑" panose="020B0503020204020204" pitchFamily="34" charset="-122"/>
                <a:ea typeface="微软雅黑" panose="020B0503020204020204" pitchFamily="34" charset="-122"/>
              </a:rPr>
              <a:t>1</a:t>
            </a:r>
            <a:r>
              <a:rPr lang="zh-CN" altLang="en-US" sz="1400" b="1" dirty="0" smtClean="0">
                <a:solidFill>
                  <a:srgbClr val="C00000"/>
                </a:solidFill>
                <a:latin typeface="微软雅黑" panose="020B0503020204020204" pitchFamily="34" charset="-122"/>
                <a:ea typeface="微软雅黑" panose="020B0503020204020204" pitchFamily="34" charset="-122"/>
              </a:rPr>
              <a:t>：</a:t>
            </a:r>
            <a:r>
              <a:rPr lang="en-US" altLang="zh-CN" sz="1400" b="1" dirty="0" smtClean="0">
                <a:solidFill>
                  <a:srgbClr val="C00000"/>
                </a:solidFill>
                <a:latin typeface="微软雅黑" panose="020B0503020204020204" pitchFamily="34" charset="-122"/>
                <a:ea typeface="微软雅黑" panose="020B0503020204020204" pitchFamily="34" charset="-122"/>
              </a:rPr>
              <a:t>2</a:t>
            </a:r>
            <a:r>
              <a:rPr lang="zh-CN" altLang="en-US" sz="1400" dirty="0" smtClean="0">
                <a:latin typeface="微软雅黑" panose="020B0503020204020204" pitchFamily="34" charset="-122"/>
                <a:ea typeface="微软雅黑" panose="020B0503020204020204" pitchFamily="34" charset="-122"/>
              </a:rPr>
              <a:t>左右</a:t>
            </a:r>
            <a:r>
              <a:rPr lang="zh-CN" altLang="en-US" sz="1400" dirty="0">
                <a:latin typeface="微软雅黑" panose="020B0503020204020204" pitchFamily="34" charset="-122"/>
                <a:ea typeface="微软雅黑" panose="020B0503020204020204" pitchFamily="34" charset="-122"/>
              </a:rPr>
              <a:t>为宜</a:t>
            </a:r>
            <a:r>
              <a:rPr lang="zh-CN" altLang="en-US" sz="1400" dirty="0" smtClean="0">
                <a:latin typeface="微软雅黑" panose="020B0503020204020204" pitchFamily="34" charset="-122"/>
                <a:ea typeface="微软雅黑" panose="020B0503020204020204" pitchFamily="34" charset="-122"/>
              </a:rPr>
              <a:t>，传统街区的街巷高宽比则</a:t>
            </a:r>
            <a:r>
              <a:rPr lang="zh-CN" altLang="en-US" sz="1400" dirty="0">
                <a:latin typeface="微软雅黑" panose="020B0503020204020204" pitchFamily="34" charset="-122"/>
                <a:ea typeface="微软雅黑" panose="020B0503020204020204" pitchFamily="34" charset="-122"/>
              </a:rPr>
              <a:t>更</a:t>
            </a:r>
            <a:r>
              <a:rPr lang="zh-CN" altLang="en-US" sz="1400" dirty="0" smtClean="0">
                <a:latin typeface="微软雅黑" panose="020B0503020204020204" pitchFamily="34" charset="-122"/>
                <a:ea typeface="微软雅黑" panose="020B0503020204020204" pitchFamily="34" charset="-122"/>
              </a:rPr>
              <a:t>小。</a:t>
            </a:r>
            <a:endParaRPr lang="en-US" altLang="zh-CN" sz="1400" dirty="0" smtClean="0">
              <a:latin typeface="微软雅黑" panose="020B0503020204020204" pitchFamily="34" charset="-122"/>
              <a:ea typeface="微软雅黑" panose="020B0503020204020204" pitchFamily="34" charset="-122"/>
            </a:endParaRPr>
          </a:p>
        </p:txBody>
      </p:sp>
      <p:sp>
        <p:nvSpPr>
          <p:cNvPr id="45" name="矩形 44"/>
          <p:cNvSpPr/>
          <p:nvPr/>
        </p:nvSpPr>
        <p:spPr>
          <a:xfrm>
            <a:off x="261473" y="486832"/>
            <a:ext cx="2659702" cy="400110"/>
          </a:xfrm>
          <a:prstGeom prst="rect">
            <a:avLst/>
          </a:prstGeom>
        </p:spPr>
        <p:txBody>
          <a:bodyPr wrap="none">
            <a:spAutoFit/>
          </a:bodyPr>
          <a:lstStyle/>
          <a:p>
            <a:pPr marL="342900" indent="-342900" eaLnBrk="1" hangingPunct="1">
              <a:buFont typeface="Wingdings" panose="05000000000000000000" pitchFamily="2" charset="2"/>
              <a:buChar char="p"/>
            </a:pPr>
            <a:r>
              <a:rPr lang="zh-CN" altLang="en-US" sz="2000" b="1" dirty="0" smtClean="0">
                <a:latin typeface="微软雅黑" panose="020B0503020204020204" pitchFamily="34" charset="-122"/>
                <a:ea typeface="微软雅黑" panose="020B0503020204020204" pitchFamily="34" charset="-122"/>
              </a:rPr>
              <a:t>街道高宽比例</a:t>
            </a:r>
            <a:r>
              <a:rPr lang="zh-CN" altLang="zh-CN" sz="2000" b="1" dirty="0" smtClean="0">
                <a:latin typeface="微软雅黑" panose="020B0503020204020204" pitchFamily="34" charset="-122"/>
                <a:ea typeface="微软雅黑" panose="020B0503020204020204" pitchFamily="34" charset="-122"/>
              </a:rPr>
              <a:t>适宜</a:t>
            </a:r>
            <a:r>
              <a:rPr lang="en-US" altLang="zh-CN" sz="2000" b="1" dirty="0" smtClean="0">
                <a:latin typeface="微软雅黑" panose="020B0503020204020204" pitchFamily="34" charset="-122"/>
                <a:ea typeface="微软雅黑" panose="020B0503020204020204" pitchFamily="34" charset="-122"/>
              </a:rPr>
              <a:t> </a:t>
            </a:r>
            <a:endParaRPr lang="en-US" altLang="zh-CN" sz="2000" b="1" dirty="0" smtClean="0">
              <a:latin typeface="微软雅黑" panose="020B0503020204020204" pitchFamily="34" charset="-122"/>
              <a:ea typeface="微软雅黑" panose="020B0503020204020204" pitchFamily="34" charset="-122"/>
            </a:endParaRPr>
          </a:p>
        </p:txBody>
      </p:sp>
      <p:pic>
        <p:nvPicPr>
          <p:cNvPr id="50"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8"/>
          <p:cNvSpPr txBox="1"/>
          <p:nvPr/>
        </p:nvSpPr>
        <p:spPr>
          <a:xfrm>
            <a:off x="825808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街道空间</a:t>
            </a:r>
            <a:endParaRPr lang="zh-CN" altLang="en-US" sz="2400" b="1" dirty="0">
              <a:latin typeface="微软雅黑" panose="020B0503020204020204" pitchFamily="34" charset="-122"/>
              <a:ea typeface="微软雅黑" panose="020B0503020204020204" pitchFamily="34" charset="-122"/>
            </a:endParaRPr>
          </a:p>
        </p:txBody>
      </p:sp>
      <p:pic>
        <p:nvPicPr>
          <p:cNvPr id="2050" name="图片 36"/>
          <p:cNvPicPr>
            <a:picLocks noChangeAspect="1" noChangeArrowheads="1"/>
          </p:cNvPicPr>
          <p:nvPr/>
        </p:nvPicPr>
        <p:blipFill rotWithShape="1">
          <a:blip r:embed="rId3">
            <a:extLst>
              <a:ext uri="{28A0092B-C50C-407E-A947-70E740481C1C}">
                <a14:useLocalDpi xmlns:a14="http://schemas.microsoft.com/office/drawing/2010/main" val="0"/>
              </a:ext>
            </a:extLst>
          </a:blip>
          <a:srcRect l="10899" r="2983"/>
          <a:stretch>
            <a:fillRect/>
          </a:stretch>
        </p:blipFill>
        <p:spPr bwMode="auto">
          <a:xfrm>
            <a:off x="4172502" y="2781300"/>
            <a:ext cx="5677042" cy="2440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 Box 3"/>
          <p:cNvSpPr txBox="1">
            <a:spLocks noChangeArrowheads="1"/>
          </p:cNvSpPr>
          <p:nvPr/>
        </p:nvSpPr>
        <p:spPr bwMode="auto">
          <a:xfrm>
            <a:off x="6552652" y="5384261"/>
            <a:ext cx="2400047" cy="276987"/>
          </a:xfrm>
          <a:prstGeom prst="rect">
            <a:avLst/>
          </a:prstGeom>
          <a:noFill/>
          <a:ln w="9525">
            <a:noFill/>
            <a:miter lim="800000"/>
          </a:ln>
        </p:spPr>
        <p:txBody>
          <a:bodyPr wrap="square" lIns="91429" tIns="45714" rIns="91429" bIns="45714">
            <a:spAutoFit/>
          </a:bodyPr>
          <a:lstStyle/>
          <a:p>
            <a:pPr eaLnBrk="1" hangingPunct="1">
              <a:buClr>
                <a:srgbClr val="FF0000"/>
              </a:buClr>
              <a:buFont typeface="Arial" panose="020B0604020202020204" pitchFamily="34" charset="0"/>
              <a:buNone/>
            </a:pPr>
            <a:r>
              <a:rPr lang="zh-CN" altLang="en-US" sz="1200" b="1" dirty="0" smtClean="0">
                <a:solidFill>
                  <a:srgbClr val="C00000"/>
                </a:solidFill>
                <a:latin typeface="微软雅黑" panose="020B0503020204020204" pitchFamily="34" charset="-122"/>
                <a:ea typeface="微软雅黑" panose="020B0503020204020204" pitchFamily="34" charset="-122"/>
              </a:rPr>
              <a:t>内蒙古某镇</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29" name="Text Box 3"/>
          <p:cNvSpPr txBox="1">
            <a:spLocks noChangeArrowheads="1"/>
          </p:cNvSpPr>
          <p:nvPr/>
        </p:nvSpPr>
        <p:spPr bwMode="auto">
          <a:xfrm>
            <a:off x="4808984" y="5590993"/>
            <a:ext cx="4691819" cy="646319"/>
          </a:xfrm>
          <a:prstGeom prst="rect">
            <a:avLst/>
          </a:prstGeom>
          <a:noFill/>
          <a:ln w="9525">
            <a:noFill/>
            <a:miter lim="800000"/>
          </a:ln>
        </p:spPr>
        <p:txBody>
          <a:bodyPr wrap="square" lIns="91429" tIns="45714" rIns="91429" bIns="45714">
            <a:spAutoFit/>
          </a:bodyPr>
          <a:lstStyle/>
          <a:p>
            <a:pPr eaLnBrk="1" hangingPunct="1">
              <a:lnSpc>
                <a:spcPct val="150000"/>
              </a:lnSpc>
              <a:buClr>
                <a:srgbClr val="FF0000"/>
              </a:buClr>
            </a:pPr>
            <a:r>
              <a:rPr lang="zh-CN" altLang="en-US" sz="1200" dirty="0">
                <a:latin typeface="微软雅黑" panose="020B0503020204020204" pitchFamily="34" charset="-122"/>
                <a:ea typeface="微软雅黑" panose="020B0503020204020204" pitchFamily="34" charset="-122"/>
              </a:rPr>
              <a:t>内蒙古某镇街巷尺度失衡</a:t>
            </a:r>
            <a:r>
              <a:rPr lang="zh-CN" altLang="en-US" sz="1200" dirty="0" smtClean="0">
                <a:latin typeface="微软雅黑" panose="020B0503020204020204" pitchFamily="34" charset="-122"/>
                <a:ea typeface="微软雅黑" panose="020B0503020204020204" pitchFamily="34" charset="-122"/>
              </a:rPr>
              <a:t>，高宽比约为</a:t>
            </a:r>
            <a:r>
              <a:rPr lang="en-US" altLang="zh-CN" sz="1200" dirty="0" smtClean="0">
                <a:latin typeface="微软雅黑" panose="020B0503020204020204" pitchFamily="34" charset="-122"/>
                <a:ea typeface="微软雅黑" panose="020B0503020204020204" pitchFamily="34" charset="-122"/>
              </a:rPr>
              <a:t>1:5</a:t>
            </a:r>
            <a:r>
              <a:rPr lang="zh-CN" altLang="en-US" sz="1200" dirty="0" smtClean="0">
                <a:latin typeface="微软雅黑" panose="020B0503020204020204" pitchFamily="34" charset="-122"/>
                <a:ea typeface="微软雅黑" panose="020B0503020204020204" pitchFamily="34" charset="-122"/>
              </a:rPr>
              <a:t>，街道亲和</a:t>
            </a:r>
            <a:r>
              <a:rPr lang="zh-CN" altLang="en-US" sz="1200" dirty="0">
                <a:latin typeface="微软雅黑" panose="020B0503020204020204" pitchFamily="34" charset="-122"/>
                <a:ea typeface="微软雅黑" panose="020B0503020204020204" pitchFamily="34" charset="-122"/>
              </a:rPr>
              <a:t>感全</a:t>
            </a:r>
            <a:r>
              <a:rPr lang="zh-CN" altLang="en-US" sz="1200" dirty="0" smtClean="0">
                <a:latin typeface="微软雅黑" panose="020B0503020204020204" pitchFamily="34" charset="-122"/>
                <a:ea typeface="微软雅黑" panose="020B0503020204020204" pitchFamily="34" charset="-122"/>
              </a:rPr>
              <a:t>无，也造成了居民过街交通的不便。</a:t>
            </a:r>
            <a:endParaRPr lang="en-US" altLang="zh-CN" sz="1200" dirty="0">
              <a:latin typeface="微软雅黑" panose="020B0503020204020204" pitchFamily="34" charset="-122"/>
              <a:ea typeface="微软雅黑" panose="020B0503020204020204" pitchFamily="34" charset="-122"/>
            </a:endParaRPr>
          </a:p>
        </p:txBody>
      </p:sp>
      <p:sp>
        <p:nvSpPr>
          <p:cNvPr id="30" name="Text Box 3"/>
          <p:cNvSpPr txBox="1">
            <a:spLocks noChangeArrowheads="1"/>
          </p:cNvSpPr>
          <p:nvPr/>
        </p:nvSpPr>
        <p:spPr bwMode="auto">
          <a:xfrm>
            <a:off x="200025" y="5627809"/>
            <a:ext cx="4559439" cy="369320"/>
          </a:xfrm>
          <a:prstGeom prst="rect">
            <a:avLst/>
          </a:prstGeom>
          <a:noFill/>
          <a:ln w="9525">
            <a:noFill/>
            <a:miter lim="800000"/>
          </a:ln>
        </p:spPr>
        <p:txBody>
          <a:bodyPr wrap="square" lIns="91429" tIns="45714" rIns="91429" bIns="45714">
            <a:spAutoFit/>
          </a:bodyPr>
          <a:lstStyle/>
          <a:p>
            <a:pPr eaLnBrk="1" hangingPunct="1">
              <a:lnSpc>
                <a:spcPct val="150000"/>
              </a:lnSpc>
              <a:buClr>
                <a:srgbClr val="FF0000"/>
              </a:buClr>
            </a:pPr>
            <a:r>
              <a:rPr lang="zh-CN" altLang="en-US" sz="1200" dirty="0" smtClean="0">
                <a:latin typeface="微软雅黑" panose="020B0503020204020204" pitchFamily="34" charset="-122"/>
                <a:ea typeface="微软雅黑" panose="020B0503020204020204" pitchFamily="34" charset="-122"/>
              </a:rPr>
              <a:t>区内街道尺度宜人，居民日常交流频繁，生活气息浓。</a:t>
            </a:r>
            <a:endParaRPr lang="en-US" altLang="zh-CN" sz="1200" dirty="0">
              <a:latin typeface="微软雅黑" panose="020B0503020204020204" pitchFamily="34" charset="-122"/>
              <a:ea typeface="微软雅黑" panose="020B0503020204020204" pitchFamily="34" charset="-122"/>
            </a:endParaRPr>
          </a:p>
        </p:txBody>
      </p:sp>
      <p:sp>
        <p:nvSpPr>
          <p:cNvPr id="24" name="TextBox 23"/>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1</a:t>
            </a:r>
            <a:r>
              <a:rPr lang="en-US" altLang="zh-CN" sz="2400" b="1" dirty="0">
                <a:latin typeface="微软雅黑" panose="020B0503020204020204" pitchFamily="34" charset="-122"/>
                <a:ea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sym typeface="Calibri" panose="020F0502020204030204" pitchFamily="34" charset="0"/>
              </a:rPr>
              <a:t>街道尺度</a:t>
            </a:r>
            <a:r>
              <a:rPr lang="zh-CN" altLang="en-US" sz="2400" b="1" dirty="0" smtClean="0">
                <a:latin typeface="微软雅黑" panose="020B0503020204020204" pitchFamily="34" charset="-122"/>
                <a:ea typeface="微软雅黑" panose="020B0503020204020204" pitchFamily="34" charset="-122"/>
                <a:sym typeface="Calibri" panose="020F0502020204030204" pitchFamily="34" charset="0"/>
              </a:rPr>
              <a:t>适宜</a:t>
            </a:r>
            <a:endParaRPr lang="en-US" altLang="zh-CN" sz="2400" b="1" dirty="0">
              <a:latin typeface="微软雅黑" panose="020B0503020204020204" pitchFamily="34" charset="-122"/>
              <a:ea typeface="微软雅黑" panose="020B0503020204020204" pitchFamily="34" charset="-122"/>
              <a:sym typeface="Calibri" panose="020F0502020204030204" pitchFamily="34" charset="0"/>
            </a:endParaRPr>
          </a:p>
        </p:txBody>
      </p:sp>
      <p:grpSp>
        <p:nvGrpSpPr>
          <p:cNvPr id="2" name="组合 22"/>
          <p:cNvGrpSpPr/>
          <p:nvPr/>
        </p:nvGrpSpPr>
        <p:grpSpPr>
          <a:xfrm>
            <a:off x="9225885" y="4685924"/>
            <a:ext cx="546061" cy="646331"/>
            <a:chOff x="4355976" y="2060848"/>
            <a:chExt cx="504056" cy="646331"/>
          </a:xfrm>
        </p:grpSpPr>
        <p:sp>
          <p:nvSpPr>
            <p:cNvPr id="25" name="矩形 24"/>
            <p:cNvSpPr/>
            <p:nvPr/>
          </p:nvSpPr>
          <p:spPr>
            <a:xfrm>
              <a:off x="4355976" y="2060848"/>
              <a:ext cx="504056"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26" name="矩形 25"/>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31" name="Text Box 3"/>
          <p:cNvSpPr txBox="1">
            <a:spLocks noChangeArrowheads="1"/>
          </p:cNvSpPr>
          <p:nvPr/>
        </p:nvSpPr>
        <p:spPr bwMode="auto">
          <a:xfrm>
            <a:off x="1350384" y="5376105"/>
            <a:ext cx="1483971" cy="276987"/>
          </a:xfrm>
          <a:prstGeom prst="rect">
            <a:avLst/>
          </a:prstGeom>
          <a:noFill/>
          <a:ln w="9525">
            <a:noFill/>
            <a:miter lim="800000"/>
          </a:ln>
        </p:spPr>
        <p:txBody>
          <a:bodyPr wrap="square" lIns="91429" tIns="45714" rIns="91429" bIns="45714">
            <a:spAutoFit/>
          </a:bodyPr>
          <a:lstStyle/>
          <a:p>
            <a:pPr algn="ctr" eaLnBrk="1" hangingPunct="1">
              <a:buClr>
                <a:srgbClr val="FF0000"/>
              </a:buClr>
              <a:buFont typeface="Arial" panose="020B0604020202020204" pitchFamily="34" charset="0"/>
              <a:buNone/>
            </a:pPr>
            <a:r>
              <a:rPr lang="zh-CN" altLang="en-US" sz="1200" b="1" dirty="0" smtClean="0">
                <a:solidFill>
                  <a:srgbClr val="C00000"/>
                </a:solidFill>
                <a:latin typeface="微软雅黑" panose="020B0503020204020204" pitchFamily="34" charset="-122"/>
                <a:ea typeface="微软雅黑" panose="020B0503020204020204" pitchFamily="34" charset="-122"/>
              </a:rPr>
              <a:t>四川漩口镇</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grpSp>
        <p:nvGrpSpPr>
          <p:cNvPr id="3" name="组合 17"/>
          <p:cNvGrpSpPr/>
          <p:nvPr/>
        </p:nvGrpSpPr>
        <p:grpSpPr>
          <a:xfrm>
            <a:off x="3484508" y="4700345"/>
            <a:ext cx="624802" cy="646331"/>
            <a:chOff x="3563888" y="2060848"/>
            <a:chExt cx="576740" cy="646331"/>
          </a:xfrm>
        </p:grpSpPr>
        <p:sp>
          <p:nvSpPr>
            <p:cNvPr id="21" name="矩形 20"/>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22" name="矩形 21"/>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9" name="TextBox 8"/>
          <p:cNvSpPr txBox="1"/>
          <p:nvPr/>
        </p:nvSpPr>
        <p:spPr bwMode="auto">
          <a:xfrm>
            <a:off x="647194" y="3883065"/>
            <a:ext cx="513282" cy="418191"/>
          </a:xfrm>
          <a:prstGeom prst="rect">
            <a:avLst/>
          </a:prstGeom>
          <a:noFill/>
          <a:ln w="9525">
            <a:noFill/>
            <a:miter lim="800000"/>
          </a:ln>
        </p:spPr>
        <p:txBody>
          <a:bodyPr wrap="none" rtlCol="0">
            <a:spAutoFit/>
          </a:bodyPr>
          <a:lstStyle/>
          <a:p>
            <a:pPr eaLnBrk="1" hangingPunct="1">
              <a:lnSpc>
                <a:spcPct val="150000"/>
              </a:lnSpc>
              <a:spcBef>
                <a:spcPts val="1200"/>
              </a:spcBef>
              <a:spcAft>
                <a:spcPts val="600"/>
              </a:spcAft>
              <a:buClr>
                <a:srgbClr val="376092"/>
              </a:buClr>
            </a:pPr>
            <a:r>
              <a:rPr lang="en-US" altLang="zh-CN" b="1" dirty="0" smtClean="0">
                <a:solidFill>
                  <a:srgbClr val="FF0000"/>
                </a:solidFill>
                <a:latin typeface="微软雅黑" panose="020B0503020204020204" pitchFamily="34" charset="-122"/>
                <a:ea typeface="微软雅黑" panose="020B0503020204020204" pitchFamily="34" charset="-122"/>
              </a:rPr>
              <a:t>8m</a:t>
            </a:r>
            <a:endParaRPr lang="zh-CN" altLang="en-US" b="1" dirty="0" smtClean="0">
              <a:solidFill>
                <a:srgbClr val="FF0000"/>
              </a:solidFill>
              <a:latin typeface="微软雅黑" panose="020B0503020204020204" pitchFamily="34" charset="-122"/>
              <a:ea typeface="微软雅黑" panose="020B0503020204020204" pitchFamily="34" charset="-122"/>
            </a:endParaRPr>
          </a:p>
        </p:txBody>
      </p:sp>
      <p:sp>
        <p:nvSpPr>
          <p:cNvPr id="34" name="TextBox 33"/>
          <p:cNvSpPr txBox="1"/>
          <p:nvPr/>
        </p:nvSpPr>
        <p:spPr bwMode="auto">
          <a:xfrm>
            <a:off x="1884709" y="4722308"/>
            <a:ext cx="639919" cy="418191"/>
          </a:xfrm>
          <a:prstGeom prst="rect">
            <a:avLst/>
          </a:prstGeom>
          <a:noFill/>
          <a:ln w="9525">
            <a:noFill/>
            <a:miter lim="800000"/>
          </a:ln>
        </p:spPr>
        <p:txBody>
          <a:bodyPr wrap="none" rtlCol="0">
            <a:spAutoFit/>
          </a:bodyPr>
          <a:lstStyle/>
          <a:p>
            <a:pPr eaLnBrk="1" hangingPunct="1">
              <a:lnSpc>
                <a:spcPct val="150000"/>
              </a:lnSpc>
              <a:spcBef>
                <a:spcPts val="1200"/>
              </a:spcBef>
              <a:spcAft>
                <a:spcPts val="600"/>
              </a:spcAft>
              <a:buClr>
                <a:srgbClr val="376092"/>
              </a:buClr>
            </a:pPr>
            <a:r>
              <a:rPr lang="en-US" altLang="zh-CN" b="1" dirty="0" smtClean="0">
                <a:solidFill>
                  <a:srgbClr val="FF0000"/>
                </a:solidFill>
                <a:latin typeface="微软雅黑" panose="020B0503020204020204" pitchFamily="34" charset="-122"/>
                <a:ea typeface="微软雅黑" panose="020B0503020204020204" pitchFamily="34" charset="-122"/>
              </a:rPr>
              <a:t>10m</a:t>
            </a:r>
            <a:endParaRPr lang="zh-CN" altLang="en-US" b="1" dirty="0" smtClean="0">
              <a:solidFill>
                <a:srgbClr val="FF0000"/>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1160476" y="3645024"/>
            <a:ext cx="0" cy="112732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1160476" y="4722308"/>
            <a:ext cx="1848308" cy="3562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008784" y="3081359"/>
            <a:ext cx="0" cy="164094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bwMode="auto">
          <a:xfrm>
            <a:off x="2612149" y="3961779"/>
            <a:ext cx="639919" cy="418191"/>
          </a:xfrm>
          <a:prstGeom prst="rect">
            <a:avLst/>
          </a:prstGeom>
          <a:noFill/>
          <a:ln w="9525">
            <a:noFill/>
            <a:miter lim="800000"/>
          </a:ln>
        </p:spPr>
        <p:txBody>
          <a:bodyPr wrap="none" rtlCol="0">
            <a:spAutoFit/>
          </a:bodyPr>
          <a:lstStyle/>
          <a:p>
            <a:pPr eaLnBrk="1" hangingPunct="1">
              <a:lnSpc>
                <a:spcPct val="150000"/>
              </a:lnSpc>
              <a:spcBef>
                <a:spcPts val="1200"/>
              </a:spcBef>
              <a:spcAft>
                <a:spcPts val="600"/>
              </a:spcAft>
              <a:buClr>
                <a:srgbClr val="376092"/>
              </a:buClr>
            </a:pPr>
            <a:r>
              <a:rPr lang="en-US" altLang="zh-CN" b="1" dirty="0" smtClean="0">
                <a:solidFill>
                  <a:srgbClr val="FF0000"/>
                </a:solidFill>
                <a:latin typeface="微软雅黑" panose="020B0503020204020204" pitchFamily="34" charset="-122"/>
                <a:ea typeface="微软雅黑" panose="020B0503020204020204" pitchFamily="34" charset="-122"/>
              </a:rPr>
              <a:t>12m</a:t>
            </a:r>
            <a:endParaRPr lang="zh-CN" altLang="en-US" b="1" dirty="0" smtClean="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a:picLocks noChangeAspect="1"/>
          </p:cNvPicPr>
          <p:nvPr/>
        </p:nvPicPr>
        <p:blipFill rotWithShape="1">
          <a:blip r:embed="rId1">
            <a:extLst>
              <a:ext uri="{28A0092B-C50C-407E-A947-70E740481C1C}">
                <a14:useLocalDpi xmlns:a14="http://schemas.microsoft.com/office/drawing/2010/main" val="0"/>
              </a:ext>
            </a:extLst>
          </a:blip>
          <a:srcRect r="15091" b="10621"/>
          <a:stretch>
            <a:fillRect/>
          </a:stretch>
        </p:blipFill>
        <p:spPr>
          <a:xfrm>
            <a:off x="5843628" y="1988840"/>
            <a:ext cx="4005915" cy="3162598"/>
          </a:xfrm>
          <a:prstGeom prst="rect">
            <a:avLst/>
          </a:prstGeom>
        </p:spPr>
      </p:pic>
      <p:sp>
        <p:nvSpPr>
          <p:cNvPr id="28" name="Text Box 3"/>
          <p:cNvSpPr txBox="1">
            <a:spLocks noChangeArrowheads="1"/>
          </p:cNvSpPr>
          <p:nvPr/>
        </p:nvSpPr>
        <p:spPr bwMode="auto">
          <a:xfrm>
            <a:off x="1677042" y="5456269"/>
            <a:ext cx="1632884" cy="276987"/>
          </a:xfrm>
          <a:prstGeom prst="rect">
            <a:avLst/>
          </a:prstGeom>
          <a:noFill/>
          <a:ln w="9525">
            <a:noFill/>
            <a:miter lim="800000"/>
          </a:ln>
        </p:spPr>
        <p:txBody>
          <a:bodyPr wrap="square" lIns="91429" tIns="45714" rIns="91429" bIns="45714">
            <a:spAutoFit/>
          </a:bodyPr>
          <a:lstStyle/>
          <a:p>
            <a:pPr eaLnBrk="1" hangingPunct="1">
              <a:buClr>
                <a:srgbClr val="FF0000"/>
              </a:buClr>
            </a:pPr>
            <a:r>
              <a:rPr lang="zh-CN" altLang="en-US" sz="1200" b="1" dirty="0" smtClean="0">
                <a:solidFill>
                  <a:srgbClr val="C00000"/>
                </a:solidFill>
                <a:latin typeface="微软雅黑" panose="020B0503020204020204" pitchFamily="34" charset="-122"/>
                <a:ea typeface="微软雅黑" panose="020B0503020204020204" pitchFamily="34" charset="-122"/>
              </a:rPr>
              <a:t>新疆喀什老城区</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347684" y="1988840"/>
            <a:ext cx="5382598" cy="3233365"/>
            <a:chOff x="57944" y="2060848"/>
            <a:chExt cx="6659401" cy="4437264"/>
          </a:xfrm>
        </p:grpSpPr>
        <p:pic>
          <p:nvPicPr>
            <p:cNvPr id="29" name="Picture 2" descr="H:\小城镇特色规划编制指南\照片及分析图\1202后图片\新疆\喀什老城区商业街道副本.jpg"/>
            <p:cNvPicPr>
              <a:picLocks noChangeAspect="1" noChangeArrowheads="1"/>
            </p:cNvPicPr>
            <p:nvPr/>
          </p:nvPicPr>
          <p:blipFill>
            <a:blip r:embed="rId2"/>
            <a:srcRect/>
            <a:stretch>
              <a:fillRect/>
            </a:stretch>
          </p:blipFill>
          <p:spPr bwMode="auto">
            <a:xfrm>
              <a:off x="57944" y="2060848"/>
              <a:ext cx="6659401" cy="4437264"/>
            </a:xfrm>
            <a:prstGeom prst="rect">
              <a:avLst/>
            </a:prstGeom>
            <a:noFill/>
          </p:spPr>
        </p:pic>
        <p:sp>
          <p:nvSpPr>
            <p:cNvPr id="30" name="任意多边形 29"/>
            <p:cNvSpPr/>
            <p:nvPr/>
          </p:nvSpPr>
          <p:spPr>
            <a:xfrm>
              <a:off x="57945" y="2159667"/>
              <a:ext cx="4824345" cy="2957433"/>
            </a:xfrm>
            <a:custGeom>
              <a:avLst/>
              <a:gdLst>
                <a:gd name="connsiteX0" fmla="*/ 0 w 4710113"/>
                <a:gd name="connsiteY0" fmla="*/ 0 h 2466975"/>
                <a:gd name="connsiteX1" fmla="*/ 2247900 w 4710113"/>
                <a:gd name="connsiteY1" fmla="*/ 1285875 h 2466975"/>
                <a:gd name="connsiteX2" fmla="*/ 3362325 w 4710113"/>
                <a:gd name="connsiteY2" fmla="*/ 1905000 h 2466975"/>
                <a:gd name="connsiteX3" fmla="*/ 4505325 w 4710113"/>
                <a:gd name="connsiteY3" fmla="*/ 2381250 h 2466975"/>
                <a:gd name="connsiteX4" fmla="*/ 4591050 w 4710113"/>
                <a:gd name="connsiteY4" fmla="*/ 2419350 h 2466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10113" h="2466975">
                  <a:moveTo>
                    <a:pt x="0" y="0"/>
                  </a:moveTo>
                  <a:lnTo>
                    <a:pt x="2247900" y="1285875"/>
                  </a:lnTo>
                  <a:cubicBezTo>
                    <a:pt x="2808287" y="1603375"/>
                    <a:pt x="2986087" y="1722437"/>
                    <a:pt x="3362325" y="1905000"/>
                  </a:cubicBezTo>
                  <a:cubicBezTo>
                    <a:pt x="3738563" y="2087563"/>
                    <a:pt x="4300538" y="2295525"/>
                    <a:pt x="4505325" y="2381250"/>
                  </a:cubicBezTo>
                  <a:cubicBezTo>
                    <a:pt x="4710113" y="2466975"/>
                    <a:pt x="4650581" y="2443162"/>
                    <a:pt x="4591050" y="2419350"/>
                  </a:cubicBezTo>
                </a:path>
              </a:pathLst>
            </a:custGeom>
            <a:ln w="28575">
              <a:solidFill>
                <a:schemeClr val="accent5">
                  <a:lumMod val="75000"/>
                </a:schemeClr>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rgbClr val="C00000"/>
                </a:solidFill>
              </a:endParaRPr>
            </a:p>
          </p:txBody>
        </p:sp>
        <p:sp>
          <p:nvSpPr>
            <p:cNvPr id="31" name="Text Box 3"/>
            <p:cNvSpPr txBox="1">
              <a:spLocks noChangeArrowheads="1"/>
            </p:cNvSpPr>
            <p:nvPr/>
          </p:nvSpPr>
          <p:spPr bwMode="auto">
            <a:xfrm rot="1750998">
              <a:off x="2700437" y="4173841"/>
              <a:ext cx="2376264" cy="380119"/>
            </a:xfrm>
            <a:prstGeom prst="rect">
              <a:avLst/>
            </a:prstGeom>
            <a:noFill/>
            <a:ln w="9525">
              <a:noFill/>
              <a:miter lim="800000"/>
            </a:ln>
          </p:spPr>
          <p:txBody>
            <a:bodyPr wrap="square" lIns="91429" tIns="45714" rIns="91429" bIns="45714">
              <a:spAutoFit/>
            </a:bodyPr>
            <a:lstStyle/>
            <a:p>
              <a:pPr eaLnBrk="1" hangingPunct="1">
                <a:buClr>
                  <a:srgbClr val="FF0000"/>
                </a:buClr>
              </a:pPr>
              <a:r>
                <a:rPr lang="zh-CN" altLang="en-US" sz="1200" b="1" dirty="0" smtClean="0">
                  <a:solidFill>
                    <a:srgbClr val="FFFF00"/>
                  </a:solidFill>
                  <a:latin typeface="微软雅黑" panose="020B0503020204020204" pitchFamily="34" charset="-122"/>
                  <a:ea typeface="微软雅黑" panose="020B0503020204020204" pitchFamily="34" charset="-122"/>
                </a:rPr>
                <a:t>层高统一，形式协调</a:t>
              </a:r>
              <a:endParaRPr lang="en-US" altLang="zh-CN" sz="1200" b="1" dirty="0">
                <a:solidFill>
                  <a:srgbClr val="FFFF00"/>
                </a:solidFill>
                <a:latin typeface="微软雅黑" panose="020B0503020204020204" pitchFamily="34" charset="-122"/>
                <a:ea typeface="微软雅黑" panose="020B0503020204020204" pitchFamily="34" charset="-122"/>
              </a:endParaRPr>
            </a:p>
          </p:txBody>
        </p:sp>
      </p:grpSp>
      <p:sp>
        <p:nvSpPr>
          <p:cNvPr id="5122" name="TextBox 51"/>
          <p:cNvSpPr txBox="1">
            <a:spLocks noChangeArrowheads="1"/>
          </p:cNvSpPr>
          <p:nvPr/>
        </p:nvSpPr>
        <p:spPr bwMode="auto">
          <a:xfrm>
            <a:off x="268664" y="503567"/>
            <a:ext cx="4891083" cy="400110"/>
          </a:xfrm>
          <a:prstGeom prst="rect">
            <a:avLst/>
          </a:prstGeom>
        </p:spPr>
        <p:txBody>
          <a:bodyPr wrap="none">
            <a:spAutoFit/>
          </a:bodyPr>
          <a:lstStyle>
            <a:defPPr>
              <a:defRPr lang="zh-CN"/>
            </a:defPPr>
            <a:lvl1pPr eaLnBrk="1" hangingPunct="1">
              <a:buClr>
                <a:srgbClr val="FF0000"/>
              </a:buClr>
              <a:defRPr sz="1800" b="1">
                <a:latin typeface="微软雅黑" panose="020B0503020204020204" pitchFamily="34" charset="-122"/>
                <a:ea typeface="微软雅黑" panose="020B0503020204020204" pitchFamily="34" charset="-122"/>
              </a:defRPr>
            </a:lvl1pPr>
          </a:lstStyle>
          <a:p>
            <a:pPr marL="342900" indent="-342900">
              <a:buClrTx/>
              <a:buFont typeface="Wingdings" panose="05000000000000000000" pitchFamily="2" charset="2"/>
              <a:buChar char="p"/>
            </a:pPr>
            <a:r>
              <a:rPr lang="zh-CN" altLang="en-US" sz="2000" dirty="0" smtClean="0"/>
              <a:t>沿街建筑立面的体量、色彩、细部协调</a:t>
            </a:r>
            <a:endParaRPr lang="zh-CN" altLang="en-US" sz="2000" dirty="0"/>
          </a:p>
        </p:txBody>
      </p:sp>
      <p:sp>
        <p:nvSpPr>
          <p:cNvPr id="5129" name="矩形 10"/>
          <p:cNvSpPr>
            <a:spLocks noChangeArrowheads="1"/>
          </p:cNvSpPr>
          <p:nvPr/>
        </p:nvSpPr>
        <p:spPr bwMode="auto">
          <a:xfrm>
            <a:off x="631165" y="924460"/>
            <a:ext cx="9255440" cy="415498"/>
          </a:xfrm>
          <a:prstGeom prst="rect">
            <a:avLst/>
          </a:prstGeom>
          <a:noFill/>
          <a:ln w="9525">
            <a:noFill/>
            <a:miter lim="800000"/>
          </a:ln>
        </p:spPr>
        <p:txBody>
          <a:bodyPr wrap="square">
            <a:spAutoFit/>
          </a:bodyPr>
          <a:lstStyle/>
          <a:p>
            <a:pPr eaLnBrk="1" hangingPunct="1">
              <a:lnSpc>
                <a:spcPct val="150000"/>
              </a:lnSpc>
            </a:pPr>
            <a:r>
              <a:rPr lang="zh-CN" altLang="en-US" sz="1400" dirty="0" smtClean="0">
                <a:latin typeface="微软雅黑" panose="020B0503020204020204" pitchFamily="34" charset="-122"/>
                <a:ea typeface="微软雅黑" panose="020B0503020204020204" pitchFamily="34" charset="-122"/>
              </a:rPr>
              <a:t>通过</a:t>
            </a:r>
            <a:r>
              <a:rPr lang="zh-CN" altLang="en-US" sz="1400" dirty="0">
                <a:latin typeface="微软雅黑" panose="020B0503020204020204" pitchFamily="34" charset="-122"/>
                <a:ea typeface="微软雅黑" panose="020B0503020204020204" pitchFamily="34" charset="-122"/>
              </a:rPr>
              <a:t>对建筑</a:t>
            </a:r>
            <a:r>
              <a:rPr lang="zh-CN" altLang="en-US" sz="1400" dirty="0" smtClean="0">
                <a:solidFill>
                  <a:srgbClr val="C00000"/>
                </a:solidFill>
                <a:latin typeface="微软雅黑" panose="020B0503020204020204" pitchFamily="34" charset="-122"/>
                <a:ea typeface="微软雅黑" panose="020B0503020204020204" pitchFamily="34" charset="-122"/>
              </a:rPr>
              <a:t>高度、面宽、</a:t>
            </a:r>
            <a:r>
              <a:rPr lang="zh-CN" altLang="en-US" sz="1400" dirty="0">
                <a:solidFill>
                  <a:srgbClr val="C00000"/>
                </a:solidFill>
                <a:latin typeface="微软雅黑" panose="020B0503020204020204" pitchFamily="34" charset="-122"/>
                <a:ea typeface="微软雅黑" panose="020B0503020204020204" pitchFamily="34" charset="-122"/>
              </a:rPr>
              <a:t>比例划分、</a:t>
            </a:r>
            <a:r>
              <a:rPr lang="zh-CN" altLang="en-US" sz="1400" dirty="0" smtClean="0">
                <a:solidFill>
                  <a:srgbClr val="C00000"/>
                </a:solidFill>
                <a:latin typeface="微软雅黑" panose="020B0503020204020204" pitchFamily="34" charset="-122"/>
                <a:ea typeface="微软雅黑" panose="020B0503020204020204" pitchFamily="34" charset="-122"/>
              </a:rPr>
              <a:t>色彩、材料、</a:t>
            </a:r>
            <a:r>
              <a:rPr lang="zh-CN" altLang="en-US" sz="1400" dirty="0">
                <a:solidFill>
                  <a:srgbClr val="C00000"/>
                </a:solidFill>
                <a:latin typeface="微软雅黑" panose="020B0503020204020204" pitchFamily="34" charset="-122"/>
                <a:ea typeface="微软雅黑" panose="020B0503020204020204" pitchFamily="34" charset="-122"/>
              </a:rPr>
              <a:t>开窗方式</a:t>
            </a:r>
            <a:r>
              <a:rPr lang="zh-CN" altLang="en-US" sz="1400" dirty="0" smtClean="0">
                <a:solidFill>
                  <a:srgbClr val="C00000"/>
                </a:solidFill>
                <a:latin typeface="微软雅黑" panose="020B0503020204020204" pitchFamily="34" charset="-122"/>
                <a:ea typeface="微软雅黑" panose="020B0503020204020204" pitchFamily="34" charset="-122"/>
              </a:rPr>
              <a:t>、细节</a:t>
            </a:r>
            <a:r>
              <a:rPr lang="zh-CN" altLang="en-US" sz="1400" dirty="0">
                <a:solidFill>
                  <a:srgbClr val="C00000"/>
                </a:solidFill>
                <a:latin typeface="微软雅黑" panose="020B0503020204020204" pitchFamily="34" charset="-122"/>
                <a:ea typeface="微软雅黑" panose="020B0503020204020204" pitchFamily="34" charset="-122"/>
              </a:rPr>
              <a:t>装饰</a:t>
            </a:r>
            <a:r>
              <a:rPr lang="zh-CN" altLang="en-US" sz="1400" dirty="0" smtClean="0">
                <a:latin typeface="微软雅黑" panose="020B0503020204020204" pitchFamily="34" charset="-122"/>
                <a:ea typeface="微软雅黑" panose="020B0503020204020204" pitchFamily="34" charset="-122"/>
              </a:rPr>
              <a:t>等方面的控制，塑造连续的、和谐街道空间。</a:t>
            </a:r>
            <a:endParaRPr lang="en-US" altLang="zh-CN" sz="1400" dirty="0" smtClean="0">
              <a:latin typeface="微软雅黑" panose="020B0503020204020204" pitchFamily="34" charset="-122"/>
              <a:ea typeface="微软雅黑" panose="020B0503020204020204" pitchFamily="34" charset="-122"/>
            </a:endParaRPr>
          </a:p>
        </p:txBody>
      </p:sp>
      <p:pic>
        <p:nvPicPr>
          <p:cNvPr id="18" name="Picture 2" descr="20150826中国建筑研究院ppt-0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Box 26"/>
          <p:cNvSpPr txBox="1"/>
          <p:nvPr/>
        </p:nvSpPr>
        <p:spPr>
          <a:xfrm>
            <a:off x="825808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街道空间</a:t>
            </a:r>
            <a:endParaRPr lang="zh-CN" altLang="en-US" sz="2400" b="1" dirty="0">
              <a:latin typeface="微软雅黑" panose="020B0503020204020204" pitchFamily="34" charset="-122"/>
              <a:ea typeface="微软雅黑" panose="020B0503020204020204" pitchFamily="34" charset="-122"/>
            </a:endParaRPr>
          </a:p>
        </p:txBody>
      </p:sp>
      <p:sp>
        <p:nvSpPr>
          <p:cNvPr id="15" name="Text Box 3"/>
          <p:cNvSpPr txBox="1">
            <a:spLocks noChangeArrowheads="1"/>
          </p:cNvSpPr>
          <p:nvPr/>
        </p:nvSpPr>
        <p:spPr bwMode="auto">
          <a:xfrm>
            <a:off x="427462" y="5663001"/>
            <a:ext cx="4923040" cy="646319"/>
          </a:xfrm>
          <a:prstGeom prst="rect">
            <a:avLst/>
          </a:prstGeom>
          <a:noFill/>
          <a:ln w="9525">
            <a:noFill/>
            <a:miter lim="800000"/>
          </a:ln>
        </p:spPr>
        <p:txBody>
          <a:bodyPr wrap="square" lIns="91429" tIns="45714" rIns="91429" bIns="45714">
            <a:spAutoFit/>
          </a:bodyPr>
          <a:lstStyle/>
          <a:p>
            <a:pPr eaLnBrk="1" hangingPunct="1">
              <a:lnSpc>
                <a:spcPct val="150000"/>
              </a:lnSpc>
              <a:buClr>
                <a:srgbClr val="FF0000"/>
              </a:buClr>
            </a:pPr>
            <a:r>
              <a:rPr lang="zh-CN" altLang="en-US" sz="1200" dirty="0" smtClean="0">
                <a:latin typeface="微软雅黑" panose="020B0503020204020204" pitchFamily="34" charset="-122"/>
                <a:ea typeface="微软雅黑" panose="020B0503020204020204" pitchFamily="34" charset="-122"/>
              </a:rPr>
              <a:t>色彩、材质、层高统一，开窗方式，细节装饰协调，街道空间秩序性强，街道空间舒适。</a:t>
            </a:r>
            <a:endParaRPr lang="en-US" altLang="zh-CN" sz="1200" dirty="0">
              <a:latin typeface="微软雅黑" panose="020B0503020204020204" pitchFamily="34" charset="-122"/>
              <a:ea typeface="微软雅黑" panose="020B0503020204020204" pitchFamily="34" charset="-122"/>
            </a:endParaRPr>
          </a:p>
        </p:txBody>
      </p:sp>
      <p:grpSp>
        <p:nvGrpSpPr>
          <p:cNvPr id="23" name="组合 22"/>
          <p:cNvGrpSpPr/>
          <p:nvPr/>
        </p:nvGrpSpPr>
        <p:grpSpPr>
          <a:xfrm>
            <a:off x="5105480" y="4672213"/>
            <a:ext cx="624802" cy="646331"/>
            <a:chOff x="3563888" y="2060848"/>
            <a:chExt cx="576740" cy="646331"/>
          </a:xfrm>
        </p:grpSpPr>
        <p:sp>
          <p:nvSpPr>
            <p:cNvPr id="24" name="矩形 23"/>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25" name="矩形 24"/>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34" name="TextBox 33"/>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2</a:t>
            </a:r>
            <a:r>
              <a:rPr lang="en-US" altLang="zh-CN" sz="2400" b="1" dirty="0">
                <a:latin typeface="微软雅黑" panose="020B0503020204020204" pitchFamily="34" charset="-122"/>
                <a:ea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sym typeface="Calibri" panose="020F0502020204030204" pitchFamily="34" charset="0"/>
              </a:rPr>
              <a:t>街道立面</a:t>
            </a:r>
            <a:r>
              <a:rPr lang="zh-CN" altLang="en-US" sz="2400" b="1" dirty="0" smtClean="0">
                <a:latin typeface="微软雅黑" panose="020B0503020204020204" pitchFamily="34" charset="-122"/>
                <a:ea typeface="微软雅黑" panose="020B0503020204020204" pitchFamily="34" charset="-122"/>
                <a:sym typeface="Calibri" panose="020F0502020204030204" pitchFamily="34" charset="0"/>
              </a:rPr>
              <a:t>协调</a:t>
            </a:r>
            <a:endParaRPr lang="en-US" altLang="zh-CN" sz="2400" b="1" dirty="0">
              <a:latin typeface="微软雅黑" panose="020B0503020204020204" pitchFamily="34" charset="-122"/>
              <a:ea typeface="微软雅黑" panose="020B0503020204020204" pitchFamily="34" charset="-122"/>
              <a:sym typeface="Calibri" panose="020F0502020204030204" pitchFamily="34" charset="0"/>
            </a:endParaRPr>
          </a:p>
        </p:txBody>
      </p:sp>
      <p:grpSp>
        <p:nvGrpSpPr>
          <p:cNvPr id="26" name="组合 25"/>
          <p:cNvGrpSpPr/>
          <p:nvPr/>
        </p:nvGrpSpPr>
        <p:grpSpPr>
          <a:xfrm>
            <a:off x="9231475" y="4653136"/>
            <a:ext cx="546061" cy="646331"/>
            <a:chOff x="4355976" y="2060848"/>
            <a:chExt cx="504056" cy="646331"/>
          </a:xfrm>
        </p:grpSpPr>
        <p:sp>
          <p:nvSpPr>
            <p:cNvPr id="32" name="矩形 31"/>
            <p:cNvSpPr/>
            <p:nvPr/>
          </p:nvSpPr>
          <p:spPr>
            <a:xfrm>
              <a:off x="4355976" y="2060848"/>
              <a:ext cx="504056"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3" name="矩形 32"/>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35" name="Text Box 3"/>
          <p:cNvSpPr txBox="1">
            <a:spLocks noChangeArrowheads="1"/>
          </p:cNvSpPr>
          <p:nvPr/>
        </p:nvSpPr>
        <p:spPr bwMode="auto">
          <a:xfrm>
            <a:off x="6095430" y="5387975"/>
            <a:ext cx="3754113" cy="115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9" tIns="45714" rIns="91429" bIns="45714">
            <a:spAutoFit/>
          </a:bodyPr>
          <a:lstStyle>
            <a:lvl1pPr eaLnBrk="0" hangingPunct="0">
              <a:defRPr sz="1600">
                <a:solidFill>
                  <a:schemeClr val="tx1"/>
                </a:solidFill>
                <a:latin typeface="Arial" panose="020B0604020202020204" pitchFamily="34" charset="0"/>
                <a:ea typeface="宋体" panose="02010600030101010101" pitchFamily="2" charset="-122"/>
              </a:defRPr>
            </a:lvl1pPr>
            <a:lvl2pPr marL="742950" indent="-285750" eaLnBrk="0" hangingPunct="0">
              <a:defRPr sz="1600">
                <a:solidFill>
                  <a:schemeClr val="tx1"/>
                </a:solidFill>
                <a:latin typeface="Arial" panose="020B0604020202020204" pitchFamily="34" charset="0"/>
                <a:ea typeface="宋体" panose="02010600030101010101" pitchFamily="2" charset="-122"/>
              </a:defRPr>
            </a:lvl2pPr>
            <a:lvl3pPr marL="1143000" indent="-228600" eaLnBrk="0" hangingPunct="0">
              <a:defRPr sz="1600">
                <a:solidFill>
                  <a:schemeClr val="tx1"/>
                </a:solidFill>
                <a:latin typeface="Arial" panose="020B0604020202020204" pitchFamily="34" charset="0"/>
                <a:ea typeface="宋体" panose="02010600030101010101" pitchFamily="2" charset="-122"/>
              </a:defRPr>
            </a:lvl3pPr>
            <a:lvl4pPr marL="1600200" indent="-228600" eaLnBrk="0" hangingPunct="0">
              <a:defRPr sz="1600">
                <a:solidFill>
                  <a:schemeClr val="tx1"/>
                </a:solidFill>
                <a:latin typeface="Arial" panose="020B0604020202020204" pitchFamily="34" charset="0"/>
                <a:ea typeface="宋体" panose="02010600030101010101" pitchFamily="2" charset="-122"/>
              </a:defRPr>
            </a:lvl4pPr>
            <a:lvl5pPr marL="2057400" indent="-228600" eaLnBrk="0" hangingPunct="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Clr>
                <a:srgbClr val="FF0000"/>
              </a:buClr>
            </a:pPr>
            <a:r>
              <a:rPr lang="zh-CN" altLang="en-US" sz="1200" b="1" dirty="0">
                <a:solidFill>
                  <a:srgbClr val="C00000"/>
                </a:solidFill>
                <a:latin typeface="微软雅黑" panose="020B0503020204020204" pitchFamily="34" charset="-122"/>
                <a:ea typeface="微软雅黑" panose="020B0503020204020204" pitchFamily="34" charset="-122"/>
              </a:rPr>
              <a:t>吉林</a:t>
            </a:r>
            <a:r>
              <a:rPr lang="zh-CN" altLang="en-US" sz="1200" b="1" dirty="0" smtClean="0">
                <a:solidFill>
                  <a:srgbClr val="C00000"/>
                </a:solidFill>
                <a:latin typeface="微软雅黑" panose="020B0503020204020204" pitchFamily="34" charset="-122"/>
                <a:ea typeface="微软雅黑" panose="020B0503020204020204" pitchFamily="34" charset="-122"/>
              </a:rPr>
              <a:t>省</a:t>
            </a:r>
            <a:r>
              <a:rPr lang="zh-CN" altLang="en-US" sz="1200" b="1" dirty="0">
                <a:solidFill>
                  <a:srgbClr val="C00000"/>
                </a:solidFill>
                <a:latin typeface="微软雅黑" panose="020B0503020204020204" pitchFamily="34" charset="-122"/>
                <a:ea typeface="微软雅黑" panose="020B0503020204020204" pitchFamily="34" charset="-122"/>
              </a:rPr>
              <a:t>某镇</a:t>
            </a:r>
            <a:endParaRPr lang="en-US" altLang="zh-CN" sz="1200" b="1" dirty="0">
              <a:solidFill>
                <a:srgbClr val="C00000"/>
              </a:solidFill>
              <a:latin typeface="微软雅黑" panose="020B0503020204020204" pitchFamily="34" charset="-122"/>
              <a:ea typeface="微软雅黑" panose="020B0503020204020204" pitchFamily="34" charset="-122"/>
            </a:endParaRPr>
          </a:p>
          <a:p>
            <a:pPr eaLnBrk="1" hangingPunct="1">
              <a:lnSpc>
                <a:spcPct val="150000"/>
              </a:lnSpc>
              <a:buClr>
                <a:srgbClr val="FF0000"/>
              </a:buClr>
            </a:pPr>
            <a:r>
              <a:rPr lang="zh-CN" altLang="en-US" sz="1200" dirty="0">
                <a:latin typeface="微软雅黑" panose="020B0503020204020204" pitchFamily="34" charset="-122"/>
                <a:ea typeface="微软雅黑" panose="020B0503020204020204" pitchFamily="34" charset="-122"/>
              </a:rPr>
              <a:t>一条街上，建筑高度、屋顶样式等差异大，给人以杂乱无章的感觉。</a:t>
            </a:r>
            <a:endParaRPr lang="en-US" altLang="zh-CN" sz="1200" dirty="0">
              <a:latin typeface="微软雅黑" panose="020B0503020204020204" pitchFamily="34" charset="-122"/>
              <a:ea typeface="微软雅黑" panose="020B0503020204020204" pitchFamily="34" charset="-122"/>
            </a:endParaRPr>
          </a:p>
          <a:p>
            <a:pPr algn="ctr" eaLnBrk="1" hangingPunct="1">
              <a:lnSpc>
                <a:spcPct val="150000"/>
              </a:lnSpc>
              <a:buClr>
                <a:srgbClr val="FF0000"/>
              </a:buClr>
            </a:pPr>
            <a:endParaRPr lang="en-US" altLang="zh-CN" sz="100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1" name="矩形 10"/>
          <p:cNvSpPr>
            <a:spLocks noChangeArrowheads="1"/>
          </p:cNvSpPr>
          <p:nvPr/>
        </p:nvSpPr>
        <p:spPr bwMode="auto">
          <a:xfrm>
            <a:off x="649456" y="925988"/>
            <a:ext cx="7608632" cy="415498"/>
          </a:xfrm>
          <a:prstGeom prst="rect">
            <a:avLst/>
          </a:prstGeom>
          <a:noFill/>
          <a:ln w="9525">
            <a:noFill/>
            <a:miter lim="800000"/>
          </a:ln>
        </p:spPr>
        <p:txBody>
          <a:bodyPr wrap="square">
            <a:spAutoFit/>
          </a:bodyPr>
          <a:lstStyle/>
          <a:p>
            <a:pPr eaLnBrk="1" hangingPunct="1">
              <a:lnSpc>
                <a:spcPct val="150000"/>
              </a:lnSpc>
            </a:pPr>
            <a:r>
              <a:rPr lang="zh-CN" altLang="en-US" sz="1400" dirty="0" smtClean="0">
                <a:solidFill>
                  <a:srgbClr val="C00000"/>
                </a:solidFill>
                <a:latin typeface="微软雅黑" panose="020B0503020204020204" pitchFamily="34" charset="-122"/>
                <a:ea typeface="微软雅黑" panose="020B0503020204020204" pitchFamily="34" charset="-122"/>
              </a:rPr>
              <a:t>第五</a:t>
            </a:r>
            <a:r>
              <a:rPr lang="zh-CN" altLang="en-US" sz="1400" dirty="0">
                <a:solidFill>
                  <a:srgbClr val="C00000"/>
                </a:solidFill>
                <a:latin typeface="微软雅黑" panose="020B0503020204020204" pitchFamily="34" charset="-122"/>
                <a:ea typeface="微软雅黑" panose="020B0503020204020204" pitchFamily="34" charset="-122"/>
              </a:rPr>
              <a:t>立</a:t>
            </a:r>
            <a:r>
              <a:rPr lang="zh-CN" altLang="en-US" sz="1400" dirty="0" smtClean="0">
                <a:solidFill>
                  <a:srgbClr val="C00000"/>
                </a:solidFill>
                <a:latin typeface="微软雅黑" panose="020B0503020204020204" pitchFamily="34" charset="-122"/>
                <a:ea typeface="微软雅黑" panose="020B0503020204020204" pitchFamily="34" charset="-122"/>
              </a:rPr>
              <a:t>面（屋顶）</a:t>
            </a:r>
            <a:r>
              <a:rPr lang="zh-CN" altLang="en-US" sz="1400" dirty="0">
                <a:latin typeface="微软雅黑" panose="020B0503020204020204" pitchFamily="34" charset="-122"/>
                <a:ea typeface="微软雅黑" panose="020B0503020204020204" pitchFamily="34" charset="-122"/>
              </a:rPr>
              <a:t>应尽</a:t>
            </a:r>
            <a:r>
              <a:rPr lang="zh-CN" altLang="en-US" sz="1400" dirty="0" smtClean="0">
                <a:latin typeface="微软雅黑" panose="020B0503020204020204" pitchFamily="34" charset="-122"/>
                <a:ea typeface="微软雅黑" panose="020B0503020204020204" pitchFamily="34" charset="-122"/>
              </a:rPr>
              <a:t>量形式相近，色彩协调，以达到整体协调的视觉效果。</a:t>
            </a:r>
            <a:endParaRPr lang="en-US" altLang="zh-CN" sz="1400" dirty="0">
              <a:latin typeface="微软雅黑" panose="020B0503020204020204" pitchFamily="34" charset="-122"/>
              <a:ea typeface="微软雅黑" panose="020B0503020204020204" pitchFamily="34" charset="-122"/>
            </a:endParaRPr>
          </a:p>
        </p:txBody>
      </p:sp>
      <p:pic>
        <p:nvPicPr>
          <p:cNvPr id="19" name="图片 18" descr="横道河子镇第五立面.jpeg"/>
          <p:cNvPicPr/>
          <p:nvPr/>
        </p:nvPicPr>
        <p:blipFill>
          <a:blip r:embed="rId1" cstate="print"/>
          <a:srcRect t="43750" r="38809"/>
          <a:stretch>
            <a:fillRect/>
          </a:stretch>
        </p:blipFill>
        <p:spPr>
          <a:xfrm>
            <a:off x="66961" y="1985871"/>
            <a:ext cx="5186309" cy="2919413"/>
          </a:xfrm>
          <a:prstGeom prst="rect">
            <a:avLst/>
          </a:prstGeom>
        </p:spPr>
      </p:pic>
      <p:sp>
        <p:nvSpPr>
          <p:cNvPr id="56321" name="Rectangle 1"/>
          <p:cNvSpPr>
            <a:spLocks noChangeArrowheads="1"/>
          </p:cNvSpPr>
          <p:nvPr/>
        </p:nvSpPr>
        <p:spPr bwMode="auto">
          <a:xfrm>
            <a:off x="649455" y="4985960"/>
            <a:ext cx="4154497" cy="923330"/>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ctr" defTabSz="914400" rtl="0" eaLnBrk="1" fontAlgn="base" latinLnBrk="0" hangingPunct="1">
              <a:lnSpc>
                <a:spcPct val="150000"/>
              </a:lnSpc>
              <a:spcBef>
                <a:spcPct val="0"/>
              </a:spcBef>
              <a:spcAft>
                <a:spcPct val="0"/>
              </a:spcAft>
              <a:buClrTx/>
              <a:buSzTx/>
              <a:buFontTx/>
              <a:buNone/>
            </a:pPr>
            <a:r>
              <a:rPr lang="zh-CN" altLang="en-US" sz="1200" b="1" dirty="0" smtClean="0">
                <a:solidFill>
                  <a:srgbClr val="C00000"/>
                </a:solidFill>
                <a:latin typeface="微软雅黑" panose="020B0503020204020204" pitchFamily="34" charset="-122"/>
                <a:ea typeface="微软雅黑" panose="020B0503020204020204" pitchFamily="34" charset="-122"/>
              </a:rPr>
              <a:t>黑龙江省海林市横道河子镇</a:t>
            </a:r>
            <a:endParaRPr lang="zh-CN" altLang="en-US" sz="1200" b="1" dirty="0" smtClean="0">
              <a:solidFill>
                <a:srgbClr val="C00000"/>
              </a:solidFill>
              <a:latin typeface="微软雅黑" panose="020B0503020204020204" pitchFamily="34" charset="-122"/>
              <a:ea typeface="微软雅黑" panose="020B0503020204020204" pitchFamily="34" charset="-122"/>
            </a:endParaRPr>
          </a:p>
          <a:p>
            <a:pPr marL="0" marR="0" lvl="0" indent="0" defTabSz="914400" rtl="0" eaLnBrk="0" fontAlgn="base" latinLnBrk="0" hangingPunct="0">
              <a:lnSpc>
                <a:spcPct val="150000"/>
              </a:lnSpc>
              <a:spcBef>
                <a:spcPct val="0"/>
              </a:spcBef>
              <a:spcAft>
                <a:spcPct val="0"/>
              </a:spcAft>
              <a:buClrTx/>
              <a:buSzTx/>
              <a:buFontTx/>
              <a:buNone/>
            </a:pPr>
            <a:r>
              <a:rPr lang="zh-CN" altLang="en-US" sz="1200" dirty="0" smtClean="0">
                <a:latin typeface="微软雅黑" panose="020B0503020204020204" pitchFamily="34" charset="-122"/>
                <a:ea typeface="微软雅黑" panose="020B0503020204020204" pitchFamily="34" charset="-122"/>
              </a:rPr>
              <a:t>横道河子镇建筑均采用深色双坡屋顶，屋顶上竖立若干小烟囱，形式统一。</a:t>
            </a:r>
            <a:endParaRPr lang="zh-CN" altLang="en-US" sz="1200" dirty="0" smtClean="0">
              <a:latin typeface="微软雅黑" panose="020B0503020204020204" pitchFamily="34" charset="-122"/>
              <a:ea typeface="微软雅黑" panose="020B0503020204020204" pitchFamily="34" charset="-122"/>
            </a:endParaRPr>
          </a:p>
        </p:txBody>
      </p:sp>
      <p:pic>
        <p:nvPicPr>
          <p:cNvPr id="17"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825808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街道空间</a:t>
            </a:r>
            <a:endParaRPr lang="zh-CN" altLang="en-US" sz="2400" b="1" dirty="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8897" y="1972023"/>
            <a:ext cx="4220369" cy="2919413"/>
          </a:xfrm>
          <a:prstGeom prst="rect">
            <a:avLst/>
          </a:prstGeom>
        </p:spPr>
      </p:pic>
      <p:sp>
        <p:nvSpPr>
          <p:cNvPr id="26" name="Rectangle 1"/>
          <p:cNvSpPr>
            <a:spLocks noChangeArrowheads="1"/>
          </p:cNvSpPr>
          <p:nvPr/>
        </p:nvSpPr>
        <p:spPr bwMode="auto">
          <a:xfrm>
            <a:off x="5653015" y="4941169"/>
            <a:ext cx="4154497" cy="646331"/>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ctr" defTabSz="914400" rtl="0" eaLnBrk="1" fontAlgn="base" latinLnBrk="0" hangingPunct="1">
              <a:lnSpc>
                <a:spcPct val="150000"/>
              </a:lnSpc>
              <a:spcBef>
                <a:spcPct val="0"/>
              </a:spcBef>
              <a:spcAft>
                <a:spcPct val="0"/>
              </a:spcAft>
              <a:buClrTx/>
              <a:buSzTx/>
              <a:buFontTx/>
              <a:buNone/>
            </a:pPr>
            <a:r>
              <a:rPr lang="zh-CN" altLang="en-US" sz="1200" b="1" dirty="0" smtClean="0">
                <a:solidFill>
                  <a:srgbClr val="C00000"/>
                </a:solidFill>
                <a:latin typeface="微软雅黑" panose="020B0503020204020204" pitchFamily="34" charset="-122"/>
                <a:ea typeface="微软雅黑" panose="020B0503020204020204" pitchFamily="34" charset="-122"/>
              </a:rPr>
              <a:t>浙江省某镇</a:t>
            </a:r>
            <a:endParaRPr lang="zh-CN" altLang="en-US" sz="1200" b="1" dirty="0" smtClean="0">
              <a:solidFill>
                <a:srgbClr val="C00000"/>
              </a:solidFill>
              <a:latin typeface="微软雅黑" panose="020B0503020204020204" pitchFamily="34" charset="-122"/>
              <a:ea typeface="微软雅黑" panose="020B0503020204020204" pitchFamily="34" charset="-122"/>
            </a:endParaRPr>
          </a:p>
          <a:p>
            <a:pPr marL="0" marR="0" lvl="0" indent="0" defTabSz="914400" rtl="0" eaLnBrk="0" fontAlgn="base" latinLnBrk="0" hangingPunct="0">
              <a:lnSpc>
                <a:spcPct val="150000"/>
              </a:lnSpc>
              <a:spcBef>
                <a:spcPct val="0"/>
              </a:spcBef>
              <a:spcAft>
                <a:spcPct val="0"/>
              </a:spcAft>
              <a:buClrTx/>
              <a:buSzTx/>
              <a:buFontTx/>
              <a:buNone/>
            </a:pPr>
            <a:r>
              <a:rPr lang="zh-CN" altLang="en-US" sz="1200" dirty="0" smtClean="0">
                <a:latin typeface="微软雅黑" panose="020B0503020204020204" pitchFamily="34" charset="-122"/>
                <a:ea typeface="微软雅黑" panose="020B0503020204020204" pitchFamily="34" charset="-122"/>
              </a:rPr>
              <a:t>屋顶样式、材质及色彩差别大，城镇风貌杂乱。</a:t>
            </a:r>
            <a:endParaRPr lang="zh-CN" altLang="en-US" sz="1200" dirty="0" smtClean="0">
              <a:latin typeface="微软雅黑" panose="020B0503020204020204" pitchFamily="34" charset="-122"/>
              <a:ea typeface="微软雅黑" panose="020B0503020204020204" pitchFamily="34" charset="-122"/>
            </a:endParaRPr>
          </a:p>
        </p:txBody>
      </p:sp>
      <p:grpSp>
        <p:nvGrpSpPr>
          <p:cNvPr id="27" name="组合 26"/>
          <p:cNvGrpSpPr/>
          <p:nvPr/>
        </p:nvGrpSpPr>
        <p:grpSpPr>
          <a:xfrm>
            <a:off x="4646499" y="4365105"/>
            <a:ext cx="624802" cy="646331"/>
            <a:chOff x="3563888" y="2060848"/>
            <a:chExt cx="576740" cy="646331"/>
          </a:xfrm>
        </p:grpSpPr>
        <p:sp>
          <p:nvSpPr>
            <p:cNvPr id="28" name="矩形 27"/>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29" name="矩形 28"/>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grpSp>
        <p:nvGrpSpPr>
          <p:cNvPr id="30" name="组合 29"/>
          <p:cNvGrpSpPr/>
          <p:nvPr/>
        </p:nvGrpSpPr>
        <p:grpSpPr>
          <a:xfrm>
            <a:off x="9261451" y="4339630"/>
            <a:ext cx="546061" cy="646331"/>
            <a:chOff x="4355976" y="2060848"/>
            <a:chExt cx="504056" cy="646331"/>
          </a:xfrm>
        </p:grpSpPr>
        <p:sp>
          <p:nvSpPr>
            <p:cNvPr id="31" name="矩形 30"/>
            <p:cNvSpPr/>
            <p:nvPr/>
          </p:nvSpPr>
          <p:spPr>
            <a:xfrm>
              <a:off x="4355976" y="2060848"/>
              <a:ext cx="504056"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2" name="矩形 31"/>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21" name="TextBox 51"/>
          <p:cNvSpPr txBox="1">
            <a:spLocks noChangeArrowheads="1"/>
          </p:cNvSpPr>
          <p:nvPr/>
        </p:nvSpPr>
        <p:spPr bwMode="auto">
          <a:xfrm>
            <a:off x="267702" y="512820"/>
            <a:ext cx="4891083" cy="400110"/>
          </a:xfrm>
          <a:prstGeom prst="rect">
            <a:avLst/>
          </a:prstGeom>
        </p:spPr>
        <p:txBody>
          <a:bodyPr wrap="none">
            <a:spAutoFit/>
          </a:bodyPr>
          <a:lstStyle>
            <a:defPPr>
              <a:defRPr lang="zh-CN"/>
            </a:defPPr>
            <a:lvl1pPr eaLnBrk="1" hangingPunct="1">
              <a:buClr>
                <a:srgbClr val="FF0000"/>
              </a:buClr>
              <a:defRPr sz="1800" b="1">
                <a:latin typeface="微软雅黑" panose="020B0503020204020204" pitchFamily="34" charset="-122"/>
                <a:ea typeface="微软雅黑" panose="020B0503020204020204" pitchFamily="34" charset="-122"/>
              </a:defRPr>
            </a:lvl1pPr>
          </a:lstStyle>
          <a:p>
            <a:pPr marL="342900" indent="-342900">
              <a:buClrTx/>
              <a:buFont typeface="Wingdings" panose="05000000000000000000" pitchFamily="2" charset="2"/>
              <a:buChar char="p"/>
            </a:pPr>
            <a:r>
              <a:rPr lang="zh-CN" altLang="en-US" sz="2000" dirty="0" smtClean="0"/>
              <a:t>沿街</a:t>
            </a:r>
            <a:r>
              <a:rPr lang="zh-CN" altLang="en-US" sz="2000" dirty="0"/>
              <a:t>建筑立面的体量、色彩、细部协调</a:t>
            </a:r>
            <a:endParaRPr lang="zh-CN" altLang="en-US" sz="2000" dirty="0"/>
          </a:p>
        </p:txBody>
      </p:sp>
      <p:sp>
        <p:nvSpPr>
          <p:cNvPr id="22" name="TextBox 21"/>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2</a:t>
            </a:r>
            <a:r>
              <a:rPr lang="en-US" altLang="zh-CN" sz="2400" b="1" dirty="0">
                <a:latin typeface="微软雅黑" panose="020B0503020204020204" pitchFamily="34" charset="-122"/>
                <a:ea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sym typeface="Calibri" panose="020F0502020204030204" pitchFamily="34" charset="0"/>
              </a:rPr>
              <a:t>街道立面</a:t>
            </a:r>
            <a:r>
              <a:rPr lang="zh-CN" altLang="en-US" sz="2400" b="1" dirty="0" smtClean="0">
                <a:latin typeface="微软雅黑" panose="020B0503020204020204" pitchFamily="34" charset="-122"/>
                <a:ea typeface="微软雅黑" panose="020B0503020204020204" pitchFamily="34" charset="-122"/>
                <a:sym typeface="Calibri" panose="020F0502020204030204" pitchFamily="34" charset="0"/>
              </a:rPr>
              <a:t>协调</a:t>
            </a:r>
            <a:endParaRPr lang="en-US" altLang="zh-CN" sz="2400" b="1" dirty="0">
              <a:latin typeface="微软雅黑" panose="020B0503020204020204" pitchFamily="34" charset="-122"/>
              <a:ea typeface="微软雅黑" panose="020B0503020204020204" pitchFamily="34" charset="-122"/>
              <a:sym typeface="Calibri" panose="020F0502020204030204" pitchFamily="34" charset="0"/>
            </a:endParaRPr>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432312" y="1428736"/>
            <a:ext cx="9489810" cy="1015651"/>
          </a:xfrm>
          <a:prstGeom prst="rect">
            <a:avLst/>
          </a:prstGeom>
          <a:noFill/>
          <a:ln w="9525">
            <a:noFill/>
            <a:miter lim="800000"/>
          </a:ln>
        </p:spPr>
        <p:txBody>
          <a:bodyPr lIns="91429" tIns="45714" rIns="91429" bIns="45714">
            <a:spAutoFit/>
          </a:bodyPr>
          <a:lstStyle/>
          <a:p>
            <a:pPr marL="285750" indent="-285750" eaLnBrk="1" hangingPunct="1">
              <a:lnSpc>
                <a:spcPct val="150000"/>
              </a:lnSpc>
              <a:buClr>
                <a:schemeClr val="accent3">
                  <a:lumMod val="75000"/>
                </a:schemeClr>
              </a:buClr>
              <a:buFont typeface="Wingdings" panose="05000000000000000000" pitchFamily="2" charset="2"/>
              <a:buChar char="p"/>
            </a:pPr>
            <a:r>
              <a:rPr lang="zh-CN" altLang="en-US" sz="1400" dirty="0" smtClean="0">
                <a:latin typeface="微软雅黑" panose="020B0503020204020204" pitchFamily="34" charset="-122"/>
                <a:ea typeface="微软雅黑" panose="020B0503020204020204" pitchFamily="34" charset="-122"/>
              </a:rPr>
              <a:t>不同</a:t>
            </a:r>
            <a:r>
              <a:rPr lang="zh-CN" altLang="en-US" sz="1400" dirty="0">
                <a:latin typeface="微软雅黑" panose="020B0503020204020204" pitchFamily="34" charset="-122"/>
                <a:ea typeface="微软雅黑" panose="020B0503020204020204" pitchFamily="34" charset="-122"/>
              </a:rPr>
              <a:t>的地域环境塑造不同风貌特征的小城镇。</a:t>
            </a:r>
            <a:endParaRPr lang="en-US" altLang="zh-CN" sz="1400" dirty="0" smtClean="0">
              <a:latin typeface="微软雅黑" panose="020B0503020204020204" pitchFamily="34" charset="-122"/>
              <a:ea typeface="微软雅黑" panose="020B0503020204020204" pitchFamily="34" charset="-122"/>
            </a:endParaRPr>
          </a:p>
          <a:p>
            <a:pPr marL="285750" indent="-285750" eaLnBrk="1" hangingPunct="1">
              <a:lnSpc>
                <a:spcPct val="150000"/>
              </a:lnSpc>
              <a:buClr>
                <a:schemeClr val="accent3">
                  <a:lumMod val="75000"/>
                </a:schemeClr>
              </a:buClr>
              <a:buFont typeface="Wingdings" panose="05000000000000000000" pitchFamily="2" charset="2"/>
              <a:buChar char="n"/>
            </a:pPr>
            <a:r>
              <a:rPr lang="zh-CN" altLang="en-US" sz="1200" dirty="0" smtClean="0">
                <a:latin typeface="微软雅黑" panose="020B0503020204020204" pitchFamily="34" charset="-122"/>
                <a:ea typeface="微软雅黑" panose="020B0503020204020204" pitchFamily="34" charset="-122"/>
              </a:rPr>
              <a:t>受不同</a:t>
            </a:r>
            <a:r>
              <a:rPr lang="zh-CN" altLang="en-US" sz="1400" b="1" dirty="0">
                <a:solidFill>
                  <a:srgbClr val="C00000"/>
                </a:solidFill>
                <a:latin typeface="微软雅黑" panose="020B0503020204020204" pitchFamily="34" charset="-122"/>
                <a:ea typeface="微软雅黑" panose="020B0503020204020204" pitchFamily="34" charset="-122"/>
              </a:rPr>
              <a:t>自然环境要素、社会文化要素、</a:t>
            </a:r>
            <a:r>
              <a:rPr lang="zh-CN" altLang="en-US" sz="1400" b="1" dirty="0" smtClean="0">
                <a:solidFill>
                  <a:srgbClr val="C00000"/>
                </a:solidFill>
                <a:latin typeface="微软雅黑" panose="020B0503020204020204" pitchFamily="34" charset="-122"/>
                <a:ea typeface="微软雅黑" panose="020B0503020204020204" pitchFamily="34" charset="-122"/>
              </a:rPr>
              <a:t>经济发展要素</a:t>
            </a:r>
            <a:r>
              <a:rPr lang="zh-CN" altLang="en-US" sz="1200" dirty="0">
                <a:latin typeface="微软雅黑" panose="020B0503020204020204" pitchFamily="34" charset="-122"/>
                <a:ea typeface="微软雅黑" panose="020B0503020204020204" pitchFamily="34" charset="-122"/>
              </a:rPr>
              <a:t>等的</a:t>
            </a:r>
            <a:r>
              <a:rPr lang="zh-CN" altLang="en-US" sz="1200" dirty="0" smtClean="0">
                <a:latin typeface="微软雅黑" panose="020B0503020204020204" pitchFamily="34" charset="-122"/>
                <a:ea typeface="微软雅黑" panose="020B0503020204020204" pitchFamily="34" charset="-122"/>
              </a:rPr>
              <a:t>影响，使小城镇呈现</a:t>
            </a:r>
            <a:r>
              <a:rPr lang="zh-CN" altLang="en-US" sz="1200" dirty="0">
                <a:latin typeface="微软雅黑" panose="020B0503020204020204" pitchFamily="34" charset="-122"/>
                <a:ea typeface="微软雅黑" panose="020B0503020204020204" pitchFamily="34" charset="-122"/>
              </a:rPr>
              <a:t>不同</a:t>
            </a:r>
            <a:r>
              <a:rPr lang="zh-CN" altLang="en-US" sz="1200" dirty="0" smtClean="0">
                <a:latin typeface="微软雅黑" panose="020B0503020204020204" pitchFamily="34" charset="-122"/>
                <a:ea typeface="微软雅黑" panose="020B0503020204020204" pitchFamily="34" charset="-122"/>
              </a:rPr>
              <a:t>的建设风貌、习俗文化，形成</a:t>
            </a:r>
            <a:r>
              <a:rPr lang="zh-CN" altLang="en-US" sz="1200" dirty="0">
                <a:latin typeface="微软雅黑" panose="020B0503020204020204" pitchFamily="34" charset="-122"/>
                <a:ea typeface="微软雅黑" panose="020B0503020204020204" pitchFamily="34" charset="-122"/>
              </a:rPr>
              <a:t>了小城镇的个性标识。</a:t>
            </a:r>
            <a:endParaRPr lang="en-US" altLang="zh-CN" sz="1200" dirty="0">
              <a:latin typeface="微软雅黑" panose="020B0503020204020204" pitchFamily="34" charset="-122"/>
              <a:ea typeface="微软雅黑" panose="020B0503020204020204" pitchFamily="34" charset="-122"/>
            </a:endParaRPr>
          </a:p>
        </p:txBody>
      </p:sp>
      <p:sp>
        <p:nvSpPr>
          <p:cNvPr id="3" name="TextBox 51"/>
          <p:cNvSpPr txBox="1">
            <a:spLocks noChangeArrowheads="1"/>
          </p:cNvSpPr>
          <p:nvPr/>
        </p:nvSpPr>
        <p:spPr bwMode="auto">
          <a:xfrm>
            <a:off x="545175" y="1038884"/>
            <a:ext cx="4406939" cy="369332"/>
          </a:xfrm>
          <a:prstGeom prst="rect">
            <a:avLst/>
          </a:prstGeom>
          <a:noFill/>
          <a:ln w="9525">
            <a:noFill/>
            <a:miter lim="800000"/>
          </a:ln>
        </p:spPr>
        <p:txBody>
          <a:bodyPr wrap="square">
            <a:spAutoFit/>
          </a:bodyPr>
          <a:lstStyle/>
          <a:p>
            <a:pPr eaLnBrk="1" fontAlgn="auto" hangingPunct="1">
              <a:spcAft>
                <a:spcPts val="0"/>
              </a:spcAft>
              <a:buClr>
                <a:srgbClr val="4F81BD">
                  <a:lumMod val="75000"/>
                </a:srgbClr>
              </a:buClr>
              <a:defRPr/>
            </a:pPr>
            <a:r>
              <a:rPr lang="en-US" altLang="zh-CN" sz="1800" b="1" kern="0" dirty="0" smtClean="0">
                <a:latin typeface="微软雅黑" panose="020B0503020204020204" pitchFamily="34" charset="-122"/>
                <a:ea typeface="微软雅黑" panose="020B0503020204020204" pitchFamily="34" charset="-122"/>
              </a:rPr>
              <a:t>3. </a:t>
            </a:r>
            <a:r>
              <a:rPr lang="zh-CN" altLang="en-US" sz="1800" b="1" kern="0" dirty="0" smtClean="0">
                <a:latin typeface="微软雅黑" panose="020B0503020204020204" pitchFamily="34" charset="-122"/>
                <a:ea typeface="微软雅黑" panose="020B0503020204020204" pitchFamily="34" charset="-122"/>
              </a:rPr>
              <a:t>地域特征明显</a:t>
            </a:r>
            <a:endParaRPr lang="zh-CN" altLang="en-US" sz="1800" b="1" kern="0" dirty="0">
              <a:latin typeface="微软雅黑" panose="020B0503020204020204" pitchFamily="34" charset="-122"/>
              <a:ea typeface="微软雅黑" panose="020B0503020204020204" pitchFamily="34" charset="-122"/>
            </a:endParaRPr>
          </a:p>
        </p:txBody>
      </p:sp>
      <p:pic>
        <p:nvPicPr>
          <p:cNvPr id="4" name="Picture 1" descr="J:\四川调研ｐｈｏｔｏ\黄龙溪宣传片\古镇悠悠.JPG"/>
          <p:cNvPicPr>
            <a:picLocks noChangeAspect="1" noChangeArrowheads="1"/>
          </p:cNvPicPr>
          <p:nvPr/>
        </p:nvPicPr>
        <p:blipFill>
          <a:blip r:embed="rId1" cstate="print"/>
          <a:srcRect/>
          <a:stretch>
            <a:fillRect/>
          </a:stretch>
        </p:blipFill>
        <p:spPr bwMode="auto">
          <a:xfrm>
            <a:off x="592547" y="2457304"/>
            <a:ext cx="2496408" cy="1397303"/>
          </a:xfrm>
          <a:prstGeom prst="rect">
            <a:avLst/>
          </a:prstGeom>
          <a:noFill/>
        </p:spPr>
      </p:pic>
      <p:sp>
        <p:nvSpPr>
          <p:cNvPr id="5" name="Rectangle 14"/>
          <p:cNvSpPr>
            <a:spLocks noChangeArrowheads="1"/>
          </p:cNvSpPr>
          <p:nvPr/>
        </p:nvSpPr>
        <p:spPr bwMode="auto">
          <a:xfrm>
            <a:off x="563633" y="3869750"/>
            <a:ext cx="2347197" cy="276987"/>
          </a:xfrm>
          <a:prstGeom prst="rect">
            <a:avLst/>
          </a:prstGeom>
          <a:noFill/>
          <a:ln w="9525">
            <a:noFill/>
            <a:miter lim="800000"/>
          </a:ln>
        </p:spPr>
        <p:txBody>
          <a:bodyPr wrap="square" lIns="91429" tIns="45714" rIns="91429" bIns="45714">
            <a:spAutoFit/>
          </a:bodyPr>
          <a:lstStyle/>
          <a:p>
            <a:pPr>
              <a:buClr>
                <a:srgbClr val="FF3300"/>
              </a:buClr>
              <a:buSzPct val="80000"/>
            </a:pPr>
            <a:r>
              <a:rPr lang="zh-CN" altLang="en-US" sz="1200" dirty="0" smtClean="0">
                <a:latin typeface="微软雅黑" panose="020B0503020204020204" pitchFamily="34" charset="-122"/>
                <a:ea typeface="微软雅黑" panose="020B0503020204020204" pitchFamily="34" charset="-122"/>
              </a:rPr>
              <a:t>传统滨水小镇</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四川黄龙溪</a:t>
            </a:r>
            <a:endParaRPr lang="zh-CN" altLang="en-US" sz="1200" dirty="0">
              <a:latin typeface="微软雅黑" panose="020B0503020204020204" pitchFamily="34" charset="-122"/>
              <a:ea typeface="微软雅黑" panose="020B0503020204020204" pitchFamily="34" charset="-122"/>
            </a:endParaRPr>
          </a:p>
        </p:txBody>
      </p:sp>
      <p:pic>
        <p:nvPicPr>
          <p:cNvPr id="6" name="Picture 6" descr="海南中原镇街头"/>
          <p:cNvPicPr>
            <a:picLocks noChangeAspect="1" noChangeArrowheads="1"/>
          </p:cNvPicPr>
          <p:nvPr/>
        </p:nvPicPr>
        <p:blipFill>
          <a:blip r:embed="rId2" cstate="print"/>
          <a:srcRect/>
          <a:stretch>
            <a:fillRect/>
          </a:stretch>
        </p:blipFill>
        <p:spPr bwMode="auto">
          <a:xfrm>
            <a:off x="3772370" y="2455514"/>
            <a:ext cx="2130062" cy="1368176"/>
          </a:xfrm>
          <a:prstGeom prst="rect">
            <a:avLst/>
          </a:prstGeom>
          <a:noFill/>
          <a:ln w="9525">
            <a:noFill/>
            <a:miter lim="800000"/>
            <a:headEnd/>
            <a:tailEnd/>
          </a:ln>
        </p:spPr>
      </p:pic>
      <p:sp>
        <p:nvSpPr>
          <p:cNvPr id="7" name="Rectangle 14"/>
          <p:cNvSpPr>
            <a:spLocks noChangeArrowheads="1"/>
          </p:cNvSpPr>
          <p:nvPr/>
        </p:nvSpPr>
        <p:spPr bwMode="auto">
          <a:xfrm>
            <a:off x="3605935" y="3869750"/>
            <a:ext cx="2347197" cy="276987"/>
          </a:xfrm>
          <a:prstGeom prst="rect">
            <a:avLst/>
          </a:prstGeom>
          <a:noFill/>
          <a:ln w="9525">
            <a:noFill/>
            <a:miter lim="800000"/>
          </a:ln>
        </p:spPr>
        <p:txBody>
          <a:bodyPr wrap="square" lIns="91429" tIns="45714" rIns="91429" bIns="45714">
            <a:spAutoFit/>
          </a:bodyPr>
          <a:lstStyle/>
          <a:p>
            <a:pPr algn="ctr">
              <a:buClr>
                <a:srgbClr val="FF3300"/>
              </a:buClr>
              <a:buSzPct val="80000"/>
            </a:pPr>
            <a:r>
              <a:rPr lang="zh-CN" altLang="en-US" sz="1200" dirty="0" smtClean="0">
                <a:latin typeface="微软雅黑" panose="020B0503020204020204" pitchFamily="34" charset="-122"/>
                <a:ea typeface="微软雅黑" panose="020B0503020204020204" pitchFamily="34" charset="-122"/>
              </a:rPr>
              <a:t>现代小镇</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海南博鳌</a:t>
            </a:r>
            <a:endParaRPr lang="zh-CN" altLang="en-US" sz="1200" dirty="0">
              <a:latin typeface="微软雅黑" panose="020B0503020204020204" pitchFamily="34" charset="-122"/>
              <a:ea typeface="微软雅黑" panose="020B0503020204020204" pitchFamily="34" charset="-122"/>
            </a:endParaRPr>
          </a:p>
        </p:txBody>
      </p:sp>
      <p:pic>
        <p:nvPicPr>
          <p:cNvPr id="8" name="Picture 2" descr="H:\小城镇特色规划编制指南\照片及分析图\1202后图片\山西省五台县怀台镇峡谷渗透型布局.png"/>
          <p:cNvPicPr>
            <a:picLocks noChangeAspect="1" noChangeArrowheads="1"/>
          </p:cNvPicPr>
          <p:nvPr/>
        </p:nvPicPr>
        <p:blipFill>
          <a:blip r:embed="rId3" cstate="print"/>
          <a:srcRect/>
          <a:stretch>
            <a:fillRect/>
          </a:stretch>
        </p:blipFill>
        <p:spPr bwMode="auto">
          <a:xfrm>
            <a:off x="6736282" y="2456043"/>
            <a:ext cx="2574436" cy="1376805"/>
          </a:xfrm>
          <a:prstGeom prst="rect">
            <a:avLst/>
          </a:prstGeom>
          <a:noFill/>
        </p:spPr>
      </p:pic>
      <p:sp>
        <p:nvSpPr>
          <p:cNvPr id="9" name="Rectangle 14"/>
          <p:cNvSpPr>
            <a:spLocks noChangeArrowheads="1"/>
          </p:cNvSpPr>
          <p:nvPr/>
        </p:nvSpPr>
        <p:spPr bwMode="auto">
          <a:xfrm>
            <a:off x="6899352" y="3869750"/>
            <a:ext cx="2347197" cy="276987"/>
          </a:xfrm>
          <a:prstGeom prst="rect">
            <a:avLst/>
          </a:prstGeom>
          <a:noFill/>
          <a:ln w="9525">
            <a:noFill/>
            <a:miter lim="800000"/>
          </a:ln>
        </p:spPr>
        <p:txBody>
          <a:bodyPr wrap="square" lIns="91429" tIns="45714" rIns="91429" bIns="45714">
            <a:spAutoFit/>
          </a:bodyPr>
          <a:lstStyle/>
          <a:p>
            <a:pPr algn="ctr">
              <a:buClr>
                <a:srgbClr val="FF3300"/>
              </a:buClr>
              <a:buSzPct val="80000"/>
            </a:pPr>
            <a:r>
              <a:rPr lang="zh-CN" altLang="en-US" sz="1200" dirty="0">
                <a:latin typeface="微软雅黑" panose="020B0503020204020204" pitchFamily="34" charset="-122"/>
                <a:ea typeface="微软雅黑" panose="020B0503020204020204" pitchFamily="34" charset="-122"/>
              </a:rPr>
              <a:t>山地</a:t>
            </a:r>
            <a:r>
              <a:rPr lang="zh-CN" altLang="en-US" sz="1200" dirty="0" smtClean="0">
                <a:latin typeface="微软雅黑" panose="020B0503020204020204" pitchFamily="34" charset="-122"/>
                <a:ea typeface="微软雅黑" panose="020B0503020204020204" pitchFamily="34" charset="-122"/>
              </a:rPr>
              <a:t>小镇</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山西台怀</a:t>
            </a:r>
            <a:endParaRPr lang="zh-CN" altLang="en-US" sz="1200" dirty="0">
              <a:latin typeface="微软雅黑" panose="020B0503020204020204" pitchFamily="34" charset="-122"/>
              <a:ea typeface="微软雅黑" panose="020B0503020204020204" pitchFamily="34" charset="-122"/>
            </a:endParaRPr>
          </a:p>
        </p:txBody>
      </p:sp>
      <p:sp>
        <p:nvSpPr>
          <p:cNvPr id="10" name="TextBox 51"/>
          <p:cNvSpPr txBox="1">
            <a:spLocks noChangeArrowheads="1"/>
          </p:cNvSpPr>
          <p:nvPr/>
        </p:nvSpPr>
        <p:spPr bwMode="auto">
          <a:xfrm>
            <a:off x="464312" y="571480"/>
            <a:ext cx="8881301" cy="400110"/>
          </a:xfrm>
          <a:prstGeom prst="rect">
            <a:avLst/>
          </a:prstGeom>
          <a:noFill/>
          <a:ln w="9525">
            <a:noFill/>
            <a:miter lim="800000"/>
          </a:ln>
        </p:spPr>
        <p:txBody>
          <a:bodyPr wrap="square">
            <a:spAutoFit/>
          </a:bodyPr>
          <a:lstStyle/>
          <a:p>
            <a:r>
              <a:rPr lang="zh-CN" altLang="en-US" sz="2000" b="1" kern="0" dirty="0">
                <a:latin typeface="微软雅黑" panose="020B0503020204020204" pitchFamily="34" charset="-122"/>
                <a:ea typeface="微软雅黑" panose="020B0503020204020204" pitchFamily="34" charset="-122"/>
              </a:rPr>
              <a:t>二</a:t>
            </a:r>
            <a:r>
              <a:rPr lang="zh-CN" altLang="en-US" sz="2000" b="1" kern="0" dirty="0" smtClean="0">
                <a:latin typeface="微软雅黑" panose="020B0503020204020204" pitchFamily="34" charset="-122"/>
                <a:ea typeface="微软雅黑" panose="020B0503020204020204" pitchFamily="34" charset="-122"/>
              </a:rPr>
              <a:t>、对象特征</a:t>
            </a:r>
            <a:endParaRPr lang="zh-CN" altLang="en-US" sz="2000" b="1" dirty="0">
              <a:latin typeface="微软雅黑" panose="020B0503020204020204" pitchFamily="34" charset="-122"/>
              <a:ea typeface="微软雅黑" panose="020B0503020204020204" pitchFamily="34" charset="-122"/>
            </a:endParaRPr>
          </a:p>
        </p:txBody>
      </p:sp>
      <p:sp>
        <p:nvSpPr>
          <p:cNvPr id="11" name="TextBox 51"/>
          <p:cNvSpPr txBox="1">
            <a:spLocks noChangeArrowheads="1"/>
          </p:cNvSpPr>
          <p:nvPr/>
        </p:nvSpPr>
        <p:spPr bwMode="auto">
          <a:xfrm>
            <a:off x="560388" y="4437063"/>
            <a:ext cx="4406939" cy="369332"/>
          </a:xfrm>
          <a:prstGeom prst="rect">
            <a:avLst/>
          </a:prstGeom>
          <a:noFill/>
          <a:ln w="9525">
            <a:noFill/>
            <a:miter lim="800000"/>
          </a:ln>
        </p:spPr>
        <p:txBody>
          <a:bodyPr wrap="square">
            <a:spAutoFit/>
          </a:bodyPr>
          <a:lstStyle/>
          <a:p>
            <a:pPr eaLnBrk="1" fontAlgn="auto" hangingPunct="1">
              <a:spcAft>
                <a:spcPts val="0"/>
              </a:spcAft>
              <a:buClr>
                <a:srgbClr val="4F81BD">
                  <a:lumMod val="75000"/>
                </a:srgbClr>
              </a:buClr>
              <a:defRPr/>
            </a:pPr>
            <a:r>
              <a:rPr lang="en-US" altLang="zh-CN" sz="1800" b="1" kern="0" dirty="0" smtClean="0">
                <a:latin typeface="微软雅黑" panose="020B0503020204020204" pitchFamily="34" charset="-122"/>
                <a:ea typeface="微软雅黑" panose="020B0503020204020204" pitchFamily="34" charset="-122"/>
              </a:rPr>
              <a:t>4. </a:t>
            </a:r>
            <a:r>
              <a:rPr lang="zh-CN" altLang="en-US" sz="1800" b="1" kern="0" dirty="0" smtClean="0">
                <a:latin typeface="微软雅黑" panose="020B0503020204020204" pitchFamily="34" charset="-122"/>
                <a:ea typeface="微软雅黑" panose="020B0503020204020204" pitchFamily="34" charset="-122"/>
              </a:rPr>
              <a:t>土地利用粗放</a:t>
            </a:r>
            <a:endParaRPr lang="zh-CN" altLang="en-US" sz="1800" b="1" kern="0" dirty="0">
              <a:latin typeface="微软雅黑" panose="020B0503020204020204" pitchFamily="34" charset="-122"/>
              <a:ea typeface="微软雅黑" panose="020B0503020204020204" pitchFamily="34" charset="-122"/>
            </a:endParaRPr>
          </a:p>
        </p:txBody>
      </p:sp>
      <p:sp>
        <p:nvSpPr>
          <p:cNvPr id="12" name="TextBox 51"/>
          <p:cNvSpPr txBox="1">
            <a:spLocks noChangeArrowheads="1"/>
          </p:cNvSpPr>
          <p:nvPr/>
        </p:nvSpPr>
        <p:spPr bwMode="auto">
          <a:xfrm>
            <a:off x="560388" y="5000636"/>
            <a:ext cx="4406939" cy="369332"/>
          </a:xfrm>
          <a:prstGeom prst="rect">
            <a:avLst/>
          </a:prstGeom>
          <a:noFill/>
          <a:ln w="9525">
            <a:noFill/>
            <a:miter lim="800000"/>
          </a:ln>
        </p:spPr>
        <p:txBody>
          <a:bodyPr wrap="square">
            <a:spAutoFit/>
          </a:bodyPr>
          <a:lstStyle/>
          <a:p>
            <a:pPr eaLnBrk="1" fontAlgn="auto" hangingPunct="1">
              <a:spcAft>
                <a:spcPts val="0"/>
              </a:spcAft>
              <a:buClr>
                <a:srgbClr val="4F81BD">
                  <a:lumMod val="75000"/>
                </a:srgbClr>
              </a:buClr>
              <a:defRPr/>
            </a:pPr>
            <a:r>
              <a:rPr lang="en-US" altLang="zh-CN" sz="1800" b="1" kern="0" dirty="0" smtClean="0">
                <a:latin typeface="微软雅黑" panose="020B0503020204020204" pitchFamily="34" charset="-122"/>
                <a:ea typeface="微软雅黑" panose="020B0503020204020204" pitchFamily="34" charset="-122"/>
              </a:rPr>
              <a:t>5. </a:t>
            </a:r>
            <a:r>
              <a:rPr lang="zh-CN" altLang="en-US" sz="1800" b="1" kern="0" dirty="0" smtClean="0">
                <a:latin typeface="微软雅黑" panose="020B0503020204020204" pitchFamily="34" charset="-122"/>
                <a:ea typeface="微软雅黑" panose="020B0503020204020204" pitchFamily="34" charset="-122"/>
              </a:rPr>
              <a:t>建设管理水平低</a:t>
            </a:r>
            <a:endParaRPr lang="zh-CN" altLang="en-US" sz="1800" b="1" kern="0" dirty="0">
              <a:latin typeface="微软雅黑" panose="020B0503020204020204" pitchFamily="34" charset="-122"/>
              <a:ea typeface="微软雅黑" panose="020B0503020204020204" pitchFamily="34" charset="-122"/>
            </a:endParaRPr>
          </a:p>
        </p:txBody>
      </p:sp>
      <p:sp>
        <p:nvSpPr>
          <p:cNvPr id="13" name="TextBox 51"/>
          <p:cNvSpPr txBox="1">
            <a:spLocks noChangeArrowheads="1"/>
          </p:cNvSpPr>
          <p:nvPr/>
        </p:nvSpPr>
        <p:spPr bwMode="auto">
          <a:xfrm>
            <a:off x="546061" y="5572140"/>
            <a:ext cx="4406939" cy="646331"/>
          </a:xfrm>
          <a:prstGeom prst="rect">
            <a:avLst/>
          </a:prstGeom>
          <a:noFill/>
          <a:ln w="9525">
            <a:noFill/>
            <a:miter lim="800000"/>
          </a:ln>
        </p:spPr>
        <p:txBody>
          <a:bodyPr wrap="square">
            <a:spAutoFit/>
          </a:bodyPr>
          <a:lstStyle/>
          <a:p>
            <a:pPr eaLnBrk="1" fontAlgn="auto" hangingPunct="1">
              <a:spcAft>
                <a:spcPts val="0"/>
              </a:spcAft>
              <a:buClr>
                <a:srgbClr val="4F81BD">
                  <a:lumMod val="75000"/>
                </a:srgbClr>
              </a:buClr>
              <a:defRPr/>
            </a:pPr>
            <a:r>
              <a:rPr lang="en-US" altLang="zh-CN" sz="1800" b="1" kern="0" dirty="0" smtClean="0">
                <a:latin typeface="微软雅黑" panose="020B0503020204020204" pitchFamily="34" charset="-122"/>
                <a:ea typeface="微软雅黑" panose="020B0503020204020204" pitchFamily="34" charset="-122"/>
              </a:rPr>
              <a:t>6. </a:t>
            </a:r>
            <a:r>
              <a:rPr lang="zh-CN" altLang="en-US" sz="1800" b="1" kern="0" dirty="0" smtClean="0">
                <a:latin typeface="微软雅黑" panose="020B0503020204020204" pitchFamily="34" charset="-122"/>
                <a:ea typeface="微软雅黑" panose="020B0503020204020204" pitchFamily="34" charset="-122"/>
              </a:rPr>
              <a:t>人居环境相对较差</a:t>
            </a:r>
            <a:endParaRPr lang="en-US" altLang="zh-CN" sz="1800" b="1" kern="0" dirty="0" smtClean="0">
              <a:latin typeface="微软雅黑" panose="020B0503020204020204" pitchFamily="34" charset="-122"/>
              <a:ea typeface="微软雅黑" panose="020B0503020204020204" pitchFamily="34" charset="-122"/>
            </a:endParaRPr>
          </a:p>
          <a:p>
            <a:pPr eaLnBrk="1" fontAlgn="auto" hangingPunct="1">
              <a:spcAft>
                <a:spcPts val="0"/>
              </a:spcAft>
              <a:buClr>
                <a:srgbClr val="4F81BD">
                  <a:lumMod val="75000"/>
                </a:srgbClr>
              </a:buClr>
              <a:defRPr/>
            </a:pPr>
            <a:endParaRPr lang="en-US" altLang="zh-CN" sz="1800" b="1" kern="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
          <a:srcRect l="12899" t="23813" r="6734" b="28562"/>
          <a:stretch>
            <a:fillRect/>
          </a:stretch>
        </p:blipFill>
        <p:spPr bwMode="auto">
          <a:xfrm>
            <a:off x="350838" y="1700809"/>
            <a:ext cx="4516112" cy="1543969"/>
          </a:xfrm>
          <a:prstGeom prst="rect">
            <a:avLst/>
          </a:prstGeom>
          <a:noFill/>
          <a:ln w="9525">
            <a:noFill/>
            <a:miter lim="800000"/>
            <a:headEnd/>
            <a:tailEnd/>
          </a:ln>
          <a:effectLst/>
        </p:spPr>
      </p:pic>
      <p:sp>
        <p:nvSpPr>
          <p:cNvPr id="23561" name="矩形 4"/>
          <p:cNvSpPr>
            <a:spLocks noChangeArrowheads="1"/>
          </p:cNvSpPr>
          <p:nvPr/>
        </p:nvSpPr>
        <p:spPr bwMode="auto">
          <a:xfrm>
            <a:off x="617535" y="918880"/>
            <a:ext cx="8937977" cy="415498"/>
          </a:xfrm>
          <a:prstGeom prst="rect">
            <a:avLst/>
          </a:prstGeom>
          <a:noFill/>
          <a:ln w="9525">
            <a:noFill/>
            <a:miter lim="800000"/>
          </a:ln>
        </p:spPr>
        <p:txBody>
          <a:bodyPr wrap="square">
            <a:spAutoFit/>
          </a:bodyPr>
          <a:lstStyle/>
          <a:p>
            <a:pPr>
              <a:lnSpc>
                <a:spcPct val="150000"/>
              </a:lnSpc>
            </a:pPr>
            <a:r>
              <a:rPr lang="zh-CN" altLang="en-US" sz="1400" dirty="0" smtClean="0">
                <a:latin typeface="微软雅黑" panose="020B0503020204020204" pitchFamily="34" charset="-122"/>
                <a:ea typeface="微软雅黑" panose="020B0503020204020204" pitchFamily="34" charset="-122"/>
              </a:rPr>
              <a:t>突出实用性，宜</a:t>
            </a:r>
            <a:r>
              <a:rPr lang="zh-CN" altLang="en-US" sz="1400" dirty="0">
                <a:latin typeface="微软雅黑" panose="020B0503020204020204" pitchFamily="34" charset="-122"/>
                <a:ea typeface="微软雅黑" panose="020B0503020204020204" pitchFamily="34" charset="-122"/>
              </a:rPr>
              <a:t>考虑各种交通的混合使用</a:t>
            </a:r>
            <a:r>
              <a:rPr lang="zh-CN" altLang="en-US" sz="1400" dirty="0" smtClean="0">
                <a:latin typeface="微软雅黑" panose="020B0503020204020204" pitchFamily="34" charset="-122"/>
                <a:ea typeface="微软雅黑" panose="020B0503020204020204" pitchFamily="34" charset="-122"/>
              </a:rPr>
              <a:t>，可通过道路绿化、街道家具等进行各种交通方式的分隔。</a:t>
            </a:r>
            <a:endParaRPr lang="zh-CN" altLang="en-US" sz="1400" dirty="0">
              <a:latin typeface="微软雅黑" panose="020B0503020204020204" pitchFamily="34" charset="-122"/>
              <a:ea typeface="微软雅黑" panose="020B0503020204020204" pitchFamily="34" charset="-122"/>
            </a:endParaRPr>
          </a:p>
        </p:txBody>
      </p:sp>
      <p:pic>
        <p:nvPicPr>
          <p:cNvPr id="16"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p:cNvSpPr txBox="1"/>
          <p:nvPr/>
        </p:nvSpPr>
        <p:spPr>
          <a:xfrm>
            <a:off x="825808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街道空间</a:t>
            </a:r>
            <a:endParaRPr lang="zh-CN" altLang="en-US" sz="2400" b="1" dirty="0">
              <a:latin typeface="微软雅黑" panose="020B0503020204020204" pitchFamily="34" charset="-122"/>
              <a:ea typeface="微软雅黑" panose="020B0503020204020204" pitchFamily="34" charset="-122"/>
            </a:endParaRPr>
          </a:p>
        </p:txBody>
      </p:sp>
      <p:sp>
        <p:nvSpPr>
          <p:cNvPr id="19" name="TextBox 51"/>
          <p:cNvSpPr txBox="1">
            <a:spLocks noChangeArrowheads="1"/>
          </p:cNvSpPr>
          <p:nvPr/>
        </p:nvSpPr>
        <p:spPr bwMode="auto">
          <a:xfrm>
            <a:off x="116462" y="503855"/>
            <a:ext cx="9555163" cy="400110"/>
          </a:xfrm>
          <a:prstGeom prst="rect">
            <a:avLst/>
          </a:prstGeom>
          <a:noFill/>
          <a:ln w="9525">
            <a:noFill/>
            <a:miter lim="800000"/>
          </a:ln>
        </p:spPr>
        <p:txBody>
          <a:bodyPr>
            <a:spAutoFit/>
          </a:bodyPr>
          <a:lstStyle/>
          <a:p>
            <a:r>
              <a:rPr lang="en-US" altLang="zh-CN" sz="2000" b="1" dirty="0" smtClean="0">
                <a:latin typeface="微软雅黑" panose="020B0503020204020204" pitchFamily="34" charset="-122"/>
                <a:ea typeface="微软雅黑" panose="020B0503020204020204" pitchFamily="34" charset="-122"/>
              </a:rPr>
              <a:t>3.1 </a:t>
            </a:r>
            <a:r>
              <a:rPr lang="zh-CN" altLang="en-US" sz="2000" b="1" dirty="0" smtClean="0">
                <a:latin typeface="微软雅黑" panose="020B0503020204020204" pitchFamily="34" charset="-122"/>
                <a:ea typeface="微软雅黑" panose="020B0503020204020204" pitchFamily="34" charset="-122"/>
                <a:sym typeface="Calibri" panose="020F0502020204030204" pitchFamily="34" charset="0"/>
              </a:rPr>
              <a:t>鼓励简单实用的断面形式</a:t>
            </a:r>
            <a:endParaRPr lang="en-US" altLang="zh-CN" sz="2000" b="1" dirty="0">
              <a:latin typeface="微软雅黑" panose="020B0503020204020204" pitchFamily="34" charset="-122"/>
              <a:ea typeface="微软雅黑" panose="020B0503020204020204" pitchFamily="34" charset="-122"/>
            </a:endParaRPr>
          </a:p>
        </p:txBody>
      </p:sp>
      <p:graphicFrame>
        <p:nvGraphicFramePr>
          <p:cNvPr id="18" name="表格 17"/>
          <p:cNvGraphicFramePr>
            <a:graphicFrameLocks noGrp="1"/>
          </p:cNvGraphicFramePr>
          <p:nvPr/>
        </p:nvGraphicFramePr>
        <p:xfrm>
          <a:off x="350838" y="4391834"/>
          <a:ext cx="4543205" cy="1944058"/>
        </p:xfrm>
        <a:graphic>
          <a:graphicData uri="http://schemas.openxmlformats.org/drawingml/2006/table">
            <a:tbl>
              <a:tblPr firstRow="1" bandRow="1">
                <a:tableStyleId>{5C22544A-7EE6-4342-B048-85BDC9FD1C3A}</a:tableStyleId>
              </a:tblPr>
              <a:tblGrid>
                <a:gridCol w="922836"/>
                <a:gridCol w="851851"/>
                <a:gridCol w="840374"/>
                <a:gridCol w="849893"/>
                <a:gridCol w="523013"/>
                <a:gridCol w="555238"/>
              </a:tblGrid>
              <a:tr h="424888">
                <a:tc>
                  <a:txBody>
                    <a:bodyPr/>
                    <a:lstStyle/>
                    <a:p>
                      <a:pPr algn="ctr"/>
                      <a:endParaRPr lang="zh-CN" altLang="en-US" sz="1050" dirty="0">
                        <a:latin typeface="微软雅黑" panose="020B0503020204020204" pitchFamily="34" charset="-122"/>
                        <a:ea typeface="微软雅黑" panose="020B0503020204020204" pitchFamily="34" charset="-122"/>
                      </a:endParaRPr>
                    </a:p>
                  </a:txBody>
                  <a:tcPr marL="99060" marR="99060" anchor="ctr"/>
                </a:tc>
                <a:tc>
                  <a:txBody>
                    <a:bodyPr/>
                    <a:lstStyle/>
                    <a:p>
                      <a:pPr algn="ctr"/>
                      <a:endParaRPr lang="zh-CN" altLang="en-US" sz="1050" dirty="0">
                        <a:latin typeface="微软雅黑" panose="020B0503020204020204" pitchFamily="34" charset="-122"/>
                        <a:ea typeface="微软雅黑" panose="020B0503020204020204" pitchFamily="34" charset="-122"/>
                      </a:endParaRPr>
                    </a:p>
                  </a:txBody>
                  <a:tcPr marL="99060" marR="99060" anchor="ctr"/>
                </a:tc>
                <a:tc>
                  <a:txBody>
                    <a:bodyPr/>
                    <a:lstStyle/>
                    <a:p>
                      <a:pPr algn="ctr"/>
                      <a:r>
                        <a:rPr lang="zh-CN" altLang="en-US" sz="1050" dirty="0" smtClean="0">
                          <a:latin typeface="微软雅黑" panose="020B0503020204020204" pitchFamily="34" charset="-122"/>
                          <a:ea typeface="微软雅黑" panose="020B0503020204020204" pitchFamily="34" charset="-122"/>
                        </a:rPr>
                        <a:t>交通型道路</a:t>
                      </a:r>
                      <a:endParaRPr lang="zh-CN" altLang="en-US" sz="1050" dirty="0">
                        <a:latin typeface="微软雅黑" panose="020B0503020204020204" pitchFamily="34" charset="-122"/>
                        <a:ea typeface="微软雅黑" panose="020B0503020204020204" pitchFamily="34" charset="-122"/>
                      </a:endParaRPr>
                    </a:p>
                  </a:txBody>
                  <a:tcPr marL="99060" marR="99060" anchor="ctr"/>
                </a:tc>
                <a:tc>
                  <a:txBody>
                    <a:bodyPr/>
                    <a:lstStyle/>
                    <a:p>
                      <a:pPr algn="ctr"/>
                      <a:r>
                        <a:rPr lang="zh-CN" altLang="en-US" sz="1050" dirty="0" smtClean="0">
                          <a:latin typeface="微软雅黑" panose="020B0503020204020204" pitchFamily="34" charset="-122"/>
                          <a:ea typeface="微软雅黑" panose="020B0503020204020204" pitchFamily="34" charset="-122"/>
                        </a:rPr>
                        <a:t>生活型干路</a:t>
                      </a:r>
                      <a:endParaRPr lang="zh-CN" altLang="en-US" sz="1050" dirty="0">
                        <a:latin typeface="微软雅黑" panose="020B0503020204020204" pitchFamily="34" charset="-122"/>
                        <a:ea typeface="微软雅黑" panose="020B0503020204020204" pitchFamily="34" charset="-122"/>
                      </a:endParaRPr>
                    </a:p>
                  </a:txBody>
                  <a:tcPr marL="99060" marR="99060" anchor="ctr"/>
                </a:tc>
                <a:tc>
                  <a:txBody>
                    <a:bodyPr/>
                    <a:lstStyle/>
                    <a:p>
                      <a:pPr algn="ctr"/>
                      <a:r>
                        <a:rPr lang="zh-CN" altLang="en-US" sz="1050" dirty="0" smtClean="0">
                          <a:latin typeface="微软雅黑" panose="020B0503020204020204" pitchFamily="34" charset="-122"/>
                          <a:ea typeface="微软雅黑" panose="020B0503020204020204" pitchFamily="34" charset="-122"/>
                        </a:rPr>
                        <a:t>支路</a:t>
                      </a:r>
                      <a:endParaRPr lang="zh-CN" altLang="en-US" sz="1050" dirty="0">
                        <a:latin typeface="微软雅黑" panose="020B0503020204020204" pitchFamily="34" charset="-122"/>
                        <a:ea typeface="微软雅黑" panose="020B0503020204020204" pitchFamily="34" charset="-122"/>
                      </a:endParaRPr>
                    </a:p>
                  </a:txBody>
                  <a:tcPr marL="99060" marR="99060" anchor="ctr"/>
                </a:tc>
                <a:tc>
                  <a:txBody>
                    <a:bodyPr/>
                    <a:lstStyle/>
                    <a:p>
                      <a:pPr algn="ctr"/>
                      <a:r>
                        <a:rPr lang="zh-CN" altLang="en-US" sz="1050" dirty="0" smtClean="0">
                          <a:latin typeface="微软雅黑" panose="020B0503020204020204" pitchFamily="34" charset="-122"/>
                          <a:ea typeface="微软雅黑" panose="020B0503020204020204" pitchFamily="34" charset="-122"/>
                        </a:rPr>
                        <a:t>巷路</a:t>
                      </a:r>
                      <a:endParaRPr lang="zh-CN" altLang="en-US" sz="1050" dirty="0">
                        <a:latin typeface="微软雅黑" panose="020B0503020204020204" pitchFamily="34" charset="-122"/>
                        <a:ea typeface="微软雅黑" panose="020B0503020204020204" pitchFamily="34" charset="-122"/>
                      </a:endParaRPr>
                    </a:p>
                  </a:txBody>
                  <a:tcPr marL="99060" marR="99060" anchor="ctr"/>
                </a:tc>
              </a:tr>
              <a:tr h="424888">
                <a:tc>
                  <a:txBody>
                    <a:bodyPr/>
                    <a:lstStyle/>
                    <a:p>
                      <a:pPr algn="ctr"/>
                      <a:r>
                        <a:rPr lang="zh-CN" altLang="en-US" sz="1050" dirty="0" smtClean="0">
                          <a:solidFill>
                            <a:schemeClr val="tx1"/>
                          </a:solidFill>
                          <a:latin typeface="微软雅黑" panose="020B0503020204020204" pitchFamily="34" charset="-122"/>
                          <a:ea typeface="微软雅黑" panose="020B0503020204020204" pitchFamily="34" charset="-122"/>
                        </a:rPr>
                        <a:t>设计时速（</a:t>
                      </a:r>
                      <a:r>
                        <a:rPr lang="en-US" altLang="zh-CN" sz="1050" dirty="0" smtClean="0">
                          <a:solidFill>
                            <a:schemeClr val="tx1"/>
                          </a:solidFill>
                          <a:latin typeface="微软雅黑" panose="020B0503020204020204" pitchFamily="34" charset="-122"/>
                          <a:ea typeface="微软雅黑" panose="020B0503020204020204" pitchFamily="34" charset="-122"/>
                        </a:rPr>
                        <a:t>km/h</a:t>
                      </a:r>
                      <a:r>
                        <a:rPr lang="zh-CN" altLang="en-US" sz="1050" dirty="0" smtClean="0">
                          <a:solidFill>
                            <a:schemeClr val="tx1"/>
                          </a:solidFill>
                          <a:latin typeface="微软雅黑" panose="020B0503020204020204" pitchFamily="34" charset="-122"/>
                          <a:ea typeface="微软雅黑" panose="020B0503020204020204" pitchFamily="34" charset="-122"/>
                        </a:rPr>
                        <a:t>）</a:t>
                      </a:r>
                      <a:endParaRPr lang="zh-CN" altLang="en-US" sz="1050" dirty="0">
                        <a:solidFill>
                          <a:schemeClr val="tx1"/>
                        </a:solidFill>
                        <a:latin typeface="微软雅黑" panose="020B0503020204020204" pitchFamily="34" charset="-122"/>
                        <a:ea typeface="微软雅黑" panose="020B0503020204020204" pitchFamily="34" charset="-122"/>
                      </a:endParaRPr>
                    </a:p>
                  </a:txBody>
                  <a:tcPr marL="99060" marR="99060" anchor="ctr"/>
                </a:tc>
                <a:tc>
                  <a:txBody>
                    <a:bodyPr/>
                    <a:lstStyle/>
                    <a:p>
                      <a:pPr algn="ctr"/>
                      <a:endParaRPr lang="zh-CN" altLang="en-US" sz="1050" dirty="0">
                        <a:solidFill>
                          <a:schemeClr val="tx1"/>
                        </a:solidFill>
                        <a:latin typeface="微软雅黑" panose="020B0503020204020204" pitchFamily="34" charset="-122"/>
                        <a:ea typeface="微软雅黑" panose="020B0503020204020204" pitchFamily="34" charset="-122"/>
                      </a:endParaRPr>
                    </a:p>
                  </a:txBody>
                  <a:tcPr marL="99060" marR="99060" anchor="ctr"/>
                </a:tc>
                <a:tc>
                  <a:txBody>
                    <a:bodyPr/>
                    <a:lstStyle/>
                    <a:p>
                      <a:pPr algn="ctr"/>
                      <a:r>
                        <a:rPr lang="en-US" altLang="zh-CN" sz="1050" b="1" dirty="0" smtClean="0">
                          <a:solidFill>
                            <a:schemeClr val="tx1"/>
                          </a:solidFill>
                          <a:latin typeface="微软雅黑" panose="020B0503020204020204" pitchFamily="34" charset="-122"/>
                          <a:ea typeface="微软雅黑" panose="020B0503020204020204" pitchFamily="34" charset="-122"/>
                        </a:rPr>
                        <a:t>40</a:t>
                      </a:r>
                      <a:endParaRPr lang="zh-CN" altLang="en-US" sz="1050" b="1" dirty="0">
                        <a:solidFill>
                          <a:schemeClr val="tx1"/>
                        </a:solidFill>
                        <a:latin typeface="微软雅黑" panose="020B0503020204020204" pitchFamily="34" charset="-122"/>
                        <a:ea typeface="微软雅黑" panose="020B0503020204020204" pitchFamily="34" charset="-122"/>
                      </a:endParaRPr>
                    </a:p>
                  </a:txBody>
                  <a:tcPr marL="99060" marR="99060" anchor="ctr"/>
                </a:tc>
                <a:tc>
                  <a:txBody>
                    <a:bodyPr/>
                    <a:lstStyle/>
                    <a:p>
                      <a:pPr algn="ctr"/>
                      <a:r>
                        <a:rPr lang="en-US" altLang="zh-CN" sz="1050" b="1" dirty="0" smtClean="0">
                          <a:solidFill>
                            <a:schemeClr val="tx1"/>
                          </a:solidFill>
                          <a:latin typeface="微软雅黑" panose="020B0503020204020204" pitchFamily="34" charset="-122"/>
                          <a:ea typeface="微软雅黑" panose="020B0503020204020204" pitchFamily="34" charset="-122"/>
                        </a:rPr>
                        <a:t>30</a:t>
                      </a:r>
                      <a:endParaRPr lang="zh-CN" altLang="en-US" sz="1050" b="1" dirty="0">
                        <a:solidFill>
                          <a:schemeClr val="tx1"/>
                        </a:solidFill>
                        <a:latin typeface="微软雅黑" panose="020B0503020204020204" pitchFamily="34" charset="-122"/>
                        <a:ea typeface="微软雅黑" panose="020B0503020204020204" pitchFamily="34" charset="-122"/>
                      </a:endParaRPr>
                    </a:p>
                  </a:txBody>
                  <a:tcPr marL="99060" marR="99060" anchor="ctr"/>
                </a:tc>
                <a:tc>
                  <a:txBody>
                    <a:bodyPr/>
                    <a:lstStyle/>
                    <a:p>
                      <a:pPr algn="ctr"/>
                      <a:r>
                        <a:rPr lang="en-US" altLang="zh-CN" sz="1050" b="1" dirty="0" smtClean="0">
                          <a:solidFill>
                            <a:schemeClr val="tx1"/>
                          </a:solidFill>
                          <a:latin typeface="微软雅黑" panose="020B0503020204020204" pitchFamily="34" charset="-122"/>
                          <a:ea typeface="微软雅黑" panose="020B0503020204020204" pitchFamily="34" charset="-122"/>
                        </a:rPr>
                        <a:t>20</a:t>
                      </a:r>
                      <a:endParaRPr lang="zh-CN" altLang="en-US" sz="1050" b="1" dirty="0">
                        <a:solidFill>
                          <a:schemeClr val="tx1"/>
                        </a:solidFill>
                        <a:latin typeface="微软雅黑" panose="020B0503020204020204" pitchFamily="34" charset="-122"/>
                        <a:ea typeface="微软雅黑" panose="020B0503020204020204" pitchFamily="34" charset="-122"/>
                      </a:endParaRPr>
                    </a:p>
                  </a:txBody>
                  <a:tcPr marL="99060" marR="99060" anchor="ctr"/>
                </a:tc>
                <a:tc>
                  <a:txBody>
                    <a:bodyPr/>
                    <a:lstStyle/>
                    <a:p>
                      <a:pPr algn="ctr"/>
                      <a:r>
                        <a:rPr lang="en-US" altLang="zh-CN" sz="1050" b="1" dirty="0" smtClean="0">
                          <a:solidFill>
                            <a:schemeClr val="tx1"/>
                          </a:solidFill>
                          <a:latin typeface="微软雅黑" panose="020B0503020204020204" pitchFamily="34" charset="-122"/>
                          <a:ea typeface="微软雅黑" panose="020B0503020204020204" pitchFamily="34" charset="-122"/>
                        </a:rPr>
                        <a:t>--</a:t>
                      </a:r>
                      <a:endParaRPr lang="zh-CN" altLang="en-US" sz="1050" b="1" dirty="0">
                        <a:solidFill>
                          <a:schemeClr val="tx1"/>
                        </a:solidFill>
                        <a:latin typeface="微软雅黑" panose="020B0503020204020204" pitchFamily="34" charset="-122"/>
                        <a:ea typeface="微软雅黑" panose="020B0503020204020204" pitchFamily="34" charset="-122"/>
                      </a:endParaRPr>
                    </a:p>
                  </a:txBody>
                  <a:tcPr marL="99060" marR="99060" anchor="ctr"/>
                </a:tc>
              </a:tr>
              <a:tr h="409740">
                <a:tc rowSpan="2">
                  <a:txBody>
                    <a:bodyPr/>
                    <a:lstStyle/>
                    <a:p>
                      <a:pPr algn="ctr"/>
                      <a:r>
                        <a:rPr lang="zh-CN" altLang="en-US" sz="1050" kern="1200" dirty="0" smtClean="0">
                          <a:solidFill>
                            <a:schemeClr val="tx1"/>
                          </a:solidFill>
                          <a:latin typeface="微软雅黑" panose="020B0503020204020204" pitchFamily="34" charset="-122"/>
                          <a:ea typeface="微软雅黑" panose="020B0503020204020204" pitchFamily="34" charset="-122"/>
                          <a:cs typeface="+mn-cs"/>
                        </a:rPr>
                        <a:t>车行道宽度</a:t>
                      </a:r>
                      <a:endParaRPr lang="en-US" altLang="zh-CN" sz="1050" kern="1200" dirty="0" smtClean="0">
                        <a:solidFill>
                          <a:schemeClr val="tx1"/>
                        </a:solidFill>
                        <a:latin typeface="微软雅黑" panose="020B0503020204020204" pitchFamily="34" charset="-122"/>
                        <a:ea typeface="微软雅黑" panose="020B0503020204020204" pitchFamily="34" charset="-122"/>
                        <a:cs typeface="+mn-cs"/>
                      </a:endParaRPr>
                    </a:p>
                    <a:p>
                      <a:pPr algn="ctr"/>
                      <a:r>
                        <a:rPr lang="zh-CN" altLang="en-US" sz="1050" kern="1200" dirty="0" smtClean="0">
                          <a:solidFill>
                            <a:schemeClr val="tx1"/>
                          </a:solidFill>
                          <a:latin typeface="微软雅黑" panose="020B0503020204020204" pitchFamily="34" charset="-122"/>
                          <a:ea typeface="微软雅黑" panose="020B0503020204020204" pitchFamily="34" charset="-122"/>
                          <a:cs typeface="+mn-cs"/>
                        </a:rPr>
                        <a:t>（</a:t>
                      </a:r>
                      <a:r>
                        <a:rPr lang="en-US" altLang="zh-CN" sz="1050" kern="1200" dirty="0" smtClean="0">
                          <a:solidFill>
                            <a:schemeClr val="tx1"/>
                          </a:solidFill>
                          <a:latin typeface="微软雅黑" panose="020B0503020204020204" pitchFamily="34" charset="-122"/>
                          <a:ea typeface="微软雅黑" panose="020B0503020204020204" pitchFamily="34" charset="-122"/>
                          <a:cs typeface="+mn-cs"/>
                        </a:rPr>
                        <a:t>m</a:t>
                      </a:r>
                      <a:r>
                        <a:rPr lang="zh-CN" altLang="en-US" sz="1050" kern="1200" dirty="0" smtClean="0">
                          <a:solidFill>
                            <a:schemeClr val="tx1"/>
                          </a:solidFill>
                          <a:latin typeface="微软雅黑" panose="020B0503020204020204" pitchFamily="34" charset="-122"/>
                          <a:ea typeface="微软雅黑" panose="020B0503020204020204" pitchFamily="34" charset="-122"/>
                          <a:cs typeface="+mn-cs"/>
                        </a:rPr>
                        <a:t>）</a:t>
                      </a:r>
                      <a:endParaRPr lang="zh-CN" altLang="en-US" sz="1050" kern="1200" dirty="0" smtClean="0">
                        <a:solidFill>
                          <a:schemeClr val="tx1"/>
                        </a:solidFill>
                        <a:latin typeface="微软雅黑" panose="020B0503020204020204" pitchFamily="34" charset="-122"/>
                        <a:ea typeface="微软雅黑" panose="020B0503020204020204" pitchFamily="34" charset="-122"/>
                        <a:cs typeface="+mn-cs"/>
                      </a:endParaRPr>
                    </a:p>
                  </a:txBody>
                  <a:tcPr marL="99678" marR="99678" marT="46005" marB="46005" anchor="ct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000" dirty="0" smtClean="0">
                          <a:solidFill>
                            <a:schemeClr val="tx2">
                              <a:lumMod val="75000"/>
                            </a:schemeClr>
                          </a:solidFill>
                          <a:latin typeface="微软雅黑" panose="020B0503020204020204" pitchFamily="34" charset="-122"/>
                          <a:ea typeface="微软雅黑" panose="020B0503020204020204" pitchFamily="34" charset="-122"/>
                        </a:rPr>
                        <a:t>镇规划标准</a:t>
                      </a:r>
                      <a:endParaRPr lang="zh-CN" altLang="en-US" sz="1000" dirty="0" smtClean="0">
                        <a:solidFill>
                          <a:schemeClr val="tx2">
                            <a:lumMod val="75000"/>
                          </a:schemeClr>
                        </a:solidFill>
                        <a:latin typeface="微软雅黑" panose="020B0503020204020204" pitchFamily="34" charset="-122"/>
                        <a:ea typeface="微软雅黑" panose="020B0503020204020204" pitchFamily="34" charset="-122"/>
                      </a:endParaRPr>
                    </a:p>
                  </a:txBody>
                  <a:tcPr marL="99678" marR="99678" marT="46005" marB="46005" anchor="ct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altLang="zh-CN" sz="1000" kern="1200" dirty="0" smtClean="0">
                          <a:solidFill>
                            <a:schemeClr val="tx2">
                              <a:lumMod val="75000"/>
                            </a:schemeClr>
                          </a:solidFill>
                          <a:latin typeface="微软雅黑" panose="020B0503020204020204" pitchFamily="34" charset="-122"/>
                          <a:ea typeface="微软雅黑" panose="020B0503020204020204" pitchFamily="34" charset="-122"/>
                          <a:cs typeface="+mn-cs"/>
                        </a:rPr>
                        <a:t>-</a:t>
                      </a:r>
                      <a:endParaRPr lang="zh-CN" altLang="en-US" sz="1000" kern="1200" dirty="0" smtClean="0">
                        <a:solidFill>
                          <a:schemeClr val="tx2">
                            <a:lumMod val="75000"/>
                          </a:schemeClr>
                        </a:solidFill>
                        <a:latin typeface="微软雅黑" panose="020B0503020204020204" pitchFamily="34" charset="-122"/>
                        <a:ea typeface="微软雅黑" panose="020B0503020204020204" pitchFamily="34" charset="-122"/>
                        <a:cs typeface="+mn-cs"/>
                      </a:endParaRPr>
                    </a:p>
                  </a:txBody>
                  <a:tcPr marL="99678" marR="99678" marT="46005" marB="46005" anchor="ctr"/>
                </a:tc>
                <a:tc>
                  <a:txBody>
                    <a:bodyPr/>
                    <a:lstStyle/>
                    <a:p>
                      <a:pPr algn="ctr"/>
                      <a:r>
                        <a:rPr lang="en-US" altLang="zh-CN" sz="1000" kern="1200" dirty="0" smtClean="0">
                          <a:solidFill>
                            <a:schemeClr val="tx2">
                              <a:lumMod val="75000"/>
                            </a:schemeClr>
                          </a:solidFill>
                          <a:latin typeface="微软雅黑" panose="020B0503020204020204" pitchFamily="34" charset="-122"/>
                          <a:ea typeface="微软雅黑" panose="020B0503020204020204" pitchFamily="34" charset="-122"/>
                          <a:cs typeface="+mn-cs"/>
                        </a:rPr>
                        <a:t>10-24</a:t>
                      </a:r>
                      <a:endParaRPr lang="zh-CN" altLang="en-US" sz="1000" kern="1200" dirty="0">
                        <a:solidFill>
                          <a:schemeClr val="tx2">
                            <a:lumMod val="75000"/>
                          </a:schemeClr>
                        </a:solidFill>
                        <a:latin typeface="微软雅黑" panose="020B0503020204020204" pitchFamily="34" charset="-122"/>
                        <a:ea typeface="微软雅黑" panose="020B0503020204020204" pitchFamily="34" charset="-122"/>
                        <a:cs typeface="+mn-cs"/>
                      </a:endParaRPr>
                    </a:p>
                  </a:txBody>
                  <a:tcPr marL="99678" marR="99678" marT="46005" marB="46005" anchor="ctr"/>
                </a:tc>
                <a:tc>
                  <a:txBody>
                    <a:bodyPr/>
                    <a:lstStyle/>
                    <a:p>
                      <a:pPr algn="ctr"/>
                      <a:r>
                        <a:rPr lang="en-US" altLang="zh-CN" sz="1000" kern="1200" dirty="0" smtClean="0">
                          <a:solidFill>
                            <a:schemeClr val="tx2">
                              <a:lumMod val="75000"/>
                            </a:schemeClr>
                          </a:solidFill>
                          <a:latin typeface="微软雅黑" panose="020B0503020204020204" pitchFamily="34" charset="-122"/>
                          <a:ea typeface="微软雅黑" panose="020B0503020204020204" pitchFamily="34" charset="-122"/>
                          <a:cs typeface="+mn-cs"/>
                        </a:rPr>
                        <a:t>6-7</a:t>
                      </a:r>
                      <a:endParaRPr lang="zh-CN" altLang="en-US" sz="1000" kern="1200" dirty="0">
                        <a:solidFill>
                          <a:schemeClr val="tx2">
                            <a:lumMod val="75000"/>
                          </a:schemeClr>
                        </a:solidFill>
                        <a:latin typeface="微软雅黑" panose="020B0503020204020204" pitchFamily="34" charset="-122"/>
                        <a:ea typeface="微软雅黑" panose="020B0503020204020204" pitchFamily="34" charset="-122"/>
                        <a:cs typeface="+mn-cs"/>
                      </a:endParaRPr>
                    </a:p>
                  </a:txBody>
                  <a:tcPr marL="99060" marR="99060" anchor="ctr"/>
                </a:tc>
                <a:tc>
                  <a:txBody>
                    <a:bodyPr/>
                    <a:lstStyle/>
                    <a:p>
                      <a:pPr marL="0" algn="ctr" defTabSz="914400" rtl="0" eaLnBrk="1" latinLnBrk="0" hangingPunct="1"/>
                      <a:r>
                        <a:rPr lang="en-US" altLang="zh-CN" sz="1000" kern="1200" dirty="0" smtClean="0">
                          <a:solidFill>
                            <a:schemeClr val="tx2">
                              <a:lumMod val="75000"/>
                            </a:schemeClr>
                          </a:solidFill>
                          <a:latin typeface="微软雅黑" panose="020B0503020204020204" pitchFamily="34" charset="-122"/>
                          <a:ea typeface="微软雅黑" panose="020B0503020204020204" pitchFamily="34" charset="-122"/>
                          <a:cs typeface="+mn-cs"/>
                        </a:rPr>
                        <a:t>3.5</a:t>
                      </a:r>
                      <a:endParaRPr lang="zh-CN" altLang="en-US" sz="1000" kern="1200" dirty="0">
                        <a:solidFill>
                          <a:schemeClr val="tx2">
                            <a:lumMod val="75000"/>
                          </a:schemeClr>
                        </a:solidFill>
                        <a:latin typeface="微软雅黑" panose="020B0503020204020204" pitchFamily="34" charset="-122"/>
                        <a:ea typeface="微软雅黑" panose="020B0503020204020204" pitchFamily="34" charset="-122"/>
                        <a:cs typeface="+mn-cs"/>
                      </a:endParaRPr>
                    </a:p>
                  </a:txBody>
                  <a:tcPr marL="99060" marR="99060" anchor="ctr"/>
                </a:tc>
              </a:tr>
              <a:tr h="259654">
                <a:tc vMerge="1">
                  <a:tcPr anchor="ctr"/>
                </a:tc>
                <a:tc>
                  <a:txBody>
                    <a:bodyPr/>
                    <a:lstStyle/>
                    <a:p>
                      <a:pPr algn="ctr"/>
                      <a:r>
                        <a:rPr lang="zh-CN" altLang="en-US" sz="1050" dirty="0" smtClean="0">
                          <a:solidFill>
                            <a:srgbClr val="C00000"/>
                          </a:solidFill>
                          <a:latin typeface="微软雅黑" panose="020B0503020204020204" pitchFamily="34" charset="-122"/>
                          <a:ea typeface="微软雅黑" panose="020B0503020204020204" pitchFamily="34" charset="-122"/>
                        </a:rPr>
                        <a:t>建议标准</a:t>
                      </a:r>
                      <a:endParaRPr lang="zh-CN" altLang="en-US" sz="1050" dirty="0" smtClean="0">
                        <a:solidFill>
                          <a:srgbClr val="C00000"/>
                        </a:solidFill>
                        <a:latin typeface="微软雅黑" panose="020B0503020204020204" pitchFamily="34" charset="-122"/>
                        <a:ea typeface="微软雅黑" panose="020B0503020204020204" pitchFamily="34" charset="-122"/>
                      </a:endParaRPr>
                    </a:p>
                  </a:txBody>
                  <a:tcPr marL="99060" marR="99060" anchor="ctr"/>
                </a:tc>
                <a:tc>
                  <a:txBody>
                    <a:bodyPr/>
                    <a:lstStyle/>
                    <a:p>
                      <a:pPr algn="ctr"/>
                      <a:r>
                        <a:rPr lang="en-US" altLang="zh-CN" sz="1050" b="1" dirty="0" smtClean="0">
                          <a:solidFill>
                            <a:srgbClr val="C00000"/>
                          </a:solidFill>
                          <a:latin typeface="微软雅黑" panose="020B0503020204020204" pitchFamily="34" charset="-122"/>
                          <a:ea typeface="微软雅黑" panose="020B0503020204020204" pitchFamily="34" charset="-122"/>
                        </a:rPr>
                        <a:t>-</a:t>
                      </a:r>
                      <a:endParaRPr lang="zh-CN" altLang="en-US" sz="1050" b="1" dirty="0">
                        <a:solidFill>
                          <a:srgbClr val="C00000"/>
                        </a:solidFill>
                        <a:latin typeface="微软雅黑" panose="020B0503020204020204" pitchFamily="34" charset="-122"/>
                        <a:ea typeface="微软雅黑" panose="020B0503020204020204" pitchFamily="34" charset="-122"/>
                      </a:endParaRPr>
                    </a:p>
                  </a:txBody>
                  <a:tcPr marL="99060" marR="99060" anchor="ctr"/>
                </a:tc>
                <a:tc>
                  <a:txBody>
                    <a:bodyPr/>
                    <a:lstStyle/>
                    <a:p>
                      <a:pPr algn="ctr"/>
                      <a:r>
                        <a:rPr lang="en-US" altLang="zh-CN" sz="1050" b="1" dirty="0" smtClean="0">
                          <a:solidFill>
                            <a:srgbClr val="C00000"/>
                          </a:solidFill>
                          <a:latin typeface="微软雅黑" panose="020B0503020204020204" pitchFamily="34" charset="-122"/>
                          <a:ea typeface="微软雅黑" panose="020B0503020204020204" pitchFamily="34" charset="-122"/>
                        </a:rPr>
                        <a:t>6-14</a:t>
                      </a:r>
                      <a:endParaRPr lang="zh-CN" altLang="en-US" sz="1050" b="1" dirty="0">
                        <a:solidFill>
                          <a:srgbClr val="C00000"/>
                        </a:solidFill>
                        <a:latin typeface="微软雅黑" panose="020B0503020204020204" pitchFamily="34" charset="-122"/>
                        <a:ea typeface="微软雅黑" panose="020B0503020204020204" pitchFamily="34" charset="-122"/>
                      </a:endParaRPr>
                    </a:p>
                  </a:txBody>
                  <a:tcPr marL="99060" marR="99060" anchor="ctr"/>
                </a:tc>
                <a:tc>
                  <a:txBody>
                    <a:bodyPr/>
                    <a:lstStyle/>
                    <a:p>
                      <a:pPr algn="ctr"/>
                      <a:r>
                        <a:rPr lang="en-US" altLang="zh-CN" sz="1050" b="1" dirty="0" smtClean="0">
                          <a:solidFill>
                            <a:srgbClr val="C00000"/>
                          </a:solidFill>
                          <a:latin typeface="微软雅黑" panose="020B0503020204020204" pitchFamily="34" charset="-122"/>
                          <a:ea typeface="微软雅黑" panose="020B0503020204020204" pitchFamily="34" charset="-122"/>
                        </a:rPr>
                        <a:t>6-8</a:t>
                      </a:r>
                      <a:endParaRPr lang="zh-CN" altLang="en-US" sz="1050" b="1" dirty="0">
                        <a:solidFill>
                          <a:srgbClr val="C00000"/>
                        </a:solidFill>
                        <a:latin typeface="微软雅黑" panose="020B0503020204020204" pitchFamily="34" charset="-122"/>
                        <a:ea typeface="微软雅黑" panose="020B0503020204020204" pitchFamily="34" charset="-122"/>
                      </a:endParaRPr>
                    </a:p>
                  </a:txBody>
                  <a:tcPr marL="99060" marR="99060" anchor="ctr"/>
                </a:tc>
                <a:tc>
                  <a:txBody>
                    <a:bodyPr/>
                    <a:lstStyle/>
                    <a:p>
                      <a:pPr algn="ctr"/>
                      <a:r>
                        <a:rPr lang="en-US" altLang="zh-CN" sz="1050" b="1" dirty="0" smtClean="0">
                          <a:solidFill>
                            <a:srgbClr val="C00000"/>
                          </a:solidFill>
                          <a:latin typeface="微软雅黑" panose="020B0503020204020204" pitchFamily="34" charset="-122"/>
                          <a:ea typeface="微软雅黑" panose="020B0503020204020204" pitchFamily="34" charset="-122"/>
                        </a:rPr>
                        <a:t>4-6</a:t>
                      </a:r>
                      <a:endParaRPr lang="zh-CN" altLang="en-US" sz="1050" b="1" dirty="0">
                        <a:solidFill>
                          <a:srgbClr val="C00000"/>
                        </a:solidFill>
                        <a:latin typeface="微软雅黑" panose="020B0503020204020204" pitchFamily="34" charset="-122"/>
                        <a:ea typeface="微软雅黑" panose="020B0503020204020204" pitchFamily="34" charset="-122"/>
                      </a:endParaRPr>
                    </a:p>
                  </a:txBody>
                  <a:tcPr marL="99060" marR="99060" anchor="ctr"/>
                </a:tc>
              </a:tr>
              <a:tr h="424888">
                <a:tc>
                  <a:txBody>
                    <a:bodyPr/>
                    <a:lstStyle/>
                    <a:p>
                      <a:pPr algn="ctr"/>
                      <a:r>
                        <a:rPr lang="zh-CN" altLang="en-US" sz="1050" dirty="0" smtClean="0">
                          <a:latin typeface="微软雅黑" panose="020B0503020204020204" pitchFamily="34" charset="-122"/>
                          <a:ea typeface="微软雅黑" panose="020B0503020204020204" pitchFamily="34" charset="-122"/>
                        </a:rPr>
                        <a:t>车行道数量（条）</a:t>
                      </a:r>
                      <a:endParaRPr lang="zh-CN" altLang="en-US" sz="1050" dirty="0">
                        <a:latin typeface="微软雅黑" panose="020B0503020204020204" pitchFamily="34" charset="-122"/>
                        <a:ea typeface="微软雅黑" panose="020B0503020204020204" pitchFamily="34" charset="-122"/>
                      </a:endParaRPr>
                    </a:p>
                  </a:txBody>
                  <a:tcPr marL="99060" marR="99060" anchor="ctr"/>
                </a:tc>
                <a:tc>
                  <a:txBody>
                    <a:bodyPr/>
                    <a:lstStyle/>
                    <a:p>
                      <a:pPr algn="ctr"/>
                      <a:endParaRPr lang="zh-CN" altLang="en-US" sz="1050" dirty="0">
                        <a:latin typeface="微软雅黑" panose="020B0503020204020204" pitchFamily="34" charset="-122"/>
                        <a:ea typeface="微软雅黑" panose="020B0503020204020204" pitchFamily="34" charset="-122"/>
                      </a:endParaRPr>
                    </a:p>
                  </a:txBody>
                  <a:tcPr marL="99060" marR="99060" anchor="ctr"/>
                </a:tc>
                <a:tc>
                  <a:txBody>
                    <a:bodyPr/>
                    <a:lstStyle/>
                    <a:p>
                      <a:pPr algn="ctr"/>
                      <a:r>
                        <a:rPr lang="en-US" altLang="zh-CN" sz="1050" dirty="0" smtClean="0">
                          <a:latin typeface="微软雅黑" panose="020B0503020204020204" pitchFamily="34" charset="-122"/>
                          <a:ea typeface="微软雅黑" panose="020B0503020204020204" pitchFamily="34" charset="-122"/>
                        </a:rPr>
                        <a:t>-</a:t>
                      </a:r>
                      <a:endParaRPr lang="zh-CN" altLang="en-US" sz="1050" dirty="0">
                        <a:latin typeface="微软雅黑" panose="020B0503020204020204" pitchFamily="34" charset="-122"/>
                        <a:ea typeface="微软雅黑" panose="020B0503020204020204" pitchFamily="34" charset="-122"/>
                      </a:endParaRPr>
                    </a:p>
                  </a:txBody>
                  <a:tcPr marL="99060" marR="99060" anchor="ctr"/>
                </a:tc>
                <a:tc>
                  <a:txBody>
                    <a:bodyPr/>
                    <a:lstStyle/>
                    <a:p>
                      <a:pPr algn="ctr"/>
                      <a:r>
                        <a:rPr lang="en-US" altLang="zh-CN" sz="1050" dirty="0" smtClean="0">
                          <a:latin typeface="微软雅黑" panose="020B0503020204020204" pitchFamily="34" charset="-122"/>
                          <a:ea typeface="微软雅黑" panose="020B0503020204020204" pitchFamily="34" charset="-122"/>
                        </a:rPr>
                        <a:t>2-4</a:t>
                      </a:r>
                      <a:endParaRPr lang="zh-CN" altLang="en-US" sz="1050" dirty="0">
                        <a:latin typeface="微软雅黑" panose="020B0503020204020204" pitchFamily="34" charset="-122"/>
                        <a:ea typeface="微软雅黑" panose="020B0503020204020204" pitchFamily="34" charset="-122"/>
                      </a:endParaRPr>
                    </a:p>
                  </a:txBody>
                  <a:tcPr marL="99060" marR="99060" anchor="ctr"/>
                </a:tc>
                <a:tc>
                  <a:txBody>
                    <a:bodyPr/>
                    <a:lstStyle/>
                    <a:p>
                      <a:pPr algn="ctr"/>
                      <a:r>
                        <a:rPr lang="en-US" altLang="zh-CN" sz="1050" dirty="0" smtClean="0">
                          <a:latin typeface="微软雅黑" panose="020B0503020204020204" pitchFamily="34" charset="-122"/>
                          <a:ea typeface="微软雅黑" panose="020B0503020204020204" pitchFamily="34" charset="-122"/>
                        </a:rPr>
                        <a:t>2</a:t>
                      </a:r>
                      <a:endParaRPr lang="zh-CN" altLang="en-US" sz="1050" dirty="0">
                        <a:latin typeface="微软雅黑" panose="020B0503020204020204" pitchFamily="34" charset="-122"/>
                        <a:ea typeface="微软雅黑" panose="020B0503020204020204" pitchFamily="34" charset="-122"/>
                      </a:endParaRPr>
                    </a:p>
                  </a:txBody>
                  <a:tcPr marL="99060" marR="99060" anchor="ctr"/>
                </a:tc>
                <a:tc>
                  <a:txBody>
                    <a:bodyPr/>
                    <a:lstStyle/>
                    <a:p>
                      <a:pPr algn="ctr"/>
                      <a:r>
                        <a:rPr lang="en-US" altLang="zh-CN" sz="1050" dirty="0" smtClean="0">
                          <a:latin typeface="微软雅黑" panose="020B0503020204020204" pitchFamily="34" charset="-122"/>
                          <a:ea typeface="微软雅黑" panose="020B0503020204020204" pitchFamily="34" charset="-122"/>
                        </a:rPr>
                        <a:t>--</a:t>
                      </a:r>
                      <a:endParaRPr lang="zh-CN" altLang="en-US" sz="1050" dirty="0">
                        <a:latin typeface="微软雅黑" panose="020B0503020204020204" pitchFamily="34" charset="-122"/>
                        <a:ea typeface="微软雅黑" panose="020B0503020204020204" pitchFamily="34" charset="-122"/>
                      </a:endParaRPr>
                    </a:p>
                  </a:txBody>
                  <a:tcPr marL="99060" marR="99060" anchor="ctr"/>
                </a:tc>
              </a:tr>
            </a:tbl>
          </a:graphicData>
        </a:graphic>
      </p:graphicFrame>
      <p:sp>
        <p:nvSpPr>
          <p:cNvPr id="20" name="矩形 8"/>
          <p:cNvSpPr>
            <a:spLocks noChangeArrowheads="1"/>
          </p:cNvSpPr>
          <p:nvPr/>
        </p:nvSpPr>
        <p:spPr bwMode="auto">
          <a:xfrm>
            <a:off x="1286593" y="4043246"/>
            <a:ext cx="2339102" cy="276999"/>
          </a:xfrm>
          <a:prstGeom prst="rect">
            <a:avLst/>
          </a:prstGeom>
          <a:noFill/>
          <a:ln w="9525">
            <a:noFill/>
            <a:miter lim="800000"/>
          </a:ln>
        </p:spPr>
        <p:txBody>
          <a:bodyPr wrap="none">
            <a:spAutoFit/>
          </a:bodyPr>
          <a:lstStyle/>
          <a:p>
            <a:r>
              <a:rPr lang="zh-CN" altLang="en-US" sz="1200" b="1" dirty="0" smtClean="0">
                <a:latin typeface="微软雅黑" panose="020B0503020204020204" pitchFamily="34" charset="-122"/>
                <a:ea typeface="微软雅黑" panose="020B0503020204020204" pitchFamily="34" charset="-122"/>
              </a:rPr>
              <a:t>小城镇道路断面规划</a:t>
            </a:r>
            <a:r>
              <a:rPr lang="zh-CN" altLang="en-US" sz="1200" b="1" dirty="0">
                <a:latin typeface="微软雅黑" panose="020B0503020204020204" pitchFamily="34" charset="-122"/>
                <a:ea typeface="微软雅黑" panose="020B0503020204020204" pitchFamily="34" charset="-122"/>
              </a:rPr>
              <a:t>技术指标表</a:t>
            </a:r>
            <a:endParaRPr lang="zh-CN" altLang="en-US" sz="1200" b="1" dirty="0">
              <a:latin typeface="微软雅黑" panose="020B0503020204020204" pitchFamily="34" charset="-122"/>
              <a:ea typeface="微软雅黑" panose="020B0503020204020204" pitchFamily="34" charset="-122"/>
            </a:endParaRPr>
          </a:p>
        </p:txBody>
      </p:sp>
      <p:sp>
        <p:nvSpPr>
          <p:cNvPr id="26" name="Text Box 3"/>
          <p:cNvSpPr txBox="1">
            <a:spLocks noChangeArrowheads="1"/>
          </p:cNvSpPr>
          <p:nvPr/>
        </p:nvSpPr>
        <p:spPr bwMode="auto">
          <a:xfrm>
            <a:off x="6847664" y="6309320"/>
            <a:ext cx="1237390" cy="276987"/>
          </a:xfrm>
          <a:prstGeom prst="rect">
            <a:avLst/>
          </a:prstGeom>
          <a:noFill/>
          <a:ln w="9525">
            <a:noFill/>
            <a:miter lim="800000"/>
          </a:ln>
        </p:spPr>
        <p:txBody>
          <a:bodyPr wrap="square" lIns="91429" tIns="45714" rIns="91429" bIns="45714">
            <a:spAutoFit/>
          </a:bodyPr>
          <a:lstStyle/>
          <a:p>
            <a:pPr eaLnBrk="1" hangingPunct="1">
              <a:buClr>
                <a:srgbClr val="FF0000"/>
              </a:buClr>
              <a:buFont typeface="Arial" panose="020B0604020202020204" pitchFamily="34" charset="0"/>
              <a:buNone/>
            </a:pPr>
            <a:r>
              <a:rPr lang="zh-CN" altLang="en-US" sz="1200" b="1" dirty="0">
                <a:solidFill>
                  <a:srgbClr val="C00000"/>
                </a:solidFill>
                <a:latin typeface="微软雅黑" panose="020B0503020204020204" pitchFamily="34" charset="-122"/>
                <a:ea typeface="微软雅黑" panose="020B0503020204020204" pitchFamily="34" charset="-122"/>
              </a:rPr>
              <a:t>江苏</a:t>
            </a:r>
            <a:r>
              <a:rPr lang="zh-CN" altLang="en-US" sz="1200" b="1" dirty="0" smtClean="0">
                <a:solidFill>
                  <a:srgbClr val="C00000"/>
                </a:solidFill>
                <a:latin typeface="微软雅黑" panose="020B0503020204020204" pitchFamily="34" charset="-122"/>
                <a:ea typeface="微软雅黑" panose="020B0503020204020204" pitchFamily="34" charset="-122"/>
              </a:rPr>
              <a:t>省某镇</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grpSp>
        <p:nvGrpSpPr>
          <p:cNvPr id="36" name="组合 35"/>
          <p:cNvGrpSpPr/>
          <p:nvPr/>
        </p:nvGrpSpPr>
        <p:grpSpPr>
          <a:xfrm>
            <a:off x="3996906" y="3244778"/>
            <a:ext cx="624802" cy="646331"/>
            <a:chOff x="3563888" y="2060848"/>
            <a:chExt cx="576740" cy="646331"/>
          </a:xfrm>
        </p:grpSpPr>
        <p:sp>
          <p:nvSpPr>
            <p:cNvPr id="37" name="矩形 36"/>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8" name="矩形 37"/>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pic>
        <p:nvPicPr>
          <p:cNvPr id="23" name="图片 37"/>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9926" b="3016"/>
          <a:stretch>
            <a:fillRect/>
          </a:stretch>
        </p:blipFill>
        <p:spPr bwMode="auto">
          <a:xfrm>
            <a:off x="5398691" y="3933056"/>
            <a:ext cx="4042548" cy="2421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23"/>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3</a:t>
            </a:r>
            <a:r>
              <a:rPr lang="en-US" altLang="zh-CN" sz="2400" b="1" dirty="0">
                <a:latin typeface="微软雅黑" panose="020B0503020204020204" pitchFamily="34" charset="-122"/>
                <a:ea typeface="微软雅黑" panose="020B0503020204020204" pitchFamily="34" charset="-122"/>
              </a:rPr>
              <a:t>. </a:t>
            </a:r>
            <a:r>
              <a:rPr lang="zh-CN" altLang="en-US" sz="2400" b="1" dirty="0" smtClean="0">
                <a:latin typeface="微软雅黑" panose="020B0503020204020204" pitchFamily="34" charset="-122"/>
                <a:ea typeface="微软雅黑" panose="020B0503020204020204" pitchFamily="34" charset="-122"/>
              </a:rPr>
              <a:t>优化道路断面设计</a:t>
            </a:r>
            <a:endParaRPr lang="en-US" altLang="zh-CN" sz="2400" b="1" dirty="0">
              <a:latin typeface="微软雅黑" panose="020B0503020204020204" pitchFamily="34" charset="-122"/>
              <a:ea typeface="微软雅黑" panose="020B0503020204020204" pitchFamily="34" charset="-122"/>
              <a:sym typeface="Calibri" panose="020F0502020204030204" pitchFamily="34" charset="0"/>
            </a:endParaRPr>
          </a:p>
        </p:txBody>
      </p:sp>
      <p:sp>
        <p:nvSpPr>
          <p:cNvPr id="27" name="Text Box 3"/>
          <p:cNvSpPr txBox="1">
            <a:spLocks noChangeArrowheads="1"/>
          </p:cNvSpPr>
          <p:nvPr/>
        </p:nvSpPr>
        <p:spPr bwMode="auto">
          <a:xfrm>
            <a:off x="1617276" y="3424926"/>
            <a:ext cx="2340260" cy="276987"/>
          </a:xfrm>
          <a:prstGeom prst="rect">
            <a:avLst/>
          </a:prstGeom>
          <a:noFill/>
          <a:ln w="9525">
            <a:noFill/>
            <a:miter lim="800000"/>
          </a:ln>
        </p:spPr>
        <p:txBody>
          <a:bodyPr wrap="square" lIns="91429" tIns="45714" rIns="91429" bIns="45714">
            <a:spAutoFit/>
          </a:bodyPr>
          <a:lstStyle/>
          <a:p>
            <a:pPr eaLnBrk="1" hangingPunct="1">
              <a:buClr>
                <a:srgbClr val="FF0000"/>
              </a:buClr>
            </a:pPr>
            <a:r>
              <a:rPr lang="zh-CN" altLang="en-US" sz="1200" dirty="0" smtClean="0">
                <a:latin typeface="微软雅黑" panose="020B0503020204020204" pitchFamily="34" charset="-122"/>
                <a:ea typeface="微软雅黑" panose="020B0503020204020204" pitchFamily="34" charset="-122"/>
              </a:rPr>
              <a:t>道路断面形式示意图</a:t>
            </a:r>
            <a:endParaRPr lang="en-US" altLang="zh-CN" sz="1200" dirty="0">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rotWithShape="1">
          <a:blip r:embed="rId4" cstate="print">
            <a:extLst>
              <a:ext uri="{28A0092B-C50C-407E-A947-70E740481C1C}">
                <a14:useLocalDpi xmlns:a14="http://schemas.microsoft.com/office/drawing/2010/main" val="0"/>
              </a:ext>
            </a:extLst>
          </a:blip>
          <a:srcRect l="1" r="587" b="6683"/>
          <a:stretch>
            <a:fillRect/>
          </a:stretch>
        </p:blipFill>
        <p:spPr>
          <a:xfrm>
            <a:off x="5398691" y="1323550"/>
            <a:ext cx="4018806" cy="2321474"/>
          </a:xfrm>
          <a:prstGeom prst="rect">
            <a:avLst/>
          </a:prstGeom>
        </p:spPr>
      </p:pic>
      <p:sp>
        <p:nvSpPr>
          <p:cNvPr id="28" name="Text Box 3"/>
          <p:cNvSpPr txBox="1">
            <a:spLocks noChangeArrowheads="1"/>
          </p:cNvSpPr>
          <p:nvPr/>
        </p:nvSpPr>
        <p:spPr bwMode="auto">
          <a:xfrm>
            <a:off x="6586191" y="3645024"/>
            <a:ext cx="1483971" cy="276987"/>
          </a:xfrm>
          <a:prstGeom prst="rect">
            <a:avLst/>
          </a:prstGeom>
          <a:noFill/>
          <a:ln w="9525">
            <a:noFill/>
            <a:miter lim="800000"/>
          </a:ln>
        </p:spPr>
        <p:txBody>
          <a:bodyPr wrap="square" lIns="91429" tIns="45714" rIns="91429" bIns="45714">
            <a:spAutoFit/>
          </a:bodyPr>
          <a:lstStyle/>
          <a:p>
            <a:pPr eaLnBrk="1" hangingPunct="1">
              <a:buClr>
                <a:srgbClr val="FF0000"/>
              </a:buClr>
              <a:buFont typeface="Arial" panose="020B0604020202020204" pitchFamily="34" charset="0"/>
              <a:buNone/>
            </a:pPr>
            <a:r>
              <a:rPr lang="zh-CN" altLang="en-US" sz="1200" b="1" dirty="0" smtClean="0">
                <a:solidFill>
                  <a:srgbClr val="C00000"/>
                </a:solidFill>
                <a:latin typeface="微软雅黑" panose="020B0503020204020204" pitchFamily="34" charset="-122"/>
                <a:ea typeface="微软雅黑" panose="020B0503020204020204" pitchFamily="34" charset="-122"/>
              </a:rPr>
              <a:t>浙江省天荒坪镇</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grpSp>
        <p:nvGrpSpPr>
          <p:cNvPr id="30" name="组合 29"/>
          <p:cNvGrpSpPr/>
          <p:nvPr/>
        </p:nvGrpSpPr>
        <p:grpSpPr>
          <a:xfrm>
            <a:off x="8864702" y="3068960"/>
            <a:ext cx="624802" cy="646331"/>
            <a:chOff x="3563888" y="2042398"/>
            <a:chExt cx="576740" cy="646331"/>
          </a:xfrm>
        </p:grpSpPr>
        <p:sp>
          <p:nvSpPr>
            <p:cNvPr id="31" name="矩形 30"/>
            <p:cNvSpPr/>
            <p:nvPr/>
          </p:nvSpPr>
          <p:spPr>
            <a:xfrm>
              <a:off x="3563888" y="204239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2" name="矩形 31"/>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grpSp>
        <p:nvGrpSpPr>
          <p:cNvPr id="33" name="组合 32"/>
          <p:cNvGrpSpPr/>
          <p:nvPr/>
        </p:nvGrpSpPr>
        <p:grpSpPr>
          <a:xfrm>
            <a:off x="8853433" y="5805264"/>
            <a:ext cx="546061" cy="646331"/>
            <a:chOff x="4355976" y="2060848"/>
            <a:chExt cx="504056" cy="646331"/>
          </a:xfrm>
        </p:grpSpPr>
        <p:sp>
          <p:nvSpPr>
            <p:cNvPr id="34" name="矩形 33"/>
            <p:cNvSpPr/>
            <p:nvPr/>
          </p:nvSpPr>
          <p:spPr>
            <a:xfrm>
              <a:off x="4355976" y="2060848"/>
              <a:ext cx="504056"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5" name="矩形 34"/>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Tree>
  </p:cSld>
  <p:clrMapOvr>
    <a:masterClrMapping/>
  </p:clrMapOvr>
  <p:transition spd="slow"/>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7" name="矩形 4"/>
          <p:cNvSpPr>
            <a:spLocks noChangeArrowheads="1"/>
          </p:cNvSpPr>
          <p:nvPr/>
        </p:nvSpPr>
        <p:spPr bwMode="auto">
          <a:xfrm>
            <a:off x="669940" y="946820"/>
            <a:ext cx="9119598" cy="415498"/>
          </a:xfrm>
          <a:prstGeom prst="rect">
            <a:avLst/>
          </a:prstGeom>
          <a:noFill/>
          <a:ln w="9525">
            <a:noFill/>
            <a:miter lim="800000"/>
          </a:ln>
        </p:spPr>
        <p:txBody>
          <a:bodyPr wrap="square">
            <a:spAutoFit/>
          </a:bodyPr>
          <a:lstStyle/>
          <a:p>
            <a:pPr>
              <a:lnSpc>
                <a:spcPct val="150000"/>
              </a:lnSpc>
            </a:pPr>
            <a:r>
              <a:rPr lang="zh-CN" altLang="en-US" sz="1400" b="1" dirty="0" smtClean="0">
                <a:solidFill>
                  <a:srgbClr val="C00000"/>
                </a:solidFill>
                <a:latin typeface="微软雅黑" panose="020B0503020204020204" pitchFamily="34" charset="-122"/>
                <a:ea typeface="微软雅黑" panose="020B0503020204020204" pitchFamily="34" charset="-122"/>
              </a:rPr>
              <a:t>结合路边建筑退界创造丰富的游憩、交往空间。</a:t>
            </a:r>
            <a:r>
              <a:rPr lang="zh-CN" altLang="en-US" sz="1400" dirty="0" smtClean="0">
                <a:latin typeface="微软雅黑" panose="020B0503020204020204" pitchFamily="34" charset="-122"/>
                <a:ea typeface="微软雅黑" panose="020B0503020204020204" pitchFamily="34" charset="-122"/>
              </a:rPr>
              <a:t>结合退</a:t>
            </a:r>
            <a:r>
              <a:rPr lang="zh-CN" altLang="en-US" sz="1400" dirty="0">
                <a:latin typeface="微软雅黑" panose="020B0503020204020204" pitchFamily="34" charset="-122"/>
                <a:ea typeface="微软雅黑" panose="020B0503020204020204" pitchFamily="34" charset="-122"/>
              </a:rPr>
              <a:t>界空间，形成小</a:t>
            </a:r>
            <a:r>
              <a:rPr lang="zh-CN" altLang="en-US" sz="1400" dirty="0" smtClean="0">
                <a:latin typeface="微软雅黑" panose="020B0503020204020204" pitchFamily="34" charset="-122"/>
                <a:ea typeface="微软雅黑" panose="020B0503020204020204" pitchFamily="34" charset="-122"/>
              </a:rPr>
              <a:t>广场、平台、休闲长廊等空间。</a:t>
            </a:r>
            <a:endParaRPr lang="zh-CN" altLang="en-US" sz="1400" dirty="0">
              <a:latin typeface="微软雅黑" panose="020B0503020204020204" pitchFamily="34" charset="-122"/>
              <a:ea typeface="微软雅黑" panose="020B0503020204020204" pitchFamily="34" charset="-122"/>
            </a:endParaRPr>
          </a:p>
        </p:txBody>
      </p:sp>
      <p:pic>
        <p:nvPicPr>
          <p:cNvPr id="2051" name="Picture 3"/>
          <p:cNvPicPr>
            <a:picLocks noChangeAspect="1" noChangeArrowheads="1"/>
          </p:cNvPicPr>
          <p:nvPr/>
        </p:nvPicPr>
        <p:blipFill>
          <a:blip r:embed="rId1"/>
          <a:srcRect l="13890" t="14287" r="14672" b="7925"/>
          <a:stretch>
            <a:fillRect/>
          </a:stretch>
        </p:blipFill>
        <p:spPr bwMode="auto">
          <a:xfrm>
            <a:off x="0" y="1563195"/>
            <a:ext cx="5436288" cy="3415103"/>
          </a:xfrm>
          <a:prstGeom prst="rect">
            <a:avLst/>
          </a:prstGeom>
          <a:noFill/>
          <a:ln w="9525">
            <a:noFill/>
            <a:miter lim="800000"/>
            <a:headEnd/>
            <a:tailEnd/>
          </a:ln>
          <a:effectLst/>
        </p:spPr>
      </p:pic>
      <p:pic>
        <p:nvPicPr>
          <p:cNvPr id="21"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825808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街道空间</a:t>
            </a:r>
            <a:endParaRPr lang="zh-CN" altLang="en-US" sz="2400" b="1" dirty="0">
              <a:latin typeface="微软雅黑" panose="020B0503020204020204" pitchFamily="34" charset="-122"/>
              <a:ea typeface="微软雅黑" panose="020B0503020204020204" pitchFamily="34" charset="-122"/>
            </a:endParaRPr>
          </a:p>
        </p:txBody>
      </p:sp>
      <p:grpSp>
        <p:nvGrpSpPr>
          <p:cNvPr id="18" name="组合 17"/>
          <p:cNvGrpSpPr/>
          <p:nvPr/>
        </p:nvGrpSpPr>
        <p:grpSpPr>
          <a:xfrm>
            <a:off x="9078796" y="5019716"/>
            <a:ext cx="624802" cy="646331"/>
            <a:chOff x="3563888" y="2060848"/>
            <a:chExt cx="576740" cy="646331"/>
          </a:xfrm>
        </p:grpSpPr>
        <p:sp>
          <p:nvSpPr>
            <p:cNvPr id="24" name="矩形 23"/>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25" name="矩形 24"/>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grpSp>
        <p:nvGrpSpPr>
          <p:cNvPr id="26" name="组合 25"/>
          <p:cNvGrpSpPr/>
          <p:nvPr/>
        </p:nvGrpSpPr>
        <p:grpSpPr>
          <a:xfrm>
            <a:off x="4016896" y="4972061"/>
            <a:ext cx="624802" cy="646331"/>
            <a:chOff x="3563888" y="2060848"/>
            <a:chExt cx="576740" cy="646331"/>
          </a:xfrm>
        </p:grpSpPr>
        <p:sp>
          <p:nvSpPr>
            <p:cNvPr id="27" name="矩形 26"/>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28" name="矩形 27"/>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22" name="TextBox 23"/>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3</a:t>
            </a:r>
            <a:r>
              <a:rPr lang="en-US" altLang="zh-CN" sz="2400" b="1" dirty="0">
                <a:latin typeface="微软雅黑" panose="020B0503020204020204" pitchFamily="34" charset="-122"/>
                <a:ea typeface="微软雅黑" panose="020B0503020204020204" pitchFamily="34" charset="-122"/>
              </a:rPr>
              <a:t>. </a:t>
            </a:r>
            <a:r>
              <a:rPr lang="zh-CN" altLang="en-US" sz="2400" b="1" dirty="0" smtClean="0">
                <a:latin typeface="微软雅黑" panose="020B0503020204020204" pitchFamily="34" charset="-122"/>
                <a:ea typeface="微软雅黑" panose="020B0503020204020204" pitchFamily="34" charset="-122"/>
              </a:rPr>
              <a:t>优化道路断面设计</a:t>
            </a:r>
            <a:endParaRPr lang="en-US" altLang="zh-CN" sz="2400" b="1" dirty="0">
              <a:latin typeface="微软雅黑" panose="020B0503020204020204" pitchFamily="34" charset="-122"/>
              <a:ea typeface="微软雅黑" panose="020B0503020204020204" pitchFamily="34" charset="-122"/>
              <a:sym typeface="Calibri" panose="020F0502020204030204" pitchFamily="34" charset="0"/>
            </a:endParaRPr>
          </a:p>
        </p:txBody>
      </p:sp>
      <p:sp>
        <p:nvSpPr>
          <p:cNvPr id="29" name="TextBox 51"/>
          <p:cNvSpPr txBox="1">
            <a:spLocks noChangeArrowheads="1"/>
          </p:cNvSpPr>
          <p:nvPr/>
        </p:nvSpPr>
        <p:spPr bwMode="auto">
          <a:xfrm>
            <a:off x="116462" y="503855"/>
            <a:ext cx="9555163" cy="400110"/>
          </a:xfrm>
          <a:prstGeom prst="rect">
            <a:avLst/>
          </a:prstGeom>
          <a:noFill/>
          <a:ln w="9525">
            <a:noFill/>
            <a:miter lim="800000"/>
          </a:ln>
        </p:spPr>
        <p:txBody>
          <a:bodyPr>
            <a:spAutoFit/>
          </a:bodyPr>
          <a:lstStyle/>
          <a:p>
            <a:r>
              <a:rPr lang="en-US" altLang="zh-CN" sz="2000" b="1" dirty="0" smtClean="0">
                <a:latin typeface="微软雅黑" panose="020B0503020204020204" pitchFamily="34" charset="-122"/>
                <a:ea typeface="微软雅黑" panose="020B0503020204020204" pitchFamily="34" charset="-122"/>
              </a:rPr>
              <a:t>3.2 </a:t>
            </a:r>
            <a:r>
              <a:rPr lang="zh-CN" altLang="en-US" sz="2000" b="1" dirty="0" smtClean="0">
                <a:latin typeface="微软雅黑" panose="020B0503020204020204" pitchFamily="34" charset="-122"/>
                <a:ea typeface="微软雅黑" panose="020B0503020204020204" pitchFamily="34" charset="-122"/>
              </a:rPr>
              <a:t>灵活设计道路</a:t>
            </a:r>
            <a:r>
              <a:rPr lang="zh-CN" altLang="en-US" sz="2000" b="1" dirty="0" smtClean="0">
                <a:latin typeface="微软雅黑" panose="020B0503020204020204" pitchFamily="34" charset="-122"/>
                <a:ea typeface="微软雅黑" panose="020B0503020204020204" pitchFamily="34" charset="-122"/>
                <a:sym typeface="Calibri" panose="020F0502020204030204" pitchFamily="34" charset="0"/>
              </a:rPr>
              <a:t>断面</a:t>
            </a:r>
            <a:endParaRPr lang="en-US" altLang="zh-CN" sz="2000" b="1"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29740" y="1835131"/>
            <a:ext cx="4473859" cy="3097287"/>
          </a:xfrm>
          <a:prstGeom prst="rect">
            <a:avLst/>
          </a:prstGeom>
        </p:spPr>
      </p:pic>
      <p:sp>
        <p:nvSpPr>
          <p:cNvPr id="30" name="Text Box 3"/>
          <p:cNvSpPr txBox="1">
            <a:spLocks noChangeArrowheads="1"/>
          </p:cNvSpPr>
          <p:nvPr/>
        </p:nvSpPr>
        <p:spPr bwMode="auto">
          <a:xfrm>
            <a:off x="6403524" y="5049377"/>
            <a:ext cx="2474780" cy="276987"/>
          </a:xfrm>
          <a:prstGeom prst="rect">
            <a:avLst/>
          </a:prstGeom>
          <a:noFill/>
          <a:ln w="9525">
            <a:noFill/>
            <a:miter lim="800000"/>
          </a:ln>
        </p:spPr>
        <p:txBody>
          <a:bodyPr lIns="91429" tIns="45714" rIns="91429" bIns="45714">
            <a:spAutoFit/>
          </a:bodyPr>
          <a:lstStyle/>
          <a:p>
            <a:pPr eaLnBrk="1" hangingPunct="1">
              <a:buClr>
                <a:srgbClr val="FF0000"/>
              </a:buClr>
              <a:buFont typeface="Arial" panose="020B0604020202020204" pitchFamily="34" charset="0"/>
              <a:buNone/>
            </a:pPr>
            <a:r>
              <a:rPr lang="zh-CN" altLang="en-US" sz="1200" b="1" dirty="0" smtClean="0">
                <a:solidFill>
                  <a:srgbClr val="C00000"/>
                </a:solidFill>
                <a:latin typeface="微软雅黑" panose="020B0503020204020204" pitchFamily="34" charset="-122"/>
                <a:ea typeface="微软雅黑" panose="020B0503020204020204" pitchFamily="34" charset="-122"/>
              </a:rPr>
              <a:t>   浙江省莫干山镇</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31" name="Text Box 3"/>
          <p:cNvSpPr txBox="1">
            <a:spLocks noChangeArrowheads="1"/>
          </p:cNvSpPr>
          <p:nvPr/>
        </p:nvSpPr>
        <p:spPr bwMode="auto">
          <a:xfrm>
            <a:off x="5263854" y="5428022"/>
            <a:ext cx="3940298" cy="276987"/>
          </a:xfrm>
          <a:prstGeom prst="rect">
            <a:avLst/>
          </a:prstGeom>
          <a:noFill/>
          <a:ln w="9525">
            <a:noFill/>
            <a:miter lim="800000"/>
          </a:ln>
        </p:spPr>
        <p:txBody>
          <a:bodyPr wrap="square" lIns="91429" tIns="45714" rIns="91429" bIns="45714">
            <a:spAutoFit/>
          </a:bodyPr>
          <a:lstStyle/>
          <a:p>
            <a:pPr eaLnBrk="1" hangingPunct="1">
              <a:buClr>
                <a:srgbClr val="FF0000"/>
              </a:buClr>
            </a:pPr>
            <a:r>
              <a:rPr lang="zh-CN" altLang="en-US" sz="1200" dirty="0" smtClean="0">
                <a:latin typeface="微软雅黑" panose="020B0503020204020204" pitchFamily="34" charset="-122"/>
                <a:ea typeface="微软雅黑" panose="020B0503020204020204" pitchFamily="34" charset="-122"/>
              </a:rPr>
              <a:t>道路一侧做适当退界，布置休闲茶座，供居民休憩。</a:t>
            </a:r>
            <a:endParaRPr lang="en-US" altLang="zh-CN" sz="1200"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Box 15"/>
          <p:cNvSpPr txBox="1">
            <a:spLocks noChangeArrowheads="1"/>
          </p:cNvSpPr>
          <p:nvPr/>
        </p:nvSpPr>
        <p:spPr bwMode="auto">
          <a:xfrm>
            <a:off x="5031009" y="2313162"/>
            <a:ext cx="5498766" cy="3477875"/>
          </a:xfrm>
          <a:prstGeom prst="rect">
            <a:avLst/>
          </a:prstGeom>
          <a:noFill/>
          <a:ln w="9525">
            <a:noFill/>
            <a:miter lim="800000"/>
          </a:ln>
        </p:spPr>
        <p:txBody>
          <a:bodyPr wrap="square">
            <a:spAutoFit/>
          </a:bodyPr>
          <a:lstStyle/>
          <a:p>
            <a:pPr eaLnBrk="1" hangingPunct="1">
              <a:lnSpc>
                <a:spcPct val="150000"/>
              </a:lnSpc>
              <a:spcAft>
                <a:spcPts val="600"/>
              </a:spcAft>
              <a:defRPr/>
            </a:pPr>
            <a:r>
              <a:rPr lang="en-US" altLang="zh-CN" sz="2000" dirty="0">
                <a:latin typeface="微软雅黑" panose="020B0503020204020204" pitchFamily="34" charset="-122"/>
                <a:ea typeface="微软雅黑" panose="020B0503020204020204" pitchFamily="34" charset="-122"/>
                <a:sym typeface="Calibri" panose="020F0502020204030204" pitchFamily="34" charset="0"/>
              </a:rPr>
              <a:t>1</a:t>
            </a:r>
            <a:r>
              <a:rPr lang="zh-CN" altLang="en-US" sz="2000" dirty="0">
                <a:latin typeface="微软雅黑" panose="020B0503020204020204" pitchFamily="34" charset="-122"/>
                <a:ea typeface="微软雅黑" panose="020B0503020204020204" pitchFamily="34" charset="-122"/>
                <a:sym typeface="Calibri" panose="020F0502020204030204" pitchFamily="34" charset="0"/>
              </a:rPr>
              <a:t>、传统建筑的保护与利用</a:t>
            </a:r>
            <a:endParaRPr lang="en-US" altLang="zh-CN" sz="2000" dirty="0">
              <a:latin typeface="微软雅黑" panose="020B0503020204020204" pitchFamily="34" charset="-122"/>
              <a:ea typeface="微软雅黑" panose="020B0503020204020204" pitchFamily="34" charset="-122"/>
              <a:sym typeface="Calibri" panose="020F0502020204030204" pitchFamily="34" charset="0"/>
            </a:endParaRPr>
          </a:p>
          <a:p>
            <a:pPr marL="360045" eaLnBrk="1" hangingPunct="1">
              <a:lnSpc>
                <a:spcPct val="150000"/>
              </a:lnSpc>
              <a:spcBef>
                <a:spcPts val="600"/>
              </a:spcBef>
              <a:spcAft>
                <a:spcPts val="600"/>
              </a:spcAft>
              <a:buClr>
                <a:srgbClr val="376092"/>
              </a:buClr>
            </a:pPr>
            <a:r>
              <a:rPr lang="en-US" altLang="zh-CN" sz="1400" dirty="0">
                <a:latin typeface="微软雅黑" panose="020B0503020204020204" pitchFamily="34" charset="-122"/>
                <a:ea typeface="微软雅黑" panose="020B0503020204020204" pitchFamily="34" charset="-122"/>
                <a:sym typeface="Calibri" panose="020F0502020204030204" pitchFamily="34" charset="0"/>
              </a:rPr>
              <a:t>1.1    </a:t>
            </a:r>
            <a:r>
              <a:rPr lang="zh-CN" altLang="en-US" sz="1400" dirty="0">
                <a:latin typeface="微软雅黑" panose="020B0503020204020204" pitchFamily="34" charset="-122"/>
                <a:ea typeface="微软雅黑" panose="020B0503020204020204" pitchFamily="34" charset="-122"/>
                <a:sym typeface="Calibri" panose="020F0502020204030204" pitchFamily="34" charset="0"/>
              </a:rPr>
              <a:t>保护传统特色风貌建筑，承载历史与文化</a:t>
            </a:r>
            <a:endParaRPr lang="en-US" altLang="zh-CN" sz="1400" dirty="0">
              <a:latin typeface="微软雅黑" panose="020B0503020204020204" pitchFamily="34" charset="-122"/>
              <a:ea typeface="微软雅黑" panose="020B0503020204020204" pitchFamily="34" charset="-122"/>
              <a:sym typeface="Calibri" panose="020F0502020204030204" pitchFamily="34" charset="0"/>
            </a:endParaRPr>
          </a:p>
          <a:p>
            <a:pPr marL="360045" lvl="0" eaLnBrk="1" hangingPunct="1">
              <a:lnSpc>
                <a:spcPct val="150000"/>
              </a:lnSpc>
              <a:spcBef>
                <a:spcPts val="600"/>
              </a:spcBef>
              <a:spcAft>
                <a:spcPts val="600"/>
              </a:spcAft>
              <a:buClr>
                <a:srgbClr val="376092"/>
              </a:buClr>
            </a:pPr>
            <a:r>
              <a:rPr lang="en-US" altLang="zh-CN" sz="1400" dirty="0">
                <a:latin typeface="微软雅黑" panose="020B0503020204020204" pitchFamily="34" charset="-122"/>
                <a:ea typeface="微软雅黑" panose="020B0503020204020204" pitchFamily="34" charset="-122"/>
                <a:sym typeface="Calibri" panose="020F0502020204030204" pitchFamily="34" charset="0"/>
              </a:rPr>
              <a:t>1.2    </a:t>
            </a:r>
            <a:r>
              <a:rPr lang="zh-CN" altLang="en-US" sz="1400" dirty="0">
                <a:latin typeface="微软雅黑" panose="020B0503020204020204" pitchFamily="34" charset="-122"/>
                <a:ea typeface="微软雅黑" panose="020B0503020204020204" pitchFamily="34" charset="-122"/>
                <a:sym typeface="Calibri" panose="020F0502020204030204" pitchFamily="34" charset="0"/>
              </a:rPr>
              <a:t>提高传统建筑的舒适度和有效利用率</a:t>
            </a:r>
            <a:endParaRPr lang="zh-CN" altLang="en-US" sz="1400" dirty="0">
              <a:latin typeface="微软雅黑" panose="020B0503020204020204" pitchFamily="34" charset="-122"/>
              <a:ea typeface="微软雅黑" panose="020B0503020204020204" pitchFamily="34" charset="-122"/>
              <a:sym typeface="Calibri" panose="020F0502020204030204" pitchFamily="34" charset="0"/>
            </a:endParaRPr>
          </a:p>
          <a:p>
            <a:pPr marL="360045" eaLnBrk="1" hangingPunct="1">
              <a:lnSpc>
                <a:spcPct val="150000"/>
              </a:lnSpc>
              <a:spcBef>
                <a:spcPts val="600"/>
              </a:spcBef>
              <a:spcAft>
                <a:spcPts val="600"/>
              </a:spcAft>
              <a:buClr>
                <a:srgbClr val="376092"/>
              </a:buClr>
            </a:pPr>
            <a:r>
              <a:rPr lang="en-US" altLang="zh-CN" sz="1400" dirty="0">
                <a:latin typeface="微软雅黑" panose="020B0503020204020204" pitchFamily="34" charset="-122"/>
                <a:ea typeface="微软雅黑" panose="020B0503020204020204" pitchFamily="34" charset="-122"/>
                <a:sym typeface="Calibri" panose="020F0502020204030204" pitchFamily="34" charset="0"/>
              </a:rPr>
              <a:t>1.3    </a:t>
            </a:r>
            <a:r>
              <a:rPr lang="zh-CN" altLang="en-US" sz="1400" dirty="0">
                <a:latin typeface="微软雅黑" panose="020B0503020204020204" pitchFamily="34" charset="-122"/>
                <a:ea typeface="微软雅黑" panose="020B0503020204020204" pitchFamily="34" charset="-122"/>
                <a:sym typeface="Calibri" panose="020F0502020204030204" pitchFamily="34" charset="0"/>
              </a:rPr>
              <a:t>多元利用现有传统建筑，以用促保</a:t>
            </a:r>
            <a:endParaRPr lang="zh-CN" altLang="en-US" sz="1400" dirty="0">
              <a:latin typeface="微软雅黑" panose="020B0503020204020204" pitchFamily="34" charset="-122"/>
              <a:ea typeface="微软雅黑" panose="020B0503020204020204" pitchFamily="34" charset="-122"/>
              <a:sym typeface="Calibri" panose="020F0502020204030204" pitchFamily="34" charset="0"/>
            </a:endParaRPr>
          </a:p>
          <a:p>
            <a:pPr eaLnBrk="1" hangingPunct="1">
              <a:lnSpc>
                <a:spcPct val="150000"/>
              </a:lnSpc>
              <a:spcAft>
                <a:spcPts val="600"/>
              </a:spcAft>
              <a:defRPr/>
            </a:pPr>
            <a:r>
              <a:rPr lang="en-US" altLang="zh-CN" sz="2000" dirty="0">
                <a:latin typeface="微软雅黑" panose="020B0503020204020204" pitchFamily="34" charset="-122"/>
                <a:ea typeface="微软雅黑" panose="020B0503020204020204" pitchFamily="34" charset="-122"/>
                <a:sym typeface="Calibri" panose="020F0502020204030204" pitchFamily="34" charset="0"/>
              </a:rPr>
              <a:t>2</a:t>
            </a:r>
            <a:r>
              <a:rPr lang="zh-CN" altLang="en-US" sz="2000" dirty="0">
                <a:latin typeface="微软雅黑" panose="020B0503020204020204" pitchFamily="34" charset="-122"/>
                <a:ea typeface="微软雅黑" panose="020B0503020204020204" pitchFamily="34" charset="-122"/>
                <a:sym typeface="Calibri" panose="020F0502020204030204" pitchFamily="34" charset="0"/>
              </a:rPr>
              <a:t>、新建建筑的传承与创新</a:t>
            </a:r>
            <a:endParaRPr lang="en-US" altLang="zh-CN" sz="2000" dirty="0">
              <a:latin typeface="微软雅黑" panose="020B0503020204020204" pitchFamily="34" charset="-122"/>
              <a:ea typeface="微软雅黑" panose="020B0503020204020204" pitchFamily="34" charset="-122"/>
              <a:sym typeface="Calibri" panose="020F0502020204030204" pitchFamily="34" charset="0"/>
            </a:endParaRPr>
          </a:p>
          <a:p>
            <a:pPr marL="360045" eaLnBrk="1" hangingPunct="1">
              <a:lnSpc>
                <a:spcPct val="150000"/>
              </a:lnSpc>
              <a:spcBef>
                <a:spcPts val="600"/>
              </a:spcBef>
              <a:spcAft>
                <a:spcPts val="600"/>
              </a:spcAft>
              <a:buClr>
                <a:srgbClr val="376092"/>
              </a:buClr>
            </a:pPr>
            <a:r>
              <a:rPr lang="en-US" altLang="zh-CN" sz="1400" dirty="0">
                <a:latin typeface="微软雅黑" panose="020B0503020204020204" pitchFamily="34" charset="-122"/>
                <a:ea typeface="微软雅黑" panose="020B0503020204020204" pitchFamily="34" charset="-122"/>
              </a:rPr>
              <a:t>2.1    </a:t>
            </a:r>
            <a:r>
              <a:rPr lang="zh-CN" altLang="en-US" sz="1400" dirty="0">
                <a:latin typeface="微软雅黑" panose="020B0503020204020204" pitchFamily="34" charset="-122"/>
                <a:ea typeface="微软雅黑" panose="020B0503020204020204" pitchFamily="34" charset="-122"/>
              </a:rPr>
              <a:t>体量适中，尺度协调</a:t>
            </a:r>
            <a:endParaRPr lang="en-US" altLang="zh-CN" sz="1400" dirty="0">
              <a:latin typeface="微软雅黑" panose="020B0503020204020204" pitchFamily="34" charset="-122"/>
              <a:ea typeface="微软雅黑" panose="020B0503020204020204" pitchFamily="34" charset="-122"/>
            </a:endParaRPr>
          </a:p>
          <a:p>
            <a:pPr marL="360045" eaLnBrk="1" hangingPunct="1">
              <a:lnSpc>
                <a:spcPct val="150000"/>
              </a:lnSpc>
              <a:spcBef>
                <a:spcPts val="600"/>
              </a:spcBef>
              <a:spcAft>
                <a:spcPts val="600"/>
              </a:spcAft>
              <a:buClr>
                <a:srgbClr val="376092"/>
              </a:buClr>
            </a:pPr>
            <a:r>
              <a:rPr lang="en-US" altLang="zh-CN" sz="1400" dirty="0">
                <a:latin typeface="微软雅黑" panose="020B0503020204020204" pitchFamily="34" charset="-122"/>
                <a:ea typeface="微软雅黑" panose="020B0503020204020204" pitchFamily="34" charset="-122"/>
              </a:rPr>
              <a:t>2.2    </a:t>
            </a:r>
            <a:r>
              <a:rPr lang="zh-CN" altLang="en-US" sz="1400" dirty="0">
                <a:latin typeface="微软雅黑" panose="020B0503020204020204" pitchFamily="34" charset="-122"/>
                <a:ea typeface="微软雅黑" panose="020B0503020204020204" pitchFamily="34" charset="-122"/>
              </a:rPr>
              <a:t>本土传承，特色</a:t>
            </a:r>
            <a:r>
              <a:rPr lang="zh-CN" altLang="en-US" sz="1400" dirty="0" smtClean="0">
                <a:latin typeface="微软雅黑" panose="020B0503020204020204" pitchFamily="34" charset="-122"/>
                <a:ea typeface="微软雅黑" panose="020B0503020204020204" pitchFamily="34" charset="-122"/>
              </a:rPr>
              <a:t>创新</a:t>
            </a:r>
            <a:endParaRPr lang="en-US" altLang="zh-CN" sz="1400" dirty="0">
              <a:latin typeface="微软雅黑" panose="020B0503020204020204" pitchFamily="34" charset="-122"/>
              <a:ea typeface="微软雅黑" panose="020B0503020204020204" pitchFamily="34" charset="-122"/>
            </a:endParaRPr>
          </a:p>
        </p:txBody>
      </p:sp>
      <p:pic>
        <p:nvPicPr>
          <p:cNvPr id="6"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5"/>
          <p:cNvSpPr txBox="1">
            <a:spLocks noChangeArrowheads="1"/>
          </p:cNvSpPr>
          <p:nvPr/>
        </p:nvSpPr>
        <p:spPr bwMode="auto">
          <a:xfrm>
            <a:off x="4562957" y="1373868"/>
            <a:ext cx="5850731" cy="830997"/>
          </a:xfrm>
          <a:prstGeom prst="rect">
            <a:avLst/>
          </a:prstGeom>
          <a:noFill/>
          <a:ln w="9525">
            <a:noFill/>
            <a:miter lim="800000"/>
          </a:ln>
        </p:spPr>
        <p:txBody>
          <a:bodyPr>
            <a:spAutoFit/>
          </a:bodyPr>
          <a:lstStyle/>
          <a:p>
            <a:pPr marL="571500" indent="-571500" eaLnBrk="1" hangingPunct="1">
              <a:lnSpc>
                <a:spcPct val="150000"/>
              </a:lnSpc>
              <a:buClr>
                <a:schemeClr val="accent3">
                  <a:lumMod val="50000"/>
                </a:schemeClr>
              </a:buClr>
              <a:buFont typeface="Wingdings" panose="05000000000000000000" pitchFamily="2" charset="2"/>
              <a:buChar char="p"/>
            </a:pPr>
            <a:r>
              <a:rPr lang="zh-CN" altLang="en-US" sz="3200" b="1" dirty="0" smtClean="0">
                <a:solidFill>
                  <a:schemeClr val="bg1">
                    <a:lumMod val="50000"/>
                  </a:schemeClr>
                </a:solidFill>
                <a:latin typeface="微软雅黑" panose="020B0503020204020204" pitchFamily="34" charset="-122"/>
                <a:ea typeface="微软雅黑" panose="020B0503020204020204" pitchFamily="34" charset="-122"/>
                <a:sym typeface="Calibri" panose="020F0502020204030204" pitchFamily="34" charset="0"/>
              </a:rPr>
              <a:t>第八章 建筑风貌</a:t>
            </a:r>
            <a:endParaRPr lang="en-US" altLang="zh-CN" sz="3200" b="1" dirty="0">
              <a:solidFill>
                <a:schemeClr val="bg1">
                  <a:lumMod val="50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spTree>
  </p:cSld>
  <p:clrMapOvr>
    <a:masterClrMapping/>
  </p:clrMapOvr>
  <p:transition spd="slow"/>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51"/>
          <p:cNvSpPr txBox="1">
            <a:spLocks noChangeArrowheads="1"/>
          </p:cNvSpPr>
          <p:nvPr/>
        </p:nvSpPr>
        <p:spPr bwMode="auto">
          <a:xfrm>
            <a:off x="642692" y="908721"/>
            <a:ext cx="9380872" cy="415498"/>
          </a:xfrm>
          <a:prstGeom prst="rect">
            <a:avLst/>
          </a:prstGeom>
          <a:noFill/>
          <a:ln w="9525">
            <a:noFill/>
            <a:miter lim="800000"/>
          </a:ln>
        </p:spPr>
        <p:txBody>
          <a:bodyPr wrap="square">
            <a:spAutoFit/>
          </a:bodyPr>
          <a:lstStyle/>
          <a:p>
            <a:pPr eaLnBrk="1" hangingPunct="1">
              <a:lnSpc>
                <a:spcPct val="150000"/>
              </a:lnSpc>
              <a:spcBef>
                <a:spcPts val="1200"/>
              </a:spcBef>
              <a:spcAft>
                <a:spcPts val="600"/>
              </a:spcAft>
              <a:buClr>
                <a:srgbClr val="376092"/>
              </a:buClr>
            </a:pPr>
            <a:r>
              <a:rPr lang="zh-CN" altLang="en-US" sz="1400" dirty="0" smtClean="0">
                <a:latin typeface="微软雅黑" panose="020B0503020204020204" pitchFamily="34" charset="-122"/>
                <a:ea typeface="微软雅黑" panose="020B0503020204020204" pitchFamily="34" charset="-122"/>
              </a:rPr>
              <a:t>建议在传统特色风貌建筑集中的区域</a:t>
            </a:r>
            <a:r>
              <a:rPr lang="zh-CN" altLang="en-US" sz="1400" dirty="0" smtClean="0">
                <a:solidFill>
                  <a:srgbClr val="C00000"/>
                </a:solidFill>
                <a:latin typeface="微软雅黑" panose="020B0503020204020204" pitchFamily="34" charset="-122"/>
                <a:ea typeface="微软雅黑" panose="020B0503020204020204" pitchFamily="34" charset="-122"/>
              </a:rPr>
              <a:t>划定传统风貌区</a:t>
            </a:r>
            <a:r>
              <a:rPr lang="zh-CN" altLang="en-US" sz="1400" dirty="0" smtClean="0">
                <a:latin typeface="微软雅黑" panose="020B0503020204020204" pitchFamily="34" charset="-122"/>
                <a:ea typeface="微软雅黑" panose="020B0503020204020204" pitchFamily="34" charset="-122"/>
              </a:rPr>
              <a:t>，对传统风貌建筑进行登记挂牌，集中保护。</a:t>
            </a:r>
            <a:endParaRPr lang="zh-CN" altLang="en-US" sz="1400" dirty="0" smtClean="0">
              <a:latin typeface="微软雅黑" panose="020B0503020204020204" pitchFamily="34" charset="-122"/>
              <a:ea typeface="微软雅黑" panose="020B0503020204020204" pitchFamily="34" charset="-122"/>
            </a:endParaRPr>
          </a:p>
        </p:txBody>
      </p:sp>
      <p:sp>
        <p:nvSpPr>
          <p:cNvPr id="17411" name="TextBox 51"/>
          <p:cNvSpPr txBox="1">
            <a:spLocks noChangeArrowheads="1"/>
          </p:cNvSpPr>
          <p:nvPr/>
        </p:nvSpPr>
        <p:spPr bwMode="auto">
          <a:xfrm>
            <a:off x="127001" y="388678"/>
            <a:ext cx="9555163" cy="553998"/>
          </a:xfrm>
          <a:prstGeom prst="rect">
            <a:avLst/>
          </a:prstGeom>
          <a:noFill/>
          <a:ln w="9525">
            <a:noFill/>
            <a:miter lim="800000"/>
          </a:ln>
        </p:spPr>
        <p:txBody>
          <a:bodyPr>
            <a:spAutoFit/>
          </a:bodyPr>
          <a:lstStyle/>
          <a:p>
            <a:pPr>
              <a:lnSpc>
                <a:spcPct val="150000"/>
              </a:lnSpc>
              <a:buClr>
                <a:srgbClr val="376092"/>
              </a:buClr>
            </a:pPr>
            <a:r>
              <a:rPr lang="en-US" altLang="zh-CN" sz="2000" b="1" dirty="0">
                <a:latin typeface="微软雅黑" panose="020B0503020204020204" pitchFamily="34" charset="-122"/>
                <a:ea typeface="微软雅黑" panose="020B0503020204020204" pitchFamily="34" charset="-122"/>
              </a:rPr>
              <a:t>1.1 </a:t>
            </a:r>
            <a:r>
              <a:rPr lang="zh-CN" altLang="en-US" sz="2000" b="1" dirty="0">
                <a:latin typeface="微软雅黑" panose="020B0503020204020204" pitchFamily="34" charset="-122"/>
                <a:ea typeface="微软雅黑" panose="020B0503020204020204" pitchFamily="34" charset="-122"/>
              </a:rPr>
              <a:t>保护传统特色风貌建筑，承载历史与文化</a:t>
            </a:r>
            <a:endParaRPr lang="en-US" altLang="zh-CN" sz="2000" b="1" dirty="0">
              <a:latin typeface="微软雅黑" panose="020B0503020204020204" pitchFamily="34" charset="-122"/>
              <a:ea typeface="微软雅黑" panose="020B0503020204020204" pitchFamily="34" charset="-122"/>
            </a:endParaRPr>
          </a:p>
        </p:txBody>
      </p:sp>
      <p:sp>
        <p:nvSpPr>
          <p:cNvPr id="17413" name="Text Box 3"/>
          <p:cNvSpPr txBox="1">
            <a:spLocks noChangeArrowheads="1"/>
          </p:cNvSpPr>
          <p:nvPr/>
        </p:nvSpPr>
        <p:spPr bwMode="auto">
          <a:xfrm>
            <a:off x="545577" y="5490648"/>
            <a:ext cx="3861362" cy="646319"/>
          </a:xfrm>
          <a:prstGeom prst="rect">
            <a:avLst/>
          </a:prstGeom>
          <a:noFill/>
          <a:ln w="9525">
            <a:noFill/>
            <a:miter lim="800000"/>
          </a:ln>
        </p:spPr>
        <p:txBody>
          <a:bodyPr wrap="square" lIns="91429" tIns="45714" rIns="91429" bIns="45714">
            <a:spAutoFit/>
          </a:bodyPr>
          <a:lstStyle/>
          <a:p>
            <a:pPr eaLnBrk="1" hangingPunct="1">
              <a:lnSpc>
                <a:spcPct val="150000"/>
              </a:lnSpc>
              <a:buClr>
                <a:srgbClr val="FF0000"/>
              </a:buClr>
            </a:pPr>
            <a:r>
              <a:rPr lang="zh-CN" altLang="en-US" sz="1200" dirty="0">
                <a:latin typeface="微软雅黑" panose="020B0503020204020204" pitchFamily="34" charset="-122"/>
                <a:ea typeface="微软雅黑" panose="020B0503020204020204" pitchFamily="34" charset="-122"/>
              </a:rPr>
              <a:t>已有几百年历史的长胜街保护较好，完整地保存</a:t>
            </a:r>
            <a:r>
              <a:rPr lang="zh-CN" altLang="en-US" sz="1200" dirty="0" smtClean="0">
                <a:latin typeface="微软雅黑" panose="020B0503020204020204" pitchFamily="34" charset="-122"/>
                <a:ea typeface="微软雅黑" panose="020B0503020204020204" pitchFamily="34" charset="-122"/>
              </a:rPr>
              <a:t>着上世纪三十年代</a:t>
            </a:r>
            <a:r>
              <a:rPr lang="zh-CN" altLang="en-US" sz="1200" dirty="0">
                <a:latin typeface="微软雅黑" panose="020B0503020204020204" pitchFamily="34" charset="-122"/>
                <a:ea typeface="微软雅黑" panose="020B0503020204020204" pitchFamily="34" charset="-122"/>
              </a:rPr>
              <a:t>时期的面貌。漫步街头</a:t>
            </a:r>
            <a:r>
              <a:rPr lang="zh-CN" altLang="en-US" sz="1200" dirty="0" smtClean="0">
                <a:latin typeface="微软雅黑" panose="020B0503020204020204" pitchFamily="34" charset="-122"/>
                <a:ea typeface="微软雅黑" panose="020B0503020204020204" pitchFamily="34" charset="-122"/>
              </a:rPr>
              <a:t>，生活氛围浓。</a:t>
            </a:r>
            <a:endParaRPr lang="en-US" altLang="zh-CN" sz="1200" dirty="0">
              <a:latin typeface="微软雅黑" panose="020B0503020204020204" pitchFamily="34" charset="-122"/>
              <a:ea typeface="微软雅黑" panose="020B0503020204020204" pitchFamily="34" charset="-122"/>
            </a:endParaRPr>
          </a:p>
        </p:txBody>
      </p:sp>
      <p:sp>
        <p:nvSpPr>
          <p:cNvPr id="17418" name="Text Box 3"/>
          <p:cNvSpPr txBox="1">
            <a:spLocks noChangeArrowheads="1"/>
          </p:cNvSpPr>
          <p:nvPr/>
        </p:nvSpPr>
        <p:spPr bwMode="auto">
          <a:xfrm>
            <a:off x="1520619" y="5198013"/>
            <a:ext cx="3483496" cy="276987"/>
          </a:xfrm>
          <a:prstGeom prst="rect">
            <a:avLst/>
          </a:prstGeom>
          <a:noFill/>
          <a:ln w="9525">
            <a:noFill/>
            <a:miter lim="800000"/>
          </a:ln>
        </p:spPr>
        <p:txBody>
          <a:bodyPr wrap="square" lIns="91429" tIns="45714" rIns="91429" bIns="45714">
            <a:spAutoFit/>
          </a:bodyPr>
          <a:lstStyle/>
          <a:p>
            <a:pPr eaLnBrk="1" hangingPunct="1">
              <a:buClr>
                <a:srgbClr val="FF0000"/>
              </a:buClr>
              <a:buFont typeface="Arial" panose="020B0604020202020204" pitchFamily="34" charset="0"/>
              <a:buNone/>
            </a:pPr>
            <a:r>
              <a:rPr lang="zh-CN" altLang="en-US" sz="1200" b="1" dirty="0" smtClean="0">
                <a:solidFill>
                  <a:srgbClr val="C00000"/>
                </a:solidFill>
                <a:latin typeface="微软雅黑" panose="020B0503020204020204" pitchFamily="34" charset="-122"/>
                <a:ea typeface="微软雅黑" panose="020B0503020204020204" pitchFamily="34" charset="-122"/>
              </a:rPr>
              <a:t>湖北省七里坪镇</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pic>
        <p:nvPicPr>
          <p:cNvPr id="13"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p:nvPr/>
        </p:nvSpPr>
        <p:spPr>
          <a:xfrm>
            <a:off x="825808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建筑风貌</a:t>
            </a:r>
            <a:endParaRPr lang="zh-CN" altLang="en-US" sz="2400" b="1" dirty="0">
              <a:latin typeface="微软雅黑" panose="020B0503020204020204" pitchFamily="34" charset="-122"/>
              <a:ea typeface="微软雅黑" panose="020B0503020204020204" pitchFamily="34" charset="-122"/>
            </a:endParaRPr>
          </a:p>
        </p:txBody>
      </p:sp>
      <p:grpSp>
        <p:nvGrpSpPr>
          <p:cNvPr id="2" name="组合 16"/>
          <p:cNvGrpSpPr/>
          <p:nvPr/>
        </p:nvGrpSpPr>
        <p:grpSpPr>
          <a:xfrm>
            <a:off x="3976793" y="5057321"/>
            <a:ext cx="624802" cy="646331"/>
            <a:chOff x="3563888" y="2060848"/>
            <a:chExt cx="576740" cy="646331"/>
          </a:xfrm>
        </p:grpSpPr>
        <p:sp>
          <p:nvSpPr>
            <p:cNvPr id="18" name="矩形 17"/>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19" name="矩形 18"/>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grpSp>
        <p:nvGrpSpPr>
          <p:cNvPr id="3" name="组合 19"/>
          <p:cNvGrpSpPr/>
          <p:nvPr/>
        </p:nvGrpSpPr>
        <p:grpSpPr>
          <a:xfrm>
            <a:off x="9243477" y="5014918"/>
            <a:ext cx="546061" cy="646331"/>
            <a:chOff x="4355976" y="2060848"/>
            <a:chExt cx="504056" cy="646331"/>
          </a:xfrm>
        </p:grpSpPr>
        <p:sp>
          <p:nvSpPr>
            <p:cNvPr id="21" name="矩形 20"/>
            <p:cNvSpPr/>
            <p:nvPr/>
          </p:nvSpPr>
          <p:spPr>
            <a:xfrm>
              <a:off x="4355976" y="2060848"/>
              <a:ext cx="504056"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22" name="矩形 21"/>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24" name="Text Box 3"/>
          <p:cNvSpPr txBox="1">
            <a:spLocks noChangeArrowheads="1"/>
          </p:cNvSpPr>
          <p:nvPr/>
        </p:nvSpPr>
        <p:spPr bwMode="auto">
          <a:xfrm>
            <a:off x="5253314" y="5468569"/>
            <a:ext cx="3861362" cy="369320"/>
          </a:xfrm>
          <a:prstGeom prst="rect">
            <a:avLst/>
          </a:prstGeom>
          <a:noFill/>
          <a:ln w="9525">
            <a:noFill/>
            <a:miter lim="800000"/>
          </a:ln>
        </p:spPr>
        <p:txBody>
          <a:bodyPr wrap="square" lIns="91429" tIns="45714" rIns="91429" bIns="45714">
            <a:spAutoFit/>
          </a:bodyPr>
          <a:lstStyle/>
          <a:p>
            <a:pPr eaLnBrk="1" hangingPunct="1">
              <a:lnSpc>
                <a:spcPct val="150000"/>
              </a:lnSpc>
              <a:buClr>
                <a:srgbClr val="FF0000"/>
              </a:buClr>
            </a:pPr>
            <a:r>
              <a:rPr lang="zh-CN" altLang="en-US" sz="1200" dirty="0" smtClean="0">
                <a:latin typeface="微软雅黑" panose="020B0503020204020204" pitchFamily="34" charset="-122"/>
                <a:ea typeface="微软雅黑" panose="020B0503020204020204" pitchFamily="34" charset="-122"/>
              </a:rPr>
              <a:t>传统风貌</a:t>
            </a:r>
            <a:r>
              <a:rPr lang="zh-CN" altLang="en-US" sz="1200" dirty="0">
                <a:latin typeface="微软雅黑" panose="020B0503020204020204" pitchFamily="34" charset="-122"/>
                <a:ea typeface="微软雅黑" panose="020B0503020204020204" pitchFamily="34" charset="-122"/>
              </a:rPr>
              <a:t>建筑未得到有效保护与利用，逐渐荒废。</a:t>
            </a:r>
            <a:endParaRPr lang="en-US" altLang="zh-CN" sz="1200" dirty="0">
              <a:latin typeface="微软雅黑" panose="020B0503020204020204" pitchFamily="34" charset="-122"/>
              <a:ea typeface="微软雅黑" panose="020B0503020204020204" pitchFamily="34" charset="-122"/>
            </a:endParaRPr>
          </a:p>
        </p:txBody>
      </p:sp>
      <p:sp>
        <p:nvSpPr>
          <p:cNvPr id="25" name="Text Box 3"/>
          <p:cNvSpPr txBox="1">
            <a:spLocks noChangeArrowheads="1"/>
          </p:cNvSpPr>
          <p:nvPr/>
        </p:nvSpPr>
        <p:spPr bwMode="auto">
          <a:xfrm>
            <a:off x="6530161" y="5072613"/>
            <a:ext cx="3483496" cy="276987"/>
          </a:xfrm>
          <a:prstGeom prst="rect">
            <a:avLst/>
          </a:prstGeom>
          <a:noFill/>
          <a:ln w="9525">
            <a:noFill/>
            <a:miter lim="800000"/>
          </a:ln>
        </p:spPr>
        <p:txBody>
          <a:bodyPr wrap="square" lIns="91429" tIns="45714" rIns="91429" bIns="45714">
            <a:spAutoFit/>
          </a:bodyPr>
          <a:lstStyle/>
          <a:p>
            <a:pPr eaLnBrk="1" hangingPunct="1">
              <a:buClr>
                <a:srgbClr val="FF0000"/>
              </a:buClr>
              <a:buFont typeface="Arial" panose="020B0604020202020204" pitchFamily="34" charset="0"/>
              <a:buNone/>
            </a:pPr>
            <a:r>
              <a:rPr lang="zh-CN" altLang="en-US" sz="1200" b="1" dirty="0" smtClean="0">
                <a:solidFill>
                  <a:srgbClr val="C00000"/>
                </a:solidFill>
                <a:latin typeface="微软雅黑" panose="020B0503020204020204" pitchFamily="34" charset="-122"/>
                <a:ea typeface="微软雅黑" panose="020B0503020204020204" pitchFamily="34" charset="-122"/>
              </a:rPr>
              <a:t>广西省某镇</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pic>
        <p:nvPicPr>
          <p:cNvPr id="5123" name="图片 31"/>
          <p:cNvPicPr>
            <a:picLocks noChangeAspect="1" noChangeArrowheads="1"/>
          </p:cNvPicPr>
          <p:nvPr/>
        </p:nvPicPr>
        <p:blipFill>
          <a:blip r:embed="rId2">
            <a:extLst>
              <a:ext uri="{28A0092B-C50C-407E-A947-70E740481C1C}">
                <a14:useLocalDpi xmlns:a14="http://schemas.microsoft.com/office/drawing/2010/main" val="0"/>
              </a:ext>
            </a:extLst>
          </a:blip>
          <a:srcRect b="17339"/>
          <a:stretch>
            <a:fillRect/>
          </a:stretch>
        </p:blipFill>
        <p:spPr bwMode="auto">
          <a:xfrm>
            <a:off x="4684128" y="2305687"/>
            <a:ext cx="5179242" cy="2679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7691" y="2047811"/>
            <a:ext cx="4311167" cy="2984654"/>
          </a:xfrm>
          <a:prstGeom prst="rect">
            <a:avLst/>
          </a:prstGeom>
        </p:spPr>
      </p:pic>
      <p:sp>
        <p:nvSpPr>
          <p:cNvPr id="23" name="TextBox 22"/>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1</a:t>
            </a:r>
            <a:r>
              <a:rPr lang="en-US" altLang="zh-CN" sz="2400" b="1" dirty="0">
                <a:latin typeface="微软雅黑" panose="020B0503020204020204" pitchFamily="34" charset="-122"/>
                <a:ea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rPr>
              <a:t>传统建筑的保护与</a:t>
            </a:r>
            <a:r>
              <a:rPr lang="zh-CN" altLang="en-US" sz="2400" b="1" dirty="0" smtClean="0">
                <a:latin typeface="微软雅黑" panose="020B0503020204020204" pitchFamily="34" charset="-122"/>
                <a:ea typeface="微软雅黑" panose="020B0503020204020204" pitchFamily="34" charset="-122"/>
              </a:rPr>
              <a:t>利用</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rcRect b="10815"/>
          <a:stretch>
            <a:fillRect/>
          </a:stretch>
        </p:blipFill>
        <p:spPr>
          <a:xfrm>
            <a:off x="4797668" y="1982566"/>
            <a:ext cx="3588399" cy="1969421"/>
          </a:xfrm>
          <a:prstGeom prst="rect">
            <a:avLst/>
          </a:prstGeom>
        </p:spPr>
      </p:pic>
      <p:sp>
        <p:nvSpPr>
          <p:cNvPr id="18434" name="TextBox 51"/>
          <p:cNvSpPr txBox="1">
            <a:spLocks noChangeArrowheads="1"/>
          </p:cNvSpPr>
          <p:nvPr/>
        </p:nvSpPr>
        <p:spPr bwMode="auto">
          <a:xfrm>
            <a:off x="647530" y="907760"/>
            <a:ext cx="9024095" cy="738664"/>
          </a:xfrm>
          <a:prstGeom prst="rect">
            <a:avLst/>
          </a:prstGeom>
          <a:noFill/>
          <a:ln w="9525">
            <a:noFill/>
            <a:miter lim="800000"/>
          </a:ln>
        </p:spPr>
        <p:txBody>
          <a:bodyPr wrap="square">
            <a:spAutoFit/>
          </a:bodyPr>
          <a:lstStyle/>
          <a:p>
            <a:pPr eaLnBrk="1" hangingPunct="1">
              <a:lnSpc>
                <a:spcPct val="150000"/>
              </a:lnSpc>
              <a:spcBef>
                <a:spcPts val="1200"/>
              </a:spcBef>
              <a:spcAft>
                <a:spcPts val="600"/>
              </a:spcAft>
              <a:buClr>
                <a:srgbClr val="376092"/>
              </a:buClr>
            </a:pPr>
            <a:r>
              <a:rPr lang="zh-CN" altLang="zh-CN" sz="1400" dirty="0" smtClean="0">
                <a:latin typeface="微软雅黑" panose="020B0503020204020204" pitchFamily="34" charset="-122"/>
                <a:ea typeface="微软雅黑" panose="020B0503020204020204" pitchFamily="34" charset="-122"/>
              </a:rPr>
              <a:t>加强</a:t>
            </a:r>
            <a:r>
              <a:rPr lang="zh-CN" altLang="zh-CN" sz="1400" dirty="0">
                <a:latin typeface="微软雅黑" panose="020B0503020204020204" pitchFamily="34" charset="-122"/>
                <a:ea typeface="微软雅黑" panose="020B0503020204020204" pitchFamily="34" charset="-122"/>
              </a:rPr>
              <a:t>对有价值的传统建筑的</a:t>
            </a:r>
            <a:r>
              <a:rPr lang="zh-CN" altLang="zh-CN" sz="1400" b="1" dirty="0">
                <a:solidFill>
                  <a:srgbClr val="C00000"/>
                </a:solidFill>
                <a:latin typeface="微软雅黑" panose="020B0503020204020204" pitchFamily="34" charset="-122"/>
                <a:ea typeface="微软雅黑" panose="020B0503020204020204" pitchFamily="34" charset="-122"/>
              </a:rPr>
              <a:t>多元利用</a:t>
            </a:r>
            <a:r>
              <a:rPr lang="zh-CN" altLang="zh-CN" sz="1400" dirty="0">
                <a:latin typeface="微软雅黑" panose="020B0503020204020204" pitchFamily="34" charset="-122"/>
                <a:ea typeface="微软雅黑" panose="020B0503020204020204" pitchFamily="34" charset="-122"/>
              </a:rPr>
              <a:t>，通过改建为</a:t>
            </a:r>
            <a:r>
              <a:rPr lang="zh-CN" altLang="zh-CN" sz="1400" dirty="0">
                <a:solidFill>
                  <a:srgbClr val="C00000"/>
                </a:solidFill>
                <a:latin typeface="微软雅黑" panose="020B0503020204020204" pitchFamily="34" charset="-122"/>
                <a:ea typeface="微软雅黑" panose="020B0503020204020204" pitchFamily="34" charset="-122"/>
              </a:rPr>
              <a:t>办公建筑、商业建筑、文化建筑</a:t>
            </a:r>
            <a:r>
              <a:rPr lang="zh-CN" altLang="zh-CN" sz="1400" dirty="0">
                <a:latin typeface="微软雅黑" panose="020B0503020204020204" pitchFamily="34" charset="-122"/>
                <a:ea typeface="微软雅黑" panose="020B0503020204020204" pitchFamily="34" charset="-122"/>
              </a:rPr>
              <a:t>等形式，增加传统建筑的</a:t>
            </a:r>
            <a:r>
              <a:rPr lang="zh-CN" altLang="zh-CN" sz="1400" dirty="0">
                <a:solidFill>
                  <a:srgbClr val="C00000"/>
                </a:solidFill>
                <a:latin typeface="微软雅黑" panose="020B0503020204020204" pitchFamily="34" charset="-122"/>
                <a:ea typeface="微软雅黑" panose="020B0503020204020204" pitchFamily="34" charset="-122"/>
              </a:rPr>
              <a:t>实用性和活力</a:t>
            </a:r>
            <a:r>
              <a:rPr lang="zh-CN" altLang="zh-CN" sz="1400" dirty="0">
                <a:latin typeface="微软雅黑" panose="020B0503020204020204" pitchFamily="34" charset="-122"/>
                <a:ea typeface="微软雅黑" panose="020B0503020204020204" pitchFamily="34" charset="-122"/>
              </a:rPr>
              <a:t>，达到</a:t>
            </a:r>
            <a:r>
              <a:rPr lang="zh-CN" altLang="zh-CN" sz="1400" b="1" dirty="0">
                <a:solidFill>
                  <a:srgbClr val="C00000"/>
                </a:solidFill>
                <a:latin typeface="微软雅黑" panose="020B0503020204020204" pitchFamily="34" charset="-122"/>
                <a:ea typeface="微软雅黑" panose="020B0503020204020204" pitchFamily="34" charset="-122"/>
              </a:rPr>
              <a:t>以用促保</a:t>
            </a:r>
            <a:r>
              <a:rPr lang="zh-CN" altLang="zh-CN" sz="1400" dirty="0">
                <a:latin typeface="微软雅黑" panose="020B0503020204020204" pitchFamily="34" charset="-122"/>
                <a:ea typeface="微软雅黑" panose="020B0503020204020204" pitchFamily="34" charset="-122"/>
              </a:rPr>
              <a:t>的效果。</a:t>
            </a:r>
            <a:endParaRPr lang="zh-CN" altLang="en-US" sz="1400" dirty="0">
              <a:latin typeface="微软雅黑" panose="020B0503020204020204" pitchFamily="34" charset="-122"/>
              <a:ea typeface="微软雅黑" panose="020B0503020204020204" pitchFamily="34" charset="-122"/>
            </a:endParaRPr>
          </a:p>
        </p:txBody>
      </p:sp>
      <p:sp>
        <p:nvSpPr>
          <p:cNvPr id="18435" name="TextBox 51"/>
          <p:cNvSpPr txBox="1">
            <a:spLocks noChangeArrowheads="1"/>
          </p:cNvSpPr>
          <p:nvPr/>
        </p:nvSpPr>
        <p:spPr bwMode="auto">
          <a:xfrm>
            <a:off x="116462" y="404664"/>
            <a:ext cx="9555163" cy="553998"/>
          </a:xfrm>
          <a:prstGeom prst="rect">
            <a:avLst/>
          </a:prstGeom>
          <a:noFill/>
          <a:ln w="9525">
            <a:noFill/>
            <a:miter lim="800000"/>
          </a:ln>
        </p:spPr>
        <p:txBody>
          <a:bodyPr>
            <a:spAutoFit/>
          </a:bodyPr>
          <a:lstStyle/>
          <a:p>
            <a:pPr eaLnBrk="1" hangingPunct="1">
              <a:lnSpc>
                <a:spcPct val="150000"/>
              </a:lnSpc>
              <a:spcBef>
                <a:spcPts val="1200"/>
              </a:spcBef>
              <a:spcAft>
                <a:spcPts val="600"/>
              </a:spcAft>
              <a:buClr>
                <a:srgbClr val="376092"/>
              </a:buClr>
            </a:pPr>
            <a:r>
              <a:rPr lang="en-US" altLang="zh-CN" sz="2000" b="1" dirty="0" smtClean="0">
                <a:latin typeface="微软雅黑" panose="020B0503020204020204" pitchFamily="34" charset="-122"/>
                <a:ea typeface="微软雅黑" panose="020B0503020204020204" pitchFamily="34" charset="-122"/>
              </a:rPr>
              <a:t>1.2 </a:t>
            </a:r>
            <a:r>
              <a:rPr lang="zh-CN" altLang="en-US" sz="2000" b="1" dirty="0" smtClean="0">
                <a:latin typeface="微软雅黑" panose="020B0503020204020204" pitchFamily="34" charset="-122"/>
                <a:ea typeface="微软雅黑" panose="020B0503020204020204" pitchFamily="34" charset="-122"/>
              </a:rPr>
              <a:t>多元</a:t>
            </a:r>
            <a:r>
              <a:rPr lang="zh-CN" altLang="en-US" sz="2000" b="1" dirty="0">
                <a:latin typeface="微软雅黑" panose="020B0503020204020204" pitchFamily="34" charset="-122"/>
                <a:ea typeface="微软雅黑" panose="020B0503020204020204" pitchFamily="34" charset="-122"/>
              </a:rPr>
              <a:t>利用现有传统</a:t>
            </a:r>
            <a:r>
              <a:rPr lang="zh-CN" altLang="en-US" sz="2000" b="1" dirty="0" smtClean="0">
                <a:latin typeface="微软雅黑" panose="020B0503020204020204" pitchFamily="34" charset="-122"/>
                <a:ea typeface="微软雅黑" panose="020B0503020204020204" pitchFamily="34" charset="-122"/>
              </a:rPr>
              <a:t>建筑，以用促保</a:t>
            </a:r>
            <a:endParaRPr lang="en-US" altLang="zh-CN" sz="2000" b="1" dirty="0">
              <a:latin typeface="微软雅黑" panose="020B0503020204020204" pitchFamily="34" charset="-122"/>
              <a:ea typeface="微软雅黑" panose="020B0503020204020204" pitchFamily="34" charset="-122"/>
            </a:endParaRPr>
          </a:p>
        </p:txBody>
      </p:sp>
      <p:sp>
        <p:nvSpPr>
          <p:cNvPr id="18438" name="Text Box 3"/>
          <p:cNvSpPr txBox="1">
            <a:spLocks noChangeArrowheads="1"/>
          </p:cNvSpPr>
          <p:nvPr/>
        </p:nvSpPr>
        <p:spPr bwMode="auto">
          <a:xfrm>
            <a:off x="4720311" y="1714210"/>
            <a:ext cx="1257167" cy="276987"/>
          </a:xfrm>
          <a:prstGeom prst="rect">
            <a:avLst/>
          </a:prstGeom>
          <a:noFill/>
          <a:ln w="9525">
            <a:noFill/>
            <a:miter lim="800000"/>
          </a:ln>
        </p:spPr>
        <p:txBody>
          <a:bodyPr wrap="square" lIns="91429" tIns="45714" rIns="91429" bIns="45714">
            <a:spAutoFit/>
          </a:bodyPr>
          <a:lstStyle/>
          <a:p>
            <a:pPr eaLnBrk="1" hangingPunct="1">
              <a:buClr>
                <a:srgbClr val="FF0000"/>
              </a:buClr>
            </a:pPr>
            <a:r>
              <a:rPr lang="zh-CN" altLang="en-US" sz="1200" b="1" dirty="0" smtClean="0">
                <a:solidFill>
                  <a:srgbClr val="C00000"/>
                </a:solidFill>
                <a:latin typeface="微软雅黑" panose="020B0503020204020204" pitchFamily="34" charset="-122"/>
                <a:ea typeface="微软雅黑" panose="020B0503020204020204" pitchFamily="34" charset="-122"/>
              </a:rPr>
              <a:t>江苏周庄镇</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18439" name="Text Box 3"/>
          <p:cNvSpPr txBox="1">
            <a:spLocks noChangeArrowheads="1"/>
          </p:cNvSpPr>
          <p:nvPr/>
        </p:nvSpPr>
        <p:spPr bwMode="auto">
          <a:xfrm>
            <a:off x="8385382" y="2751324"/>
            <a:ext cx="1404541" cy="461653"/>
          </a:xfrm>
          <a:prstGeom prst="rect">
            <a:avLst/>
          </a:prstGeom>
          <a:noFill/>
          <a:ln w="9525">
            <a:noFill/>
            <a:miter lim="800000"/>
          </a:ln>
        </p:spPr>
        <p:txBody>
          <a:bodyPr wrap="square" lIns="91429" tIns="45714" rIns="91429" bIns="45714">
            <a:spAutoFit/>
          </a:bodyPr>
          <a:lstStyle/>
          <a:p>
            <a:pPr eaLnBrk="1" hangingPunct="1">
              <a:buClr>
                <a:srgbClr val="FF0000"/>
              </a:buClr>
            </a:pPr>
            <a:r>
              <a:rPr lang="zh-CN" altLang="en-US" sz="1200" dirty="0" smtClean="0">
                <a:latin typeface="微软雅黑" panose="020B0503020204020204" pitchFamily="34" charset="-122"/>
                <a:ea typeface="微软雅黑" panose="020B0503020204020204" pitchFamily="34" charset="-122"/>
              </a:rPr>
              <a:t>明清风格老建筑改造为精品酒店。</a:t>
            </a:r>
            <a:endParaRPr lang="en-US" altLang="zh-CN" sz="1200" dirty="0">
              <a:latin typeface="微软雅黑" panose="020B0503020204020204" pitchFamily="34" charset="-122"/>
              <a:ea typeface="微软雅黑" panose="020B0503020204020204" pitchFamily="34" charset="-122"/>
            </a:endParaRPr>
          </a:p>
        </p:txBody>
      </p:sp>
      <p:pic>
        <p:nvPicPr>
          <p:cNvPr id="13" name="图片 1"/>
          <p:cNvPicPr>
            <a:picLocks noChangeAspect="1"/>
          </p:cNvPicPr>
          <p:nvPr/>
        </p:nvPicPr>
        <p:blipFill rotWithShape="1">
          <a:blip r:embed="rId2"/>
          <a:srcRect t="12883" b="3274"/>
          <a:stretch>
            <a:fillRect/>
          </a:stretch>
        </p:blipFill>
        <p:spPr bwMode="auto">
          <a:xfrm>
            <a:off x="443384" y="1979792"/>
            <a:ext cx="4290477" cy="4445616"/>
          </a:xfrm>
          <a:prstGeom prst="rect">
            <a:avLst/>
          </a:prstGeom>
          <a:noFill/>
          <a:ln w="9525">
            <a:noFill/>
            <a:miter lim="800000"/>
            <a:headEnd/>
            <a:tailEnd/>
          </a:ln>
        </p:spPr>
      </p:pic>
      <p:sp>
        <p:nvSpPr>
          <p:cNvPr id="14" name="Text Box 3"/>
          <p:cNvSpPr txBox="1">
            <a:spLocks noChangeArrowheads="1"/>
          </p:cNvSpPr>
          <p:nvPr/>
        </p:nvSpPr>
        <p:spPr bwMode="auto">
          <a:xfrm>
            <a:off x="443385" y="1703694"/>
            <a:ext cx="1668560" cy="276987"/>
          </a:xfrm>
          <a:prstGeom prst="rect">
            <a:avLst/>
          </a:prstGeom>
          <a:noFill/>
          <a:ln w="9525">
            <a:noFill/>
            <a:miter lim="800000"/>
          </a:ln>
        </p:spPr>
        <p:txBody>
          <a:bodyPr wrap="square" lIns="91429" tIns="45714" rIns="91429" bIns="45714">
            <a:spAutoFit/>
          </a:bodyPr>
          <a:lstStyle/>
          <a:p>
            <a:pPr eaLnBrk="1" hangingPunct="1">
              <a:buClr>
                <a:srgbClr val="FF0000"/>
              </a:buClr>
              <a:buFont typeface="Arial" panose="020B0604020202020204" pitchFamily="34" charset="0"/>
              <a:buNone/>
            </a:pPr>
            <a:r>
              <a:rPr lang="zh-CN" altLang="en-US" sz="1200" b="1" dirty="0">
                <a:solidFill>
                  <a:srgbClr val="C00000"/>
                </a:solidFill>
                <a:latin typeface="微软雅黑" panose="020B0503020204020204" pitchFamily="34" charset="-122"/>
                <a:ea typeface="微软雅黑" panose="020B0503020204020204" pitchFamily="34" charset="-122"/>
              </a:rPr>
              <a:t>广西省黄姚镇</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15" name="Text Box 3"/>
          <p:cNvSpPr txBox="1">
            <a:spLocks noChangeArrowheads="1"/>
          </p:cNvSpPr>
          <p:nvPr/>
        </p:nvSpPr>
        <p:spPr bwMode="auto">
          <a:xfrm>
            <a:off x="1832654" y="6453337"/>
            <a:ext cx="2086107" cy="276987"/>
          </a:xfrm>
          <a:prstGeom prst="rect">
            <a:avLst/>
          </a:prstGeom>
          <a:noFill/>
          <a:ln w="9525">
            <a:noFill/>
            <a:miter lim="800000"/>
          </a:ln>
        </p:spPr>
        <p:txBody>
          <a:bodyPr wrap="square" lIns="91429" tIns="45714" rIns="91429" bIns="45714">
            <a:spAutoFit/>
          </a:bodyPr>
          <a:lstStyle/>
          <a:p>
            <a:pPr eaLnBrk="1" hangingPunct="1">
              <a:buClr>
                <a:srgbClr val="FF0000"/>
              </a:buClr>
            </a:pPr>
            <a:r>
              <a:rPr lang="zh-CN" altLang="en-US" sz="1200" dirty="0">
                <a:latin typeface="微软雅黑" panose="020B0503020204020204" pitchFamily="34" charset="-122"/>
                <a:ea typeface="微软雅黑" panose="020B0503020204020204" pitchFamily="34" charset="-122"/>
              </a:rPr>
              <a:t>传统民居改造为民宿</a:t>
            </a:r>
            <a:endParaRPr lang="en-US" altLang="zh-CN" sz="1200" dirty="0">
              <a:latin typeface="微软雅黑" panose="020B0503020204020204" pitchFamily="34" charset="-122"/>
              <a:ea typeface="微软雅黑" panose="020B0503020204020204" pitchFamily="34" charset="-122"/>
            </a:endParaRPr>
          </a:p>
        </p:txBody>
      </p:sp>
      <p:sp>
        <p:nvSpPr>
          <p:cNvPr id="12" name="矩形 7"/>
          <p:cNvSpPr>
            <a:spLocks noChangeArrowheads="1"/>
          </p:cNvSpPr>
          <p:nvPr/>
        </p:nvSpPr>
        <p:spPr bwMode="auto">
          <a:xfrm>
            <a:off x="4789211" y="4006731"/>
            <a:ext cx="2460603" cy="276999"/>
          </a:xfrm>
          <a:prstGeom prst="rect">
            <a:avLst/>
          </a:prstGeom>
          <a:noFill/>
          <a:ln w="9525">
            <a:noFill/>
            <a:miter lim="800000"/>
          </a:ln>
        </p:spPr>
        <p:txBody>
          <a:bodyPr wrap="square">
            <a:spAutoFit/>
          </a:bodyPr>
          <a:lstStyle/>
          <a:p>
            <a:pPr eaLnBrk="1" hangingPunct="1">
              <a:buClr>
                <a:srgbClr val="FF0000"/>
              </a:buClr>
            </a:pPr>
            <a:r>
              <a:rPr lang="zh-CN" altLang="en-US" sz="1200" b="1" dirty="0" smtClean="0">
                <a:solidFill>
                  <a:srgbClr val="C00000"/>
                </a:solidFill>
                <a:latin typeface="微软雅黑" panose="020B0503020204020204" pitchFamily="34" charset="-122"/>
                <a:ea typeface="微软雅黑" panose="020B0503020204020204" pitchFamily="34" charset="-122"/>
              </a:rPr>
              <a:t>湖北省某镇传统建筑</a:t>
            </a:r>
            <a:endParaRPr lang="zh-CN" altLang="en-US" sz="1200" b="1" dirty="0">
              <a:solidFill>
                <a:srgbClr val="C00000"/>
              </a:solidFill>
              <a:latin typeface="微软雅黑" panose="020B0503020204020204" pitchFamily="34" charset="-122"/>
              <a:ea typeface="微软雅黑" panose="020B0503020204020204" pitchFamily="34" charset="-122"/>
            </a:endParaRPr>
          </a:p>
        </p:txBody>
      </p:sp>
      <p:pic>
        <p:nvPicPr>
          <p:cNvPr id="21" name="Picture 2" descr="20150826中国建筑研究院ppt-0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825808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建筑风貌</a:t>
            </a:r>
            <a:endParaRPr lang="zh-CN" altLang="en-US" sz="2400" b="1" dirty="0">
              <a:latin typeface="微软雅黑" panose="020B0503020204020204" pitchFamily="34" charset="-122"/>
              <a:ea typeface="微软雅黑" panose="020B0503020204020204" pitchFamily="34" charset="-122"/>
            </a:endParaRPr>
          </a:p>
        </p:txBody>
      </p:sp>
      <p:grpSp>
        <p:nvGrpSpPr>
          <p:cNvPr id="4" name="组合 22"/>
          <p:cNvGrpSpPr/>
          <p:nvPr/>
        </p:nvGrpSpPr>
        <p:grpSpPr>
          <a:xfrm>
            <a:off x="8389678" y="3417047"/>
            <a:ext cx="624802" cy="646331"/>
            <a:chOff x="3563888" y="2060848"/>
            <a:chExt cx="576740" cy="646331"/>
          </a:xfrm>
        </p:grpSpPr>
        <p:sp>
          <p:nvSpPr>
            <p:cNvPr id="24" name="矩形 23"/>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25" name="矩形 24"/>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20935" y="4229258"/>
            <a:ext cx="3568744" cy="2196150"/>
          </a:xfrm>
          <a:prstGeom prst="rect">
            <a:avLst/>
          </a:prstGeom>
        </p:spPr>
      </p:pic>
      <p:sp>
        <p:nvSpPr>
          <p:cNvPr id="26" name="Text Box 3"/>
          <p:cNvSpPr txBox="1">
            <a:spLocks noChangeArrowheads="1"/>
          </p:cNvSpPr>
          <p:nvPr/>
        </p:nvSpPr>
        <p:spPr bwMode="auto">
          <a:xfrm>
            <a:off x="8386067" y="5229201"/>
            <a:ext cx="1519932" cy="646319"/>
          </a:xfrm>
          <a:prstGeom prst="rect">
            <a:avLst/>
          </a:prstGeom>
          <a:noFill/>
          <a:ln w="9525">
            <a:noFill/>
            <a:miter lim="800000"/>
          </a:ln>
        </p:spPr>
        <p:txBody>
          <a:bodyPr wrap="square" lIns="91429" tIns="45714" rIns="91429" bIns="45714">
            <a:spAutoFit/>
          </a:bodyPr>
          <a:lstStyle/>
          <a:p>
            <a:pPr eaLnBrk="1" hangingPunct="1">
              <a:buClr>
                <a:srgbClr val="FF0000"/>
              </a:buClr>
            </a:pPr>
            <a:r>
              <a:rPr lang="zh-CN" altLang="en-US" sz="1200" dirty="0" smtClean="0">
                <a:latin typeface="微软雅黑" panose="020B0503020204020204" pitchFamily="34" charset="-122"/>
                <a:ea typeface="微软雅黑" panose="020B0503020204020204" pitchFamily="34" charset="-122"/>
              </a:rPr>
              <a:t>传统建筑无人进行保护与利用，日渐衰败。</a:t>
            </a:r>
            <a:endParaRPr lang="en-US" altLang="zh-CN" sz="1200" dirty="0">
              <a:latin typeface="微软雅黑" panose="020B0503020204020204" pitchFamily="34" charset="-122"/>
              <a:ea typeface="微软雅黑" panose="020B0503020204020204" pitchFamily="34" charset="-122"/>
            </a:endParaRPr>
          </a:p>
        </p:txBody>
      </p:sp>
      <p:grpSp>
        <p:nvGrpSpPr>
          <p:cNvPr id="5" name="组合 26"/>
          <p:cNvGrpSpPr/>
          <p:nvPr/>
        </p:nvGrpSpPr>
        <p:grpSpPr>
          <a:xfrm>
            <a:off x="8429048" y="5902043"/>
            <a:ext cx="546061" cy="646331"/>
            <a:chOff x="4355976" y="2060848"/>
            <a:chExt cx="504056" cy="646331"/>
          </a:xfrm>
        </p:grpSpPr>
        <p:sp>
          <p:nvSpPr>
            <p:cNvPr id="28" name="矩形 27"/>
            <p:cNvSpPr/>
            <p:nvPr/>
          </p:nvSpPr>
          <p:spPr>
            <a:xfrm>
              <a:off x="4355976" y="2060848"/>
              <a:ext cx="504056"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29" name="矩形 28"/>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21"/>
          <p:cNvGrpSpPr/>
          <p:nvPr/>
        </p:nvGrpSpPr>
        <p:grpSpPr>
          <a:xfrm>
            <a:off x="4164409" y="5879014"/>
            <a:ext cx="624802" cy="646331"/>
            <a:chOff x="3563888" y="2060848"/>
            <a:chExt cx="576740" cy="646331"/>
          </a:xfrm>
        </p:grpSpPr>
        <p:sp>
          <p:nvSpPr>
            <p:cNvPr id="30" name="矩形 29"/>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31" name="矩形 30"/>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32" name="TextBox 31"/>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1</a:t>
            </a:r>
            <a:r>
              <a:rPr lang="en-US" altLang="zh-CN" sz="2400" b="1" dirty="0">
                <a:latin typeface="微软雅黑" panose="020B0503020204020204" pitchFamily="34" charset="-122"/>
                <a:ea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rPr>
              <a:t>传统建筑的保护与</a:t>
            </a:r>
            <a:r>
              <a:rPr lang="zh-CN" altLang="en-US" sz="2400" b="1" dirty="0" smtClean="0">
                <a:latin typeface="微软雅黑" panose="020B0503020204020204" pitchFamily="34" charset="-122"/>
                <a:ea typeface="微软雅黑" panose="020B0503020204020204" pitchFamily="34" charset="-122"/>
              </a:rPr>
              <a:t>利用</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2"/>
          <p:cNvGrpSpPr/>
          <p:nvPr/>
        </p:nvGrpSpPr>
        <p:grpSpPr>
          <a:xfrm>
            <a:off x="5300686" y="3618275"/>
            <a:ext cx="4525184" cy="2786082"/>
            <a:chOff x="9756576" y="3643314"/>
            <a:chExt cx="4105026" cy="2738014"/>
          </a:xfrm>
        </p:grpSpPr>
        <p:pic>
          <p:nvPicPr>
            <p:cNvPr id="23" name="图片 22"/>
            <p:cNvPicPr>
              <a:picLocks noChangeAspect="1"/>
            </p:cNvPicPr>
            <p:nvPr/>
          </p:nvPicPr>
          <p:blipFill>
            <a:blip r:embed="rId1" cstate="print"/>
            <a:srcRect t="2620" r="1780" b="-4648"/>
            <a:stretch>
              <a:fillRect/>
            </a:stretch>
          </p:blipFill>
          <p:spPr>
            <a:xfrm>
              <a:off x="9756576" y="3643314"/>
              <a:ext cx="4105026" cy="2738014"/>
            </a:xfrm>
            <a:prstGeom prst="rect">
              <a:avLst/>
            </a:prstGeom>
            <a:ln w="3175">
              <a:solidFill>
                <a:schemeClr val="tx1">
                  <a:lumMod val="50000"/>
                  <a:lumOff val="50000"/>
                </a:schemeClr>
              </a:solidFill>
            </a:ln>
          </p:spPr>
        </p:pic>
        <p:cxnSp>
          <p:nvCxnSpPr>
            <p:cNvPr id="24" name="直接箭头连接符 23"/>
            <p:cNvCxnSpPr/>
            <p:nvPr/>
          </p:nvCxnSpPr>
          <p:spPr>
            <a:xfrm flipH="1">
              <a:off x="11724666" y="4304394"/>
              <a:ext cx="100297" cy="501484"/>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rot="10800000">
              <a:off x="10692680" y="4617953"/>
              <a:ext cx="400265" cy="3922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p:nvPr/>
          </p:nvCxnSpPr>
          <p:spPr>
            <a:xfrm rot="5400000">
              <a:off x="10191794" y="4342912"/>
              <a:ext cx="513879" cy="55849"/>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10664340" y="4329921"/>
              <a:ext cx="516520" cy="272220"/>
            </a:xfrm>
            <a:prstGeom prst="rect">
              <a:avLst/>
            </a:prstGeom>
          </p:spPr>
          <p:txBody>
            <a:bodyPr wrap="none">
              <a:spAutoFit/>
            </a:bodyPr>
            <a:lstStyle/>
            <a:p>
              <a:pPr lvl="0" eaLnBrk="1" hangingPunct="1">
                <a:spcAft>
                  <a:spcPts val="600"/>
                </a:spcAft>
              </a:pPr>
              <a:r>
                <a:rPr lang="en-US" altLang="zh-CN" sz="1200" b="1" dirty="0" smtClean="0">
                  <a:solidFill>
                    <a:srgbClr val="FF0000"/>
                  </a:solidFill>
                  <a:latin typeface="黑体" panose="02010600030101010101" pitchFamily="2" charset="-122"/>
                  <a:ea typeface="黑体" panose="02010600030101010101" pitchFamily="2" charset="-122"/>
                </a:rPr>
                <a:t>120</a:t>
              </a:r>
              <a:r>
                <a:rPr lang="zh-CN" altLang="en-US" sz="1200" b="1" dirty="0" smtClean="0">
                  <a:solidFill>
                    <a:srgbClr val="FF0000"/>
                  </a:solidFill>
                  <a:latin typeface="黑体" panose="02010600030101010101" pitchFamily="2" charset="-122"/>
                  <a:ea typeface="黑体" panose="02010600030101010101" pitchFamily="2" charset="-122"/>
                </a:rPr>
                <a:t>米</a:t>
              </a:r>
              <a:endParaRPr lang="zh-CN" altLang="en-US" sz="1200" b="1" dirty="0" smtClean="0">
                <a:solidFill>
                  <a:srgbClr val="FF0000"/>
                </a:solidFill>
                <a:latin typeface="黑体" panose="02010600030101010101" pitchFamily="2" charset="-122"/>
                <a:ea typeface="黑体" panose="02010600030101010101" pitchFamily="2" charset="-122"/>
              </a:endParaRPr>
            </a:p>
          </p:txBody>
        </p:sp>
        <p:sp>
          <p:nvSpPr>
            <p:cNvPr id="30" name="矩形 29"/>
            <p:cNvSpPr/>
            <p:nvPr/>
          </p:nvSpPr>
          <p:spPr>
            <a:xfrm rot="16778394">
              <a:off x="9949043" y="4220114"/>
              <a:ext cx="559563" cy="251280"/>
            </a:xfrm>
            <a:prstGeom prst="rect">
              <a:avLst/>
            </a:prstGeom>
          </p:spPr>
          <p:txBody>
            <a:bodyPr wrap="none">
              <a:spAutoFit/>
            </a:bodyPr>
            <a:lstStyle/>
            <a:p>
              <a:pPr lvl="0" eaLnBrk="1" hangingPunct="1">
                <a:spcAft>
                  <a:spcPts val="600"/>
                </a:spcAft>
              </a:pPr>
              <a:r>
                <a:rPr lang="en-US" altLang="zh-CN" sz="1200" b="1" dirty="0" smtClean="0">
                  <a:solidFill>
                    <a:srgbClr val="FF0000"/>
                  </a:solidFill>
                  <a:latin typeface="黑体" panose="02010600030101010101" pitchFamily="2" charset="-122"/>
                  <a:ea typeface="黑体" panose="02010600030101010101" pitchFamily="2" charset="-122"/>
                </a:rPr>
                <a:t>150</a:t>
              </a:r>
              <a:r>
                <a:rPr lang="zh-CN" altLang="en-US" sz="1200" b="1" dirty="0" smtClean="0">
                  <a:solidFill>
                    <a:srgbClr val="FF0000"/>
                  </a:solidFill>
                  <a:latin typeface="黑体" panose="02010600030101010101" pitchFamily="2" charset="-122"/>
                  <a:ea typeface="黑体" panose="02010600030101010101" pitchFamily="2" charset="-122"/>
                </a:rPr>
                <a:t>米</a:t>
              </a:r>
              <a:endParaRPr lang="zh-CN" altLang="en-US" sz="1200" b="1" dirty="0" smtClean="0">
                <a:solidFill>
                  <a:srgbClr val="FF0000"/>
                </a:solidFill>
                <a:latin typeface="黑体" panose="02010600030101010101" pitchFamily="2" charset="-122"/>
                <a:ea typeface="黑体" panose="02010600030101010101" pitchFamily="2" charset="-122"/>
              </a:endParaRPr>
            </a:p>
          </p:txBody>
        </p:sp>
      </p:grpSp>
      <p:sp>
        <p:nvSpPr>
          <p:cNvPr id="30729" name="Text Box 3"/>
          <p:cNvSpPr txBox="1">
            <a:spLocks noChangeArrowheads="1"/>
          </p:cNvSpPr>
          <p:nvPr/>
        </p:nvSpPr>
        <p:spPr bwMode="auto">
          <a:xfrm>
            <a:off x="506506" y="5540339"/>
            <a:ext cx="3828343" cy="923318"/>
          </a:xfrm>
          <a:prstGeom prst="rect">
            <a:avLst/>
          </a:prstGeom>
          <a:noFill/>
          <a:ln w="9525">
            <a:noFill/>
            <a:miter lim="800000"/>
          </a:ln>
        </p:spPr>
        <p:txBody>
          <a:bodyPr wrap="square" lIns="91429" tIns="45714" rIns="91429" bIns="45714">
            <a:spAutoFit/>
          </a:bodyPr>
          <a:lstStyle/>
          <a:p>
            <a:pPr algn="ctr" eaLnBrk="1" hangingPunct="1">
              <a:lnSpc>
                <a:spcPct val="150000"/>
              </a:lnSpc>
              <a:buClr>
                <a:srgbClr val="FF0000"/>
              </a:buClr>
            </a:pPr>
            <a:r>
              <a:rPr lang="zh-CN" altLang="en-US" sz="1200" b="1" dirty="0" smtClean="0">
                <a:solidFill>
                  <a:srgbClr val="C00000"/>
                </a:solidFill>
                <a:latin typeface="微软雅黑" panose="020B0503020204020204" pitchFamily="34" charset="-122"/>
                <a:ea typeface="微软雅黑" panose="020B0503020204020204" pitchFamily="34" charset="-122"/>
              </a:rPr>
              <a:t>青海结古镇康巴艺术中心</a:t>
            </a:r>
            <a:endParaRPr lang="en-US" altLang="zh-CN" sz="1200" b="1" dirty="0" smtClean="0">
              <a:solidFill>
                <a:srgbClr val="C00000"/>
              </a:solidFill>
              <a:latin typeface="微软雅黑" panose="020B0503020204020204" pitchFamily="34" charset="-122"/>
              <a:ea typeface="微软雅黑" panose="020B0503020204020204" pitchFamily="34" charset="-122"/>
            </a:endParaRPr>
          </a:p>
          <a:p>
            <a:pPr eaLnBrk="1" hangingPunct="1">
              <a:lnSpc>
                <a:spcPct val="150000"/>
              </a:lnSpc>
              <a:buClr>
                <a:srgbClr val="FF0000"/>
              </a:buClr>
            </a:pPr>
            <a:r>
              <a:rPr lang="zh-CN" altLang="en-US" sz="1200" dirty="0" smtClean="0">
                <a:solidFill>
                  <a:prstClr val="black"/>
                </a:solidFill>
                <a:latin typeface="微软雅黑" panose="020B0503020204020204" pitchFamily="34" charset="-122"/>
                <a:ea typeface="微软雅黑" panose="020B0503020204020204" pitchFamily="34" charset="-122"/>
              </a:rPr>
              <a:t>将总建筑面积</a:t>
            </a:r>
            <a:r>
              <a:rPr lang="en-US" altLang="zh-CN" sz="1200" dirty="0" smtClean="0">
                <a:solidFill>
                  <a:prstClr val="black"/>
                </a:solidFill>
                <a:latin typeface="微软雅黑" panose="020B0503020204020204" pitchFamily="34" charset="-122"/>
                <a:ea typeface="微软雅黑" panose="020B0503020204020204" pitchFamily="34" charset="-122"/>
              </a:rPr>
              <a:t>2.5</a:t>
            </a:r>
            <a:r>
              <a:rPr lang="zh-CN" altLang="en-US" sz="1200" dirty="0" smtClean="0">
                <a:solidFill>
                  <a:prstClr val="black"/>
                </a:solidFill>
                <a:latin typeface="微软雅黑" panose="020B0503020204020204" pitchFamily="34" charset="-122"/>
                <a:ea typeface="微软雅黑" panose="020B0503020204020204" pitchFamily="34" charset="-122"/>
              </a:rPr>
              <a:t>万平方米的大型公共建筑拆分</a:t>
            </a:r>
            <a:r>
              <a:rPr lang="zh-CN" altLang="en-US" sz="1200" dirty="0">
                <a:solidFill>
                  <a:prstClr val="black"/>
                </a:solidFill>
                <a:latin typeface="微软雅黑" panose="020B0503020204020204" pitchFamily="34" charset="-122"/>
                <a:ea typeface="微软雅黑" panose="020B0503020204020204" pitchFamily="34" charset="-122"/>
              </a:rPr>
              <a:t>为</a:t>
            </a:r>
            <a:r>
              <a:rPr lang="zh-CN" altLang="en-US" sz="1200" dirty="0" smtClean="0">
                <a:solidFill>
                  <a:prstClr val="black"/>
                </a:solidFill>
                <a:latin typeface="微软雅黑" panose="020B0503020204020204" pitchFamily="34" charset="-122"/>
                <a:ea typeface="微软雅黑" panose="020B0503020204020204" pitchFamily="34" charset="-122"/>
              </a:rPr>
              <a:t>若干个建筑单体，其尺度与现状相邻建筑协调。</a:t>
            </a:r>
            <a:endParaRPr lang="en-US" altLang="zh-CN" sz="1200" dirty="0">
              <a:solidFill>
                <a:prstClr val="black"/>
              </a:solidFill>
              <a:latin typeface="微软雅黑" panose="020B0503020204020204" pitchFamily="34" charset="-122"/>
              <a:ea typeface="微软雅黑" panose="020B0503020204020204" pitchFamily="34" charset="-122"/>
            </a:endParaRPr>
          </a:p>
        </p:txBody>
      </p:sp>
      <p:sp>
        <p:nvSpPr>
          <p:cNvPr id="13" name="TextBox 51"/>
          <p:cNvSpPr txBox="1">
            <a:spLocks noChangeArrowheads="1"/>
          </p:cNvSpPr>
          <p:nvPr/>
        </p:nvSpPr>
        <p:spPr bwMode="auto">
          <a:xfrm>
            <a:off x="656465" y="1312193"/>
            <a:ext cx="4296536" cy="1061829"/>
          </a:xfrm>
          <a:prstGeom prst="rect">
            <a:avLst/>
          </a:prstGeom>
          <a:noFill/>
          <a:ln w="9525">
            <a:noFill/>
            <a:miter lim="800000"/>
          </a:ln>
        </p:spPr>
        <p:txBody>
          <a:bodyPr wrap="square">
            <a:spAutoFit/>
          </a:bodyPr>
          <a:lstStyle/>
          <a:p>
            <a:pPr>
              <a:lnSpc>
                <a:spcPct val="150000"/>
              </a:lnSpc>
            </a:pPr>
            <a:r>
              <a:rPr lang="zh-CN" altLang="en-US" sz="1400" dirty="0" smtClean="0">
                <a:solidFill>
                  <a:prstClr val="black"/>
                </a:solidFill>
                <a:latin typeface="微软雅黑" panose="020B0503020204020204" pitchFamily="34" charset="-122"/>
                <a:ea typeface="微软雅黑" panose="020B0503020204020204" pitchFamily="34" charset="-122"/>
              </a:rPr>
              <a:t>公共建筑体量应与镇区总体肌理相统一， 大型公建宜采用</a:t>
            </a:r>
            <a:r>
              <a:rPr lang="zh-CN" altLang="en-US" sz="1400" dirty="0" smtClean="0">
                <a:solidFill>
                  <a:srgbClr val="C00000"/>
                </a:solidFill>
                <a:latin typeface="微软雅黑" panose="020B0503020204020204" pitchFamily="34" charset="-122"/>
                <a:ea typeface="微软雅黑" panose="020B0503020204020204" pitchFamily="34" charset="-122"/>
              </a:rPr>
              <a:t>化整为零</a:t>
            </a:r>
            <a:r>
              <a:rPr lang="zh-CN" altLang="en-US" sz="1400" dirty="0" smtClean="0">
                <a:solidFill>
                  <a:prstClr val="black"/>
                </a:solidFill>
                <a:latin typeface="微软雅黑" panose="020B0503020204020204" pitchFamily="34" charset="-122"/>
                <a:ea typeface="微软雅黑" panose="020B0503020204020204" pitchFamily="34" charset="-122"/>
              </a:rPr>
              <a:t>的方式取得与相邻建筑协调的比例尺度效果。</a:t>
            </a:r>
            <a:endParaRPr lang="zh-CN" altLang="en-US" sz="1400" dirty="0" smtClean="0">
              <a:solidFill>
                <a:prstClr val="black"/>
              </a:solidFill>
              <a:latin typeface="微软雅黑" panose="020B0503020204020204" pitchFamily="34" charset="-122"/>
              <a:ea typeface="微软雅黑" panose="020B0503020204020204" pitchFamily="34" charset="-122"/>
            </a:endParaRPr>
          </a:p>
        </p:txBody>
      </p:sp>
      <p:sp>
        <p:nvSpPr>
          <p:cNvPr id="16" name="TextBox 51"/>
          <p:cNvSpPr txBox="1">
            <a:spLocks noChangeArrowheads="1"/>
          </p:cNvSpPr>
          <p:nvPr/>
        </p:nvSpPr>
        <p:spPr bwMode="auto">
          <a:xfrm>
            <a:off x="128267" y="400472"/>
            <a:ext cx="5499894" cy="553998"/>
          </a:xfrm>
          <a:prstGeom prst="rect">
            <a:avLst/>
          </a:prstGeom>
          <a:noFill/>
          <a:ln w="9525">
            <a:noFill/>
            <a:miter lim="800000"/>
          </a:ln>
        </p:spPr>
        <p:txBody>
          <a:bodyPr>
            <a:spAutoFit/>
          </a:bodyPr>
          <a:lstStyle/>
          <a:p>
            <a:pPr eaLnBrk="1" hangingPunct="1">
              <a:lnSpc>
                <a:spcPct val="150000"/>
              </a:lnSpc>
              <a:spcBef>
                <a:spcPts val="1200"/>
              </a:spcBef>
              <a:spcAft>
                <a:spcPts val="600"/>
              </a:spcAft>
              <a:buClr>
                <a:srgbClr val="376092"/>
              </a:buClr>
            </a:pPr>
            <a:r>
              <a:rPr lang="en-US" altLang="zh-CN" sz="2000" b="1" dirty="0" smtClean="0">
                <a:solidFill>
                  <a:prstClr val="black"/>
                </a:solidFill>
                <a:latin typeface="微软雅黑" panose="020B0503020204020204" pitchFamily="34" charset="-122"/>
                <a:ea typeface="微软雅黑" panose="020B0503020204020204" pitchFamily="34" charset="-122"/>
              </a:rPr>
              <a:t>2.1 </a:t>
            </a:r>
            <a:r>
              <a:rPr lang="zh-CN" altLang="zh-CN" sz="2000" b="1" dirty="0" smtClean="0">
                <a:solidFill>
                  <a:prstClr val="black"/>
                </a:solidFill>
                <a:latin typeface="微软雅黑" panose="020B0503020204020204" pitchFamily="34" charset="-122"/>
                <a:ea typeface="微软雅黑" panose="020B0503020204020204" pitchFamily="34" charset="-122"/>
              </a:rPr>
              <a:t>体量</a:t>
            </a:r>
            <a:r>
              <a:rPr lang="zh-CN" altLang="zh-CN" sz="2000" b="1" dirty="0">
                <a:solidFill>
                  <a:prstClr val="black"/>
                </a:solidFill>
                <a:latin typeface="微软雅黑" panose="020B0503020204020204" pitchFamily="34" charset="-122"/>
                <a:ea typeface="微软雅黑" panose="020B0503020204020204" pitchFamily="34" charset="-122"/>
              </a:rPr>
              <a:t>适中，尺度协调</a:t>
            </a:r>
            <a:endParaRPr lang="en-US" altLang="zh-CN" sz="2000" b="1" dirty="0">
              <a:solidFill>
                <a:prstClr val="black"/>
              </a:solidFill>
              <a:latin typeface="微软雅黑" panose="020B0503020204020204" pitchFamily="34" charset="-122"/>
              <a:ea typeface="微软雅黑" panose="020B0503020204020204" pitchFamily="34" charset="-122"/>
            </a:endParaRPr>
          </a:p>
        </p:txBody>
      </p:sp>
      <p:pic>
        <p:nvPicPr>
          <p:cNvPr id="22"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p:cNvGrpSpPr/>
          <p:nvPr/>
        </p:nvGrpSpPr>
        <p:grpSpPr>
          <a:xfrm>
            <a:off x="289484" y="2605641"/>
            <a:ext cx="4654598" cy="2786082"/>
            <a:chOff x="5292080" y="404664"/>
            <a:chExt cx="3522812" cy="2284353"/>
          </a:xfrm>
        </p:grpSpPr>
        <p:pic>
          <p:nvPicPr>
            <p:cNvPr id="1027" name="Picture 3" descr="C:\Documents and Settings\ghy-zhoud\桌面\敬山爱水 219.jpg"/>
            <p:cNvPicPr>
              <a:picLocks noChangeAspect="1" noChangeArrowheads="1"/>
            </p:cNvPicPr>
            <p:nvPr/>
          </p:nvPicPr>
          <p:blipFill>
            <a:blip r:embed="rId3"/>
            <a:srcRect l="75344" b="53702"/>
            <a:stretch>
              <a:fillRect/>
            </a:stretch>
          </p:blipFill>
          <p:spPr bwMode="auto">
            <a:xfrm>
              <a:off x="5292080" y="404664"/>
              <a:ext cx="3522812" cy="2284353"/>
            </a:xfrm>
            <a:prstGeom prst="rect">
              <a:avLst/>
            </a:prstGeom>
            <a:noFill/>
          </p:spPr>
        </p:pic>
        <p:cxnSp>
          <p:nvCxnSpPr>
            <p:cNvPr id="34" name="直接箭头连接符 33"/>
            <p:cNvCxnSpPr/>
            <p:nvPr/>
          </p:nvCxnSpPr>
          <p:spPr>
            <a:xfrm rot="10800000">
              <a:off x="7092280" y="2348880"/>
              <a:ext cx="1008112" cy="1588"/>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6" name="直接箭头连接符 35"/>
            <p:cNvCxnSpPr/>
            <p:nvPr/>
          </p:nvCxnSpPr>
          <p:spPr>
            <a:xfrm rot="10800000">
              <a:off x="5652120" y="2276872"/>
              <a:ext cx="936104" cy="1588"/>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7380312" y="2348880"/>
              <a:ext cx="353291" cy="214498"/>
            </a:xfrm>
            <a:prstGeom prst="rect">
              <a:avLst/>
            </a:prstGeom>
          </p:spPr>
          <p:txBody>
            <a:bodyPr wrap="none">
              <a:spAutoFit/>
            </a:bodyPr>
            <a:lstStyle/>
            <a:p>
              <a:pPr eaLnBrk="1" hangingPunct="1">
                <a:spcAft>
                  <a:spcPts val="600"/>
                </a:spcAft>
              </a:pPr>
              <a:r>
                <a:rPr lang="en-US" altLang="zh-CN" sz="1100" b="1" dirty="0" smtClean="0">
                  <a:solidFill>
                    <a:srgbClr val="FF0000"/>
                  </a:solidFill>
                  <a:latin typeface="黑体" panose="02010600030101010101" pitchFamily="2" charset="-122"/>
                  <a:ea typeface="黑体" panose="02010600030101010101" pitchFamily="2" charset="-122"/>
                </a:rPr>
                <a:t>70</a:t>
              </a:r>
              <a:r>
                <a:rPr lang="zh-CN" altLang="en-US" sz="1100" b="1" dirty="0" smtClean="0">
                  <a:solidFill>
                    <a:srgbClr val="FF0000"/>
                  </a:solidFill>
                  <a:latin typeface="黑体" panose="02010600030101010101" pitchFamily="2" charset="-122"/>
                  <a:ea typeface="黑体" panose="02010600030101010101" pitchFamily="2" charset="-122"/>
                </a:rPr>
                <a:t>米</a:t>
              </a:r>
              <a:endParaRPr lang="zh-CN" altLang="en-US" sz="1100" b="1" dirty="0" smtClean="0">
                <a:solidFill>
                  <a:srgbClr val="FF0000"/>
                </a:solidFill>
                <a:latin typeface="黑体" panose="02010600030101010101" pitchFamily="2" charset="-122"/>
                <a:ea typeface="黑体" panose="02010600030101010101" pitchFamily="2" charset="-122"/>
              </a:endParaRPr>
            </a:p>
          </p:txBody>
        </p:sp>
        <p:sp>
          <p:nvSpPr>
            <p:cNvPr id="39" name="矩形 38"/>
            <p:cNvSpPr/>
            <p:nvPr/>
          </p:nvSpPr>
          <p:spPr>
            <a:xfrm>
              <a:off x="5940152" y="2276872"/>
              <a:ext cx="353291" cy="214498"/>
            </a:xfrm>
            <a:prstGeom prst="rect">
              <a:avLst/>
            </a:prstGeom>
          </p:spPr>
          <p:txBody>
            <a:bodyPr wrap="none">
              <a:spAutoFit/>
            </a:bodyPr>
            <a:lstStyle/>
            <a:p>
              <a:pPr eaLnBrk="1" hangingPunct="1">
                <a:spcAft>
                  <a:spcPts val="600"/>
                </a:spcAft>
              </a:pPr>
              <a:r>
                <a:rPr lang="en-US" altLang="zh-CN" sz="1100" b="1" dirty="0" smtClean="0">
                  <a:solidFill>
                    <a:srgbClr val="FF0000"/>
                  </a:solidFill>
                  <a:latin typeface="黑体" panose="02010600030101010101" pitchFamily="2" charset="-122"/>
                  <a:ea typeface="黑体" panose="02010600030101010101" pitchFamily="2" charset="-122"/>
                </a:rPr>
                <a:t>50</a:t>
              </a:r>
              <a:r>
                <a:rPr lang="zh-CN" altLang="en-US" sz="1100" b="1" dirty="0" smtClean="0">
                  <a:solidFill>
                    <a:srgbClr val="FF0000"/>
                  </a:solidFill>
                  <a:latin typeface="黑体" panose="02010600030101010101" pitchFamily="2" charset="-122"/>
                  <a:ea typeface="黑体" panose="02010600030101010101" pitchFamily="2" charset="-122"/>
                </a:rPr>
                <a:t>米</a:t>
              </a:r>
              <a:endParaRPr lang="zh-CN" altLang="en-US" sz="1100" b="1" dirty="0" smtClean="0">
                <a:solidFill>
                  <a:srgbClr val="FF0000"/>
                </a:solidFill>
                <a:latin typeface="黑体" panose="02010600030101010101" pitchFamily="2" charset="-122"/>
                <a:ea typeface="黑体" panose="02010600030101010101" pitchFamily="2" charset="-122"/>
              </a:endParaRPr>
            </a:p>
          </p:txBody>
        </p:sp>
      </p:grpSp>
      <p:sp>
        <p:nvSpPr>
          <p:cNvPr id="32" name="矩形 31"/>
          <p:cNvSpPr/>
          <p:nvPr/>
        </p:nvSpPr>
        <p:spPr>
          <a:xfrm>
            <a:off x="7931985" y="5047036"/>
            <a:ext cx="1107996" cy="276999"/>
          </a:xfrm>
          <a:prstGeom prst="rect">
            <a:avLst/>
          </a:prstGeom>
        </p:spPr>
        <p:txBody>
          <a:bodyPr wrap="none">
            <a:spAutoFit/>
          </a:bodyPr>
          <a:lstStyle/>
          <a:p>
            <a:pPr eaLnBrk="1" hangingPunct="1">
              <a:spcAft>
                <a:spcPts val="600"/>
              </a:spcAft>
            </a:pPr>
            <a:r>
              <a:rPr lang="zh-CN" altLang="en-US" sz="1200" b="1" dirty="0" smtClean="0">
                <a:solidFill>
                  <a:srgbClr val="FF0000"/>
                </a:solidFill>
                <a:latin typeface="黑体" panose="02010600030101010101" pitchFamily="2" charset="-122"/>
                <a:ea typeface="黑体" panose="02010600030101010101" pitchFamily="2" charset="-122"/>
              </a:rPr>
              <a:t>康巴艺术中心</a:t>
            </a:r>
            <a:endParaRPr lang="zh-CN" altLang="en-US" sz="1200" b="1" dirty="0" smtClean="0">
              <a:solidFill>
                <a:srgbClr val="FF0000"/>
              </a:solidFill>
              <a:latin typeface="黑体" panose="02010600030101010101" pitchFamily="2" charset="-122"/>
              <a:ea typeface="黑体" panose="02010600030101010101" pitchFamily="2" charset="-122"/>
            </a:endParaRPr>
          </a:p>
        </p:txBody>
      </p:sp>
      <p:sp>
        <p:nvSpPr>
          <p:cNvPr id="46" name="矩形 45"/>
          <p:cNvSpPr/>
          <p:nvPr/>
        </p:nvSpPr>
        <p:spPr>
          <a:xfrm>
            <a:off x="7929246" y="2318176"/>
            <a:ext cx="1107996" cy="276999"/>
          </a:xfrm>
          <a:prstGeom prst="rect">
            <a:avLst/>
          </a:prstGeom>
        </p:spPr>
        <p:txBody>
          <a:bodyPr wrap="none">
            <a:spAutoFit/>
          </a:bodyPr>
          <a:lstStyle/>
          <a:p>
            <a:pPr eaLnBrk="1" hangingPunct="1">
              <a:spcAft>
                <a:spcPts val="600"/>
              </a:spcAft>
            </a:pPr>
            <a:r>
              <a:rPr lang="zh-CN" altLang="en-US" sz="1200" b="1" dirty="0" smtClean="0">
                <a:solidFill>
                  <a:srgbClr val="FF0000"/>
                </a:solidFill>
                <a:latin typeface="黑体" panose="02010600030101010101" pitchFamily="2" charset="-122"/>
                <a:ea typeface="黑体" panose="02010600030101010101" pitchFamily="2" charset="-122"/>
              </a:rPr>
              <a:t>康巴艺术中心</a:t>
            </a:r>
            <a:endParaRPr lang="zh-CN" altLang="en-US" sz="1200" b="1" dirty="0" smtClean="0">
              <a:solidFill>
                <a:srgbClr val="FF0000"/>
              </a:solidFill>
              <a:latin typeface="黑体" panose="02010600030101010101" pitchFamily="2" charset="-122"/>
              <a:ea typeface="黑体" panose="02010600030101010101" pitchFamily="2" charset="-122"/>
            </a:endParaRPr>
          </a:p>
        </p:txBody>
      </p:sp>
      <p:cxnSp>
        <p:nvCxnSpPr>
          <p:cNvPr id="62" name="直接连接符 61"/>
          <p:cNvCxnSpPr/>
          <p:nvPr/>
        </p:nvCxnSpPr>
        <p:spPr>
          <a:xfrm>
            <a:off x="8579079" y="5419045"/>
            <a:ext cx="31203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任意多边形 67"/>
          <p:cNvSpPr/>
          <p:nvPr/>
        </p:nvSpPr>
        <p:spPr>
          <a:xfrm>
            <a:off x="7795032" y="4143380"/>
            <a:ext cx="1870516" cy="2123288"/>
          </a:xfrm>
          <a:custGeom>
            <a:avLst/>
            <a:gdLst>
              <a:gd name="connsiteX0" fmla="*/ 372862 w 1970843"/>
              <a:gd name="connsiteY0" fmla="*/ 0 h 2423604"/>
              <a:gd name="connsiteX1" fmla="*/ 1358284 w 1970843"/>
              <a:gd name="connsiteY1" fmla="*/ 346229 h 2423604"/>
              <a:gd name="connsiteX2" fmla="*/ 1695635 w 1970843"/>
              <a:gd name="connsiteY2" fmla="*/ 523782 h 2423604"/>
              <a:gd name="connsiteX3" fmla="*/ 1864311 w 1970843"/>
              <a:gd name="connsiteY3" fmla="*/ 656947 h 2423604"/>
              <a:gd name="connsiteX4" fmla="*/ 1970843 w 1970843"/>
              <a:gd name="connsiteY4" fmla="*/ 763479 h 2423604"/>
              <a:gd name="connsiteX5" fmla="*/ 1686757 w 1970843"/>
              <a:gd name="connsiteY5" fmla="*/ 2423604 h 2423604"/>
              <a:gd name="connsiteX6" fmla="*/ 0 w 1970843"/>
              <a:gd name="connsiteY6" fmla="*/ 2343705 h 2423604"/>
              <a:gd name="connsiteX7" fmla="*/ 372862 w 1970843"/>
              <a:gd name="connsiteY7" fmla="*/ 0 h 2423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70843" h="2423604">
                <a:moveTo>
                  <a:pt x="372862" y="0"/>
                </a:moveTo>
                <a:lnTo>
                  <a:pt x="1358284" y="346229"/>
                </a:lnTo>
                <a:lnTo>
                  <a:pt x="1695635" y="523782"/>
                </a:lnTo>
                <a:lnTo>
                  <a:pt x="1864311" y="656947"/>
                </a:lnTo>
                <a:lnTo>
                  <a:pt x="1970843" y="763479"/>
                </a:lnTo>
                <a:lnTo>
                  <a:pt x="1686757" y="2423604"/>
                </a:lnTo>
                <a:lnTo>
                  <a:pt x="0" y="2343705"/>
                </a:lnTo>
                <a:lnTo>
                  <a:pt x="372862" y="0"/>
                </a:lnTo>
                <a:close/>
              </a:path>
            </a:pathLst>
          </a:cu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4" name="组合 53"/>
          <p:cNvGrpSpPr/>
          <p:nvPr/>
        </p:nvGrpSpPr>
        <p:grpSpPr>
          <a:xfrm>
            <a:off x="5300685" y="661421"/>
            <a:ext cx="4566862" cy="2786082"/>
            <a:chOff x="4929190" y="615022"/>
            <a:chExt cx="3999382" cy="2643206"/>
          </a:xfrm>
        </p:grpSpPr>
        <p:grpSp>
          <p:nvGrpSpPr>
            <p:cNvPr id="5" name="组合 34"/>
            <p:cNvGrpSpPr/>
            <p:nvPr/>
          </p:nvGrpSpPr>
          <p:grpSpPr>
            <a:xfrm>
              <a:off x="4929190" y="615022"/>
              <a:ext cx="3999382" cy="2643206"/>
              <a:chOff x="9756576" y="3643314"/>
              <a:chExt cx="4142834" cy="2738014"/>
            </a:xfrm>
          </p:grpSpPr>
          <p:pic>
            <p:nvPicPr>
              <p:cNvPr id="37" name="图片 36"/>
              <p:cNvPicPr>
                <a:picLocks noChangeAspect="1"/>
              </p:cNvPicPr>
              <p:nvPr/>
            </p:nvPicPr>
            <p:blipFill>
              <a:blip r:embed="rId1" cstate="print"/>
              <a:srcRect t="2620" r="876" b="-4648"/>
              <a:stretch>
                <a:fillRect/>
              </a:stretch>
            </p:blipFill>
            <p:spPr>
              <a:xfrm>
                <a:off x="9756576" y="3643314"/>
                <a:ext cx="4142834" cy="2738014"/>
              </a:xfrm>
              <a:prstGeom prst="rect">
                <a:avLst/>
              </a:prstGeom>
              <a:ln w="3175">
                <a:solidFill>
                  <a:schemeClr val="tx1">
                    <a:lumMod val="50000"/>
                    <a:lumOff val="50000"/>
                  </a:schemeClr>
                </a:solidFill>
              </a:ln>
            </p:spPr>
          </p:pic>
          <p:cxnSp>
            <p:nvCxnSpPr>
              <p:cNvPr id="38" name="直接箭头连接符 37"/>
              <p:cNvCxnSpPr/>
              <p:nvPr/>
            </p:nvCxnSpPr>
            <p:spPr>
              <a:xfrm flipH="1">
                <a:off x="11724666" y="4304394"/>
                <a:ext cx="100297" cy="501484"/>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p:nvPr/>
            </p:nvCxnSpPr>
            <p:spPr>
              <a:xfrm rot="10800000">
                <a:off x="10692680" y="4617953"/>
                <a:ext cx="400265" cy="3922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rot="5400000">
                <a:off x="10191794" y="4342912"/>
                <a:ext cx="513879" cy="55849"/>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10664340" y="4329921"/>
                <a:ext cx="516520" cy="272220"/>
              </a:xfrm>
              <a:prstGeom prst="rect">
                <a:avLst/>
              </a:prstGeom>
            </p:spPr>
            <p:txBody>
              <a:bodyPr wrap="none">
                <a:spAutoFit/>
              </a:bodyPr>
              <a:lstStyle/>
              <a:p>
                <a:pPr lvl="0" eaLnBrk="1" hangingPunct="1">
                  <a:spcAft>
                    <a:spcPts val="600"/>
                  </a:spcAft>
                </a:pPr>
                <a:r>
                  <a:rPr lang="en-US" altLang="zh-CN" sz="1200" b="1" dirty="0" smtClean="0">
                    <a:solidFill>
                      <a:srgbClr val="FF0000"/>
                    </a:solidFill>
                    <a:latin typeface="黑体" panose="02010600030101010101" pitchFamily="2" charset="-122"/>
                    <a:ea typeface="黑体" panose="02010600030101010101" pitchFamily="2" charset="-122"/>
                  </a:rPr>
                  <a:t>120</a:t>
                </a:r>
                <a:r>
                  <a:rPr lang="zh-CN" altLang="en-US" sz="1200" b="1" dirty="0" smtClean="0">
                    <a:solidFill>
                      <a:srgbClr val="FF0000"/>
                    </a:solidFill>
                    <a:latin typeface="黑体" panose="02010600030101010101" pitchFamily="2" charset="-122"/>
                    <a:ea typeface="黑体" panose="02010600030101010101" pitchFamily="2" charset="-122"/>
                  </a:rPr>
                  <a:t>米</a:t>
                </a:r>
                <a:endParaRPr lang="zh-CN" altLang="en-US" sz="1200" b="1" dirty="0" smtClean="0">
                  <a:solidFill>
                    <a:srgbClr val="FF0000"/>
                  </a:solidFill>
                  <a:latin typeface="黑体" panose="02010600030101010101" pitchFamily="2" charset="-122"/>
                  <a:ea typeface="黑体" panose="02010600030101010101" pitchFamily="2" charset="-122"/>
                </a:endParaRPr>
              </a:p>
            </p:txBody>
          </p:sp>
          <p:sp>
            <p:nvSpPr>
              <p:cNvPr id="45" name="矩形 44"/>
              <p:cNvSpPr/>
              <p:nvPr/>
            </p:nvSpPr>
            <p:spPr>
              <a:xfrm rot="16778394">
                <a:off x="9949043" y="4220114"/>
                <a:ext cx="559563" cy="251280"/>
              </a:xfrm>
              <a:prstGeom prst="rect">
                <a:avLst/>
              </a:prstGeom>
            </p:spPr>
            <p:txBody>
              <a:bodyPr wrap="none">
                <a:spAutoFit/>
              </a:bodyPr>
              <a:lstStyle/>
              <a:p>
                <a:pPr lvl="0" eaLnBrk="1" hangingPunct="1">
                  <a:spcAft>
                    <a:spcPts val="600"/>
                  </a:spcAft>
                </a:pPr>
                <a:r>
                  <a:rPr lang="en-US" altLang="zh-CN" sz="1200" b="1" dirty="0" smtClean="0">
                    <a:solidFill>
                      <a:srgbClr val="FF0000"/>
                    </a:solidFill>
                    <a:latin typeface="黑体" panose="02010600030101010101" pitchFamily="2" charset="-122"/>
                    <a:ea typeface="黑体" panose="02010600030101010101" pitchFamily="2" charset="-122"/>
                  </a:rPr>
                  <a:t>150</a:t>
                </a:r>
                <a:r>
                  <a:rPr lang="zh-CN" altLang="en-US" sz="1200" b="1" dirty="0" smtClean="0">
                    <a:solidFill>
                      <a:srgbClr val="FF0000"/>
                    </a:solidFill>
                    <a:latin typeface="黑体" panose="02010600030101010101" pitchFamily="2" charset="-122"/>
                    <a:ea typeface="黑体" panose="02010600030101010101" pitchFamily="2" charset="-122"/>
                  </a:rPr>
                  <a:t>米</a:t>
                </a:r>
                <a:endParaRPr lang="zh-CN" altLang="en-US" sz="1200" b="1" dirty="0" smtClean="0">
                  <a:solidFill>
                    <a:srgbClr val="FF0000"/>
                  </a:solidFill>
                  <a:latin typeface="黑体" panose="02010600030101010101" pitchFamily="2" charset="-122"/>
                  <a:ea typeface="黑体" panose="02010600030101010101" pitchFamily="2" charset="-122"/>
                </a:endParaRPr>
              </a:p>
            </p:txBody>
          </p:sp>
        </p:grpSp>
        <p:sp>
          <p:nvSpPr>
            <p:cNvPr id="52" name="任意多边形 51"/>
            <p:cNvSpPr/>
            <p:nvPr/>
          </p:nvSpPr>
          <p:spPr>
            <a:xfrm>
              <a:off x="7072330" y="1071546"/>
              <a:ext cx="1714512" cy="2108387"/>
            </a:xfrm>
            <a:custGeom>
              <a:avLst/>
              <a:gdLst>
                <a:gd name="connsiteX0" fmla="*/ 372862 w 1970843"/>
                <a:gd name="connsiteY0" fmla="*/ 0 h 2423604"/>
                <a:gd name="connsiteX1" fmla="*/ 1358284 w 1970843"/>
                <a:gd name="connsiteY1" fmla="*/ 346229 h 2423604"/>
                <a:gd name="connsiteX2" fmla="*/ 1695635 w 1970843"/>
                <a:gd name="connsiteY2" fmla="*/ 523782 h 2423604"/>
                <a:gd name="connsiteX3" fmla="*/ 1864311 w 1970843"/>
                <a:gd name="connsiteY3" fmla="*/ 656947 h 2423604"/>
                <a:gd name="connsiteX4" fmla="*/ 1970843 w 1970843"/>
                <a:gd name="connsiteY4" fmla="*/ 763479 h 2423604"/>
                <a:gd name="connsiteX5" fmla="*/ 1686757 w 1970843"/>
                <a:gd name="connsiteY5" fmla="*/ 2423604 h 2423604"/>
                <a:gd name="connsiteX6" fmla="*/ 0 w 1970843"/>
                <a:gd name="connsiteY6" fmla="*/ 2343705 h 2423604"/>
                <a:gd name="connsiteX7" fmla="*/ 372862 w 1970843"/>
                <a:gd name="connsiteY7" fmla="*/ 0 h 2423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70843" h="2423604">
                  <a:moveTo>
                    <a:pt x="372862" y="0"/>
                  </a:moveTo>
                  <a:lnTo>
                    <a:pt x="1358284" y="346229"/>
                  </a:lnTo>
                  <a:lnTo>
                    <a:pt x="1695635" y="523782"/>
                  </a:lnTo>
                  <a:lnTo>
                    <a:pt x="1864311" y="656947"/>
                  </a:lnTo>
                  <a:lnTo>
                    <a:pt x="1970843" y="763479"/>
                  </a:lnTo>
                  <a:lnTo>
                    <a:pt x="1686757" y="2423604"/>
                  </a:lnTo>
                  <a:lnTo>
                    <a:pt x="0" y="2343705"/>
                  </a:lnTo>
                  <a:lnTo>
                    <a:pt x="372862"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9" name="任意多边形 28"/>
          <p:cNvSpPr/>
          <p:nvPr/>
        </p:nvSpPr>
        <p:spPr>
          <a:xfrm>
            <a:off x="7854593" y="1332259"/>
            <a:ext cx="1315650" cy="1581290"/>
          </a:xfrm>
          <a:custGeom>
            <a:avLst/>
            <a:gdLst>
              <a:gd name="connsiteX0" fmla="*/ 372862 w 1970843"/>
              <a:gd name="connsiteY0" fmla="*/ 0 h 2423604"/>
              <a:gd name="connsiteX1" fmla="*/ 1358284 w 1970843"/>
              <a:gd name="connsiteY1" fmla="*/ 346229 h 2423604"/>
              <a:gd name="connsiteX2" fmla="*/ 1695635 w 1970843"/>
              <a:gd name="connsiteY2" fmla="*/ 523782 h 2423604"/>
              <a:gd name="connsiteX3" fmla="*/ 1864311 w 1970843"/>
              <a:gd name="connsiteY3" fmla="*/ 656947 h 2423604"/>
              <a:gd name="connsiteX4" fmla="*/ 1970843 w 1970843"/>
              <a:gd name="connsiteY4" fmla="*/ 763479 h 2423604"/>
              <a:gd name="connsiteX5" fmla="*/ 1686757 w 1970843"/>
              <a:gd name="connsiteY5" fmla="*/ 2423604 h 2423604"/>
              <a:gd name="connsiteX6" fmla="*/ 0 w 1970843"/>
              <a:gd name="connsiteY6" fmla="*/ 2343705 h 2423604"/>
              <a:gd name="connsiteX7" fmla="*/ 372862 w 1970843"/>
              <a:gd name="connsiteY7" fmla="*/ 0 h 2423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70843" h="2423604">
                <a:moveTo>
                  <a:pt x="372862" y="0"/>
                </a:moveTo>
                <a:lnTo>
                  <a:pt x="1358284" y="346229"/>
                </a:lnTo>
                <a:lnTo>
                  <a:pt x="1695635" y="523782"/>
                </a:lnTo>
                <a:lnTo>
                  <a:pt x="1864311" y="656947"/>
                </a:lnTo>
                <a:lnTo>
                  <a:pt x="1970843" y="763479"/>
                </a:lnTo>
                <a:lnTo>
                  <a:pt x="1686757" y="2423604"/>
                </a:lnTo>
                <a:lnTo>
                  <a:pt x="0" y="2343705"/>
                </a:lnTo>
                <a:lnTo>
                  <a:pt x="372862" y="0"/>
                </a:lnTo>
                <a:close/>
              </a:path>
            </a:pathLst>
          </a:cu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5" name="矩形 54"/>
          <p:cNvSpPr/>
          <p:nvPr/>
        </p:nvSpPr>
        <p:spPr>
          <a:xfrm>
            <a:off x="7892523" y="2118078"/>
            <a:ext cx="1107996" cy="276999"/>
          </a:xfrm>
          <a:prstGeom prst="rect">
            <a:avLst/>
          </a:prstGeom>
        </p:spPr>
        <p:txBody>
          <a:bodyPr wrap="none">
            <a:spAutoFit/>
          </a:bodyPr>
          <a:lstStyle/>
          <a:p>
            <a:pPr eaLnBrk="1" hangingPunct="1">
              <a:spcAft>
                <a:spcPts val="600"/>
              </a:spcAft>
            </a:pPr>
            <a:r>
              <a:rPr lang="zh-CN" altLang="en-US" sz="1200" b="1" dirty="0" smtClean="0">
                <a:solidFill>
                  <a:srgbClr val="FF0000"/>
                </a:solidFill>
                <a:latin typeface="黑体" panose="02010600030101010101" pitchFamily="2" charset="-122"/>
                <a:ea typeface="黑体" panose="02010600030101010101" pitchFamily="2" charset="-122"/>
              </a:rPr>
              <a:t>康巴艺术中心</a:t>
            </a:r>
            <a:endParaRPr lang="zh-CN" altLang="en-US" sz="1200" b="1" dirty="0" smtClean="0">
              <a:solidFill>
                <a:srgbClr val="FF0000"/>
              </a:solidFill>
              <a:latin typeface="黑体" panose="02010600030101010101" pitchFamily="2" charset="-122"/>
              <a:ea typeface="黑体" panose="02010600030101010101" pitchFamily="2" charset="-122"/>
            </a:endParaRPr>
          </a:p>
        </p:txBody>
      </p:sp>
      <p:sp>
        <p:nvSpPr>
          <p:cNvPr id="48" name="TextBox 47"/>
          <p:cNvSpPr txBox="1"/>
          <p:nvPr/>
        </p:nvSpPr>
        <p:spPr>
          <a:xfrm>
            <a:off x="825808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建筑风貌</a:t>
            </a:r>
            <a:endParaRPr lang="zh-CN" altLang="en-US" sz="2400" b="1" dirty="0">
              <a:latin typeface="微软雅黑" panose="020B0503020204020204" pitchFamily="34" charset="-122"/>
              <a:ea typeface="微软雅黑" panose="020B0503020204020204" pitchFamily="34" charset="-122"/>
            </a:endParaRPr>
          </a:p>
        </p:txBody>
      </p:sp>
      <p:grpSp>
        <p:nvGrpSpPr>
          <p:cNvPr id="6" name="组合 40"/>
          <p:cNvGrpSpPr/>
          <p:nvPr/>
        </p:nvGrpSpPr>
        <p:grpSpPr>
          <a:xfrm>
            <a:off x="9279808" y="2924757"/>
            <a:ext cx="546061" cy="646331"/>
            <a:chOff x="4355976" y="2060848"/>
            <a:chExt cx="504056" cy="646331"/>
          </a:xfrm>
        </p:grpSpPr>
        <p:sp>
          <p:nvSpPr>
            <p:cNvPr id="49" name="矩形 48"/>
            <p:cNvSpPr/>
            <p:nvPr/>
          </p:nvSpPr>
          <p:spPr>
            <a:xfrm>
              <a:off x="4355976" y="2060848"/>
              <a:ext cx="504056"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50" name="矩形 49"/>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50"/>
          <p:cNvGrpSpPr/>
          <p:nvPr/>
        </p:nvGrpSpPr>
        <p:grpSpPr>
          <a:xfrm>
            <a:off x="9271983" y="5896028"/>
            <a:ext cx="624802" cy="646331"/>
            <a:chOff x="3563888" y="2060848"/>
            <a:chExt cx="576740" cy="646331"/>
          </a:xfrm>
        </p:grpSpPr>
        <p:sp>
          <p:nvSpPr>
            <p:cNvPr id="53" name="矩形 52"/>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56" name="矩形 55"/>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
        <p:nvSpPr>
          <p:cNvPr id="57" name="TextBox 56"/>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2</a:t>
            </a:r>
            <a:r>
              <a:rPr lang="en-US" altLang="zh-CN" sz="2400" b="1" dirty="0">
                <a:latin typeface="微软雅黑" panose="020B0503020204020204" pitchFamily="34" charset="-122"/>
                <a:ea typeface="微软雅黑" panose="020B0503020204020204" pitchFamily="34" charset="-122"/>
              </a:rPr>
              <a:t>. </a:t>
            </a:r>
            <a:r>
              <a:rPr lang="zh-CN" altLang="en-US" sz="2400" b="1" dirty="0">
                <a:solidFill>
                  <a:prstClr val="black"/>
                </a:solidFill>
                <a:latin typeface="微软雅黑" panose="020B0503020204020204" pitchFamily="34" charset="-122"/>
                <a:ea typeface="微软雅黑" panose="020B0503020204020204" pitchFamily="34" charset="-122"/>
              </a:rPr>
              <a:t>新建建筑的传承与</a:t>
            </a:r>
            <a:r>
              <a:rPr lang="zh-CN" altLang="en-US" sz="2400" b="1" dirty="0" smtClean="0">
                <a:solidFill>
                  <a:prstClr val="black"/>
                </a:solidFill>
                <a:latin typeface="微软雅黑" panose="020B0503020204020204" pitchFamily="34" charset="-122"/>
                <a:ea typeface="微软雅黑" panose="020B0503020204020204" pitchFamily="34" charset="-122"/>
              </a:rPr>
              <a:t>创新</a:t>
            </a:r>
            <a:endParaRPr lang="zh-CN" altLang="en-US" sz="2400" b="1" dirty="0">
              <a:solidFill>
                <a:prstClr val="black"/>
              </a:solidFill>
              <a:latin typeface="微软雅黑" panose="020B0503020204020204" pitchFamily="34" charset="-122"/>
              <a:ea typeface="微软雅黑" panose="020B0503020204020204" pitchFamily="34" charset="-122"/>
            </a:endParaRPr>
          </a:p>
        </p:txBody>
      </p:sp>
      <p:sp>
        <p:nvSpPr>
          <p:cNvPr id="58" name="TextBox 51"/>
          <p:cNvSpPr txBox="1">
            <a:spLocks noChangeArrowheads="1"/>
          </p:cNvSpPr>
          <p:nvPr/>
        </p:nvSpPr>
        <p:spPr bwMode="auto">
          <a:xfrm>
            <a:off x="282799" y="984190"/>
            <a:ext cx="1454244" cy="369332"/>
          </a:xfrm>
          <a:prstGeom prst="rect">
            <a:avLst/>
          </a:prstGeom>
        </p:spPr>
        <p:txBody>
          <a:bodyPr wrap="none">
            <a:spAutoFit/>
          </a:bodyPr>
          <a:lstStyle>
            <a:defPPr>
              <a:defRPr lang="zh-CN"/>
            </a:defPPr>
            <a:lvl1pPr eaLnBrk="1" hangingPunct="1">
              <a:buClr>
                <a:srgbClr val="FF0000"/>
              </a:buClr>
              <a:defRPr sz="1800" b="1">
                <a:latin typeface="微软雅黑" panose="020B0503020204020204" pitchFamily="34" charset="-122"/>
                <a:ea typeface="微软雅黑" panose="020B0503020204020204" pitchFamily="34" charset="-122"/>
              </a:defRPr>
            </a:lvl1pPr>
          </a:lstStyle>
          <a:p>
            <a:pPr marL="342900" indent="-342900">
              <a:buClr>
                <a:schemeClr val="accent3">
                  <a:lumMod val="50000"/>
                </a:schemeClr>
              </a:buClr>
              <a:buFont typeface="Wingdings" panose="05000000000000000000" pitchFamily="2" charset="2"/>
              <a:buChar char="p"/>
            </a:pPr>
            <a:r>
              <a:rPr lang="zh-CN" altLang="en-US" dirty="0" smtClean="0"/>
              <a:t>公共建筑</a:t>
            </a:r>
            <a:endParaRPr lang="zh-CN" altLang="en-US" dirty="0"/>
          </a:p>
        </p:txBody>
      </p:sp>
    </p:spTree>
  </p:cSld>
  <p:clrMapOvr>
    <a:masterClrMapping/>
  </p:clrMapOvr>
  <p:transition spd="slow"/>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Documents and Settings\ghy-zhangxy\桌面\小城镇宜居小区示范.jpg"/>
          <p:cNvPicPr>
            <a:picLocks noChangeAspect="1" noChangeArrowheads="1"/>
          </p:cNvPicPr>
          <p:nvPr/>
        </p:nvPicPr>
        <p:blipFill rotWithShape="1">
          <a:blip r:embed="rId1">
            <a:extLst>
              <a:ext uri="{28A0092B-C50C-407E-A947-70E740481C1C}">
                <a14:useLocalDpi xmlns:a14="http://schemas.microsoft.com/office/drawing/2010/main" val="0"/>
              </a:ext>
            </a:extLst>
          </a:blip>
          <a:srcRect r="4890"/>
          <a:stretch>
            <a:fillRect/>
          </a:stretch>
        </p:blipFill>
        <p:spPr bwMode="auto">
          <a:xfrm>
            <a:off x="511483" y="2493224"/>
            <a:ext cx="4513525" cy="2952000"/>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p:cNvSpPr txBox="1"/>
          <p:nvPr/>
        </p:nvSpPr>
        <p:spPr>
          <a:xfrm>
            <a:off x="654732" y="1316385"/>
            <a:ext cx="9134805"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小城镇的</a:t>
            </a:r>
            <a:r>
              <a:rPr lang="zh-CN" altLang="en-US" sz="1400" dirty="0" smtClean="0">
                <a:solidFill>
                  <a:srgbClr val="C00000"/>
                </a:solidFill>
                <a:latin typeface="微软雅黑" panose="020B0503020204020204" pitchFamily="34" charset="-122"/>
                <a:ea typeface="微软雅黑" panose="020B0503020204020204" pitchFamily="34" charset="-122"/>
              </a:rPr>
              <a:t>居住建筑不宜</a:t>
            </a:r>
            <a:r>
              <a:rPr lang="zh-CN" altLang="en-US" sz="1400" dirty="0">
                <a:solidFill>
                  <a:srgbClr val="C00000"/>
                </a:solidFill>
                <a:latin typeface="微软雅黑" panose="020B0503020204020204" pitchFamily="34" charset="-122"/>
                <a:ea typeface="微软雅黑" panose="020B0503020204020204" pitchFamily="34" charset="-122"/>
              </a:rPr>
              <a:t>过高过大</a:t>
            </a:r>
            <a:r>
              <a:rPr lang="zh-CN" altLang="en-US" sz="1400" dirty="0">
                <a:latin typeface="微软雅黑" panose="020B0503020204020204" pitchFamily="34" charset="-122"/>
                <a:ea typeface="微软雅黑" panose="020B0503020204020204" pitchFamily="34" charset="-122"/>
              </a:rPr>
              <a:t>，以满足使用者功能需求为</a:t>
            </a:r>
            <a:r>
              <a:rPr lang="zh-CN" altLang="en-US" sz="1400" dirty="0" smtClean="0">
                <a:latin typeface="微软雅黑" panose="020B0503020204020204" pitchFamily="34" charset="-122"/>
                <a:ea typeface="微软雅黑" panose="020B0503020204020204" pitchFamily="34" charset="-122"/>
              </a:rPr>
              <a:t>先。</a:t>
            </a:r>
            <a:endParaRPr lang="en-US" altLang="zh-CN" sz="1400" dirty="0" smtClean="0">
              <a:latin typeface="微软雅黑" panose="020B0503020204020204" pitchFamily="34" charset="-122"/>
              <a:ea typeface="微软雅黑" panose="020B0503020204020204" pitchFamily="34" charset="-122"/>
            </a:endParaRPr>
          </a:p>
          <a:p>
            <a:pPr>
              <a:lnSpc>
                <a:spcPct val="150000"/>
              </a:lnSpc>
            </a:pPr>
            <a:r>
              <a:rPr lang="zh-CN" altLang="en-US" sz="1400" dirty="0" smtClean="0">
                <a:solidFill>
                  <a:srgbClr val="C00000"/>
                </a:solidFill>
                <a:latin typeface="微软雅黑" panose="020B0503020204020204" pitchFamily="34" charset="-122"/>
                <a:ea typeface="微软雅黑" panose="020B0503020204020204" pitchFamily="34" charset="-122"/>
              </a:rPr>
              <a:t>对于整体</a:t>
            </a:r>
            <a:r>
              <a:rPr lang="zh-CN" altLang="en-US" sz="1400" dirty="0">
                <a:solidFill>
                  <a:srgbClr val="C00000"/>
                </a:solidFill>
                <a:latin typeface="微软雅黑" panose="020B0503020204020204" pitchFamily="34" charset="-122"/>
                <a:ea typeface="微软雅黑" panose="020B0503020204020204" pitchFamily="34" charset="-122"/>
              </a:rPr>
              <a:t>开发建设的</a:t>
            </a:r>
            <a:r>
              <a:rPr lang="zh-CN" altLang="en-US" sz="1400" dirty="0" smtClean="0">
                <a:solidFill>
                  <a:srgbClr val="C00000"/>
                </a:solidFill>
                <a:latin typeface="微软雅黑" panose="020B0503020204020204" pitchFamily="34" charset="-122"/>
                <a:ea typeface="微软雅黑" panose="020B0503020204020204" pitchFamily="34" charset="-122"/>
              </a:rPr>
              <a:t>住宅</a:t>
            </a:r>
            <a:r>
              <a:rPr lang="zh-CN" altLang="en-US" sz="1400" dirty="0" smtClean="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应控制建筑体量，尽量选择低层或是多层板式</a:t>
            </a:r>
            <a:r>
              <a:rPr lang="zh-CN" altLang="en-US" sz="1400" dirty="0" smtClean="0">
                <a:latin typeface="微软雅黑" panose="020B0503020204020204" pitchFamily="34" charset="-122"/>
                <a:ea typeface="微软雅黑" panose="020B0503020204020204" pitchFamily="34" charset="-122"/>
              </a:rPr>
              <a:t>建筑；</a:t>
            </a:r>
            <a:endParaRPr lang="zh-CN" altLang="en-US" sz="1400" dirty="0">
              <a:latin typeface="微软雅黑" panose="020B0503020204020204" pitchFamily="34" charset="-122"/>
              <a:ea typeface="微软雅黑" panose="020B0503020204020204" pitchFamily="34" charset="-122"/>
            </a:endParaRPr>
          </a:p>
          <a:p>
            <a:pPr>
              <a:lnSpc>
                <a:spcPct val="150000"/>
              </a:lnSpc>
            </a:pPr>
            <a:r>
              <a:rPr lang="zh-CN" altLang="en-US" sz="1400" dirty="0">
                <a:solidFill>
                  <a:srgbClr val="C00000"/>
                </a:solidFill>
                <a:latin typeface="微软雅黑" panose="020B0503020204020204" pitchFamily="34" charset="-122"/>
                <a:ea typeface="微软雅黑" panose="020B0503020204020204" pitchFamily="34" charset="-122"/>
              </a:rPr>
              <a:t>对于</a:t>
            </a:r>
            <a:r>
              <a:rPr lang="zh-CN" altLang="en-US" sz="1400" dirty="0" smtClean="0">
                <a:solidFill>
                  <a:srgbClr val="C00000"/>
                </a:solidFill>
                <a:latin typeface="微软雅黑" panose="020B0503020204020204" pitchFamily="34" charset="-122"/>
                <a:ea typeface="微软雅黑" panose="020B0503020204020204" pitchFamily="34" charset="-122"/>
              </a:rPr>
              <a:t>居民自建房</a:t>
            </a:r>
            <a:r>
              <a:rPr lang="zh-CN" altLang="en-US" sz="1400" dirty="0" smtClean="0">
                <a:latin typeface="微软雅黑" panose="020B0503020204020204" pitchFamily="34" charset="-122"/>
                <a:ea typeface="微软雅黑" panose="020B0503020204020204" pitchFamily="34" charset="-122"/>
              </a:rPr>
              <a:t>，要加强对建筑体量、层高、层数、色彩形式等的引导控制，提出相应建设标准。</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44033" name="Rectangle 1"/>
          <p:cNvSpPr>
            <a:spLocks noChangeArrowheads="1"/>
          </p:cNvSpPr>
          <p:nvPr/>
        </p:nvSpPr>
        <p:spPr bwMode="auto">
          <a:xfrm>
            <a:off x="380968" y="5429264"/>
            <a:ext cx="4423765" cy="723275"/>
          </a:xfrm>
          <a:prstGeom prst="rect">
            <a:avLst/>
          </a:prstGeom>
          <a:noFill/>
          <a:ln w="9525">
            <a:noFill/>
            <a:miter lim="800000"/>
          </a:ln>
          <a:effectLst/>
        </p:spPr>
        <p:txBody>
          <a:bodyPr vert="horz" wrap="square" lIns="91440" tIns="45720" rIns="91440" bIns="45720" numCol="1" anchor="ctr" anchorCtr="0" compatLnSpc="1">
            <a:spAutoFit/>
          </a:bodyPr>
          <a:lstStyle/>
          <a:p>
            <a:pPr lvl="0" algn="ctr" eaLnBrk="1" hangingPunct="1">
              <a:lnSpc>
                <a:spcPct val="150000"/>
              </a:lnSpc>
              <a:spcAft>
                <a:spcPts val="600"/>
              </a:spcAft>
            </a:pPr>
            <a:r>
              <a:rPr lang="zh-CN" altLang="en-US" sz="1200" b="1" dirty="0" smtClean="0">
                <a:solidFill>
                  <a:srgbClr val="C00000"/>
                </a:solidFill>
                <a:latin typeface="微软雅黑" panose="020B0503020204020204" pitchFamily="34" charset="-122"/>
                <a:ea typeface="微软雅黑" panose="020B0503020204020204" pitchFamily="34" charset="-122"/>
              </a:rPr>
              <a:t>湖南省清泉镇下丹小区</a:t>
            </a:r>
            <a:endParaRPr lang="zh-CN" altLang="en-US" sz="1200" b="1" dirty="0" smtClean="0">
              <a:solidFill>
                <a:srgbClr val="C00000"/>
              </a:solidFill>
              <a:latin typeface="微软雅黑" panose="020B0503020204020204" pitchFamily="34" charset="-122"/>
              <a:ea typeface="微软雅黑" panose="020B0503020204020204" pitchFamily="34" charset="-122"/>
            </a:endParaRPr>
          </a:p>
          <a:p>
            <a:pPr lvl="0" algn="ctr">
              <a:lnSpc>
                <a:spcPct val="150000"/>
              </a:lnSpc>
            </a:pPr>
            <a:r>
              <a:rPr lang="zh-CN" altLang="en-US" sz="1200" dirty="0" smtClean="0">
                <a:latin typeface="微软雅黑" panose="020B0503020204020204" pitchFamily="34" charset="-122"/>
                <a:ea typeface="微软雅黑" panose="020B0503020204020204" pitchFamily="34" charset="-122"/>
              </a:rPr>
              <a:t>居民居住建筑以</a:t>
            </a:r>
            <a:r>
              <a:rPr lang="en-US" altLang="zh-CN" sz="1200" dirty="0" smtClean="0">
                <a:latin typeface="微软雅黑" panose="020B0503020204020204" pitchFamily="34" charset="-122"/>
                <a:ea typeface="微软雅黑" panose="020B0503020204020204" pitchFamily="34" charset="-122"/>
              </a:rPr>
              <a:t>2-3</a:t>
            </a:r>
            <a:r>
              <a:rPr lang="zh-CN" altLang="en-US" sz="1200" dirty="0" smtClean="0">
                <a:latin typeface="微软雅黑" panose="020B0503020204020204" pitchFamily="34" charset="-122"/>
                <a:ea typeface="微软雅黑" panose="020B0503020204020204" pitchFamily="34" charset="-122"/>
              </a:rPr>
              <a:t>层为主，样式色彩协调。</a:t>
            </a:r>
            <a:endParaRPr lang="zh-CN" altLang="en-US" sz="1200" dirty="0" smtClean="0">
              <a:latin typeface="微软雅黑" panose="020B0503020204020204" pitchFamily="34" charset="-122"/>
              <a:ea typeface="微软雅黑" panose="020B0503020204020204" pitchFamily="34" charset="-122"/>
            </a:endParaRPr>
          </a:p>
        </p:txBody>
      </p:sp>
      <p:pic>
        <p:nvPicPr>
          <p:cNvPr id="10" name="Picture 2" descr="20150826中国建筑研究院ppt-0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51"/>
          <p:cNvSpPr txBox="1">
            <a:spLocks noChangeArrowheads="1"/>
          </p:cNvSpPr>
          <p:nvPr/>
        </p:nvSpPr>
        <p:spPr bwMode="auto">
          <a:xfrm>
            <a:off x="126782" y="415151"/>
            <a:ext cx="5499894" cy="553998"/>
          </a:xfrm>
          <a:prstGeom prst="rect">
            <a:avLst/>
          </a:prstGeom>
          <a:noFill/>
          <a:ln w="9525">
            <a:noFill/>
            <a:miter lim="800000"/>
          </a:ln>
        </p:spPr>
        <p:txBody>
          <a:bodyPr>
            <a:spAutoFit/>
          </a:bodyPr>
          <a:lstStyle/>
          <a:p>
            <a:pPr eaLnBrk="1" hangingPunct="1">
              <a:lnSpc>
                <a:spcPct val="150000"/>
              </a:lnSpc>
              <a:spcBef>
                <a:spcPts val="1200"/>
              </a:spcBef>
              <a:spcAft>
                <a:spcPts val="600"/>
              </a:spcAft>
              <a:buClr>
                <a:srgbClr val="376092"/>
              </a:buClr>
            </a:pPr>
            <a:r>
              <a:rPr lang="en-US" altLang="zh-CN" sz="2000" b="1" dirty="0" smtClean="0">
                <a:solidFill>
                  <a:prstClr val="black"/>
                </a:solidFill>
                <a:latin typeface="微软雅黑" panose="020B0503020204020204" pitchFamily="34" charset="-122"/>
                <a:ea typeface="微软雅黑" panose="020B0503020204020204" pitchFamily="34" charset="-122"/>
              </a:rPr>
              <a:t>2.1 </a:t>
            </a:r>
            <a:r>
              <a:rPr lang="zh-CN" altLang="zh-CN" sz="2000" b="1" dirty="0" smtClean="0">
                <a:solidFill>
                  <a:prstClr val="black"/>
                </a:solidFill>
                <a:latin typeface="微软雅黑" panose="020B0503020204020204" pitchFamily="34" charset="-122"/>
                <a:ea typeface="微软雅黑" panose="020B0503020204020204" pitchFamily="34" charset="-122"/>
              </a:rPr>
              <a:t>体量</a:t>
            </a:r>
            <a:r>
              <a:rPr lang="zh-CN" altLang="zh-CN" sz="2000" b="1" dirty="0">
                <a:solidFill>
                  <a:prstClr val="black"/>
                </a:solidFill>
                <a:latin typeface="微软雅黑" panose="020B0503020204020204" pitchFamily="34" charset="-122"/>
                <a:ea typeface="微软雅黑" panose="020B0503020204020204" pitchFamily="34" charset="-122"/>
              </a:rPr>
              <a:t>适中，尺度协调</a:t>
            </a:r>
            <a:endParaRPr lang="en-US" altLang="zh-CN" sz="2000" b="1" dirty="0">
              <a:solidFill>
                <a:prstClr val="black"/>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825808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建筑风貌</a:t>
            </a:r>
            <a:endParaRPr lang="zh-CN" altLang="en-US" sz="2400" b="1" dirty="0">
              <a:latin typeface="微软雅黑" panose="020B0503020204020204" pitchFamily="34" charset="-122"/>
              <a:ea typeface="微软雅黑" panose="020B0503020204020204" pitchFamily="34" charset="-122"/>
            </a:endParaRPr>
          </a:p>
        </p:txBody>
      </p:sp>
      <p:sp>
        <p:nvSpPr>
          <p:cNvPr id="22" name="Rectangle 1"/>
          <p:cNvSpPr>
            <a:spLocks noChangeArrowheads="1"/>
          </p:cNvSpPr>
          <p:nvPr/>
        </p:nvSpPr>
        <p:spPr bwMode="auto">
          <a:xfrm>
            <a:off x="5360968" y="5432369"/>
            <a:ext cx="4306940" cy="1354217"/>
          </a:xfrm>
          <a:prstGeom prst="rect">
            <a:avLst/>
          </a:prstGeom>
          <a:noFill/>
          <a:ln w="9525">
            <a:noFill/>
            <a:miter lim="800000"/>
          </a:ln>
          <a:effectLst/>
        </p:spPr>
        <p:txBody>
          <a:bodyPr vert="horz" wrap="square" lIns="91440" tIns="45720" rIns="91440" bIns="45720" numCol="1" anchor="ctr" anchorCtr="0" compatLnSpc="1">
            <a:spAutoFit/>
          </a:bodyPr>
          <a:lstStyle/>
          <a:p>
            <a:pPr lvl="0" algn="ctr" eaLnBrk="1" hangingPunct="1">
              <a:lnSpc>
                <a:spcPct val="150000"/>
              </a:lnSpc>
              <a:spcAft>
                <a:spcPts val="600"/>
              </a:spcAft>
            </a:pPr>
            <a:r>
              <a:rPr lang="zh-CN" altLang="en-US" sz="1200" b="1" dirty="0" smtClean="0">
                <a:solidFill>
                  <a:srgbClr val="C00000"/>
                </a:solidFill>
                <a:latin typeface="微软雅黑" panose="020B0503020204020204" pitchFamily="34" charset="-122"/>
                <a:ea typeface="微软雅黑" panose="020B0503020204020204" pitchFamily="34" charset="-122"/>
              </a:rPr>
              <a:t>天津市</a:t>
            </a:r>
            <a:r>
              <a:rPr lang="zh-CN" altLang="en-US" sz="1200" b="1" dirty="0">
                <a:solidFill>
                  <a:srgbClr val="C00000"/>
                </a:solidFill>
                <a:latin typeface="微软雅黑" panose="020B0503020204020204" pitchFamily="34" charset="-122"/>
                <a:ea typeface="微软雅黑" panose="020B0503020204020204" pitchFamily="34" charset="-122"/>
              </a:rPr>
              <a:t>某镇，新建居住小区</a:t>
            </a:r>
            <a:endParaRPr lang="en-US" altLang="zh-CN" sz="1200" b="1" dirty="0">
              <a:solidFill>
                <a:srgbClr val="C00000"/>
              </a:solidFill>
              <a:latin typeface="微软雅黑" panose="020B0503020204020204" pitchFamily="34" charset="-122"/>
              <a:ea typeface="微软雅黑" panose="020B0503020204020204" pitchFamily="34" charset="-122"/>
            </a:endParaRPr>
          </a:p>
          <a:p>
            <a:pPr lvl="0" eaLnBrk="1" hangingPunct="1">
              <a:lnSpc>
                <a:spcPct val="150000"/>
              </a:lnSpc>
              <a:spcAft>
                <a:spcPts val="600"/>
              </a:spcAft>
            </a:pPr>
            <a:r>
              <a:rPr lang="zh-CN" altLang="en-US" sz="1200" dirty="0">
                <a:latin typeface="微软雅黑" panose="020B0503020204020204" pitchFamily="34" charset="-122"/>
                <a:ea typeface="微软雅黑" panose="020B0503020204020204" pitchFamily="34" charset="-122"/>
              </a:rPr>
              <a:t>对镇区范围的集体用地套用大城市城中村的改造手法，建设中高密度的居住小区，出现</a:t>
            </a:r>
            <a:r>
              <a:rPr lang="zh-CN" altLang="en-US" sz="1200" dirty="0" smtClean="0">
                <a:latin typeface="微软雅黑" panose="020B0503020204020204" pitchFamily="34" charset="-122"/>
                <a:ea typeface="微软雅黑" panose="020B0503020204020204" pitchFamily="34" charset="-122"/>
              </a:rPr>
              <a:t>了</a:t>
            </a:r>
            <a:r>
              <a:rPr lang="en-US" altLang="zh-CN" sz="1200" dirty="0" smtClean="0">
                <a:latin typeface="微软雅黑" panose="020B0503020204020204" pitchFamily="34" charset="-122"/>
                <a:ea typeface="微软雅黑" panose="020B0503020204020204" pitchFamily="34" charset="-122"/>
              </a:rPr>
              <a:t>18</a:t>
            </a:r>
            <a:r>
              <a:rPr lang="zh-CN" altLang="en-US" sz="1200" dirty="0" smtClean="0">
                <a:latin typeface="微软雅黑" panose="020B0503020204020204" pitchFamily="34" charset="-122"/>
                <a:ea typeface="微软雅黑" panose="020B0503020204020204" pitchFamily="34" charset="-122"/>
              </a:rPr>
              <a:t>层</a:t>
            </a:r>
            <a:r>
              <a:rPr lang="zh-CN" altLang="en-US" sz="1200" dirty="0">
                <a:latin typeface="微软雅黑" panose="020B0503020204020204" pitchFamily="34" charset="-122"/>
                <a:ea typeface="微软雅黑" panose="020B0503020204020204" pitchFamily="34" charset="-122"/>
              </a:rPr>
              <a:t>的住宅楼。</a:t>
            </a:r>
            <a:endParaRPr lang="zh-CN" altLang="en-US" sz="1200" dirty="0">
              <a:latin typeface="微软雅黑" panose="020B0503020204020204" pitchFamily="34" charset="-122"/>
              <a:ea typeface="微软雅黑" panose="020B0503020204020204" pitchFamily="34" charset="-122"/>
            </a:endParaRPr>
          </a:p>
          <a:p>
            <a:pPr lvl="0" eaLnBrk="1" hangingPunct="1">
              <a:lnSpc>
                <a:spcPct val="150000"/>
              </a:lnSpc>
              <a:spcAft>
                <a:spcPts val="600"/>
              </a:spcAft>
            </a:pPr>
            <a:endParaRPr lang="zh-CN" altLang="en-US" sz="1200" dirty="0" smtClean="0">
              <a:latin typeface="微软雅黑" panose="020B0503020204020204" pitchFamily="34" charset="-122"/>
              <a:ea typeface="微软雅黑" panose="020B0503020204020204" pitchFamily="34" charset="-122"/>
            </a:endParaRPr>
          </a:p>
        </p:txBody>
      </p:sp>
      <p:sp>
        <p:nvSpPr>
          <p:cNvPr id="23" name="TextBox 22"/>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2</a:t>
            </a:r>
            <a:r>
              <a:rPr lang="en-US" altLang="zh-CN" sz="2400" b="1" dirty="0">
                <a:latin typeface="微软雅黑" panose="020B0503020204020204" pitchFamily="34" charset="-122"/>
                <a:ea typeface="微软雅黑" panose="020B0503020204020204" pitchFamily="34" charset="-122"/>
              </a:rPr>
              <a:t>. </a:t>
            </a:r>
            <a:r>
              <a:rPr lang="zh-CN" altLang="en-US" sz="2400" b="1" dirty="0">
                <a:solidFill>
                  <a:prstClr val="black"/>
                </a:solidFill>
                <a:latin typeface="微软雅黑" panose="020B0503020204020204" pitchFamily="34" charset="-122"/>
                <a:ea typeface="微软雅黑" panose="020B0503020204020204" pitchFamily="34" charset="-122"/>
              </a:rPr>
              <a:t>新建建筑的传承与</a:t>
            </a:r>
            <a:r>
              <a:rPr lang="zh-CN" altLang="en-US" sz="2400" b="1" dirty="0" smtClean="0">
                <a:solidFill>
                  <a:prstClr val="black"/>
                </a:solidFill>
                <a:latin typeface="微软雅黑" panose="020B0503020204020204" pitchFamily="34" charset="-122"/>
                <a:ea typeface="微软雅黑" panose="020B0503020204020204" pitchFamily="34" charset="-122"/>
              </a:rPr>
              <a:t>创新</a:t>
            </a:r>
            <a:endParaRPr lang="zh-CN" altLang="en-US" sz="2400" b="1" dirty="0">
              <a:solidFill>
                <a:prstClr val="black"/>
              </a:solidFill>
              <a:latin typeface="微软雅黑" panose="020B0503020204020204" pitchFamily="34" charset="-122"/>
              <a:ea typeface="微软雅黑" panose="020B0503020204020204" pitchFamily="34" charset="-122"/>
            </a:endParaRPr>
          </a:p>
        </p:txBody>
      </p:sp>
      <p:sp>
        <p:nvSpPr>
          <p:cNvPr id="24" name="TextBox 51"/>
          <p:cNvSpPr txBox="1">
            <a:spLocks noChangeArrowheads="1"/>
          </p:cNvSpPr>
          <p:nvPr/>
        </p:nvSpPr>
        <p:spPr bwMode="auto">
          <a:xfrm>
            <a:off x="282799" y="984190"/>
            <a:ext cx="1454244" cy="369332"/>
          </a:xfrm>
          <a:prstGeom prst="rect">
            <a:avLst/>
          </a:prstGeom>
        </p:spPr>
        <p:txBody>
          <a:bodyPr wrap="none">
            <a:spAutoFit/>
          </a:bodyPr>
          <a:lstStyle>
            <a:defPPr>
              <a:defRPr lang="zh-CN"/>
            </a:defPPr>
            <a:lvl1pPr eaLnBrk="1" hangingPunct="1">
              <a:buClr>
                <a:srgbClr val="FF0000"/>
              </a:buClr>
              <a:defRPr sz="1800" b="1">
                <a:latin typeface="微软雅黑" panose="020B0503020204020204" pitchFamily="34" charset="-122"/>
                <a:ea typeface="微软雅黑" panose="020B0503020204020204" pitchFamily="34" charset="-122"/>
              </a:defRPr>
            </a:lvl1pPr>
          </a:lstStyle>
          <a:p>
            <a:pPr marL="342900" indent="-342900">
              <a:buClr>
                <a:schemeClr val="accent3">
                  <a:lumMod val="50000"/>
                </a:schemeClr>
              </a:buClr>
              <a:buFont typeface="Wingdings" panose="05000000000000000000" pitchFamily="2" charset="2"/>
              <a:buChar char="p"/>
            </a:pPr>
            <a:r>
              <a:rPr lang="zh-CN" altLang="en-US" dirty="0" smtClean="0"/>
              <a:t>居住建筑</a:t>
            </a:r>
            <a:endParaRPr lang="zh-CN" altLang="en-US" dirty="0"/>
          </a:p>
        </p:txBody>
      </p:sp>
      <p:pic>
        <p:nvPicPr>
          <p:cNvPr id="25" name="图片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74432" y="2493225"/>
            <a:ext cx="4402981" cy="2934691"/>
          </a:xfrm>
          <a:prstGeom prst="rect">
            <a:avLst/>
          </a:prstGeom>
        </p:spPr>
      </p:pic>
      <p:grpSp>
        <p:nvGrpSpPr>
          <p:cNvPr id="3" name="组合 18"/>
          <p:cNvGrpSpPr/>
          <p:nvPr/>
        </p:nvGrpSpPr>
        <p:grpSpPr>
          <a:xfrm>
            <a:off x="9217784" y="4919674"/>
            <a:ext cx="546061" cy="646331"/>
            <a:chOff x="4355976" y="2060848"/>
            <a:chExt cx="504056" cy="646331"/>
          </a:xfrm>
        </p:grpSpPr>
        <p:sp>
          <p:nvSpPr>
            <p:cNvPr id="20" name="矩形 19"/>
            <p:cNvSpPr/>
            <p:nvPr/>
          </p:nvSpPr>
          <p:spPr>
            <a:xfrm>
              <a:off x="4355976" y="2060848"/>
              <a:ext cx="504056"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21" name="矩形 20"/>
            <p:cNvSpPr/>
            <p:nvPr/>
          </p:nvSpPr>
          <p:spPr>
            <a:xfrm>
              <a:off x="4355976"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grpSp>
        <p:nvGrpSpPr>
          <p:cNvPr id="4" name="组合 12"/>
          <p:cNvGrpSpPr/>
          <p:nvPr/>
        </p:nvGrpSpPr>
        <p:grpSpPr>
          <a:xfrm>
            <a:off x="4432974" y="4925809"/>
            <a:ext cx="624802" cy="646331"/>
            <a:chOff x="3563888" y="2060848"/>
            <a:chExt cx="576740" cy="646331"/>
          </a:xfrm>
        </p:grpSpPr>
        <p:sp>
          <p:nvSpPr>
            <p:cNvPr id="17" name="矩形 16"/>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18" name="矩形 17"/>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spTree>
  </p:cSld>
  <p:clrMapOvr>
    <a:masterClrMapping/>
  </p:clrMapOvr>
  <p:transition spd="slow"/>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矩形 9"/>
          <p:cNvSpPr>
            <a:spLocks noChangeArrowheads="1"/>
          </p:cNvSpPr>
          <p:nvPr/>
        </p:nvSpPr>
        <p:spPr bwMode="auto">
          <a:xfrm>
            <a:off x="5462928" y="4929199"/>
            <a:ext cx="2031325" cy="461665"/>
          </a:xfrm>
          <a:prstGeom prst="rect">
            <a:avLst/>
          </a:prstGeom>
          <a:noFill/>
          <a:ln w="9525">
            <a:noFill/>
            <a:miter lim="800000"/>
          </a:ln>
        </p:spPr>
        <p:txBody>
          <a:bodyPr wrap="none">
            <a:spAutoFit/>
          </a:bodyPr>
          <a:lstStyle/>
          <a:p>
            <a:r>
              <a:rPr lang="zh-CN" altLang="en-US" sz="1200" b="1" dirty="0">
                <a:solidFill>
                  <a:srgbClr val="C00000"/>
                </a:solidFill>
                <a:latin typeface="微软雅黑" panose="020B0503020204020204" pitchFamily="34" charset="-122"/>
                <a:ea typeface="微软雅黑" panose="020B0503020204020204" pitchFamily="34" charset="-122"/>
              </a:rPr>
              <a:t>上海青浦练塘镇政府办公楼</a:t>
            </a:r>
            <a:endParaRPr lang="en-US" altLang="zh-CN" sz="1200" b="1" dirty="0">
              <a:solidFill>
                <a:srgbClr val="C00000"/>
              </a:solidFill>
              <a:latin typeface="微软雅黑" panose="020B0503020204020204" pitchFamily="34" charset="-122"/>
              <a:ea typeface="微软雅黑" panose="020B0503020204020204" pitchFamily="34" charset="-122"/>
            </a:endParaRPr>
          </a:p>
          <a:p>
            <a:endParaRPr lang="zh-CN" altLang="en-US" sz="1200" b="1" dirty="0">
              <a:solidFill>
                <a:srgbClr val="C00000"/>
              </a:solidFill>
              <a:latin typeface="微软雅黑" panose="020B0503020204020204" pitchFamily="34" charset="-122"/>
              <a:ea typeface="微软雅黑" panose="020B0503020204020204" pitchFamily="34" charset="-122"/>
            </a:endParaRPr>
          </a:p>
        </p:txBody>
      </p:sp>
      <p:sp>
        <p:nvSpPr>
          <p:cNvPr id="22544" name="矩形 1"/>
          <p:cNvSpPr>
            <a:spLocks noChangeArrowheads="1"/>
          </p:cNvSpPr>
          <p:nvPr/>
        </p:nvSpPr>
        <p:spPr bwMode="auto">
          <a:xfrm>
            <a:off x="356421" y="1649403"/>
            <a:ext cx="3686504" cy="1384995"/>
          </a:xfrm>
          <a:prstGeom prst="rect">
            <a:avLst/>
          </a:prstGeom>
          <a:noFill/>
          <a:ln w="9525">
            <a:noFill/>
            <a:miter lim="800000"/>
          </a:ln>
        </p:spPr>
        <p:txBody>
          <a:bodyPr wrap="square">
            <a:spAutoFit/>
          </a:bodyPr>
          <a:lstStyle/>
          <a:p>
            <a:pPr>
              <a:lnSpc>
                <a:spcPct val="150000"/>
              </a:lnSpc>
            </a:pPr>
            <a:r>
              <a:rPr lang="zh-CN" altLang="en-US" sz="1400" dirty="0" smtClean="0">
                <a:latin typeface="微软雅黑" panose="020B0503020204020204" pitchFamily="34" charset="-122"/>
                <a:ea typeface="微软雅黑" panose="020B0503020204020204" pitchFamily="34" charset="-122"/>
              </a:rPr>
              <a:t>单体建筑的色彩选择应从城镇整体环境、形象出发，提取当地的标志性色彩；</a:t>
            </a:r>
            <a:endParaRPr lang="en-US" altLang="zh-CN" sz="1400" dirty="0" smtClean="0">
              <a:latin typeface="微软雅黑" panose="020B0503020204020204" pitchFamily="34" charset="-122"/>
              <a:ea typeface="微软雅黑" panose="020B0503020204020204" pitchFamily="34" charset="-122"/>
            </a:endParaRPr>
          </a:p>
          <a:p>
            <a:pPr>
              <a:lnSpc>
                <a:spcPct val="150000"/>
              </a:lnSpc>
            </a:pPr>
            <a:r>
              <a:rPr lang="zh-CN" altLang="en-US" sz="1400" dirty="0" smtClean="0">
                <a:latin typeface="微软雅黑" panose="020B0503020204020204" pitchFamily="34" charset="-122"/>
                <a:ea typeface="微软雅黑" panose="020B0503020204020204" pitchFamily="34" charset="-122"/>
              </a:rPr>
              <a:t>单体色彩的变化范围应该在一定的区间内，形成</a:t>
            </a:r>
            <a:r>
              <a:rPr lang="zh-CN" altLang="en-US" sz="1400" dirty="0" smtClean="0">
                <a:solidFill>
                  <a:srgbClr val="C00000"/>
                </a:solidFill>
                <a:latin typeface="微软雅黑" panose="020B0503020204020204" pitchFamily="34" charset="-122"/>
                <a:ea typeface="微软雅黑" panose="020B0503020204020204" pitchFamily="34" charset="-122"/>
              </a:rPr>
              <a:t>统一中存在微差</a:t>
            </a:r>
            <a:r>
              <a:rPr lang="zh-CN" altLang="en-US" sz="1400" dirty="0" smtClean="0">
                <a:latin typeface="微软雅黑" panose="020B0503020204020204" pitchFamily="34" charset="-122"/>
                <a:ea typeface="微软雅黑" panose="020B0503020204020204" pitchFamily="34" charset="-122"/>
              </a:rPr>
              <a:t>的整体形象。</a:t>
            </a:r>
            <a:endParaRPr lang="zh-CN" altLang="en-US" sz="1400" dirty="0">
              <a:latin typeface="微软雅黑" panose="020B0503020204020204" pitchFamily="34" charset="-122"/>
              <a:ea typeface="微软雅黑" panose="020B0503020204020204" pitchFamily="34" charset="-122"/>
            </a:endParaRPr>
          </a:p>
        </p:txBody>
      </p:sp>
      <p:sp>
        <p:nvSpPr>
          <p:cNvPr id="17" name="矩形 9"/>
          <p:cNvSpPr>
            <a:spLocks noChangeArrowheads="1"/>
          </p:cNvSpPr>
          <p:nvPr/>
        </p:nvSpPr>
        <p:spPr bwMode="auto">
          <a:xfrm>
            <a:off x="5462928" y="3437754"/>
            <a:ext cx="2492990" cy="276999"/>
          </a:xfrm>
          <a:prstGeom prst="rect">
            <a:avLst/>
          </a:prstGeom>
          <a:noFill/>
          <a:ln w="9525">
            <a:noFill/>
            <a:miter lim="800000"/>
          </a:ln>
        </p:spPr>
        <p:txBody>
          <a:bodyPr wrap="none">
            <a:spAutoFit/>
          </a:bodyPr>
          <a:lstStyle/>
          <a:p>
            <a:pPr algn="ctr"/>
            <a:r>
              <a:rPr lang="zh-CN" altLang="en-US" sz="1200" b="1" dirty="0">
                <a:solidFill>
                  <a:srgbClr val="C00000"/>
                </a:solidFill>
                <a:latin typeface="微软雅黑" panose="020B0503020204020204" pitchFamily="34" charset="-122"/>
                <a:ea typeface="微软雅黑" panose="020B0503020204020204" pitchFamily="34" charset="-122"/>
              </a:rPr>
              <a:t>上海</a:t>
            </a:r>
            <a:r>
              <a:rPr lang="zh-CN" altLang="en-US" sz="1200" b="1" dirty="0" smtClean="0">
                <a:solidFill>
                  <a:srgbClr val="C00000"/>
                </a:solidFill>
                <a:latin typeface="微软雅黑" panose="020B0503020204020204" pitchFamily="34" charset="-122"/>
                <a:ea typeface="微软雅黑" panose="020B0503020204020204" pitchFamily="34" charset="-122"/>
              </a:rPr>
              <a:t>青浦练塘镇的传统街巷、建筑</a:t>
            </a:r>
            <a:endParaRPr lang="zh-CN" altLang="en-US" sz="1200" b="1" dirty="0">
              <a:solidFill>
                <a:srgbClr val="C00000"/>
              </a:solidFill>
              <a:latin typeface="微软雅黑" panose="020B0503020204020204" pitchFamily="34" charset="-122"/>
              <a:ea typeface="微软雅黑" panose="020B0503020204020204" pitchFamily="34" charset="-122"/>
            </a:endParaRPr>
          </a:p>
        </p:txBody>
      </p:sp>
      <p:pic>
        <p:nvPicPr>
          <p:cNvPr id="16"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p:cNvGrpSpPr/>
          <p:nvPr/>
        </p:nvGrpSpPr>
        <p:grpSpPr>
          <a:xfrm>
            <a:off x="4042925" y="865984"/>
            <a:ext cx="5483304" cy="2563623"/>
            <a:chOff x="107504" y="4005064"/>
            <a:chExt cx="4322243" cy="2189188"/>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4005064"/>
              <a:ext cx="4322243" cy="2189188"/>
            </a:xfrm>
            <a:prstGeom prst="rect">
              <a:avLst/>
            </a:prstGeom>
            <a:ln>
              <a:noFill/>
            </a:ln>
          </p:spPr>
        </p:pic>
        <p:sp>
          <p:nvSpPr>
            <p:cNvPr id="18" name="TextBox 51"/>
            <p:cNvSpPr txBox="1">
              <a:spLocks noChangeArrowheads="1"/>
            </p:cNvSpPr>
            <p:nvPr/>
          </p:nvSpPr>
          <p:spPr bwMode="auto">
            <a:xfrm>
              <a:off x="318073" y="4790642"/>
              <a:ext cx="980363" cy="315388"/>
            </a:xfrm>
            <a:prstGeom prst="rect">
              <a:avLst/>
            </a:prstGeom>
            <a:noFill/>
            <a:ln w="9525">
              <a:noFill/>
              <a:miter lim="800000"/>
            </a:ln>
          </p:spPr>
          <p:txBody>
            <a:bodyPr wrap="square">
              <a:spAutoFit/>
            </a:bodyPr>
            <a:lstStyle/>
            <a:p>
              <a:pPr eaLnBrk="1" hangingPunct="1">
                <a:lnSpc>
                  <a:spcPct val="150000"/>
                </a:lnSpc>
                <a:spcBef>
                  <a:spcPts val="1200"/>
                </a:spcBef>
                <a:spcAft>
                  <a:spcPts val="600"/>
                </a:spcAft>
                <a:buClr>
                  <a:srgbClr val="376092"/>
                </a:buClr>
              </a:pPr>
              <a:r>
                <a:rPr lang="zh-CN" altLang="en-US" sz="1200" b="1" dirty="0" smtClean="0">
                  <a:solidFill>
                    <a:srgbClr val="FFFF00"/>
                  </a:solidFill>
                  <a:latin typeface="Adobe 黑体 Std R" panose="020B0400000000000000" pitchFamily="34" charset="-122"/>
                  <a:ea typeface="Adobe 黑体 Std R" panose="020B0400000000000000" pitchFamily="34" charset="-122"/>
                </a:rPr>
                <a:t>原木色</a:t>
              </a:r>
              <a:endParaRPr lang="zh-CN" altLang="en-US" sz="1200" b="1" dirty="0">
                <a:solidFill>
                  <a:srgbClr val="FFFF00"/>
                </a:solidFill>
                <a:latin typeface="Adobe 黑体 Std R" panose="020B0400000000000000" pitchFamily="34" charset="-122"/>
                <a:ea typeface="Adobe 黑体 Std R" panose="020B0400000000000000" pitchFamily="34" charset="-122"/>
              </a:endParaRPr>
            </a:p>
          </p:txBody>
        </p:sp>
        <p:sp>
          <p:nvSpPr>
            <p:cNvPr id="19" name="TextBox 51"/>
            <p:cNvSpPr txBox="1">
              <a:spLocks noChangeArrowheads="1"/>
            </p:cNvSpPr>
            <p:nvPr/>
          </p:nvSpPr>
          <p:spPr bwMode="auto">
            <a:xfrm>
              <a:off x="1403648" y="4581128"/>
              <a:ext cx="980363" cy="315388"/>
            </a:xfrm>
            <a:prstGeom prst="rect">
              <a:avLst/>
            </a:prstGeom>
            <a:noFill/>
            <a:ln w="9525">
              <a:noFill/>
              <a:miter lim="800000"/>
            </a:ln>
          </p:spPr>
          <p:txBody>
            <a:bodyPr wrap="square">
              <a:spAutoFit/>
            </a:bodyPr>
            <a:lstStyle/>
            <a:p>
              <a:pPr eaLnBrk="1" hangingPunct="1">
                <a:lnSpc>
                  <a:spcPct val="150000"/>
                </a:lnSpc>
                <a:spcBef>
                  <a:spcPts val="1200"/>
                </a:spcBef>
                <a:spcAft>
                  <a:spcPts val="600"/>
                </a:spcAft>
                <a:buClr>
                  <a:srgbClr val="376092"/>
                </a:buClr>
              </a:pPr>
              <a:r>
                <a:rPr lang="zh-CN" altLang="en-US" sz="1200" b="1" dirty="0" smtClean="0">
                  <a:solidFill>
                    <a:srgbClr val="FFFF00"/>
                  </a:solidFill>
                  <a:latin typeface="Adobe 黑体 Std R" panose="020B0400000000000000" pitchFamily="34" charset="-122"/>
                  <a:ea typeface="Adobe 黑体 Std R" panose="020B0400000000000000" pitchFamily="34" charset="-122"/>
                </a:rPr>
                <a:t>白色</a:t>
              </a:r>
              <a:endParaRPr lang="zh-CN" altLang="en-US" sz="1200" b="1" dirty="0">
                <a:solidFill>
                  <a:srgbClr val="FFFF00"/>
                </a:solidFill>
                <a:latin typeface="Adobe 黑体 Std R" panose="020B0400000000000000" pitchFamily="34" charset="-122"/>
                <a:ea typeface="Adobe 黑体 Std R" panose="020B0400000000000000" pitchFamily="34" charset="-122"/>
              </a:endParaRPr>
            </a:p>
          </p:txBody>
        </p:sp>
      </p:grpSp>
      <p:grpSp>
        <p:nvGrpSpPr>
          <p:cNvPr id="4" name="组合 21"/>
          <p:cNvGrpSpPr/>
          <p:nvPr/>
        </p:nvGrpSpPr>
        <p:grpSpPr>
          <a:xfrm>
            <a:off x="3992495" y="3786191"/>
            <a:ext cx="5649521" cy="2458327"/>
            <a:chOff x="4464496" y="2463948"/>
            <a:chExt cx="4644008" cy="2189188"/>
          </a:xfrm>
        </p:grpSpPr>
        <p:pic>
          <p:nvPicPr>
            <p:cNvPr id="22530" name="Picture 4"/>
            <p:cNvPicPr>
              <a:picLocks noChangeAspect="1" noChangeArrowheads="1"/>
            </p:cNvPicPr>
            <p:nvPr/>
          </p:nvPicPr>
          <p:blipFill rotWithShape="1">
            <a:blip r:embed="rId3"/>
            <a:srcRect t="13947" r="4206" b="7188"/>
            <a:stretch>
              <a:fillRect/>
            </a:stretch>
          </p:blipFill>
          <p:spPr bwMode="auto">
            <a:xfrm>
              <a:off x="4464496" y="2463948"/>
              <a:ext cx="4572032" cy="2189188"/>
            </a:xfrm>
            <a:prstGeom prst="rect">
              <a:avLst/>
            </a:prstGeom>
            <a:noFill/>
            <a:ln w="9525">
              <a:noFill/>
              <a:miter lim="800000"/>
              <a:headEnd/>
              <a:tailEnd/>
            </a:ln>
          </p:spPr>
        </p:pic>
        <p:sp>
          <p:nvSpPr>
            <p:cNvPr id="14" name="TextBox 51"/>
            <p:cNvSpPr txBox="1">
              <a:spLocks noChangeArrowheads="1"/>
            </p:cNvSpPr>
            <p:nvPr/>
          </p:nvSpPr>
          <p:spPr bwMode="auto">
            <a:xfrm>
              <a:off x="7273555" y="4020945"/>
              <a:ext cx="980363" cy="328897"/>
            </a:xfrm>
            <a:prstGeom prst="rect">
              <a:avLst/>
            </a:prstGeom>
            <a:noFill/>
            <a:ln w="9525">
              <a:noFill/>
              <a:miter lim="800000"/>
            </a:ln>
          </p:spPr>
          <p:txBody>
            <a:bodyPr wrap="square">
              <a:spAutoFit/>
            </a:bodyPr>
            <a:lstStyle/>
            <a:p>
              <a:pPr eaLnBrk="1" hangingPunct="1">
                <a:lnSpc>
                  <a:spcPct val="150000"/>
                </a:lnSpc>
                <a:spcBef>
                  <a:spcPts val="1200"/>
                </a:spcBef>
                <a:spcAft>
                  <a:spcPts val="600"/>
                </a:spcAft>
                <a:buClr>
                  <a:srgbClr val="376092"/>
                </a:buClr>
              </a:pPr>
              <a:r>
                <a:rPr lang="zh-CN" altLang="en-US" sz="1200" b="1" dirty="0" smtClean="0">
                  <a:solidFill>
                    <a:srgbClr val="FFFF00"/>
                  </a:solidFill>
                  <a:latin typeface="Adobe 黑体 Std R" panose="020B0400000000000000" pitchFamily="34" charset="-122"/>
                  <a:ea typeface="Adobe 黑体 Std R" panose="020B0400000000000000" pitchFamily="34" charset="-122"/>
                </a:rPr>
                <a:t>原木色</a:t>
              </a:r>
              <a:endParaRPr lang="zh-CN" altLang="en-US" sz="1200" b="1" dirty="0">
                <a:solidFill>
                  <a:srgbClr val="FFFF00"/>
                </a:solidFill>
                <a:latin typeface="Adobe 黑体 Std R" panose="020B0400000000000000" pitchFamily="34" charset="-122"/>
                <a:ea typeface="Adobe 黑体 Std R" panose="020B0400000000000000" pitchFamily="34" charset="-122"/>
              </a:endParaRPr>
            </a:p>
          </p:txBody>
        </p:sp>
        <p:sp>
          <p:nvSpPr>
            <p:cNvPr id="12" name="TextBox 51"/>
            <p:cNvSpPr txBox="1">
              <a:spLocks noChangeArrowheads="1"/>
            </p:cNvSpPr>
            <p:nvPr/>
          </p:nvSpPr>
          <p:spPr bwMode="auto">
            <a:xfrm>
              <a:off x="8128141" y="2655287"/>
              <a:ext cx="980363" cy="328897"/>
            </a:xfrm>
            <a:prstGeom prst="rect">
              <a:avLst/>
            </a:prstGeom>
            <a:noFill/>
            <a:ln w="9525">
              <a:noFill/>
              <a:miter lim="800000"/>
            </a:ln>
          </p:spPr>
          <p:txBody>
            <a:bodyPr wrap="square">
              <a:spAutoFit/>
            </a:bodyPr>
            <a:lstStyle/>
            <a:p>
              <a:pPr eaLnBrk="1" hangingPunct="1">
                <a:lnSpc>
                  <a:spcPct val="150000"/>
                </a:lnSpc>
                <a:spcBef>
                  <a:spcPts val="1200"/>
                </a:spcBef>
                <a:spcAft>
                  <a:spcPts val="600"/>
                </a:spcAft>
                <a:buClr>
                  <a:srgbClr val="376092"/>
                </a:buClr>
              </a:pPr>
              <a:r>
                <a:rPr lang="zh-CN" altLang="en-US" sz="1200" b="1" dirty="0" smtClean="0">
                  <a:solidFill>
                    <a:srgbClr val="FFFF00"/>
                  </a:solidFill>
                  <a:latin typeface="Adobe 黑体 Std R" panose="020B0400000000000000" pitchFamily="34" charset="-122"/>
                  <a:ea typeface="Adobe 黑体 Std R" panose="020B0400000000000000" pitchFamily="34" charset="-122"/>
                </a:rPr>
                <a:t>白色</a:t>
              </a:r>
              <a:endParaRPr lang="zh-CN" altLang="en-US" sz="1200" b="1" dirty="0">
                <a:solidFill>
                  <a:srgbClr val="FFFF00"/>
                </a:solidFill>
                <a:latin typeface="Adobe 黑体 Std R" panose="020B0400000000000000" pitchFamily="34" charset="-122"/>
                <a:ea typeface="Adobe 黑体 Std R" panose="020B0400000000000000" pitchFamily="34" charset="-122"/>
              </a:endParaRPr>
            </a:p>
          </p:txBody>
        </p:sp>
      </p:grpSp>
      <p:sp>
        <p:nvSpPr>
          <p:cNvPr id="5" name="TextBox 4"/>
          <p:cNvSpPr txBox="1"/>
          <p:nvPr/>
        </p:nvSpPr>
        <p:spPr>
          <a:xfrm>
            <a:off x="619095" y="5438017"/>
            <a:ext cx="3405211" cy="923330"/>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练塘镇政府办公楼</a:t>
            </a:r>
            <a:r>
              <a:rPr lang="zh-CN" altLang="en-US" sz="1200" dirty="0">
                <a:solidFill>
                  <a:srgbClr val="C00000"/>
                </a:solidFill>
                <a:latin typeface="微软雅黑" panose="020B0503020204020204" pitchFamily="34" charset="-122"/>
                <a:ea typeface="微软雅黑" panose="020B0503020204020204" pitchFamily="34" charset="-122"/>
              </a:rPr>
              <a:t>提取当地民居主要色彩：白色</a:t>
            </a:r>
            <a:r>
              <a:rPr lang="zh-CN" altLang="en-US" sz="1200" dirty="0" smtClean="0">
                <a:solidFill>
                  <a:srgbClr val="C00000"/>
                </a:solidFill>
                <a:latin typeface="微软雅黑" panose="020B0503020204020204" pitchFamily="34" charset="-122"/>
                <a:ea typeface="微软雅黑" panose="020B0503020204020204" pitchFamily="34" charset="-122"/>
              </a:rPr>
              <a:t>、灰色、原木</a:t>
            </a:r>
            <a:r>
              <a:rPr lang="zh-CN" altLang="en-US" sz="1200" dirty="0">
                <a:solidFill>
                  <a:srgbClr val="C00000"/>
                </a:solidFill>
                <a:latin typeface="微软雅黑" panose="020B0503020204020204" pitchFamily="34" charset="-122"/>
                <a:ea typeface="微软雅黑" panose="020B0503020204020204" pitchFamily="34" charset="-122"/>
              </a:rPr>
              <a:t>色</a:t>
            </a:r>
            <a:r>
              <a:rPr lang="zh-CN" altLang="en-US" sz="1200" dirty="0">
                <a:latin typeface="微软雅黑" panose="020B0503020204020204" pitchFamily="34" charset="-122"/>
                <a:ea typeface="微软雅黑" panose="020B0503020204020204" pitchFamily="34" charset="-122"/>
              </a:rPr>
              <a:t>，白墙黛瓦，体现水乡小镇风貌，也营造了开放亲民的政府形象</a:t>
            </a:r>
            <a:r>
              <a:rPr lang="zh-CN" altLang="en-US" sz="1200" dirty="0" smtClean="0">
                <a:latin typeface="微软雅黑" panose="020B0503020204020204" pitchFamily="34" charset="-122"/>
                <a:ea typeface="微软雅黑" panose="020B0503020204020204" pitchFamily="34" charset="-122"/>
              </a:rPr>
              <a:t>。</a:t>
            </a:r>
            <a:endParaRPr lang="zh-CN" altLang="en-US" sz="1200" dirty="0">
              <a:latin typeface="微软雅黑" panose="020B0503020204020204" pitchFamily="34" charset="-122"/>
              <a:ea typeface="微软雅黑" panose="020B0503020204020204" pitchFamily="34" charset="-122"/>
            </a:endParaRPr>
          </a:p>
        </p:txBody>
      </p:sp>
      <p:sp>
        <p:nvSpPr>
          <p:cNvPr id="23" name="矩形 9"/>
          <p:cNvSpPr>
            <a:spLocks noChangeArrowheads="1"/>
          </p:cNvSpPr>
          <p:nvPr/>
        </p:nvSpPr>
        <p:spPr bwMode="auto">
          <a:xfrm>
            <a:off x="5417348" y="6295274"/>
            <a:ext cx="2492990" cy="276999"/>
          </a:xfrm>
          <a:prstGeom prst="rect">
            <a:avLst/>
          </a:prstGeom>
          <a:noFill/>
          <a:ln w="9525">
            <a:noFill/>
            <a:miter lim="800000"/>
          </a:ln>
        </p:spPr>
        <p:txBody>
          <a:bodyPr wrap="none">
            <a:spAutoFit/>
          </a:bodyPr>
          <a:lstStyle/>
          <a:p>
            <a:pPr algn="ctr"/>
            <a:r>
              <a:rPr lang="zh-CN" altLang="en-US" sz="1200" b="1" dirty="0">
                <a:solidFill>
                  <a:srgbClr val="C00000"/>
                </a:solidFill>
                <a:latin typeface="微软雅黑" panose="020B0503020204020204" pitchFamily="34" charset="-122"/>
                <a:ea typeface="微软雅黑" panose="020B0503020204020204" pitchFamily="34" charset="-122"/>
              </a:rPr>
              <a:t>上海</a:t>
            </a:r>
            <a:r>
              <a:rPr lang="zh-CN" altLang="en-US" sz="1200" b="1" dirty="0" smtClean="0">
                <a:solidFill>
                  <a:srgbClr val="C00000"/>
                </a:solidFill>
                <a:latin typeface="微软雅黑" panose="020B0503020204020204" pitchFamily="34" charset="-122"/>
                <a:ea typeface="微软雅黑" panose="020B0503020204020204" pitchFamily="34" charset="-122"/>
              </a:rPr>
              <a:t>青浦练塘镇的新建政府办公楼</a:t>
            </a:r>
            <a:endParaRPr lang="zh-CN" altLang="en-US" sz="1200" b="1" dirty="0">
              <a:solidFill>
                <a:srgbClr val="C00000"/>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8258088" y="9526"/>
            <a:ext cx="1932481"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建筑风貌</a:t>
            </a:r>
            <a:endParaRPr lang="zh-CN" altLang="en-US" sz="2400" b="1" dirty="0">
              <a:latin typeface="微软雅黑" panose="020B0503020204020204" pitchFamily="34" charset="-122"/>
              <a:ea typeface="微软雅黑" panose="020B0503020204020204" pitchFamily="34" charset="-122"/>
            </a:endParaRPr>
          </a:p>
        </p:txBody>
      </p:sp>
      <p:grpSp>
        <p:nvGrpSpPr>
          <p:cNvPr id="6" name="组合 19"/>
          <p:cNvGrpSpPr/>
          <p:nvPr/>
        </p:nvGrpSpPr>
        <p:grpSpPr>
          <a:xfrm>
            <a:off x="9004328" y="5748354"/>
            <a:ext cx="624802" cy="646331"/>
            <a:chOff x="3563888" y="2060848"/>
            <a:chExt cx="576740" cy="646331"/>
          </a:xfrm>
        </p:grpSpPr>
        <p:sp>
          <p:nvSpPr>
            <p:cNvPr id="25" name="矩形 24"/>
            <p:cNvSpPr/>
            <p:nvPr/>
          </p:nvSpPr>
          <p:spPr>
            <a:xfrm>
              <a:off x="3563888" y="2060848"/>
              <a:ext cx="576740" cy="646331"/>
            </a:xfrm>
            <a:prstGeom prst="rect">
              <a:avLst/>
            </a:prstGeom>
          </p:spPr>
          <p:txBody>
            <a:bodyPr wrap="square">
              <a:spAutoFit/>
            </a:bodyPr>
            <a:lstStyle/>
            <a:p>
              <a:r>
                <a:rPr lang="zh-CN" altLang="en-US" sz="3600" dirty="0" smtClean="0">
                  <a:solidFill>
                    <a:srgbClr val="FF0000"/>
                  </a:solidFill>
                  <a:latin typeface="微软雅黑" panose="020B0503020204020204" pitchFamily="34" charset="-122"/>
                  <a:ea typeface="微软雅黑" panose="020B0503020204020204" pitchFamily="34" charset="-122"/>
                  <a:sym typeface="Wingdings" panose="05000000000000000000"/>
                </a:rPr>
                <a:t></a:t>
              </a:r>
              <a:endParaRPr lang="zh-CN" altLang="en-US" sz="3600" dirty="0">
                <a:solidFill>
                  <a:srgbClr val="FF0000"/>
                </a:solidFill>
              </a:endParaRPr>
            </a:p>
          </p:txBody>
        </p:sp>
        <p:sp>
          <p:nvSpPr>
            <p:cNvPr id="26" name="矩形 25"/>
            <p:cNvSpPr/>
            <p:nvPr/>
          </p:nvSpPr>
          <p:spPr>
            <a:xfrm>
              <a:off x="3563888" y="2132856"/>
              <a:ext cx="50405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TextBox 27"/>
          <p:cNvSpPr txBox="1"/>
          <p:nvPr/>
        </p:nvSpPr>
        <p:spPr>
          <a:xfrm>
            <a:off x="-39554" y="-4042"/>
            <a:ext cx="5303407" cy="461665"/>
          </a:xfrm>
          <a:prstGeom prst="rect">
            <a:avLst/>
          </a:prstGeom>
          <a:noFill/>
        </p:spPr>
        <p:txBody>
          <a:bodyPr wrap="square" rtlCol="0">
            <a:spAutoFit/>
          </a:bodyPr>
          <a:lstStyle/>
          <a:p>
            <a:pPr eaLnBrk="1" fontAlgn="auto" hangingPunct="1">
              <a:spcAft>
                <a:spcPts val="0"/>
              </a:spcAft>
              <a:buClr>
                <a:srgbClr val="4F81BD">
                  <a:lumMod val="75000"/>
                </a:srgbClr>
              </a:buClr>
              <a:defRPr/>
            </a:pPr>
            <a:r>
              <a:rPr lang="en-US" altLang="zh-CN" sz="2400" b="1" dirty="0" smtClean="0">
                <a:latin typeface="微软雅黑" panose="020B0503020204020204" pitchFamily="34" charset="-122"/>
                <a:ea typeface="微软雅黑" panose="020B0503020204020204" pitchFamily="34" charset="-122"/>
              </a:rPr>
              <a:t>2</a:t>
            </a:r>
            <a:r>
              <a:rPr lang="en-US" altLang="zh-CN" sz="2400" b="1" dirty="0">
                <a:latin typeface="微软雅黑" panose="020B0503020204020204" pitchFamily="34" charset="-122"/>
                <a:ea typeface="微软雅黑" panose="020B0503020204020204" pitchFamily="34" charset="-122"/>
              </a:rPr>
              <a:t>. </a:t>
            </a:r>
            <a:r>
              <a:rPr lang="zh-CN" altLang="en-US" sz="2400" b="1" dirty="0">
                <a:solidFill>
                  <a:prstClr val="black"/>
                </a:solidFill>
                <a:latin typeface="微软雅黑" panose="020B0503020204020204" pitchFamily="34" charset="-122"/>
                <a:ea typeface="微软雅黑" panose="020B0503020204020204" pitchFamily="34" charset="-122"/>
              </a:rPr>
              <a:t>新建建筑的传承与</a:t>
            </a:r>
            <a:r>
              <a:rPr lang="zh-CN" altLang="en-US" sz="2400" b="1" dirty="0" smtClean="0">
                <a:solidFill>
                  <a:prstClr val="black"/>
                </a:solidFill>
                <a:latin typeface="微软雅黑" panose="020B0503020204020204" pitchFamily="34" charset="-122"/>
                <a:ea typeface="微软雅黑" panose="020B0503020204020204" pitchFamily="34" charset="-122"/>
              </a:rPr>
              <a:t>创新</a:t>
            </a:r>
            <a:endParaRPr lang="zh-CN" altLang="en-US" sz="2400" b="1" dirty="0">
              <a:solidFill>
                <a:prstClr val="black"/>
              </a:solidFill>
              <a:latin typeface="微软雅黑" panose="020B0503020204020204" pitchFamily="34" charset="-122"/>
              <a:ea typeface="微软雅黑" panose="020B0503020204020204" pitchFamily="34" charset="-122"/>
            </a:endParaRPr>
          </a:p>
        </p:txBody>
      </p:sp>
      <p:sp>
        <p:nvSpPr>
          <p:cNvPr id="29" name="TextBox 51"/>
          <p:cNvSpPr txBox="1">
            <a:spLocks noChangeArrowheads="1"/>
          </p:cNvSpPr>
          <p:nvPr/>
        </p:nvSpPr>
        <p:spPr bwMode="auto">
          <a:xfrm>
            <a:off x="116462" y="409096"/>
            <a:ext cx="9555163" cy="553998"/>
          </a:xfrm>
          <a:prstGeom prst="rect">
            <a:avLst/>
          </a:prstGeom>
          <a:noFill/>
          <a:ln w="9525">
            <a:noFill/>
            <a:miter lim="800000"/>
          </a:ln>
        </p:spPr>
        <p:txBody>
          <a:bodyPr>
            <a:spAutoFit/>
          </a:bodyPr>
          <a:lstStyle/>
          <a:p>
            <a:pPr eaLnBrk="1" hangingPunct="1">
              <a:lnSpc>
                <a:spcPct val="150000"/>
              </a:lnSpc>
              <a:spcBef>
                <a:spcPts val="1200"/>
              </a:spcBef>
              <a:spcAft>
                <a:spcPts val="600"/>
              </a:spcAft>
              <a:buClr>
                <a:srgbClr val="376092"/>
              </a:buClr>
            </a:pPr>
            <a:r>
              <a:rPr lang="en-US" altLang="zh-CN" sz="2000" b="1" dirty="0" smtClean="0">
                <a:latin typeface="微软雅黑" panose="020B0503020204020204" pitchFamily="34" charset="-122"/>
                <a:ea typeface="微软雅黑" panose="020B0503020204020204" pitchFamily="34" charset="-122"/>
              </a:rPr>
              <a:t>2.2 </a:t>
            </a:r>
            <a:r>
              <a:rPr lang="zh-CN" altLang="en-US" sz="2000" b="1" dirty="0" smtClean="0">
                <a:latin typeface="微软雅黑" panose="020B0503020204020204" pitchFamily="34" charset="-122"/>
                <a:ea typeface="微软雅黑" panose="020B0503020204020204" pitchFamily="34" charset="-122"/>
              </a:rPr>
              <a:t>本土</a:t>
            </a:r>
            <a:r>
              <a:rPr lang="zh-CN" altLang="en-US" sz="2000" b="1" dirty="0">
                <a:latin typeface="微软雅黑" panose="020B0503020204020204" pitchFamily="34" charset="-122"/>
                <a:ea typeface="微软雅黑" panose="020B0503020204020204" pitchFamily="34" charset="-122"/>
              </a:rPr>
              <a:t>传承，特色</a:t>
            </a:r>
            <a:r>
              <a:rPr lang="zh-CN" altLang="en-US" sz="2000" b="1" dirty="0" smtClean="0">
                <a:latin typeface="微软雅黑" panose="020B0503020204020204" pitchFamily="34" charset="-122"/>
                <a:ea typeface="微软雅黑" panose="020B0503020204020204" pitchFamily="34" charset="-122"/>
              </a:rPr>
              <a:t>创新</a:t>
            </a:r>
            <a:endParaRPr lang="zh-CN" altLang="en-US" sz="2000" b="1" dirty="0">
              <a:latin typeface="微软雅黑" panose="020B0503020204020204" pitchFamily="34" charset="-122"/>
              <a:ea typeface="微软雅黑" panose="020B0503020204020204" pitchFamily="34" charset="-122"/>
            </a:endParaRPr>
          </a:p>
        </p:txBody>
      </p:sp>
      <p:sp>
        <p:nvSpPr>
          <p:cNvPr id="27" name="TextBox 51"/>
          <p:cNvSpPr txBox="1">
            <a:spLocks noChangeArrowheads="1"/>
          </p:cNvSpPr>
          <p:nvPr/>
        </p:nvSpPr>
        <p:spPr bwMode="auto">
          <a:xfrm>
            <a:off x="344488" y="929113"/>
            <a:ext cx="9555163" cy="507831"/>
          </a:xfrm>
          <a:prstGeom prst="rect">
            <a:avLst/>
          </a:prstGeom>
          <a:noFill/>
          <a:ln w="9525">
            <a:noFill/>
            <a:miter lim="800000"/>
          </a:ln>
        </p:spPr>
        <p:txBody>
          <a:bodyPr>
            <a:spAutoFit/>
          </a:bodyPr>
          <a:lstStyle/>
          <a:p>
            <a:pPr eaLnBrk="1" hangingPunct="1">
              <a:lnSpc>
                <a:spcPct val="150000"/>
              </a:lnSpc>
              <a:spcBef>
                <a:spcPts val="1200"/>
              </a:spcBef>
              <a:spcAft>
                <a:spcPts val="600"/>
              </a:spcAft>
              <a:buClr>
                <a:schemeClr val="accent3">
                  <a:lumMod val="50000"/>
                </a:schemeClr>
              </a:buClr>
              <a:buFont typeface="Wingdings" panose="05000000000000000000" pitchFamily="2" charset="2"/>
              <a:buChar char="p"/>
            </a:pPr>
            <a:r>
              <a:rPr lang="zh-CN" altLang="en-US" sz="1800" dirty="0" smtClean="0">
                <a:solidFill>
                  <a:srgbClr val="C00000"/>
                </a:solidFill>
                <a:latin typeface="微软雅黑" panose="020B0503020204020204" pitchFamily="34" charset="-122"/>
                <a:ea typeface="微软雅黑" panose="020B0503020204020204" pitchFamily="34" charset="-122"/>
              </a:rPr>
              <a:t>  </a:t>
            </a:r>
            <a:r>
              <a:rPr lang="zh-CN" altLang="en-US" b="1" dirty="0" smtClean="0">
                <a:latin typeface="微软雅黑" panose="020B0503020204020204" pitchFamily="34" charset="-122"/>
                <a:ea typeface="微软雅黑" panose="020B0503020204020204" pitchFamily="34" charset="-122"/>
              </a:rPr>
              <a:t>提取本地标志性色彩</a:t>
            </a:r>
            <a:endParaRPr lang="zh-CN" altLang="en-US"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txBox="1"/>
          <p:nvPr/>
        </p:nvSpPr>
        <p:spPr bwMode="auto">
          <a:xfrm>
            <a:off x="3013195" y="2071678"/>
            <a:ext cx="6869027" cy="3143272"/>
          </a:xfrm>
          <a:prstGeom prst="rect">
            <a:avLst/>
          </a:prstGeom>
          <a:noFill/>
          <a:ln w="9525">
            <a:noFill/>
            <a:miter lim="800000"/>
          </a:ln>
        </p:spPr>
        <p:txBody>
          <a:bodyPr anchor="ctr"/>
          <a:lstStyle/>
          <a:p>
            <a:pPr marL="342900" indent="-342900" algn="ctr" eaLnBrk="1" hangingPunct="1">
              <a:spcAft>
                <a:spcPts val="1200"/>
              </a:spcAft>
            </a:pPr>
            <a:r>
              <a:rPr lang="en-US" altLang="zh-CN" sz="11500" b="1" dirty="0" smtClean="0">
                <a:solidFill>
                  <a:schemeClr val="tx1">
                    <a:lumMod val="65000"/>
                    <a:lumOff val="35000"/>
                  </a:schemeClr>
                </a:solidFill>
                <a:latin typeface="黑体" panose="02010600030101010101" pitchFamily="2" charset="-122"/>
                <a:ea typeface="黑体" panose="02010600030101010101" pitchFamily="2" charset="-122"/>
              </a:rPr>
              <a:t>5</a:t>
            </a:r>
            <a:r>
              <a:rPr lang="en-US" altLang="zh-CN" sz="6000" b="1" dirty="0" smtClean="0">
                <a:solidFill>
                  <a:schemeClr val="tx1">
                    <a:lumMod val="65000"/>
                    <a:lumOff val="35000"/>
                  </a:schemeClr>
                </a:solidFill>
                <a:latin typeface="黑体" panose="02010600030101010101" pitchFamily="2" charset="-122"/>
                <a:ea typeface="黑体" panose="02010600030101010101" pitchFamily="2" charset="-122"/>
              </a:rPr>
              <a:t> </a:t>
            </a:r>
            <a:r>
              <a:rPr lang="zh-CN" altLang="en-US" sz="3200" b="1" dirty="0" smtClean="0">
                <a:solidFill>
                  <a:schemeClr val="tx1">
                    <a:lumMod val="65000"/>
                    <a:lumOff val="35000"/>
                  </a:schemeClr>
                </a:solidFill>
                <a:latin typeface="微软雅黑" panose="020B0503020204020204" pitchFamily="34" charset="-122"/>
                <a:ea typeface="微软雅黑" panose="020B0503020204020204" pitchFamily="34" charset="-122"/>
              </a:rPr>
              <a:t>一些思考</a:t>
            </a:r>
            <a:endParaRPr lang="zh-CN" altLang="en-US" sz="32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marL="342900" indent="-342900" algn="ctr" eaLnBrk="1" hangingPunct="1">
              <a:spcAft>
                <a:spcPts val="1200"/>
              </a:spcAft>
            </a:pPr>
            <a:endParaRPr lang="en-US" altLang="zh-CN" sz="24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marL="342900" indent="-342900" algn="ctr" eaLnBrk="1" hangingPunct="1">
              <a:spcAft>
                <a:spcPts val="1200"/>
              </a:spcAft>
            </a:pPr>
            <a:endParaRPr lang="en-US" altLang="zh-CN" sz="3600" b="1" dirty="0">
              <a:solidFill>
                <a:schemeClr val="tx1">
                  <a:lumMod val="65000"/>
                  <a:lumOff val="35000"/>
                </a:schemeClr>
              </a:solidFill>
              <a:latin typeface="黑体" panose="02010600030101010101" pitchFamily="2" charset="-122"/>
              <a:ea typeface="黑体" panose="02010600030101010101" pitchFamily="2" charset="-122"/>
            </a:endParaRPr>
          </a:p>
        </p:txBody>
      </p:sp>
    </p:spTree>
  </p:cSld>
  <p:clrMapOvr>
    <a:masterClrMapping/>
  </p:clrMapOvr>
  <p:transition spd="slow"/>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矩形 53"/>
          <p:cNvSpPr/>
          <p:nvPr/>
        </p:nvSpPr>
        <p:spPr>
          <a:xfrm>
            <a:off x="4488653" y="5429264"/>
            <a:ext cx="5030426" cy="7858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1" name="矩形 130"/>
          <p:cNvSpPr/>
          <p:nvPr/>
        </p:nvSpPr>
        <p:spPr>
          <a:xfrm>
            <a:off x="4535088" y="2071678"/>
            <a:ext cx="5030426" cy="2928958"/>
          </a:xfrm>
          <a:prstGeom prst="rect">
            <a:avLst/>
          </a:prstGeom>
          <a:solidFill>
            <a:schemeClr val="accent1"/>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00</a:t>
            </a:r>
            <a:endParaRPr lang="zh-CN" altLang="en-US" dirty="0"/>
          </a:p>
        </p:txBody>
      </p:sp>
      <p:sp>
        <p:nvSpPr>
          <p:cNvPr id="296" name="矩形 295"/>
          <p:cNvSpPr/>
          <p:nvPr/>
        </p:nvSpPr>
        <p:spPr>
          <a:xfrm>
            <a:off x="386921" y="1714488"/>
            <a:ext cx="3250429" cy="50006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00</a:t>
            </a:r>
            <a:endParaRPr lang="zh-CN" altLang="en-US" dirty="0"/>
          </a:p>
        </p:txBody>
      </p:sp>
      <p:sp>
        <p:nvSpPr>
          <p:cNvPr id="111" name="矩形 5"/>
          <p:cNvSpPr>
            <a:spLocks noChangeArrowheads="1"/>
          </p:cNvSpPr>
          <p:nvPr/>
        </p:nvSpPr>
        <p:spPr bwMode="auto">
          <a:xfrm>
            <a:off x="238092" y="1068157"/>
            <a:ext cx="8928287" cy="646331"/>
          </a:xfrm>
          <a:prstGeom prst="rect">
            <a:avLst/>
          </a:prstGeom>
          <a:noFill/>
          <a:ln w="9525">
            <a:noFill/>
            <a:miter lim="800000"/>
          </a:ln>
        </p:spPr>
        <p:txBody>
          <a:bodyPr wrap="square">
            <a:spAutoFit/>
          </a:bodyPr>
          <a:lstStyle/>
          <a:p>
            <a:pPr marL="285750" lvl="1" indent="-285750">
              <a:lnSpc>
                <a:spcPct val="150000"/>
              </a:lnSpc>
              <a:buClr>
                <a:schemeClr val="accent3">
                  <a:lumMod val="50000"/>
                </a:schemeClr>
              </a:buClr>
            </a:pPr>
            <a:r>
              <a:rPr lang="zh-CN" altLang="en-US" sz="1200" dirty="0" smtClean="0">
                <a:latin typeface="微软雅黑" panose="020B0503020204020204" pitchFamily="34" charset="-122"/>
                <a:ea typeface="微软雅黑" panose="020B0503020204020204" pitchFamily="34" charset="-122"/>
              </a:rPr>
              <a:t>       简化现有的规划编制体系，做实用、简单的规划，以一个规划（融合现行的总规与控规、专项、风貌等要求）为统领，根据发展需要，灵活开展后续规划设计工作，实现从</a:t>
            </a:r>
            <a:r>
              <a:rPr lang="en-US" altLang="zh-CN" sz="1200" dirty="0" smtClean="0">
                <a:latin typeface="微软雅黑" panose="020B0503020204020204" pitchFamily="34" charset="-122"/>
                <a:ea typeface="微软雅黑" panose="020B0503020204020204" pitchFamily="34" charset="-122"/>
              </a:rPr>
              <a:t>N</a:t>
            </a:r>
            <a:r>
              <a:rPr lang="zh-CN" altLang="en-US" sz="1200" dirty="0" smtClean="0">
                <a:latin typeface="微软雅黑" panose="020B0503020204020204" pitchFamily="34" charset="-122"/>
                <a:ea typeface="微软雅黑" panose="020B0503020204020204" pitchFamily="34" charset="-122"/>
              </a:rPr>
              <a:t>到</a:t>
            </a:r>
            <a:r>
              <a:rPr lang="en-US" altLang="zh-CN" sz="1200" dirty="0" smtClean="0">
                <a:latin typeface="微软雅黑" panose="020B0503020204020204" pitchFamily="34" charset="-122"/>
                <a:ea typeface="微软雅黑" panose="020B0503020204020204" pitchFamily="34" charset="-122"/>
              </a:rPr>
              <a:t>1+X</a:t>
            </a:r>
            <a:r>
              <a:rPr lang="zh-CN" altLang="en-US" sz="1200" dirty="0" smtClean="0">
                <a:latin typeface="微软雅黑" panose="020B0503020204020204" pitchFamily="34" charset="-122"/>
                <a:ea typeface="微软雅黑" panose="020B0503020204020204" pitchFamily="34" charset="-122"/>
              </a:rPr>
              <a:t>。</a:t>
            </a:r>
            <a:endParaRPr lang="en-US" altLang="zh-CN" sz="1200" dirty="0" smtClean="0">
              <a:latin typeface="微软雅黑" panose="020B0503020204020204" pitchFamily="34" charset="-122"/>
              <a:ea typeface="微软雅黑" panose="020B0503020204020204" pitchFamily="34" charset="-122"/>
            </a:endParaRPr>
          </a:p>
        </p:txBody>
      </p:sp>
      <p:sp>
        <p:nvSpPr>
          <p:cNvPr id="112" name="TextBox 51"/>
          <p:cNvSpPr txBox="1">
            <a:spLocks noChangeArrowheads="1"/>
          </p:cNvSpPr>
          <p:nvPr/>
        </p:nvSpPr>
        <p:spPr bwMode="auto">
          <a:xfrm>
            <a:off x="350488" y="500043"/>
            <a:ext cx="9555163" cy="581057"/>
          </a:xfrm>
          <a:prstGeom prst="rect">
            <a:avLst/>
          </a:prstGeom>
          <a:noFill/>
          <a:ln w="9525">
            <a:noFill/>
            <a:miter lim="800000"/>
          </a:ln>
        </p:spPr>
        <p:txBody>
          <a:bodyPr>
            <a:spAutoFit/>
          </a:bodyPr>
          <a:lstStyle/>
          <a:p>
            <a:pPr eaLnBrk="1" hangingPunct="1">
              <a:lnSpc>
                <a:spcPct val="150000"/>
              </a:lnSpc>
              <a:spcBef>
                <a:spcPts val="1200"/>
              </a:spcBef>
              <a:spcAft>
                <a:spcPts val="600"/>
              </a:spcAft>
              <a:buClr>
                <a:srgbClr val="376092"/>
              </a:buClr>
              <a:buFont typeface="Wingdings" panose="05000000000000000000" pitchFamily="2" charset="2"/>
              <a:buChar char="p"/>
            </a:pPr>
            <a:r>
              <a:rPr lang="zh-CN" altLang="en-US" sz="2400" b="1" dirty="0" smtClean="0">
                <a:latin typeface="微软雅黑" panose="020B0503020204020204" pitchFamily="34" charset="-122"/>
                <a:ea typeface="微软雅黑" panose="020B0503020204020204" pitchFamily="34" charset="-122"/>
              </a:rPr>
              <a:t>简化规划编制体系，丰富规划内容和表现形式</a:t>
            </a:r>
            <a:endParaRPr lang="zh-CN" altLang="en-US" sz="2400" b="1" dirty="0">
              <a:latin typeface="微软雅黑" panose="020B0503020204020204" pitchFamily="34" charset="-122"/>
              <a:ea typeface="微软雅黑" panose="020B0503020204020204" pitchFamily="34" charset="-122"/>
            </a:endParaRPr>
          </a:p>
        </p:txBody>
      </p:sp>
      <p:sp>
        <p:nvSpPr>
          <p:cNvPr id="156" name="TextBox 54"/>
          <p:cNvSpPr txBox="1"/>
          <p:nvPr/>
        </p:nvSpPr>
        <p:spPr>
          <a:xfrm>
            <a:off x="4999470" y="3357564"/>
            <a:ext cx="1363333" cy="276999"/>
          </a:xfrm>
          <a:prstGeom prst="rect">
            <a:avLst/>
          </a:prstGeom>
          <a:solidFill>
            <a:schemeClr val="bg1">
              <a:lumMod val="75000"/>
            </a:schemeClr>
          </a:solidFill>
        </p:spPr>
        <p:txBody>
          <a:bodyPr wrap="square" rtlCol="0">
            <a:spAutoFit/>
          </a:bodyPr>
          <a:lstStyle>
            <a:defPPr>
              <a:defRPr lang="zh-CN"/>
            </a:defPPr>
            <a:lvl1pPr algn="ctr">
              <a:defRPr sz="1200" b="1">
                <a:latin typeface="微软雅黑" panose="020B0503020204020204" pitchFamily="34" charset="-122"/>
                <a:ea typeface="微软雅黑" panose="020B0503020204020204" pitchFamily="34" charset="-122"/>
              </a:defRPr>
            </a:lvl1pPr>
          </a:lstStyle>
          <a:p>
            <a:r>
              <a:rPr lang="zh-CN" altLang="en-US" dirty="0"/>
              <a:t>开发强度</a:t>
            </a:r>
            <a:endParaRPr lang="zh-CN" altLang="en-US" dirty="0"/>
          </a:p>
        </p:txBody>
      </p:sp>
      <p:sp>
        <p:nvSpPr>
          <p:cNvPr id="163" name="TextBox 70"/>
          <p:cNvSpPr txBox="1"/>
          <p:nvPr/>
        </p:nvSpPr>
        <p:spPr>
          <a:xfrm>
            <a:off x="6460412" y="3357563"/>
            <a:ext cx="1092966" cy="276999"/>
          </a:xfrm>
          <a:prstGeom prst="rect">
            <a:avLst/>
          </a:prstGeom>
          <a:solidFill>
            <a:schemeClr val="bg1">
              <a:lumMod val="75000"/>
            </a:schemeClr>
          </a:solidFill>
        </p:spPr>
        <p:txBody>
          <a:bodyPr wrap="square" rtlCol="0">
            <a:spAutoFit/>
          </a:bodyPr>
          <a:lstStyle>
            <a:defPPr>
              <a:defRPr lang="zh-CN"/>
            </a:defPPr>
            <a:lvl1pPr algn="ctr">
              <a:defRPr sz="1200" b="1">
                <a:latin typeface="微软雅黑" panose="020B0503020204020204" pitchFamily="34" charset="-122"/>
                <a:ea typeface="微软雅黑" panose="020B0503020204020204" pitchFamily="34" charset="-122"/>
              </a:defRPr>
            </a:lvl1pPr>
          </a:lstStyle>
          <a:p>
            <a:r>
              <a:rPr lang="zh-CN" altLang="en-US" dirty="0"/>
              <a:t>高度控制</a:t>
            </a:r>
            <a:endParaRPr lang="zh-CN" altLang="en-US" dirty="0"/>
          </a:p>
        </p:txBody>
      </p:sp>
      <p:grpSp>
        <p:nvGrpSpPr>
          <p:cNvPr id="2" name="组合 27"/>
          <p:cNvGrpSpPr/>
          <p:nvPr/>
        </p:nvGrpSpPr>
        <p:grpSpPr>
          <a:xfrm>
            <a:off x="835640" y="2071679"/>
            <a:ext cx="2569537" cy="511835"/>
            <a:chOff x="973762" y="1077440"/>
            <a:chExt cx="2386320" cy="553948"/>
          </a:xfrm>
        </p:grpSpPr>
        <p:grpSp>
          <p:nvGrpSpPr>
            <p:cNvPr id="3" name="组合 122"/>
            <p:cNvGrpSpPr/>
            <p:nvPr/>
          </p:nvGrpSpPr>
          <p:grpSpPr>
            <a:xfrm>
              <a:off x="973762" y="1077440"/>
              <a:ext cx="2386320" cy="553948"/>
              <a:chOff x="-1938072" y="-5"/>
              <a:chExt cx="4167962" cy="1469567"/>
            </a:xfrm>
          </p:grpSpPr>
          <p:sp>
            <p:nvSpPr>
              <p:cNvPr id="259" name="流程图: 可选过程 258"/>
              <p:cNvSpPr/>
              <p:nvPr/>
            </p:nvSpPr>
            <p:spPr>
              <a:xfrm>
                <a:off x="-1938072" y="-5"/>
                <a:ext cx="3702087" cy="1469567"/>
              </a:xfrm>
              <a:prstGeom prst="flowChartAlternateProcess">
                <a:avLst/>
              </a:prstGeom>
              <a:solidFill>
                <a:srgbClr val="4F81BD"/>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60" name="矩形 259"/>
              <p:cNvSpPr/>
              <p:nvPr/>
            </p:nvSpPr>
            <p:spPr>
              <a:xfrm>
                <a:off x="432047" y="0"/>
                <a:ext cx="1797843" cy="107870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3144" tIns="263144" rIns="263144" bIns="263144" numCol="1" spcCol="1270" anchor="ctr" anchorCtr="0">
                <a:noAutofit/>
              </a:bodyPr>
              <a:lstStyle/>
              <a:p>
                <a:pPr lvl="0" algn="ctr" defTabSz="1644650">
                  <a:lnSpc>
                    <a:spcPct val="90000"/>
                  </a:lnSpc>
                  <a:spcBef>
                    <a:spcPct val="0"/>
                  </a:spcBef>
                  <a:spcAft>
                    <a:spcPct val="35000"/>
                  </a:spcAft>
                </a:pPr>
                <a:endParaRPr lang="zh-CN" altLang="en-US" sz="1200" b="1" kern="1200"/>
              </a:p>
            </p:txBody>
          </p:sp>
        </p:grpSp>
        <p:sp>
          <p:nvSpPr>
            <p:cNvPr id="258" name="TextBox 125"/>
            <p:cNvSpPr txBox="1"/>
            <p:nvPr/>
          </p:nvSpPr>
          <p:spPr>
            <a:xfrm>
              <a:off x="1198671" y="1191436"/>
              <a:ext cx="1651996" cy="366410"/>
            </a:xfrm>
            <a:prstGeom prst="rect">
              <a:avLst/>
            </a:prstGeom>
            <a:no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总体规划</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4" name="组合 27"/>
          <p:cNvGrpSpPr/>
          <p:nvPr/>
        </p:nvGrpSpPr>
        <p:grpSpPr>
          <a:xfrm>
            <a:off x="840881" y="3010063"/>
            <a:ext cx="2363532" cy="568920"/>
            <a:chOff x="1014845" y="1064389"/>
            <a:chExt cx="2195005" cy="621951"/>
          </a:xfrm>
        </p:grpSpPr>
        <p:sp>
          <p:nvSpPr>
            <p:cNvPr id="264" name="流程图: 可选过程 263"/>
            <p:cNvSpPr/>
            <p:nvPr/>
          </p:nvSpPr>
          <p:spPr>
            <a:xfrm>
              <a:off x="1025702" y="1064389"/>
              <a:ext cx="2074299" cy="621951"/>
            </a:xfrm>
            <a:prstGeom prst="flowChartAlternateProcess">
              <a:avLst/>
            </a:prstGeom>
            <a:solidFill>
              <a:srgbClr val="4F81BD"/>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63" name="TextBox 125"/>
            <p:cNvSpPr txBox="1"/>
            <p:nvPr/>
          </p:nvSpPr>
          <p:spPr>
            <a:xfrm>
              <a:off x="1014845" y="1210385"/>
              <a:ext cx="2195005" cy="370112"/>
            </a:xfrm>
            <a:prstGeom prst="rect">
              <a:avLst/>
            </a:prstGeom>
            <a:no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控制性详细规划</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295" name="加号 294"/>
          <p:cNvSpPr/>
          <p:nvPr/>
        </p:nvSpPr>
        <p:spPr>
          <a:xfrm>
            <a:off x="1702571" y="3571876"/>
            <a:ext cx="541738" cy="500066"/>
          </a:xfrm>
          <a:prstGeom prst="mathPlus">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右箭头 23"/>
          <p:cNvSpPr/>
          <p:nvPr/>
        </p:nvSpPr>
        <p:spPr>
          <a:xfrm>
            <a:off x="3595678" y="3370967"/>
            <a:ext cx="928694" cy="484632"/>
          </a:xfrm>
          <a:prstGeom prst="rightArrow">
            <a:avLst/>
          </a:prstGeom>
          <a:solidFill>
            <a:schemeClr val="accent1"/>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bwMode="auto">
          <a:xfrm>
            <a:off x="696486" y="1714488"/>
            <a:ext cx="3018256" cy="369320"/>
          </a:xfrm>
          <a:prstGeom prst="rect">
            <a:avLst/>
          </a:prstGeom>
          <a:noFill/>
          <a:ln w="9525">
            <a:noFill/>
            <a:miter lim="800000"/>
          </a:ln>
        </p:spPr>
        <p:txBody>
          <a:bodyPr wrap="square" lIns="91429" tIns="45714" rIns="91429" bIns="45714" rtlCol="0">
            <a:spAutoFit/>
          </a:bodyPr>
          <a:lstStyle/>
          <a:p>
            <a:pPr marL="571500" indent="-285750" eaLnBrk="1" hangingPunct="1">
              <a:buClr>
                <a:srgbClr val="C00000"/>
              </a:buClr>
            </a:pPr>
            <a:r>
              <a:rPr lang="zh-CN" altLang="en-US" sz="1400" b="1" dirty="0" smtClean="0">
                <a:solidFill>
                  <a:srgbClr val="C00000"/>
                </a:solidFill>
                <a:latin typeface="微软雅黑" panose="020B0503020204020204" pitchFamily="34" charset="-122"/>
                <a:ea typeface="微软雅黑" panose="020B0503020204020204" pitchFamily="34" charset="-122"/>
              </a:rPr>
              <a:t>现有规划编制体系  </a:t>
            </a:r>
            <a:r>
              <a:rPr lang="zh-CN" altLang="en-US" sz="1800" b="1" dirty="0" smtClean="0">
                <a:solidFill>
                  <a:srgbClr val="C00000"/>
                </a:solidFill>
                <a:latin typeface="微软雅黑" panose="020B0503020204020204" pitchFamily="34" charset="-122"/>
                <a:ea typeface="微软雅黑" panose="020B0503020204020204" pitchFamily="34" charset="-122"/>
              </a:rPr>
              <a:t>（</a:t>
            </a:r>
            <a:r>
              <a:rPr lang="en-US" altLang="zh-CN" sz="1800" b="1" dirty="0" smtClean="0">
                <a:solidFill>
                  <a:srgbClr val="C00000"/>
                </a:solidFill>
                <a:latin typeface="微软雅黑" panose="020B0503020204020204" pitchFamily="34" charset="-122"/>
                <a:ea typeface="微软雅黑" panose="020B0503020204020204" pitchFamily="34" charset="-122"/>
              </a:rPr>
              <a:t>N</a:t>
            </a:r>
            <a:r>
              <a:rPr lang="zh-CN" altLang="en-US" sz="1800" b="1" dirty="0" smtClean="0">
                <a:solidFill>
                  <a:srgbClr val="C00000"/>
                </a:solidFill>
                <a:latin typeface="微软雅黑" panose="020B0503020204020204" pitchFamily="34" charset="-122"/>
                <a:ea typeface="微软雅黑" panose="020B0503020204020204" pitchFamily="34" charset="-122"/>
              </a:rPr>
              <a:t>）</a:t>
            </a:r>
            <a:endParaRPr lang="zh-CN" altLang="en-US" sz="1400" b="1" dirty="0" smtClean="0">
              <a:solidFill>
                <a:srgbClr val="C00000"/>
              </a:solidFill>
              <a:latin typeface="微软雅黑" panose="020B0503020204020204" pitchFamily="34" charset="-122"/>
              <a:ea typeface="微软雅黑" panose="020B0503020204020204" pitchFamily="34" charset="-122"/>
            </a:endParaRPr>
          </a:p>
        </p:txBody>
      </p:sp>
      <p:sp>
        <p:nvSpPr>
          <p:cNvPr id="297" name="文本框 296"/>
          <p:cNvSpPr txBox="1"/>
          <p:nvPr/>
        </p:nvSpPr>
        <p:spPr bwMode="auto">
          <a:xfrm>
            <a:off x="5695991" y="1714488"/>
            <a:ext cx="3272400" cy="369320"/>
          </a:xfrm>
          <a:prstGeom prst="rect">
            <a:avLst/>
          </a:prstGeom>
          <a:noFill/>
          <a:ln w="9525">
            <a:noFill/>
            <a:miter lim="800000"/>
          </a:ln>
        </p:spPr>
        <p:txBody>
          <a:bodyPr wrap="square" lIns="91429" tIns="45714" rIns="91429" bIns="45714" rtlCol="0">
            <a:spAutoFit/>
          </a:bodyPr>
          <a:lstStyle/>
          <a:p>
            <a:pPr marL="571500" indent="-285750" eaLnBrk="1" hangingPunct="1">
              <a:buClr>
                <a:srgbClr val="C00000"/>
              </a:buClr>
            </a:pPr>
            <a:r>
              <a:rPr lang="zh-CN" altLang="en-US" sz="1400" b="1" dirty="0">
                <a:solidFill>
                  <a:srgbClr val="C00000"/>
                </a:solidFill>
                <a:latin typeface="微软雅黑" panose="020B0503020204020204" pitchFamily="34" charset="-122"/>
                <a:ea typeface="微软雅黑" panose="020B0503020204020204" pitchFamily="34" charset="-122"/>
              </a:rPr>
              <a:t>简化后</a:t>
            </a:r>
            <a:r>
              <a:rPr lang="zh-CN" altLang="en-US" sz="1400" b="1" dirty="0" smtClean="0">
                <a:solidFill>
                  <a:srgbClr val="C00000"/>
                </a:solidFill>
                <a:latin typeface="微软雅黑" panose="020B0503020204020204" pitchFamily="34" charset="-122"/>
                <a:ea typeface="微软雅黑" panose="020B0503020204020204" pitchFamily="34" charset="-122"/>
              </a:rPr>
              <a:t>规划编制  </a:t>
            </a:r>
            <a:r>
              <a:rPr lang="en-US" altLang="zh-CN" sz="1800" b="1" dirty="0" smtClean="0">
                <a:solidFill>
                  <a:srgbClr val="C00000"/>
                </a:solidFill>
                <a:latin typeface="微软雅黑" panose="020B0503020204020204" pitchFamily="34" charset="-122"/>
                <a:ea typeface="微软雅黑" panose="020B0503020204020204" pitchFamily="34" charset="-122"/>
              </a:rPr>
              <a:t>(1+X)</a:t>
            </a:r>
            <a:endParaRPr lang="zh-CN" altLang="en-US" sz="1800" b="1" dirty="0">
              <a:solidFill>
                <a:srgbClr val="C00000"/>
              </a:solidFill>
              <a:latin typeface="微软雅黑" panose="020B0503020204020204" pitchFamily="34" charset="-122"/>
              <a:ea typeface="微软雅黑" panose="020B0503020204020204" pitchFamily="34" charset="-122"/>
            </a:endParaRPr>
          </a:p>
        </p:txBody>
      </p:sp>
      <p:sp>
        <p:nvSpPr>
          <p:cNvPr id="298" name="文本框 297"/>
          <p:cNvSpPr txBox="1"/>
          <p:nvPr/>
        </p:nvSpPr>
        <p:spPr bwMode="auto">
          <a:xfrm>
            <a:off x="3327786" y="3071810"/>
            <a:ext cx="2623753" cy="307764"/>
          </a:xfrm>
          <a:prstGeom prst="rect">
            <a:avLst/>
          </a:prstGeom>
          <a:noFill/>
          <a:ln w="9525">
            <a:noFill/>
            <a:miter lim="800000"/>
          </a:ln>
        </p:spPr>
        <p:txBody>
          <a:bodyPr wrap="square" lIns="91429" tIns="45714" rIns="91429" bIns="45714" rtlCol="0">
            <a:spAutoFit/>
          </a:bodyPr>
          <a:lstStyle/>
          <a:p>
            <a:pPr marL="571500" indent="-285750" eaLnBrk="1" hangingPunct="1">
              <a:buClr>
                <a:srgbClr val="C00000"/>
              </a:buClr>
            </a:pPr>
            <a:r>
              <a:rPr lang="zh-CN" altLang="en-US" sz="1400" b="1" dirty="0" smtClean="0">
                <a:solidFill>
                  <a:srgbClr val="C00000"/>
                </a:solidFill>
                <a:latin typeface="微软雅黑" panose="020B0503020204020204" pitchFamily="34" charset="-122"/>
                <a:ea typeface="微软雅黑" panose="020B0503020204020204" pitchFamily="34" charset="-122"/>
              </a:rPr>
              <a:t>整合简化</a:t>
            </a:r>
            <a:endParaRPr lang="zh-CN" altLang="en-US" sz="1400" b="1" dirty="0">
              <a:solidFill>
                <a:srgbClr val="C00000"/>
              </a:solidFill>
              <a:latin typeface="微软雅黑" panose="020B0503020204020204" pitchFamily="34" charset="-122"/>
              <a:ea typeface="微软雅黑" panose="020B0503020204020204" pitchFamily="34" charset="-122"/>
            </a:endParaRPr>
          </a:p>
        </p:txBody>
      </p:sp>
      <p:sp>
        <p:nvSpPr>
          <p:cNvPr id="301" name="TextBox 70"/>
          <p:cNvSpPr txBox="1"/>
          <p:nvPr/>
        </p:nvSpPr>
        <p:spPr>
          <a:xfrm>
            <a:off x="7862943" y="2357431"/>
            <a:ext cx="1547823" cy="276999"/>
          </a:xfrm>
          <a:prstGeom prst="rect">
            <a:avLst/>
          </a:prstGeom>
          <a:solidFill>
            <a:schemeClr val="bg1">
              <a:lumMod val="75000"/>
            </a:schemeClr>
          </a:solid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市政、公服规划</a:t>
            </a:r>
            <a:endParaRPr lang="zh-CN" altLang="en-US" sz="1200" b="1" dirty="0">
              <a:latin typeface="微软雅黑" panose="020B0503020204020204" pitchFamily="34" charset="-122"/>
              <a:ea typeface="微软雅黑" panose="020B0503020204020204" pitchFamily="34" charset="-122"/>
            </a:endParaRPr>
          </a:p>
        </p:txBody>
      </p:sp>
      <p:sp>
        <p:nvSpPr>
          <p:cNvPr id="302" name="TextBox 70"/>
          <p:cNvSpPr txBox="1"/>
          <p:nvPr/>
        </p:nvSpPr>
        <p:spPr>
          <a:xfrm>
            <a:off x="5758000" y="2357431"/>
            <a:ext cx="928694" cy="276999"/>
          </a:xfrm>
          <a:prstGeom prst="rect">
            <a:avLst/>
          </a:prstGeom>
          <a:solidFill>
            <a:schemeClr val="bg1">
              <a:lumMod val="75000"/>
            </a:schemeClr>
          </a:solid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综合交通</a:t>
            </a:r>
            <a:endParaRPr lang="zh-CN" altLang="en-US" sz="1200" b="1" dirty="0">
              <a:latin typeface="微软雅黑" panose="020B0503020204020204" pitchFamily="34" charset="-122"/>
              <a:ea typeface="微软雅黑" panose="020B0503020204020204" pitchFamily="34" charset="-122"/>
            </a:endParaRPr>
          </a:p>
        </p:txBody>
      </p:sp>
      <p:sp>
        <p:nvSpPr>
          <p:cNvPr id="304" name="TextBox 54"/>
          <p:cNvSpPr txBox="1"/>
          <p:nvPr/>
        </p:nvSpPr>
        <p:spPr>
          <a:xfrm>
            <a:off x="4999469" y="3786191"/>
            <a:ext cx="1888310" cy="276999"/>
          </a:xfrm>
          <a:prstGeom prst="rect">
            <a:avLst/>
          </a:prstGeom>
          <a:solidFill>
            <a:schemeClr val="bg1">
              <a:lumMod val="75000"/>
            </a:schemeClr>
          </a:solidFill>
        </p:spPr>
        <p:txBody>
          <a:bodyPr wrap="square" rtlCol="0">
            <a:spAutoFit/>
          </a:bodyPr>
          <a:lstStyle>
            <a:defPPr>
              <a:defRPr lang="zh-CN"/>
            </a:defPPr>
            <a:lvl1pPr algn="ctr">
              <a:defRPr sz="1200" b="1">
                <a:latin typeface="微软雅黑" panose="020B0503020204020204" pitchFamily="34" charset="-122"/>
                <a:ea typeface="微软雅黑" panose="020B0503020204020204" pitchFamily="34" charset="-122"/>
              </a:defRPr>
            </a:lvl1pPr>
          </a:lstStyle>
          <a:p>
            <a:r>
              <a:rPr lang="zh-CN" altLang="en-US" dirty="0" smtClean="0"/>
              <a:t>产业发展</a:t>
            </a:r>
            <a:endParaRPr lang="zh-CN" altLang="en-US" dirty="0"/>
          </a:p>
        </p:txBody>
      </p:sp>
      <p:sp>
        <p:nvSpPr>
          <p:cNvPr id="305" name="TextBox 70"/>
          <p:cNvSpPr txBox="1"/>
          <p:nvPr/>
        </p:nvSpPr>
        <p:spPr>
          <a:xfrm>
            <a:off x="7630769" y="3357563"/>
            <a:ext cx="1315650" cy="276999"/>
          </a:xfrm>
          <a:prstGeom prst="rect">
            <a:avLst/>
          </a:prstGeom>
          <a:solidFill>
            <a:schemeClr val="bg1">
              <a:lumMod val="75000"/>
            </a:schemeClr>
          </a:solidFill>
        </p:spPr>
        <p:txBody>
          <a:bodyPr wrap="square" rtlCol="0">
            <a:spAutoFit/>
          </a:bodyPr>
          <a:lstStyle>
            <a:defPPr>
              <a:defRPr lang="zh-CN"/>
            </a:defPPr>
            <a:lvl1pPr algn="ctr">
              <a:defRPr sz="1200" b="1">
                <a:latin typeface="微软雅黑" panose="020B0503020204020204" pitchFamily="34" charset="-122"/>
                <a:ea typeface="微软雅黑" panose="020B0503020204020204" pitchFamily="34" charset="-122"/>
              </a:defRPr>
            </a:lvl1pPr>
          </a:lstStyle>
          <a:p>
            <a:r>
              <a:rPr lang="zh-CN" altLang="en-US" dirty="0" smtClean="0">
                <a:solidFill>
                  <a:srgbClr val="FF0000"/>
                </a:solidFill>
              </a:rPr>
              <a:t>风貌导引</a:t>
            </a:r>
            <a:endParaRPr lang="zh-CN" altLang="en-US" dirty="0">
              <a:solidFill>
                <a:srgbClr val="FF0000"/>
              </a:solidFill>
            </a:endParaRPr>
          </a:p>
        </p:txBody>
      </p:sp>
      <p:sp>
        <p:nvSpPr>
          <p:cNvPr id="306" name="TextBox 70"/>
          <p:cNvSpPr txBox="1"/>
          <p:nvPr/>
        </p:nvSpPr>
        <p:spPr>
          <a:xfrm>
            <a:off x="7089031" y="3794944"/>
            <a:ext cx="1857388" cy="276999"/>
          </a:xfrm>
          <a:prstGeom prst="rect">
            <a:avLst/>
          </a:prstGeom>
          <a:solidFill>
            <a:schemeClr val="bg1">
              <a:lumMod val="75000"/>
            </a:schemeClr>
          </a:solidFill>
        </p:spPr>
        <p:txBody>
          <a:bodyPr wrap="square" rtlCol="0">
            <a:spAutoFit/>
          </a:bodyPr>
          <a:lstStyle>
            <a:defPPr>
              <a:defRPr lang="zh-CN"/>
            </a:defPPr>
            <a:lvl1pPr algn="ctr">
              <a:defRPr sz="1200" b="1">
                <a:latin typeface="微软雅黑" panose="020B0503020204020204" pitchFamily="34" charset="-122"/>
                <a:ea typeface="微软雅黑" panose="020B0503020204020204" pitchFamily="34" charset="-122"/>
              </a:defRPr>
            </a:lvl1pPr>
          </a:lstStyle>
          <a:p>
            <a:r>
              <a:rPr lang="zh-CN" altLang="en-US" dirty="0" smtClean="0"/>
              <a:t>历史文化保护</a:t>
            </a:r>
            <a:endParaRPr lang="zh-CN" altLang="en-US" dirty="0"/>
          </a:p>
        </p:txBody>
      </p:sp>
      <p:sp>
        <p:nvSpPr>
          <p:cNvPr id="63" name="TextBox 70"/>
          <p:cNvSpPr txBox="1"/>
          <p:nvPr/>
        </p:nvSpPr>
        <p:spPr>
          <a:xfrm>
            <a:off x="4617223" y="2354314"/>
            <a:ext cx="1021466" cy="276999"/>
          </a:xfrm>
          <a:prstGeom prst="rect">
            <a:avLst/>
          </a:prstGeom>
          <a:solidFill>
            <a:schemeClr val="bg1">
              <a:lumMod val="75000"/>
            </a:schemeClr>
          </a:solid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空间管制</a:t>
            </a:r>
            <a:endParaRPr lang="zh-CN" altLang="en-US" sz="1200" b="1" dirty="0">
              <a:latin typeface="微软雅黑" panose="020B0503020204020204" pitchFamily="34" charset="-122"/>
              <a:ea typeface="微软雅黑" panose="020B0503020204020204" pitchFamily="34" charset="-122"/>
            </a:endParaRPr>
          </a:p>
        </p:txBody>
      </p:sp>
      <p:grpSp>
        <p:nvGrpSpPr>
          <p:cNvPr id="5" name="组合 27"/>
          <p:cNvGrpSpPr/>
          <p:nvPr/>
        </p:nvGrpSpPr>
        <p:grpSpPr>
          <a:xfrm>
            <a:off x="851268" y="4071942"/>
            <a:ext cx="2631300" cy="588930"/>
            <a:chOff x="933700" y="947531"/>
            <a:chExt cx="2426382" cy="536523"/>
          </a:xfrm>
        </p:grpSpPr>
        <p:grpSp>
          <p:nvGrpSpPr>
            <p:cNvPr id="6" name="组合 122"/>
            <p:cNvGrpSpPr/>
            <p:nvPr/>
          </p:nvGrpSpPr>
          <p:grpSpPr>
            <a:xfrm>
              <a:off x="933700" y="947531"/>
              <a:ext cx="2426382" cy="536523"/>
              <a:chOff x="-2008046" y="-344637"/>
              <a:chExt cx="4237936" cy="1423343"/>
            </a:xfrm>
          </p:grpSpPr>
          <p:sp>
            <p:nvSpPr>
              <p:cNvPr id="88" name="流程图: 可选过程 87"/>
              <p:cNvSpPr/>
              <p:nvPr/>
            </p:nvSpPr>
            <p:spPr>
              <a:xfrm>
                <a:off x="-2008046" y="-344637"/>
                <a:ext cx="3673560" cy="1035921"/>
              </a:xfrm>
              <a:prstGeom prst="flowChartAlternateProcess">
                <a:avLst/>
              </a:prstGeom>
              <a:solidFill>
                <a:srgbClr val="33CCCC"/>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9" name="矩形 88"/>
              <p:cNvSpPr/>
              <p:nvPr/>
            </p:nvSpPr>
            <p:spPr>
              <a:xfrm>
                <a:off x="432047" y="0"/>
                <a:ext cx="1797843" cy="107870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3144" tIns="263144" rIns="263144" bIns="263144" numCol="1" spcCol="1270" anchor="ctr" anchorCtr="0">
                <a:noAutofit/>
              </a:bodyPr>
              <a:lstStyle/>
              <a:p>
                <a:pPr lvl="0" algn="ctr" defTabSz="1644650">
                  <a:lnSpc>
                    <a:spcPct val="90000"/>
                  </a:lnSpc>
                  <a:spcBef>
                    <a:spcPct val="0"/>
                  </a:spcBef>
                  <a:spcAft>
                    <a:spcPct val="35000"/>
                  </a:spcAft>
                </a:pPr>
                <a:endParaRPr lang="zh-CN" altLang="en-US" sz="1200" b="1" kern="1200"/>
              </a:p>
            </p:txBody>
          </p:sp>
        </p:grpSp>
        <p:sp>
          <p:nvSpPr>
            <p:cNvPr id="87" name="TextBox 125"/>
            <p:cNvSpPr txBox="1"/>
            <p:nvPr/>
          </p:nvSpPr>
          <p:spPr>
            <a:xfrm>
              <a:off x="1142274" y="988753"/>
              <a:ext cx="1651998" cy="308427"/>
            </a:xfrm>
            <a:prstGeom prst="rect">
              <a:avLst/>
            </a:prstGeom>
            <a:no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产业专项规划</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119" name="TextBox 70"/>
          <p:cNvSpPr txBox="1"/>
          <p:nvPr/>
        </p:nvSpPr>
        <p:spPr>
          <a:xfrm>
            <a:off x="6764085" y="2357431"/>
            <a:ext cx="1021466" cy="276999"/>
          </a:xfrm>
          <a:prstGeom prst="rect">
            <a:avLst/>
          </a:prstGeom>
          <a:solidFill>
            <a:schemeClr val="bg1">
              <a:lumMod val="75000"/>
            </a:schemeClr>
          </a:solid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空间布局</a:t>
            </a:r>
            <a:endParaRPr lang="zh-CN" altLang="en-US" sz="1200" b="1" dirty="0">
              <a:latin typeface="微软雅黑" panose="020B0503020204020204" pitchFamily="34" charset="-122"/>
              <a:ea typeface="微软雅黑" panose="020B0503020204020204" pitchFamily="34" charset="-122"/>
            </a:endParaRPr>
          </a:p>
        </p:txBody>
      </p:sp>
      <p:grpSp>
        <p:nvGrpSpPr>
          <p:cNvPr id="7" name="组合 27"/>
          <p:cNvGrpSpPr/>
          <p:nvPr/>
        </p:nvGrpSpPr>
        <p:grpSpPr>
          <a:xfrm>
            <a:off x="851270" y="4626022"/>
            <a:ext cx="2631299" cy="588929"/>
            <a:chOff x="933701" y="947532"/>
            <a:chExt cx="2426381" cy="536522"/>
          </a:xfrm>
        </p:grpSpPr>
        <p:grpSp>
          <p:nvGrpSpPr>
            <p:cNvPr id="8" name="组合 122"/>
            <p:cNvGrpSpPr/>
            <p:nvPr/>
          </p:nvGrpSpPr>
          <p:grpSpPr>
            <a:xfrm>
              <a:off x="933701" y="947532"/>
              <a:ext cx="2426381" cy="536522"/>
              <a:chOff x="-2008044" y="-344635"/>
              <a:chExt cx="4237934" cy="1423341"/>
            </a:xfrm>
          </p:grpSpPr>
          <p:sp>
            <p:nvSpPr>
              <p:cNvPr id="71" name="流程图: 可选过程 70"/>
              <p:cNvSpPr/>
              <p:nvPr/>
            </p:nvSpPr>
            <p:spPr>
              <a:xfrm>
                <a:off x="-2008044" y="-344635"/>
                <a:ext cx="3673560" cy="1035921"/>
              </a:xfrm>
              <a:prstGeom prst="flowChartAlternateProcess">
                <a:avLst/>
              </a:prstGeom>
              <a:solidFill>
                <a:srgbClr val="33CCCC"/>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2" name="矩形 71"/>
              <p:cNvSpPr/>
              <p:nvPr/>
            </p:nvSpPr>
            <p:spPr>
              <a:xfrm>
                <a:off x="432047" y="0"/>
                <a:ext cx="1797843" cy="107870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3144" tIns="263144" rIns="263144" bIns="263144" numCol="1" spcCol="1270" anchor="ctr" anchorCtr="0">
                <a:noAutofit/>
              </a:bodyPr>
              <a:lstStyle/>
              <a:p>
                <a:pPr lvl="0" algn="ctr" defTabSz="1644650">
                  <a:lnSpc>
                    <a:spcPct val="90000"/>
                  </a:lnSpc>
                  <a:spcBef>
                    <a:spcPct val="0"/>
                  </a:spcBef>
                  <a:spcAft>
                    <a:spcPct val="35000"/>
                  </a:spcAft>
                </a:pPr>
                <a:endParaRPr lang="zh-CN" altLang="en-US" sz="1200" b="1" kern="1200"/>
              </a:p>
            </p:txBody>
          </p:sp>
        </p:grpSp>
        <p:sp>
          <p:nvSpPr>
            <p:cNvPr id="70" name="TextBox 125"/>
            <p:cNvSpPr txBox="1"/>
            <p:nvPr/>
          </p:nvSpPr>
          <p:spPr>
            <a:xfrm>
              <a:off x="1142274" y="988753"/>
              <a:ext cx="1651998" cy="308427"/>
            </a:xfrm>
            <a:prstGeom prst="rect">
              <a:avLst/>
            </a:prstGeom>
            <a:no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市政专项规划</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75" name="流程图: 可选过程 74"/>
          <p:cNvSpPr/>
          <p:nvPr/>
        </p:nvSpPr>
        <p:spPr>
          <a:xfrm>
            <a:off x="851267" y="5179090"/>
            <a:ext cx="2280884" cy="428628"/>
          </a:xfrm>
          <a:prstGeom prst="flowChartAlternateProcess">
            <a:avLst/>
          </a:prstGeom>
          <a:solidFill>
            <a:srgbClr val="33CCCC"/>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6" name="TextBox 125"/>
          <p:cNvSpPr txBox="1"/>
          <p:nvPr/>
        </p:nvSpPr>
        <p:spPr>
          <a:xfrm>
            <a:off x="1050809" y="5179090"/>
            <a:ext cx="1791516" cy="338554"/>
          </a:xfrm>
          <a:prstGeom prst="rect">
            <a:avLst/>
          </a:prstGeom>
          <a:noFill/>
        </p:spPr>
        <p:txBody>
          <a:bodyPr wrap="square" rtlCol="0">
            <a:spAutoFit/>
          </a:bodyPr>
          <a:lstStyle/>
          <a:p>
            <a:pPr algn="ctr"/>
            <a:r>
              <a:rPr lang="en-US" altLang="zh-CN" b="1" dirty="0" smtClean="0">
                <a:solidFill>
                  <a:schemeClr val="bg1"/>
                </a:solidFill>
                <a:latin typeface="微软雅黑" panose="020B0503020204020204" pitchFamily="34" charset="-122"/>
                <a:ea typeface="微软雅黑" panose="020B0503020204020204" pitchFamily="34" charset="-122"/>
              </a:rPr>
              <a:t>………</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78" name="TextBox 51"/>
          <p:cNvSpPr txBox="1">
            <a:spLocks noChangeArrowheads="1"/>
          </p:cNvSpPr>
          <p:nvPr/>
        </p:nvSpPr>
        <p:spPr bwMode="auto">
          <a:xfrm>
            <a:off x="6005555" y="2571745"/>
            <a:ext cx="2553909" cy="369332"/>
          </a:xfrm>
          <a:prstGeom prst="rect">
            <a:avLst/>
          </a:prstGeom>
          <a:noFill/>
          <a:ln w="9525">
            <a:noFill/>
            <a:miter lim="800000"/>
          </a:ln>
        </p:spPr>
        <p:txBody>
          <a:bodyPr wrap="square">
            <a:spAutoFit/>
          </a:bodyPr>
          <a:lstStyle/>
          <a:p>
            <a:pPr eaLnBrk="1" hangingPunct="1">
              <a:lnSpc>
                <a:spcPct val="150000"/>
              </a:lnSpc>
              <a:spcBef>
                <a:spcPts val="1200"/>
              </a:spcBef>
              <a:spcAft>
                <a:spcPts val="600"/>
              </a:spcAft>
              <a:buClr>
                <a:srgbClr val="376092"/>
              </a:buClr>
            </a:pPr>
            <a:r>
              <a:rPr lang="zh-CN" altLang="en-US" sz="1200" dirty="0" smtClean="0">
                <a:latin typeface="微软雅黑" panose="020B0503020204020204" pitchFamily="34" charset="-122"/>
                <a:ea typeface="微软雅黑" panose="020B0503020204020204" pitchFamily="34" charset="-122"/>
              </a:rPr>
              <a:t>（原总规编制重点内容）</a:t>
            </a:r>
            <a:endParaRPr lang="zh-CN" altLang="en-US" sz="1200" dirty="0">
              <a:latin typeface="微软雅黑" panose="020B0503020204020204" pitchFamily="34" charset="-122"/>
              <a:ea typeface="微软雅黑" panose="020B0503020204020204" pitchFamily="34" charset="-122"/>
            </a:endParaRPr>
          </a:p>
        </p:txBody>
      </p:sp>
      <p:sp>
        <p:nvSpPr>
          <p:cNvPr id="79" name="流程图: 可选过程 78"/>
          <p:cNvSpPr/>
          <p:nvPr/>
        </p:nvSpPr>
        <p:spPr>
          <a:xfrm>
            <a:off x="860980" y="6036346"/>
            <a:ext cx="2244344" cy="428628"/>
          </a:xfrm>
          <a:prstGeom prst="flowChartAlternateProcess">
            <a:avLst/>
          </a:prstGeom>
          <a:solidFill>
            <a:srgbClr val="FFC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0" name="TextBox 125"/>
          <p:cNvSpPr txBox="1"/>
          <p:nvPr/>
        </p:nvSpPr>
        <p:spPr>
          <a:xfrm>
            <a:off x="928659" y="6126420"/>
            <a:ext cx="2089562" cy="338554"/>
          </a:xfrm>
          <a:prstGeom prst="rect">
            <a:avLst/>
          </a:prstGeom>
          <a:no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修建性详细规划</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81" name="加号 80"/>
          <p:cNvSpPr/>
          <p:nvPr/>
        </p:nvSpPr>
        <p:spPr>
          <a:xfrm>
            <a:off x="1702571" y="2563505"/>
            <a:ext cx="541738" cy="500066"/>
          </a:xfrm>
          <a:prstGeom prst="mathPlus">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流程图: 可选过程 81"/>
          <p:cNvSpPr/>
          <p:nvPr/>
        </p:nvSpPr>
        <p:spPr>
          <a:xfrm>
            <a:off x="4555760" y="5643578"/>
            <a:ext cx="4875644" cy="428628"/>
          </a:xfrm>
          <a:prstGeom prst="flowChartAlternateProcess">
            <a:avLst/>
          </a:prstGeom>
          <a:solidFill>
            <a:srgbClr val="FFC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3" name="TextBox 125"/>
          <p:cNvSpPr txBox="1"/>
          <p:nvPr/>
        </p:nvSpPr>
        <p:spPr>
          <a:xfrm>
            <a:off x="5463817" y="5715016"/>
            <a:ext cx="3405211" cy="338554"/>
          </a:xfrm>
          <a:prstGeom prst="rect">
            <a:avLst/>
          </a:prstGeom>
          <a:no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重点地段、区域修建性详细规划</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21" name="TextBox 70"/>
          <p:cNvSpPr txBox="1"/>
          <p:nvPr/>
        </p:nvSpPr>
        <p:spPr>
          <a:xfrm>
            <a:off x="4999469" y="4143381"/>
            <a:ext cx="3946950" cy="276999"/>
          </a:xfrm>
          <a:prstGeom prst="rect">
            <a:avLst/>
          </a:prstGeom>
          <a:solidFill>
            <a:schemeClr val="bg1">
              <a:lumMod val="75000"/>
            </a:schemeClr>
          </a:solidFill>
        </p:spPr>
        <p:txBody>
          <a:bodyPr wrap="square" rtlCol="0">
            <a:spAutoFit/>
          </a:bodyPr>
          <a:lstStyle>
            <a:defPPr>
              <a:defRPr lang="zh-CN"/>
            </a:defPPr>
            <a:lvl1pPr algn="ctr">
              <a:defRPr sz="1200" b="1">
                <a:latin typeface="微软雅黑" panose="020B0503020204020204" pitchFamily="34" charset="-122"/>
                <a:ea typeface="微软雅黑" panose="020B0503020204020204" pitchFamily="34" charset="-122"/>
              </a:defRPr>
            </a:lvl1pPr>
          </a:lstStyle>
          <a:p>
            <a:r>
              <a:rPr lang="zh-CN" altLang="en-US" dirty="0" smtClean="0"/>
              <a:t>道路交通 镇区整治</a:t>
            </a:r>
            <a:r>
              <a:rPr lang="en-US" altLang="zh-CN" dirty="0" smtClean="0"/>
              <a:t>………….</a:t>
            </a:r>
            <a:endParaRPr lang="zh-CN" altLang="en-US" dirty="0"/>
          </a:p>
        </p:txBody>
      </p:sp>
      <p:sp>
        <p:nvSpPr>
          <p:cNvPr id="122" name="TextBox 51"/>
          <p:cNvSpPr txBox="1">
            <a:spLocks noChangeArrowheads="1"/>
          </p:cNvSpPr>
          <p:nvPr/>
        </p:nvSpPr>
        <p:spPr bwMode="auto">
          <a:xfrm>
            <a:off x="5231609" y="4429132"/>
            <a:ext cx="3792167" cy="369332"/>
          </a:xfrm>
          <a:prstGeom prst="rect">
            <a:avLst/>
          </a:prstGeom>
          <a:noFill/>
          <a:ln w="9525">
            <a:noFill/>
            <a:miter lim="800000"/>
          </a:ln>
        </p:spPr>
        <p:txBody>
          <a:bodyPr wrap="square">
            <a:spAutoFit/>
          </a:bodyPr>
          <a:lstStyle/>
          <a:p>
            <a:pPr eaLnBrk="1" hangingPunct="1">
              <a:lnSpc>
                <a:spcPct val="150000"/>
              </a:lnSpc>
              <a:spcBef>
                <a:spcPts val="1200"/>
              </a:spcBef>
              <a:spcAft>
                <a:spcPts val="600"/>
              </a:spcAft>
              <a:buClr>
                <a:srgbClr val="376092"/>
              </a:buClr>
            </a:pPr>
            <a:r>
              <a:rPr lang="zh-CN" altLang="en-US" sz="1200" dirty="0" smtClean="0">
                <a:latin typeface="微软雅黑" panose="020B0503020204020204" pitchFamily="34" charset="-122"/>
                <a:ea typeface="微软雅黑" panose="020B0503020204020204" pitchFamily="34" charset="-122"/>
              </a:rPr>
              <a:t>（根据需要，以专章的形式，纳入规划）</a:t>
            </a:r>
            <a:endParaRPr lang="zh-CN" altLang="en-US" sz="1200" dirty="0">
              <a:latin typeface="微软雅黑" panose="020B0503020204020204" pitchFamily="34" charset="-122"/>
              <a:ea typeface="微软雅黑" panose="020B0503020204020204" pitchFamily="34" charset="-122"/>
            </a:endParaRPr>
          </a:p>
        </p:txBody>
      </p:sp>
      <p:sp>
        <p:nvSpPr>
          <p:cNvPr id="129" name="加号 128"/>
          <p:cNvSpPr/>
          <p:nvPr/>
        </p:nvSpPr>
        <p:spPr>
          <a:xfrm>
            <a:off x="6779432" y="5000636"/>
            <a:ext cx="541738" cy="500066"/>
          </a:xfrm>
          <a:prstGeom prst="mathPlus">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加号 54"/>
          <p:cNvSpPr/>
          <p:nvPr/>
        </p:nvSpPr>
        <p:spPr>
          <a:xfrm>
            <a:off x="1625180" y="5572140"/>
            <a:ext cx="541738" cy="500066"/>
          </a:xfrm>
          <a:prstGeom prst="mathPlus">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6"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73877" y="1059994"/>
            <a:ext cx="8625617" cy="707886"/>
          </a:xfrm>
          <a:prstGeom prst="rect">
            <a:avLst/>
          </a:prstGeom>
        </p:spPr>
        <p:txBody>
          <a:bodyPr wrap="square">
            <a:spAutoFit/>
          </a:bodyPr>
          <a:lstStyle/>
          <a:p>
            <a:pPr indent="457200" eaLnBrk="1" hangingPunct="1">
              <a:lnSpc>
                <a:spcPct val="125000"/>
              </a:lnSpc>
              <a:buClr>
                <a:schemeClr val="accent1">
                  <a:lumMod val="75000"/>
                </a:schemeClr>
              </a:buClr>
              <a:defRPr/>
            </a:pPr>
            <a:r>
              <a:rPr lang="zh-CN" altLang="en-US" dirty="0" smtClean="0">
                <a:latin typeface="微软雅黑" panose="020B0503020204020204" pitchFamily="34" charset="-122"/>
                <a:ea typeface="微软雅黑" panose="020B0503020204020204" pitchFamily="34" charset="-122"/>
              </a:rPr>
              <a:t>结合</a:t>
            </a:r>
            <a:r>
              <a:rPr lang="zh-CN" altLang="en-US" dirty="0">
                <a:latin typeface="微软雅黑" panose="020B0503020204020204" pitchFamily="34" charset="-122"/>
                <a:ea typeface="微软雅黑" panose="020B0503020204020204" pitchFamily="34" charset="-122"/>
              </a:rPr>
              <a:t>文献综述与规划实践，本研究关注的“小城镇特色”主要可分为“共性”和“个性”两个</a:t>
            </a:r>
            <a:r>
              <a:rPr lang="zh-CN" altLang="en-US" dirty="0" smtClean="0">
                <a:latin typeface="微软雅黑" panose="020B0503020204020204" pitchFamily="34" charset="-122"/>
                <a:ea typeface="微软雅黑" panose="020B0503020204020204" pitchFamily="34" charset="-122"/>
              </a:rPr>
              <a:t>层次，小城镇特色决定小城镇特有的空间特征：</a:t>
            </a:r>
            <a:endParaRPr lang="zh-CN" altLang="zh-CN" dirty="0">
              <a:latin typeface="微软雅黑" panose="020B0503020204020204" pitchFamily="34" charset="-122"/>
              <a:ea typeface="微软雅黑" panose="020B0503020204020204" pitchFamily="34" charset="-122"/>
            </a:endParaRPr>
          </a:p>
        </p:txBody>
      </p:sp>
      <p:grpSp>
        <p:nvGrpSpPr>
          <p:cNvPr id="3" name="组合 6"/>
          <p:cNvGrpSpPr/>
          <p:nvPr/>
        </p:nvGrpSpPr>
        <p:grpSpPr bwMode="auto">
          <a:xfrm>
            <a:off x="773877" y="1884154"/>
            <a:ext cx="9054732" cy="4929222"/>
            <a:chOff x="555029" y="3174497"/>
            <a:chExt cx="8598655" cy="2952904"/>
          </a:xfrm>
        </p:grpSpPr>
        <p:graphicFrame>
          <p:nvGraphicFramePr>
            <p:cNvPr id="4" name="图示 3"/>
            <p:cNvGraphicFramePr/>
            <p:nvPr/>
          </p:nvGraphicFramePr>
          <p:xfrm>
            <a:off x="1567197" y="3174497"/>
            <a:ext cx="7586487" cy="2952904"/>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5" name="圆角矩形 4"/>
            <p:cNvSpPr/>
            <p:nvPr/>
          </p:nvSpPr>
          <p:spPr>
            <a:xfrm>
              <a:off x="555029" y="3217293"/>
              <a:ext cx="720123" cy="2738924"/>
            </a:xfrm>
            <a:prstGeom prst="round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b="1" dirty="0">
                  <a:solidFill>
                    <a:schemeClr val="bg1"/>
                  </a:solidFill>
                  <a:latin typeface="微软雅黑" panose="020B0503020204020204" pitchFamily="34" charset="-122"/>
                  <a:ea typeface="微软雅黑" panose="020B0503020204020204" pitchFamily="34" charset="-122"/>
                </a:rPr>
                <a:t>小城镇特色</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pic>
        <p:nvPicPr>
          <p:cNvPr id="9" name="Picture 2" descr="20150826中国建筑研究院ppt-0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51"/>
          <p:cNvSpPr txBox="1">
            <a:spLocks noChangeArrowheads="1"/>
          </p:cNvSpPr>
          <p:nvPr/>
        </p:nvSpPr>
        <p:spPr bwMode="auto">
          <a:xfrm>
            <a:off x="464312" y="571480"/>
            <a:ext cx="9283437" cy="400110"/>
          </a:xfrm>
          <a:prstGeom prst="rect">
            <a:avLst/>
          </a:prstGeom>
          <a:noFill/>
          <a:ln w="9525">
            <a:noFill/>
            <a:miter lim="800000"/>
          </a:ln>
        </p:spPr>
        <p:txBody>
          <a:bodyPr>
            <a:spAutoFit/>
          </a:bodyPr>
          <a:lstStyle/>
          <a:p>
            <a:r>
              <a:rPr lang="zh-CN" altLang="en-US" sz="2000" b="1" kern="0" dirty="0" smtClean="0">
                <a:latin typeface="微软雅黑" panose="020B0503020204020204" pitchFamily="34" charset="-122"/>
                <a:ea typeface="微软雅黑" panose="020B0503020204020204" pitchFamily="34" charset="-122"/>
              </a:rPr>
              <a:t>三、</a:t>
            </a:r>
            <a:r>
              <a:rPr lang="zh-CN" altLang="en-US" sz="2000" b="1" dirty="0">
                <a:latin typeface="微软雅黑" panose="020B0503020204020204" pitchFamily="34" charset="-122"/>
                <a:ea typeface="微软雅黑" panose="020B0503020204020204" pitchFamily="34" charset="-122"/>
              </a:rPr>
              <a:t>小城镇特色的概念内涵</a:t>
            </a:r>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rotWithShape="1">
          <a:blip r:embed="rId1"/>
          <a:srcRect l="19013" t="42526" r="41454" b="9883"/>
          <a:stretch>
            <a:fillRect/>
          </a:stretch>
        </p:blipFill>
        <p:spPr>
          <a:xfrm>
            <a:off x="5024438" y="1571613"/>
            <a:ext cx="4379844" cy="2036526"/>
          </a:xfrm>
          <a:prstGeom prst="rect">
            <a:avLst/>
          </a:prstGeom>
        </p:spPr>
      </p:pic>
      <p:sp>
        <p:nvSpPr>
          <p:cNvPr id="20" name="矩形 34"/>
          <p:cNvSpPr>
            <a:spLocks noChangeArrowheads="1"/>
          </p:cNvSpPr>
          <p:nvPr/>
        </p:nvSpPr>
        <p:spPr bwMode="auto">
          <a:xfrm>
            <a:off x="576732" y="5501690"/>
            <a:ext cx="4376268" cy="553998"/>
          </a:xfrm>
          <a:prstGeom prst="rect">
            <a:avLst/>
          </a:prstGeom>
          <a:noFill/>
          <a:ln w="12700">
            <a:solidFill>
              <a:schemeClr val="bg1">
                <a:alpha val="0"/>
              </a:schemeClr>
            </a:solidFill>
            <a:prstDash val="sysDash"/>
            <a:miter lim="800000"/>
          </a:ln>
        </p:spPr>
        <p:txBody>
          <a:bodyPr wrap="square">
            <a:spAutoFit/>
          </a:bodyPr>
          <a:lstStyle/>
          <a:p>
            <a:pPr>
              <a:lnSpc>
                <a:spcPct val="150000"/>
              </a:lnSpc>
            </a:pPr>
            <a:r>
              <a:rPr lang="zh-CN" altLang="en-US" sz="1000" b="1" dirty="0" smtClean="0">
                <a:solidFill>
                  <a:srgbClr val="C00000"/>
                </a:solidFill>
                <a:latin typeface="微软雅黑" panose="020B0503020204020204" pitchFamily="34" charset="-122"/>
                <a:ea typeface="微软雅黑" panose="020B0503020204020204" pitchFamily="34" charset="-122"/>
              </a:rPr>
              <a:t>江苏省龙虬镇</a:t>
            </a:r>
            <a:endParaRPr lang="en-US" altLang="zh-CN" sz="1000" b="1" dirty="0" smtClean="0">
              <a:solidFill>
                <a:srgbClr val="C00000"/>
              </a:solidFill>
              <a:latin typeface="微软雅黑" panose="020B0503020204020204" pitchFamily="34" charset="-122"/>
              <a:ea typeface="微软雅黑" panose="020B0503020204020204" pitchFamily="34" charset="-122"/>
            </a:endParaRPr>
          </a:p>
          <a:p>
            <a:pPr>
              <a:lnSpc>
                <a:spcPct val="150000"/>
              </a:lnSpc>
            </a:pPr>
            <a:r>
              <a:rPr lang="zh-CN" altLang="en-US" sz="1000" dirty="0" smtClean="0">
                <a:latin typeface="微软雅黑" panose="020B0503020204020204" pitchFamily="34" charset="-122"/>
                <a:ea typeface="微软雅黑" panose="020B0503020204020204" pitchFamily="34" charset="-122"/>
              </a:rPr>
              <a:t>对重要地段建筑进行建设指引，如建筑的屋顶形式、色彩、材料等</a:t>
            </a:r>
            <a:endParaRPr lang="zh-CN" altLang="en-US" sz="1000" dirty="0" smtClean="0">
              <a:latin typeface="微软雅黑" panose="020B0503020204020204" pitchFamily="34" charset="-122"/>
              <a:ea typeface="微软雅黑" panose="020B0503020204020204" pitchFamily="34" charset="-122"/>
            </a:endParaRPr>
          </a:p>
        </p:txBody>
      </p:sp>
      <p:sp>
        <p:nvSpPr>
          <p:cNvPr id="15" name="文本框 14"/>
          <p:cNvSpPr txBox="1"/>
          <p:nvPr/>
        </p:nvSpPr>
        <p:spPr bwMode="auto">
          <a:xfrm>
            <a:off x="5070301" y="6277153"/>
            <a:ext cx="4311855" cy="246209"/>
          </a:xfrm>
          <a:prstGeom prst="rect">
            <a:avLst/>
          </a:prstGeom>
          <a:noFill/>
          <a:ln w="9525">
            <a:noFill/>
            <a:miter lim="800000"/>
          </a:ln>
        </p:spPr>
        <p:txBody>
          <a:bodyPr wrap="square" lIns="91429" tIns="45714" rIns="91429" bIns="45714" rtlCol="0">
            <a:spAutoFit/>
          </a:bodyPr>
          <a:lstStyle/>
          <a:p>
            <a:pPr marL="571500" indent="-285750" algn="ctr" eaLnBrk="1" hangingPunct="1">
              <a:buClr>
                <a:srgbClr val="C00000"/>
              </a:buClr>
            </a:pPr>
            <a:r>
              <a:rPr lang="zh-CN" altLang="en-US" sz="1000" b="1" dirty="0" smtClean="0">
                <a:solidFill>
                  <a:srgbClr val="C00000"/>
                </a:solidFill>
                <a:latin typeface="微软雅黑" panose="020B0503020204020204" pitchFamily="34" charset="-122"/>
                <a:ea typeface="微软雅黑" panose="020B0503020204020204" pitchFamily="34" charset="-122"/>
              </a:rPr>
              <a:t>江苏省龙虬镇建筑风貌及细节设计指引</a:t>
            </a:r>
            <a:endParaRPr lang="zh-CN" altLang="en-US" sz="1000" b="1" dirty="0">
              <a:solidFill>
                <a:srgbClr val="C00000"/>
              </a:solidFill>
              <a:latin typeface="微软雅黑" panose="020B0503020204020204" pitchFamily="34" charset="-122"/>
              <a:ea typeface="微软雅黑" panose="020B0503020204020204" pitchFamily="34" charset="-122"/>
            </a:endParaRPr>
          </a:p>
        </p:txBody>
      </p:sp>
      <p:sp>
        <p:nvSpPr>
          <p:cNvPr id="16" name="文本框 15"/>
          <p:cNvSpPr txBox="1"/>
          <p:nvPr/>
        </p:nvSpPr>
        <p:spPr bwMode="auto">
          <a:xfrm>
            <a:off x="348112" y="3611555"/>
            <a:ext cx="3956815" cy="246209"/>
          </a:xfrm>
          <a:prstGeom prst="rect">
            <a:avLst/>
          </a:prstGeom>
          <a:noFill/>
          <a:ln w="9525">
            <a:noFill/>
            <a:miter lim="800000"/>
          </a:ln>
        </p:spPr>
        <p:txBody>
          <a:bodyPr wrap="square" lIns="91429" tIns="45714" rIns="91429" bIns="45714" rtlCol="0">
            <a:spAutoFit/>
          </a:bodyPr>
          <a:lstStyle/>
          <a:p>
            <a:pPr algn="ctr" eaLnBrk="1" hangingPunct="1">
              <a:buClr>
                <a:srgbClr val="C00000"/>
              </a:buClr>
            </a:pPr>
            <a:r>
              <a:rPr lang="zh-CN" altLang="en-US" sz="1000" b="1" dirty="0" smtClean="0">
                <a:solidFill>
                  <a:srgbClr val="C00000"/>
                </a:solidFill>
                <a:latin typeface="微软雅黑" panose="020B0503020204020204" pitchFamily="34" charset="-122"/>
                <a:ea typeface="微软雅黑" panose="020B0503020204020204" pitchFamily="34" charset="-122"/>
              </a:rPr>
              <a:t>四川省腾达镇镇区风貌指引</a:t>
            </a:r>
            <a:endParaRPr lang="zh-CN" altLang="en-US" sz="1000" b="1" dirty="0">
              <a:solidFill>
                <a:srgbClr val="C00000"/>
              </a:solidFill>
              <a:latin typeface="微软雅黑" panose="020B0503020204020204" pitchFamily="34" charset="-122"/>
              <a:ea typeface="微软雅黑" panose="020B0503020204020204" pitchFamily="34" charset="-122"/>
            </a:endParaRPr>
          </a:p>
        </p:txBody>
      </p:sp>
      <p:sp>
        <p:nvSpPr>
          <p:cNvPr id="17" name="矩形 34"/>
          <p:cNvSpPr>
            <a:spLocks noChangeArrowheads="1"/>
          </p:cNvSpPr>
          <p:nvPr/>
        </p:nvSpPr>
        <p:spPr bwMode="auto">
          <a:xfrm>
            <a:off x="560388" y="4716874"/>
            <a:ext cx="3821108" cy="477054"/>
          </a:xfrm>
          <a:prstGeom prst="rect">
            <a:avLst/>
          </a:prstGeom>
          <a:noFill/>
          <a:ln w="12700">
            <a:solidFill>
              <a:schemeClr val="bg1">
                <a:alpha val="0"/>
              </a:schemeClr>
            </a:solidFill>
            <a:prstDash val="sysDash"/>
            <a:miter lim="800000"/>
          </a:ln>
        </p:spPr>
        <p:txBody>
          <a:bodyPr wrap="square">
            <a:spAutoFit/>
          </a:bodyPr>
          <a:lstStyle/>
          <a:p>
            <a:r>
              <a:rPr lang="zh-CN" altLang="en-US" sz="1000" b="1" dirty="0" smtClean="0">
                <a:solidFill>
                  <a:srgbClr val="C00000"/>
                </a:solidFill>
                <a:latin typeface="微软雅黑" panose="020B0503020204020204" pitchFamily="34" charset="-122"/>
                <a:ea typeface="微软雅黑" panose="020B0503020204020204" pitchFamily="34" charset="-122"/>
              </a:rPr>
              <a:t>湖南省桃花源</a:t>
            </a:r>
            <a:r>
              <a:rPr lang="zh-CN" altLang="en-US" sz="1000" b="1" dirty="0">
                <a:solidFill>
                  <a:srgbClr val="C00000"/>
                </a:solidFill>
                <a:latin typeface="微软雅黑" panose="020B0503020204020204" pitchFamily="34" charset="-122"/>
                <a:ea typeface="微软雅黑" panose="020B0503020204020204" pitchFamily="34" charset="-122"/>
              </a:rPr>
              <a:t>镇</a:t>
            </a:r>
            <a:endParaRPr lang="zh-CN" altLang="en-US" sz="1000" b="1" dirty="0">
              <a:solidFill>
                <a:srgbClr val="C00000"/>
              </a:solidFill>
              <a:latin typeface="微软雅黑" panose="020B0503020204020204" pitchFamily="34" charset="-122"/>
              <a:ea typeface="微软雅黑" panose="020B0503020204020204" pitchFamily="34" charset="-122"/>
            </a:endParaRPr>
          </a:p>
          <a:p>
            <a:pPr eaLnBrk="1" hangingPunct="1">
              <a:lnSpc>
                <a:spcPct val="150000"/>
              </a:lnSpc>
              <a:buClr>
                <a:srgbClr val="FF0000"/>
              </a:buClr>
            </a:pPr>
            <a:r>
              <a:rPr lang="zh-CN" altLang="en-US" sz="1000" dirty="0" smtClean="0">
                <a:latin typeface="微软雅黑" panose="020B0503020204020204" pitchFamily="34" charset="-122"/>
                <a:ea typeface="微软雅黑" panose="020B0503020204020204" pitchFamily="34" charset="-122"/>
              </a:rPr>
              <a:t>对保护山水环境，打造沿江高低错落的风貌，提出具体指引</a:t>
            </a:r>
            <a:endParaRPr lang="zh-CN" altLang="en-US" sz="1000" dirty="0">
              <a:latin typeface="微软雅黑" panose="020B0503020204020204" pitchFamily="34" charset="-122"/>
              <a:ea typeface="微软雅黑" panose="020B0503020204020204" pitchFamily="34" charset="-122"/>
            </a:endParaRPr>
          </a:p>
        </p:txBody>
      </p:sp>
      <p:sp>
        <p:nvSpPr>
          <p:cNvPr id="21" name="文本框 20"/>
          <p:cNvSpPr txBox="1"/>
          <p:nvPr/>
        </p:nvSpPr>
        <p:spPr bwMode="auto">
          <a:xfrm>
            <a:off x="5066671" y="3598894"/>
            <a:ext cx="4350825" cy="246209"/>
          </a:xfrm>
          <a:prstGeom prst="rect">
            <a:avLst/>
          </a:prstGeom>
          <a:noFill/>
          <a:ln w="9525">
            <a:noFill/>
            <a:miter lim="800000"/>
          </a:ln>
        </p:spPr>
        <p:txBody>
          <a:bodyPr wrap="square" lIns="91429" tIns="45714" rIns="91429" bIns="45714" rtlCol="0">
            <a:spAutoFit/>
          </a:bodyPr>
          <a:lstStyle/>
          <a:p>
            <a:pPr algn="ctr" eaLnBrk="1" hangingPunct="1">
              <a:buClr>
                <a:srgbClr val="C00000"/>
              </a:buClr>
            </a:pPr>
            <a:r>
              <a:rPr lang="zh-CN" altLang="en-US" sz="1000" b="1" dirty="0" smtClean="0">
                <a:solidFill>
                  <a:srgbClr val="C00000"/>
                </a:solidFill>
                <a:latin typeface="微软雅黑" panose="020B0503020204020204" pitchFamily="34" charset="-122"/>
                <a:ea typeface="微软雅黑" panose="020B0503020204020204" pitchFamily="34" charset="-122"/>
              </a:rPr>
              <a:t>湖南省</a:t>
            </a:r>
            <a:r>
              <a:rPr lang="zh-CN" altLang="en-US" sz="1000" b="1" dirty="0">
                <a:solidFill>
                  <a:srgbClr val="C00000"/>
                </a:solidFill>
                <a:latin typeface="微软雅黑" panose="020B0503020204020204" pitchFamily="34" charset="-122"/>
                <a:ea typeface="微软雅黑" panose="020B0503020204020204" pitchFamily="34" charset="-122"/>
              </a:rPr>
              <a:t>桃花源镇</a:t>
            </a:r>
            <a:r>
              <a:rPr lang="zh-CN" altLang="en-US" sz="1000" b="1" dirty="0" smtClean="0">
                <a:solidFill>
                  <a:srgbClr val="C00000"/>
                </a:solidFill>
                <a:latin typeface="微软雅黑" panose="020B0503020204020204" pitchFamily="34" charset="-122"/>
                <a:ea typeface="微软雅黑" panose="020B0503020204020204" pitchFamily="34" charset="-122"/>
              </a:rPr>
              <a:t>沿江规划设计指引</a:t>
            </a:r>
            <a:endParaRPr lang="zh-CN" altLang="en-US" sz="1000" b="1" dirty="0">
              <a:solidFill>
                <a:srgbClr val="C00000"/>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l="1598" t="25355" r="1168" b="10986"/>
          <a:stretch>
            <a:fillRect/>
          </a:stretch>
        </p:blipFill>
        <p:spPr>
          <a:xfrm>
            <a:off x="523844" y="1571612"/>
            <a:ext cx="4429156" cy="2047959"/>
          </a:xfrm>
          <a:prstGeom prst="rect">
            <a:avLst/>
          </a:prstGeom>
        </p:spPr>
      </p:pic>
      <p:sp>
        <p:nvSpPr>
          <p:cNvPr id="23" name="矩形 34"/>
          <p:cNvSpPr>
            <a:spLocks noChangeArrowheads="1"/>
          </p:cNvSpPr>
          <p:nvPr/>
        </p:nvSpPr>
        <p:spPr bwMode="auto">
          <a:xfrm>
            <a:off x="576732" y="4037281"/>
            <a:ext cx="4090516" cy="477054"/>
          </a:xfrm>
          <a:prstGeom prst="rect">
            <a:avLst/>
          </a:prstGeom>
          <a:noFill/>
          <a:ln w="12700">
            <a:solidFill>
              <a:schemeClr val="bg1">
                <a:alpha val="0"/>
              </a:schemeClr>
            </a:solidFill>
            <a:prstDash val="sysDash"/>
            <a:miter lim="800000"/>
          </a:ln>
        </p:spPr>
        <p:txBody>
          <a:bodyPr wrap="square">
            <a:spAutoFit/>
          </a:bodyPr>
          <a:lstStyle/>
          <a:p>
            <a:r>
              <a:rPr lang="zh-CN" altLang="en-US" sz="1000" b="1" dirty="0">
                <a:solidFill>
                  <a:srgbClr val="C00000"/>
                </a:solidFill>
                <a:latin typeface="微软雅黑" panose="020B0503020204020204" pitchFamily="34" charset="-122"/>
                <a:ea typeface="微软雅黑" panose="020B0503020204020204" pitchFamily="34" charset="-122"/>
              </a:rPr>
              <a:t>四川省腾达</a:t>
            </a:r>
            <a:r>
              <a:rPr lang="zh-CN" altLang="en-US" sz="1000" b="1" dirty="0" smtClean="0">
                <a:solidFill>
                  <a:srgbClr val="C00000"/>
                </a:solidFill>
                <a:latin typeface="微软雅黑" panose="020B0503020204020204" pitchFamily="34" charset="-122"/>
                <a:ea typeface="微软雅黑" panose="020B0503020204020204" pitchFamily="34" charset="-122"/>
              </a:rPr>
              <a:t>镇</a:t>
            </a:r>
            <a:endParaRPr lang="zh-CN" altLang="en-US" sz="1000" b="1" dirty="0">
              <a:solidFill>
                <a:srgbClr val="C00000"/>
              </a:solidFill>
              <a:latin typeface="微软雅黑" panose="020B0503020204020204" pitchFamily="34" charset="-122"/>
              <a:ea typeface="微软雅黑" panose="020B0503020204020204" pitchFamily="34" charset="-122"/>
            </a:endParaRPr>
          </a:p>
          <a:p>
            <a:pPr eaLnBrk="1" hangingPunct="1">
              <a:lnSpc>
                <a:spcPct val="150000"/>
              </a:lnSpc>
              <a:buClr>
                <a:srgbClr val="FF0000"/>
              </a:buClr>
            </a:pPr>
            <a:r>
              <a:rPr lang="zh-CN" altLang="en-US" sz="1000" dirty="0" smtClean="0">
                <a:latin typeface="微软雅黑" panose="020B0503020204020204" pitchFamily="34" charset="-122"/>
                <a:ea typeface="微软雅黑" panose="020B0503020204020204" pitchFamily="34" charset="-122"/>
              </a:rPr>
              <a:t>用形象的鸟瞰图展示城镇与自然山水田园的关系，整体建设风貌</a:t>
            </a:r>
            <a:endParaRPr lang="zh-CN" altLang="en-US" sz="1000" dirty="0">
              <a:latin typeface="微软雅黑" panose="020B0503020204020204" pitchFamily="34" charset="-122"/>
              <a:ea typeface="微软雅黑" panose="020B0503020204020204" pitchFamily="34" charset="-122"/>
            </a:endParaRPr>
          </a:p>
        </p:txBody>
      </p:sp>
      <p:sp>
        <p:nvSpPr>
          <p:cNvPr id="25" name="矩形 10"/>
          <p:cNvSpPr>
            <a:spLocks noChangeArrowheads="1"/>
          </p:cNvSpPr>
          <p:nvPr/>
        </p:nvSpPr>
        <p:spPr bwMode="auto">
          <a:xfrm>
            <a:off x="488393" y="908050"/>
            <a:ext cx="8250821" cy="415498"/>
          </a:xfrm>
          <a:prstGeom prst="rect">
            <a:avLst/>
          </a:prstGeom>
          <a:noFill/>
          <a:ln w="9525">
            <a:noFill/>
            <a:miter lim="800000"/>
          </a:ln>
        </p:spPr>
        <p:txBody>
          <a:bodyPr wrap="square">
            <a:spAutoFit/>
          </a:bodyPr>
          <a:lstStyle/>
          <a:p>
            <a:pPr>
              <a:lnSpc>
                <a:spcPct val="150000"/>
              </a:lnSpc>
              <a:buClr>
                <a:schemeClr val="accent3">
                  <a:lumMod val="50000"/>
                </a:schemeClr>
              </a:buClr>
            </a:pPr>
            <a:r>
              <a:rPr lang="zh-CN" altLang="en-US" sz="1400" dirty="0" smtClean="0">
                <a:latin typeface="微软雅黑" panose="020B0503020204020204" pitchFamily="34" charset="-122"/>
                <a:ea typeface="微软雅黑" panose="020B0503020204020204" pitchFamily="34" charset="-122"/>
              </a:rPr>
              <a:t>规划内容应多用</a:t>
            </a:r>
            <a:r>
              <a:rPr lang="zh-CN" altLang="en-US" sz="1400" dirty="0" smtClean="0">
                <a:solidFill>
                  <a:srgbClr val="C00000"/>
                </a:solidFill>
                <a:latin typeface="微软雅黑" panose="020B0503020204020204" pitchFamily="34" charset="-122"/>
                <a:ea typeface="微软雅黑" panose="020B0503020204020204" pitchFamily="34" charset="-122"/>
              </a:rPr>
              <a:t>形象</a:t>
            </a:r>
            <a:r>
              <a:rPr lang="zh-CN" altLang="en-US" sz="1400" dirty="0">
                <a:solidFill>
                  <a:srgbClr val="C00000"/>
                </a:solidFill>
                <a:latin typeface="微软雅黑" panose="020B0503020204020204" pitchFamily="34" charset="-122"/>
                <a:ea typeface="微软雅黑" panose="020B0503020204020204" pitchFamily="34" charset="-122"/>
              </a:rPr>
              <a:t>的</a:t>
            </a:r>
            <a:r>
              <a:rPr lang="zh-CN" altLang="en-US" sz="1400" dirty="0" smtClean="0">
                <a:solidFill>
                  <a:srgbClr val="C00000"/>
                </a:solidFill>
                <a:latin typeface="微软雅黑" panose="020B0503020204020204" pitchFamily="34" charset="-122"/>
                <a:ea typeface="微软雅黑" panose="020B0503020204020204" pitchFamily="34" charset="-122"/>
              </a:rPr>
              <a:t>图示指引</a:t>
            </a:r>
            <a:r>
              <a:rPr lang="zh-CN" altLang="en-US" sz="1400" dirty="0" smtClean="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少</a:t>
            </a:r>
            <a:r>
              <a:rPr lang="zh-CN" altLang="en-US" sz="1400" dirty="0" smtClean="0">
                <a:latin typeface="微软雅黑" panose="020B0503020204020204" pitchFamily="34" charset="-122"/>
                <a:ea typeface="微软雅黑" panose="020B0503020204020204" pitchFamily="34" charset="-122"/>
              </a:rPr>
              <a:t>用</a:t>
            </a:r>
            <a:r>
              <a:rPr lang="zh-CN" altLang="en-US" sz="1400" dirty="0" smtClean="0">
                <a:solidFill>
                  <a:srgbClr val="C00000"/>
                </a:solidFill>
                <a:latin typeface="微软雅黑" panose="020B0503020204020204" pitchFamily="34" charset="-122"/>
                <a:ea typeface="微软雅黑" panose="020B0503020204020204" pitchFamily="34" charset="-122"/>
              </a:rPr>
              <a:t>抽象</a:t>
            </a:r>
            <a:r>
              <a:rPr lang="zh-CN" altLang="en-US" sz="1400" dirty="0">
                <a:solidFill>
                  <a:srgbClr val="C00000"/>
                </a:solidFill>
                <a:latin typeface="微软雅黑" panose="020B0503020204020204" pitchFamily="34" charset="-122"/>
                <a:ea typeface="微软雅黑" panose="020B0503020204020204" pitchFamily="34" charset="-122"/>
              </a:rPr>
              <a:t>分析</a:t>
            </a:r>
            <a:r>
              <a:rPr lang="zh-CN" altLang="en-US" sz="1400" dirty="0" smtClean="0">
                <a:solidFill>
                  <a:srgbClr val="C00000"/>
                </a:solidFill>
                <a:latin typeface="微软雅黑" panose="020B0503020204020204" pitchFamily="34" charset="-122"/>
                <a:ea typeface="微软雅黑" panose="020B0503020204020204" pitchFamily="34" charset="-122"/>
              </a:rPr>
              <a:t>图示，通俗易懂</a:t>
            </a:r>
            <a:r>
              <a:rPr lang="zh-CN" altLang="en-US" sz="1400" dirty="0" smtClean="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p:txBody>
      </p:sp>
      <p:grpSp>
        <p:nvGrpSpPr>
          <p:cNvPr id="3" name="组合 17"/>
          <p:cNvGrpSpPr/>
          <p:nvPr/>
        </p:nvGrpSpPr>
        <p:grpSpPr>
          <a:xfrm>
            <a:off x="5076826" y="3929066"/>
            <a:ext cx="4451901" cy="2276649"/>
            <a:chOff x="5076826" y="3938591"/>
            <a:chExt cx="4451901" cy="2276649"/>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t="40281" b="2306"/>
            <a:stretch>
              <a:fillRect/>
            </a:stretch>
          </p:blipFill>
          <p:spPr>
            <a:xfrm>
              <a:off x="5095876" y="3938591"/>
              <a:ext cx="4320481" cy="844105"/>
            </a:xfrm>
            <a:prstGeom prst="rect">
              <a:avLst/>
            </a:prstGeom>
          </p:spPr>
        </p:pic>
        <p:pic>
          <p:nvPicPr>
            <p:cNvPr id="5" name="图片 4"/>
            <p:cNvPicPr>
              <a:picLocks noChangeAspect="1"/>
            </p:cNvPicPr>
            <p:nvPr/>
          </p:nvPicPr>
          <p:blipFill rotWithShape="1">
            <a:blip r:embed="rId4" cstate="print">
              <a:extLst>
                <a:ext uri="{28A0092B-C50C-407E-A947-70E740481C1C}">
                  <a14:useLocalDpi xmlns:a14="http://schemas.microsoft.com/office/drawing/2010/main" val="0"/>
                </a:ext>
              </a:extLst>
            </a:blip>
            <a:srcRect b="8698"/>
            <a:stretch>
              <a:fillRect/>
            </a:stretch>
          </p:blipFill>
          <p:spPr>
            <a:xfrm>
              <a:off x="5076826" y="4791084"/>
              <a:ext cx="4451901" cy="1424156"/>
            </a:xfrm>
            <a:prstGeom prst="rect">
              <a:avLst/>
            </a:prstGeom>
          </p:spPr>
        </p:pic>
      </p:grpSp>
      <p:pic>
        <p:nvPicPr>
          <p:cNvPr id="26" name="Picture 2" descr="20150826中国建筑研究院ppt-0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613840" y="1641523"/>
            <a:ext cx="184731" cy="646331"/>
          </a:xfrm>
          <a:prstGeom prst="rect">
            <a:avLst/>
          </a:prstGeom>
        </p:spPr>
        <p:txBody>
          <a:bodyPr wrap="none">
            <a:spAutoFit/>
          </a:bodyPr>
          <a:lstStyle/>
          <a:p>
            <a:pPr>
              <a:lnSpc>
                <a:spcPct val="150000"/>
              </a:lnSpc>
              <a:spcBef>
                <a:spcPts val="600"/>
              </a:spcBef>
              <a:spcAft>
                <a:spcPts val="600"/>
              </a:spcAft>
              <a:buClr>
                <a:srgbClr val="FF0000"/>
              </a:buClr>
            </a:pPr>
            <a:endParaRPr lang="en-US" altLang="zh-CN" sz="2400" b="1" dirty="0">
              <a:latin typeface="微软雅黑" panose="020B0503020204020204" pitchFamily="34" charset="-122"/>
              <a:ea typeface="微软雅黑" panose="020B0503020204020204" pitchFamily="34" charset="-122"/>
              <a:sym typeface="Calibri" panose="020F0502020204030204" pitchFamily="34" charset="0"/>
            </a:endParaRPr>
          </a:p>
        </p:txBody>
      </p:sp>
      <p:sp>
        <p:nvSpPr>
          <p:cNvPr id="2" name="矩形 1"/>
          <p:cNvSpPr/>
          <p:nvPr/>
        </p:nvSpPr>
        <p:spPr>
          <a:xfrm>
            <a:off x="848543" y="1082979"/>
            <a:ext cx="8496945" cy="4632037"/>
          </a:xfrm>
          <a:prstGeom prst="rect">
            <a:avLst/>
          </a:prstGeom>
        </p:spPr>
        <p:txBody>
          <a:bodyPr wrap="square">
            <a:spAutoFit/>
          </a:bodyPr>
          <a:lstStyle/>
          <a:p>
            <a:pPr marL="285750" lvl="1" indent="-285750">
              <a:lnSpc>
                <a:spcPct val="150000"/>
              </a:lnSpc>
              <a:spcBef>
                <a:spcPts val="600"/>
              </a:spcBef>
              <a:spcAft>
                <a:spcPts val="600"/>
              </a:spcAft>
              <a:buClr>
                <a:schemeClr val="accent3">
                  <a:lumMod val="50000"/>
                </a:schemeClr>
              </a:buClr>
              <a:buFont typeface="Wingdings" panose="05000000000000000000" pitchFamily="2" charset="2"/>
              <a:buChar char="p"/>
            </a:pPr>
            <a:r>
              <a:rPr lang="zh-CN" altLang="en-US" sz="2400" b="1" dirty="0" smtClean="0">
                <a:latin typeface="微软雅黑" panose="020B0503020204020204" pitchFamily="34" charset="-122"/>
                <a:ea typeface="微软雅黑" panose="020B0503020204020204" pitchFamily="34" charset="-122"/>
              </a:rPr>
              <a:t>增强</a:t>
            </a:r>
            <a:r>
              <a:rPr lang="zh-CN" altLang="en-US" sz="2400" b="1" dirty="0">
                <a:latin typeface="微软雅黑" panose="020B0503020204020204" pitchFamily="34" charset="-122"/>
                <a:ea typeface="微软雅黑" panose="020B0503020204020204" pitchFamily="34" charset="-122"/>
              </a:rPr>
              <a:t>文化自信</a:t>
            </a:r>
            <a:r>
              <a:rPr lang="zh-CN" altLang="en-US" sz="2400" b="1" dirty="0" smtClean="0">
                <a:latin typeface="微软雅黑" panose="020B0503020204020204" pitchFamily="34" charset="-122"/>
                <a:ea typeface="微软雅黑" panose="020B0503020204020204" pitchFamily="34" charset="-122"/>
              </a:rPr>
              <a:t>，塑造地域和文化特色</a:t>
            </a:r>
            <a:endParaRPr lang="en-US" altLang="zh-CN" sz="2400" b="1" dirty="0">
              <a:latin typeface="微软雅黑" panose="020B0503020204020204" pitchFamily="34" charset="-122"/>
              <a:ea typeface="微软雅黑" panose="020B0503020204020204" pitchFamily="34" charset="-122"/>
            </a:endParaRPr>
          </a:p>
          <a:p>
            <a:pPr>
              <a:lnSpc>
                <a:spcPct val="150000"/>
              </a:lnSpc>
              <a:buClr>
                <a:schemeClr val="accent3">
                  <a:lumMod val="50000"/>
                </a:schemeClr>
              </a:buClr>
            </a:pPr>
            <a:r>
              <a:rPr lang="zh-CN" altLang="en-US" sz="1400" dirty="0" smtClean="0">
                <a:latin typeface="微软雅黑" panose="020B0503020204020204" pitchFamily="34" charset="-122"/>
                <a:ea typeface="微软雅黑" panose="020B0503020204020204" pitchFamily="34" charset="-122"/>
              </a:rPr>
              <a:t>增强</a:t>
            </a:r>
            <a:r>
              <a:rPr lang="zh-CN" altLang="en-US" sz="1400" dirty="0">
                <a:latin typeface="微软雅黑" panose="020B0503020204020204" pitchFamily="34" charset="-122"/>
                <a:ea typeface="微软雅黑" panose="020B0503020204020204" pitchFamily="34" charset="-122"/>
              </a:rPr>
              <a:t>文化自觉、文化</a:t>
            </a:r>
            <a:r>
              <a:rPr lang="zh-CN" altLang="en-US" sz="1400" dirty="0" smtClean="0">
                <a:latin typeface="微软雅黑" panose="020B0503020204020204" pitchFamily="34" charset="-122"/>
                <a:ea typeface="微软雅黑" panose="020B0503020204020204" pitchFamily="34" charset="-122"/>
              </a:rPr>
              <a:t>自信，深入挖掘地域特色、资源禀赋，规划建设要塑造地域和文化特色。</a:t>
            </a:r>
            <a:endParaRPr lang="en-US" altLang="zh-CN" sz="1400" dirty="0" smtClean="0">
              <a:latin typeface="微软雅黑" panose="020B0503020204020204" pitchFamily="34" charset="-122"/>
              <a:ea typeface="微软雅黑" panose="020B0503020204020204" pitchFamily="34" charset="-122"/>
            </a:endParaRPr>
          </a:p>
          <a:p>
            <a:pPr>
              <a:lnSpc>
                <a:spcPct val="150000"/>
              </a:lnSpc>
              <a:buClr>
                <a:schemeClr val="accent3">
                  <a:lumMod val="50000"/>
                </a:schemeClr>
              </a:buClr>
            </a:pPr>
            <a:r>
              <a:rPr lang="zh-CN" altLang="en-US" sz="1400" dirty="0" smtClean="0">
                <a:latin typeface="微软雅黑" panose="020B0503020204020204" pitchFamily="34" charset="-122"/>
                <a:ea typeface="微软雅黑" panose="020B0503020204020204" pitchFamily="34" charset="-122"/>
              </a:rPr>
              <a:t>政府投入建设的建筑必须明确禁止欧美风等与当地文化背景完全不同的外来风格的建筑进入。</a:t>
            </a:r>
            <a:endParaRPr lang="en-US" altLang="zh-CN" sz="1400" dirty="0">
              <a:latin typeface="微软雅黑" panose="020B0503020204020204" pitchFamily="34" charset="-122"/>
              <a:ea typeface="微软雅黑" panose="020B0503020204020204" pitchFamily="34" charset="-122"/>
            </a:endParaRPr>
          </a:p>
          <a:p>
            <a:pPr marL="285750" indent="-285750">
              <a:lnSpc>
                <a:spcPct val="150000"/>
              </a:lnSpc>
              <a:spcBef>
                <a:spcPts val="1200"/>
              </a:spcBef>
              <a:spcAft>
                <a:spcPts val="600"/>
              </a:spcAft>
              <a:buClr>
                <a:schemeClr val="accent3">
                  <a:lumMod val="50000"/>
                </a:schemeClr>
              </a:buClr>
              <a:buFont typeface="Wingdings" panose="05000000000000000000" pitchFamily="2" charset="2"/>
              <a:buChar char="p"/>
            </a:pPr>
            <a:r>
              <a:rPr lang="zh-CN" altLang="en-US" sz="2400" b="1" dirty="0" smtClean="0">
                <a:latin typeface="微软雅黑" panose="020B0503020204020204" pitchFamily="34" charset="-122"/>
                <a:ea typeface="微软雅黑" panose="020B0503020204020204" pitchFamily="34" charset="-122"/>
              </a:rPr>
              <a:t> 加强集体</a:t>
            </a:r>
            <a:r>
              <a:rPr lang="zh-CN" altLang="en-US" sz="2400" b="1" dirty="0">
                <a:latin typeface="微软雅黑" panose="020B0503020204020204" pitchFamily="34" charset="-122"/>
                <a:ea typeface="微软雅黑" panose="020B0503020204020204" pitchFamily="34" charset="-122"/>
              </a:rPr>
              <a:t>建设用地的管</a:t>
            </a:r>
            <a:r>
              <a:rPr lang="zh-CN" altLang="en-US" sz="2400" b="1" dirty="0" smtClean="0">
                <a:latin typeface="微软雅黑" panose="020B0503020204020204" pitchFamily="34" charset="-122"/>
                <a:ea typeface="微软雅黑" panose="020B0503020204020204" pitchFamily="34" charset="-122"/>
              </a:rPr>
              <a:t>控引导</a:t>
            </a:r>
            <a:endParaRPr lang="en-US" altLang="zh-CN" sz="2400" b="1" dirty="0" smtClean="0">
              <a:latin typeface="微软雅黑" panose="020B0503020204020204" pitchFamily="34" charset="-122"/>
              <a:ea typeface="微软雅黑" panose="020B0503020204020204" pitchFamily="34" charset="-122"/>
            </a:endParaRPr>
          </a:p>
          <a:p>
            <a:pPr>
              <a:lnSpc>
                <a:spcPct val="150000"/>
              </a:lnSpc>
              <a:buClr>
                <a:schemeClr val="accent3">
                  <a:lumMod val="50000"/>
                </a:schemeClr>
              </a:buClr>
            </a:pPr>
            <a:r>
              <a:rPr lang="zh-CN" altLang="en-US" sz="1400" dirty="0" smtClean="0">
                <a:latin typeface="微软雅黑" panose="020B0503020204020204" pitchFamily="34" charset="-122"/>
                <a:ea typeface="微软雅黑" panose="020B0503020204020204" pitchFamily="34" charset="-122"/>
              </a:rPr>
              <a:t>对小城镇中为数众多的集体建设用地提出切实可行的管控要求，引导居民自建房建设，例如划定自建房区域、明确建设指标、对自建房提出详细的引导要求，加强审批和监管。</a:t>
            </a:r>
            <a:endParaRPr lang="en-US" altLang="zh-CN" sz="1400" dirty="0" smtClean="0">
              <a:latin typeface="微软雅黑" panose="020B0503020204020204" pitchFamily="34" charset="-122"/>
              <a:ea typeface="微软雅黑" panose="020B0503020204020204" pitchFamily="34" charset="-122"/>
            </a:endParaRPr>
          </a:p>
          <a:p>
            <a:pPr marL="285750" indent="-285750">
              <a:lnSpc>
                <a:spcPct val="150000"/>
              </a:lnSpc>
              <a:spcBef>
                <a:spcPts val="600"/>
              </a:spcBef>
              <a:spcAft>
                <a:spcPts val="600"/>
              </a:spcAft>
              <a:buClr>
                <a:schemeClr val="accent3">
                  <a:lumMod val="50000"/>
                </a:schemeClr>
              </a:buClr>
              <a:buFont typeface="Wingdings" panose="05000000000000000000" pitchFamily="2" charset="2"/>
              <a:buChar char="p"/>
            </a:pPr>
            <a:r>
              <a:rPr lang="zh-CN" altLang="en-US" sz="2400" b="1" dirty="0" smtClean="0">
                <a:latin typeface="微软雅黑" panose="020B0503020204020204" pitchFamily="34" charset="-122"/>
                <a:ea typeface="微软雅黑" panose="020B0503020204020204" pitchFamily="34" charset="-122"/>
              </a:rPr>
              <a:t>加强商业布局的管控引导</a:t>
            </a:r>
            <a:endParaRPr lang="en-US" altLang="zh-CN" sz="2400" b="1" dirty="0" smtClean="0">
              <a:latin typeface="微软雅黑" panose="020B0503020204020204" pitchFamily="34" charset="-122"/>
              <a:ea typeface="微软雅黑" panose="020B0503020204020204" pitchFamily="34" charset="-122"/>
            </a:endParaRPr>
          </a:p>
          <a:p>
            <a:pPr>
              <a:lnSpc>
                <a:spcPct val="150000"/>
              </a:lnSpc>
              <a:spcBef>
                <a:spcPts val="600"/>
              </a:spcBef>
              <a:spcAft>
                <a:spcPts val="600"/>
              </a:spcAft>
              <a:buClr>
                <a:schemeClr val="accent3">
                  <a:lumMod val="50000"/>
                </a:schemeClr>
              </a:buClr>
            </a:pPr>
            <a:r>
              <a:rPr lang="zh-CN" altLang="en-US" sz="1400" dirty="0" smtClean="0">
                <a:latin typeface="微软雅黑" panose="020B0503020204020204" pitchFamily="34" charset="-122"/>
                <a:ea typeface="微软雅黑" panose="020B0503020204020204" pitchFamily="34" charset="-122"/>
              </a:rPr>
              <a:t>在满足居民生活需求的前提下，对商业布局进行规划与管控，设定准入门槛，加强监督管理，使商业空间成为展示小城镇特色的重要窗口。</a:t>
            </a:r>
            <a:endParaRPr lang="en-US" altLang="zh-CN" sz="1400" dirty="0" smtClean="0">
              <a:latin typeface="微软雅黑" panose="020B0503020204020204" pitchFamily="34" charset="-122"/>
              <a:ea typeface="微软雅黑" panose="020B0503020204020204" pitchFamily="34" charset="-122"/>
            </a:endParaRPr>
          </a:p>
          <a:p>
            <a:pPr>
              <a:lnSpc>
                <a:spcPct val="150000"/>
              </a:lnSpc>
              <a:buClr>
                <a:schemeClr val="accent3">
                  <a:lumMod val="50000"/>
                </a:schemeClr>
              </a:buClr>
            </a:pPr>
            <a:endParaRPr lang="en-US" altLang="zh-CN" sz="1400" dirty="0">
              <a:latin typeface="微软雅黑" panose="020B0503020204020204" pitchFamily="34" charset="-122"/>
              <a:ea typeface="微软雅黑" panose="020B0503020204020204" pitchFamily="34" charset="-122"/>
            </a:endParaRPr>
          </a:p>
        </p:txBody>
      </p:sp>
      <p:pic>
        <p:nvPicPr>
          <p:cNvPr id="17"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613840" y="1641523"/>
            <a:ext cx="184731" cy="646331"/>
          </a:xfrm>
          <a:prstGeom prst="rect">
            <a:avLst/>
          </a:prstGeom>
        </p:spPr>
        <p:txBody>
          <a:bodyPr wrap="none">
            <a:spAutoFit/>
          </a:bodyPr>
          <a:lstStyle/>
          <a:p>
            <a:pPr>
              <a:lnSpc>
                <a:spcPct val="150000"/>
              </a:lnSpc>
              <a:spcBef>
                <a:spcPts val="600"/>
              </a:spcBef>
              <a:spcAft>
                <a:spcPts val="600"/>
              </a:spcAft>
              <a:buClr>
                <a:srgbClr val="FF0000"/>
              </a:buClr>
            </a:pPr>
            <a:endParaRPr lang="en-US" altLang="zh-CN" sz="2400" b="1" dirty="0">
              <a:latin typeface="微软雅黑" panose="020B0503020204020204" pitchFamily="34" charset="-122"/>
              <a:ea typeface="微软雅黑" panose="020B0503020204020204" pitchFamily="34" charset="-122"/>
              <a:sym typeface="Calibri" panose="020F0502020204030204" pitchFamily="34" charset="0"/>
            </a:endParaRPr>
          </a:p>
        </p:txBody>
      </p:sp>
      <p:sp>
        <p:nvSpPr>
          <p:cNvPr id="2" name="矩形 1"/>
          <p:cNvSpPr/>
          <p:nvPr/>
        </p:nvSpPr>
        <p:spPr>
          <a:xfrm>
            <a:off x="848544" y="999541"/>
            <a:ext cx="8497070" cy="4324261"/>
          </a:xfrm>
          <a:prstGeom prst="rect">
            <a:avLst/>
          </a:prstGeom>
        </p:spPr>
        <p:txBody>
          <a:bodyPr wrap="square">
            <a:spAutoFit/>
          </a:bodyPr>
          <a:lstStyle/>
          <a:p>
            <a:pPr marL="285750" indent="-285750">
              <a:lnSpc>
                <a:spcPct val="150000"/>
              </a:lnSpc>
              <a:spcBef>
                <a:spcPts val="600"/>
              </a:spcBef>
              <a:spcAft>
                <a:spcPts val="600"/>
              </a:spcAft>
              <a:buClr>
                <a:schemeClr val="accent3">
                  <a:lumMod val="50000"/>
                </a:schemeClr>
              </a:buClr>
              <a:buFont typeface="Wingdings" panose="05000000000000000000" pitchFamily="2" charset="2"/>
              <a:buChar char="p"/>
            </a:pPr>
            <a:r>
              <a:rPr lang="zh-CN" altLang="en-US" sz="2400" b="1" dirty="0" smtClean="0">
                <a:latin typeface="微软雅黑" panose="020B0503020204020204" pitchFamily="34" charset="-122"/>
                <a:ea typeface="微软雅黑" panose="020B0503020204020204" pitchFamily="34" charset="-122"/>
              </a:rPr>
              <a:t>鼓励小城镇特色居住模式</a:t>
            </a:r>
            <a:endParaRPr lang="en-US" altLang="zh-CN" sz="2400" b="1" dirty="0" smtClean="0">
              <a:latin typeface="微软雅黑" panose="020B0503020204020204" pitchFamily="34" charset="-122"/>
              <a:ea typeface="微软雅黑" panose="020B0503020204020204" pitchFamily="34" charset="-122"/>
            </a:endParaRPr>
          </a:p>
          <a:p>
            <a:pPr marL="0" lvl="1">
              <a:lnSpc>
                <a:spcPct val="150000"/>
              </a:lnSpc>
              <a:buClr>
                <a:schemeClr val="accent3">
                  <a:lumMod val="50000"/>
                </a:schemeClr>
              </a:buClr>
            </a:pPr>
            <a:r>
              <a:rPr lang="zh-CN" altLang="en-US" sz="1400" dirty="0" smtClean="0">
                <a:latin typeface="微软雅黑" panose="020B0503020204020204" pitchFamily="34" charset="-122"/>
                <a:ea typeface="微软雅黑" panose="020B0503020204020204" pitchFamily="34" charset="-122"/>
              </a:rPr>
              <a:t>小城镇居民相比大城市居民有着不同的居住喜好需求。应当在符合人均建设用地标准的前提下，鼓励发展适合小城镇的街坊式住区，营造街坊生活融洽的人居环境。</a:t>
            </a:r>
            <a:endParaRPr lang="en-US" altLang="zh-CN" sz="1400" dirty="0">
              <a:latin typeface="微软雅黑" panose="020B0503020204020204" pitchFamily="34" charset="-122"/>
              <a:ea typeface="微软雅黑" panose="020B0503020204020204" pitchFamily="34" charset="-122"/>
            </a:endParaRPr>
          </a:p>
          <a:p>
            <a:pPr marL="285750" indent="-285750">
              <a:lnSpc>
                <a:spcPct val="150000"/>
              </a:lnSpc>
              <a:spcBef>
                <a:spcPts val="1200"/>
              </a:spcBef>
              <a:spcAft>
                <a:spcPts val="600"/>
              </a:spcAft>
              <a:buClr>
                <a:schemeClr val="accent3">
                  <a:lumMod val="50000"/>
                </a:schemeClr>
              </a:buClr>
              <a:buFont typeface="Wingdings" panose="05000000000000000000" pitchFamily="2" charset="2"/>
              <a:buChar char="p"/>
            </a:pPr>
            <a:r>
              <a:rPr lang="zh-CN" altLang="en-US" sz="2400" b="1" dirty="0" smtClean="0">
                <a:latin typeface="微软雅黑" panose="020B0503020204020204" pitchFamily="34" charset="-122"/>
                <a:ea typeface="微软雅黑" panose="020B0503020204020204" pitchFamily="34" charset="-122"/>
              </a:rPr>
              <a:t> 鼓励功能融合的布局模式</a:t>
            </a:r>
            <a:endParaRPr lang="en-US" altLang="zh-CN" sz="2400" b="1" dirty="0" smtClean="0">
              <a:latin typeface="微软雅黑" panose="020B0503020204020204" pitchFamily="34" charset="-122"/>
              <a:ea typeface="微软雅黑" panose="020B0503020204020204" pitchFamily="34" charset="-122"/>
            </a:endParaRPr>
          </a:p>
          <a:p>
            <a:pPr>
              <a:lnSpc>
                <a:spcPct val="150000"/>
              </a:lnSpc>
              <a:buClr>
                <a:schemeClr val="accent3">
                  <a:lumMod val="50000"/>
                </a:schemeClr>
              </a:buClr>
            </a:pPr>
            <a:r>
              <a:rPr lang="zh-CN" altLang="en-US" sz="1400" dirty="0" smtClean="0">
                <a:latin typeface="微软雅黑" panose="020B0503020204020204" pitchFamily="34" charset="-122"/>
                <a:ea typeface="微软雅黑" panose="020B0503020204020204" pitchFamily="34" charset="-122"/>
              </a:rPr>
              <a:t>在不干扰居民生活、不影响正常生产的前提下，鼓励在规划、建设、管理层面探索“工居混合、商居混合”功能融合的布局模式，提升城镇活力。</a:t>
            </a:r>
            <a:endParaRPr lang="en-US" altLang="zh-CN" sz="1400" dirty="0" smtClean="0">
              <a:latin typeface="微软雅黑" panose="020B0503020204020204" pitchFamily="34" charset="-122"/>
              <a:ea typeface="微软雅黑" panose="020B0503020204020204" pitchFamily="34" charset="-122"/>
            </a:endParaRPr>
          </a:p>
          <a:p>
            <a:pPr>
              <a:lnSpc>
                <a:spcPct val="150000"/>
              </a:lnSpc>
              <a:buClr>
                <a:schemeClr val="accent3">
                  <a:lumMod val="50000"/>
                </a:schemeClr>
              </a:buClr>
              <a:buFont typeface="Wingdings" panose="05000000000000000000" pitchFamily="2" charset="2"/>
              <a:buChar char="p"/>
            </a:pPr>
            <a:r>
              <a:rPr lang="zh-CN" altLang="en-US" sz="2400" b="1" dirty="0" smtClean="0">
                <a:latin typeface="微软雅黑" panose="020B0503020204020204" pitchFamily="34" charset="-122"/>
                <a:ea typeface="微软雅黑" panose="020B0503020204020204" pitchFamily="34" charset="-122"/>
              </a:rPr>
              <a:t> 鼓励规划方法和技术指标创新</a:t>
            </a:r>
            <a:endParaRPr lang="en-US" altLang="zh-CN" sz="1400" dirty="0" smtClean="0">
              <a:latin typeface="微软雅黑" panose="020B0503020204020204" pitchFamily="34" charset="-122"/>
              <a:ea typeface="微软雅黑" panose="020B0503020204020204" pitchFamily="34" charset="-122"/>
            </a:endParaRPr>
          </a:p>
          <a:p>
            <a:pPr>
              <a:lnSpc>
                <a:spcPct val="150000"/>
              </a:lnSpc>
              <a:buClr>
                <a:schemeClr val="accent3">
                  <a:lumMod val="50000"/>
                </a:schemeClr>
              </a:buClr>
            </a:pPr>
            <a:r>
              <a:rPr lang="zh-CN" altLang="en-US" sz="1400" dirty="0" smtClean="0">
                <a:latin typeface="微软雅黑" panose="020B0503020204020204" pitchFamily="34" charset="-122"/>
                <a:ea typeface="微软雅黑" panose="020B0503020204020204" pitchFamily="34" charset="-122"/>
              </a:rPr>
              <a:t>规划编制要创新用地分类及各类指标，不要简单套用国家、省以及地级市的技术规范和规定。</a:t>
            </a:r>
            <a:endParaRPr lang="en-US" altLang="zh-CN" sz="1400" dirty="0" smtClean="0">
              <a:latin typeface="微软雅黑" panose="020B0503020204020204" pitchFamily="34" charset="-122"/>
              <a:ea typeface="微软雅黑" panose="020B0503020204020204" pitchFamily="34" charset="-122"/>
            </a:endParaRPr>
          </a:p>
          <a:p>
            <a:pPr>
              <a:lnSpc>
                <a:spcPct val="150000"/>
              </a:lnSpc>
              <a:buClr>
                <a:schemeClr val="accent3">
                  <a:lumMod val="50000"/>
                </a:schemeClr>
              </a:buClr>
            </a:pPr>
            <a:r>
              <a:rPr lang="zh-CN" altLang="en-US" sz="1400" dirty="0" smtClean="0">
                <a:latin typeface="微软雅黑" panose="020B0503020204020204" pitchFamily="34" charset="-122"/>
                <a:ea typeface="微软雅黑" panose="020B0503020204020204" pitchFamily="34" charset="-122"/>
              </a:rPr>
              <a:t>划定传统风貌区或者特色风貌区，提出改造利用策略，塑造地域和文化特色的小城镇。</a:t>
            </a:r>
            <a:endParaRPr lang="en-US" altLang="zh-CN" sz="1400" dirty="0" smtClean="0">
              <a:latin typeface="微软雅黑" panose="020B0503020204020204" pitchFamily="34" charset="-122"/>
              <a:ea typeface="微软雅黑" panose="020B0503020204020204" pitchFamily="34" charset="-122"/>
            </a:endParaRPr>
          </a:p>
          <a:p>
            <a:pPr>
              <a:lnSpc>
                <a:spcPct val="150000"/>
              </a:lnSpc>
              <a:buClr>
                <a:schemeClr val="accent3">
                  <a:lumMod val="50000"/>
                </a:schemeClr>
              </a:buClr>
            </a:pPr>
            <a:endParaRPr lang="zh-CN" altLang="en-US" sz="1400" dirty="0" smtClean="0">
              <a:latin typeface="微软雅黑" panose="020B0503020204020204" pitchFamily="34" charset="-122"/>
              <a:ea typeface="微软雅黑" panose="020B0503020204020204" pitchFamily="34" charset="-122"/>
            </a:endParaRPr>
          </a:p>
        </p:txBody>
      </p:sp>
      <p:pic>
        <p:nvPicPr>
          <p:cNvPr id="17" name="Picture 2" descr="20150826中国建筑研究院ppt-05"/>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1111" t="90757" r="2541" b="4095"/>
          <a:stretch>
            <a:fillRect/>
          </a:stretch>
        </p:blipFill>
        <p:spPr bwMode="auto">
          <a:xfrm>
            <a:off x="6305374" y="6505576"/>
            <a:ext cx="3600626"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10124" y="928670"/>
            <a:ext cx="5524504" cy="1015663"/>
          </a:xfrm>
          <a:prstGeom prst="rect">
            <a:avLst/>
          </a:prstGeom>
          <a:noFill/>
        </p:spPr>
        <p:txBody>
          <a:bodyPr wrap="square" rtlCol="0">
            <a:spAutoFit/>
          </a:bodyPr>
          <a:lstStyle/>
          <a:p>
            <a:pPr algn="ctr" eaLnBrk="1" hangingPunct="1">
              <a:lnSpc>
                <a:spcPct val="150000"/>
              </a:lnSpc>
            </a:pPr>
            <a:r>
              <a:rPr lang="zh-CN" altLang="en-US" sz="4000" b="1" dirty="0" smtClean="0">
                <a:solidFill>
                  <a:schemeClr val="tx1">
                    <a:lumMod val="65000"/>
                    <a:lumOff val="35000"/>
                  </a:schemeClr>
                </a:solidFill>
                <a:latin typeface="微软雅黑" panose="020B0503020204020204" pitchFamily="34" charset="-122"/>
                <a:ea typeface="微软雅黑" panose="020B0503020204020204" pitchFamily="34" charset="-122"/>
              </a:rPr>
              <a:t>谢谢，请批评指正！</a:t>
            </a:r>
            <a:endParaRPr lang="zh-CN" altLang="en-US" sz="4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20482" name="Picture 2" descr="C:\Users\fxg\Desktop\专刊中文目录.jpg"/>
          <p:cNvPicPr>
            <a:picLocks noChangeAspect="1" noChangeArrowheads="1"/>
          </p:cNvPicPr>
          <p:nvPr/>
        </p:nvPicPr>
        <p:blipFill>
          <a:blip r:embed="rId1" cstate="print"/>
          <a:srcRect/>
          <a:stretch>
            <a:fillRect/>
          </a:stretch>
        </p:blipFill>
        <p:spPr bwMode="auto">
          <a:xfrm>
            <a:off x="0" y="1"/>
            <a:ext cx="5009852" cy="6858000"/>
          </a:xfrm>
          <a:prstGeom prst="rect">
            <a:avLst/>
          </a:prstGeom>
          <a:noFill/>
        </p:spPr>
      </p:pic>
      <p:pic>
        <p:nvPicPr>
          <p:cNvPr id="3" name="Picture 2" descr="F:\特色小镇培训班\公众号二维码.jpg"/>
          <p:cNvPicPr>
            <a:picLocks noChangeAspect="1" noChangeArrowheads="1"/>
          </p:cNvPicPr>
          <p:nvPr/>
        </p:nvPicPr>
        <p:blipFill>
          <a:blip r:embed="rId2"/>
          <a:srcRect/>
          <a:stretch>
            <a:fillRect/>
          </a:stretch>
        </p:blipFill>
        <p:spPr bwMode="auto">
          <a:xfrm>
            <a:off x="5810256" y="2643182"/>
            <a:ext cx="3000396" cy="3000396"/>
          </a:xfrm>
          <a:prstGeom prst="rect">
            <a:avLst/>
          </a:prstGeom>
          <a:noFill/>
        </p:spPr>
      </p:pic>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ln>
      </a:spPr>
      <a:bodyPr>
        <a:spAutoFit/>
      </a:bodyPr>
      <a:lstStyle>
        <a:defPPr eaLnBrk="1" hangingPunct="1">
          <a:lnSpc>
            <a:spcPct val="150000"/>
          </a:lnSpc>
          <a:spcBef>
            <a:spcPts val="1200"/>
          </a:spcBef>
          <a:spcAft>
            <a:spcPts val="600"/>
          </a:spcAft>
          <a:buClr>
            <a:srgbClr val="376092"/>
          </a:buClr>
          <a:defRPr sz="2000" b="1" dirty="0" smtClean="0">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17285</Words>
  <Application>WPS 演示</Application>
  <PresentationFormat>A4 纸张(210x297 毫米)</PresentationFormat>
  <Paragraphs>2769</Paragraphs>
  <Slides>93</Slides>
  <Notes>31</Notes>
  <HiddenSlides>0</HiddenSlides>
  <MMClips>0</MMClips>
  <ScaleCrop>false</ScaleCrop>
  <HeadingPairs>
    <vt:vector size="8" baseType="variant">
      <vt:variant>
        <vt:lpstr>已用的字体</vt:lpstr>
      </vt:variant>
      <vt:variant>
        <vt:i4>12</vt:i4>
      </vt:variant>
      <vt:variant>
        <vt:lpstr>主题</vt:lpstr>
      </vt:variant>
      <vt:variant>
        <vt:i4>1</vt:i4>
      </vt:variant>
      <vt:variant>
        <vt:lpstr>嵌入 OLE 服务器</vt:lpstr>
      </vt:variant>
      <vt:variant>
        <vt:i4>1</vt:i4>
      </vt:variant>
      <vt:variant>
        <vt:lpstr>幻灯片标题</vt:lpstr>
      </vt:variant>
      <vt:variant>
        <vt:i4>93</vt:i4>
      </vt:variant>
    </vt:vector>
  </HeadingPairs>
  <TitlesOfParts>
    <vt:vector size="107" baseType="lpstr">
      <vt:lpstr>Arial</vt:lpstr>
      <vt:lpstr>宋体</vt:lpstr>
      <vt:lpstr>Wingdings</vt:lpstr>
      <vt:lpstr>微软雅黑</vt:lpstr>
      <vt:lpstr>Calibri</vt:lpstr>
      <vt:lpstr>黑体</vt:lpstr>
      <vt:lpstr>华文仿宋</vt:lpstr>
      <vt:lpstr>Adobe 黑体 Std R</vt:lpstr>
      <vt:lpstr>幼圆</vt:lpstr>
      <vt:lpstr>Times New Roman</vt:lpstr>
      <vt:lpstr>Times New Roman</vt:lpstr>
      <vt:lpstr>Wingdings</vt:lpstr>
      <vt:lpstr>Office 主题​​</vt:lpstr>
      <vt:lpstr>Excel.Sheet.8</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caupd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jzh</dc:creator>
  <cp:lastModifiedBy>Administrator</cp:lastModifiedBy>
  <cp:revision>2807</cp:revision>
  <cp:lastPrinted>2016-03-07T07:53:00Z</cp:lastPrinted>
  <dcterms:created xsi:type="dcterms:W3CDTF">2006-08-18T09:18:00Z</dcterms:created>
  <dcterms:modified xsi:type="dcterms:W3CDTF">2016-07-13T07:25:52Z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2052-10.1.0.5850</vt:lpwstr>
  </property>
</Properties>
</file>