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63"/>
  </p:notesMasterIdLst>
  <p:sldIdLst>
    <p:sldId id="256" r:id="rId2"/>
    <p:sldId id="257" r:id="rId3"/>
    <p:sldId id="270" r:id="rId4"/>
    <p:sldId id="269" r:id="rId5"/>
    <p:sldId id="260" r:id="rId6"/>
    <p:sldId id="337" r:id="rId7"/>
    <p:sldId id="338" r:id="rId8"/>
    <p:sldId id="339" r:id="rId9"/>
    <p:sldId id="261" r:id="rId10"/>
    <p:sldId id="420" r:id="rId11"/>
    <p:sldId id="262" r:id="rId12"/>
    <p:sldId id="400" r:id="rId13"/>
    <p:sldId id="278" r:id="rId14"/>
    <p:sldId id="375" r:id="rId15"/>
    <p:sldId id="407" r:id="rId16"/>
    <p:sldId id="408" r:id="rId17"/>
    <p:sldId id="409" r:id="rId18"/>
    <p:sldId id="361" r:id="rId19"/>
    <p:sldId id="263" r:id="rId20"/>
    <p:sldId id="418" r:id="rId21"/>
    <p:sldId id="362" r:id="rId22"/>
    <p:sldId id="342" r:id="rId23"/>
    <p:sldId id="401" r:id="rId24"/>
    <p:sldId id="434" r:id="rId25"/>
    <p:sldId id="435" r:id="rId26"/>
    <p:sldId id="341" r:id="rId27"/>
    <p:sldId id="402" r:id="rId28"/>
    <p:sldId id="403" r:id="rId29"/>
    <p:sldId id="376" r:id="rId30"/>
    <p:sldId id="377" r:id="rId31"/>
    <p:sldId id="404" r:id="rId32"/>
    <p:sldId id="405" r:id="rId33"/>
    <p:sldId id="340" r:id="rId34"/>
    <p:sldId id="380" r:id="rId35"/>
    <p:sldId id="419" r:id="rId36"/>
    <p:sldId id="383" r:id="rId37"/>
    <p:sldId id="381" r:id="rId38"/>
    <p:sldId id="385" r:id="rId39"/>
    <p:sldId id="387" r:id="rId40"/>
    <p:sldId id="379" r:id="rId41"/>
    <p:sldId id="425" r:id="rId42"/>
    <p:sldId id="426" r:id="rId43"/>
    <p:sldId id="427" r:id="rId44"/>
    <p:sldId id="428" r:id="rId45"/>
    <p:sldId id="431" r:id="rId46"/>
    <p:sldId id="432" r:id="rId47"/>
    <p:sldId id="433" r:id="rId48"/>
    <p:sldId id="353" r:id="rId49"/>
    <p:sldId id="343" r:id="rId50"/>
    <p:sldId id="406" r:id="rId51"/>
    <p:sldId id="410" r:id="rId52"/>
    <p:sldId id="344" r:id="rId53"/>
    <p:sldId id="423" r:id="rId54"/>
    <p:sldId id="436" r:id="rId55"/>
    <p:sldId id="345" r:id="rId56"/>
    <p:sldId id="424" r:id="rId57"/>
    <p:sldId id="438" r:id="rId58"/>
    <p:sldId id="422" r:id="rId59"/>
    <p:sldId id="411" r:id="rId60"/>
    <p:sldId id="346" r:id="rId61"/>
    <p:sldId id="316" r:id="rId62"/>
  </p:sldIdLst>
  <p:sldSz cx="9144000" cy="6858000" type="screen4x3"/>
  <p:notesSz cx="6858000" cy="9144000"/>
  <p:defaultTextStyle>
    <a:defPPr>
      <a:defRPr lang="zh-CN"/>
    </a:defPPr>
    <a:lvl1pPr algn="l" rtl="0" eaLnBrk="0" fontAlgn="base" hangingPunct="0">
      <a:spcBef>
        <a:spcPct val="0"/>
      </a:spcBef>
      <a:spcAft>
        <a:spcPct val="0"/>
      </a:spcAft>
      <a:buFont typeface="Arial" pitchFamily="34" charset="0"/>
      <a:defRPr kern="1200">
        <a:solidFill>
          <a:schemeClr val="tx1"/>
        </a:solidFill>
        <a:latin typeface="Verdana"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Verdana"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Verdana"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Verdana"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Verdana" pitchFamily="34" charset="0"/>
        <a:ea typeface="宋体" pitchFamily="2" charset="-122"/>
        <a:cs typeface="+mn-cs"/>
      </a:defRPr>
    </a:lvl5pPr>
    <a:lvl6pPr marL="2286000" algn="l" defTabSz="914400" rtl="0" eaLnBrk="1" latinLnBrk="0" hangingPunct="1">
      <a:defRPr kern="1200">
        <a:solidFill>
          <a:schemeClr val="tx1"/>
        </a:solidFill>
        <a:latin typeface="Verdana" pitchFamily="34" charset="0"/>
        <a:ea typeface="宋体" pitchFamily="2" charset="-122"/>
        <a:cs typeface="+mn-cs"/>
      </a:defRPr>
    </a:lvl6pPr>
    <a:lvl7pPr marL="2743200" algn="l" defTabSz="914400" rtl="0" eaLnBrk="1" latinLnBrk="0" hangingPunct="1">
      <a:defRPr kern="1200">
        <a:solidFill>
          <a:schemeClr val="tx1"/>
        </a:solidFill>
        <a:latin typeface="Verdana" pitchFamily="34" charset="0"/>
        <a:ea typeface="宋体" pitchFamily="2" charset="-122"/>
        <a:cs typeface="+mn-cs"/>
      </a:defRPr>
    </a:lvl7pPr>
    <a:lvl8pPr marL="3200400" algn="l" defTabSz="914400" rtl="0" eaLnBrk="1" latinLnBrk="0" hangingPunct="1">
      <a:defRPr kern="1200">
        <a:solidFill>
          <a:schemeClr val="tx1"/>
        </a:solidFill>
        <a:latin typeface="Verdana" pitchFamily="34" charset="0"/>
        <a:ea typeface="宋体" pitchFamily="2" charset="-122"/>
        <a:cs typeface="+mn-cs"/>
      </a:defRPr>
    </a:lvl8pPr>
    <a:lvl9pPr marL="3657600" algn="l" defTabSz="914400" rtl="0" eaLnBrk="1" latinLnBrk="0" hangingPunct="1">
      <a:defRPr kern="1200">
        <a:solidFill>
          <a:schemeClr val="tx1"/>
        </a:solidFill>
        <a:latin typeface="Verdana"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6327" autoAdjust="0"/>
    <p:restoredTop sz="94660"/>
  </p:normalViewPr>
  <p:slideViewPr>
    <p:cSldViewPr>
      <p:cViewPr varScale="1">
        <p:scale>
          <a:sx n="66" d="100"/>
          <a:sy n="66" d="100"/>
        </p:scale>
        <p:origin x="-1260" y="-102"/>
      </p:cViewPr>
      <p:guideLst>
        <p:guide orient="horz" pos="2160"/>
        <p:guide pos="2880"/>
      </p:guideLst>
    </p:cSldViewPr>
  </p:slideViewPr>
  <p:notesTextViewPr>
    <p:cViewPr>
      <p:scale>
        <a:sx n="100" d="100"/>
        <a:sy n="100" d="100"/>
      </p:scale>
      <p:origin x="0" y="0"/>
    </p:cViewPr>
  </p:notesTextViewPr>
  <p:gridSpacing cx="73733025" cy="73733025"/>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zh-CN"/>
  <c:chart>
    <c:title>
      <c:layout/>
    </c:title>
    <c:view3D>
      <c:rotX val="50"/>
      <c:perspective val="50"/>
    </c:view3D>
    <c:plotArea>
      <c:layout/>
      <c:pie3DChart>
        <c:varyColors val="1"/>
        <c:ser>
          <c:idx val="0"/>
          <c:order val="0"/>
          <c:tx>
            <c:strRef>
              <c:f>Sheet1!$I$6</c:f>
              <c:strCache>
                <c:ptCount val="1"/>
                <c:pt idx="0">
                  <c:v>2013</c:v>
                </c:pt>
              </c:strCache>
            </c:strRef>
          </c:tx>
          <c:dPt>
            <c:idx val="1"/>
            <c:explosion val="21"/>
          </c:dPt>
          <c:dLbls>
            <c:showCatName val="1"/>
            <c:showPercent val="1"/>
          </c:dLbls>
          <c:cat>
            <c:strRef>
              <c:f>Sheet1!$J$5:$K$5</c:f>
              <c:strCache>
                <c:ptCount val="2"/>
                <c:pt idx="0">
                  <c:v>乡镇污水</c:v>
                </c:pt>
                <c:pt idx="1">
                  <c:v>村庄污水</c:v>
                </c:pt>
              </c:strCache>
            </c:strRef>
          </c:cat>
          <c:val>
            <c:numRef>
              <c:f>Sheet1!$J$6:$K$6</c:f>
              <c:numCache>
                <c:formatCode>General</c:formatCode>
                <c:ptCount val="2"/>
                <c:pt idx="0">
                  <c:v>55</c:v>
                </c:pt>
                <c:pt idx="1">
                  <c:v>96</c:v>
                </c:pt>
              </c:numCache>
            </c:numRef>
          </c:val>
        </c:ser>
        <c:dLbls>
          <c:showCatName val="1"/>
          <c:showPercent val="1"/>
        </c:dLbls>
      </c:pie3DChart>
    </c:plotArea>
    <c:plotVisOnly val="1"/>
  </c:chart>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idx="4294967295"/>
          </p:nvPr>
        </p:nvSpPr>
        <p:spPr bwMode="auto">
          <a:xfrm>
            <a:off x="0" y="0"/>
            <a:ext cx="2970213"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atin typeface="Arial" pitchFamily="34" charset="0"/>
              </a:defRPr>
            </a:lvl1pPr>
          </a:lstStyle>
          <a:p>
            <a:endParaRPr lang="zh-CN" altLang="zh-CN"/>
          </a:p>
        </p:txBody>
      </p:sp>
      <p:sp>
        <p:nvSpPr>
          <p:cNvPr id="2051" name="Rectangle 3"/>
          <p:cNvSpPr>
            <a:spLocks noGrp="1" noChangeArrowheads="1"/>
          </p:cNvSpPr>
          <p:nvPr>
            <p:ph type="dt" idx="1"/>
          </p:nvPr>
        </p:nvSpPr>
        <p:spPr bwMode="auto">
          <a:xfrm>
            <a:off x="3883025"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atin typeface="Arial" pitchFamily="34" charset="0"/>
              </a:defRPr>
            </a:lvl1pPr>
          </a:lstStyle>
          <a:p>
            <a:endParaRPr lang="zh-CN" altLang="zh-CN"/>
          </a:p>
        </p:txBody>
      </p:sp>
      <p:sp>
        <p:nvSpPr>
          <p:cNvPr id="2052" name="Rectangle 4"/>
          <p:cNvSpPr>
            <a:spLocks noGrp="1" noRot="1" noChangeAspect="1" noChangeArrowheads="1" noTextEdit="1"/>
          </p:cNvSpPr>
          <p:nvPr>
            <p:ph type="sldImg" idx="2"/>
          </p:nvPr>
        </p:nvSpPr>
        <p:spPr bwMode="auto">
          <a:xfrm>
            <a:off x="1143000" y="682625"/>
            <a:ext cx="4570413" cy="3432175"/>
          </a:xfrm>
          <a:prstGeom prst="rect">
            <a:avLst/>
          </a:prstGeom>
          <a:noFill/>
          <a:ln w="9525">
            <a:noFill/>
            <a:miter lim="800000"/>
            <a:headEnd/>
            <a:tailEnd/>
          </a:ln>
        </p:spPr>
      </p:sp>
      <p:sp>
        <p:nvSpPr>
          <p:cNvPr id="2053" name="Rectangle 5"/>
          <p:cNvSpPr>
            <a:spLocks noGrp="1" noRot="1" noChangeArrowheads="1" noTextEdit="1"/>
          </p:cNvSpPr>
          <p:nvPr/>
        </p:nvSpPr>
        <p:spPr bwMode="auto">
          <a:xfrm>
            <a:off x="685800" y="4340225"/>
            <a:ext cx="5483225" cy="4117975"/>
          </a:xfrm>
          <a:prstGeom prst="rect">
            <a:avLst/>
          </a:prstGeom>
          <a:noFill/>
          <a:ln w="9525">
            <a:noFill/>
            <a:miter lim="800000"/>
            <a:headEnd/>
            <a:tailEnd/>
          </a:ln>
        </p:spPr>
        <p:txBody>
          <a:bodyPr/>
          <a:lstStyle/>
          <a:p>
            <a:pPr defTabSz="0">
              <a:spcBef>
                <a:spcPct val="30000"/>
              </a:spcBef>
              <a:buFontTx/>
              <a:buNone/>
            </a:pPr>
            <a:r>
              <a:rPr lang="zh-CN" sz="1200">
                <a:latin typeface="Arial" pitchFamily="34" charset="0"/>
              </a:rPr>
              <a:t>单击此处编辑母版文本样式</a:t>
            </a:r>
          </a:p>
          <a:p>
            <a:pPr defTabSz="0">
              <a:spcBef>
                <a:spcPct val="30000"/>
              </a:spcBef>
              <a:buFontTx/>
              <a:buNone/>
            </a:pPr>
            <a:r>
              <a:rPr lang="zh-CN" sz="1200">
                <a:latin typeface="Arial" pitchFamily="34" charset="0"/>
              </a:rPr>
              <a:t>第二级</a:t>
            </a:r>
          </a:p>
          <a:p>
            <a:pPr defTabSz="0">
              <a:spcBef>
                <a:spcPct val="30000"/>
              </a:spcBef>
              <a:buFontTx/>
              <a:buNone/>
            </a:pPr>
            <a:r>
              <a:rPr lang="zh-CN" sz="1200">
                <a:latin typeface="Arial" pitchFamily="34" charset="0"/>
              </a:rPr>
              <a:t>第三级</a:t>
            </a:r>
          </a:p>
          <a:p>
            <a:pPr defTabSz="0">
              <a:spcBef>
                <a:spcPct val="30000"/>
              </a:spcBef>
              <a:buFontTx/>
              <a:buNone/>
            </a:pPr>
            <a:r>
              <a:rPr lang="zh-CN" sz="1200">
                <a:latin typeface="Arial" pitchFamily="34" charset="0"/>
              </a:rPr>
              <a:t>第四级</a:t>
            </a:r>
          </a:p>
          <a:p>
            <a:pPr defTabSz="0">
              <a:spcBef>
                <a:spcPct val="30000"/>
              </a:spcBef>
              <a:buFontTx/>
              <a:buNone/>
            </a:pPr>
            <a:r>
              <a:rPr lang="zh-CN" sz="1200">
                <a:latin typeface="Arial" pitchFamily="34" charset="0"/>
              </a:rPr>
              <a:t>第五级</a:t>
            </a:r>
          </a:p>
        </p:txBody>
      </p:sp>
      <p:sp>
        <p:nvSpPr>
          <p:cNvPr id="2054" name="Rectangle 6"/>
          <p:cNvSpPr>
            <a:spLocks noGrp="1" noChangeArrowheads="1"/>
          </p:cNvSpPr>
          <p:nvPr>
            <p:ph type="ftr" sz="quarter" idx="4"/>
          </p:nvPr>
        </p:nvSpPr>
        <p:spPr bwMode="auto">
          <a:xfrm>
            <a:off x="0" y="8683625"/>
            <a:ext cx="2970213"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atin typeface="Arial" pitchFamily="34" charset="0"/>
              </a:defRPr>
            </a:lvl1pPr>
          </a:lstStyle>
          <a:p>
            <a:endParaRPr lang="zh-CN" altLang="zh-CN"/>
          </a:p>
        </p:txBody>
      </p:sp>
      <p:sp>
        <p:nvSpPr>
          <p:cNvPr id="2055" name="Rectangle 7"/>
          <p:cNvSpPr>
            <a:spLocks noGrp="1" noChangeArrowheads="1"/>
          </p:cNvSpPr>
          <p:nvPr>
            <p:ph type="sldNum" sz="quarter" idx="5"/>
          </p:nvPr>
        </p:nvSpPr>
        <p:spPr bwMode="auto">
          <a:xfrm>
            <a:off x="3883025" y="8683625"/>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a:lvl1pPr>
          </a:lstStyle>
          <a:p>
            <a:fld id="{0C5CB65F-8339-4C3D-BAF1-A2A55FEBCD6D}" type="slidenum">
              <a:rPr lang="en-US"/>
              <a:pPr/>
              <a:t>‹#›</a:t>
            </a:fld>
            <a:endParaRPr lang="en-US" sz="1200">
              <a:latin typeface="Arial" pitchFamily="34" charset="0"/>
            </a:endParaRPr>
          </a:p>
        </p:txBody>
      </p:sp>
    </p:spTree>
  </p:cSld>
  <p:clrMap bg1="lt1" tx1="dk1" bg2="lt2" tx2="dk2" accent1="accent1" accent2="accent2" accent3="accent3" accent4="accent4" accent5="accent5" accent6="accent6" hlink="hlink" folHlink="folHlink"/>
  <p:notesStyle>
    <a:lvl1pPr algn="l" defTabSz="0" rtl="0" eaLnBrk="0" fontAlgn="base" hangingPunct="0">
      <a:spcBef>
        <a:spcPct val="30000"/>
      </a:spcBef>
      <a:spcAft>
        <a:spcPct val="0"/>
      </a:spcAft>
      <a:defRPr sz="1200" kern="1200">
        <a:solidFill>
          <a:schemeClr val="tx1"/>
        </a:solidFill>
        <a:latin typeface="Arial" pitchFamily="34" charset="0"/>
        <a:ea typeface="+mn-ea"/>
        <a:cs typeface="+mn-cs"/>
      </a:defRPr>
    </a:lvl1pPr>
    <a:lvl2pPr algn="l" defTabSz="0" rtl="0" eaLnBrk="0" fontAlgn="base" hangingPunct="0">
      <a:spcBef>
        <a:spcPct val="30000"/>
      </a:spcBef>
      <a:spcAft>
        <a:spcPct val="0"/>
      </a:spcAft>
      <a:defRPr sz="1200" kern="1200">
        <a:solidFill>
          <a:schemeClr val="tx1"/>
        </a:solidFill>
        <a:latin typeface="Arial" pitchFamily="34" charset="0"/>
        <a:ea typeface="+mn-ea"/>
        <a:cs typeface="+mn-cs"/>
      </a:defRPr>
    </a:lvl2pPr>
    <a:lvl3pPr algn="l" defTabSz="0" rtl="0" eaLnBrk="0" fontAlgn="base" hangingPunct="0">
      <a:spcBef>
        <a:spcPct val="30000"/>
      </a:spcBef>
      <a:spcAft>
        <a:spcPct val="0"/>
      </a:spcAft>
      <a:defRPr sz="1200" kern="1200">
        <a:solidFill>
          <a:schemeClr val="tx1"/>
        </a:solidFill>
        <a:latin typeface="Arial" pitchFamily="34" charset="0"/>
        <a:ea typeface="+mn-ea"/>
        <a:cs typeface="+mn-cs"/>
      </a:defRPr>
    </a:lvl3pPr>
    <a:lvl4pPr algn="l" defTabSz="0" rtl="0" eaLnBrk="0" fontAlgn="base" hangingPunct="0">
      <a:spcBef>
        <a:spcPct val="30000"/>
      </a:spcBef>
      <a:spcAft>
        <a:spcPct val="0"/>
      </a:spcAft>
      <a:defRPr sz="1200" kern="1200">
        <a:solidFill>
          <a:schemeClr val="tx1"/>
        </a:solidFill>
        <a:latin typeface="Arial" pitchFamily="34" charset="0"/>
        <a:ea typeface="+mn-ea"/>
        <a:cs typeface="+mn-cs"/>
      </a:defRPr>
    </a:lvl4pPr>
    <a:lvl5pPr algn="l" defTabSz="0"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endParaRPr lang="zh-CN"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26CDAA9C-8A65-42BC-9CB0-C481B11358C3}" type="slidenum">
              <a:rPr lang="zh-CN" altLang="en-US"/>
              <a:pPr/>
              <a:t>‹#›</a:t>
            </a:fld>
            <a:endParaRPr lang="en-US" sz="180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zh-CN"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B5421683-5C34-41C1-A07A-3AD641D3E442}" type="slidenum">
              <a:rPr lang="zh-CN" altLang="en-US"/>
              <a:pPr/>
              <a:t>‹#›</a:t>
            </a:fld>
            <a:endParaRPr lang="en-US" sz="180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73838" y="304800"/>
            <a:ext cx="2001837" cy="57150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66738" y="304800"/>
            <a:ext cx="5854700" cy="57150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zh-CN"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37A814C9-2645-4AFA-9308-48412D20177F}" type="slidenum">
              <a:rPr lang="zh-CN" altLang="en-US"/>
              <a:pPr/>
              <a:t>‹#›</a:t>
            </a:fld>
            <a:endParaRPr lang="en-US" sz="180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a:xfrm>
            <a:off x="457200" y="1600200"/>
            <a:ext cx="8229600" cy="4525963"/>
          </a:xfrm>
        </p:spPr>
        <p:txBody>
          <a:bodyPr/>
          <a:lstStyle/>
          <a:p>
            <a:endParaRPr lang="zh-CN" altLang="en-US"/>
          </a:p>
        </p:txBody>
      </p:sp>
      <p:sp>
        <p:nvSpPr>
          <p:cNvPr id="4" name="日期占位符 3"/>
          <p:cNvSpPr>
            <a:spLocks noGrp="1"/>
          </p:cNvSpPr>
          <p:nvPr>
            <p:ph type="dt" sz="half" idx="10"/>
          </p:nvPr>
        </p:nvSpPr>
        <p:spPr>
          <a:xfrm>
            <a:off x="457200" y="6245225"/>
            <a:ext cx="2133600" cy="476250"/>
          </a:xfrm>
        </p:spPr>
        <p:txBody>
          <a:bodyPr/>
          <a:lstStyle>
            <a:lvl1pPr>
              <a:defRPr/>
            </a:lvl1pPr>
          </a:lstStyle>
          <a:p>
            <a:endParaRPr lang="en-US" altLang="zh-CN"/>
          </a:p>
        </p:txBody>
      </p:sp>
      <p:sp>
        <p:nvSpPr>
          <p:cNvPr id="5" name="页脚占位符 4"/>
          <p:cNvSpPr>
            <a:spLocks noGrp="1"/>
          </p:cNvSpPr>
          <p:nvPr>
            <p:ph type="ftr" sz="quarter" idx="11"/>
          </p:nvPr>
        </p:nvSpPr>
        <p:spPr>
          <a:xfrm>
            <a:off x="3124200" y="6245225"/>
            <a:ext cx="2895600" cy="476250"/>
          </a:xfrm>
        </p:spPr>
        <p:txBody>
          <a:bodyPr/>
          <a:lstStyle>
            <a:lvl1pPr>
              <a:defRPr/>
            </a:lvl1pPr>
          </a:lstStyle>
          <a:p>
            <a:endParaRPr lang="en-US" altLang="zh-CN"/>
          </a:p>
        </p:txBody>
      </p:sp>
      <p:sp>
        <p:nvSpPr>
          <p:cNvPr id="6" name="灯片编号占位符 5"/>
          <p:cNvSpPr>
            <a:spLocks noGrp="1"/>
          </p:cNvSpPr>
          <p:nvPr>
            <p:ph type="sldNum" sz="quarter" idx="12"/>
          </p:nvPr>
        </p:nvSpPr>
        <p:spPr>
          <a:xfrm>
            <a:off x="6553200" y="6245225"/>
            <a:ext cx="2133600" cy="476250"/>
          </a:xfrm>
        </p:spPr>
        <p:txBody>
          <a:bodyPr/>
          <a:lstStyle>
            <a:lvl1pPr>
              <a:defRPr/>
            </a:lvl1pPr>
          </a:lstStyle>
          <a:p>
            <a:fld id="{DBE148FF-39D3-46EB-BB2A-E1C97FBB4A5D}" type="slidenum">
              <a:rPr lang="en-US" altLang="zh-CN"/>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zh-CN"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CAC91B9E-C9E7-4BBE-AACB-5622C93B5D12}" type="slidenum">
              <a:rPr lang="zh-CN" altLang="en-US"/>
              <a:pPr/>
              <a:t>‹#›</a:t>
            </a:fld>
            <a:endParaRPr lang="en-US" sz="180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endParaRPr lang="zh-CN"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561F8FAE-B15F-40DB-81D6-2CAE4894F3D1}" type="slidenum">
              <a:rPr lang="zh-CN" altLang="en-US"/>
              <a:pPr/>
              <a:t>‹#›</a:t>
            </a:fld>
            <a:endParaRPr lang="en-US" sz="180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667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34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zh-CN" altLang="zh-CN"/>
          </a:p>
        </p:txBody>
      </p:sp>
      <p:sp>
        <p:nvSpPr>
          <p:cNvPr id="6" name="页脚占位符 5"/>
          <p:cNvSpPr>
            <a:spLocks noGrp="1"/>
          </p:cNvSpPr>
          <p:nvPr>
            <p:ph type="ftr" sz="quarter" idx="11"/>
          </p:nvPr>
        </p:nvSpPr>
        <p:spPr/>
        <p:txBody>
          <a:bodyPr/>
          <a:lstStyle>
            <a:lvl1pPr>
              <a:defRPr/>
            </a:lvl1pPr>
          </a:lstStyle>
          <a:p>
            <a:endParaRPr lang="zh-CN" altLang="zh-CN"/>
          </a:p>
        </p:txBody>
      </p:sp>
      <p:sp>
        <p:nvSpPr>
          <p:cNvPr id="7" name="灯片编号占位符 6"/>
          <p:cNvSpPr>
            <a:spLocks noGrp="1"/>
          </p:cNvSpPr>
          <p:nvPr>
            <p:ph type="sldNum" sz="quarter" idx="12"/>
          </p:nvPr>
        </p:nvSpPr>
        <p:spPr/>
        <p:txBody>
          <a:bodyPr/>
          <a:lstStyle>
            <a:lvl1pPr>
              <a:defRPr/>
            </a:lvl1pPr>
          </a:lstStyle>
          <a:p>
            <a:fld id="{8CA6810E-D23A-4C58-A753-BB4D042A2EB4}" type="slidenum">
              <a:rPr lang="zh-CN" altLang="en-US"/>
              <a:pPr/>
              <a:t>‹#›</a:t>
            </a:fld>
            <a:endParaRPr lang="en-US" sz="180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zh-CN" altLang="zh-CN"/>
          </a:p>
        </p:txBody>
      </p:sp>
      <p:sp>
        <p:nvSpPr>
          <p:cNvPr id="8" name="页脚占位符 7"/>
          <p:cNvSpPr>
            <a:spLocks noGrp="1"/>
          </p:cNvSpPr>
          <p:nvPr>
            <p:ph type="ftr" sz="quarter" idx="11"/>
          </p:nvPr>
        </p:nvSpPr>
        <p:spPr/>
        <p:txBody>
          <a:bodyPr/>
          <a:lstStyle>
            <a:lvl1pPr>
              <a:defRPr/>
            </a:lvl1pPr>
          </a:lstStyle>
          <a:p>
            <a:endParaRPr lang="zh-CN" altLang="zh-CN"/>
          </a:p>
        </p:txBody>
      </p:sp>
      <p:sp>
        <p:nvSpPr>
          <p:cNvPr id="9" name="灯片编号占位符 8"/>
          <p:cNvSpPr>
            <a:spLocks noGrp="1"/>
          </p:cNvSpPr>
          <p:nvPr>
            <p:ph type="sldNum" sz="quarter" idx="12"/>
          </p:nvPr>
        </p:nvSpPr>
        <p:spPr/>
        <p:txBody>
          <a:bodyPr/>
          <a:lstStyle>
            <a:lvl1pPr>
              <a:defRPr/>
            </a:lvl1pPr>
          </a:lstStyle>
          <a:p>
            <a:fld id="{CB6AECCB-4A91-457C-828C-7C993B599FC9}" type="slidenum">
              <a:rPr lang="zh-CN" altLang="en-US"/>
              <a:pPr/>
              <a:t>‹#›</a:t>
            </a:fld>
            <a:endParaRPr lang="en-US" sz="180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zh-CN" altLang="zh-CN"/>
          </a:p>
        </p:txBody>
      </p:sp>
      <p:sp>
        <p:nvSpPr>
          <p:cNvPr id="4" name="页脚占位符 3"/>
          <p:cNvSpPr>
            <a:spLocks noGrp="1"/>
          </p:cNvSpPr>
          <p:nvPr>
            <p:ph type="ftr" sz="quarter" idx="11"/>
          </p:nvPr>
        </p:nvSpPr>
        <p:spPr/>
        <p:txBody>
          <a:bodyPr/>
          <a:lstStyle>
            <a:lvl1pPr>
              <a:defRPr/>
            </a:lvl1pPr>
          </a:lstStyle>
          <a:p>
            <a:endParaRPr lang="zh-CN" altLang="zh-CN"/>
          </a:p>
        </p:txBody>
      </p:sp>
      <p:sp>
        <p:nvSpPr>
          <p:cNvPr id="5" name="灯片编号占位符 4"/>
          <p:cNvSpPr>
            <a:spLocks noGrp="1"/>
          </p:cNvSpPr>
          <p:nvPr>
            <p:ph type="sldNum" sz="quarter" idx="12"/>
          </p:nvPr>
        </p:nvSpPr>
        <p:spPr/>
        <p:txBody>
          <a:bodyPr/>
          <a:lstStyle>
            <a:lvl1pPr>
              <a:defRPr/>
            </a:lvl1pPr>
          </a:lstStyle>
          <a:p>
            <a:fld id="{AC18EFCC-56AA-4A3B-A439-3C5BA429AB2C}" type="slidenum">
              <a:rPr lang="zh-CN" altLang="en-US"/>
              <a:pPr/>
              <a:t>‹#›</a:t>
            </a:fld>
            <a:endParaRPr lang="en-US" sz="180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zh-CN" altLang="zh-CN"/>
          </a:p>
        </p:txBody>
      </p:sp>
      <p:sp>
        <p:nvSpPr>
          <p:cNvPr id="3" name="页脚占位符 2"/>
          <p:cNvSpPr>
            <a:spLocks noGrp="1"/>
          </p:cNvSpPr>
          <p:nvPr>
            <p:ph type="ftr" sz="quarter" idx="11"/>
          </p:nvPr>
        </p:nvSpPr>
        <p:spPr/>
        <p:txBody>
          <a:bodyPr/>
          <a:lstStyle>
            <a:lvl1pPr>
              <a:defRPr/>
            </a:lvl1pPr>
          </a:lstStyle>
          <a:p>
            <a:endParaRPr lang="zh-CN" altLang="zh-CN"/>
          </a:p>
        </p:txBody>
      </p:sp>
      <p:sp>
        <p:nvSpPr>
          <p:cNvPr id="4" name="灯片编号占位符 3"/>
          <p:cNvSpPr>
            <a:spLocks noGrp="1"/>
          </p:cNvSpPr>
          <p:nvPr>
            <p:ph type="sldNum" sz="quarter" idx="12"/>
          </p:nvPr>
        </p:nvSpPr>
        <p:spPr/>
        <p:txBody>
          <a:bodyPr/>
          <a:lstStyle>
            <a:lvl1pPr>
              <a:defRPr/>
            </a:lvl1pPr>
          </a:lstStyle>
          <a:p>
            <a:fld id="{D3213EEA-50C7-42EF-BBB9-1BAF6568C81A}" type="slidenum">
              <a:rPr lang="zh-CN" altLang="en-US"/>
              <a:pPr/>
              <a:t>‹#›</a:t>
            </a:fld>
            <a:endParaRPr lang="en-US" sz="180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zh-CN" altLang="zh-CN"/>
          </a:p>
        </p:txBody>
      </p:sp>
      <p:sp>
        <p:nvSpPr>
          <p:cNvPr id="6" name="页脚占位符 5"/>
          <p:cNvSpPr>
            <a:spLocks noGrp="1"/>
          </p:cNvSpPr>
          <p:nvPr>
            <p:ph type="ftr" sz="quarter" idx="11"/>
          </p:nvPr>
        </p:nvSpPr>
        <p:spPr/>
        <p:txBody>
          <a:bodyPr/>
          <a:lstStyle>
            <a:lvl1pPr>
              <a:defRPr/>
            </a:lvl1pPr>
          </a:lstStyle>
          <a:p>
            <a:endParaRPr lang="zh-CN" altLang="zh-CN"/>
          </a:p>
        </p:txBody>
      </p:sp>
      <p:sp>
        <p:nvSpPr>
          <p:cNvPr id="7" name="灯片编号占位符 6"/>
          <p:cNvSpPr>
            <a:spLocks noGrp="1"/>
          </p:cNvSpPr>
          <p:nvPr>
            <p:ph type="sldNum" sz="quarter" idx="12"/>
          </p:nvPr>
        </p:nvSpPr>
        <p:spPr/>
        <p:txBody>
          <a:bodyPr/>
          <a:lstStyle>
            <a:lvl1pPr>
              <a:defRPr/>
            </a:lvl1pPr>
          </a:lstStyle>
          <a:p>
            <a:fld id="{F622C513-A443-46AB-AA78-835B217BFAB2}" type="slidenum">
              <a:rPr lang="zh-CN" altLang="en-US"/>
              <a:pPr/>
              <a:t>‹#›</a:t>
            </a:fld>
            <a:endParaRPr lang="en-US" sz="180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zh-CN" altLang="zh-CN"/>
          </a:p>
        </p:txBody>
      </p:sp>
      <p:sp>
        <p:nvSpPr>
          <p:cNvPr id="6" name="页脚占位符 5"/>
          <p:cNvSpPr>
            <a:spLocks noGrp="1"/>
          </p:cNvSpPr>
          <p:nvPr>
            <p:ph type="ftr" sz="quarter" idx="11"/>
          </p:nvPr>
        </p:nvSpPr>
        <p:spPr/>
        <p:txBody>
          <a:bodyPr/>
          <a:lstStyle>
            <a:lvl1pPr>
              <a:defRPr/>
            </a:lvl1pPr>
          </a:lstStyle>
          <a:p>
            <a:endParaRPr lang="zh-CN" altLang="zh-CN"/>
          </a:p>
        </p:txBody>
      </p:sp>
      <p:sp>
        <p:nvSpPr>
          <p:cNvPr id="7" name="灯片编号占位符 6"/>
          <p:cNvSpPr>
            <a:spLocks noGrp="1"/>
          </p:cNvSpPr>
          <p:nvPr>
            <p:ph type="sldNum" sz="quarter" idx="12"/>
          </p:nvPr>
        </p:nvSpPr>
        <p:spPr/>
        <p:txBody>
          <a:bodyPr/>
          <a:lstStyle>
            <a:lvl1pPr>
              <a:defRPr/>
            </a:lvl1pPr>
          </a:lstStyle>
          <a:p>
            <a:fld id="{AC116AC6-5D78-4AAA-9DE8-31C960598B84}" type="slidenum">
              <a:rPr lang="zh-CN" altLang="en-US"/>
              <a:pPr/>
              <a:t>‹#›</a:t>
            </a:fld>
            <a:endParaRPr lang="en-US" sz="180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4"/>
          <a:srcRect/>
          <a:tile tx="0" ty="0" sx="100000" sy="100000" flip="none" algn="tl"/>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idx="4294967295"/>
          </p:nvPr>
        </p:nvSpPr>
        <p:spPr bwMode="auto">
          <a:xfrm>
            <a:off x="574675" y="304800"/>
            <a:ext cx="8001000" cy="12160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zh-CN" smtClean="0">
                <a:sym typeface="Verdana" pitchFamily="34" charset="0"/>
              </a:rPr>
              <a:t>单击此处编辑母版标题样式</a:t>
            </a:r>
          </a:p>
        </p:txBody>
      </p:sp>
      <p:sp>
        <p:nvSpPr>
          <p:cNvPr id="1027" name="Rectangle 3"/>
          <p:cNvSpPr>
            <a:spLocks noGrp="1" noChangeArrowheads="1"/>
          </p:cNvSpPr>
          <p:nvPr>
            <p:ph type="body" idx="1"/>
          </p:nvPr>
        </p:nvSpPr>
        <p:spPr bwMode="auto">
          <a:xfrm>
            <a:off x="566738" y="1752600"/>
            <a:ext cx="8001000" cy="426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smtClean="0">
                <a:sym typeface="Verdana" pitchFamily="34" charset="0"/>
              </a:rPr>
              <a:t>单击此处编辑母版文本样式</a:t>
            </a:r>
          </a:p>
          <a:p>
            <a:pPr lvl="1"/>
            <a:r>
              <a:rPr lang="zh-CN" smtClean="0">
                <a:sym typeface="Verdana" pitchFamily="34" charset="0"/>
              </a:rPr>
              <a:t>第二级</a:t>
            </a:r>
          </a:p>
          <a:p>
            <a:pPr lvl="2"/>
            <a:r>
              <a:rPr lang="zh-CN" smtClean="0">
                <a:sym typeface="Verdana" pitchFamily="34" charset="0"/>
              </a:rPr>
              <a:t>第三级</a:t>
            </a:r>
          </a:p>
          <a:p>
            <a:pPr lvl="3"/>
            <a:r>
              <a:rPr lang="zh-CN" smtClean="0">
                <a:sym typeface="Verdana" pitchFamily="34" charset="0"/>
              </a:rPr>
              <a:t>第四级</a:t>
            </a:r>
          </a:p>
          <a:p>
            <a:pPr lvl="4"/>
            <a:r>
              <a:rPr lang="zh-CN" smtClean="0">
                <a:sym typeface="Verdana" pitchFamily="34" charset="0"/>
              </a:rPr>
              <a:t>第五级</a:t>
            </a:r>
          </a:p>
        </p:txBody>
      </p:sp>
      <p:sp>
        <p:nvSpPr>
          <p:cNvPr id="1028" name="AutoShape 4"/>
          <p:cNvSpPr>
            <a:spLocks noChangeArrowheads="1"/>
          </p:cNvSpPr>
          <p:nvPr/>
        </p:nvSpPr>
        <p:spPr bwMode="auto">
          <a:xfrm>
            <a:off x="609600" y="1566863"/>
            <a:ext cx="7958138" cy="109537"/>
          </a:xfrm>
          <a:custGeom>
            <a:avLst/>
            <a:gdLst>
              <a:gd name="T0" fmla="*/ 0 w 1000"/>
              <a:gd name="T1" fmla="*/ 0 h 1000"/>
              <a:gd name="T2" fmla="*/ 585 w 1000"/>
              <a:gd name="T3" fmla="*/ 0 h 1000"/>
              <a:gd name="T4" fmla="*/ 585 w 1000"/>
              <a:gd name="T5" fmla="*/ 1000 h 1000"/>
              <a:gd name="T6" fmla="*/ 0 w 1000"/>
              <a:gd name="T7" fmla="*/ 1000 h 1000"/>
              <a:gd name="T8" fmla="*/ 0 w 1000"/>
              <a:gd name="T9" fmla="*/ 0 h 1000"/>
              <a:gd name="T10" fmla="*/ 1000 w 1000"/>
              <a:gd name="T11" fmla="*/ 0 h 1000"/>
              <a:gd name="T12" fmla="*/ 0 60000 65536"/>
              <a:gd name="T13" fmla="*/ 0 60000 65536"/>
              <a:gd name="T14" fmla="*/ 0 60000 65536"/>
              <a:gd name="T15" fmla="*/ 0 60000 65536"/>
              <a:gd name="T16" fmla="*/ 0 60000 65536"/>
              <a:gd name="T17" fmla="*/ 0 60000 65536"/>
              <a:gd name="T18" fmla="*/ 0 w 1000"/>
              <a:gd name="T19" fmla="*/ 0 h 1000"/>
              <a:gd name="T20" fmla="*/ 1000 w 1000"/>
              <a:gd name="T21" fmla="*/ 1000 h 1000"/>
            </a:gdLst>
            <a:ahLst/>
            <a:cxnLst>
              <a:cxn ang="T12">
                <a:pos x="T0" y="T1"/>
              </a:cxn>
              <a:cxn ang="T13">
                <a:pos x="T2" y="T3"/>
              </a:cxn>
              <a:cxn ang="T14">
                <a:pos x="T4" y="T5"/>
              </a:cxn>
              <a:cxn ang="T15">
                <a:pos x="T6" y="T7"/>
              </a:cxn>
              <a:cxn ang="T16">
                <a:pos x="T8" y="T9"/>
              </a:cxn>
              <a:cxn ang="T17">
                <a:pos x="T10" y="T11"/>
              </a:cxn>
            </a:cxnLst>
            <a:rect l="T18" t="T19" r="T20" b="T21"/>
            <a:pathLst>
              <a:path w="1000" h="1000">
                <a:moveTo>
                  <a:pt x="0" y="0"/>
                </a:moveTo>
                <a:lnTo>
                  <a:pt x="585" y="0"/>
                </a:lnTo>
                <a:lnTo>
                  <a:pt x="585" y="1000"/>
                </a:lnTo>
                <a:lnTo>
                  <a:pt x="0" y="1000"/>
                </a:lnTo>
                <a:close/>
              </a:path>
              <a:path w="1000" h="1000">
                <a:moveTo>
                  <a:pt x="0" y="0"/>
                </a:moveTo>
                <a:lnTo>
                  <a:pt x="1000" y="0"/>
                </a:lnTo>
              </a:path>
            </a:pathLst>
          </a:custGeom>
          <a:solidFill>
            <a:schemeClr val="accent2"/>
          </a:solidFill>
          <a:ln w="9525" cmpd="sng">
            <a:solidFill>
              <a:schemeClr val="accent2"/>
            </a:solidFill>
            <a:miter lim="800000"/>
            <a:headEnd/>
            <a:tailEnd/>
          </a:ln>
        </p:spPr>
        <p:txBody>
          <a:bodyPr/>
          <a:lstStyle/>
          <a:p>
            <a:endParaRPr lang="zh-CN" altLang="zh-CN" sz="2400">
              <a:solidFill>
                <a:srgbClr val="000000"/>
              </a:solidFill>
              <a:latin typeface="Times New Roman" pitchFamily="18" charset="0"/>
              <a:sym typeface="Times New Roman" pitchFamily="18" charset="0"/>
            </a:endParaRPr>
          </a:p>
        </p:txBody>
      </p:sp>
      <p:sp>
        <p:nvSpPr>
          <p:cNvPr id="1029" name="Line 5"/>
          <p:cNvSpPr>
            <a:spLocks noChangeShapeType="1"/>
          </p:cNvSpPr>
          <p:nvPr/>
        </p:nvSpPr>
        <p:spPr bwMode="auto">
          <a:xfrm flipV="1">
            <a:off x="609600" y="6172200"/>
            <a:ext cx="7924800" cy="0"/>
          </a:xfrm>
          <a:prstGeom prst="line">
            <a:avLst/>
          </a:prstGeom>
          <a:noFill/>
          <a:ln w="3175" cmpd="sng">
            <a:solidFill>
              <a:schemeClr val="accent2"/>
            </a:solidFill>
            <a:round/>
            <a:headEnd/>
            <a:tailEnd/>
          </a:ln>
        </p:spPr>
        <p:txBody>
          <a:bodyPr/>
          <a:lstStyle/>
          <a:p>
            <a:endParaRPr lang="zh-CN" altLang="zh-CN">
              <a:solidFill>
                <a:srgbClr val="000000"/>
              </a:solidFill>
              <a:sym typeface="Verdana" pitchFamily="34" charset="0"/>
            </a:endParaRPr>
          </a:p>
        </p:txBody>
      </p:sp>
      <p:sp>
        <p:nvSpPr>
          <p:cNvPr id="1030" name="Rectangle 6"/>
          <p:cNvSpPr>
            <a:spLocks noGrp="1" noChangeArrowheads="1"/>
          </p:cNvSpPr>
          <p:nvPr>
            <p:ph type="dt" sz="half" idx="2"/>
          </p:nvPr>
        </p:nvSpPr>
        <p:spPr bwMode="auto">
          <a:xfrm>
            <a:off x="609600" y="6245225"/>
            <a:ext cx="1981200" cy="476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zh-CN" altLang="zh-CN"/>
          </a:p>
        </p:txBody>
      </p:sp>
      <p:sp>
        <p:nvSpPr>
          <p:cNvPr id="1031" name="Rectangle 7"/>
          <p:cNvSpPr>
            <a:spLocks noGrp="1" noChangeArrowheads="1"/>
          </p:cNvSpPr>
          <p:nvPr>
            <p:ph type="ftr" sz="quarter" idx="3"/>
          </p:nvPr>
        </p:nvSpPr>
        <p:spPr bwMode="auto">
          <a:xfrm>
            <a:off x="3124200" y="6245225"/>
            <a:ext cx="2895600" cy="476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200"/>
            </a:lvl1pPr>
          </a:lstStyle>
          <a:p>
            <a:endParaRPr lang="zh-CN" altLang="zh-CN"/>
          </a:p>
        </p:txBody>
      </p:sp>
      <p:sp>
        <p:nvSpPr>
          <p:cNvPr id="1032" name="Rectangle 8"/>
          <p:cNvSpPr>
            <a:spLocks noGrp="1" noChangeArrowheads="1"/>
          </p:cNvSpPr>
          <p:nvPr>
            <p:ph type="sldNum" sz="quarter" idx="4"/>
          </p:nvPr>
        </p:nvSpPr>
        <p:spPr bwMode="auto">
          <a:xfrm>
            <a:off x="6553200" y="6245225"/>
            <a:ext cx="1981200" cy="476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fld id="{F51D97C3-741C-4825-8844-5AAE9D8E9C00}" type="slidenum">
              <a:rPr lang="zh-CN" altLang="en-US"/>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xStyles>
    <p:titleStyle>
      <a:lvl1pPr algn="l" rtl="0" eaLnBrk="0" fontAlgn="base" hangingPunct="0">
        <a:spcBef>
          <a:spcPct val="0"/>
        </a:spcBef>
        <a:spcAft>
          <a:spcPct val="0"/>
        </a:spcAft>
        <a:defRPr sz="3800">
          <a:solidFill>
            <a:schemeClr val="tx2"/>
          </a:solidFill>
          <a:latin typeface="+mj-lt"/>
          <a:ea typeface="+mj-ea"/>
          <a:cs typeface="+mj-cs"/>
          <a:sym typeface="Verdana" pitchFamily="34" charset="0"/>
        </a:defRPr>
      </a:lvl1pPr>
      <a:lvl2pPr algn="l" rtl="0" eaLnBrk="0" fontAlgn="base" hangingPunct="0">
        <a:spcBef>
          <a:spcPct val="0"/>
        </a:spcBef>
        <a:spcAft>
          <a:spcPct val="0"/>
        </a:spcAft>
        <a:defRPr sz="3800">
          <a:solidFill>
            <a:schemeClr val="tx2"/>
          </a:solidFill>
          <a:latin typeface="Verdana" pitchFamily="34" charset="0"/>
          <a:ea typeface="宋体" pitchFamily="2" charset="-122"/>
          <a:sym typeface="Verdana" pitchFamily="34" charset="0"/>
        </a:defRPr>
      </a:lvl2pPr>
      <a:lvl3pPr algn="l" rtl="0" eaLnBrk="0" fontAlgn="base" hangingPunct="0">
        <a:spcBef>
          <a:spcPct val="0"/>
        </a:spcBef>
        <a:spcAft>
          <a:spcPct val="0"/>
        </a:spcAft>
        <a:defRPr sz="3800">
          <a:solidFill>
            <a:schemeClr val="tx2"/>
          </a:solidFill>
          <a:latin typeface="Verdana" pitchFamily="34" charset="0"/>
          <a:ea typeface="宋体" pitchFamily="2" charset="-122"/>
          <a:sym typeface="Verdana" pitchFamily="34" charset="0"/>
        </a:defRPr>
      </a:lvl3pPr>
      <a:lvl4pPr algn="l" rtl="0" eaLnBrk="0" fontAlgn="base" hangingPunct="0">
        <a:spcBef>
          <a:spcPct val="0"/>
        </a:spcBef>
        <a:spcAft>
          <a:spcPct val="0"/>
        </a:spcAft>
        <a:defRPr sz="3800">
          <a:solidFill>
            <a:schemeClr val="tx2"/>
          </a:solidFill>
          <a:latin typeface="Verdana" pitchFamily="34" charset="0"/>
          <a:ea typeface="宋体" pitchFamily="2" charset="-122"/>
          <a:sym typeface="Verdana" pitchFamily="34" charset="0"/>
        </a:defRPr>
      </a:lvl4pPr>
      <a:lvl5pPr algn="l" rtl="0" eaLnBrk="0" fontAlgn="base" hangingPunct="0">
        <a:spcBef>
          <a:spcPct val="0"/>
        </a:spcBef>
        <a:spcAft>
          <a:spcPct val="0"/>
        </a:spcAft>
        <a:defRPr sz="3800">
          <a:solidFill>
            <a:schemeClr val="tx2"/>
          </a:solidFill>
          <a:latin typeface="Verdana" pitchFamily="34" charset="0"/>
          <a:ea typeface="宋体" pitchFamily="2" charset="-122"/>
          <a:sym typeface="Verdana" pitchFamily="34" charset="0"/>
        </a:defRPr>
      </a:lvl5pPr>
      <a:lvl6pPr marL="457200" algn="l" rtl="0" eaLnBrk="0" fontAlgn="base" hangingPunct="0">
        <a:spcBef>
          <a:spcPct val="0"/>
        </a:spcBef>
        <a:spcAft>
          <a:spcPct val="0"/>
        </a:spcAft>
        <a:defRPr sz="3800">
          <a:solidFill>
            <a:schemeClr val="tx2"/>
          </a:solidFill>
          <a:latin typeface="Verdana" pitchFamily="34" charset="0"/>
          <a:ea typeface="宋体" pitchFamily="2" charset="-122"/>
          <a:sym typeface="Verdana" pitchFamily="34" charset="0"/>
        </a:defRPr>
      </a:lvl6pPr>
      <a:lvl7pPr marL="914400" algn="l" rtl="0" eaLnBrk="0" fontAlgn="base" hangingPunct="0">
        <a:spcBef>
          <a:spcPct val="0"/>
        </a:spcBef>
        <a:spcAft>
          <a:spcPct val="0"/>
        </a:spcAft>
        <a:defRPr sz="3800">
          <a:solidFill>
            <a:schemeClr val="tx2"/>
          </a:solidFill>
          <a:latin typeface="Verdana" pitchFamily="34" charset="0"/>
          <a:ea typeface="宋体" pitchFamily="2" charset="-122"/>
          <a:sym typeface="Verdana" pitchFamily="34" charset="0"/>
        </a:defRPr>
      </a:lvl7pPr>
      <a:lvl8pPr marL="1371600" algn="l" rtl="0" eaLnBrk="0" fontAlgn="base" hangingPunct="0">
        <a:spcBef>
          <a:spcPct val="0"/>
        </a:spcBef>
        <a:spcAft>
          <a:spcPct val="0"/>
        </a:spcAft>
        <a:defRPr sz="3800">
          <a:solidFill>
            <a:schemeClr val="tx2"/>
          </a:solidFill>
          <a:latin typeface="Verdana" pitchFamily="34" charset="0"/>
          <a:ea typeface="宋体" pitchFamily="2" charset="-122"/>
          <a:sym typeface="Verdana" pitchFamily="34" charset="0"/>
        </a:defRPr>
      </a:lvl8pPr>
      <a:lvl9pPr marL="1828800" algn="l" rtl="0" eaLnBrk="0" fontAlgn="base" hangingPunct="0">
        <a:spcBef>
          <a:spcPct val="0"/>
        </a:spcBef>
        <a:spcAft>
          <a:spcPct val="0"/>
        </a:spcAft>
        <a:defRPr sz="3800">
          <a:solidFill>
            <a:schemeClr val="tx2"/>
          </a:solidFill>
          <a:latin typeface="Verdana" pitchFamily="34" charset="0"/>
          <a:ea typeface="宋体" pitchFamily="2" charset="-122"/>
          <a:sym typeface="Verdana" pitchFamily="34" charset="0"/>
        </a:defRPr>
      </a:lvl9pPr>
    </p:titleStyle>
    <p:bodyStyle>
      <a:lvl1pPr marL="469900" indent="-469900" algn="l" defTabSz="0" rtl="0" eaLnBrk="0" fontAlgn="base" hangingPunct="0">
        <a:spcBef>
          <a:spcPct val="20000"/>
        </a:spcBef>
        <a:spcAft>
          <a:spcPct val="0"/>
        </a:spcAft>
        <a:buClr>
          <a:schemeClr val="accent2"/>
        </a:buClr>
        <a:buFont typeface="Wingdings" pitchFamily="2" charset="2"/>
        <a:buChar char="o"/>
        <a:defRPr sz="3000">
          <a:solidFill>
            <a:schemeClr val="tx1"/>
          </a:solidFill>
          <a:latin typeface="+mn-lt"/>
          <a:ea typeface="+mn-ea"/>
          <a:cs typeface="+mn-cs"/>
          <a:sym typeface="Verdana" pitchFamily="34" charset="0"/>
        </a:defRPr>
      </a:lvl1pPr>
      <a:lvl2pPr marL="908050" indent="-436563" algn="l" defTabSz="0" rtl="0" eaLnBrk="0" fontAlgn="base" hangingPunct="0">
        <a:spcBef>
          <a:spcPct val="20000"/>
        </a:spcBef>
        <a:spcAft>
          <a:spcPct val="0"/>
        </a:spcAft>
        <a:buClr>
          <a:schemeClr val="accent2"/>
        </a:buClr>
        <a:buFont typeface="Wingdings" pitchFamily="2" charset="2"/>
        <a:buChar char="n"/>
        <a:defRPr sz="2600">
          <a:solidFill>
            <a:schemeClr val="tx1"/>
          </a:solidFill>
          <a:latin typeface="+mn-lt"/>
          <a:ea typeface="+mn-ea"/>
          <a:sym typeface="Verdana" pitchFamily="34" charset="0"/>
        </a:defRPr>
      </a:lvl2pPr>
      <a:lvl3pPr marL="1304925" indent="-395288" algn="l" defTabSz="0" rtl="0" eaLnBrk="0" fontAlgn="base" hangingPunct="0">
        <a:spcBef>
          <a:spcPct val="20000"/>
        </a:spcBef>
        <a:spcAft>
          <a:spcPct val="0"/>
        </a:spcAft>
        <a:buClr>
          <a:schemeClr val="accent2"/>
        </a:buClr>
        <a:buFont typeface="Wingdings" pitchFamily="2" charset="2"/>
        <a:buChar char="o"/>
        <a:defRPr sz="2300">
          <a:solidFill>
            <a:schemeClr val="tx1"/>
          </a:solidFill>
          <a:latin typeface="+mn-lt"/>
          <a:ea typeface="+mn-ea"/>
          <a:sym typeface="Verdana" pitchFamily="34" charset="0"/>
        </a:defRPr>
      </a:lvl3pPr>
      <a:lvl4pPr marL="1693863" indent="-385763" algn="l" defTabSz="0" rtl="0" eaLnBrk="0" fontAlgn="base" hangingPunct="0">
        <a:spcBef>
          <a:spcPct val="20000"/>
        </a:spcBef>
        <a:spcAft>
          <a:spcPct val="0"/>
        </a:spcAft>
        <a:buClr>
          <a:schemeClr val="accent2"/>
        </a:buClr>
        <a:buFont typeface="Wingdings" pitchFamily="2" charset="2"/>
        <a:buChar char="n"/>
        <a:defRPr sz="2000">
          <a:solidFill>
            <a:schemeClr val="tx1"/>
          </a:solidFill>
          <a:latin typeface="+mn-lt"/>
          <a:ea typeface="+mn-ea"/>
          <a:sym typeface="Verdana" pitchFamily="34" charset="0"/>
        </a:defRPr>
      </a:lvl4pPr>
      <a:lvl5pPr marL="2093913" indent="-398463" algn="l" defTabSz="0" rtl="0" eaLnBrk="0" fontAlgn="base" hangingPunct="0">
        <a:spcBef>
          <a:spcPct val="25000"/>
        </a:spcBef>
        <a:spcAft>
          <a:spcPct val="0"/>
        </a:spcAft>
        <a:buClr>
          <a:schemeClr val="accent2"/>
        </a:buClr>
        <a:buFont typeface="Wingdings" pitchFamily="2" charset="2"/>
        <a:buChar char="§"/>
        <a:defRPr sz="2000">
          <a:solidFill>
            <a:schemeClr val="tx1"/>
          </a:solidFill>
          <a:latin typeface="+mn-lt"/>
          <a:ea typeface="+mn-ea"/>
          <a:sym typeface="Verdana" pitchFamily="34" charset="0"/>
        </a:defRPr>
      </a:lvl5pPr>
      <a:lvl6pPr marL="2551113" indent="-398463" algn="l" defTabSz="0" rtl="0" eaLnBrk="0" fontAlgn="base" hangingPunct="0">
        <a:spcBef>
          <a:spcPct val="25000"/>
        </a:spcBef>
        <a:spcAft>
          <a:spcPct val="0"/>
        </a:spcAft>
        <a:buClr>
          <a:schemeClr val="accent2"/>
        </a:buClr>
        <a:buFont typeface="Wingdings" pitchFamily="2" charset="2"/>
        <a:buChar char="§"/>
        <a:defRPr sz="2000">
          <a:solidFill>
            <a:schemeClr val="tx1"/>
          </a:solidFill>
          <a:latin typeface="+mn-lt"/>
          <a:ea typeface="+mn-ea"/>
          <a:sym typeface="Verdana" pitchFamily="34" charset="0"/>
        </a:defRPr>
      </a:lvl6pPr>
      <a:lvl7pPr marL="3008313" indent="-398463" algn="l" defTabSz="0" rtl="0" eaLnBrk="0" fontAlgn="base" hangingPunct="0">
        <a:spcBef>
          <a:spcPct val="25000"/>
        </a:spcBef>
        <a:spcAft>
          <a:spcPct val="0"/>
        </a:spcAft>
        <a:buClr>
          <a:schemeClr val="accent2"/>
        </a:buClr>
        <a:buFont typeface="Wingdings" pitchFamily="2" charset="2"/>
        <a:buChar char="§"/>
        <a:defRPr sz="2000">
          <a:solidFill>
            <a:schemeClr val="tx1"/>
          </a:solidFill>
          <a:latin typeface="+mn-lt"/>
          <a:ea typeface="+mn-ea"/>
          <a:sym typeface="Verdana" pitchFamily="34" charset="0"/>
        </a:defRPr>
      </a:lvl7pPr>
      <a:lvl8pPr marL="3465513" indent="-398463" algn="l" defTabSz="0" rtl="0" eaLnBrk="0" fontAlgn="base" hangingPunct="0">
        <a:spcBef>
          <a:spcPct val="25000"/>
        </a:spcBef>
        <a:spcAft>
          <a:spcPct val="0"/>
        </a:spcAft>
        <a:buClr>
          <a:schemeClr val="accent2"/>
        </a:buClr>
        <a:buFont typeface="Wingdings" pitchFamily="2" charset="2"/>
        <a:buChar char="§"/>
        <a:defRPr sz="2000">
          <a:solidFill>
            <a:schemeClr val="tx1"/>
          </a:solidFill>
          <a:latin typeface="+mn-lt"/>
          <a:ea typeface="+mn-ea"/>
          <a:sym typeface="Verdana" pitchFamily="34" charset="0"/>
        </a:defRPr>
      </a:lvl8pPr>
      <a:lvl9pPr marL="3922713" indent="-398463" algn="l" defTabSz="0" rtl="0" eaLnBrk="0" fontAlgn="base" hangingPunct="0">
        <a:spcBef>
          <a:spcPct val="25000"/>
        </a:spcBef>
        <a:spcAft>
          <a:spcPct val="0"/>
        </a:spcAft>
        <a:buClr>
          <a:schemeClr val="accent2"/>
        </a:buClr>
        <a:buFont typeface="Wingdings" pitchFamily="2" charset="2"/>
        <a:buChar char="§"/>
        <a:defRPr sz="2000">
          <a:solidFill>
            <a:schemeClr val="tx1"/>
          </a:solidFill>
          <a:latin typeface="+mn-lt"/>
          <a:ea typeface="+mn-ea"/>
          <a:sym typeface="Verdana"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1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jpeg"/></Relationships>
</file>

<file path=ppt/slides/_rels/slide2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image" Target="../media/image21.jpeg"/><Relationship Id="rId4" Type="http://schemas.openxmlformats.org/officeDocument/2006/relationships/image" Target="../media/image20.jpeg"/></Relationships>
</file>

<file path=ppt/slides/_rels/slide2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7.xml"/><Relationship Id="rId4" Type="http://schemas.openxmlformats.org/officeDocument/2006/relationships/image" Target="../media/image28.jpeg"/></Relationships>
</file>

<file path=ppt/slides/_rels/slide3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7.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jpeg"/></Relationships>
</file>

<file path=ppt/slides/_rels/slide37.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7.xml"/><Relationship Id="rId5" Type="http://schemas.openxmlformats.org/officeDocument/2006/relationships/image" Target="../media/image38.jpeg"/><Relationship Id="rId4" Type="http://schemas.openxmlformats.org/officeDocument/2006/relationships/image" Target="../media/image2.jpeg"/></Relationships>
</file>

<file path=ppt/slides/_rels/slide38.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7.xml"/><Relationship Id="rId4" Type="http://schemas.openxmlformats.org/officeDocument/2006/relationships/image" Target="../media/image42.w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2.xml"/><Relationship Id="rId4" Type="http://schemas.openxmlformats.org/officeDocument/2006/relationships/image" Target="../media/image45.jpeg"/></Relationships>
</file>

<file path=ppt/slides/_rels/slide41.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2.xml"/><Relationship Id="rId4" Type="http://schemas.openxmlformats.org/officeDocument/2006/relationships/image" Target="../media/image48.jpeg"/></Relationships>
</file>

<file path=ppt/slides/_rels/slide42.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slideLayout" Target="../slideLayouts/slideLayout2.xml"/><Relationship Id="rId5" Type="http://schemas.openxmlformats.org/officeDocument/2006/relationships/image" Target="../media/image52.jpeg"/><Relationship Id="rId4" Type="http://schemas.openxmlformats.org/officeDocument/2006/relationships/image" Target="../media/image51.jpeg"/></Relationships>
</file>

<file path=ppt/slides/_rels/slide43.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jpeg"/><Relationship Id="rId1" Type="http://schemas.openxmlformats.org/officeDocument/2006/relationships/slideLayout" Target="../slideLayouts/slideLayout2.xml"/><Relationship Id="rId4" Type="http://schemas.openxmlformats.org/officeDocument/2006/relationships/image" Target="../media/image56.jpeg"/></Relationships>
</file>

<file path=ppt/slides/_rels/slide45.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jpeg"/><Relationship Id="rId1" Type="http://schemas.openxmlformats.org/officeDocument/2006/relationships/slideLayout" Target="../slideLayouts/slideLayout2.xml"/><Relationship Id="rId4" Type="http://schemas.openxmlformats.org/officeDocument/2006/relationships/image" Target="../media/image60.jpe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1.jpeg"/><Relationship Id="rId1" Type="http://schemas.openxmlformats.org/officeDocument/2006/relationships/slideLayout" Target="../slideLayouts/slideLayout2.xml"/><Relationship Id="rId5" Type="http://schemas.openxmlformats.org/officeDocument/2006/relationships/image" Target="../media/image64.jpeg"/><Relationship Id="rId4" Type="http://schemas.openxmlformats.org/officeDocument/2006/relationships/image" Target="../media/image63.jpe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image" Target="../media/image65.jpeg"/><Relationship Id="rId1" Type="http://schemas.openxmlformats.org/officeDocument/2006/relationships/slideLayout" Target="../slideLayouts/slideLayout2.xml"/><Relationship Id="rId5" Type="http://schemas.openxmlformats.org/officeDocument/2006/relationships/image" Target="../media/image68.jpeg"/><Relationship Id="rId4" Type="http://schemas.openxmlformats.org/officeDocument/2006/relationships/image" Target="../media/image67.jpeg"/></Relationships>
</file>

<file path=ppt/slides/_rels/slide54.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image" Target="../media/image69.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image" Target="../media/image71.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image" Target="../media/image72.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image" Target="../media/image74.jpeg"/><Relationship Id="rId1" Type="http://schemas.openxmlformats.org/officeDocument/2006/relationships/slideLayout" Target="../slideLayouts/slideLayout2.xml"/><Relationship Id="rId4" Type="http://schemas.openxmlformats.org/officeDocument/2006/relationships/image" Target="../media/image76.jpeg"/></Relationships>
</file>

<file path=ppt/slides/_rels/slide59.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image" Target="../media/image7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4" name="AutoShape 7"/>
          <p:cNvSpPr>
            <a:spLocks noChangeArrowheads="1"/>
          </p:cNvSpPr>
          <p:nvPr/>
        </p:nvSpPr>
        <p:spPr bwMode="auto">
          <a:xfrm>
            <a:off x="685800" y="2393950"/>
            <a:ext cx="7772400" cy="109538"/>
          </a:xfrm>
          <a:custGeom>
            <a:avLst/>
            <a:gdLst>
              <a:gd name="T0" fmla="*/ 0 w 1000"/>
              <a:gd name="T1" fmla="*/ 0 h 1000"/>
              <a:gd name="T2" fmla="*/ 618 w 1000"/>
              <a:gd name="T3" fmla="*/ 0 h 1000"/>
              <a:gd name="T4" fmla="*/ 618 w 1000"/>
              <a:gd name="T5" fmla="*/ 1000 h 1000"/>
              <a:gd name="T6" fmla="*/ 0 w 1000"/>
              <a:gd name="T7" fmla="*/ 1000 h 1000"/>
              <a:gd name="T8" fmla="*/ 0 w 1000"/>
              <a:gd name="T9" fmla="*/ 0 h 1000"/>
              <a:gd name="T10" fmla="*/ 1000 w 1000"/>
              <a:gd name="T11" fmla="*/ 0 h 1000"/>
              <a:gd name="T12" fmla="*/ 0 60000 65536"/>
              <a:gd name="T13" fmla="*/ 0 60000 65536"/>
              <a:gd name="T14" fmla="*/ 0 60000 65536"/>
              <a:gd name="T15" fmla="*/ 0 60000 65536"/>
              <a:gd name="T16" fmla="*/ 0 60000 65536"/>
              <a:gd name="T17" fmla="*/ 0 60000 65536"/>
              <a:gd name="T18" fmla="*/ 0 w 1000"/>
              <a:gd name="T19" fmla="*/ 0 h 1000"/>
              <a:gd name="T20" fmla="*/ 1000 w 1000"/>
              <a:gd name="T21" fmla="*/ 1000 h 1000"/>
            </a:gdLst>
            <a:ahLst/>
            <a:cxnLst>
              <a:cxn ang="T12">
                <a:pos x="T0" y="T1"/>
              </a:cxn>
              <a:cxn ang="T13">
                <a:pos x="T2" y="T3"/>
              </a:cxn>
              <a:cxn ang="T14">
                <a:pos x="T4" y="T5"/>
              </a:cxn>
              <a:cxn ang="T15">
                <a:pos x="T6" y="T7"/>
              </a:cxn>
              <a:cxn ang="T16">
                <a:pos x="T8" y="T9"/>
              </a:cxn>
              <a:cxn ang="T17">
                <a:pos x="T10" y="T11"/>
              </a:cxn>
            </a:cxnLst>
            <a:rect l="T18" t="T19" r="T20" b="T21"/>
            <a:pathLst>
              <a:path w="1000" h="1000">
                <a:moveTo>
                  <a:pt x="0" y="0"/>
                </a:moveTo>
                <a:lnTo>
                  <a:pt x="618" y="0"/>
                </a:lnTo>
                <a:lnTo>
                  <a:pt x="618" y="1000"/>
                </a:lnTo>
                <a:lnTo>
                  <a:pt x="0" y="1000"/>
                </a:lnTo>
                <a:close/>
              </a:path>
              <a:path w="1000" h="1000">
                <a:moveTo>
                  <a:pt x="0" y="0"/>
                </a:moveTo>
                <a:lnTo>
                  <a:pt x="1000" y="0"/>
                </a:lnTo>
              </a:path>
            </a:pathLst>
          </a:custGeom>
          <a:solidFill>
            <a:schemeClr val="accent2"/>
          </a:solidFill>
          <a:ln w="9525" cmpd="sng">
            <a:solidFill>
              <a:schemeClr val="accent2"/>
            </a:solidFill>
            <a:miter lim="800000"/>
            <a:headEnd/>
            <a:tailEnd/>
          </a:ln>
        </p:spPr>
        <p:txBody>
          <a:bodyPr/>
          <a:lstStyle/>
          <a:p>
            <a:endParaRPr lang="zh-CN" altLang="zh-CN" sz="2400">
              <a:solidFill>
                <a:srgbClr val="000000"/>
              </a:solidFill>
              <a:latin typeface="Times New Roman" pitchFamily="18" charset="0"/>
              <a:sym typeface="Times New Roman" pitchFamily="18" charset="0"/>
            </a:endParaRPr>
          </a:p>
        </p:txBody>
      </p:sp>
      <p:sp>
        <p:nvSpPr>
          <p:cNvPr id="3075" name="Rectangle 2"/>
          <p:cNvSpPr>
            <a:spLocks noGrp="1" noChangeArrowheads="1"/>
          </p:cNvSpPr>
          <p:nvPr>
            <p:ph type="ctrTitle" idx="4294967295"/>
          </p:nvPr>
        </p:nvSpPr>
        <p:spPr>
          <a:xfrm>
            <a:off x="571500" y="990600"/>
            <a:ext cx="8001000" cy="1371600"/>
          </a:xfrm>
          <a:ln/>
        </p:spPr>
        <p:txBody>
          <a:bodyPr/>
          <a:lstStyle/>
          <a:p>
            <a:pPr algn="ctr" eaLnBrk="1" hangingPunct="1"/>
            <a:r>
              <a:rPr lang="zh-CN">
                <a:ea typeface="华文中宋" pitchFamily="2" charset="-122"/>
              </a:rPr>
              <a:t>因地制宜做好改善农村人居环境工作</a:t>
            </a:r>
            <a:endParaRPr lang="zh-CN"/>
          </a:p>
        </p:txBody>
      </p:sp>
      <p:sp>
        <p:nvSpPr>
          <p:cNvPr id="3076" name="Rectangle 3"/>
          <p:cNvSpPr>
            <a:spLocks noGrp="1" noChangeArrowheads="1"/>
          </p:cNvSpPr>
          <p:nvPr>
            <p:ph type="subTitle" idx="1"/>
          </p:nvPr>
        </p:nvSpPr>
        <p:spPr>
          <a:xfrm>
            <a:off x="1116013" y="3573463"/>
            <a:ext cx="7010400" cy="1600200"/>
          </a:xfrm>
          <a:ln/>
        </p:spPr>
        <p:txBody>
          <a:bodyPr/>
          <a:lstStyle/>
          <a:p>
            <a:pPr eaLnBrk="1" hangingPunct="1"/>
            <a:r>
              <a:rPr lang="zh-CN" altLang="en-US" sz="2800">
                <a:latin typeface="华文中宋" pitchFamily="2" charset="-122"/>
                <a:ea typeface="华文中宋" pitchFamily="2" charset="-122"/>
                <a:sym typeface="华文中宋" pitchFamily="2" charset="-122"/>
              </a:rPr>
              <a:t>住房城乡建设部村镇建设司    王旭东</a:t>
            </a:r>
          </a:p>
          <a:p>
            <a:pPr eaLnBrk="1" hangingPunct="1"/>
            <a:endParaRPr lang="zh-CN" altLang="en-US" sz="1800"/>
          </a:p>
          <a:p>
            <a:pPr eaLnBrk="1" hangingPunct="1"/>
            <a:r>
              <a:rPr lang="en-US" sz="1800"/>
              <a:t>2015-09</a:t>
            </a:r>
            <a:endParaRPr lang="zh-CN"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5"/>
          <p:cNvSpPr>
            <a:spLocks noGrp="1" noChangeArrowheads="1"/>
          </p:cNvSpPr>
          <p:nvPr>
            <p:ph type="title" idx="4294967295"/>
          </p:nvPr>
        </p:nvSpPr>
        <p:spPr>
          <a:xfrm>
            <a:off x="642910" y="981075"/>
            <a:ext cx="8001056" cy="504825"/>
          </a:xfrm>
        </p:spPr>
        <p:txBody>
          <a:bodyPr anchor="ctr"/>
          <a:lstStyle/>
          <a:p>
            <a:pPr eaLnBrk="1" hangingPunct="1">
              <a:lnSpc>
                <a:spcPct val="120000"/>
              </a:lnSpc>
              <a:buClr>
                <a:srgbClr val="FF9933"/>
              </a:buClr>
              <a:buFont typeface="Wingdings" pitchFamily="2" charset="2"/>
              <a:buNone/>
            </a:pPr>
            <a:r>
              <a:rPr lang="en-US" sz="2400" dirty="0">
                <a:solidFill>
                  <a:schemeClr val="tx1"/>
                </a:solidFill>
                <a:latin typeface="华文中宋" pitchFamily="2" charset="-122"/>
                <a:ea typeface="华文中宋" pitchFamily="2" charset="-122"/>
              </a:rPr>
              <a:t>——</a:t>
            </a:r>
            <a:r>
              <a:rPr lang="zh-CN" altLang="en-US" sz="2400" dirty="0">
                <a:solidFill>
                  <a:schemeClr val="tx1"/>
                </a:solidFill>
                <a:latin typeface="华文中宋" pitchFamily="2" charset="-122"/>
                <a:ea typeface="华文中宋" pitchFamily="2" charset="-122"/>
              </a:rPr>
              <a:t>欧美发达国家越来越重视农村发展和人居环境建设</a:t>
            </a:r>
          </a:p>
        </p:txBody>
      </p:sp>
      <p:pic>
        <p:nvPicPr>
          <p:cNvPr id="12291" name="Picture 4" descr="c:\users\ADMINI~1\appdata\roaming\360se6\USERDA~1\Temp\AA6403~1.JPG"/>
          <p:cNvPicPr>
            <a:picLocks noChangeAspect="1" noChangeArrowheads="1"/>
          </p:cNvPicPr>
          <p:nvPr/>
        </p:nvPicPr>
        <p:blipFill>
          <a:blip r:embed="rId2"/>
          <a:srcRect/>
          <a:stretch>
            <a:fillRect/>
          </a:stretch>
        </p:blipFill>
        <p:spPr bwMode="auto">
          <a:xfrm>
            <a:off x="4284663" y="3502025"/>
            <a:ext cx="4802187" cy="3313113"/>
          </a:xfrm>
          <a:prstGeom prst="rect">
            <a:avLst/>
          </a:prstGeom>
          <a:noFill/>
          <a:ln w="9525">
            <a:noFill/>
            <a:miter lim="800000"/>
            <a:headEnd/>
            <a:tailEnd/>
          </a:ln>
          <a:effectLst/>
        </p:spPr>
      </p:pic>
      <p:pic>
        <p:nvPicPr>
          <p:cNvPr id="12292" name="Picture 2" descr="从维也纳去威尼斯的路上，翻越阿尔卑斯山 007"/>
          <p:cNvPicPr>
            <a:picLocks noChangeAspect="1" noChangeArrowheads="1"/>
          </p:cNvPicPr>
          <p:nvPr/>
        </p:nvPicPr>
        <p:blipFill>
          <a:blip r:embed="rId3">
            <a:lum bright="6000" contrast="42000"/>
          </a:blip>
          <a:srcRect/>
          <a:stretch>
            <a:fillRect/>
          </a:stretch>
        </p:blipFill>
        <p:spPr bwMode="auto">
          <a:xfrm>
            <a:off x="180975" y="1485900"/>
            <a:ext cx="4751388" cy="3413125"/>
          </a:xfrm>
          <a:prstGeom prst="rect">
            <a:avLst/>
          </a:prstGeom>
          <a:noFill/>
          <a:ln w="9525">
            <a:noFill/>
            <a:miter lim="800000"/>
            <a:headEnd/>
            <a:tailEnd/>
          </a:ln>
          <a:effectLst/>
        </p:spPr>
      </p:pic>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type="body" idx="1"/>
          </p:nvPr>
        </p:nvSpPr>
        <p:spPr>
          <a:xfrm>
            <a:off x="539750" y="1630363"/>
            <a:ext cx="8001000" cy="4484687"/>
          </a:xfrm>
          <a:ln/>
        </p:spPr>
        <p:txBody>
          <a:bodyPr/>
          <a:lstStyle/>
          <a:p>
            <a:pPr marL="469900" indent="-469900" algn="l" eaLnBrk="1" hangingPunct="1">
              <a:lnSpc>
                <a:spcPct val="120000"/>
              </a:lnSpc>
            </a:pPr>
            <a:r>
              <a:rPr lang="zh-CN" altLang="en-US">
                <a:latin typeface="华文中宋" pitchFamily="2" charset="-122"/>
                <a:ea typeface="华文中宋" pitchFamily="2" charset="-122"/>
                <a:sym typeface="华文中宋" pitchFamily="2" charset="-122"/>
              </a:rPr>
              <a:t>（二）我国农村人居环境的现状</a:t>
            </a:r>
          </a:p>
          <a:p>
            <a:pPr marL="469900" indent="-469900" algn="l" eaLnBrk="1" hangingPunct="1">
              <a:lnSpc>
                <a:spcPct val="120000"/>
              </a:lnSpc>
            </a:pPr>
            <a:r>
              <a:rPr lang="zh-CN" altLang="en-US" sz="1800">
                <a:latin typeface="宋体" pitchFamily="2" charset="-122"/>
                <a:sym typeface="华文中宋" pitchFamily="2" charset="-122"/>
              </a:rPr>
              <a:t>       </a:t>
            </a:r>
            <a:r>
              <a:rPr lang="zh-CN" altLang="en-US" sz="2400">
                <a:latin typeface="宋体" pitchFamily="2" charset="-122"/>
                <a:sym typeface="华文中宋" pitchFamily="2" charset="-122"/>
              </a:rPr>
              <a:t> 我国共有建制镇</a:t>
            </a:r>
            <a:r>
              <a:rPr lang="en-US" sz="2400">
                <a:latin typeface="宋体" pitchFamily="2" charset="-122"/>
                <a:sym typeface="华文中宋" pitchFamily="2" charset="-122"/>
              </a:rPr>
              <a:t>2.01</a:t>
            </a:r>
            <a:r>
              <a:rPr lang="zh-CN" altLang="en-US" sz="2400">
                <a:latin typeface="宋体" pitchFamily="2" charset="-122"/>
                <a:sym typeface="华文中宋" pitchFamily="2" charset="-122"/>
              </a:rPr>
              <a:t>万个，乡</a:t>
            </a:r>
            <a:r>
              <a:rPr lang="en-US" sz="2400">
                <a:latin typeface="宋体" pitchFamily="2" charset="-122"/>
                <a:sym typeface="华文中宋" pitchFamily="2" charset="-122"/>
              </a:rPr>
              <a:t>1.28</a:t>
            </a:r>
            <a:r>
              <a:rPr lang="zh-CN" altLang="en-US" sz="2400">
                <a:latin typeface="宋体" pitchFamily="2" charset="-122"/>
                <a:sym typeface="华文中宋" pitchFamily="2" charset="-122"/>
              </a:rPr>
              <a:t>万个，行政村</a:t>
            </a:r>
            <a:r>
              <a:rPr lang="en-US" sz="2400">
                <a:latin typeface="宋体" pitchFamily="2" charset="-122"/>
                <a:sym typeface="华文中宋" pitchFamily="2" charset="-122"/>
              </a:rPr>
              <a:t>58.8</a:t>
            </a:r>
            <a:r>
              <a:rPr lang="zh-CN" altLang="en-US" sz="2400">
                <a:latin typeface="宋体" pitchFamily="2" charset="-122"/>
                <a:sym typeface="华文中宋" pitchFamily="2" charset="-122"/>
              </a:rPr>
              <a:t>万个，农村人口7亿人左右。总体看，我国农村人居环境处在第一阶段的后期和第二阶段的前期。</a:t>
            </a:r>
          </a:p>
          <a:p>
            <a:pPr marL="1304925" lvl="2" indent="-395288" algn="l" eaLnBrk="1" hangingPunct="1">
              <a:lnSpc>
                <a:spcPct val="150000"/>
              </a:lnSpc>
              <a:buFont typeface="Wingdings" pitchFamily="2" charset="2"/>
              <a:buChar char="p"/>
            </a:pPr>
            <a:r>
              <a:rPr lang="zh-CN" altLang="en-US" sz="2000">
                <a:latin typeface="宋体" pitchFamily="2" charset="-122"/>
                <a:sym typeface="华文中宋" pitchFamily="2" charset="-122"/>
              </a:rPr>
              <a:t>东部地区等较发达地区通村路、供水、供电、住房、通讯等基本生活条件都已具备，开始进入垃圾、污水治理等环境治理阶段</a:t>
            </a:r>
            <a:endParaRPr lang="en-US" sz="2000">
              <a:latin typeface="宋体" pitchFamily="2" charset="-122"/>
              <a:sym typeface="宋体" pitchFamily="2" charset="-122"/>
            </a:endParaRPr>
          </a:p>
          <a:p>
            <a:pPr marL="1304925" lvl="2" indent="-395288" algn="l" eaLnBrk="1" hangingPunct="1">
              <a:lnSpc>
                <a:spcPct val="150000"/>
              </a:lnSpc>
              <a:buFont typeface="Wingdings" pitchFamily="2" charset="2"/>
              <a:buChar char="p"/>
            </a:pPr>
            <a:r>
              <a:rPr lang="zh-CN" altLang="en-US" sz="2000">
                <a:latin typeface="宋体" pitchFamily="2" charset="-122"/>
                <a:sym typeface="华文中宋" pitchFamily="2" charset="-122"/>
              </a:rPr>
              <a:t>中部地区的生活基础设施建设的主要项目正接近完成</a:t>
            </a:r>
            <a:endParaRPr lang="en-US" sz="2000">
              <a:latin typeface="宋体" pitchFamily="2" charset="-122"/>
              <a:sym typeface="宋体" pitchFamily="2" charset="-122"/>
            </a:endParaRPr>
          </a:p>
          <a:p>
            <a:pPr marL="1304925" lvl="2" indent="-395288" algn="l" eaLnBrk="1" hangingPunct="1">
              <a:lnSpc>
                <a:spcPct val="150000"/>
              </a:lnSpc>
              <a:buFont typeface="Wingdings" pitchFamily="2" charset="2"/>
              <a:buChar char="p"/>
            </a:pPr>
            <a:r>
              <a:rPr lang="zh-CN" altLang="en-US" sz="2000">
                <a:latin typeface="宋体" pitchFamily="2" charset="-122"/>
                <a:sym typeface="华文中宋" pitchFamily="2" charset="-122"/>
              </a:rPr>
              <a:t>西部地区的生活基础设施建设还有较长的路要走</a:t>
            </a:r>
            <a:endParaRPr lang="zh-CN" altLang="en-US" sz="2000">
              <a:latin typeface="宋体" pitchFamily="2" charset="-122"/>
              <a:sym typeface="宋体" pitchFamily="2" charset="-122"/>
            </a:endParaRPr>
          </a:p>
        </p:txBody>
      </p:sp>
      <p:sp>
        <p:nvSpPr>
          <p:cNvPr id="13315" name="Rectangle 4"/>
          <p:cNvSpPr>
            <a:spLocks noGrp="1" noChangeArrowheads="1"/>
          </p:cNvSpPr>
          <p:nvPr>
            <p:ph type="title" idx="4294967295"/>
          </p:nvPr>
        </p:nvSpPr>
        <p:spPr>
          <a:xfrm>
            <a:off x="396875" y="333375"/>
            <a:ext cx="8424863" cy="1152525"/>
          </a:xfrm>
          <a:ln/>
        </p:spPr>
        <p:txBody>
          <a:bodyPr/>
          <a:lstStyle/>
          <a:p>
            <a:pPr eaLnBrk="1" hangingPunct="1"/>
            <a:r>
              <a:rPr lang="zh-CN" altLang="en-US">
                <a:ea typeface="华文中宋" pitchFamily="2" charset="-122"/>
              </a:rPr>
              <a:t>三、科学判断所处阶段和人居环境现状</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Grp="1" noChangeArrowheads="1"/>
          </p:cNvSpPr>
          <p:nvPr>
            <p:ph type="body" idx="1"/>
          </p:nvPr>
        </p:nvSpPr>
        <p:spPr>
          <a:xfrm>
            <a:off x="539750" y="1630363"/>
            <a:ext cx="8001000" cy="4484687"/>
          </a:xfrm>
          <a:ln/>
        </p:spPr>
        <p:txBody>
          <a:bodyPr/>
          <a:lstStyle/>
          <a:p>
            <a:pPr marL="469900" indent="-469900" algn="l" eaLnBrk="1" hangingPunct="1">
              <a:lnSpc>
                <a:spcPct val="120000"/>
              </a:lnSpc>
            </a:pPr>
            <a:r>
              <a:rPr lang="zh-CN" altLang="en-US">
                <a:latin typeface="华文中宋" pitchFamily="2" charset="-122"/>
                <a:ea typeface="华文中宋" pitchFamily="2" charset="-122"/>
                <a:sym typeface="华文中宋" pitchFamily="2" charset="-122"/>
              </a:rPr>
              <a:t>（三）当前农村人居环境存在的问题</a:t>
            </a:r>
            <a:r>
              <a:rPr lang="zh-CN" altLang="en-US" sz="1800">
                <a:latin typeface="宋体" pitchFamily="2" charset="-122"/>
                <a:sym typeface="华文中宋" pitchFamily="2" charset="-122"/>
              </a:rPr>
              <a:t>       </a:t>
            </a:r>
            <a:r>
              <a:rPr lang="zh-CN" altLang="en-US" sz="2400">
                <a:latin typeface="宋体" pitchFamily="2" charset="-122"/>
                <a:sym typeface="华文中宋" pitchFamily="2" charset="-122"/>
              </a:rPr>
              <a:t> </a:t>
            </a:r>
          </a:p>
          <a:p>
            <a:pPr marL="1304925" lvl="2" indent="-395288" algn="l" eaLnBrk="1" hangingPunct="1">
              <a:lnSpc>
                <a:spcPct val="150000"/>
              </a:lnSpc>
              <a:buFont typeface="Wingdings" pitchFamily="2" charset="2"/>
              <a:buChar char="p"/>
            </a:pPr>
            <a:r>
              <a:rPr lang="zh-CN" altLang="en-US" sz="2400">
                <a:latin typeface="宋体" pitchFamily="2" charset="-122"/>
                <a:sym typeface="华文中宋" pitchFamily="2" charset="-122"/>
              </a:rPr>
              <a:t>城乡差距仍在扩大</a:t>
            </a:r>
          </a:p>
          <a:p>
            <a:pPr marL="1304925" lvl="2" indent="-395288" algn="l" eaLnBrk="1" hangingPunct="1">
              <a:lnSpc>
                <a:spcPct val="150000"/>
              </a:lnSpc>
              <a:buFont typeface="Wingdings" pitchFamily="2" charset="2"/>
              <a:buChar char="p"/>
            </a:pPr>
            <a:r>
              <a:rPr lang="zh-CN" altLang="en-US" sz="2400">
                <a:latin typeface="宋体" pitchFamily="2" charset="-122"/>
                <a:sym typeface="华文中宋" pitchFamily="2" charset="-122"/>
              </a:rPr>
              <a:t>村庄数量持续减少，人居环境分化</a:t>
            </a:r>
          </a:p>
          <a:p>
            <a:pPr marL="1304925" lvl="2" indent="-395288" algn="l" eaLnBrk="1" hangingPunct="1">
              <a:lnSpc>
                <a:spcPct val="150000"/>
              </a:lnSpc>
              <a:buFont typeface="Wingdings" pitchFamily="2" charset="2"/>
              <a:buChar char="p"/>
            </a:pPr>
            <a:r>
              <a:rPr lang="zh-CN" altLang="en-US" sz="2400">
                <a:latin typeface="宋体" pitchFamily="2" charset="-122"/>
                <a:sym typeface="华文中宋" pitchFamily="2" charset="-122"/>
              </a:rPr>
              <a:t>农村建设主体责任模糊</a:t>
            </a:r>
          </a:p>
          <a:p>
            <a:pPr marL="1304925" lvl="2" indent="-395288" algn="l" eaLnBrk="1" hangingPunct="1">
              <a:lnSpc>
                <a:spcPct val="150000"/>
              </a:lnSpc>
              <a:buFont typeface="Wingdings" pitchFamily="2" charset="2"/>
              <a:buChar char="p"/>
            </a:pPr>
            <a:r>
              <a:rPr lang="zh-CN" altLang="en-US" sz="2400">
                <a:latin typeface="宋体" pitchFamily="2" charset="-122"/>
                <a:sym typeface="华文中宋" pitchFamily="2" charset="-122"/>
              </a:rPr>
              <a:t>农村基础设施引入社会资金的渠道没有打开</a:t>
            </a:r>
          </a:p>
          <a:p>
            <a:pPr marL="1304925" lvl="2" indent="-395288" algn="l" eaLnBrk="1" hangingPunct="1">
              <a:lnSpc>
                <a:spcPct val="150000"/>
              </a:lnSpc>
              <a:buFont typeface="Wingdings" pitchFamily="2" charset="2"/>
              <a:buChar char="p"/>
            </a:pPr>
            <a:r>
              <a:rPr lang="zh-CN" altLang="en-US" sz="2400">
                <a:latin typeface="宋体" pitchFamily="2" charset="-122"/>
                <a:sym typeface="华文中宋" pitchFamily="2" charset="-122"/>
              </a:rPr>
              <a:t>农民契约意识、市场意识还没有建立起来</a:t>
            </a:r>
          </a:p>
        </p:txBody>
      </p:sp>
      <p:sp>
        <p:nvSpPr>
          <p:cNvPr id="14339" name="Rectangle 4"/>
          <p:cNvSpPr>
            <a:spLocks noGrp="1" noChangeArrowheads="1"/>
          </p:cNvSpPr>
          <p:nvPr>
            <p:ph type="title" idx="4294967295"/>
          </p:nvPr>
        </p:nvSpPr>
        <p:spPr>
          <a:xfrm>
            <a:off x="396875" y="333375"/>
            <a:ext cx="8424863" cy="1152525"/>
          </a:xfrm>
          <a:ln/>
        </p:spPr>
        <p:txBody>
          <a:bodyPr/>
          <a:lstStyle/>
          <a:p>
            <a:pPr eaLnBrk="1" hangingPunct="1"/>
            <a:r>
              <a:rPr lang="zh-CN" altLang="en-US">
                <a:ea typeface="华文中宋" pitchFamily="2" charset="-122"/>
              </a:rPr>
              <a:t>三、科学判断所处阶段和人居环境现状</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body" idx="1"/>
          </p:nvPr>
        </p:nvSpPr>
        <p:spPr>
          <a:xfrm>
            <a:off x="949325" y="1700213"/>
            <a:ext cx="7661275" cy="4465637"/>
          </a:xfrm>
          <a:ln/>
        </p:spPr>
        <p:txBody>
          <a:bodyPr/>
          <a:lstStyle/>
          <a:p>
            <a:pPr marL="469900" indent="-469900" algn="l" eaLnBrk="1" hangingPunct="1">
              <a:lnSpc>
                <a:spcPct val="120000"/>
              </a:lnSpc>
            </a:pPr>
            <a:r>
              <a:rPr lang="zh-CN" altLang="en-US" sz="3200">
                <a:latin typeface="华文中宋" pitchFamily="2" charset="-122"/>
                <a:ea typeface="华文中宋" pitchFamily="2" charset="-122"/>
                <a:sym typeface="华文中宋" pitchFamily="2" charset="-122"/>
              </a:rPr>
              <a:t>（四）当前改善农村人居环境的重点</a:t>
            </a:r>
            <a:endParaRPr lang="zh-CN" altLang="en-US" sz="2600">
              <a:latin typeface="华文中宋" pitchFamily="2" charset="-122"/>
              <a:ea typeface="华文中宋" pitchFamily="2" charset="-122"/>
              <a:sym typeface="华文中宋" pitchFamily="2" charset="-122"/>
            </a:endParaRPr>
          </a:p>
          <a:p>
            <a:pPr marL="469900" indent="-469900" algn="l" eaLnBrk="1" hangingPunct="1">
              <a:lnSpc>
                <a:spcPct val="120000"/>
              </a:lnSpc>
            </a:pPr>
            <a:r>
              <a:rPr lang="zh-CN" altLang="en-US" sz="2400">
                <a:latin typeface="华文中宋" pitchFamily="2" charset="-122"/>
                <a:ea typeface="华文中宋" pitchFamily="2" charset="-122"/>
                <a:sym typeface="华文中宋" pitchFamily="2" charset="-122"/>
              </a:rPr>
              <a:t>       </a:t>
            </a:r>
            <a:r>
              <a:rPr lang="zh-CN" altLang="en-US" sz="2400">
                <a:latin typeface="宋体" pitchFamily="2" charset="-122"/>
                <a:sym typeface="宋体" pitchFamily="2" charset="-122"/>
              </a:rPr>
              <a:t>全国农村人居环境调查结果表明：</a:t>
            </a:r>
          </a:p>
          <a:p>
            <a:pPr marL="469900" indent="-469900" algn="l" eaLnBrk="1" hangingPunct="1">
              <a:lnSpc>
                <a:spcPct val="120000"/>
              </a:lnSpc>
            </a:pPr>
            <a:r>
              <a:rPr lang="zh-CN" altLang="en-US" sz="2400">
                <a:latin typeface="宋体" pitchFamily="2" charset="-122"/>
                <a:sym typeface="宋体" pitchFamily="2" charset="-122"/>
              </a:rPr>
              <a:t>       我国目前有52%的村庄基本生活条件还没有完全得到保障；42%的村庄垃圾、污水等环境治理设施还不完善。</a:t>
            </a:r>
          </a:p>
          <a:p>
            <a:pPr marL="469900" indent="-469900" algn="l" eaLnBrk="1" hangingPunct="1">
              <a:lnSpc>
                <a:spcPct val="120000"/>
              </a:lnSpc>
            </a:pPr>
            <a:r>
              <a:rPr lang="zh-CN" altLang="en-US" sz="2400">
                <a:latin typeface="宋体" pitchFamily="2" charset="-122"/>
                <a:sym typeface="宋体" pitchFamily="2" charset="-122"/>
              </a:rPr>
              <a:t>       全国和分地区农村人居环境评价结果表明，全国64%的村庄人居环境较差（5分以下）；西北地区改善压力更大（平均4.4，青海4.2）</a:t>
            </a:r>
            <a:endParaRPr lang="zh-CN" altLang="en-US" sz="2000">
              <a:latin typeface="华文中宋" pitchFamily="2" charset="-122"/>
              <a:ea typeface="华文中宋" pitchFamily="2" charset="-122"/>
              <a:sym typeface="华文中宋" pitchFamily="2" charset="-122"/>
            </a:endParaRPr>
          </a:p>
        </p:txBody>
      </p:sp>
      <p:sp>
        <p:nvSpPr>
          <p:cNvPr id="15363" name="Rectangle 7"/>
          <p:cNvSpPr>
            <a:spLocks noGrp="1" noChangeArrowheads="1"/>
          </p:cNvSpPr>
          <p:nvPr>
            <p:ph type="title" idx="4294967295"/>
          </p:nvPr>
        </p:nvSpPr>
        <p:spPr>
          <a:xfrm>
            <a:off x="396875" y="306388"/>
            <a:ext cx="8423275" cy="1179512"/>
          </a:xfrm>
          <a:ln/>
        </p:spPr>
        <p:txBody>
          <a:bodyPr/>
          <a:lstStyle/>
          <a:p>
            <a:pPr eaLnBrk="1" hangingPunct="1"/>
            <a:r>
              <a:rPr lang="zh-CN" altLang="en-US">
                <a:ea typeface="华文中宋" pitchFamily="2" charset="-122"/>
              </a:rPr>
              <a:t>三、科学判断所处阶段和人居环境现状</a:t>
            </a: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7" name="Picture 3"/>
          <p:cNvPicPr preferRelativeResize="0">
            <a:picLocks noChangeArrowheads="1"/>
          </p:cNvPicPr>
          <p:nvPr/>
        </p:nvPicPr>
        <p:blipFill>
          <a:blip r:embed="rId2"/>
          <a:srcRect/>
          <a:stretch>
            <a:fillRect/>
          </a:stretch>
        </p:blipFill>
        <p:spPr bwMode="auto">
          <a:xfrm>
            <a:off x="214282" y="3571876"/>
            <a:ext cx="2879725" cy="2447925"/>
          </a:xfrm>
          <a:prstGeom prst="rect">
            <a:avLst/>
          </a:prstGeom>
          <a:noFill/>
          <a:ln w="9525">
            <a:noFill/>
            <a:miter lim="800000"/>
            <a:headEnd/>
            <a:tailEnd/>
          </a:ln>
          <a:effectLst/>
        </p:spPr>
      </p:pic>
      <p:pic>
        <p:nvPicPr>
          <p:cNvPr id="16388" name="Picture 4" descr="河南陕西山东照片 905"/>
          <p:cNvPicPr>
            <a:picLocks noChangeAspect="1" noChangeArrowheads="1"/>
          </p:cNvPicPr>
          <p:nvPr/>
        </p:nvPicPr>
        <p:blipFill>
          <a:blip r:embed="rId3" cstate="print">
            <a:lum bright="-12000" contrast="24000"/>
          </a:blip>
          <a:srcRect l="5986" t="6743"/>
          <a:stretch>
            <a:fillRect/>
          </a:stretch>
        </p:blipFill>
        <p:spPr bwMode="auto">
          <a:xfrm>
            <a:off x="214282" y="357166"/>
            <a:ext cx="4078288" cy="3101975"/>
          </a:xfrm>
          <a:prstGeom prst="rect">
            <a:avLst/>
          </a:prstGeom>
          <a:noFill/>
          <a:ln w="9525">
            <a:noFill/>
            <a:miter lim="800000"/>
            <a:headEnd/>
            <a:tailEnd/>
          </a:ln>
          <a:effectLst/>
        </p:spPr>
      </p:pic>
      <p:pic>
        <p:nvPicPr>
          <p:cNvPr id="16389" name="Picture 3" descr="100_7332"/>
          <p:cNvPicPr>
            <a:picLocks noChangeAspect="1" noChangeArrowheads="1"/>
          </p:cNvPicPr>
          <p:nvPr/>
        </p:nvPicPr>
        <p:blipFill>
          <a:blip r:embed="rId4">
            <a:lum contrast="6000"/>
          </a:blip>
          <a:srcRect t="2715"/>
          <a:stretch>
            <a:fillRect/>
          </a:stretch>
        </p:blipFill>
        <p:spPr bwMode="auto">
          <a:xfrm>
            <a:off x="4357686" y="285728"/>
            <a:ext cx="4267200" cy="3135313"/>
          </a:xfrm>
          <a:prstGeom prst="rect">
            <a:avLst/>
          </a:prstGeom>
          <a:noFill/>
          <a:ln w="9525">
            <a:noFill/>
            <a:miter lim="800000"/>
            <a:headEnd/>
            <a:tailEnd/>
          </a:ln>
          <a:effectLst/>
        </p:spPr>
      </p:pic>
      <p:pic>
        <p:nvPicPr>
          <p:cNvPr id="8" name="Picture 4" descr="胡同污水3"/>
          <p:cNvPicPr>
            <a:picLocks noGrp="1" noChangeArrowheads="1"/>
          </p:cNvPicPr>
          <p:nvPr>
            <p:ph sz="quarter" idx="4294967295"/>
          </p:nvPr>
        </p:nvPicPr>
        <p:blipFill>
          <a:blip r:embed="rId5"/>
          <a:srcRect/>
          <a:stretch>
            <a:fillRect/>
          </a:stretch>
        </p:blipFill>
        <p:spPr>
          <a:xfrm>
            <a:off x="6000760" y="3643314"/>
            <a:ext cx="2901950" cy="2184400"/>
          </a:xfrm>
          <a:noFill/>
          <a:ln/>
        </p:spPr>
      </p:pic>
      <p:pic>
        <p:nvPicPr>
          <p:cNvPr id="9" name="Picture 6" descr="15664_29583164970[1]"/>
          <p:cNvPicPr>
            <a:picLocks noChangeAspect="1" noChangeArrowheads="1"/>
          </p:cNvPicPr>
          <p:nvPr/>
        </p:nvPicPr>
        <p:blipFill>
          <a:blip r:embed="rId6"/>
          <a:srcRect/>
          <a:stretch>
            <a:fillRect/>
          </a:stretch>
        </p:blipFill>
        <p:spPr bwMode="auto">
          <a:xfrm>
            <a:off x="2928926" y="3643314"/>
            <a:ext cx="3275013" cy="2232025"/>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灯片编号占位符 3"/>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fld id="{D3B1F613-01C4-498A-85F6-65B648698319}" type="slidenum">
              <a:rPr lang="zh-CN" altLang="en-US" sz="1400">
                <a:latin typeface="Calibri" pitchFamily="34" charset="0"/>
              </a:rPr>
              <a:pPr algn="r"/>
              <a:t>15</a:t>
            </a:fld>
            <a:endParaRPr lang="zh-CN" altLang="en-US" sz="1400">
              <a:latin typeface="Calibri" pitchFamily="34" charset="0"/>
            </a:endParaRPr>
          </a:p>
        </p:txBody>
      </p:sp>
      <p:sp>
        <p:nvSpPr>
          <p:cNvPr id="7171" name="Rectangle 2"/>
          <p:cNvSpPr>
            <a:spLocks noGrp="1" noChangeArrowheads="1"/>
          </p:cNvSpPr>
          <p:nvPr/>
        </p:nvSpPr>
        <p:spPr bwMode="auto">
          <a:xfrm>
            <a:off x="1071538" y="642918"/>
            <a:ext cx="5429288" cy="841394"/>
          </a:xfrm>
          <a:prstGeom prst="rect">
            <a:avLst/>
          </a:prstGeom>
          <a:noFill/>
          <a:ln w="9525">
            <a:noFill/>
            <a:miter lim="800000"/>
            <a:headEnd/>
            <a:tailEnd/>
          </a:ln>
        </p:spPr>
        <p:txBody>
          <a:bodyPr anchor="ctr"/>
          <a:lstStyle/>
          <a:p>
            <a:pPr>
              <a:lnSpc>
                <a:spcPct val="120000"/>
              </a:lnSpc>
            </a:pPr>
            <a:r>
              <a:rPr lang="zh-CN" altLang="en-US" sz="3200" dirty="0" smtClean="0">
                <a:latin typeface="Calibri" pitchFamily="34" charset="0"/>
                <a:ea typeface="华文中宋" pitchFamily="2" charset="-122"/>
              </a:rPr>
              <a:t>村镇</a:t>
            </a:r>
            <a:r>
              <a:rPr lang="zh-CN" altLang="en-US" sz="3200" dirty="0">
                <a:latin typeface="Calibri" pitchFamily="34" charset="0"/>
                <a:ea typeface="华文中宋" pitchFamily="2" charset="-122"/>
              </a:rPr>
              <a:t>污水治理任重而道远</a:t>
            </a:r>
            <a:endParaRPr lang="zh-CN" altLang="en-US" sz="3200" dirty="0">
              <a:solidFill>
                <a:schemeClr val="tx2"/>
              </a:solidFill>
              <a:latin typeface="Calibri" pitchFamily="34" charset="0"/>
            </a:endParaRPr>
          </a:p>
        </p:txBody>
      </p:sp>
      <p:sp>
        <p:nvSpPr>
          <p:cNvPr id="7172" name="Text Box 9"/>
          <p:cNvSpPr txBox="1">
            <a:spLocks noChangeArrowheads="1"/>
          </p:cNvSpPr>
          <p:nvPr/>
        </p:nvSpPr>
        <p:spPr bwMode="auto">
          <a:xfrm>
            <a:off x="6143625" y="2071688"/>
            <a:ext cx="1604963" cy="3478212"/>
          </a:xfrm>
          <a:prstGeom prst="rect">
            <a:avLst/>
          </a:prstGeom>
          <a:noFill/>
          <a:ln w="9525">
            <a:noFill/>
            <a:miter lim="800000"/>
            <a:headEnd/>
            <a:tailEnd/>
          </a:ln>
        </p:spPr>
        <p:txBody>
          <a:bodyPr>
            <a:spAutoFit/>
          </a:bodyPr>
          <a:lstStyle/>
          <a:p>
            <a:r>
              <a:rPr lang="zh-CN" altLang="en-US" sz="2000">
                <a:latin typeface="华文中宋" pitchFamily="2" charset="-122"/>
                <a:ea typeface="华文中宋" pitchFamily="2" charset="-122"/>
              </a:rPr>
              <a:t>根据集中供水的乡镇、村庄供水量和非集中供水乡镇、村庄平均用水量测算2013年全国村镇生活污水产生量约</a:t>
            </a:r>
            <a:r>
              <a:rPr lang="en-US" altLang="zh-CN" sz="2000">
                <a:latin typeface="华文中宋" pitchFamily="2" charset="-122"/>
                <a:ea typeface="华文中宋" pitchFamily="2" charset="-122"/>
              </a:rPr>
              <a:t>150</a:t>
            </a:r>
            <a:r>
              <a:rPr lang="zh-CN" altLang="en-US" sz="2000">
                <a:latin typeface="华文中宋" pitchFamily="2" charset="-122"/>
                <a:ea typeface="华文中宋" pitchFamily="2" charset="-122"/>
              </a:rPr>
              <a:t>亿吨。</a:t>
            </a:r>
          </a:p>
        </p:txBody>
      </p:sp>
      <p:graphicFrame>
        <p:nvGraphicFramePr>
          <p:cNvPr id="8" name="图表 7"/>
          <p:cNvGraphicFramePr/>
          <p:nvPr/>
        </p:nvGraphicFramePr>
        <p:xfrm>
          <a:off x="785786" y="1857364"/>
          <a:ext cx="5786462" cy="371477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灯片编号占位符 3"/>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fld id="{1175C4CC-4D1C-421C-91D4-31C2164186A8}" type="slidenum">
              <a:rPr lang="zh-CN" altLang="en-US" sz="1400">
                <a:latin typeface="Calibri" pitchFamily="34" charset="0"/>
              </a:rPr>
              <a:pPr algn="r"/>
              <a:t>16</a:t>
            </a:fld>
            <a:endParaRPr lang="zh-CN" altLang="en-US" sz="1400">
              <a:latin typeface="Calibri" pitchFamily="34" charset="0"/>
            </a:endParaRPr>
          </a:p>
        </p:txBody>
      </p:sp>
      <p:sp>
        <p:nvSpPr>
          <p:cNvPr id="8195" name="Rectangle 3"/>
          <p:cNvSpPr>
            <a:spLocks noGrp="1" noChangeArrowheads="1"/>
          </p:cNvSpPr>
          <p:nvPr/>
        </p:nvSpPr>
        <p:spPr bwMode="auto">
          <a:xfrm>
            <a:off x="1071538" y="571480"/>
            <a:ext cx="7624787" cy="984271"/>
          </a:xfrm>
          <a:prstGeom prst="rect">
            <a:avLst/>
          </a:prstGeom>
          <a:noFill/>
          <a:ln w="9525">
            <a:noFill/>
            <a:miter lim="800000"/>
            <a:headEnd/>
            <a:tailEnd/>
          </a:ln>
        </p:spPr>
        <p:txBody>
          <a:bodyPr anchor="ctr"/>
          <a:lstStyle/>
          <a:p>
            <a:pPr>
              <a:lnSpc>
                <a:spcPct val="120000"/>
              </a:lnSpc>
            </a:pPr>
            <a:r>
              <a:rPr lang="zh-CN" altLang="en-US" sz="3200" dirty="0" smtClean="0">
                <a:latin typeface="Calibri" pitchFamily="34" charset="0"/>
                <a:ea typeface="华文中宋" pitchFamily="2" charset="-122"/>
              </a:rPr>
              <a:t>村镇</a:t>
            </a:r>
            <a:r>
              <a:rPr lang="zh-CN" altLang="en-US" sz="3200" dirty="0">
                <a:latin typeface="Calibri" pitchFamily="34" charset="0"/>
                <a:ea typeface="华文中宋" pitchFamily="2" charset="-122"/>
              </a:rPr>
              <a:t>污水治理任重而道远</a:t>
            </a:r>
            <a:endParaRPr lang="zh-CN" altLang="en-US" sz="3200" dirty="0">
              <a:solidFill>
                <a:srgbClr val="FF0000"/>
              </a:solidFill>
              <a:latin typeface="Calibri" pitchFamily="34" charset="0"/>
              <a:ea typeface="华文中宋" pitchFamily="2" charset="-122"/>
              <a:sym typeface="Arial" pitchFamily="34" charset="0"/>
            </a:endParaRPr>
          </a:p>
        </p:txBody>
      </p:sp>
      <p:sp>
        <p:nvSpPr>
          <p:cNvPr id="8196" name="Text Box 4"/>
          <p:cNvSpPr txBox="1">
            <a:spLocks noChangeArrowheads="1"/>
          </p:cNvSpPr>
          <p:nvPr/>
        </p:nvSpPr>
        <p:spPr bwMode="auto">
          <a:xfrm>
            <a:off x="850900" y="6022975"/>
            <a:ext cx="7537450" cy="366713"/>
          </a:xfrm>
          <a:prstGeom prst="rect">
            <a:avLst/>
          </a:prstGeom>
          <a:noFill/>
          <a:ln w="9525">
            <a:noFill/>
            <a:miter lim="800000"/>
            <a:headEnd/>
            <a:tailEnd/>
          </a:ln>
        </p:spPr>
        <p:txBody>
          <a:bodyPr>
            <a:spAutoFit/>
          </a:bodyPr>
          <a:lstStyle/>
          <a:p>
            <a:endParaRPr lang="zh-CN" altLang="en-US">
              <a:latin typeface="Calibri" pitchFamily="34" charset="0"/>
            </a:endParaRPr>
          </a:p>
        </p:txBody>
      </p:sp>
      <p:sp>
        <p:nvSpPr>
          <p:cNvPr id="8197" name="Text Box 6"/>
          <p:cNvSpPr txBox="1">
            <a:spLocks noChangeArrowheads="1"/>
          </p:cNvSpPr>
          <p:nvPr/>
        </p:nvSpPr>
        <p:spPr bwMode="auto">
          <a:xfrm>
            <a:off x="1908175" y="5805488"/>
            <a:ext cx="5256213" cy="334962"/>
          </a:xfrm>
          <a:prstGeom prst="rect">
            <a:avLst/>
          </a:prstGeom>
          <a:noFill/>
          <a:ln w="9525">
            <a:noFill/>
            <a:miter lim="800000"/>
            <a:headEnd/>
            <a:tailEnd/>
          </a:ln>
        </p:spPr>
        <p:txBody>
          <a:bodyPr>
            <a:spAutoFit/>
          </a:bodyPr>
          <a:lstStyle/>
          <a:p>
            <a:r>
              <a:rPr lang="zh-CN" altLang="en-US" sz="1600">
                <a:latin typeface="黑体" pitchFamily="2" charset="-122"/>
                <a:ea typeface="黑体" pitchFamily="2" charset="-122"/>
              </a:rPr>
              <a:t>2013年我国城市、建制镇和村庄的垃圾和污水处理情况</a:t>
            </a:r>
          </a:p>
        </p:txBody>
      </p:sp>
      <p:sp>
        <p:nvSpPr>
          <p:cNvPr id="8198" name="Text Box 7"/>
          <p:cNvSpPr txBox="1">
            <a:spLocks noChangeArrowheads="1"/>
          </p:cNvSpPr>
          <p:nvPr/>
        </p:nvSpPr>
        <p:spPr bwMode="auto">
          <a:xfrm>
            <a:off x="1403350" y="6308725"/>
            <a:ext cx="6480175" cy="304800"/>
          </a:xfrm>
          <a:prstGeom prst="rect">
            <a:avLst/>
          </a:prstGeom>
          <a:noFill/>
          <a:ln w="9525">
            <a:noFill/>
            <a:miter lim="800000"/>
            <a:headEnd/>
            <a:tailEnd/>
          </a:ln>
        </p:spPr>
        <p:txBody>
          <a:bodyPr>
            <a:spAutoFit/>
          </a:bodyPr>
          <a:lstStyle/>
          <a:p>
            <a:r>
              <a:rPr lang="zh-CN" altLang="en-US" sz="1400">
                <a:latin typeface="Calibri" pitchFamily="34" charset="0"/>
              </a:rPr>
              <a:t>备注：村庄数据分别采用对垃圾、污水进行处理的行政村占所有行政村的比率</a:t>
            </a:r>
          </a:p>
        </p:txBody>
      </p:sp>
      <p:pic>
        <p:nvPicPr>
          <p:cNvPr id="8199" name="Picture 7"/>
          <p:cNvPicPr>
            <a:picLocks noChangeAspect="1" noChangeArrowheads="1"/>
          </p:cNvPicPr>
          <p:nvPr/>
        </p:nvPicPr>
        <p:blipFill>
          <a:blip r:embed="rId2"/>
          <a:srcRect r="24515"/>
          <a:stretch>
            <a:fillRect/>
          </a:stretch>
        </p:blipFill>
        <p:spPr bwMode="auto">
          <a:xfrm>
            <a:off x="1428728" y="1714488"/>
            <a:ext cx="5949950" cy="4297362"/>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灯片编号占位符 3"/>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fld id="{15CBE8CD-F6CF-4F3E-8D91-AA59E3781BA0}" type="slidenum">
              <a:rPr lang="zh-CN" altLang="en-US" sz="1400">
                <a:latin typeface="Calibri" pitchFamily="34" charset="0"/>
              </a:rPr>
              <a:pPr algn="r"/>
              <a:t>17</a:t>
            </a:fld>
            <a:endParaRPr lang="zh-CN" altLang="en-US" sz="1400">
              <a:latin typeface="Calibri" pitchFamily="34" charset="0"/>
            </a:endParaRPr>
          </a:p>
        </p:txBody>
      </p:sp>
      <p:sp>
        <p:nvSpPr>
          <p:cNvPr id="9219" name="Text Box 3"/>
          <p:cNvSpPr txBox="1">
            <a:spLocks noChangeArrowheads="1"/>
          </p:cNvSpPr>
          <p:nvPr/>
        </p:nvSpPr>
        <p:spPr bwMode="auto">
          <a:xfrm>
            <a:off x="3492500" y="6092825"/>
            <a:ext cx="6911975" cy="320675"/>
          </a:xfrm>
          <a:prstGeom prst="rect">
            <a:avLst/>
          </a:prstGeom>
          <a:noFill/>
          <a:ln w="9525">
            <a:noFill/>
            <a:miter lim="800000"/>
            <a:headEnd/>
            <a:tailEnd/>
          </a:ln>
        </p:spPr>
        <p:txBody>
          <a:bodyPr>
            <a:spAutoFit/>
          </a:bodyPr>
          <a:lstStyle/>
          <a:p>
            <a:r>
              <a:rPr lang="zh-CN" altLang="en-US" sz="1500" b="1">
                <a:latin typeface="黑体" pitchFamily="2" charset="-122"/>
                <a:ea typeface="黑体" pitchFamily="2" charset="-122"/>
              </a:rPr>
              <a:t>2013年各省（自治区、</a:t>
            </a:r>
            <a:r>
              <a:rPr lang="zh-CN" altLang="en-US" sz="1500">
                <a:latin typeface="黑体" pitchFamily="2" charset="-122"/>
                <a:ea typeface="黑体" pitchFamily="2" charset="-122"/>
              </a:rPr>
              <a:t>直辖市</a:t>
            </a:r>
            <a:r>
              <a:rPr lang="zh-CN" altLang="en-US" sz="1500" b="1">
                <a:latin typeface="黑体" pitchFamily="2" charset="-122"/>
                <a:ea typeface="黑体" pitchFamily="2" charset="-122"/>
              </a:rPr>
              <a:t>）村镇污水的处理情况</a:t>
            </a:r>
          </a:p>
        </p:txBody>
      </p:sp>
      <p:sp>
        <p:nvSpPr>
          <p:cNvPr id="9220" name="Rectangle 5"/>
          <p:cNvSpPr>
            <a:spLocks noGrp="1" noChangeArrowheads="1"/>
          </p:cNvSpPr>
          <p:nvPr/>
        </p:nvSpPr>
        <p:spPr bwMode="auto">
          <a:xfrm>
            <a:off x="1214414" y="500063"/>
            <a:ext cx="7372374" cy="1079500"/>
          </a:xfrm>
          <a:prstGeom prst="rect">
            <a:avLst/>
          </a:prstGeom>
          <a:noFill/>
          <a:ln w="9525">
            <a:noFill/>
            <a:miter lim="800000"/>
            <a:headEnd/>
            <a:tailEnd/>
          </a:ln>
        </p:spPr>
        <p:txBody>
          <a:bodyPr anchor="ctr"/>
          <a:lstStyle/>
          <a:p>
            <a:pPr>
              <a:lnSpc>
                <a:spcPct val="120000"/>
              </a:lnSpc>
            </a:pPr>
            <a:r>
              <a:rPr lang="zh-CN" altLang="en-US" sz="3200" dirty="0" smtClean="0">
                <a:latin typeface="Calibri" pitchFamily="34" charset="0"/>
                <a:ea typeface="华文中宋" pitchFamily="2" charset="-122"/>
              </a:rPr>
              <a:t>村镇</a:t>
            </a:r>
            <a:r>
              <a:rPr lang="zh-CN" altLang="en-US" sz="3200" dirty="0">
                <a:latin typeface="Calibri" pitchFamily="34" charset="0"/>
                <a:ea typeface="华文中宋" pitchFamily="2" charset="-122"/>
              </a:rPr>
              <a:t>污水治理任重而道远</a:t>
            </a:r>
            <a:endParaRPr lang="zh-CN" altLang="en-US" sz="3200" dirty="0">
              <a:solidFill>
                <a:srgbClr val="FF0000"/>
              </a:solidFill>
              <a:latin typeface="Calibri" pitchFamily="34" charset="0"/>
              <a:ea typeface="华文中宋" pitchFamily="2" charset="-122"/>
              <a:sym typeface="Arial" pitchFamily="34" charset="0"/>
            </a:endParaRPr>
          </a:p>
        </p:txBody>
      </p:sp>
      <p:pic>
        <p:nvPicPr>
          <p:cNvPr id="9221" name="Picture 5"/>
          <p:cNvPicPr>
            <a:picLocks noChangeAspect="1" noChangeArrowheads="1"/>
          </p:cNvPicPr>
          <p:nvPr/>
        </p:nvPicPr>
        <p:blipFill>
          <a:blip r:embed="rId2"/>
          <a:srcRect r="29584"/>
          <a:stretch>
            <a:fillRect/>
          </a:stretch>
        </p:blipFill>
        <p:spPr bwMode="auto">
          <a:xfrm>
            <a:off x="539750" y="1268413"/>
            <a:ext cx="8208963" cy="4954587"/>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body" idx="1"/>
          </p:nvPr>
        </p:nvSpPr>
        <p:spPr>
          <a:xfrm>
            <a:off x="949325" y="1700213"/>
            <a:ext cx="7661275" cy="4465637"/>
          </a:xfrm>
          <a:ln/>
        </p:spPr>
        <p:txBody>
          <a:bodyPr/>
          <a:lstStyle/>
          <a:p>
            <a:pPr marL="469900" indent="-469900" algn="l" eaLnBrk="1" hangingPunct="1">
              <a:lnSpc>
                <a:spcPct val="120000"/>
              </a:lnSpc>
            </a:pPr>
            <a:r>
              <a:rPr lang="zh-CN" altLang="en-US" sz="3200">
                <a:latin typeface="华文中宋" pitchFamily="2" charset="-122"/>
                <a:ea typeface="华文中宋" pitchFamily="2" charset="-122"/>
                <a:sym typeface="华文中宋" pitchFamily="2" charset="-122"/>
              </a:rPr>
              <a:t>（三）当前改善农村人居环境的重点</a:t>
            </a:r>
            <a:endParaRPr lang="zh-CN" altLang="en-US" sz="2600">
              <a:latin typeface="华文中宋" pitchFamily="2" charset="-122"/>
              <a:ea typeface="华文中宋" pitchFamily="2" charset="-122"/>
              <a:sym typeface="华文中宋" pitchFamily="2" charset="-122"/>
            </a:endParaRPr>
          </a:p>
          <a:p>
            <a:pPr marL="469900" indent="-469900" algn="l" eaLnBrk="1" hangingPunct="1">
              <a:lnSpc>
                <a:spcPct val="120000"/>
              </a:lnSpc>
            </a:pPr>
            <a:r>
              <a:rPr lang="zh-CN" altLang="en-US" sz="2400">
                <a:latin typeface="华文中宋" pitchFamily="2" charset="-122"/>
                <a:ea typeface="华文中宋" pitchFamily="2" charset="-122"/>
                <a:sym typeface="华文中宋" pitchFamily="2" charset="-122"/>
              </a:rPr>
              <a:t>       </a:t>
            </a:r>
            <a:r>
              <a:rPr lang="zh-CN" altLang="en-US" sz="2400">
                <a:latin typeface="宋体" pitchFamily="2" charset="-122"/>
                <a:sym typeface="宋体" pitchFamily="2" charset="-122"/>
              </a:rPr>
              <a:t>结论：</a:t>
            </a:r>
          </a:p>
          <a:p>
            <a:pPr marL="469900" indent="-469900" algn="l" eaLnBrk="1" hangingPunct="1">
              <a:lnSpc>
                <a:spcPct val="120000"/>
              </a:lnSpc>
            </a:pPr>
            <a:r>
              <a:rPr lang="zh-CN" altLang="en-US" sz="2400">
                <a:latin typeface="宋体" pitchFamily="2" charset="-122"/>
                <a:sym typeface="宋体" pitchFamily="2" charset="-122"/>
              </a:rPr>
              <a:t>        大部分地区处于环境整治为重点的时期。</a:t>
            </a:r>
          </a:p>
          <a:p>
            <a:pPr marL="908050" lvl="1" indent="-436563" algn="just" eaLnBrk="1" hangingPunct="1">
              <a:lnSpc>
                <a:spcPct val="140000"/>
              </a:lnSpc>
              <a:buClr>
                <a:srgbClr val="FFCC00"/>
              </a:buClr>
            </a:pPr>
            <a:r>
              <a:rPr lang="zh-CN" altLang="en-US" sz="2400">
                <a:latin typeface="宋体" pitchFamily="2" charset="-122"/>
                <a:sym typeface="宋体" pitchFamily="2" charset="-122"/>
              </a:rPr>
              <a:t>     相当一部分农村地区基础设施还不配套，基本生活条件还不完善。</a:t>
            </a:r>
          </a:p>
          <a:p>
            <a:pPr marL="908050" lvl="1" indent="-436563" algn="just" eaLnBrk="1" hangingPunct="1">
              <a:lnSpc>
                <a:spcPct val="140000"/>
              </a:lnSpc>
              <a:buClr>
                <a:srgbClr val="FFCC00"/>
              </a:buClr>
            </a:pPr>
            <a:r>
              <a:rPr lang="zh-CN" altLang="en-US" sz="2400">
                <a:latin typeface="宋体" pitchFamily="2" charset="-122"/>
                <a:sym typeface="宋体" pitchFamily="2" charset="-122"/>
              </a:rPr>
              <a:t>     少数地区开展美丽乡村建设。</a:t>
            </a:r>
          </a:p>
        </p:txBody>
      </p:sp>
      <p:sp>
        <p:nvSpPr>
          <p:cNvPr id="17411" name="Rectangle 7"/>
          <p:cNvSpPr>
            <a:spLocks noGrp="1" noChangeArrowheads="1"/>
          </p:cNvSpPr>
          <p:nvPr>
            <p:ph type="title" idx="4294967295"/>
          </p:nvPr>
        </p:nvSpPr>
        <p:spPr>
          <a:xfrm>
            <a:off x="396875" y="306388"/>
            <a:ext cx="8423275" cy="1179512"/>
          </a:xfrm>
          <a:ln/>
        </p:spPr>
        <p:txBody>
          <a:bodyPr/>
          <a:lstStyle/>
          <a:p>
            <a:pPr eaLnBrk="1" hangingPunct="1"/>
            <a:r>
              <a:rPr lang="zh-CN" altLang="en-US">
                <a:ea typeface="华文中宋" pitchFamily="2" charset="-122"/>
              </a:rPr>
              <a:t>三、科学判断所处阶段和人居环境现状</a:t>
            </a:r>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idx="4294967295"/>
          </p:nvPr>
        </p:nvSpPr>
        <p:spPr>
          <a:xfrm>
            <a:off x="1071563" y="304800"/>
            <a:ext cx="7504112" cy="1216025"/>
          </a:xfrm>
          <a:ln/>
        </p:spPr>
        <p:txBody>
          <a:bodyPr/>
          <a:lstStyle/>
          <a:p>
            <a:pPr eaLnBrk="1" hangingPunct="1"/>
            <a:r>
              <a:rPr lang="zh-CN">
                <a:ea typeface="华文中宋" pitchFamily="2" charset="-122"/>
              </a:rPr>
              <a:t>四、准确把握改善工作要求</a:t>
            </a:r>
          </a:p>
        </p:txBody>
      </p:sp>
      <p:sp>
        <p:nvSpPr>
          <p:cNvPr id="18435" name="Rectangle 3"/>
          <p:cNvSpPr>
            <a:spLocks noGrp="1" noChangeArrowheads="1"/>
          </p:cNvSpPr>
          <p:nvPr>
            <p:ph type="body" idx="1"/>
          </p:nvPr>
        </p:nvSpPr>
        <p:spPr>
          <a:xfrm>
            <a:off x="612775" y="1557338"/>
            <a:ext cx="8137525" cy="4462462"/>
          </a:xfrm>
          <a:ln/>
        </p:spPr>
        <p:txBody>
          <a:bodyPr/>
          <a:lstStyle/>
          <a:p>
            <a:pPr marL="469900" indent="-469900" algn="l" eaLnBrk="1" hangingPunct="1">
              <a:lnSpc>
                <a:spcPct val="140000"/>
              </a:lnSpc>
            </a:pPr>
            <a:r>
              <a:rPr lang="zh-CN" sz="3200">
                <a:ea typeface="华文中宋" pitchFamily="2" charset="-122"/>
              </a:rPr>
              <a:t>（一）规划先行</a:t>
            </a:r>
          </a:p>
          <a:p>
            <a:pPr marL="469900" indent="-469900" algn="l" eaLnBrk="1" hangingPunct="1">
              <a:lnSpc>
                <a:spcPct val="130000"/>
              </a:lnSpc>
            </a:pPr>
            <a:r>
              <a:rPr lang="zh-CN" sz="2400">
                <a:ea typeface="华文中宋" pitchFamily="2" charset="-122"/>
              </a:rPr>
              <a:t>        </a:t>
            </a:r>
            <a:r>
              <a:rPr lang="zh-CN" sz="2400">
                <a:latin typeface="宋体" pitchFamily="2" charset="-122"/>
                <a:sym typeface="宋体" pitchFamily="2" charset="-122"/>
              </a:rPr>
              <a:t>转变观念，树立符合农村实际的乡村规划编制思想。</a:t>
            </a:r>
          </a:p>
          <a:p>
            <a:pPr marL="1693863" lvl="3" indent="-385763" algn="l" eaLnBrk="1" hangingPunct="1">
              <a:lnSpc>
                <a:spcPct val="130000"/>
              </a:lnSpc>
              <a:buSzPct val="100000"/>
              <a:buFont typeface="Wingdings" pitchFamily="2" charset="2"/>
              <a:buChar char="n"/>
            </a:pPr>
            <a:r>
              <a:rPr lang="zh-CN"/>
              <a:t>高度重视乡村规划</a:t>
            </a:r>
          </a:p>
          <a:p>
            <a:pPr marL="1693863" lvl="3" indent="-385763" algn="l" eaLnBrk="1" hangingPunct="1">
              <a:lnSpc>
                <a:spcPct val="130000"/>
              </a:lnSpc>
              <a:buSzPct val="100000"/>
              <a:buFont typeface="Wingdings" pitchFamily="2" charset="2"/>
              <a:buChar char="n"/>
            </a:pPr>
            <a:r>
              <a:rPr lang="zh-CN"/>
              <a:t>树立建设决策先行的规划理念</a:t>
            </a:r>
          </a:p>
          <a:p>
            <a:pPr marL="1693863" lvl="3" indent="-385763" algn="l" eaLnBrk="1" hangingPunct="1">
              <a:lnSpc>
                <a:spcPct val="130000"/>
              </a:lnSpc>
              <a:buSzPct val="100000"/>
              <a:buFont typeface="Wingdings" pitchFamily="2" charset="2"/>
              <a:buChar char="n"/>
            </a:pPr>
            <a:r>
              <a:rPr lang="zh-CN"/>
              <a:t>树立县域乡村建设规划的主导地位</a:t>
            </a:r>
          </a:p>
          <a:p>
            <a:pPr marL="1693863" lvl="3" indent="-385763" algn="l" eaLnBrk="1" hangingPunct="1">
              <a:lnSpc>
                <a:spcPct val="130000"/>
              </a:lnSpc>
              <a:buSzPct val="100000"/>
              <a:buFont typeface="Wingdings" pitchFamily="2" charset="2"/>
              <a:buChar char="n"/>
            </a:pPr>
            <a:r>
              <a:rPr lang="zh-CN"/>
              <a:t>建立县级政府领导、各部门参与的县域乡村建设规划编制机制</a:t>
            </a:r>
          </a:p>
          <a:p>
            <a:pPr marL="1693863" lvl="3" indent="-385763" algn="l" eaLnBrk="1" hangingPunct="1">
              <a:lnSpc>
                <a:spcPct val="130000"/>
              </a:lnSpc>
              <a:buSzPct val="100000"/>
              <a:buFont typeface="Wingdings" pitchFamily="2" charset="2"/>
              <a:buChar char="n"/>
            </a:pPr>
            <a:r>
              <a:rPr lang="zh-CN"/>
              <a:t>推进以村民为主体的村庄规划编制机制</a:t>
            </a:r>
          </a:p>
          <a:p>
            <a:pPr marL="1693863" lvl="3" indent="-385763" algn="l" eaLnBrk="1" hangingPunct="1">
              <a:lnSpc>
                <a:spcPct val="130000"/>
              </a:lnSpc>
              <a:buSzPct val="100000"/>
              <a:buFont typeface="Wingdings" pitchFamily="2" charset="2"/>
              <a:buChar char="n"/>
            </a:pPr>
            <a:r>
              <a:rPr lang="zh-CN"/>
              <a:t>推广规划编制内容创新</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idx="4294967295"/>
          </p:nvPr>
        </p:nvSpPr>
        <p:spPr>
          <a:ln/>
        </p:spPr>
        <p:txBody>
          <a:bodyPr/>
          <a:lstStyle/>
          <a:p>
            <a:pPr algn="ctr" eaLnBrk="1" hangingPunct="1"/>
            <a:r>
              <a:rPr lang="zh-CN">
                <a:ea typeface="华文中宋" pitchFamily="2" charset="-122"/>
              </a:rPr>
              <a:t>主要内容</a:t>
            </a:r>
            <a:endParaRPr lang="zh-CN"/>
          </a:p>
        </p:txBody>
      </p:sp>
      <p:sp>
        <p:nvSpPr>
          <p:cNvPr id="4099" name="Rectangle 3"/>
          <p:cNvSpPr>
            <a:spLocks noGrp="1" noChangeArrowheads="1"/>
          </p:cNvSpPr>
          <p:nvPr>
            <p:ph type="body" idx="1"/>
          </p:nvPr>
        </p:nvSpPr>
        <p:spPr>
          <a:xfrm>
            <a:off x="566738" y="1752600"/>
            <a:ext cx="8001000" cy="4267200"/>
          </a:xfrm>
          <a:ln/>
        </p:spPr>
        <p:txBody>
          <a:bodyPr/>
          <a:lstStyle/>
          <a:p>
            <a:pPr marL="469900" indent="-469900" algn="l" eaLnBrk="1" hangingPunct="1">
              <a:lnSpc>
                <a:spcPct val="150000"/>
              </a:lnSpc>
              <a:buFont typeface="Wingdings" pitchFamily="2" charset="2"/>
              <a:buChar char="o"/>
            </a:pPr>
            <a:r>
              <a:rPr lang="zh-CN" altLang="en-US">
                <a:ea typeface="华文中宋" pitchFamily="2" charset="-122"/>
              </a:rPr>
              <a:t>一、前言</a:t>
            </a:r>
          </a:p>
          <a:p>
            <a:pPr marL="469900" indent="-469900" algn="l" eaLnBrk="1" hangingPunct="1">
              <a:lnSpc>
                <a:spcPct val="150000"/>
              </a:lnSpc>
              <a:buFont typeface="Wingdings" pitchFamily="2" charset="2"/>
              <a:buChar char="o"/>
            </a:pPr>
            <a:r>
              <a:rPr lang="zh-CN" altLang="en-US">
                <a:ea typeface="华文中宋" pitchFamily="2" charset="-122"/>
              </a:rPr>
              <a:t>二、认真学习领会重要意义</a:t>
            </a:r>
            <a:endParaRPr lang="en-US">
              <a:ea typeface="华文中宋" pitchFamily="2" charset="-122"/>
            </a:endParaRPr>
          </a:p>
          <a:p>
            <a:pPr marL="469900" indent="-469900" algn="l" eaLnBrk="1" hangingPunct="1">
              <a:lnSpc>
                <a:spcPct val="150000"/>
              </a:lnSpc>
              <a:buFont typeface="Wingdings" pitchFamily="2" charset="2"/>
              <a:buChar char="o"/>
            </a:pPr>
            <a:r>
              <a:rPr lang="zh-CN" altLang="en-US">
                <a:ea typeface="华文中宋" pitchFamily="2" charset="-122"/>
              </a:rPr>
              <a:t>三、科学判断所处阶段和人居环境现状</a:t>
            </a:r>
          </a:p>
          <a:p>
            <a:pPr marL="469900" indent="-469900" algn="l" eaLnBrk="1" hangingPunct="1">
              <a:lnSpc>
                <a:spcPct val="150000"/>
              </a:lnSpc>
              <a:buFont typeface="Wingdings" pitchFamily="2" charset="2"/>
              <a:buChar char="o"/>
            </a:pPr>
            <a:r>
              <a:rPr lang="zh-CN" altLang="en-US">
                <a:ea typeface="华文中宋" pitchFamily="2" charset="-122"/>
              </a:rPr>
              <a:t>四、准确把握改善工作要求</a:t>
            </a:r>
          </a:p>
          <a:p>
            <a:pPr marL="469900" indent="-469900" algn="l" eaLnBrk="1" hangingPunct="1">
              <a:lnSpc>
                <a:spcPct val="150000"/>
              </a:lnSpc>
              <a:buFont typeface="Wingdings" pitchFamily="2" charset="2"/>
              <a:buChar char="o"/>
            </a:pPr>
            <a:r>
              <a:rPr lang="zh-CN" altLang="en-US">
                <a:ea typeface="华文中宋" pitchFamily="2" charset="-122"/>
              </a:rPr>
              <a:t>五、扎实有效推进改善工作</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descr="I:\zhaopian\照片 963.jpg"/>
          <p:cNvPicPr>
            <a:picLocks noChangeAspect="1" noChangeArrowheads="1"/>
          </p:cNvPicPr>
          <p:nvPr/>
        </p:nvPicPr>
        <p:blipFill>
          <a:blip r:embed="rId2" cstate="print"/>
          <a:srcRect/>
          <a:stretch>
            <a:fillRect/>
          </a:stretch>
        </p:blipFill>
        <p:spPr bwMode="auto">
          <a:xfrm>
            <a:off x="214282" y="214289"/>
            <a:ext cx="8715436" cy="6536577"/>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idx="4294967295"/>
          </p:nvPr>
        </p:nvSpPr>
        <p:spPr>
          <a:xfrm>
            <a:off x="1071563" y="304800"/>
            <a:ext cx="7504112" cy="1216025"/>
          </a:xfrm>
          <a:ln/>
        </p:spPr>
        <p:txBody>
          <a:bodyPr/>
          <a:lstStyle/>
          <a:p>
            <a:pPr eaLnBrk="1" hangingPunct="1"/>
            <a:r>
              <a:rPr lang="zh-CN">
                <a:ea typeface="华文中宋" pitchFamily="2" charset="-122"/>
              </a:rPr>
              <a:t>四、准确把握改善工作要求</a:t>
            </a:r>
          </a:p>
        </p:txBody>
      </p:sp>
      <p:sp>
        <p:nvSpPr>
          <p:cNvPr id="19459" name="Rectangle 3"/>
          <p:cNvSpPr>
            <a:spLocks noGrp="1" noChangeArrowheads="1"/>
          </p:cNvSpPr>
          <p:nvPr>
            <p:ph type="body" idx="1"/>
          </p:nvPr>
        </p:nvSpPr>
        <p:spPr>
          <a:xfrm>
            <a:off x="614363" y="1558925"/>
            <a:ext cx="8137525" cy="4606925"/>
          </a:xfrm>
          <a:ln/>
        </p:spPr>
        <p:txBody>
          <a:bodyPr/>
          <a:lstStyle/>
          <a:p>
            <a:pPr marL="469900" indent="-469900" algn="l" eaLnBrk="1" hangingPunct="1">
              <a:lnSpc>
                <a:spcPct val="130000"/>
              </a:lnSpc>
            </a:pPr>
            <a:r>
              <a:rPr lang="zh-CN" altLang="en-US" sz="3200">
                <a:ea typeface="华文中宋" pitchFamily="2" charset="-122"/>
              </a:rPr>
              <a:t>（一）规划先行</a:t>
            </a:r>
            <a:endParaRPr lang="zh-CN" altLang="en-US" sz="3200"/>
          </a:p>
          <a:p>
            <a:pPr marL="1308100" lvl="3" algn="l" eaLnBrk="1" hangingPunct="1">
              <a:lnSpc>
                <a:spcPct val="110000"/>
              </a:lnSpc>
              <a:buSzPct val="100000"/>
            </a:pPr>
            <a:r>
              <a:rPr lang="zh-CN" altLang="en-US" sz="2400">
                <a:latin typeface="宋体" pitchFamily="2" charset="-122"/>
              </a:rPr>
              <a:t>1、加快编制和完善村庄规划</a:t>
            </a:r>
          </a:p>
          <a:p>
            <a:pPr marL="2093913" lvl="4" indent="-398463" algn="l" eaLnBrk="1" hangingPunct="1">
              <a:lnSpc>
                <a:spcPct val="130000"/>
              </a:lnSpc>
              <a:buSzPct val="100000"/>
              <a:buFont typeface="Wingdings" pitchFamily="2" charset="2"/>
              <a:buChar char="n"/>
            </a:pPr>
            <a:r>
              <a:rPr lang="zh-CN" altLang="en-US">
                <a:latin typeface="宋体" pitchFamily="2" charset="-122"/>
              </a:rPr>
              <a:t>编制完善县域乡村建设规划，合理确定基础设施项目与建设标准，明确不同区位、不同类型村庄改善的重点和时序。</a:t>
            </a:r>
          </a:p>
          <a:p>
            <a:pPr marL="2093913" lvl="4" indent="-398463" algn="l" eaLnBrk="1" hangingPunct="1">
              <a:lnSpc>
                <a:spcPct val="130000"/>
              </a:lnSpc>
              <a:buSzPct val="100000"/>
              <a:buFont typeface="Wingdings" pitchFamily="2" charset="2"/>
              <a:buChar char="n"/>
            </a:pPr>
            <a:r>
              <a:rPr lang="zh-CN" altLang="en-US">
                <a:latin typeface="宋体" pitchFamily="2" charset="-122"/>
              </a:rPr>
              <a:t>加快编制建设活动较多以及需要加强保护的村庄规划</a:t>
            </a:r>
          </a:p>
          <a:p>
            <a:pPr marL="1308100" lvl="3" algn="l" eaLnBrk="1" hangingPunct="1">
              <a:lnSpc>
                <a:spcPct val="130000"/>
              </a:lnSpc>
              <a:buSzPct val="100000"/>
            </a:pPr>
            <a:r>
              <a:rPr lang="zh-CN" altLang="en-US" sz="2400">
                <a:latin typeface="宋体" pitchFamily="2" charset="-122"/>
              </a:rPr>
              <a:t>2、提高村庄规划的可实施性</a:t>
            </a:r>
          </a:p>
          <a:p>
            <a:pPr marL="1765300" lvl="4" algn="l" eaLnBrk="1" hangingPunct="1">
              <a:lnSpc>
                <a:spcPct val="130000"/>
              </a:lnSpc>
              <a:buSzPct val="100000"/>
              <a:buFont typeface="Wingdings" pitchFamily="2" charset="2"/>
              <a:buChar char="n"/>
            </a:pPr>
            <a:r>
              <a:rPr lang="zh-CN" altLang="en-US" sz="1800">
                <a:latin typeface="宋体" pitchFamily="2" charset="-122"/>
              </a:rPr>
              <a:t>  </a:t>
            </a:r>
            <a:r>
              <a:rPr lang="zh-CN" altLang="en-US">
                <a:latin typeface="宋体" pitchFamily="2" charset="-122"/>
              </a:rPr>
              <a:t>符合农村实际，满足农民需求，体现乡村特色</a:t>
            </a:r>
          </a:p>
          <a:p>
            <a:pPr marL="1308100" lvl="3" algn="l" eaLnBrk="1" hangingPunct="1">
              <a:lnSpc>
                <a:spcPct val="130000"/>
              </a:lnSpc>
              <a:buSzPct val="100000"/>
            </a:pPr>
            <a:r>
              <a:rPr lang="zh-CN" altLang="en-US" sz="2400">
                <a:latin typeface="宋体" pitchFamily="2" charset="-122"/>
              </a:rPr>
              <a:t>3、合理确定整治重点</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idx="4294967295"/>
          </p:nvPr>
        </p:nvSpPr>
        <p:spPr>
          <a:xfrm>
            <a:off x="1071563" y="304800"/>
            <a:ext cx="7504112" cy="1216025"/>
          </a:xfrm>
          <a:ln/>
        </p:spPr>
        <p:txBody>
          <a:bodyPr/>
          <a:lstStyle/>
          <a:p>
            <a:pPr eaLnBrk="1" hangingPunct="1"/>
            <a:r>
              <a:rPr lang="zh-CN" dirty="0">
                <a:ea typeface="华文中宋" pitchFamily="2" charset="-122"/>
              </a:rPr>
              <a:t>四、准确把握改善工作要求</a:t>
            </a:r>
          </a:p>
        </p:txBody>
      </p:sp>
      <p:sp>
        <p:nvSpPr>
          <p:cNvPr id="20483" name="Rectangle 3"/>
          <p:cNvSpPr>
            <a:spLocks noGrp="1" noChangeArrowheads="1"/>
          </p:cNvSpPr>
          <p:nvPr>
            <p:ph type="body" idx="1"/>
          </p:nvPr>
        </p:nvSpPr>
        <p:spPr>
          <a:xfrm>
            <a:off x="611188" y="1752600"/>
            <a:ext cx="8137525" cy="4267200"/>
          </a:xfrm>
          <a:ln/>
        </p:spPr>
        <p:txBody>
          <a:bodyPr/>
          <a:lstStyle/>
          <a:p>
            <a:pPr marL="469900" indent="-469900" algn="l" eaLnBrk="1" hangingPunct="1">
              <a:lnSpc>
                <a:spcPct val="140000"/>
              </a:lnSpc>
            </a:pPr>
            <a:r>
              <a:rPr lang="zh-CN" sz="3200">
                <a:ea typeface="华文中宋" pitchFamily="2" charset="-122"/>
              </a:rPr>
              <a:t>（二）全力保障基本生活条件</a:t>
            </a:r>
          </a:p>
          <a:p>
            <a:pPr marL="469900" indent="-469900" algn="l" eaLnBrk="1" hangingPunct="1">
              <a:lnSpc>
                <a:spcPct val="150000"/>
              </a:lnSpc>
            </a:pPr>
            <a:r>
              <a:rPr lang="zh-CN" sz="2400">
                <a:ea typeface="华文中宋" pitchFamily="2" charset="-122"/>
              </a:rPr>
              <a:t>          </a:t>
            </a:r>
            <a:r>
              <a:rPr lang="zh-CN" sz="2400">
                <a:latin typeface="宋体" pitchFamily="2" charset="-122"/>
                <a:sym typeface="宋体" pitchFamily="2" charset="-122"/>
              </a:rPr>
              <a:t>保障农村居民的住房安全、饮水安全、出行安全作为改善农村人居环境的基本要求。大力推进农村危房改造，继续推进农村饮水安全工程，实施村内道路硬化工程，使农民能够住上安全房、喝上干净水、走上平坦路。</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p:cNvPicPr>
            <a:picLocks noGrp="1" noChangeAspect="1" noChangeArrowheads="1"/>
          </p:cNvPicPr>
          <p:nvPr>
            <p:ph idx="1"/>
          </p:nvPr>
        </p:nvPicPr>
        <p:blipFill>
          <a:blip r:embed="rId2"/>
          <a:srcRect/>
          <a:stretch>
            <a:fillRect/>
          </a:stretch>
        </p:blipFill>
        <p:spPr>
          <a:xfrm>
            <a:off x="539750" y="1306513"/>
            <a:ext cx="7942263" cy="5362575"/>
          </a:xfrm>
          <a:ln/>
        </p:spPr>
      </p:pic>
      <p:sp>
        <p:nvSpPr>
          <p:cNvPr id="21507" name="Text Box 3"/>
          <p:cNvSpPr txBox="1">
            <a:spLocks noChangeArrowheads="1"/>
          </p:cNvSpPr>
          <p:nvPr/>
        </p:nvSpPr>
        <p:spPr bwMode="auto">
          <a:xfrm>
            <a:off x="3232150" y="692150"/>
            <a:ext cx="3070071" cy="523220"/>
          </a:xfrm>
          <a:prstGeom prst="rect">
            <a:avLst/>
          </a:prstGeom>
          <a:noFill/>
          <a:ln w="9525">
            <a:noFill/>
            <a:miter lim="800000"/>
            <a:headEnd/>
            <a:tailEnd/>
          </a:ln>
          <a:effectLst/>
        </p:spPr>
        <p:txBody>
          <a:bodyPr wrap="none">
            <a:spAutoFit/>
          </a:bodyPr>
          <a:lstStyle/>
          <a:p>
            <a:r>
              <a:rPr lang="zh-CN" altLang="en-US" sz="2800" b="1" dirty="0">
                <a:latin typeface="华文中宋" pitchFamily="2" charset="-122"/>
                <a:ea typeface="华文中宋" pitchFamily="2" charset="-122"/>
              </a:rPr>
              <a:t>农村危房分布情况</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84420" name="Rectangle 4"/>
          <p:cNvSpPr>
            <a:spLocks noChangeArrowheads="1"/>
          </p:cNvSpPr>
          <p:nvPr/>
        </p:nvSpPr>
        <p:spPr bwMode="auto">
          <a:xfrm>
            <a:off x="4429124" y="1714488"/>
            <a:ext cx="4429155" cy="4526497"/>
          </a:xfrm>
          <a:prstGeom prst="rect">
            <a:avLst/>
          </a:prstGeom>
          <a:noFill/>
          <a:ln w="3175" algn="ctr">
            <a:noFill/>
            <a:miter lim="800000"/>
            <a:headEnd/>
            <a:tailEnd/>
          </a:ln>
          <a:effectLst/>
        </p:spPr>
        <p:txBody>
          <a:bodyPr wrap="square" lIns="54000" tIns="46800" rIns="54000" bIns="46800">
            <a:spAutoFit/>
          </a:bodyPr>
          <a:lstStyle/>
          <a:p>
            <a:pPr marL="3175" indent="-3175" algn="just" eaLnBrk="1" fontAlgn="t" hangingPunct="1">
              <a:lnSpc>
                <a:spcPct val="150000"/>
              </a:lnSpc>
              <a:buClr>
                <a:srgbClr val="333399"/>
              </a:buClr>
              <a:buFont typeface="Wingdings" pitchFamily="2" charset="2"/>
              <a:buNone/>
              <a:defRPr/>
            </a:pPr>
            <a:r>
              <a:rPr lang="zh-CN" altLang="en-US" sz="2400" b="0" dirty="0">
                <a:effectLst>
                  <a:outerShdw blurRad="38100" dist="38100" dir="2700000" algn="tl">
                    <a:srgbClr val="000000"/>
                  </a:outerShdw>
                </a:effectLst>
              </a:rPr>
              <a:t>        宜兴地处江南水乡，是典型的水质型缺水地区，近年来，我市致力打造</a:t>
            </a:r>
            <a:r>
              <a:rPr lang="zh-CN" altLang="en-US" sz="2400" b="0" dirty="0">
                <a:solidFill>
                  <a:srgbClr val="FFFF00"/>
                </a:solidFill>
                <a:effectLst>
                  <a:outerShdw blurRad="38100" dist="38100" dir="2700000" algn="tl">
                    <a:srgbClr val="000000"/>
                  </a:outerShdw>
                </a:effectLst>
              </a:rPr>
              <a:t>“全省乃至全国优质饮用水最安全地区”</a:t>
            </a:r>
            <a:r>
              <a:rPr lang="zh-CN" altLang="en-US" sz="2400" b="0" dirty="0">
                <a:effectLst>
                  <a:outerShdw blurRad="38100" dist="38100" dir="2700000" algn="tl">
                    <a:srgbClr val="000000"/>
                  </a:outerShdw>
                </a:effectLst>
              </a:rPr>
              <a:t>，在规划建设之初，一举打破城乡二元结构，投入</a:t>
            </a:r>
            <a:r>
              <a:rPr lang="en-US" altLang="zh-CN" sz="2400" b="0" dirty="0">
                <a:effectLst>
                  <a:outerShdw blurRad="38100" dist="38100" dir="2700000" algn="tl">
                    <a:srgbClr val="000000"/>
                  </a:outerShdw>
                </a:effectLst>
              </a:rPr>
              <a:t>11.9</a:t>
            </a:r>
            <a:r>
              <a:rPr lang="zh-CN" altLang="en-US" sz="2400" b="0" dirty="0">
                <a:effectLst>
                  <a:outerShdw blurRad="38100" dist="38100" dir="2700000" algn="tl">
                    <a:srgbClr val="000000"/>
                  </a:outerShdw>
                </a:effectLst>
              </a:rPr>
              <a:t>亿元，大手笔打造</a:t>
            </a:r>
            <a:r>
              <a:rPr lang="zh-CN" altLang="en-US" sz="2400" b="0" dirty="0">
                <a:solidFill>
                  <a:srgbClr val="FFFF00"/>
                </a:solidFill>
                <a:effectLst>
                  <a:outerShdw blurRad="38100" dist="38100" dir="2700000" algn="tl">
                    <a:srgbClr val="000000"/>
                  </a:outerShdw>
                </a:effectLst>
              </a:rPr>
              <a:t>“同城、同网、同质、同价”</a:t>
            </a:r>
            <a:r>
              <a:rPr lang="zh-CN" altLang="en-US" sz="2400" b="0" dirty="0">
                <a:effectLst>
                  <a:outerShdw blurRad="38100" dist="38100" dir="2700000" algn="tl">
                    <a:srgbClr val="000000"/>
                  </a:outerShdw>
                </a:effectLst>
              </a:rPr>
              <a:t>的</a:t>
            </a:r>
            <a:r>
              <a:rPr lang="zh-CN" altLang="en-US" sz="2400" b="0" dirty="0">
                <a:solidFill>
                  <a:srgbClr val="FFFF00"/>
                </a:solidFill>
                <a:effectLst>
                  <a:outerShdw blurRad="38100" dist="38100" dir="2700000" algn="tl">
                    <a:srgbClr val="000000"/>
                  </a:outerShdw>
                </a:effectLst>
              </a:rPr>
              <a:t>城乡一体</a:t>
            </a:r>
            <a:r>
              <a:rPr lang="zh-CN" altLang="en-US" sz="2400" b="0" dirty="0">
                <a:effectLst>
                  <a:outerShdw blurRad="38100" dist="38100" dir="2700000" algn="tl">
                    <a:srgbClr val="000000"/>
                  </a:outerShdw>
                </a:effectLst>
              </a:rPr>
              <a:t>安全饮水新格局。</a:t>
            </a:r>
          </a:p>
        </p:txBody>
      </p:sp>
      <p:pic>
        <p:nvPicPr>
          <p:cNvPr id="506883" name="Picture 3" descr="宜兴水系"/>
          <p:cNvPicPr>
            <a:picLocks noChangeAspect="1" noChangeArrowheads="1"/>
          </p:cNvPicPr>
          <p:nvPr/>
        </p:nvPicPr>
        <p:blipFill>
          <a:blip r:embed="rId2"/>
          <a:srcRect/>
          <a:stretch>
            <a:fillRect/>
          </a:stretch>
        </p:blipFill>
        <p:spPr bwMode="auto">
          <a:xfrm>
            <a:off x="357158" y="1857364"/>
            <a:ext cx="4026289" cy="4447913"/>
          </a:xfrm>
          <a:prstGeom prst="rect">
            <a:avLst/>
          </a:prstGeom>
          <a:noFill/>
          <a:ln w="3175" algn="ctr">
            <a:noFill/>
            <a:miter lim="800000"/>
            <a:headEnd/>
            <a:tailEnd/>
          </a:ln>
          <a:effectLst>
            <a:outerShdw dist="89803" dir="2700000" algn="ctr" rotWithShape="0">
              <a:schemeClr val="bg2">
                <a:alpha val="50000"/>
              </a:schemeClr>
            </a:outerShdw>
          </a:effectLst>
        </p:spPr>
      </p:pic>
      <p:sp>
        <p:nvSpPr>
          <p:cNvPr id="6" name="Text Box 3"/>
          <p:cNvSpPr txBox="1">
            <a:spLocks noChangeArrowheads="1"/>
          </p:cNvSpPr>
          <p:nvPr/>
        </p:nvSpPr>
        <p:spPr bwMode="auto">
          <a:xfrm>
            <a:off x="3286116" y="928670"/>
            <a:ext cx="2348720" cy="523220"/>
          </a:xfrm>
          <a:prstGeom prst="rect">
            <a:avLst/>
          </a:prstGeom>
          <a:noFill/>
          <a:ln w="9525">
            <a:noFill/>
            <a:miter lim="800000"/>
            <a:headEnd/>
            <a:tailEnd/>
          </a:ln>
          <a:effectLst/>
        </p:spPr>
        <p:txBody>
          <a:bodyPr wrap="none">
            <a:spAutoFit/>
          </a:bodyPr>
          <a:lstStyle/>
          <a:p>
            <a:r>
              <a:rPr lang="zh-CN" altLang="en-US" sz="2800" b="1" dirty="0" smtClean="0">
                <a:latin typeface="华文中宋" pitchFamily="2" charset="-122"/>
                <a:ea typeface="华文中宋" pitchFamily="2" charset="-122"/>
              </a:rPr>
              <a:t>城乡统筹供水</a:t>
            </a:r>
            <a:endParaRPr lang="zh-CN" altLang="en-US" sz="2800" b="1" dirty="0">
              <a:latin typeface="华文中宋" pitchFamily="2" charset="-122"/>
              <a:ea typeface="华文中宋" pitchFamily="2" charset="-122"/>
            </a:endParaRP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84420" name="Rectangle 4"/>
          <p:cNvSpPr>
            <a:spLocks noChangeArrowheads="1"/>
          </p:cNvSpPr>
          <p:nvPr/>
        </p:nvSpPr>
        <p:spPr bwMode="auto">
          <a:xfrm>
            <a:off x="1857356" y="2214554"/>
            <a:ext cx="7044835" cy="654667"/>
          </a:xfrm>
          <a:prstGeom prst="rect">
            <a:avLst/>
          </a:prstGeom>
          <a:noFill/>
          <a:ln w="3175" algn="ctr">
            <a:noFill/>
            <a:miter lim="800000"/>
            <a:headEnd/>
            <a:tailEnd/>
          </a:ln>
          <a:effectLst/>
        </p:spPr>
        <p:txBody>
          <a:bodyPr lIns="54000" tIns="46800" rIns="54000" bIns="46800">
            <a:spAutoFit/>
          </a:bodyPr>
          <a:lstStyle/>
          <a:p>
            <a:pPr marL="355600" indent="-355600" eaLnBrk="1" fontAlgn="t" latinLnBrk="1" hangingPunct="1">
              <a:lnSpc>
                <a:spcPct val="130000"/>
              </a:lnSpc>
              <a:buClr>
                <a:srgbClr val="333399"/>
              </a:buClr>
              <a:buFont typeface="Wingdings" pitchFamily="2" charset="2"/>
              <a:buNone/>
              <a:defRPr/>
            </a:pPr>
            <a:r>
              <a:rPr lang="zh-CN" altLang="en-US" sz="2800" b="0" dirty="0">
                <a:latin typeface="+mn-ea"/>
                <a:ea typeface="+mn-ea"/>
              </a:rPr>
              <a:t>安全优质的城乡一体供水新体系</a:t>
            </a:r>
            <a:endParaRPr lang="en-US" altLang="zh-CN" sz="2800" b="0" dirty="0">
              <a:latin typeface="+mn-ea"/>
              <a:ea typeface="+mn-ea"/>
            </a:endParaRPr>
          </a:p>
        </p:txBody>
      </p:sp>
      <p:sp>
        <p:nvSpPr>
          <p:cNvPr id="19459" name="AutoShape 4"/>
          <p:cNvSpPr>
            <a:spLocks noChangeArrowheads="1"/>
          </p:cNvSpPr>
          <p:nvPr/>
        </p:nvSpPr>
        <p:spPr bwMode="gray">
          <a:xfrm>
            <a:off x="1824039" y="3829050"/>
            <a:ext cx="320100" cy="438150"/>
          </a:xfrm>
          <a:prstGeom prst="chevron">
            <a:avLst>
              <a:gd name="adj" fmla="val 52514"/>
            </a:avLst>
          </a:prstGeom>
          <a:solidFill>
            <a:schemeClr val="hlink"/>
          </a:solidFill>
          <a:ln w="0" algn="ctr">
            <a:noFill/>
            <a:miter lim="800000"/>
            <a:headEnd/>
            <a:tailEnd/>
          </a:ln>
        </p:spPr>
        <p:txBody>
          <a:bodyPr wrap="none" anchor="ctr"/>
          <a:lstStyle/>
          <a:p>
            <a:endParaRPr lang="zh-CN" altLang="en-US" b="0">
              <a:ea typeface="宋体" pitchFamily="2" charset="-122"/>
            </a:endParaRPr>
          </a:p>
        </p:txBody>
      </p:sp>
      <p:sp>
        <p:nvSpPr>
          <p:cNvPr id="505861" name="Oval 5"/>
          <p:cNvSpPr>
            <a:spLocks noChangeArrowheads="1"/>
          </p:cNvSpPr>
          <p:nvPr/>
        </p:nvSpPr>
        <p:spPr bwMode="gray">
          <a:xfrm>
            <a:off x="2189111" y="3225801"/>
            <a:ext cx="259766" cy="519351"/>
          </a:xfrm>
          <a:prstGeom prst="ellipse">
            <a:avLst/>
          </a:prstGeom>
          <a:gradFill rotWithShape="1">
            <a:gsLst>
              <a:gs pos="0">
                <a:schemeClr val="accent1">
                  <a:gamma/>
                  <a:tint val="0"/>
                  <a:invGamma/>
                </a:schemeClr>
              </a:gs>
              <a:gs pos="50000">
                <a:schemeClr val="accent1"/>
              </a:gs>
              <a:gs pos="100000">
                <a:schemeClr val="accent1">
                  <a:gamma/>
                  <a:tint val="0"/>
                  <a:invGamma/>
                </a:schemeClr>
              </a:gs>
            </a:gsLst>
            <a:lin ang="2700000" scaled="1"/>
          </a:gradFill>
          <a:ln w="38100" algn="ctr">
            <a:noFill/>
            <a:round/>
            <a:headEnd/>
            <a:tailEnd/>
          </a:ln>
          <a:effectLst/>
        </p:spPr>
        <p:txBody>
          <a:bodyPr wrap="none" anchor="ctr">
            <a:spAutoFit/>
          </a:bodyPr>
          <a:lstStyle/>
          <a:p>
            <a:pPr algn="l">
              <a:defRPr/>
            </a:pPr>
            <a:endParaRPr lang="zh-CN" altLang="en-US" b="0">
              <a:ea typeface="+mn-ea"/>
            </a:endParaRPr>
          </a:p>
        </p:txBody>
      </p:sp>
      <p:sp>
        <p:nvSpPr>
          <p:cNvPr id="505862" name="Oval 6"/>
          <p:cNvSpPr>
            <a:spLocks noChangeArrowheads="1"/>
          </p:cNvSpPr>
          <p:nvPr/>
        </p:nvSpPr>
        <p:spPr bwMode="gray">
          <a:xfrm>
            <a:off x="2189111" y="3225801"/>
            <a:ext cx="259766" cy="519351"/>
          </a:xfrm>
          <a:prstGeom prst="ellipse">
            <a:avLst/>
          </a:prstGeom>
          <a:gradFill rotWithShape="1">
            <a:gsLst>
              <a:gs pos="0">
                <a:schemeClr val="accent1">
                  <a:alpha val="32001"/>
                </a:schemeClr>
              </a:gs>
              <a:gs pos="100000">
                <a:schemeClr val="accent1">
                  <a:gamma/>
                  <a:shade val="46275"/>
                  <a:invGamma/>
                </a:schemeClr>
              </a:gs>
            </a:gsLst>
            <a:lin ang="2700000" scaled="1"/>
          </a:gradFill>
          <a:ln w="38100" algn="ctr">
            <a:noFill/>
            <a:round/>
            <a:headEnd/>
            <a:tailEnd/>
          </a:ln>
          <a:effectLst/>
        </p:spPr>
        <p:txBody>
          <a:bodyPr wrap="none" anchor="ctr">
            <a:spAutoFit/>
          </a:bodyPr>
          <a:lstStyle/>
          <a:p>
            <a:pPr algn="l">
              <a:defRPr/>
            </a:pPr>
            <a:endParaRPr lang="zh-CN" altLang="en-US" b="0">
              <a:ea typeface="+mn-ea"/>
            </a:endParaRPr>
          </a:p>
        </p:txBody>
      </p:sp>
      <p:sp>
        <p:nvSpPr>
          <p:cNvPr id="505863" name="Oval 7"/>
          <p:cNvSpPr>
            <a:spLocks noChangeArrowheads="1"/>
          </p:cNvSpPr>
          <p:nvPr/>
        </p:nvSpPr>
        <p:spPr bwMode="gray">
          <a:xfrm>
            <a:off x="2279056" y="3332163"/>
            <a:ext cx="1197066" cy="519351"/>
          </a:xfrm>
          <a:prstGeom prst="ellipse">
            <a:avLst/>
          </a:prstGeom>
          <a:gradFill rotWithShape="1">
            <a:gsLst>
              <a:gs pos="0">
                <a:schemeClr val="accent1">
                  <a:gamma/>
                  <a:shade val="54118"/>
                  <a:invGamma/>
                </a:schemeClr>
              </a:gs>
              <a:gs pos="50000">
                <a:schemeClr val="accent1"/>
              </a:gs>
              <a:gs pos="100000">
                <a:schemeClr val="accent1">
                  <a:gamma/>
                  <a:shade val="54118"/>
                  <a:invGamma/>
                </a:schemeClr>
              </a:gs>
            </a:gsLst>
            <a:lin ang="18900000" scaled="1"/>
          </a:gradFill>
          <a:ln w="38100" algn="ctr">
            <a:noFill/>
            <a:round/>
            <a:headEnd/>
            <a:tailEnd/>
          </a:ln>
          <a:effectLst/>
        </p:spPr>
        <p:txBody>
          <a:bodyPr anchor="ctr">
            <a:spAutoFit/>
          </a:bodyPr>
          <a:lstStyle/>
          <a:p>
            <a:pPr algn="l">
              <a:defRPr/>
            </a:pPr>
            <a:endParaRPr lang="zh-CN" altLang="en-US" b="0">
              <a:ea typeface="+mn-ea"/>
            </a:endParaRPr>
          </a:p>
        </p:txBody>
      </p:sp>
      <p:sp>
        <p:nvSpPr>
          <p:cNvPr id="505864" name="Oval 8"/>
          <p:cNvSpPr>
            <a:spLocks noChangeArrowheads="1"/>
          </p:cNvSpPr>
          <p:nvPr/>
        </p:nvSpPr>
        <p:spPr bwMode="gray">
          <a:xfrm>
            <a:off x="2279056" y="3336925"/>
            <a:ext cx="1199711" cy="519351"/>
          </a:xfrm>
          <a:prstGeom prst="ellipse">
            <a:avLst/>
          </a:prstGeom>
          <a:gradFill rotWithShape="1">
            <a:gsLst>
              <a:gs pos="0">
                <a:schemeClr val="accent1">
                  <a:gamma/>
                  <a:shade val="63529"/>
                  <a:invGamma/>
                </a:schemeClr>
              </a:gs>
              <a:gs pos="100000">
                <a:schemeClr val="accent1">
                  <a:alpha val="0"/>
                </a:schemeClr>
              </a:gs>
            </a:gsLst>
            <a:lin ang="2700000" scaled="1"/>
          </a:gradFill>
          <a:ln w="38100" algn="ctr">
            <a:noFill/>
            <a:round/>
            <a:headEnd/>
            <a:tailEnd/>
          </a:ln>
          <a:effectLst/>
        </p:spPr>
        <p:txBody>
          <a:bodyPr anchor="ctr">
            <a:spAutoFit/>
          </a:bodyPr>
          <a:lstStyle/>
          <a:p>
            <a:pPr algn="l">
              <a:defRPr/>
            </a:pPr>
            <a:endParaRPr lang="zh-CN" altLang="en-US" b="0">
              <a:ea typeface="+mn-ea"/>
            </a:endParaRPr>
          </a:p>
        </p:txBody>
      </p:sp>
      <p:sp>
        <p:nvSpPr>
          <p:cNvPr id="19464" name="Oval 9"/>
          <p:cNvSpPr>
            <a:spLocks noChangeArrowheads="1"/>
          </p:cNvSpPr>
          <p:nvPr/>
        </p:nvSpPr>
        <p:spPr bwMode="gray">
          <a:xfrm>
            <a:off x="2339902" y="3403601"/>
            <a:ext cx="1076698" cy="519351"/>
          </a:xfrm>
          <a:prstGeom prst="ellipse">
            <a:avLst/>
          </a:prstGeom>
          <a:solidFill>
            <a:srgbClr val="333333"/>
          </a:solidFill>
          <a:ln w="38100" algn="ctr">
            <a:noFill/>
            <a:round/>
            <a:headEnd/>
            <a:tailEnd/>
          </a:ln>
        </p:spPr>
        <p:txBody>
          <a:bodyPr anchor="ctr">
            <a:spAutoFit/>
          </a:bodyPr>
          <a:lstStyle/>
          <a:p>
            <a:pPr algn="l"/>
            <a:endParaRPr lang="zh-CN" altLang="en-US" b="0"/>
          </a:p>
        </p:txBody>
      </p:sp>
      <p:sp>
        <p:nvSpPr>
          <p:cNvPr id="19465" name="Oval 10"/>
          <p:cNvSpPr>
            <a:spLocks noChangeArrowheads="1"/>
          </p:cNvSpPr>
          <p:nvPr/>
        </p:nvSpPr>
        <p:spPr bwMode="gray">
          <a:xfrm>
            <a:off x="2357096" y="3419475"/>
            <a:ext cx="1043631" cy="1244600"/>
          </a:xfrm>
          <a:prstGeom prst="ellipse">
            <a:avLst/>
          </a:prstGeom>
          <a:gradFill rotWithShape="1">
            <a:gsLst>
              <a:gs pos="0">
                <a:srgbClr val="636869"/>
              </a:gs>
              <a:gs pos="100000">
                <a:srgbClr val="D6E1E2"/>
              </a:gs>
            </a:gsLst>
            <a:lin ang="5400000" scaled="1"/>
          </a:gradFill>
          <a:ln w="9525" algn="ctr">
            <a:noFill/>
            <a:round/>
            <a:headEnd/>
            <a:tailEnd/>
          </a:ln>
        </p:spPr>
        <p:txBody>
          <a:bodyPr vert="eaVert" wrap="none" anchor="ctr"/>
          <a:lstStyle/>
          <a:p>
            <a:pPr algn="l"/>
            <a:endParaRPr lang="zh-CN" altLang="en-US" b="0"/>
          </a:p>
        </p:txBody>
      </p:sp>
      <p:sp>
        <p:nvSpPr>
          <p:cNvPr id="19466" name="Oval 11"/>
          <p:cNvSpPr>
            <a:spLocks noChangeArrowheads="1"/>
          </p:cNvSpPr>
          <p:nvPr/>
        </p:nvSpPr>
        <p:spPr bwMode="gray">
          <a:xfrm>
            <a:off x="2370324" y="3425825"/>
            <a:ext cx="1018498" cy="1214438"/>
          </a:xfrm>
          <a:prstGeom prst="ellipse">
            <a:avLst/>
          </a:prstGeom>
          <a:gradFill rotWithShape="1">
            <a:gsLst>
              <a:gs pos="0">
                <a:srgbClr val="D6E1E2">
                  <a:alpha val="0"/>
                </a:srgbClr>
              </a:gs>
              <a:gs pos="100000">
                <a:srgbClr val="F1F5F5"/>
              </a:gs>
            </a:gsLst>
            <a:lin ang="5400000" scaled="1"/>
          </a:gradFill>
          <a:ln w="9525" algn="ctr">
            <a:noFill/>
            <a:round/>
            <a:headEnd/>
            <a:tailEnd/>
          </a:ln>
        </p:spPr>
        <p:txBody>
          <a:bodyPr vert="eaVert" wrap="none" anchor="ctr"/>
          <a:lstStyle/>
          <a:p>
            <a:pPr algn="l"/>
            <a:endParaRPr lang="zh-CN" altLang="en-US" b="0"/>
          </a:p>
        </p:txBody>
      </p:sp>
      <p:sp>
        <p:nvSpPr>
          <p:cNvPr id="19467" name="Oval 12"/>
          <p:cNvSpPr>
            <a:spLocks noChangeArrowheads="1"/>
          </p:cNvSpPr>
          <p:nvPr/>
        </p:nvSpPr>
        <p:spPr bwMode="gray">
          <a:xfrm>
            <a:off x="2380905" y="3438525"/>
            <a:ext cx="968235" cy="1135063"/>
          </a:xfrm>
          <a:prstGeom prst="ellipse">
            <a:avLst/>
          </a:prstGeom>
          <a:gradFill rotWithShape="1">
            <a:gsLst>
              <a:gs pos="0">
                <a:srgbClr val="AAB2B3"/>
              </a:gs>
              <a:gs pos="100000">
                <a:srgbClr val="D6E1E2">
                  <a:alpha val="48000"/>
                </a:srgbClr>
              </a:gs>
            </a:gsLst>
            <a:lin ang="5400000" scaled="1"/>
          </a:gradFill>
          <a:ln w="9525" algn="ctr">
            <a:noFill/>
            <a:round/>
            <a:headEnd/>
            <a:tailEnd/>
          </a:ln>
        </p:spPr>
        <p:txBody>
          <a:bodyPr vert="eaVert" wrap="none" anchor="ctr"/>
          <a:lstStyle/>
          <a:p>
            <a:pPr algn="l"/>
            <a:endParaRPr lang="zh-CN" altLang="en-US" b="0"/>
          </a:p>
        </p:txBody>
      </p:sp>
      <p:sp>
        <p:nvSpPr>
          <p:cNvPr id="19468" name="Oval 13"/>
          <p:cNvSpPr>
            <a:spLocks noChangeArrowheads="1"/>
          </p:cNvSpPr>
          <p:nvPr/>
        </p:nvSpPr>
        <p:spPr bwMode="gray">
          <a:xfrm>
            <a:off x="2437783" y="3470275"/>
            <a:ext cx="861094" cy="920750"/>
          </a:xfrm>
          <a:prstGeom prst="ellipse">
            <a:avLst/>
          </a:prstGeom>
          <a:gradFill rotWithShape="1">
            <a:gsLst>
              <a:gs pos="0">
                <a:srgbClr val="FFFFFF"/>
              </a:gs>
              <a:gs pos="100000">
                <a:srgbClr val="D6E1E2">
                  <a:alpha val="37999"/>
                </a:srgbClr>
              </a:gs>
            </a:gsLst>
            <a:lin ang="5400000" scaled="1"/>
          </a:gradFill>
          <a:ln w="9525" algn="ctr">
            <a:noFill/>
            <a:round/>
            <a:headEnd/>
            <a:tailEnd/>
          </a:ln>
        </p:spPr>
        <p:txBody>
          <a:bodyPr vert="eaVert" wrap="none" anchor="ctr"/>
          <a:lstStyle/>
          <a:p>
            <a:pPr algn="l"/>
            <a:endParaRPr lang="zh-CN" altLang="en-US" b="0"/>
          </a:p>
        </p:txBody>
      </p:sp>
      <p:sp>
        <p:nvSpPr>
          <p:cNvPr id="19469" name="Text Box 14"/>
          <p:cNvSpPr txBox="1">
            <a:spLocks noChangeArrowheads="1"/>
          </p:cNvSpPr>
          <p:nvPr/>
        </p:nvSpPr>
        <p:spPr bwMode="gray">
          <a:xfrm>
            <a:off x="2567410" y="3614739"/>
            <a:ext cx="1342566" cy="830997"/>
          </a:xfrm>
          <a:prstGeom prst="rect">
            <a:avLst/>
          </a:prstGeom>
          <a:noFill/>
          <a:ln w="9525" algn="ctr">
            <a:noFill/>
            <a:miter lim="800000"/>
            <a:headEnd/>
            <a:tailEnd/>
          </a:ln>
        </p:spPr>
        <p:txBody>
          <a:bodyPr>
            <a:spAutoFit/>
          </a:bodyPr>
          <a:lstStyle/>
          <a:p>
            <a:pPr algn="l"/>
            <a:r>
              <a:rPr lang="zh-CN" altLang="en-US" sz="2400">
                <a:solidFill>
                  <a:srgbClr val="000000"/>
                </a:solidFill>
              </a:rPr>
              <a:t>集中</a:t>
            </a:r>
          </a:p>
          <a:p>
            <a:pPr algn="l"/>
            <a:r>
              <a:rPr lang="zh-CN" altLang="en-US" sz="2400">
                <a:solidFill>
                  <a:srgbClr val="000000"/>
                </a:solidFill>
              </a:rPr>
              <a:t>制水</a:t>
            </a:r>
            <a:endParaRPr lang="zh-CN" altLang="en-US" sz="2400" b="0">
              <a:solidFill>
                <a:srgbClr val="000000"/>
              </a:solidFill>
              <a:ea typeface="宋体" pitchFamily="2" charset="-122"/>
            </a:endParaRPr>
          </a:p>
        </p:txBody>
      </p:sp>
      <p:sp>
        <p:nvSpPr>
          <p:cNvPr id="19470" name="AutoShape 15"/>
          <p:cNvSpPr>
            <a:spLocks noChangeArrowheads="1"/>
          </p:cNvSpPr>
          <p:nvPr/>
        </p:nvSpPr>
        <p:spPr bwMode="gray">
          <a:xfrm>
            <a:off x="5310742" y="3829050"/>
            <a:ext cx="321422" cy="438150"/>
          </a:xfrm>
          <a:prstGeom prst="chevron">
            <a:avLst>
              <a:gd name="adj" fmla="val 52514"/>
            </a:avLst>
          </a:prstGeom>
          <a:solidFill>
            <a:schemeClr val="hlink"/>
          </a:solidFill>
          <a:ln w="0" algn="ctr">
            <a:noFill/>
            <a:miter lim="800000"/>
            <a:headEnd/>
            <a:tailEnd/>
          </a:ln>
        </p:spPr>
        <p:txBody>
          <a:bodyPr wrap="none" anchor="ctr"/>
          <a:lstStyle/>
          <a:p>
            <a:endParaRPr lang="zh-CN" altLang="en-US" b="0">
              <a:ea typeface="宋体" pitchFamily="2" charset="-122"/>
            </a:endParaRPr>
          </a:p>
        </p:txBody>
      </p:sp>
      <p:sp>
        <p:nvSpPr>
          <p:cNvPr id="505872" name="Oval 16"/>
          <p:cNvSpPr>
            <a:spLocks noChangeArrowheads="1"/>
          </p:cNvSpPr>
          <p:nvPr/>
        </p:nvSpPr>
        <p:spPr bwMode="gray">
          <a:xfrm>
            <a:off x="5678460" y="3225801"/>
            <a:ext cx="259766" cy="519351"/>
          </a:xfrm>
          <a:prstGeom prst="ellipse">
            <a:avLst/>
          </a:prstGeom>
          <a:gradFill rotWithShape="1">
            <a:gsLst>
              <a:gs pos="0">
                <a:schemeClr val="accent1">
                  <a:gamma/>
                  <a:tint val="0"/>
                  <a:invGamma/>
                </a:schemeClr>
              </a:gs>
              <a:gs pos="50000">
                <a:schemeClr val="accent1"/>
              </a:gs>
              <a:gs pos="100000">
                <a:schemeClr val="accent1">
                  <a:gamma/>
                  <a:tint val="0"/>
                  <a:invGamma/>
                </a:schemeClr>
              </a:gs>
            </a:gsLst>
            <a:lin ang="2700000" scaled="1"/>
          </a:gradFill>
          <a:ln w="38100" algn="ctr">
            <a:noFill/>
            <a:round/>
            <a:headEnd/>
            <a:tailEnd/>
          </a:ln>
          <a:effectLst/>
        </p:spPr>
        <p:txBody>
          <a:bodyPr wrap="none" anchor="ctr">
            <a:spAutoFit/>
          </a:bodyPr>
          <a:lstStyle/>
          <a:p>
            <a:pPr algn="l">
              <a:defRPr/>
            </a:pPr>
            <a:endParaRPr lang="zh-CN" altLang="en-US" b="0">
              <a:ea typeface="+mn-ea"/>
            </a:endParaRPr>
          </a:p>
        </p:txBody>
      </p:sp>
      <p:sp>
        <p:nvSpPr>
          <p:cNvPr id="505873" name="Oval 17"/>
          <p:cNvSpPr>
            <a:spLocks noChangeArrowheads="1"/>
          </p:cNvSpPr>
          <p:nvPr/>
        </p:nvSpPr>
        <p:spPr bwMode="gray">
          <a:xfrm>
            <a:off x="5678460" y="3225801"/>
            <a:ext cx="259766" cy="519351"/>
          </a:xfrm>
          <a:prstGeom prst="ellipse">
            <a:avLst/>
          </a:prstGeom>
          <a:gradFill rotWithShape="1">
            <a:gsLst>
              <a:gs pos="0">
                <a:schemeClr val="accent1">
                  <a:alpha val="32001"/>
                </a:schemeClr>
              </a:gs>
              <a:gs pos="100000">
                <a:schemeClr val="accent1">
                  <a:gamma/>
                  <a:shade val="46275"/>
                  <a:invGamma/>
                </a:schemeClr>
              </a:gs>
            </a:gsLst>
            <a:lin ang="2700000" scaled="1"/>
          </a:gradFill>
          <a:ln w="38100" algn="ctr">
            <a:noFill/>
            <a:round/>
            <a:headEnd/>
            <a:tailEnd/>
          </a:ln>
          <a:effectLst/>
        </p:spPr>
        <p:txBody>
          <a:bodyPr wrap="none" anchor="ctr">
            <a:spAutoFit/>
          </a:bodyPr>
          <a:lstStyle/>
          <a:p>
            <a:pPr algn="l">
              <a:defRPr/>
            </a:pPr>
            <a:endParaRPr lang="zh-CN" altLang="en-US" b="0">
              <a:ea typeface="+mn-ea"/>
            </a:endParaRPr>
          </a:p>
        </p:txBody>
      </p:sp>
      <p:sp>
        <p:nvSpPr>
          <p:cNvPr id="505874" name="Oval 18"/>
          <p:cNvSpPr>
            <a:spLocks noChangeArrowheads="1"/>
          </p:cNvSpPr>
          <p:nvPr/>
        </p:nvSpPr>
        <p:spPr bwMode="gray">
          <a:xfrm>
            <a:off x="5768406" y="3332163"/>
            <a:ext cx="1197066" cy="519351"/>
          </a:xfrm>
          <a:prstGeom prst="ellipse">
            <a:avLst/>
          </a:prstGeom>
          <a:gradFill rotWithShape="1">
            <a:gsLst>
              <a:gs pos="0">
                <a:schemeClr val="accent1">
                  <a:gamma/>
                  <a:shade val="54118"/>
                  <a:invGamma/>
                </a:schemeClr>
              </a:gs>
              <a:gs pos="50000">
                <a:schemeClr val="accent1"/>
              </a:gs>
              <a:gs pos="100000">
                <a:schemeClr val="accent1">
                  <a:gamma/>
                  <a:shade val="54118"/>
                  <a:invGamma/>
                </a:schemeClr>
              </a:gs>
            </a:gsLst>
            <a:lin ang="18900000" scaled="1"/>
          </a:gradFill>
          <a:ln w="38100" algn="ctr">
            <a:noFill/>
            <a:round/>
            <a:headEnd/>
            <a:tailEnd/>
          </a:ln>
          <a:effectLst/>
        </p:spPr>
        <p:txBody>
          <a:bodyPr anchor="ctr">
            <a:spAutoFit/>
          </a:bodyPr>
          <a:lstStyle/>
          <a:p>
            <a:pPr algn="l">
              <a:defRPr/>
            </a:pPr>
            <a:endParaRPr lang="zh-CN" altLang="en-US" b="0">
              <a:ea typeface="+mn-ea"/>
            </a:endParaRPr>
          </a:p>
        </p:txBody>
      </p:sp>
      <p:sp>
        <p:nvSpPr>
          <p:cNvPr id="505875" name="Oval 19"/>
          <p:cNvSpPr>
            <a:spLocks noChangeArrowheads="1"/>
          </p:cNvSpPr>
          <p:nvPr/>
        </p:nvSpPr>
        <p:spPr bwMode="gray">
          <a:xfrm>
            <a:off x="5768405" y="3336925"/>
            <a:ext cx="1199711" cy="519351"/>
          </a:xfrm>
          <a:prstGeom prst="ellipse">
            <a:avLst/>
          </a:prstGeom>
          <a:gradFill rotWithShape="1">
            <a:gsLst>
              <a:gs pos="0">
                <a:schemeClr val="accent1">
                  <a:gamma/>
                  <a:shade val="63529"/>
                  <a:invGamma/>
                </a:schemeClr>
              </a:gs>
              <a:gs pos="100000">
                <a:schemeClr val="accent1">
                  <a:alpha val="0"/>
                </a:schemeClr>
              </a:gs>
            </a:gsLst>
            <a:lin ang="2700000" scaled="1"/>
          </a:gradFill>
          <a:ln w="38100" algn="ctr">
            <a:noFill/>
            <a:round/>
            <a:headEnd/>
            <a:tailEnd/>
          </a:ln>
          <a:effectLst/>
        </p:spPr>
        <p:txBody>
          <a:bodyPr anchor="ctr">
            <a:spAutoFit/>
          </a:bodyPr>
          <a:lstStyle/>
          <a:p>
            <a:pPr algn="l">
              <a:defRPr/>
            </a:pPr>
            <a:endParaRPr lang="zh-CN" altLang="en-US" b="0">
              <a:ea typeface="+mn-ea"/>
            </a:endParaRPr>
          </a:p>
        </p:txBody>
      </p:sp>
      <p:sp>
        <p:nvSpPr>
          <p:cNvPr id="19475" name="Oval 20"/>
          <p:cNvSpPr>
            <a:spLocks noChangeArrowheads="1"/>
          </p:cNvSpPr>
          <p:nvPr/>
        </p:nvSpPr>
        <p:spPr bwMode="gray">
          <a:xfrm>
            <a:off x="5829251" y="3403601"/>
            <a:ext cx="1076698" cy="519351"/>
          </a:xfrm>
          <a:prstGeom prst="ellipse">
            <a:avLst/>
          </a:prstGeom>
          <a:solidFill>
            <a:srgbClr val="333333"/>
          </a:solidFill>
          <a:ln w="38100" algn="ctr">
            <a:noFill/>
            <a:round/>
            <a:headEnd/>
            <a:tailEnd/>
          </a:ln>
        </p:spPr>
        <p:txBody>
          <a:bodyPr anchor="ctr">
            <a:spAutoFit/>
          </a:bodyPr>
          <a:lstStyle/>
          <a:p>
            <a:pPr algn="l"/>
            <a:endParaRPr lang="zh-CN" altLang="en-US" b="0"/>
          </a:p>
        </p:txBody>
      </p:sp>
      <p:sp>
        <p:nvSpPr>
          <p:cNvPr id="19476" name="Oval 21"/>
          <p:cNvSpPr>
            <a:spLocks noChangeArrowheads="1"/>
          </p:cNvSpPr>
          <p:nvPr/>
        </p:nvSpPr>
        <p:spPr bwMode="gray">
          <a:xfrm>
            <a:off x="5845124" y="3419475"/>
            <a:ext cx="1043630" cy="1244600"/>
          </a:xfrm>
          <a:prstGeom prst="ellipse">
            <a:avLst/>
          </a:prstGeom>
          <a:gradFill rotWithShape="1">
            <a:gsLst>
              <a:gs pos="0">
                <a:srgbClr val="636869"/>
              </a:gs>
              <a:gs pos="100000">
                <a:srgbClr val="D6E1E2"/>
              </a:gs>
            </a:gsLst>
            <a:lin ang="5400000" scaled="1"/>
          </a:gradFill>
          <a:ln w="9525" algn="ctr">
            <a:noFill/>
            <a:round/>
            <a:headEnd/>
            <a:tailEnd/>
          </a:ln>
        </p:spPr>
        <p:txBody>
          <a:bodyPr vert="eaVert" wrap="none" anchor="ctr"/>
          <a:lstStyle/>
          <a:p>
            <a:pPr algn="l"/>
            <a:endParaRPr lang="zh-CN" altLang="en-US" b="0"/>
          </a:p>
        </p:txBody>
      </p:sp>
      <p:sp>
        <p:nvSpPr>
          <p:cNvPr id="19477" name="Oval 22"/>
          <p:cNvSpPr>
            <a:spLocks noChangeArrowheads="1"/>
          </p:cNvSpPr>
          <p:nvPr/>
        </p:nvSpPr>
        <p:spPr bwMode="gray">
          <a:xfrm>
            <a:off x="5859673" y="3425825"/>
            <a:ext cx="1017176" cy="1214438"/>
          </a:xfrm>
          <a:prstGeom prst="ellipse">
            <a:avLst/>
          </a:prstGeom>
          <a:gradFill rotWithShape="1">
            <a:gsLst>
              <a:gs pos="0">
                <a:srgbClr val="D6E1E2">
                  <a:alpha val="0"/>
                </a:srgbClr>
              </a:gs>
              <a:gs pos="100000">
                <a:srgbClr val="F1F5F5"/>
              </a:gs>
            </a:gsLst>
            <a:lin ang="5400000" scaled="1"/>
          </a:gradFill>
          <a:ln w="9525" algn="ctr">
            <a:noFill/>
            <a:round/>
            <a:headEnd/>
            <a:tailEnd/>
          </a:ln>
        </p:spPr>
        <p:txBody>
          <a:bodyPr vert="eaVert" wrap="none" anchor="ctr"/>
          <a:lstStyle/>
          <a:p>
            <a:pPr algn="l"/>
            <a:endParaRPr lang="zh-CN" altLang="en-US" b="0"/>
          </a:p>
        </p:txBody>
      </p:sp>
      <p:sp>
        <p:nvSpPr>
          <p:cNvPr id="19478" name="Oval 23"/>
          <p:cNvSpPr>
            <a:spLocks noChangeArrowheads="1"/>
          </p:cNvSpPr>
          <p:nvPr/>
        </p:nvSpPr>
        <p:spPr bwMode="gray">
          <a:xfrm>
            <a:off x="5870255" y="3438525"/>
            <a:ext cx="966913" cy="1135063"/>
          </a:xfrm>
          <a:prstGeom prst="ellipse">
            <a:avLst/>
          </a:prstGeom>
          <a:gradFill rotWithShape="1">
            <a:gsLst>
              <a:gs pos="0">
                <a:srgbClr val="AAB2B3"/>
              </a:gs>
              <a:gs pos="100000">
                <a:srgbClr val="D6E1E2">
                  <a:alpha val="48000"/>
                </a:srgbClr>
              </a:gs>
            </a:gsLst>
            <a:lin ang="5400000" scaled="1"/>
          </a:gradFill>
          <a:ln w="9525" algn="ctr">
            <a:noFill/>
            <a:round/>
            <a:headEnd/>
            <a:tailEnd/>
          </a:ln>
        </p:spPr>
        <p:txBody>
          <a:bodyPr vert="eaVert" wrap="none" anchor="ctr"/>
          <a:lstStyle/>
          <a:p>
            <a:pPr algn="l"/>
            <a:endParaRPr lang="zh-CN" altLang="en-US" b="0"/>
          </a:p>
        </p:txBody>
      </p:sp>
      <p:sp>
        <p:nvSpPr>
          <p:cNvPr id="19479" name="Oval 24"/>
          <p:cNvSpPr>
            <a:spLocks noChangeArrowheads="1"/>
          </p:cNvSpPr>
          <p:nvPr/>
        </p:nvSpPr>
        <p:spPr bwMode="gray">
          <a:xfrm>
            <a:off x="5925809" y="3470275"/>
            <a:ext cx="861095" cy="920750"/>
          </a:xfrm>
          <a:prstGeom prst="ellipse">
            <a:avLst/>
          </a:prstGeom>
          <a:gradFill rotWithShape="1">
            <a:gsLst>
              <a:gs pos="0">
                <a:srgbClr val="FFFFFF"/>
              </a:gs>
              <a:gs pos="100000">
                <a:srgbClr val="D6E1E2">
                  <a:alpha val="37999"/>
                </a:srgbClr>
              </a:gs>
            </a:gsLst>
            <a:lin ang="5400000" scaled="1"/>
          </a:gradFill>
          <a:ln w="9525" algn="ctr">
            <a:noFill/>
            <a:round/>
            <a:headEnd/>
            <a:tailEnd/>
          </a:ln>
        </p:spPr>
        <p:txBody>
          <a:bodyPr vert="eaVert" wrap="none" anchor="ctr"/>
          <a:lstStyle/>
          <a:p>
            <a:pPr algn="l"/>
            <a:endParaRPr lang="zh-CN" altLang="en-US" b="0"/>
          </a:p>
        </p:txBody>
      </p:sp>
      <p:sp>
        <p:nvSpPr>
          <p:cNvPr id="19480" name="Text Box 25"/>
          <p:cNvSpPr txBox="1">
            <a:spLocks noChangeArrowheads="1"/>
          </p:cNvSpPr>
          <p:nvPr/>
        </p:nvSpPr>
        <p:spPr bwMode="gray">
          <a:xfrm>
            <a:off x="6034273" y="3614739"/>
            <a:ext cx="1649439" cy="830997"/>
          </a:xfrm>
          <a:prstGeom prst="rect">
            <a:avLst/>
          </a:prstGeom>
          <a:noFill/>
          <a:ln w="9525" algn="ctr">
            <a:noFill/>
            <a:miter lim="800000"/>
            <a:headEnd/>
            <a:tailEnd/>
          </a:ln>
        </p:spPr>
        <p:txBody>
          <a:bodyPr>
            <a:spAutoFit/>
          </a:bodyPr>
          <a:lstStyle/>
          <a:p>
            <a:pPr algn="l"/>
            <a:r>
              <a:rPr lang="zh-CN" altLang="en-US" sz="2400">
                <a:solidFill>
                  <a:srgbClr val="000000"/>
                </a:solidFill>
              </a:rPr>
              <a:t>分质</a:t>
            </a:r>
          </a:p>
          <a:p>
            <a:pPr algn="l"/>
            <a:r>
              <a:rPr lang="zh-CN" altLang="en-US" sz="2400">
                <a:solidFill>
                  <a:srgbClr val="000000"/>
                </a:solidFill>
              </a:rPr>
              <a:t>用水</a:t>
            </a:r>
            <a:endParaRPr lang="zh-CN" altLang="en-US" sz="2400" b="0">
              <a:solidFill>
                <a:srgbClr val="000000"/>
              </a:solidFill>
              <a:ea typeface="宋体" pitchFamily="2" charset="-122"/>
            </a:endParaRPr>
          </a:p>
        </p:txBody>
      </p:sp>
      <p:sp>
        <p:nvSpPr>
          <p:cNvPr id="19481" name="AutoShape 26"/>
          <p:cNvSpPr>
            <a:spLocks noChangeArrowheads="1"/>
          </p:cNvSpPr>
          <p:nvPr/>
        </p:nvSpPr>
        <p:spPr bwMode="gray">
          <a:xfrm>
            <a:off x="7072612" y="3829050"/>
            <a:ext cx="321422" cy="438150"/>
          </a:xfrm>
          <a:prstGeom prst="chevron">
            <a:avLst>
              <a:gd name="adj" fmla="val 52514"/>
            </a:avLst>
          </a:prstGeom>
          <a:solidFill>
            <a:schemeClr val="hlink"/>
          </a:solidFill>
          <a:ln w="0" algn="ctr">
            <a:noFill/>
            <a:miter lim="800000"/>
            <a:headEnd/>
            <a:tailEnd/>
          </a:ln>
        </p:spPr>
        <p:txBody>
          <a:bodyPr wrap="none" anchor="ctr"/>
          <a:lstStyle/>
          <a:p>
            <a:pPr algn="l"/>
            <a:endParaRPr lang="zh-CN" altLang="en-US" b="0"/>
          </a:p>
        </p:txBody>
      </p:sp>
      <p:sp>
        <p:nvSpPr>
          <p:cNvPr id="505883" name="Oval 27"/>
          <p:cNvSpPr>
            <a:spLocks noChangeArrowheads="1"/>
          </p:cNvSpPr>
          <p:nvPr/>
        </p:nvSpPr>
        <p:spPr bwMode="gray">
          <a:xfrm>
            <a:off x="7440330" y="3225801"/>
            <a:ext cx="259766" cy="519351"/>
          </a:xfrm>
          <a:prstGeom prst="ellipse">
            <a:avLst/>
          </a:prstGeom>
          <a:gradFill rotWithShape="1">
            <a:gsLst>
              <a:gs pos="0">
                <a:schemeClr val="accent1">
                  <a:gamma/>
                  <a:tint val="0"/>
                  <a:invGamma/>
                </a:schemeClr>
              </a:gs>
              <a:gs pos="50000">
                <a:schemeClr val="accent1"/>
              </a:gs>
              <a:gs pos="100000">
                <a:schemeClr val="accent1">
                  <a:gamma/>
                  <a:tint val="0"/>
                  <a:invGamma/>
                </a:schemeClr>
              </a:gs>
            </a:gsLst>
            <a:lin ang="2700000" scaled="1"/>
          </a:gradFill>
          <a:ln w="38100" algn="ctr">
            <a:noFill/>
            <a:round/>
            <a:headEnd/>
            <a:tailEnd/>
          </a:ln>
          <a:effectLst/>
        </p:spPr>
        <p:txBody>
          <a:bodyPr wrap="none" anchor="ctr">
            <a:spAutoFit/>
          </a:bodyPr>
          <a:lstStyle/>
          <a:p>
            <a:pPr algn="l">
              <a:defRPr/>
            </a:pPr>
            <a:endParaRPr lang="zh-CN" altLang="en-US" b="0">
              <a:ea typeface="+mn-ea"/>
            </a:endParaRPr>
          </a:p>
        </p:txBody>
      </p:sp>
      <p:sp>
        <p:nvSpPr>
          <p:cNvPr id="505884" name="Oval 28"/>
          <p:cNvSpPr>
            <a:spLocks noChangeArrowheads="1"/>
          </p:cNvSpPr>
          <p:nvPr/>
        </p:nvSpPr>
        <p:spPr bwMode="gray">
          <a:xfrm>
            <a:off x="7440330" y="3225801"/>
            <a:ext cx="1376957" cy="519351"/>
          </a:xfrm>
          <a:prstGeom prst="ellipse">
            <a:avLst/>
          </a:prstGeom>
          <a:gradFill rotWithShape="1">
            <a:gsLst>
              <a:gs pos="0">
                <a:schemeClr val="accent1">
                  <a:alpha val="32001"/>
                </a:schemeClr>
              </a:gs>
              <a:gs pos="100000">
                <a:schemeClr val="accent1">
                  <a:gamma/>
                  <a:shade val="46275"/>
                  <a:invGamma/>
                </a:schemeClr>
              </a:gs>
            </a:gsLst>
            <a:lin ang="2700000" scaled="1"/>
          </a:gradFill>
          <a:ln w="38100" algn="ctr">
            <a:noFill/>
            <a:round/>
            <a:headEnd/>
            <a:tailEnd/>
          </a:ln>
          <a:effectLst/>
        </p:spPr>
        <p:txBody>
          <a:bodyPr anchor="ctr">
            <a:spAutoFit/>
          </a:bodyPr>
          <a:lstStyle/>
          <a:p>
            <a:pPr algn="l">
              <a:defRPr/>
            </a:pPr>
            <a:endParaRPr lang="zh-CN" altLang="en-US" b="0">
              <a:ea typeface="+mn-ea"/>
            </a:endParaRPr>
          </a:p>
        </p:txBody>
      </p:sp>
      <p:sp>
        <p:nvSpPr>
          <p:cNvPr id="505885" name="Oval 29"/>
          <p:cNvSpPr>
            <a:spLocks noChangeArrowheads="1"/>
          </p:cNvSpPr>
          <p:nvPr/>
        </p:nvSpPr>
        <p:spPr bwMode="gray">
          <a:xfrm>
            <a:off x="7528953" y="3332163"/>
            <a:ext cx="1199712" cy="519351"/>
          </a:xfrm>
          <a:prstGeom prst="ellipse">
            <a:avLst/>
          </a:prstGeom>
          <a:gradFill rotWithShape="1">
            <a:gsLst>
              <a:gs pos="0">
                <a:schemeClr val="accent1">
                  <a:gamma/>
                  <a:shade val="54118"/>
                  <a:invGamma/>
                </a:schemeClr>
              </a:gs>
              <a:gs pos="50000">
                <a:schemeClr val="accent1"/>
              </a:gs>
              <a:gs pos="100000">
                <a:schemeClr val="accent1">
                  <a:gamma/>
                  <a:shade val="54118"/>
                  <a:invGamma/>
                </a:schemeClr>
              </a:gs>
            </a:gsLst>
            <a:lin ang="18900000" scaled="1"/>
          </a:gradFill>
          <a:ln w="38100" algn="ctr">
            <a:noFill/>
            <a:round/>
            <a:headEnd/>
            <a:tailEnd/>
          </a:ln>
          <a:effectLst/>
        </p:spPr>
        <p:txBody>
          <a:bodyPr anchor="ctr">
            <a:spAutoFit/>
          </a:bodyPr>
          <a:lstStyle/>
          <a:p>
            <a:pPr algn="l">
              <a:defRPr/>
            </a:pPr>
            <a:endParaRPr lang="zh-CN" altLang="en-US" b="0">
              <a:ea typeface="+mn-ea"/>
            </a:endParaRPr>
          </a:p>
        </p:txBody>
      </p:sp>
      <p:sp>
        <p:nvSpPr>
          <p:cNvPr id="505886" name="Oval 30"/>
          <p:cNvSpPr>
            <a:spLocks noChangeArrowheads="1"/>
          </p:cNvSpPr>
          <p:nvPr/>
        </p:nvSpPr>
        <p:spPr bwMode="gray">
          <a:xfrm>
            <a:off x="7531597" y="3336925"/>
            <a:ext cx="1197067" cy="519351"/>
          </a:xfrm>
          <a:prstGeom prst="ellipse">
            <a:avLst/>
          </a:prstGeom>
          <a:gradFill rotWithShape="1">
            <a:gsLst>
              <a:gs pos="0">
                <a:schemeClr val="accent1">
                  <a:gamma/>
                  <a:shade val="63529"/>
                  <a:invGamma/>
                </a:schemeClr>
              </a:gs>
              <a:gs pos="100000">
                <a:schemeClr val="accent1">
                  <a:alpha val="0"/>
                </a:schemeClr>
              </a:gs>
            </a:gsLst>
            <a:lin ang="2700000" scaled="1"/>
          </a:gradFill>
          <a:ln w="38100" algn="ctr">
            <a:noFill/>
            <a:round/>
            <a:headEnd/>
            <a:tailEnd/>
          </a:ln>
          <a:effectLst/>
        </p:spPr>
        <p:txBody>
          <a:bodyPr anchor="ctr">
            <a:spAutoFit/>
          </a:bodyPr>
          <a:lstStyle/>
          <a:p>
            <a:pPr algn="l">
              <a:defRPr/>
            </a:pPr>
            <a:endParaRPr lang="zh-CN" altLang="en-US" b="0">
              <a:ea typeface="+mn-ea"/>
            </a:endParaRPr>
          </a:p>
        </p:txBody>
      </p:sp>
      <p:sp>
        <p:nvSpPr>
          <p:cNvPr id="19486" name="Oval 31"/>
          <p:cNvSpPr>
            <a:spLocks noChangeArrowheads="1"/>
          </p:cNvSpPr>
          <p:nvPr/>
        </p:nvSpPr>
        <p:spPr bwMode="gray">
          <a:xfrm>
            <a:off x="7591121" y="3403601"/>
            <a:ext cx="1076698" cy="519351"/>
          </a:xfrm>
          <a:prstGeom prst="ellipse">
            <a:avLst/>
          </a:prstGeom>
          <a:solidFill>
            <a:srgbClr val="333333"/>
          </a:solidFill>
          <a:ln w="38100" algn="ctr">
            <a:noFill/>
            <a:round/>
            <a:headEnd/>
            <a:tailEnd/>
          </a:ln>
        </p:spPr>
        <p:txBody>
          <a:bodyPr anchor="ctr">
            <a:spAutoFit/>
          </a:bodyPr>
          <a:lstStyle/>
          <a:p>
            <a:pPr algn="l"/>
            <a:endParaRPr lang="zh-CN" altLang="en-US" b="0"/>
          </a:p>
        </p:txBody>
      </p:sp>
      <p:sp>
        <p:nvSpPr>
          <p:cNvPr id="19487" name="Oval 32"/>
          <p:cNvSpPr>
            <a:spLocks noChangeArrowheads="1"/>
          </p:cNvSpPr>
          <p:nvPr/>
        </p:nvSpPr>
        <p:spPr bwMode="gray">
          <a:xfrm>
            <a:off x="7605670" y="3419475"/>
            <a:ext cx="1043631" cy="1244600"/>
          </a:xfrm>
          <a:prstGeom prst="ellipse">
            <a:avLst/>
          </a:prstGeom>
          <a:gradFill rotWithShape="1">
            <a:gsLst>
              <a:gs pos="0">
                <a:srgbClr val="636869"/>
              </a:gs>
              <a:gs pos="100000">
                <a:srgbClr val="D6E1E2"/>
              </a:gs>
            </a:gsLst>
            <a:lin ang="5400000" scaled="1"/>
          </a:gradFill>
          <a:ln w="9525" algn="ctr">
            <a:noFill/>
            <a:round/>
            <a:headEnd/>
            <a:tailEnd/>
          </a:ln>
        </p:spPr>
        <p:txBody>
          <a:bodyPr vert="eaVert" wrap="none" anchor="ctr"/>
          <a:lstStyle/>
          <a:p>
            <a:pPr algn="l"/>
            <a:endParaRPr lang="zh-CN" altLang="en-US" b="0"/>
          </a:p>
        </p:txBody>
      </p:sp>
      <p:sp>
        <p:nvSpPr>
          <p:cNvPr id="19488" name="Oval 33"/>
          <p:cNvSpPr>
            <a:spLocks noChangeArrowheads="1"/>
          </p:cNvSpPr>
          <p:nvPr/>
        </p:nvSpPr>
        <p:spPr bwMode="gray">
          <a:xfrm>
            <a:off x="7621543" y="3425825"/>
            <a:ext cx="1017176" cy="1214438"/>
          </a:xfrm>
          <a:prstGeom prst="ellipse">
            <a:avLst/>
          </a:prstGeom>
          <a:gradFill rotWithShape="1">
            <a:gsLst>
              <a:gs pos="0">
                <a:srgbClr val="D6E1E2">
                  <a:alpha val="0"/>
                </a:srgbClr>
              </a:gs>
              <a:gs pos="100000">
                <a:srgbClr val="F1F5F5"/>
              </a:gs>
            </a:gsLst>
            <a:lin ang="5400000" scaled="1"/>
          </a:gradFill>
          <a:ln w="9525" algn="ctr">
            <a:noFill/>
            <a:round/>
            <a:headEnd/>
            <a:tailEnd/>
          </a:ln>
        </p:spPr>
        <p:txBody>
          <a:bodyPr vert="eaVert" wrap="none" anchor="ctr"/>
          <a:lstStyle/>
          <a:p>
            <a:pPr algn="l"/>
            <a:endParaRPr lang="zh-CN" altLang="en-US" b="0"/>
          </a:p>
        </p:txBody>
      </p:sp>
      <p:sp>
        <p:nvSpPr>
          <p:cNvPr id="19489" name="Oval 34"/>
          <p:cNvSpPr>
            <a:spLocks noChangeArrowheads="1"/>
          </p:cNvSpPr>
          <p:nvPr/>
        </p:nvSpPr>
        <p:spPr bwMode="gray">
          <a:xfrm>
            <a:off x="7632125" y="3438525"/>
            <a:ext cx="965589" cy="1135063"/>
          </a:xfrm>
          <a:prstGeom prst="ellipse">
            <a:avLst/>
          </a:prstGeom>
          <a:gradFill rotWithShape="1">
            <a:gsLst>
              <a:gs pos="0">
                <a:srgbClr val="AAB2B3"/>
              </a:gs>
              <a:gs pos="100000">
                <a:srgbClr val="D6E1E2">
                  <a:alpha val="48000"/>
                </a:srgbClr>
              </a:gs>
            </a:gsLst>
            <a:lin ang="5400000" scaled="1"/>
          </a:gradFill>
          <a:ln w="9525" algn="ctr">
            <a:noFill/>
            <a:round/>
            <a:headEnd/>
            <a:tailEnd/>
          </a:ln>
        </p:spPr>
        <p:txBody>
          <a:bodyPr vert="eaVert" wrap="none" anchor="ctr"/>
          <a:lstStyle/>
          <a:p>
            <a:pPr algn="l"/>
            <a:endParaRPr lang="zh-CN" altLang="en-US" b="0"/>
          </a:p>
        </p:txBody>
      </p:sp>
      <p:sp>
        <p:nvSpPr>
          <p:cNvPr id="19490" name="Oval 35"/>
          <p:cNvSpPr>
            <a:spLocks noChangeArrowheads="1"/>
          </p:cNvSpPr>
          <p:nvPr/>
        </p:nvSpPr>
        <p:spPr bwMode="gray">
          <a:xfrm>
            <a:off x="7687679" y="3470275"/>
            <a:ext cx="861095" cy="920750"/>
          </a:xfrm>
          <a:prstGeom prst="ellipse">
            <a:avLst/>
          </a:prstGeom>
          <a:gradFill rotWithShape="1">
            <a:gsLst>
              <a:gs pos="0">
                <a:srgbClr val="FFFFFF"/>
              </a:gs>
              <a:gs pos="100000">
                <a:srgbClr val="D6E1E2">
                  <a:alpha val="37999"/>
                </a:srgbClr>
              </a:gs>
            </a:gsLst>
            <a:lin ang="5400000" scaled="1"/>
          </a:gradFill>
          <a:ln w="9525" algn="ctr">
            <a:noFill/>
            <a:round/>
            <a:headEnd/>
            <a:tailEnd/>
          </a:ln>
        </p:spPr>
        <p:txBody>
          <a:bodyPr vert="eaVert" wrap="none" anchor="ctr"/>
          <a:lstStyle/>
          <a:p>
            <a:pPr algn="l"/>
            <a:endParaRPr lang="zh-CN" altLang="en-US" b="0"/>
          </a:p>
        </p:txBody>
      </p:sp>
      <p:sp>
        <p:nvSpPr>
          <p:cNvPr id="19491" name="AutoShape 36"/>
          <p:cNvSpPr>
            <a:spLocks noChangeArrowheads="1"/>
          </p:cNvSpPr>
          <p:nvPr/>
        </p:nvSpPr>
        <p:spPr bwMode="gray">
          <a:xfrm>
            <a:off x="3558131" y="3816350"/>
            <a:ext cx="318777" cy="438150"/>
          </a:xfrm>
          <a:prstGeom prst="chevron">
            <a:avLst>
              <a:gd name="adj" fmla="val 52514"/>
            </a:avLst>
          </a:prstGeom>
          <a:solidFill>
            <a:schemeClr val="hlink"/>
          </a:solidFill>
          <a:ln w="0" algn="ctr">
            <a:noFill/>
            <a:miter lim="800000"/>
            <a:headEnd/>
            <a:tailEnd/>
          </a:ln>
        </p:spPr>
        <p:txBody>
          <a:bodyPr wrap="none" anchor="ctr"/>
          <a:lstStyle/>
          <a:p>
            <a:pPr algn="l"/>
            <a:endParaRPr lang="zh-CN" altLang="en-US" b="0"/>
          </a:p>
        </p:txBody>
      </p:sp>
      <p:sp>
        <p:nvSpPr>
          <p:cNvPr id="505893" name="Oval 37"/>
          <p:cNvSpPr>
            <a:spLocks noChangeArrowheads="1"/>
          </p:cNvSpPr>
          <p:nvPr/>
        </p:nvSpPr>
        <p:spPr bwMode="gray">
          <a:xfrm>
            <a:off x="3923203" y="3213101"/>
            <a:ext cx="259766" cy="519351"/>
          </a:xfrm>
          <a:prstGeom prst="ellipse">
            <a:avLst/>
          </a:prstGeom>
          <a:gradFill rotWithShape="1">
            <a:gsLst>
              <a:gs pos="0">
                <a:schemeClr val="accent1">
                  <a:gamma/>
                  <a:tint val="0"/>
                  <a:invGamma/>
                </a:schemeClr>
              </a:gs>
              <a:gs pos="50000">
                <a:schemeClr val="accent1"/>
              </a:gs>
              <a:gs pos="100000">
                <a:schemeClr val="accent1">
                  <a:gamma/>
                  <a:tint val="0"/>
                  <a:invGamma/>
                </a:schemeClr>
              </a:gs>
            </a:gsLst>
            <a:lin ang="2700000" scaled="1"/>
          </a:gradFill>
          <a:ln w="38100" algn="ctr">
            <a:noFill/>
            <a:round/>
            <a:headEnd/>
            <a:tailEnd/>
          </a:ln>
          <a:effectLst/>
        </p:spPr>
        <p:txBody>
          <a:bodyPr wrap="none" anchor="ctr">
            <a:spAutoFit/>
          </a:bodyPr>
          <a:lstStyle/>
          <a:p>
            <a:pPr algn="l">
              <a:defRPr/>
            </a:pPr>
            <a:endParaRPr lang="zh-CN" altLang="en-US" b="0">
              <a:ea typeface="+mn-ea"/>
            </a:endParaRPr>
          </a:p>
        </p:txBody>
      </p:sp>
      <p:sp>
        <p:nvSpPr>
          <p:cNvPr id="505894" name="Oval 38"/>
          <p:cNvSpPr>
            <a:spLocks noChangeArrowheads="1"/>
          </p:cNvSpPr>
          <p:nvPr/>
        </p:nvSpPr>
        <p:spPr bwMode="gray">
          <a:xfrm>
            <a:off x="3923203" y="3213101"/>
            <a:ext cx="259766" cy="519351"/>
          </a:xfrm>
          <a:prstGeom prst="ellipse">
            <a:avLst/>
          </a:prstGeom>
          <a:gradFill rotWithShape="1">
            <a:gsLst>
              <a:gs pos="0">
                <a:schemeClr val="accent1">
                  <a:alpha val="32001"/>
                </a:schemeClr>
              </a:gs>
              <a:gs pos="100000">
                <a:schemeClr val="accent1">
                  <a:gamma/>
                  <a:shade val="46275"/>
                  <a:invGamma/>
                </a:schemeClr>
              </a:gs>
            </a:gsLst>
            <a:lin ang="2700000" scaled="1"/>
          </a:gradFill>
          <a:ln w="38100" algn="ctr">
            <a:noFill/>
            <a:round/>
            <a:headEnd/>
            <a:tailEnd/>
          </a:ln>
          <a:effectLst/>
        </p:spPr>
        <p:txBody>
          <a:bodyPr wrap="none" anchor="ctr">
            <a:spAutoFit/>
          </a:bodyPr>
          <a:lstStyle/>
          <a:p>
            <a:pPr algn="l">
              <a:defRPr/>
            </a:pPr>
            <a:endParaRPr lang="zh-CN" altLang="en-US" b="0">
              <a:ea typeface="+mn-ea"/>
            </a:endParaRPr>
          </a:p>
        </p:txBody>
      </p:sp>
      <p:sp>
        <p:nvSpPr>
          <p:cNvPr id="505895" name="Oval 39"/>
          <p:cNvSpPr>
            <a:spLocks noChangeArrowheads="1"/>
          </p:cNvSpPr>
          <p:nvPr/>
        </p:nvSpPr>
        <p:spPr bwMode="gray">
          <a:xfrm>
            <a:off x="4013149" y="3321050"/>
            <a:ext cx="1198389" cy="519351"/>
          </a:xfrm>
          <a:prstGeom prst="ellipse">
            <a:avLst/>
          </a:prstGeom>
          <a:gradFill rotWithShape="1">
            <a:gsLst>
              <a:gs pos="0">
                <a:schemeClr val="accent1">
                  <a:gamma/>
                  <a:shade val="54118"/>
                  <a:invGamma/>
                </a:schemeClr>
              </a:gs>
              <a:gs pos="50000">
                <a:schemeClr val="accent1"/>
              </a:gs>
              <a:gs pos="100000">
                <a:schemeClr val="accent1">
                  <a:gamma/>
                  <a:shade val="54118"/>
                  <a:invGamma/>
                </a:schemeClr>
              </a:gs>
            </a:gsLst>
            <a:lin ang="18900000" scaled="1"/>
          </a:gradFill>
          <a:ln w="38100" algn="ctr">
            <a:noFill/>
            <a:round/>
            <a:headEnd/>
            <a:tailEnd/>
          </a:ln>
          <a:effectLst/>
        </p:spPr>
        <p:txBody>
          <a:bodyPr anchor="ctr">
            <a:spAutoFit/>
          </a:bodyPr>
          <a:lstStyle/>
          <a:p>
            <a:pPr algn="l">
              <a:defRPr/>
            </a:pPr>
            <a:endParaRPr lang="zh-CN" altLang="en-US" b="0">
              <a:ea typeface="+mn-ea"/>
            </a:endParaRPr>
          </a:p>
        </p:txBody>
      </p:sp>
      <p:sp>
        <p:nvSpPr>
          <p:cNvPr id="505896" name="Oval 40"/>
          <p:cNvSpPr>
            <a:spLocks noChangeArrowheads="1"/>
          </p:cNvSpPr>
          <p:nvPr/>
        </p:nvSpPr>
        <p:spPr bwMode="gray">
          <a:xfrm>
            <a:off x="4014472" y="3324225"/>
            <a:ext cx="1198389" cy="519351"/>
          </a:xfrm>
          <a:prstGeom prst="ellipse">
            <a:avLst/>
          </a:prstGeom>
          <a:gradFill rotWithShape="1">
            <a:gsLst>
              <a:gs pos="0">
                <a:schemeClr val="accent1">
                  <a:gamma/>
                  <a:shade val="63529"/>
                  <a:invGamma/>
                </a:schemeClr>
              </a:gs>
              <a:gs pos="100000">
                <a:schemeClr val="accent1">
                  <a:alpha val="0"/>
                </a:schemeClr>
              </a:gs>
            </a:gsLst>
            <a:lin ang="2700000" scaled="1"/>
          </a:gradFill>
          <a:ln w="38100" algn="ctr">
            <a:noFill/>
            <a:round/>
            <a:headEnd/>
            <a:tailEnd/>
          </a:ln>
          <a:effectLst/>
        </p:spPr>
        <p:txBody>
          <a:bodyPr anchor="ctr">
            <a:spAutoFit/>
          </a:bodyPr>
          <a:lstStyle/>
          <a:p>
            <a:pPr algn="l">
              <a:defRPr/>
            </a:pPr>
            <a:endParaRPr lang="zh-CN" altLang="en-US" b="0">
              <a:ea typeface="+mn-ea"/>
            </a:endParaRPr>
          </a:p>
        </p:txBody>
      </p:sp>
      <p:sp>
        <p:nvSpPr>
          <p:cNvPr id="19496" name="Oval 41"/>
          <p:cNvSpPr>
            <a:spLocks noChangeArrowheads="1"/>
          </p:cNvSpPr>
          <p:nvPr/>
        </p:nvSpPr>
        <p:spPr bwMode="gray">
          <a:xfrm>
            <a:off x="4073994" y="3390901"/>
            <a:ext cx="1078021" cy="519351"/>
          </a:xfrm>
          <a:prstGeom prst="ellipse">
            <a:avLst/>
          </a:prstGeom>
          <a:solidFill>
            <a:srgbClr val="333333"/>
          </a:solidFill>
          <a:ln w="38100" algn="ctr">
            <a:noFill/>
            <a:round/>
            <a:headEnd/>
            <a:tailEnd/>
          </a:ln>
        </p:spPr>
        <p:txBody>
          <a:bodyPr anchor="ctr">
            <a:spAutoFit/>
          </a:bodyPr>
          <a:lstStyle/>
          <a:p>
            <a:pPr algn="l"/>
            <a:endParaRPr lang="zh-CN" altLang="en-US" b="0"/>
          </a:p>
        </p:txBody>
      </p:sp>
      <p:sp>
        <p:nvSpPr>
          <p:cNvPr id="19497" name="Oval 42"/>
          <p:cNvSpPr>
            <a:spLocks noChangeArrowheads="1"/>
          </p:cNvSpPr>
          <p:nvPr/>
        </p:nvSpPr>
        <p:spPr bwMode="gray">
          <a:xfrm>
            <a:off x="4089866" y="3408363"/>
            <a:ext cx="1043631" cy="1243012"/>
          </a:xfrm>
          <a:prstGeom prst="ellipse">
            <a:avLst/>
          </a:prstGeom>
          <a:gradFill rotWithShape="1">
            <a:gsLst>
              <a:gs pos="0">
                <a:srgbClr val="636869"/>
              </a:gs>
              <a:gs pos="100000">
                <a:srgbClr val="D6E1E2"/>
              </a:gs>
            </a:gsLst>
            <a:lin ang="5400000" scaled="1"/>
          </a:gradFill>
          <a:ln w="9525" algn="ctr">
            <a:noFill/>
            <a:round/>
            <a:headEnd/>
            <a:tailEnd/>
          </a:ln>
        </p:spPr>
        <p:txBody>
          <a:bodyPr vert="eaVert" wrap="none" anchor="ctr"/>
          <a:lstStyle/>
          <a:p>
            <a:pPr algn="l"/>
            <a:endParaRPr lang="zh-CN" altLang="en-US" b="0"/>
          </a:p>
        </p:txBody>
      </p:sp>
      <p:sp>
        <p:nvSpPr>
          <p:cNvPr id="19498" name="Oval 43"/>
          <p:cNvSpPr>
            <a:spLocks noChangeArrowheads="1"/>
          </p:cNvSpPr>
          <p:nvPr/>
        </p:nvSpPr>
        <p:spPr bwMode="gray">
          <a:xfrm>
            <a:off x="4105739" y="3413125"/>
            <a:ext cx="1017176" cy="1214438"/>
          </a:xfrm>
          <a:prstGeom prst="ellipse">
            <a:avLst/>
          </a:prstGeom>
          <a:gradFill rotWithShape="1">
            <a:gsLst>
              <a:gs pos="0">
                <a:srgbClr val="D6E1E2">
                  <a:alpha val="0"/>
                </a:srgbClr>
              </a:gs>
              <a:gs pos="100000">
                <a:srgbClr val="F1F5F5"/>
              </a:gs>
            </a:gsLst>
            <a:lin ang="5400000" scaled="1"/>
          </a:gradFill>
          <a:ln w="9525" algn="ctr">
            <a:noFill/>
            <a:round/>
            <a:headEnd/>
            <a:tailEnd/>
          </a:ln>
        </p:spPr>
        <p:txBody>
          <a:bodyPr vert="eaVert" wrap="none" anchor="ctr"/>
          <a:lstStyle/>
          <a:p>
            <a:pPr algn="l"/>
            <a:endParaRPr lang="zh-CN" altLang="en-US" b="0"/>
          </a:p>
        </p:txBody>
      </p:sp>
      <p:sp>
        <p:nvSpPr>
          <p:cNvPr id="19499" name="Oval 44"/>
          <p:cNvSpPr>
            <a:spLocks noChangeArrowheads="1"/>
          </p:cNvSpPr>
          <p:nvPr/>
        </p:nvSpPr>
        <p:spPr bwMode="gray">
          <a:xfrm>
            <a:off x="4114999" y="3425826"/>
            <a:ext cx="966912" cy="1135063"/>
          </a:xfrm>
          <a:prstGeom prst="ellipse">
            <a:avLst/>
          </a:prstGeom>
          <a:gradFill rotWithShape="1">
            <a:gsLst>
              <a:gs pos="0">
                <a:srgbClr val="AAB2B3"/>
              </a:gs>
              <a:gs pos="100000">
                <a:srgbClr val="D6E1E2">
                  <a:alpha val="48000"/>
                </a:srgbClr>
              </a:gs>
            </a:gsLst>
            <a:lin ang="5400000" scaled="1"/>
          </a:gradFill>
          <a:ln w="9525" algn="ctr">
            <a:noFill/>
            <a:round/>
            <a:headEnd/>
            <a:tailEnd/>
          </a:ln>
        </p:spPr>
        <p:txBody>
          <a:bodyPr vert="eaVert" wrap="none" anchor="ctr"/>
          <a:lstStyle/>
          <a:p>
            <a:pPr algn="l"/>
            <a:endParaRPr lang="zh-CN" altLang="en-US" b="0"/>
          </a:p>
        </p:txBody>
      </p:sp>
      <p:sp>
        <p:nvSpPr>
          <p:cNvPr id="19500" name="Oval 45"/>
          <p:cNvSpPr>
            <a:spLocks noChangeArrowheads="1"/>
          </p:cNvSpPr>
          <p:nvPr/>
        </p:nvSpPr>
        <p:spPr bwMode="gray">
          <a:xfrm>
            <a:off x="4171876" y="3457575"/>
            <a:ext cx="861095" cy="920750"/>
          </a:xfrm>
          <a:prstGeom prst="ellipse">
            <a:avLst/>
          </a:prstGeom>
          <a:gradFill rotWithShape="1">
            <a:gsLst>
              <a:gs pos="0">
                <a:srgbClr val="FFFFFF"/>
              </a:gs>
              <a:gs pos="100000">
                <a:srgbClr val="D6E1E2">
                  <a:alpha val="37999"/>
                </a:srgbClr>
              </a:gs>
            </a:gsLst>
            <a:lin ang="5400000" scaled="1"/>
          </a:gradFill>
          <a:ln w="9525" algn="ctr">
            <a:noFill/>
            <a:round/>
            <a:headEnd/>
            <a:tailEnd/>
          </a:ln>
        </p:spPr>
        <p:txBody>
          <a:bodyPr vert="eaVert" wrap="none" anchor="ctr"/>
          <a:lstStyle/>
          <a:p>
            <a:pPr algn="l"/>
            <a:endParaRPr lang="zh-CN" altLang="en-US" b="0"/>
          </a:p>
        </p:txBody>
      </p:sp>
      <p:sp>
        <p:nvSpPr>
          <p:cNvPr id="19501" name="Text Box 46"/>
          <p:cNvSpPr txBox="1">
            <a:spLocks noChangeArrowheads="1"/>
          </p:cNvSpPr>
          <p:nvPr/>
        </p:nvSpPr>
        <p:spPr bwMode="gray">
          <a:xfrm>
            <a:off x="4251239" y="3614739"/>
            <a:ext cx="1429866" cy="830997"/>
          </a:xfrm>
          <a:prstGeom prst="rect">
            <a:avLst/>
          </a:prstGeom>
          <a:noFill/>
          <a:ln w="9525" algn="ctr">
            <a:noFill/>
            <a:miter lim="800000"/>
            <a:headEnd/>
            <a:tailEnd/>
          </a:ln>
        </p:spPr>
        <p:txBody>
          <a:bodyPr>
            <a:spAutoFit/>
          </a:bodyPr>
          <a:lstStyle/>
          <a:p>
            <a:pPr algn="l"/>
            <a:r>
              <a:rPr lang="zh-CN" altLang="en-US" sz="2400">
                <a:solidFill>
                  <a:srgbClr val="000000"/>
                </a:solidFill>
              </a:rPr>
              <a:t>环网</a:t>
            </a:r>
          </a:p>
          <a:p>
            <a:pPr algn="l"/>
            <a:r>
              <a:rPr lang="zh-CN" altLang="en-US" sz="2400">
                <a:solidFill>
                  <a:srgbClr val="000000"/>
                </a:solidFill>
              </a:rPr>
              <a:t>供水</a:t>
            </a:r>
          </a:p>
        </p:txBody>
      </p:sp>
      <p:sp>
        <p:nvSpPr>
          <p:cNvPr id="505903" name="Oval 47"/>
          <p:cNvSpPr>
            <a:spLocks noChangeArrowheads="1"/>
          </p:cNvSpPr>
          <p:nvPr/>
        </p:nvSpPr>
        <p:spPr bwMode="gray">
          <a:xfrm>
            <a:off x="431209" y="3213101"/>
            <a:ext cx="259766" cy="519351"/>
          </a:xfrm>
          <a:prstGeom prst="ellipse">
            <a:avLst/>
          </a:prstGeom>
          <a:gradFill rotWithShape="1">
            <a:gsLst>
              <a:gs pos="0">
                <a:schemeClr val="accent1">
                  <a:gamma/>
                  <a:tint val="0"/>
                  <a:invGamma/>
                </a:schemeClr>
              </a:gs>
              <a:gs pos="50000">
                <a:schemeClr val="accent1"/>
              </a:gs>
              <a:gs pos="100000">
                <a:schemeClr val="accent1">
                  <a:gamma/>
                  <a:tint val="0"/>
                  <a:invGamma/>
                </a:schemeClr>
              </a:gs>
            </a:gsLst>
            <a:lin ang="2700000" scaled="1"/>
          </a:gradFill>
          <a:ln w="38100" algn="ctr">
            <a:noFill/>
            <a:round/>
            <a:headEnd/>
            <a:tailEnd/>
          </a:ln>
          <a:effectLst/>
        </p:spPr>
        <p:txBody>
          <a:bodyPr wrap="none" anchor="ctr">
            <a:spAutoFit/>
          </a:bodyPr>
          <a:lstStyle/>
          <a:p>
            <a:pPr algn="l">
              <a:defRPr/>
            </a:pPr>
            <a:endParaRPr lang="zh-CN" altLang="en-US" b="0">
              <a:ea typeface="+mn-ea"/>
            </a:endParaRPr>
          </a:p>
        </p:txBody>
      </p:sp>
      <p:sp>
        <p:nvSpPr>
          <p:cNvPr id="505904" name="Oval 48"/>
          <p:cNvSpPr>
            <a:spLocks noChangeArrowheads="1"/>
          </p:cNvSpPr>
          <p:nvPr/>
        </p:nvSpPr>
        <p:spPr bwMode="gray">
          <a:xfrm>
            <a:off x="431209" y="3213101"/>
            <a:ext cx="259766" cy="519351"/>
          </a:xfrm>
          <a:prstGeom prst="ellipse">
            <a:avLst/>
          </a:prstGeom>
          <a:gradFill rotWithShape="1">
            <a:gsLst>
              <a:gs pos="0">
                <a:schemeClr val="accent1">
                  <a:alpha val="32001"/>
                </a:schemeClr>
              </a:gs>
              <a:gs pos="100000">
                <a:schemeClr val="accent1">
                  <a:gamma/>
                  <a:shade val="46275"/>
                  <a:invGamma/>
                </a:schemeClr>
              </a:gs>
            </a:gsLst>
            <a:lin ang="2700000" scaled="1"/>
          </a:gradFill>
          <a:ln w="38100" algn="ctr">
            <a:noFill/>
            <a:round/>
            <a:headEnd/>
            <a:tailEnd/>
          </a:ln>
          <a:effectLst/>
        </p:spPr>
        <p:txBody>
          <a:bodyPr wrap="none" anchor="ctr">
            <a:spAutoFit/>
          </a:bodyPr>
          <a:lstStyle/>
          <a:p>
            <a:pPr algn="l">
              <a:defRPr/>
            </a:pPr>
            <a:endParaRPr lang="zh-CN" altLang="en-US" b="0">
              <a:ea typeface="+mn-ea"/>
            </a:endParaRPr>
          </a:p>
        </p:txBody>
      </p:sp>
      <p:sp>
        <p:nvSpPr>
          <p:cNvPr id="505905" name="Oval 49"/>
          <p:cNvSpPr>
            <a:spLocks noChangeArrowheads="1"/>
          </p:cNvSpPr>
          <p:nvPr/>
        </p:nvSpPr>
        <p:spPr bwMode="gray">
          <a:xfrm>
            <a:off x="523799" y="3321050"/>
            <a:ext cx="1195744" cy="519351"/>
          </a:xfrm>
          <a:prstGeom prst="ellipse">
            <a:avLst/>
          </a:prstGeom>
          <a:gradFill rotWithShape="1">
            <a:gsLst>
              <a:gs pos="0">
                <a:schemeClr val="accent1">
                  <a:gamma/>
                  <a:shade val="54118"/>
                  <a:invGamma/>
                </a:schemeClr>
              </a:gs>
              <a:gs pos="50000">
                <a:schemeClr val="accent1"/>
              </a:gs>
              <a:gs pos="100000">
                <a:schemeClr val="accent1">
                  <a:gamma/>
                  <a:shade val="54118"/>
                  <a:invGamma/>
                </a:schemeClr>
              </a:gs>
            </a:gsLst>
            <a:lin ang="18900000" scaled="1"/>
          </a:gradFill>
          <a:ln w="38100" algn="ctr">
            <a:noFill/>
            <a:round/>
            <a:headEnd/>
            <a:tailEnd/>
          </a:ln>
          <a:effectLst/>
        </p:spPr>
        <p:txBody>
          <a:bodyPr anchor="ctr">
            <a:spAutoFit/>
          </a:bodyPr>
          <a:lstStyle/>
          <a:p>
            <a:pPr algn="l">
              <a:defRPr/>
            </a:pPr>
            <a:endParaRPr lang="zh-CN" altLang="en-US" b="0">
              <a:ea typeface="+mn-ea"/>
            </a:endParaRPr>
          </a:p>
        </p:txBody>
      </p:sp>
      <p:sp>
        <p:nvSpPr>
          <p:cNvPr id="505906" name="Oval 50"/>
          <p:cNvSpPr>
            <a:spLocks noChangeArrowheads="1"/>
          </p:cNvSpPr>
          <p:nvPr/>
        </p:nvSpPr>
        <p:spPr bwMode="gray">
          <a:xfrm>
            <a:off x="523800" y="3324225"/>
            <a:ext cx="1198389" cy="519351"/>
          </a:xfrm>
          <a:prstGeom prst="ellipse">
            <a:avLst/>
          </a:prstGeom>
          <a:gradFill rotWithShape="1">
            <a:gsLst>
              <a:gs pos="0">
                <a:schemeClr val="accent1">
                  <a:gamma/>
                  <a:shade val="63529"/>
                  <a:invGamma/>
                </a:schemeClr>
              </a:gs>
              <a:gs pos="100000">
                <a:schemeClr val="accent1">
                  <a:alpha val="0"/>
                </a:schemeClr>
              </a:gs>
            </a:gsLst>
            <a:lin ang="2700000" scaled="1"/>
          </a:gradFill>
          <a:ln w="38100" algn="ctr">
            <a:noFill/>
            <a:round/>
            <a:headEnd/>
            <a:tailEnd/>
          </a:ln>
          <a:effectLst/>
        </p:spPr>
        <p:txBody>
          <a:bodyPr anchor="ctr">
            <a:spAutoFit/>
          </a:bodyPr>
          <a:lstStyle/>
          <a:p>
            <a:pPr algn="l">
              <a:defRPr/>
            </a:pPr>
            <a:endParaRPr lang="zh-CN" altLang="en-US" b="0">
              <a:ea typeface="+mn-ea"/>
            </a:endParaRPr>
          </a:p>
        </p:txBody>
      </p:sp>
      <p:sp>
        <p:nvSpPr>
          <p:cNvPr id="19506" name="Oval 51"/>
          <p:cNvSpPr>
            <a:spLocks noChangeArrowheads="1"/>
          </p:cNvSpPr>
          <p:nvPr/>
        </p:nvSpPr>
        <p:spPr bwMode="gray">
          <a:xfrm>
            <a:off x="581999" y="3390901"/>
            <a:ext cx="1080667" cy="519351"/>
          </a:xfrm>
          <a:prstGeom prst="ellipse">
            <a:avLst/>
          </a:prstGeom>
          <a:solidFill>
            <a:srgbClr val="333333"/>
          </a:solidFill>
          <a:ln w="38100" algn="ctr">
            <a:noFill/>
            <a:round/>
            <a:headEnd/>
            <a:tailEnd/>
          </a:ln>
        </p:spPr>
        <p:txBody>
          <a:bodyPr anchor="ctr">
            <a:spAutoFit/>
          </a:bodyPr>
          <a:lstStyle/>
          <a:p>
            <a:pPr algn="l"/>
            <a:endParaRPr lang="zh-CN" altLang="en-US" b="0"/>
          </a:p>
        </p:txBody>
      </p:sp>
      <p:sp>
        <p:nvSpPr>
          <p:cNvPr id="19507" name="Oval 52"/>
          <p:cNvSpPr>
            <a:spLocks noChangeArrowheads="1"/>
          </p:cNvSpPr>
          <p:nvPr/>
        </p:nvSpPr>
        <p:spPr bwMode="gray">
          <a:xfrm>
            <a:off x="600517" y="3408363"/>
            <a:ext cx="1043631" cy="1243012"/>
          </a:xfrm>
          <a:prstGeom prst="ellipse">
            <a:avLst/>
          </a:prstGeom>
          <a:gradFill rotWithShape="1">
            <a:gsLst>
              <a:gs pos="0">
                <a:srgbClr val="636869"/>
              </a:gs>
              <a:gs pos="100000">
                <a:srgbClr val="D6E1E2"/>
              </a:gs>
            </a:gsLst>
            <a:lin ang="5400000" scaled="1"/>
          </a:gradFill>
          <a:ln w="9525" algn="ctr">
            <a:noFill/>
            <a:round/>
            <a:headEnd/>
            <a:tailEnd/>
          </a:ln>
        </p:spPr>
        <p:txBody>
          <a:bodyPr vert="eaVert" wrap="none" anchor="ctr"/>
          <a:lstStyle/>
          <a:p>
            <a:pPr algn="l"/>
            <a:endParaRPr lang="zh-CN" altLang="en-US" b="0"/>
          </a:p>
        </p:txBody>
      </p:sp>
      <p:sp>
        <p:nvSpPr>
          <p:cNvPr id="19508" name="Oval 53"/>
          <p:cNvSpPr>
            <a:spLocks noChangeArrowheads="1"/>
          </p:cNvSpPr>
          <p:nvPr/>
        </p:nvSpPr>
        <p:spPr bwMode="gray">
          <a:xfrm>
            <a:off x="613745" y="3413125"/>
            <a:ext cx="1018498" cy="1214438"/>
          </a:xfrm>
          <a:prstGeom prst="ellipse">
            <a:avLst/>
          </a:prstGeom>
          <a:gradFill rotWithShape="1">
            <a:gsLst>
              <a:gs pos="0">
                <a:srgbClr val="D6E1E2">
                  <a:alpha val="0"/>
                </a:srgbClr>
              </a:gs>
              <a:gs pos="100000">
                <a:srgbClr val="F1F5F5"/>
              </a:gs>
            </a:gsLst>
            <a:lin ang="5400000" scaled="1"/>
          </a:gradFill>
          <a:ln w="9525" algn="ctr">
            <a:noFill/>
            <a:round/>
            <a:headEnd/>
            <a:tailEnd/>
          </a:ln>
        </p:spPr>
        <p:txBody>
          <a:bodyPr vert="eaVert" wrap="none" anchor="ctr"/>
          <a:lstStyle/>
          <a:p>
            <a:pPr algn="l"/>
            <a:endParaRPr lang="zh-CN" altLang="en-US" b="0"/>
          </a:p>
        </p:txBody>
      </p:sp>
      <p:sp>
        <p:nvSpPr>
          <p:cNvPr id="19509" name="Oval 54"/>
          <p:cNvSpPr>
            <a:spLocks noChangeArrowheads="1"/>
          </p:cNvSpPr>
          <p:nvPr/>
        </p:nvSpPr>
        <p:spPr bwMode="gray">
          <a:xfrm>
            <a:off x="624326" y="3425826"/>
            <a:ext cx="968235" cy="1135063"/>
          </a:xfrm>
          <a:prstGeom prst="ellipse">
            <a:avLst/>
          </a:prstGeom>
          <a:gradFill rotWithShape="1">
            <a:gsLst>
              <a:gs pos="0">
                <a:srgbClr val="AAB2B3"/>
              </a:gs>
              <a:gs pos="100000">
                <a:srgbClr val="D6E1E2">
                  <a:alpha val="48000"/>
                </a:srgbClr>
              </a:gs>
            </a:gsLst>
            <a:lin ang="5400000" scaled="1"/>
          </a:gradFill>
          <a:ln w="9525" algn="ctr">
            <a:noFill/>
            <a:round/>
            <a:headEnd/>
            <a:tailEnd/>
          </a:ln>
        </p:spPr>
        <p:txBody>
          <a:bodyPr vert="eaVert" wrap="none" anchor="ctr"/>
          <a:lstStyle/>
          <a:p>
            <a:pPr algn="l"/>
            <a:endParaRPr lang="zh-CN" altLang="en-US" b="0"/>
          </a:p>
        </p:txBody>
      </p:sp>
      <p:sp>
        <p:nvSpPr>
          <p:cNvPr id="19510" name="Oval 55"/>
          <p:cNvSpPr>
            <a:spLocks noChangeArrowheads="1"/>
          </p:cNvSpPr>
          <p:nvPr/>
        </p:nvSpPr>
        <p:spPr bwMode="gray">
          <a:xfrm>
            <a:off x="682526" y="3457575"/>
            <a:ext cx="861095" cy="920750"/>
          </a:xfrm>
          <a:prstGeom prst="ellipse">
            <a:avLst/>
          </a:prstGeom>
          <a:gradFill rotWithShape="1">
            <a:gsLst>
              <a:gs pos="0">
                <a:srgbClr val="FFFFFF"/>
              </a:gs>
              <a:gs pos="100000">
                <a:srgbClr val="D6E1E2">
                  <a:alpha val="37999"/>
                </a:srgbClr>
              </a:gs>
            </a:gsLst>
            <a:lin ang="5400000" scaled="1"/>
          </a:gradFill>
          <a:ln w="9525" algn="ctr">
            <a:noFill/>
            <a:round/>
            <a:headEnd/>
            <a:tailEnd/>
          </a:ln>
        </p:spPr>
        <p:txBody>
          <a:bodyPr vert="eaVert" wrap="none" anchor="ctr"/>
          <a:lstStyle/>
          <a:p>
            <a:pPr algn="l"/>
            <a:endParaRPr lang="zh-CN" altLang="en-US" b="0"/>
          </a:p>
        </p:txBody>
      </p:sp>
      <p:sp>
        <p:nvSpPr>
          <p:cNvPr id="19511" name="Text Box 56"/>
          <p:cNvSpPr txBox="1">
            <a:spLocks noChangeArrowheads="1"/>
          </p:cNvSpPr>
          <p:nvPr/>
        </p:nvSpPr>
        <p:spPr bwMode="gray">
          <a:xfrm>
            <a:off x="731468" y="3595689"/>
            <a:ext cx="1251298" cy="830997"/>
          </a:xfrm>
          <a:prstGeom prst="rect">
            <a:avLst/>
          </a:prstGeom>
          <a:noFill/>
          <a:ln w="9525" algn="ctr">
            <a:noFill/>
            <a:miter lim="800000"/>
            <a:headEnd/>
            <a:tailEnd/>
          </a:ln>
        </p:spPr>
        <p:txBody>
          <a:bodyPr>
            <a:spAutoFit/>
          </a:bodyPr>
          <a:lstStyle/>
          <a:p>
            <a:pPr algn="l"/>
            <a:r>
              <a:rPr lang="zh-CN" altLang="en-US" sz="2400">
                <a:solidFill>
                  <a:srgbClr val="000000"/>
                </a:solidFill>
              </a:rPr>
              <a:t>优质</a:t>
            </a:r>
          </a:p>
          <a:p>
            <a:pPr algn="l"/>
            <a:r>
              <a:rPr lang="zh-CN" altLang="en-US" sz="2400">
                <a:solidFill>
                  <a:srgbClr val="000000"/>
                </a:solidFill>
              </a:rPr>
              <a:t>水源</a:t>
            </a:r>
          </a:p>
        </p:txBody>
      </p:sp>
      <p:sp>
        <p:nvSpPr>
          <p:cNvPr id="19512" name="Text Box 57"/>
          <p:cNvSpPr txBox="1">
            <a:spLocks noChangeArrowheads="1"/>
          </p:cNvSpPr>
          <p:nvPr/>
        </p:nvSpPr>
        <p:spPr bwMode="gray">
          <a:xfrm>
            <a:off x="7796143" y="3614739"/>
            <a:ext cx="916649" cy="830997"/>
          </a:xfrm>
          <a:prstGeom prst="rect">
            <a:avLst/>
          </a:prstGeom>
          <a:noFill/>
          <a:ln w="9525" algn="ctr">
            <a:noFill/>
            <a:miter lim="800000"/>
            <a:headEnd/>
            <a:tailEnd/>
          </a:ln>
        </p:spPr>
        <p:txBody>
          <a:bodyPr>
            <a:spAutoFit/>
          </a:bodyPr>
          <a:lstStyle/>
          <a:p>
            <a:pPr algn="l"/>
            <a:r>
              <a:rPr lang="zh-CN" altLang="en-US" sz="2400">
                <a:solidFill>
                  <a:srgbClr val="000000"/>
                </a:solidFill>
              </a:rPr>
              <a:t>统一</a:t>
            </a:r>
          </a:p>
          <a:p>
            <a:pPr algn="l"/>
            <a:r>
              <a:rPr lang="zh-CN" altLang="en-US" sz="2400">
                <a:solidFill>
                  <a:srgbClr val="000000"/>
                </a:solidFill>
              </a:rPr>
              <a:t>服务</a:t>
            </a:r>
            <a:endParaRPr lang="zh-CN" altLang="en-US" sz="2400" b="0">
              <a:solidFill>
                <a:srgbClr val="000000"/>
              </a:solidFill>
              <a:ea typeface="宋体" pitchFamily="2" charset="-122"/>
            </a:endParaRPr>
          </a:p>
        </p:txBody>
      </p:sp>
      <p:sp>
        <p:nvSpPr>
          <p:cNvPr id="59" name="Text Box 3"/>
          <p:cNvSpPr txBox="1">
            <a:spLocks noChangeArrowheads="1"/>
          </p:cNvSpPr>
          <p:nvPr/>
        </p:nvSpPr>
        <p:spPr bwMode="auto">
          <a:xfrm>
            <a:off x="3286116" y="928670"/>
            <a:ext cx="2339102" cy="523220"/>
          </a:xfrm>
          <a:prstGeom prst="rect">
            <a:avLst/>
          </a:prstGeom>
          <a:noFill/>
          <a:ln w="9525">
            <a:noFill/>
            <a:miter lim="800000"/>
            <a:headEnd/>
            <a:tailEnd/>
          </a:ln>
          <a:effectLst/>
        </p:spPr>
        <p:txBody>
          <a:bodyPr wrap="none">
            <a:spAutoFit/>
          </a:bodyPr>
          <a:lstStyle/>
          <a:p>
            <a:r>
              <a:rPr lang="zh-CN" altLang="en-US" sz="2800" b="1" dirty="0" smtClean="0">
                <a:latin typeface="华文中宋" pitchFamily="2" charset="-122"/>
                <a:ea typeface="华文中宋" pitchFamily="2" charset="-122"/>
              </a:rPr>
              <a:t>城乡统筹供水</a:t>
            </a:r>
            <a:endParaRPr lang="zh-CN" altLang="en-US" sz="2800" b="1" dirty="0">
              <a:latin typeface="华文中宋" pitchFamily="2" charset="-122"/>
              <a:ea typeface="华文中宋" pitchFamily="2" charset="-122"/>
            </a:endParaRP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idx="4294967295"/>
          </p:nvPr>
        </p:nvSpPr>
        <p:spPr>
          <a:xfrm>
            <a:off x="1071563" y="304800"/>
            <a:ext cx="7504112" cy="1216025"/>
          </a:xfrm>
          <a:ln/>
        </p:spPr>
        <p:txBody>
          <a:bodyPr/>
          <a:lstStyle/>
          <a:p>
            <a:pPr eaLnBrk="1" hangingPunct="1"/>
            <a:r>
              <a:rPr lang="zh-CN">
                <a:ea typeface="华文中宋" pitchFamily="2" charset="-122"/>
              </a:rPr>
              <a:t>四、准确把握改善工作要求</a:t>
            </a:r>
          </a:p>
        </p:txBody>
      </p:sp>
      <p:sp>
        <p:nvSpPr>
          <p:cNvPr id="22531" name="Rectangle 3"/>
          <p:cNvSpPr>
            <a:spLocks noGrp="1" noChangeArrowheads="1"/>
          </p:cNvSpPr>
          <p:nvPr>
            <p:ph type="body" idx="1"/>
          </p:nvPr>
        </p:nvSpPr>
        <p:spPr>
          <a:xfrm>
            <a:off x="611188" y="1752600"/>
            <a:ext cx="8137525" cy="4267200"/>
          </a:xfrm>
          <a:ln/>
        </p:spPr>
        <p:txBody>
          <a:bodyPr/>
          <a:lstStyle/>
          <a:p>
            <a:pPr marL="469900" indent="-469900" algn="l" eaLnBrk="1" hangingPunct="1">
              <a:lnSpc>
                <a:spcPct val="140000"/>
              </a:lnSpc>
            </a:pPr>
            <a:r>
              <a:rPr lang="zh-CN" sz="3200">
                <a:ea typeface="华文中宋" pitchFamily="2" charset="-122"/>
              </a:rPr>
              <a:t>（三）大力开展村庄环境整治</a:t>
            </a:r>
          </a:p>
          <a:p>
            <a:pPr marL="469900" indent="-469900" algn="l" eaLnBrk="1" hangingPunct="1">
              <a:lnSpc>
                <a:spcPct val="150000"/>
              </a:lnSpc>
            </a:pPr>
            <a:r>
              <a:rPr lang="zh-CN" sz="2000">
                <a:ea typeface="华文中宋" pitchFamily="2" charset="-122"/>
              </a:rPr>
              <a:t>      </a:t>
            </a:r>
            <a:r>
              <a:rPr lang="zh-CN" sz="2400">
                <a:ea typeface="华文中宋" pitchFamily="2" charset="-122"/>
              </a:rPr>
              <a:t>    </a:t>
            </a:r>
            <a:r>
              <a:rPr lang="zh-CN" sz="2400">
                <a:latin typeface="宋体" pitchFamily="2" charset="-122"/>
                <a:sym typeface="宋体" pitchFamily="2" charset="-122"/>
              </a:rPr>
              <a:t>以垃圾、污水治理为重点。落实农村生活垃圾治理专项行动要求，建立村庄保洁制度，推行废弃物就地分类减量和资源回收利用。推进农村污水治理及改厕。整治村庄公共空间，清理乱堆乱放，疏浚坑塘河道，推进村庄公共照明建设。推进农村清洁工程，提高农业生产废弃物的资源化利用水平。</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ChangeArrowheads="1"/>
          </p:cNvSpPr>
          <p:nvPr/>
        </p:nvSpPr>
        <p:spPr bwMode="auto">
          <a:xfrm>
            <a:off x="323850" y="765175"/>
            <a:ext cx="6917278" cy="584775"/>
          </a:xfrm>
          <a:prstGeom prst="rect">
            <a:avLst/>
          </a:prstGeom>
          <a:noFill/>
          <a:ln w="9525">
            <a:noFill/>
            <a:miter lim="800000"/>
            <a:headEnd/>
            <a:tailEnd/>
          </a:ln>
          <a:effectLst/>
        </p:spPr>
        <p:txBody>
          <a:bodyPr wrap="none">
            <a:spAutoFit/>
          </a:bodyPr>
          <a:lstStyle/>
          <a:p>
            <a:r>
              <a:rPr lang="zh-CN" altLang="en-US" sz="3200" dirty="0">
                <a:latin typeface="华文中宋" pitchFamily="2" charset="-122"/>
                <a:ea typeface="华文中宋" pitchFamily="2" charset="-122"/>
              </a:rPr>
              <a:t>案例：四川省农村生活垃圾治理情况 </a:t>
            </a:r>
          </a:p>
        </p:txBody>
      </p:sp>
      <p:sp>
        <p:nvSpPr>
          <p:cNvPr id="23555" name="AutoShape 3"/>
          <p:cNvSpPr>
            <a:spLocks noChangeArrowheads="1"/>
          </p:cNvSpPr>
          <p:nvPr/>
        </p:nvSpPr>
        <p:spPr bwMode="auto">
          <a:xfrm>
            <a:off x="323850" y="1917700"/>
            <a:ext cx="5616575" cy="504825"/>
          </a:xfrm>
          <a:prstGeom prst="roundRect">
            <a:avLst>
              <a:gd name="adj" fmla="val 16667"/>
            </a:avLst>
          </a:prstGeom>
          <a:solidFill>
            <a:srgbClr val="FFCC99">
              <a:alpha val="39999"/>
            </a:srgbClr>
          </a:solidFill>
          <a:ln w="19050" cmpd="sng">
            <a:solidFill>
              <a:srgbClr val="FF9900"/>
            </a:solidFill>
            <a:round/>
            <a:headEnd/>
            <a:tailEnd/>
          </a:ln>
          <a:effectLst/>
        </p:spPr>
        <p:txBody>
          <a:bodyPr wrap="none" anchor="ctr"/>
          <a:lstStyle/>
          <a:p>
            <a:pPr algn="ctr"/>
            <a:r>
              <a:rPr lang="zh-CN" altLang="en-US" sz="2400" b="1">
                <a:ea typeface="黑体" pitchFamily="2" charset="-122"/>
              </a:rPr>
              <a:t>四川省</a:t>
            </a:r>
            <a:r>
              <a:rPr lang="en-US" sz="2400" b="1">
                <a:ea typeface="黑体" pitchFamily="2" charset="-122"/>
              </a:rPr>
              <a:t>GDP</a:t>
            </a:r>
            <a:r>
              <a:rPr lang="zh-CN" altLang="en-US" sz="2400" b="1">
                <a:ea typeface="黑体" pitchFamily="2" charset="-122"/>
              </a:rPr>
              <a:t>人均</a:t>
            </a:r>
            <a:r>
              <a:rPr lang="en-US" sz="2400" b="1">
                <a:ea typeface="黑体" pitchFamily="2" charset="-122"/>
              </a:rPr>
              <a:t>5230</a:t>
            </a:r>
            <a:r>
              <a:rPr lang="zh-CN" altLang="en-US" sz="2400" b="1">
                <a:ea typeface="黑体" pitchFamily="2" charset="-122"/>
              </a:rPr>
              <a:t>美元全国第</a:t>
            </a:r>
            <a:r>
              <a:rPr lang="en-US" sz="2400" b="1">
                <a:ea typeface="黑体" pitchFamily="2" charset="-122"/>
              </a:rPr>
              <a:t>24</a:t>
            </a:r>
            <a:r>
              <a:rPr lang="zh-CN" altLang="en-US" sz="2400" b="1">
                <a:ea typeface="黑体" pitchFamily="2" charset="-122"/>
              </a:rPr>
              <a:t>名</a:t>
            </a:r>
          </a:p>
        </p:txBody>
      </p:sp>
      <p:sp>
        <p:nvSpPr>
          <p:cNvPr id="23556" name="Rectangle 4"/>
          <p:cNvSpPr>
            <a:spLocks noChangeArrowheads="1"/>
          </p:cNvSpPr>
          <p:nvPr/>
        </p:nvSpPr>
        <p:spPr bwMode="auto">
          <a:xfrm>
            <a:off x="180975" y="2420938"/>
            <a:ext cx="5832475" cy="2378075"/>
          </a:xfrm>
          <a:prstGeom prst="rect">
            <a:avLst/>
          </a:prstGeom>
          <a:noFill/>
          <a:ln w="9525">
            <a:noFill/>
            <a:miter lim="800000"/>
            <a:headEnd/>
            <a:tailEnd/>
          </a:ln>
          <a:effectLst/>
        </p:spPr>
        <p:txBody>
          <a:bodyPr>
            <a:spAutoFit/>
          </a:bodyPr>
          <a:lstStyle/>
          <a:p>
            <a:pPr algn="just">
              <a:lnSpc>
                <a:spcPct val="125000"/>
              </a:lnSpc>
              <a:buClr>
                <a:schemeClr val="accent2"/>
              </a:buClr>
              <a:buSzPct val="70000"/>
              <a:buFont typeface="Wingdings" pitchFamily="2" charset="2"/>
              <a:buChar char="n"/>
            </a:pPr>
            <a:r>
              <a:rPr lang="en-US" sz="2000" b="1">
                <a:latin typeface="Times New Roman" pitchFamily="18" charset="0"/>
                <a:ea typeface="仿宋_GB2312" pitchFamily="49" charset="-122"/>
                <a:sym typeface="宋体" pitchFamily="2" charset="-122"/>
              </a:rPr>
              <a:t> </a:t>
            </a:r>
            <a:r>
              <a:rPr lang="zh-CN" altLang="en-US" sz="2000" b="1">
                <a:latin typeface="Times New Roman" pitchFamily="18" charset="0"/>
                <a:ea typeface="仿宋_GB2312" pitchFamily="49" charset="-122"/>
                <a:sym typeface="宋体" pitchFamily="2" charset="-122"/>
              </a:rPr>
              <a:t>因地制宜选择治理方式，通过生态堆肥、回收利用等方式在源头减量，</a:t>
            </a:r>
            <a:r>
              <a:rPr lang="en-US" sz="2000" b="1">
                <a:latin typeface="Times New Roman" pitchFamily="18" charset="0"/>
                <a:ea typeface="仿宋_GB2312" pitchFamily="49" charset="-122"/>
                <a:sym typeface="宋体" pitchFamily="2" charset="-122"/>
              </a:rPr>
              <a:t>88%</a:t>
            </a:r>
            <a:r>
              <a:rPr lang="zh-CN" altLang="en-US" sz="2000" b="1">
                <a:latin typeface="Times New Roman" pitchFamily="18" charset="0"/>
                <a:ea typeface="仿宋_GB2312" pitchFamily="49" charset="-122"/>
                <a:sym typeface="宋体" pitchFamily="2" charset="-122"/>
              </a:rPr>
              <a:t>的行政村设有保洁员</a:t>
            </a:r>
          </a:p>
          <a:p>
            <a:pPr algn="just">
              <a:lnSpc>
                <a:spcPct val="125000"/>
              </a:lnSpc>
              <a:buClr>
                <a:schemeClr val="accent2"/>
              </a:buClr>
              <a:buSzPct val="70000"/>
              <a:buFont typeface="Wingdings" pitchFamily="2" charset="2"/>
              <a:buChar char="n"/>
            </a:pPr>
            <a:r>
              <a:rPr lang="zh-CN" altLang="en-US" sz="2000" b="1">
                <a:latin typeface="Times New Roman" pitchFamily="18" charset="0"/>
                <a:ea typeface="仿宋_GB2312" pitchFamily="49" charset="-122"/>
                <a:sym typeface="宋体" pitchFamily="2" charset="-122"/>
              </a:rPr>
              <a:t>  距县城较近的转运至县城处理；较远的乡镇联合建设区域性垃圾处理场；过于偏远的乡镇就地填埋</a:t>
            </a:r>
          </a:p>
          <a:p>
            <a:pPr algn="just">
              <a:lnSpc>
                <a:spcPct val="125000"/>
              </a:lnSpc>
              <a:buClr>
                <a:schemeClr val="accent2"/>
              </a:buClr>
              <a:buSzPct val="70000"/>
              <a:buFont typeface="Wingdings" pitchFamily="2" charset="2"/>
              <a:buChar char="n"/>
            </a:pPr>
            <a:r>
              <a:rPr lang="zh-CN" altLang="en-US" sz="2000" b="1">
                <a:latin typeface="Times New Roman" pitchFamily="18" charset="0"/>
                <a:ea typeface="仿宋_GB2312" pitchFamily="49" charset="-122"/>
                <a:sym typeface="宋体" pitchFamily="2" charset="-122"/>
              </a:rPr>
              <a:t> 村民承担垃圾收集费的</a:t>
            </a:r>
            <a:r>
              <a:rPr lang="en-US" sz="2000" b="1">
                <a:latin typeface="Times New Roman" pitchFamily="18" charset="0"/>
                <a:ea typeface="仿宋_GB2312" pitchFamily="49" charset="-122"/>
                <a:sym typeface="宋体" pitchFamily="2" charset="-122"/>
              </a:rPr>
              <a:t>80%</a:t>
            </a:r>
            <a:r>
              <a:rPr lang="zh-CN" altLang="en-US" sz="2000" b="1">
                <a:latin typeface="Times New Roman" pitchFamily="18" charset="0"/>
                <a:ea typeface="仿宋_GB2312" pitchFamily="49" charset="-122"/>
                <a:sym typeface="宋体" pitchFamily="2" charset="-122"/>
              </a:rPr>
              <a:t>，转运、处理等费用由财政承担</a:t>
            </a:r>
          </a:p>
        </p:txBody>
      </p:sp>
      <p:pic>
        <p:nvPicPr>
          <p:cNvPr id="23557" name="图片 27" descr="有机垃圾堆肥处理4.jpg"/>
          <p:cNvPicPr preferRelativeResize="0">
            <a:picLocks noChangeArrowheads="1"/>
          </p:cNvPicPr>
          <p:nvPr/>
        </p:nvPicPr>
        <p:blipFill>
          <a:blip r:embed="rId2"/>
          <a:srcRect l="16913" t="20238" r="95" b="11258"/>
          <a:stretch>
            <a:fillRect/>
          </a:stretch>
        </p:blipFill>
        <p:spPr bwMode="auto">
          <a:xfrm>
            <a:off x="6227763" y="4868863"/>
            <a:ext cx="2519362" cy="1800225"/>
          </a:xfrm>
          <a:prstGeom prst="rect">
            <a:avLst/>
          </a:prstGeom>
          <a:noFill/>
          <a:ln w="9525">
            <a:noFill/>
            <a:miter lim="800000"/>
            <a:headEnd/>
            <a:tailEnd/>
          </a:ln>
        </p:spPr>
      </p:pic>
      <p:pic>
        <p:nvPicPr>
          <p:cNvPr id="23558" name="图片 89" descr="有机垃圾堆肥处理4.jpg"/>
          <p:cNvPicPr preferRelativeResize="0">
            <a:picLocks noChangeArrowheads="1"/>
          </p:cNvPicPr>
          <p:nvPr/>
        </p:nvPicPr>
        <p:blipFill>
          <a:blip r:embed="rId3"/>
          <a:srcRect/>
          <a:stretch>
            <a:fillRect/>
          </a:stretch>
        </p:blipFill>
        <p:spPr bwMode="auto">
          <a:xfrm>
            <a:off x="6215074" y="1285860"/>
            <a:ext cx="2519362" cy="1800225"/>
          </a:xfrm>
          <a:prstGeom prst="rect">
            <a:avLst/>
          </a:prstGeom>
          <a:noFill/>
          <a:ln w="9525">
            <a:noFill/>
            <a:miter lim="800000"/>
            <a:headEnd/>
            <a:tailEnd/>
          </a:ln>
        </p:spPr>
      </p:pic>
      <p:pic>
        <p:nvPicPr>
          <p:cNvPr id="23559" name="图片 90" descr="有机垃圾堆肥处理4.jpg"/>
          <p:cNvPicPr preferRelativeResize="0">
            <a:picLocks noChangeArrowheads="1"/>
          </p:cNvPicPr>
          <p:nvPr/>
        </p:nvPicPr>
        <p:blipFill>
          <a:blip r:embed="rId4"/>
          <a:srcRect/>
          <a:stretch>
            <a:fillRect/>
          </a:stretch>
        </p:blipFill>
        <p:spPr bwMode="auto">
          <a:xfrm>
            <a:off x="6215074" y="3071810"/>
            <a:ext cx="2519362" cy="1800225"/>
          </a:xfrm>
          <a:prstGeom prst="rect">
            <a:avLst/>
          </a:prstGeom>
          <a:noFill/>
          <a:ln w="9525">
            <a:noFill/>
            <a:miter lim="800000"/>
            <a:headEnd/>
            <a:tailEnd/>
          </a:ln>
        </p:spPr>
      </p:pic>
      <p:pic>
        <p:nvPicPr>
          <p:cNvPr id="23560" name="Picture 8"/>
          <p:cNvPicPr>
            <a:picLocks noChangeAspect="1" noChangeArrowheads="1"/>
          </p:cNvPicPr>
          <p:nvPr/>
        </p:nvPicPr>
        <p:blipFill>
          <a:blip r:embed="rId5"/>
          <a:srcRect/>
          <a:stretch>
            <a:fillRect/>
          </a:stretch>
        </p:blipFill>
        <p:spPr bwMode="auto">
          <a:xfrm>
            <a:off x="919163" y="4870450"/>
            <a:ext cx="5094287" cy="1844675"/>
          </a:xfrm>
          <a:prstGeom prst="rect">
            <a:avLst/>
          </a:prstGeom>
          <a:noFill/>
          <a:ln w="9525">
            <a:noFill/>
            <a:miter lim="800000"/>
            <a:headEnd/>
            <a:tailEnd/>
          </a:ln>
          <a:effec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ChangeArrowheads="1"/>
          </p:cNvSpPr>
          <p:nvPr/>
        </p:nvSpPr>
        <p:spPr bwMode="auto">
          <a:xfrm>
            <a:off x="323850" y="836613"/>
            <a:ext cx="6882012" cy="584775"/>
          </a:xfrm>
          <a:prstGeom prst="rect">
            <a:avLst/>
          </a:prstGeom>
          <a:noFill/>
          <a:ln w="9525">
            <a:noFill/>
            <a:miter lim="800000"/>
            <a:headEnd/>
            <a:tailEnd/>
          </a:ln>
          <a:effectLst/>
        </p:spPr>
        <p:txBody>
          <a:bodyPr wrap="none">
            <a:spAutoFit/>
          </a:bodyPr>
          <a:lstStyle/>
          <a:p>
            <a:r>
              <a:rPr lang="zh-CN" altLang="en-US" sz="3200" dirty="0">
                <a:latin typeface="华文中宋" pitchFamily="2" charset="-122"/>
                <a:ea typeface="华文中宋" pitchFamily="2" charset="-122"/>
              </a:rPr>
              <a:t>案例：山东省农村生活垃圾治理情况 </a:t>
            </a:r>
          </a:p>
        </p:txBody>
      </p:sp>
      <p:sp>
        <p:nvSpPr>
          <p:cNvPr id="24579" name="AutoShape 3"/>
          <p:cNvSpPr>
            <a:spLocks noChangeArrowheads="1"/>
          </p:cNvSpPr>
          <p:nvPr/>
        </p:nvSpPr>
        <p:spPr bwMode="auto">
          <a:xfrm>
            <a:off x="612775" y="1844675"/>
            <a:ext cx="5254625" cy="433388"/>
          </a:xfrm>
          <a:prstGeom prst="roundRect">
            <a:avLst>
              <a:gd name="adj" fmla="val 16667"/>
            </a:avLst>
          </a:prstGeom>
          <a:solidFill>
            <a:srgbClr val="FFCC99">
              <a:alpha val="39999"/>
            </a:srgbClr>
          </a:solidFill>
          <a:ln w="19050" cmpd="sng">
            <a:solidFill>
              <a:srgbClr val="FF9900"/>
            </a:solidFill>
            <a:round/>
            <a:headEnd/>
            <a:tailEnd/>
          </a:ln>
          <a:effectLst/>
        </p:spPr>
        <p:txBody>
          <a:bodyPr wrap="none" anchor="ctr"/>
          <a:lstStyle/>
          <a:p>
            <a:pPr algn="ctr"/>
            <a:r>
              <a:rPr lang="zh-CN" altLang="en-US" sz="2200" b="1">
                <a:ea typeface="黑体" pitchFamily="2" charset="-122"/>
              </a:rPr>
              <a:t>山东省</a:t>
            </a:r>
            <a:r>
              <a:rPr lang="en-US" sz="2200" b="1">
                <a:ea typeface="黑体" pitchFamily="2" charset="-122"/>
              </a:rPr>
              <a:t>GDP</a:t>
            </a:r>
            <a:r>
              <a:rPr lang="zh-CN" altLang="en-US" sz="2200" b="1">
                <a:ea typeface="黑体" pitchFamily="2" charset="-122"/>
              </a:rPr>
              <a:t>人均</a:t>
            </a:r>
            <a:r>
              <a:rPr lang="en-US" sz="2200" b="1">
                <a:ea typeface="黑体" pitchFamily="2" charset="-122"/>
              </a:rPr>
              <a:t>9072</a:t>
            </a:r>
            <a:r>
              <a:rPr lang="zh-CN" altLang="en-US" sz="2200" b="1">
                <a:ea typeface="黑体" pitchFamily="2" charset="-122"/>
              </a:rPr>
              <a:t>美元全国第</a:t>
            </a:r>
            <a:r>
              <a:rPr lang="en-US" sz="2200" b="1">
                <a:ea typeface="黑体" pitchFamily="2" charset="-122"/>
              </a:rPr>
              <a:t>10</a:t>
            </a:r>
            <a:r>
              <a:rPr lang="zh-CN" altLang="en-US" sz="2200" b="1">
                <a:ea typeface="黑体" pitchFamily="2" charset="-122"/>
              </a:rPr>
              <a:t>名</a:t>
            </a:r>
          </a:p>
        </p:txBody>
      </p:sp>
      <p:sp>
        <p:nvSpPr>
          <p:cNvPr id="24580" name="Rectangle 4"/>
          <p:cNvSpPr>
            <a:spLocks noChangeArrowheads="1"/>
          </p:cNvSpPr>
          <p:nvPr/>
        </p:nvSpPr>
        <p:spPr bwMode="auto">
          <a:xfrm>
            <a:off x="180975" y="2276475"/>
            <a:ext cx="5832475" cy="2378075"/>
          </a:xfrm>
          <a:prstGeom prst="rect">
            <a:avLst/>
          </a:prstGeom>
          <a:noFill/>
          <a:ln w="9525">
            <a:noFill/>
            <a:miter lim="800000"/>
            <a:headEnd/>
            <a:tailEnd/>
          </a:ln>
          <a:effectLst/>
        </p:spPr>
        <p:txBody>
          <a:bodyPr>
            <a:spAutoFit/>
          </a:bodyPr>
          <a:lstStyle/>
          <a:p>
            <a:pPr algn="just">
              <a:lnSpc>
                <a:spcPct val="125000"/>
              </a:lnSpc>
              <a:buClr>
                <a:schemeClr val="accent2"/>
              </a:buClr>
              <a:buSzPct val="70000"/>
              <a:buFont typeface="Wingdings" pitchFamily="2" charset="2"/>
              <a:buChar char="n"/>
            </a:pPr>
            <a:r>
              <a:rPr lang="zh-CN" altLang="en-US" sz="2000" b="1">
                <a:latin typeface="Times New Roman" pitchFamily="18" charset="0"/>
                <a:ea typeface="仿宋_GB2312" pitchFamily="49" charset="-122"/>
                <a:sym typeface="宋体" pitchFamily="2" charset="-122"/>
              </a:rPr>
              <a:t> 生活垃圾城乡一体化治理，覆盖</a:t>
            </a:r>
            <a:r>
              <a:rPr lang="en-US" sz="2000" b="1">
                <a:latin typeface="Times New Roman" pitchFamily="18" charset="0"/>
                <a:ea typeface="仿宋_GB2312" pitchFamily="49" charset="-122"/>
                <a:sym typeface="宋体" pitchFamily="2" charset="-122"/>
              </a:rPr>
              <a:t>75%</a:t>
            </a:r>
            <a:r>
              <a:rPr lang="zh-CN" altLang="en-US" sz="2000" b="1">
                <a:latin typeface="Times New Roman" pitchFamily="18" charset="0"/>
                <a:ea typeface="仿宋_GB2312" pitchFamily="49" charset="-122"/>
                <a:sym typeface="宋体" pitchFamily="2" charset="-122"/>
              </a:rPr>
              <a:t>县市区、</a:t>
            </a:r>
            <a:r>
              <a:rPr lang="en-US" sz="2000" b="1">
                <a:latin typeface="Times New Roman" pitchFamily="18" charset="0"/>
                <a:ea typeface="仿宋_GB2312" pitchFamily="49" charset="-122"/>
                <a:sym typeface="宋体" pitchFamily="2" charset="-122"/>
              </a:rPr>
              <a:t>96%</a:t>
            </a:r>
            <a:r>
              <a:rPr lang="zh-CN" altLang="en-US" sz="2000" b="1">
                <a:latin typeface="Times New Roman" pitchFamily="18" charset="0"/>
                <a:ea typeface="仿宋_GB2312" pitchFamily="49" charset="-122"/>
                <a:sym typeface="宋体" pitchFamily="2" charset="-122"/>
              </a:rPr>
              <a:t>乡镇街道、</a:t>
            </a:r>
            <a:r>
              <a:rPr lang="en-US" sz="2000" b="1">
                <a:latin typeface="Times New Roman" pitchFamily="18" charset="0"/>
                <a:ea typeface="仿宋_GB2312" pitchFamily="49" charset="-122"/>
                <a:sym typeface="宋体" pitchFamily="2" charset="-122"/>
              </a:rPr>
              <a:t>89%</a:t>
            </a:r>
            <a:r>
              <a:rPr lang="zh-CN" altLang="en-US" sz="2000" b="1">
                <a:latin typeface="Times New Roman" pitchFamily="18" charset="0"/>
                <a:ea typeface="仿宋_GB2312" pitchFamily="49" charset="-122"/>
                <a:sym typeface="宋体" pitchFamily="2" charset="-122"/>
              </a:rPr>
              <a:t>村居</a:t>
            </a:r>
          </a:p>
          <a:p>
            <a:pPr algn="just">
              <a:lnSpc>
                <a:spcPct val="125000"/>
              </a:lnSpc>
              <a:buClr>
                <a:schemeClr val="accent2"/>
              </a:buClr>
              <a:buSzPct val="70000"/>
              <a:buFont typeface="Wingdings" pitchFamily="2" charset="2"/>
              <a:buChar char="n"/>
            </a:pPr>
            <a:r>
              <a:rPr lang="zh-CN" altLang="en-US" sz="2000" b="1">
                <a:latin typeface="Times New Roman" pitchFamily="18" charset="0"/>
                <a:ea typeface="仿宋_GB2312" pitchFamily="49" charset="-122"/>
                <a:sym typeface="宋体" pitchFamily="2" charset="-122"/>
              </a:rPr>
              <a:t> 每行政村</a:t>
            </a:r>
            <a:r>
              <a:rPr lang="en-US" sz="2000" b="1">
                <a:latin typeface="Times New Roman" pitchFamily="18" charset="0"/>
                <a:ea typeface="仿宋_GB2312" pitchFamily="49" charset="-122"/>
                <a:sym typeface="宋体" pitchFamily="2" charset="-122"/>
              </a:rPr>
              <a:t>25</a:t>
            </a:r>
            <a:r>
              <a:rPr lang="zh-CN" altLang="en-US" sz="2000" b="1">
                <a:latin typeface="Times New Roman" pitchFamily="18" charset="0"/>
                <a:ea typeface="仿宋_GB2312" pitchFamily="49" charset="-122"/>
                <a:sym typeface="宋体" pitchFamily="2" charset="-122"/>
              </a:rPr>
              <a:t>个垃圾桶，每村</a:t>
            </a:r>
            <a:r>
              <a:rPr lang="en-US" sz="2000" b="1">
                <a:latin typeface="Times New Roman" pitchFamily="18" charset="0"/>
                <a:ea typeface="仿宋_GB2312" pitchFamily="49" charset="-122"/>
                <a:sym typeface="宋体" pitchFamily="2" charset="-122"/>
              </a:rPr>
              <a:t>2</a:t>
            </a:r>
            <a:r>
              <a:rPr lang="zh-CN" altLang="en-US" sz="2000" b="1">
                <a:latin typeface="Times New Roman" pitchFamily="18" charset="0"/>
                <a:ea typeface="仿宋_GB2312" pitchFamily="49" charset="-122"/>
                <a:sym typeface="宋体" pitchFamily="2" charset="-122"/>
              </a:rPr>
              <a:t>台收集车、</a:t>
            </a:r>
            <a:r>
              <a:rPr lang="en-US" sz="2000" b="1">
                <a:latin typeface="Times New Roman" pitchFamily="18" charset="0"/>
                <a:ea typeface="仿宋_GB2312" pitchFamily="49" charset="-122"/>
                <a:sym typeface="宋体" pitchFamily="2" charset="-122"/>
              </a:rPr>
              <a:t>2</a:t>
            </a:r>
            <a:r>
              <a:rPr lang="zh-CN" altLang="en-US" sz="2000" b="1">
                <a:latin typeface="Times New Roman" pitchFamily="18" charset="0"/>
                <a:ea typeface="仿宋_GB2312" pitchFamily="49" charset="-122"/>
                <a:sym typeface="宋体" pitchFamily="2" charset="-122"/>
              </a:rPr>
              <a:t>台转运车，每乡镇</a:t>
            </a:r>
            <a:r>
              <a:rPr lang="en-US" sz="2000" b="1">
                <a:latin typeface="Times New Roman" pitchFamily="18" charset="0"/>
                <a:ea typeface="仿宋_GB2312" pitchFamily="49" charset="-122"/>
                <a:sym typeface="宋体" pitchFamily="2" charset="-122"/>
              </a:rPr>
              <a:t>1.6</a:t>
            </a:r>
            <a:r>
              <a:rPr lang="zh-CN" altLang="en-US" sz="2000" b="1">
                <a:latin typeface="Times New Roman" pitchFamily="18" charset="0"/>
                <a:ea typeface="仿宋_GB2312" pitchFamily="49" charset="-122"/>
                <a:sym typeface="宋体" pitchFamily="2" charset="-122"/>
              </a:rPr>
              <a:t>个垃圾中转站，每县</a:t>
            </a:r>
            <a:r>
              <a:rPr lang="en-US" sz="2000" b="1">
                <a:latin typeface="Times New Roman" pitchFamily="18" charset="0"/>
                <a:ea typeface="仿宋_GB2312" pitchFamily="49" charset="-122"/>
                <a:sym typeface="宋体" pitchFamily="2" charset="-122"/>
              </a:rPr>
              <a:t>1</a:t>
            </a:r>
            <a:r>
              <a:rPr lang="zh-CN" altLang="en-US" sz="2000" b="1">
                <a:latin typeface="Times New Roman" pitchFamily="18" charset="0"/>
                <a:ea typeface="仿宋_GB2312" pitchFamily="49" charset="-122"/>
                <a:sym typeface="宋体" pitchFamily="2" charset="-122"/>
              </a:rPr>
              <a:t>座垃圾处理场</a:t>
            </a:r>
          </a:p>
          <a:p>
            <a:pPr algn="just">
              <a:lnSpc>
                <a:spcPct val="125000"/>
              </a:lnSpc>
              <a:buClr>
                <a:schemeClr val="accent2"/>
              </a:buClr>
              <a:buSzPct val="70000"/>
              <a:buFont typeface="Wingdings" pitchFamily="2" charset="2"/>
              <a:buChar char="n"/>
            </a:pPr>
            <a:r>
              <a:rPr lang="zh-CN" altLang="en-US" sz="2000" b="1">
                <a:latin typeface="Times New Roman" pitchFamily="18" charset="0"/>
                <a:ea typeface="仿宋_GB2312" pitchFamily="49" charset="-122"/>
                <a:sym typeface="宋体" pitchFamily="2" charset="-122"/>
              </a:rPr>
              <a:t> 财政条件较好的县，全部由县财政承担；财政条件较差的县，由县、镇、村分级承担</a:t>
            </a:r>
          </a:p>
        </p:txBody>
      </p:sp>
      <p:pic>
        <p:nvPicPr>
          <p:cNvPr id="24581" name="Picture 14"/>
          <p:cNvPicPr preferRelativeResize="0">
            <a:picLocks noChangeArrowheads="1"/>
          </p:cNvPicPr>
          <p:nvPr/>
        </p:nvPicPr>
        <p:blipFill>
          <a:blip r:embed="rId2"/>
          <a:srcRect/>
          <a:stretch>
            <a:fillRect/>
          </a:stretch>
        </p:blipFill>
        <p:spPr bwMode="auto">
          <a:xfrm>
            <a:off x="6215074" y="1285860"/>
            <a:ext cx="2519362" cy="1800225"/>
          </a:xfrm>
          <a:prstGeom prst="rect">
            <a:avLst/>
          </a:prstGeom>
          <a:noFill/>
          <a:ln w="9525">
            <a:noFill/>
            <a:miter lim="800000"/>
            <a:headEnd/>
            <a:tailEnd/>
          </a:ln>
        </p:spPr>
      </p:pic>
      <p:pic>
        <p:nvPicPr>
          <p:cNvPr id="24582" name="Picture 10" descr="DSC_0082"/>
          <p:cNvPicPr preferRelativeResize="0">
            <a:picLocks noChangeArrowheads="1"/>
          </p:cNvPicPr>
          <p:nvPr/>
        </p:nvPicPr>
        <p:blipFill>
          <a:blip r:embed="rId3"/>
          <a:srcRect t="1984" b="14546"/>
          <a:stretch>
            <a:fillRect/>
          </a:stretch>
        </p:blipFill>
        <p:spPr bwMode="auto">
          <a:xfrm>
            <a:off x="6227763" y="4868863"/>
            <a:ext cx="2519362" cy="1800225"/>
          </a:xfrm>
          <a:prstGeom prst="rect">
            <a:avLst/>
          </a:prstGeom>
          <a:noFill/>
          <a:ln w="9525">
            <a:noFill/>
            <a:miter lim="800000"/>
            <a:headEnd/>
            <a:tailEnd/>
          </a:ln>
        </p:spPr>
      </p:pic>
      <p:pic>
        <p:nvPicPr>
          <p:cNvPr id="24583" name="Picture 16" descr="77"/>
          <p:cNvPicPr preferRelativeResize="0">
            <a:picLocks noChangeArrowheads="1"/>
          </p:cNvPicPr>
          <p:nvPr/>
        </p:nvPicPr>
        <p:blipFill>
          <a:blip r:embed="rId4"/>
          <a:srcRect l="14828" t="74857" r="11597" b="5415"/>
          <a:stretch>
            <a:fillRect/>
          </a:stretch>
        </p:blipFill>
        <p:spPr bwMode="auto">
          <a:xfrm>
            <a:off x="6215074" y="3071810"/>
            <a:ext cx="2519362" cy="1800225"/>
          </a:xfrm>
          <a:prstGeom prst="rect">
            <a:avLst/>
          </a:prstGeom>
          <a:noFill/>
          <a:ln w="9525">
            <a:noFill/>
            <a:miter lim="800000"/>
            <a:headEnd/>
            <a:tailEnd/>
          </a:ln>
        </p:spPr>
      </p:pic>
      <p:pic>
        <p:nvPicPr>
          <p:cNvPr id="24584" name="Picture 4" descr="88"/>
          <p:cNvPicPr>
            <a:picLocks noChangeAspect="1" noChangeArrowheads="1"/>
          </p:cNvPicPr>
          <p:nvPr/>
        </p:nvPicPr>
        <p:blipFill>
          <a:blip r:embed="rId5"/>
          <a:srcRect l="19261" t="73756" r="13885" b="6065"/>
          <a:stretch>
            <a:fillRect/>
          </a:stretch>
        </p:blipFill>
        <p:spPr bwMode="auto">
          <a:xfrm>
            <a:off x="757238" y="4740275"/>
            <a:ext cx="5256212" cy="1939925"/>
          </a:xfrm>
          <a:prstGeom prst="rect">
            <a:avLst/>
          </a:prstGeom>
          <a:noFill/>
          <a:ln w="9525">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3" descr="DSC03084"/>
          <p:cNvPicPr>
            <a:picLocks noChangeAspect="1" noChangeArrowheads="1"/>
          </p:cNvPicPr>
          <p:nvPr/>
        </p:nvPicPr>
        <p:blipFill>
          <a:blip r:embed="rId2" cstate="print"/>
          <a:srcRect/>
          <a:stretch>
            <a:fillRect/>
          </a:stretch>
        </p:blipFill>
        <p:spPr bwMode="auto">
          <a:xfrm>
            <a:off x="1198563" y="447675"/>
            <a:ext cx="4044950" cy="3032125"/>
          </a:xfrm>
          <a:prstGeom prst="rect">
            <a:avLst/>
          </a:prstGeom>
          <a:noFill/>
          <a:ln w="9525">
            <a:noFill/>
            <a:miter lim="800000"/>
            <a:headEnd/>
            <a:tailEnd/>
          </a:ln>
        </p:spPr>
      </p:pic>
      <p:pic>
        <p:nvPicPr>
          <p:cNvPr id="25603" name="Picture 4" descr="DSC03087"/>
          <p:cNvPicPr>
            <a:picLocks noChangeAspect="1" noChangeArrowheads="1"/>
          </p:cNvPicPr>
          <p:nvPr/>
        </p:nvPicPr>
        <p:blipFill>
          <a:blip r:embed="rId3" cstate="print"/>
          <a:srcRect/>
          <a:stretch>
            <a:fillRect/>
          </a:stretch>
        </p:blipFill>
        <p:spPr bwMode="auto">
          <a:xfrm>
            <a:off x="4132263" y="2890838"/>
            <a:ext cx="4760912" cy="3571875"/>
          </a:xfrm>
          <a:prstGeom prst="rect">
            <a:avLst/>
          </a:prstGeom>
          <a:noFill/>
          <a:ln w="9525">
            <a:noFill/>
            <a:miter lim="800000"/>
            <a:headEnd/>
            <a:tailEnd/>
          </a:ln>
        </p:spPr>
      </p:pic>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ln/>
        </p:spPr>
        <p:txBody>
          <a:bodyPr/>
          <a:lstStyle/>
          <a:p>
            <a:pPr eaLnBrk="1" hangingPunct="1"/>
            <a:r>
              <a:rPr lang="zh-CN">
                <a:solidFill>
                  <a:schemeClr val="tx1"/>
                </a:solidFill>
                <a:ea typeface="华文中宋" pitchFamily="2" charset="-122"/>
              </a:rPr>
              <a:t>一、前言</a:t>
            </a:r>
          </a:p>
        </p:txBody>
      </p:sp>
      <p:sp>
        <p:nvSpPr>
          <p:cNvPr id="5123" name="Rectangle 3"/>
          <p:cNvSpPr>
            <a:spLocks noGrp="1" noChangeArrowheads="1"/>
          </p:cNvSpPr>
          <p:nvPr>
            <p:ph type="body" idx="1"/>
          </p:nvPr>
        </p:nvSpPr>
        <p:spPr>
          <a:xfrm>
            <a:off x="566738" y="1752600"/>
            <a:ext cx="8001000" cy="4413250"/>
          </a:xfrm>
          <a:ln/>
        </p:spPr>
        <p:txBody>
          <a:bodyPr/>
          <a:lstStyle/>
          <a:p>
            <a:pPr marL="469900" indent="-469900" algn="just" eaLnBrk="1" hangingPunct="1">
              <a:lnSpc>
                <a:spcPct val="140000"/>
              </a:lnSpc>
              <a:buClr>
                <a:srgbClr val="FFCC00"/>
              </a:buClr>
            </a:pPr>
            <a:r>
              <a:rPr lang="zh-CN" altLang="en-US" sz="3200" dirty="0">
                <a:latin typeface="华文中宋" pitchFamily="2" charset="-122"/>
                <a:ea typeface="华文中宋" pitchFamily="2" charset="-122"/>
                <a:sym typeface="华文中宋" pitchFamily="2" charset="-122"/>
              </a:rPr>
              <a:t>（一）改善农村人居环境工作的背景</a:t>
            </a:r>
            <a:endParaRPr lang="en-US" sz="3200" dirty="0">
              <a:latin typeface="华文中宋" pitchFamily="2" charset="-122"/>
              <a:ea typeface="华文中宋" pitchFamily="2" charset="-122"/>
              <a:sym typeface="华文中宋" pitchFamily="2" charset="-122"/>
            </a:endParaRPr>
          </a:p>
          <a:p>
            <a:pPr marL="469900" indent="-469900" algn="just" eaLnBrk="1" hangingPunct="1">
              <a:lnSpc>
                <a:spcPct val="200000"/>
              </a:lnSpc>
              <a:buClr>
                <a:srgbClr val="FFCC00"/>
              </a:buClr>
            </a:pPr>
            <a:r>
              <a:rPr lang="zh-CN" altLang="en-US" sz="3200" dirty="0">
                <a:latin typeface="华文中宋" pitchFamily="2" charset="-122"/>
                <a:ea typeface="华文中宋" pitchFamily="2" charset="-122"/>
                <a:sym typeface="华文中宋" pitchFamily="2" charset="-122"/>
              </a:rPr>
              <a:t>（二）改善农村人居环境工作的开展情况</a:t>
            </a:r>
            <a:endParaRPr lang="en-US" sz="3200" dirty="0">
              <a:latin typeface="华文中宋" pitchFamily="2" charset="-122"/>
              <a:ea typeface="华文中宋" pitchFamily="2" charset="-122"/>
              <a:sym typeface="华文中宋" pitchFamily="2" charset="-122"/>
            </a:endParaRPr>
          </a:p>
          <a:p>
            <a:pPr marL="469900" indent="-469900" algn="just" eaLnBrk="1" hangingPunct="1">
              <a:lnSpc>
                <a:spcPct val="200000"/>
              </a:lnSpc>
              <a:buClr>
                <a:srgbClr val="FFCC00"/>
              </a:buClr>
            </a:pPr>
            <a:r>
              <a:rPr lang="zh-CN" altLang="en-US" sz="3200" dirty="0">
                <a:latin typeface="华文中宋" pitchFamily="2" charset="-122"/>
                <a:ea typeface="华文中宋" pitchFamily="2" charset="-122"/>
                <a:sym typeface="华文中宋" pitchFamily="2" charset="-122"/>
              </a:rPr>
              <a:t>（三）改善农村人居环境工作的下一步考虑</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7" descr="A"/>
          <p:cNvPicPr>
            <a:picLocks noChangeAspect="1" noChangeArrowheads="1"/>
          </p:cNvPicPr>
          <p:nvPr/>
        </p:nvPicPr>
        <p:blipFill>
          <a:blip r:embed="rId2"/>
          <a:srcRect/>
          <a:stretch>
            <a:fillRect/>
          </a:stretch>
        </p:blipFill>
        <p:spPr bwMode="auto">
          <a:xfrm>
            <a:off x="3648075" y="2693988"/>
            <a:ext cx="5040313" cy="3625850"/>
          </a:xfrm>
          <a:prstGeom prst="rect">
            <a:avLst/>
          </a:prstGeom>
          <a:noFill/>
          <a:ln w="9525">
            <a:noFill/>
            <a:miter lim="800000"/>
            <a:headEnd/>
            <a:tailEnd/>
          </a:ln>
        </p:spPr>
      </p:pic>
      <p:pic>
        <p:nvPicPr>
          <p:cNvPr id="26627" name="Picture 5" descr="DSC03151"/>
          <p:cNvPicPr>
            <a:picLocks noChangeAspect="1" noChangeArrowheads="1"/>
          </p:cNvPicPr>
          <p:nvPr/>
        </p:nvPicPr>
        <p:blipFill>
          <a:blip r:embed="rId3" cstate="print"/>
          <a:srcRect/>
          <a:stretch>
            <a:fillRect/>
          </a:stretch>
        </p:blipFill>
        <p:spPr bwMode="auto">
          <a:xfrm>
            <a:off x="1254125" y="504825"/>
            <a:ext cx="4787900" cy="3590925"/>
          </a:xfrm>
          <a:prstGeom prst="rect">
            <a:avLst/>
          </a:prstGeom>
          <a:noFill/>
          <a:ln w="9525">
            <a:noFill/>
            <a:miter lim="800000"/>
            <a:headEnd/>
            <a:tailEnd/>
          </a:ln>
          <a:effectLst/>
        </p:spPr>
      </p:pic>
    </p:spTree>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755650" y="836613"/>
            <a:ext cx="3041650" cy="519112"/>
          </a:xfrm>
          <a:ln/>
        </p:spPr>
        <p:txBody>
          <a:bodyPr wrap="none" anchor="t">
            <a:spAutoFit/>
          </a:bodyPr>
          <a:lstStyle/>
          <a:p>
            <a:r>
              <a:rPr lang="zh-CN" sz="2800" b="1">
                <a:solidFill>
                  <a:schemeClr val="tx1"/>
                </a:solidFill>
                <a:ea typeface="黑体" pitchFamily="2" charset="-122"/>
              </a:rPr>
              <a:t>推进农村污水治理</a:t>
            </a:r>
          </a:p>
        </p:txBody>
      </p:sp>
      <p:sp>
        <p:nvSpPr>
          <p:cNvPr id="27651" name="AutoShape 5"/>
          <p:cNvSpPr>
            <a:spLocks noChangeArrowheads="1"/>
          </p:cNvSpPr>
          <p:nvPr/>
        </p:nvSpPr>
        <p:spPr bwMode="auto">
          <a:xfrm>
            <a:off x="539750" y="2781300"/>
            <a:ext cx="8066088" cy="3382963"/>
          </a:xfrm>
          <a:prstGeom prst="roundRect">
            <a:avLst>
              <a:gd name="adj" fmla="val 16667"/>
            </a:avLst>
          </a:prstGeom>
          <a:solidFill>
            <a:schemeClr val="bg1">
              <a:alpha val="50000"/>
            </a:schemeClr>
          </a:solidFill>
          <a:ln w="25400" cmpd="sng">
            <a:solidFill>
              <a:schemeClr val="bg1"/>
            </a:solidFill>
            <a:round/>
            <a:headEnd/>
            <a:tailEnd/>
          </a:ln>
        </p:spPr>
        <p:txBody>
          <a:bodyPr wrap="none" anchor="ctr"/>
          <a:lstStyle/>
          <a:p>
            <a:endParaRPr lang="zh-CN" altLang="en-US"/>
          </a:p>
        </p:txBody>
      </p:sp>
      <p:sp>
        <p:nvSpPr>
          <p:cNvPr id="27652" name="Text Box 4"/>
          <p:cNvSpPr txBox="1">
            <a:spLocks noChangeArrowheads="1"/>
          </p:cNvSpPr>
          <p:nvPr/>
        </p:nvSpPr>
        <p:spPr bwMode="auto">
          <a:xfrm>
            <a:off x="828675" y="2924175"/>
            <a:ext cx="7486650" cy="2901950"/>
          </a:xfrm>
          <a:prstGeom prst="rect">
            <a:avLst/>
          </a:prstGeom>
          <a:noFill/>
          <a:ln w="9525">
            <a:noFill/>
            <a:miter lim="800000"/>
            <a:headEnd/>
            <a:tailEnd/>
          </a:ln>
        </p:spPr>
        <p:txBody>
          <a:bodyPr>
            <a:spAutoFit/>
          </a:bodyPr>
          <a:lstStyle/>
          <a:p>
            <a:pPr indent="381000">
              <a:lnSpc>
                <a:spcPct val="140000"/>
              </a:lnSpc>
              <a:buClr>
                <a:schemeClr val="accent2"/>
              </a:buClr>
              <a:buSzPct val="70000"/>
              <a:buFont typeface="Wingdings" pitchFamily="2" charset="2"/>
              <a:buChar char="n"/>
            </a:pPr>
            <a:r>
              <a:rPr lang="zh-CN" altLang="en-US" sz="2200" b="1" dirty="0">
                <a:latin typeface="Times New Roman" pitchFamily="18" charset="0"/>
                <a:ea typeface="仿宋_GB2312" pitchFamily="49" charset="-122"/>
                <a:sym typeface="仿宋_GB2312" pitchFamily="49" charset="-122"/>
              </a:rPr>
              <a:t>针对东北、华北、西北、中南、西南、东南六个地区的地理、气候和经济社会发展条件，提出农村生活污水特征与排放要求</a:t>
            </a:r>
          </a:p>
          <a:p>
            <a:pPr indent="381000">
              <a:lnSpc>
                <a:spcPct val="140000"/>
              </a:lnSpc>
              <a:buClr>
                <a:schemeClr val="accent2"/>
              </a:buClr>
              <a:buSzPct val="70000"/>
              <a:buFont typeface="Wingdings" pitchFamily="2" charset="2"/>
              <a:buChar char="n"/>
            </a:pPr>
            <a:r>
              <a:rPr lang="zh-CN" altLang="en-US" sz="2200" b="1" dirty="0">
                <a:latin typeface="Times New Roman" pitchFamily="18" charset="0"/>
                <a:ea typeface="仿宋_GB2312" pitchFamily="49" charset="-122"/>
                <a:sym typeface="仿宋_GB2312" pitchFamily="49" charset="-122"/>
              </a:rPr>
              <a:t>提出排水体制、处理技术选择</a:t>
            </a:r>
          </a:p>
          <a:p>
            <a:pPr indent="381000">
              <a:lnSpc>
                <a:spcPct val="140000"/>
              </a:lnSpc>
              <a:buClr>
                <a:schemeClr val="accent2"/>
              </a:buClr>
              <a:buSzPct val="70000"/>
              <a:buFont typeface="Wingdings" pitchFamily="2" charset="2"/>
              <a:buChar char="n"/>
            </a:pPr>
            <a:r>
              <a:rPr lang="zh-CN" altLang="en-US" sz="2200" b="1" dirty="0">
                <a:latin typeface="Times New Roman" pitchFamily="18" charset="0"/>
                <a:ea typeface="仿宋_GB2312" pitchFamily="49" charset="-122"/>
                <a:sym typeface="仿宋_GB2312" pitchFamily="49" charset="-122"/>
              </a:rPr>
              <a:t>提出农村生活污水处理设施的运行管理要点</a:t>
            </a:r>
          </a:p>
          <a:p>
            <a:pPr indent="381000">
              <a:lnSpc>
                <a:spcPct val="140000"/>
              </a:lnSpc>
              <a:buClr>
                <a:schemeClr val="accent2"/>
              </a:buClr>
              <a:buSzPct val="70000"/>
              <a:buFont typeface="Wingdings" pitchFamily="2" charset="2"/>
              <a:buChar char="n"/>
            </a:pPr>
            <a:r>
              <a:rPr lang="zh-CN" altLang="en-US" sz="2200" b="1" dirty="0">
                <a:latin typeface="Times New Roman" pitchFamily="18" charset="0"/>
                <a:ea typeface="仿宋_GB2312" pitchFamily="49" charset="-122"/>
                <a:sym typeface="仿宋_GB2312" pitchFamily="49" charset="-122"/>
              </a:rPr>
              <a:t>提供优秀的工程实例</a:t>
            </a:r>
            <a:endParaRPr lang="zh-CN" altLang="en-US" sz="2200" b="1" dirty="0">
              <a:latin typeface="Times New Roman" pitchFamily="18" charset="0"/>
              <a:ea typeface="仿宋_GB2312" pitchFamily="49" charset="-122"/>
            </a:endParaRPr>
          </a:p>
        </p:txBody>
      </p:sp>
      <p:sp>
        <p:nvSpPr>
          <p:cNvPr id="27653" name="Rectangle 5"/>
          <p:cNvSpPr>
            <a:spLocks noChangeArrowheads="1"/>
          </p:cNvSpPr>
          <p:nvPr/>
        </p:nvSpPr>
        <p:spPr bwMode="auto">
          <a:xfrm>
            <a:off x="755650" y="1773238"/>
            <a:ext cx="7416800" cy="1006475"/>
          </a:xfrm>
          <a:prstGeom prst="rect">
            <a:avLst/>
          </a:prstGeom>
          <a:solidFill>
            <a:schemeClr val="bg1">
              <a:alpha val="50000"/>
            </a:schemeClr>
          </a:solidFill>
          <a:ln w="9525">
            <a:noFill/>
            <a:miter lim="800000"/>
            <a:headEnd/>
            <a:tailEnd/>
          </a:ln>
          <a:effectLst/>
        </p:spPr>
        <p:txBody>
          <a:bodyPr>
            <a:spAutoFit/>
          </a:bodyPr>
          <a:lstStyle/>
          <a:p>
            <a:pPr algn="ctr">
              <a:lnSpc>
                <a:spcPct val="125000"/>
              </a:lnSpc>
            </a:pPr>
            <a:r>
              <a:rPr lang="en-US" sz="2400" b="1" dirty="0">
                <a:solidFill>
                  <a:srgbClr val="FF0000"/>
                </a:solidFill>
                <a:latin typeface="Times New Roman" pitchFamily="18" charset="0"/>
                <a:ea typeface="黑体" pitchFamily="2" charset="-122"/>
                <a:sym typeface="宋体" pitchFamily="2" charset="-122"/>
              </a:rPr>
              <a:t>《</a:t>
            </a:r>
            <a:r>
              <a:rPr lang="zh-CN" altLang="en-US" sz="2400" b="1" dirty="0">
                <a:solidFill>
                  <a:srgbClr val="FF0000"/>
                </a:solidFill>
                <a:latin typeface="Times New Roman" pitchFamily="18" charset="0"/>
                <a:ea typeface="黑体" pitchFamily="2" charset="-122"/>
                <a:sym typeface="宋体" pitchFamily="2" charset="-122"/>
              </a:rPr>
              <a:t>住房城乡建设部关于印发分地区农村污水处理技术指南的通知</a:t>
            </a:r>
            <a:r>
              <a:rPr lang="en-US" sz="2400" b="1" dirty="0">
                <a:solidFill>
                  <a:srgbClr val="FF0000"/>
                </a:solidFill>
                <a:latin typeface="Times New Roman" pitchFamily="18" charset="0"/>
                <a:ea typeface="黑体" pitchFamily="2" charset="-122"/>
                <a:sym typeface="宋体" pitchFamily="2" charset="-122"/>
              </a:rPr>
              <a:t>》</a:t>
            </a:r>
            <a:r>
              <a:rPr lang="zh-CN" altLang="en-US" sz="2400" b="1" dirty="0">
                <a:solidFill>
                  <a:srgbClr val="FF0000"/>
                </a:solidFill>
                <a:latin typeface="Times New Roman" pitchFamily="18" charset="0"/>
                <a:ea typeface="黑体" pitchFamily="2" charset="-122"/>
                <a:sym typeface="宋体" pitchFamily="2" charset="-122"/>
              </a:rPr>
              <a:t>（建村</a:t>
            </a:r>
            <a:r>
              <a:rPr lang="en-US" sz="2400" b="1" dirty="0">
                <a:solidFill>
                  <a:srgbClr val="FF0000"/>
                </a:solidFill>
                <a:latin typeface="仿宋_GB2312" pitchFamily="49" charset="-122"/>
                <a:ea typeface="仿宋_GB2312" pitchFamily="49" charset="-122"/>
                <a:sym typeface="宋体" pitchFamily="2" charset="-122"/>
              </a:rPr>
              <a:t>〔</a:t>
            </a:r>
            <a:r>
              <a:rPr lang="en-US" sz="2400" b="1" dirty="0">
                <a:solidFill>
                  <a:srgbClr val="FF0000"/>
                </a:solidFill>
                <a:latin typeface="Times New Roman" pitchFamily="18" charset="0"/>
                <a:ea typeface="黑体" pitchFamily="2" charset="-122"/>
                <a:sym typeface="宋体" pitchFamily="2" charset="-122"/>
              </a:rPr>
              <a:t>2010</a:t>
            </a:r>
            <a:r>
              <a:rPr lang="en-US" sz="2400" b="1" dirty="0">
                <a:solidFill>
                  <a:srgbClr val="FF0000"/>
                </a:solidFill>
                <a:latin typeface="仿宋_GB2312" pitchFamily="49" charset="-122"/>
                <a:ea typeface="仿宋_GB2312" pitchFamily="49" charset="-122"/>
                <a:sym typeface="宋体" pitchFamily="2" charset="-122"/>
              </a:rPr>
              <a:t>〕</a:t>
            </a:r>
            <a:r>
              <a:rPr lang="en-US" sz="2400" b="1" dirty="0">
                <a:solidFill>
                  <a:srgbClr val="FF0000"/>
                </a:solidFill>
                <a:latin typeface="Times New Roman" pitchFamily="18" charset="0"/>
                <a:ea typeface="黑体" pitchFamily="2" charset="-122"/>
                <a:sym typeface="宋体" pitchFamily="2" charset="-122"/>
              </a:rPr>
              <a:t>49</a:t>
            </a:r>
            <a:r>
              <a:rPr lang="zh-CN" altLang="en-US" sz="2400" b="1" dirty="0">
                <a:solidFill>
                  <a:srgbClr val="FF0000"/>
                </a:solidFill>
                <a:latin typeface="Times New Roman" pitchFamily="18" charset="0"/>
                <a:ea typeface="黑体" pitchFamily="2" charset="-122"/>
                <a:sym typeface="宋体" pitchFamily="2" charset="-122"/>
              </a:rPr>
              <a:t>号）</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2"/>
          <p:cNvSpPr txBox="1">
            <a:spLocks noChangeArrowheads="1"/>
          </p:cNvSpPr>
          <p:nvPr/>
        </p:nvSpPr>
        <p:spPr bwMode="auto">
          <a:xfrm>
            <a:off x="828675" y="2709863"/>
            <a:ext cx="7488238" cy="1349375"/>
          </a:xfrm>
          <a:prstGeom prst="rect">
            <a:avLst/>
          </a:prstGeom>
          <a:noFill/>
          <a:ln w="9525">
            <a:noFill/>
            <a:miter lim="800000"/>
            <a:headEnd/>
            <a:tailEnd/>
          </a:ln>
          <a:effectLst/>
        </p:spPr>
        <p:txBody>
          <a:bodyPr>
            <a:spAutoFit/>
          </a:bodyPr>
          <a:lstStyle/>
          <a:p>
            <a:pPr algn="just">
              <a:lnSpc>
                <a:spcPct val="125000"/>
              </a:lnSpc>
              <a:buClr>
                <a:schemeClr val="accent2"/>
              </a:buClr>
              <a:buSzPct val="70000"/>
              <a:buFont typeface="Wingdings" pitchFamily="2" charset="2"/>
              <a:buChar char="n"/>
            </a:pPr>
            <a:r>
              <a:rPr lang="zh-CN" altLang="en-US" sz="2200" b="1">
                <a:latin typeface="Times New Roman" pitchFamily="18" charset="0"/>
                <a:ea typeface="仿宋_GB2312" pitchFamily="49" charset="-122"/>
              </a:rPr>
              <a:t> 适用于规划设施人口在</a:t>
            </a:r>
            <a:r>
              <a:rPr lang="en-US" sz="2200" b="1">
                <a:latin typeface="Times New Roman" pitchFamily="18" charset="0"/>
                <a:ea typeface="仿宋_GB2312" pitchFamily="49" charset="-122"/>
              </a:rPr>
              <a:t>5000</a:t>
            </a:r>
            <a:r>
              <a:rPr lang="zh-CN" altLang="en-US" sz="2200" b="1">
                <a:latin typeface="Times New Roman" pitchFamily="18" charset="0"/>
                <a:ea typeface="仿宋_GB2312" pitchFamily="49" charset="-122"/>
              </a:rPr>
              <a:t>人以下行政村、自然村、分散农户新建、扩建和改建的生活污水（包括居民厕所、盥洗和厨房排水等）处理设施的设计、施工和验收</a:t>
            </a:r>
          </a:p>
        </p:txBody>
      </p:sp>
      <p:sp>
        <p:nvSpPr>
          <p:cNvPr id="28675" name="Rectangle 3"/>
          <p:cNvSpPr>
            <a:spLocks noChangeArrowheads="1"/>
          </p:cNvSpPr>
          <p:nvPr/>
        </p:nvSpPr>
        <p:spPr bwMode="auto">
          <a:xfrm>
            <a:off x="1116013" y="4292600"/>
            <a:ext cx="5975350" cy="457200"/>
          </a:xfrm>
          <a:prstGeom prst="rect">
            <a:avLst/>
          </a:prstGeom>
          <a:noFill/>
          <a:ln w="9525">
            <a:noFill/>
            <a:miter lim="800000"/>
            <a:headEnd/>
            <a:tailEnd/>
          </a:ln>
          <a:effectLst/>
        </p:spPr>
        <p:txBody>
          <a:bodyPr wrap="none">
            <a:spAutoFit/>
          </a:bodyPr>
          <a:lstStyle/>
          <a:p>
            <a:r>
              <a:rPr lang="zh-CN" altLang="en-US" sz="2400" b="1">
                <a:ea typeface="黑体" pitchFamily="2" charset="-122"/>
              </a:rPr>
              <a:t>印发</a:t>
            </a:r>
            <a:r>
              <a:rPr lang="en-US" sz="2400" b="1">
                <a:ea typeface="黑体" pitchFamily="2" charset="-122"/>
              </a:rPr>
              <a:t>《</a:t>
            </a:r>
            <a:r>
              <a:rPr lang="zh-CN" altLang="en-US" sz="2400" b="1">
                <a:ea typeface="黑体" pitchFamily="2" charset="-122"/>
              </a:rPr>
              <a:t>县（市）域城乡污水统筹治理导则</a:t>
            </a:r>
            <a:r>
              <a:rPr lang="en-US" sz="2400" b="1">
                <a:ea typeface="黑体" pitchFamily="2" charset="-122"/>
              </a:rPr>
              <a:t>》</a:t>
            </a:r>
            <a:endParaRPr lang="zh-CN" altLang="en-US" sz="2400" b="1">
              <a:ea typeface="黑体" pitchFamily="2" charset="-122"/>
            </a:endParaRPr>
          </a:p>
        </p:txBody>
      </p:sp>
      <p:sp>
        <p:nvSpPr>
          <p:cNvPr id="28676" name="Rectangle 4"/>
          <p:cNvSpPr>
            <a:spLocks noChangeArrowheads="1"/>
          </p:cNvSpPr>
          <p:nvPr/>
        </p:nvSpPr>
        <p:spPr bwMode="auto">
          <a:xfrm>
            <a:off x="1044575" y="1989138"/>
            <a:ext cx="5060950" cy="457200"/>
          </a:xfrm>
          <a:prstGeom prst="rect">
            <a:avLst/>
          </a:prstGeom>
          <a:noFill/>
          <a:ln w="9525">
            <a:noFill/>
            <a:miter lim="800000"/>
            <a:headEnd/>
            <a:tailEnd/>
          </a:ln>
          <a:effectLst/>
        </p:spPr>
        <p:txBody>
          <a:bodyPr wrap="none">
            <a:spAutoFit/>
          </a:bodyPr>
          <a:lstStyle/>
          <a:p>
            <a:r>
              <a:rPr lang="zh-CN" altLang="en-US" sz="2400" b="1">
                <a:ea typeface="黑体" pitchFamily="2" charset="-122"/>
                <a:sym typeface="仿宋_GB2312" pitchFamily="49" charset="-122"/>
              </a:rPr>
              <a:t>编制</a:t>
            </a:r>
            <a:r>
              <a:rPr lang="en-US" sz="2400" b="1">
                <a:ea typeface="黑体" pitchFamily="2" charset="-122"/>
                <a:sym typeface="仿宋_GB2312" pitchFamily="49" charset="-122"/>
              </a:rPr>
              <a:t>《</a:t>
            </a:r>
            <a:r>
              <a:rPr lang="zh-CN" altLang="en-US" sz="2400" b="1">
                <a:ea typeface="黑体" pitchFamily="2" charset="-122"/>
                <a:sym typeface="仿宋_GB2312" pitchFamily="49" charset="-122"/>
              </a:rPr>
              <a:t>村庄污水处理设施技术规程</a:t>
            </a:r>
            <a:r>
              <a:rPr lang="en-US" sz="2400" b="1">
                <a:ea typeface="黑体" pitchFamily="2" charset="-122"/>
                <a:sym typeface="仿宋_GB2312" pitchFamily="49" charset="-122"/>
              </a:rPr>
              <a:t>》</a:t>
            </a:r>
          </a:p>
        </p:txBody>
      </p:sp>
      <p:sp>
        <p:nvSpPr>
          <p:cNvPr id="28677" name="Text Box 5"/>
          <p:cNvSpPr txBox="1">
            <a:spLocks noChangeArrowheads="1"/>
          </p:cNvSpPr>
          <p:nvPr/>
        </p:nvSpPr>
        <p:spPr bwMode="auto">
          <a:xfrm>
            <a:off x="900113" y="5013325"/>
            <a:ext cx="7488237" cy="930275"/>
          </a:xfrm>
          <a:prstGeom prst="rect">
            <a:avLst/>
          </a:prstGeom>
          <a:noFill/>
          <a:ln w="9525">
            <a:noFill/>
            <a:miter lim="800000"/>
            <a:headEnd/>
            <a:tailEnd/>
          </a:ln>
          <a:effectLst/>
        </p:spPr>
        <p:txBody>
          <a:bodyPr>
            <a:spAutoFit/>
          </a:bodyPr>
          <a:lstStyle/>
          <a:p>
            <a:pPr algn="just">
              <a:lnSpc>
                <a:spcPct val="125000"/>
              </a:lnSpc>
              <a:buClr>
                <a:schemeClr val="accent2"/>
              </a:buClr>
              <a:buSzPct val="70000"/>
              <a:buFont typeface="Wingdings" pitchFamily="2" charset="2"/>
              <a:buChar char="n"/>
            </a:pPr>
            <a:r>
              <a:rPr lang="zh-CN" altLang="en-US" sz="2200" b="1">
                <a:latin typeface="Times New Roman" pitchFamily="18" charset="0"/>
                <a:ea typeface="仿宋_GB2312" pitchFamily="49" charset="-122"/>
              </a:rPr>
              <a:t> 适用于实施城乡污水统一管理、统一规划、统一建设、统一运行的地方，推广了常熟市城乡污水统筹治理案例</a:t>
            </a:r>
            <a:endParaRPr lang="en-US" sz="2200" b="1">
              <a:latin typeface="Times New Roman" pitchFamily="18" charset="0"/>
              <a:ea typeface="仿宋_GB2312" pitchFamily="49" charset="-122"/>
            </a:endParaRPr>
          </a:p>
        </p:txBody>
      </p:sp>
      <p:sp>
        <p:nvSpPr>
          <p:cNvPr id="28678" name="Rectangle 6"/>
          <p:cNvSpPr>
            <a:spLocks noGrp="1" noChangeArrowheads="1"/>
          </p:cNvSpPr>
          <p:nvPr>
            <p:ph type="title"/>
          </p:nvPr>
        </p:nvSpPr>
        <p:spPr>
          <a:xfrm>
            <a:off x="755650" y="836613"/>
            <a:ext cx="3041650" cy="519112"/>
          </a:xfrm>
          <a:ln/>
        </p:spPr>
        <p:txBody>
          <a:bodyPr wrap="none" anchor="t">
            <a:spAutoFit/>
          </a:bodyPr>
          <a:lstStyle/>
          <a:p>
            <a:r>
              <a:rPr lang="zh-CN" sz="2800" b="1">
                <a:solidFill>
                  <a:schemeClr val="tx1"/>
                </a:solidFill>
                <a:ea typeface="黑体" pitchFamily="2" charset="-122"/>
              </a:rPr>
              <a:t>推进农村污水治理</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idx="4294967295"/>
          </p:nvPr>
        </p:nvSpPr>
        <p:spPr>
          <a:xfrm>
            <a:off x="1071563" y="304800"/>
            <a:ext cx="7504112" cy="1216025"/>
          </a:xfrm>
          <a:ln/>
        </p:spPr>
        <p:txBody>
          <a:bodyPr/>
          <a:lstStyle/>
          <a:p>
            <a:pPr eaLnBrk="1" hangingPunct="1"/>
            <a:r>
              <a:rPr lang="zh-CN">
                <a:ea typeface="华文中宋" pitchFamily="2" charset="-122"/>
              </a:rPr>
              <a:t>四、准确把握改善工作要求</a:t>
            </a:r>
          </a:p>
        </p:txBody>
      </p:sp>
      <p:sp>
        <p:nvSpPr>
          <p:cNvPr id="29699" name="Rectangle 3"/>
          <p:cNvSpPr>
            <a:spLocks noGrp="1" noChangeArrowheads="1"/>
          </p:cNvSpPr>
          <p:nvPr>
            <p:ph type="body" idx="1"/>
          </p:nvPr>
        </p:nvSpPr>
        <p:spPr>
          <a:xfrm>
            <a:off x="611188" y="1752600"/>
            <a:ext cx="8137525" cy="4267200"/>
          </a:xfrm>
          <a:ln/>
        </p:spPr>
        <p:txBody>
          <a:bodyPr/>
          <a:lstStyle/>
          <a:p>
            <a:pPr marL="469900" indent="-469900" algn="l" eaLnBrk="1" hangingPunct="1">
              <a:lnSpc>
                <a:spcPct val="140000"/>
              </a:lnSpc>
            </a:pPr>
            <a:r>
              <a:rPr lang="zh-CN" sz="3200">
                <a:ea typeface="华文中宋" pitchFamily="2" charset="-122"/>
              </a:rPr>
              <a:t>（四）努力推进美丽乡村建设</a:t>
            </a:r>
          </a:p>
          <a:p>
            <a:pPr marL="469900" indent="-469900" algn="l" eaLnBrk="1" hangingPunct="1">
              <a:lnSpc>
                <a:spcPct val="130000"/>
              </a:lnSpc>
            </a:pPr>
            <a:r>
              <a:rPr lang="zh-CN" sz="2400">
                <a:ea typeface="华文中宋" pitchFamily="2" charset="-122"/>
              </a:rPr>
              <a:t>          </a:t>
            </a:r>
            <a:r>
              <a:rPr lang="zh-CN" sz="2400">
                <a:latin typeface="宋体" pitchFamily="2" charset="-122"/>
                <a:sym typeface="宋体" pitchFamily="2" charset="-122"/>
              </a:rPr>
              <a:t>在改善人居环境的基础上，有条件的地方要开展美丽乡村建设。在满足农民过上卫生、健康、文明的日常生活需求同时，保持田园风光、增加现代设施、绿化村落庭院、传承优秀文化，加强小城镇基础和公用设施建设，提升小城镇和中心村公共服务能力，打造功能完善的农民生活圈，整体提升农村人居环境质量。</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3"/>
          <p:cNvSpPr>
            <a:spLocks noGrp="1" noChangeArrowheads="1"/>
          </p:cNvSpPr>
          <p:nvPr>
            <p:ph type="body" idx="4294967295"/>
          </p:nvPr>
        </p:nvSpPr>
        <p:spPr>
          <a:xfrm>
            <a:off x="357158" y="428604"/>
            <a:ext cx="8786842" cy="865187"/>
          </a:xfrm>
        </p:spPr>
        <p:txBody>
          <a:bodyPr/>
          <a:lstStyle/>
          <a:p>
            <a:pPr eaLnBrk="1" hangingPunct="1">
              <a:lnSpc>
                <a:spcPct val="150000"/>
              </a:lnSpc>
              <a:buFont typeface="Wingdings" pitchFamily="2" charset="2"/>
              <a:buNone/>
            </a:pPr>
            <a:r>
              <a:rPr lang="zh-CN" sz="2800" dirty="0">
                <a:latin typeface="华文中宋" pitchFamily="2" charset="-122"/>
                <a:ea typeface="华文中宋" pitchFamily="2" charset="-122"/>
              </a:rPr>
              <a:t>积极地、科学地保护各种资源，持续地实施景观</a:t>
            </a:r>
            <a:r>
              <a:rPr lang="zh-CN" sz="2800" dirty="0" smtClean="0">
                <a:latin typeface="华文中宋" pitchFamily="2" charset="-122"/>
                <a:ea typeface="华文中宋" pitchFamily="2" charset="-122"/>
              </a:rPr>
              <a:t>改善</a:t>
            </a:r>
            <a:endParaRPr lang="zh-CN" sz="2800" dirty="0">
              <a:latin typeface="华文中宋" pitchFamily="2" charset="-122"/>
              <a:ea typeface="华文中宋" pitchFamily="2" charset="-122"/>
            </a:endParaRPr>
          </a:p>
        </p:txBody>
      </p:sp>
      <p:pic>
        <p:nvPicPr>
          <p:cNvPr id="30723" name="Picture 5" descr="201099144745119"/>
          <p:cNvPicPr>
            <a:picLocks noChangeAspect="1" noChangeArrowheads="1"/>
          </p:cNvPicPr>
          <p:nvPr/>
        </p:nvPicPr>
        <p:blipFill>
          <a:blip r:embed="rId2"/>
          <a:srcRect/>
          <a:stretch>
            <a:fillRect/>
          </a:stretch>
        </p:blipFill>
        <p:spPr bwMode="auto">
          <a:xfrm>
            <a:off x="0" y="3213100"/>
            <a:ext cx="4395788" cy="3644900"/>
          </a:xfrm>
          <a:prstGeom prst="rect">
            <a:avLst/>
          </a:prstGeom>
          <a:noFill/>
          <a:ln w="9525">
            <a:noFill/>
            <a:miter lim="800000"/>
            <a:headEnd/>
            <a:tailEnd/>
          </a:ln>
        </p:spPr>
      </p:pic>
      <p:sp>
        <p:nvSpPr>
          <p:cNvPr id="30724" name="Rectangle 6"/>
          <p:cNvSpPr>
            <a:spLocks noChangeArrowheads="1"/>
          </p:cNvSpPr>
          <p:nvPr/>
        </p:nvSpPr>
        <p:spPr bwMode="auto">
          <a:xfrm>
            <a:off x="252413" y="5949950"/>
            <a:ext cx="1328737" cy="719138"/>
          </a:xfrm>
          <a:prstGeom prst="rect">
            <a:avLst/>
          </a:prstGeom>
          <a:solidFill>
            <a:schemeClr val="accent1"/>
          </a:solidFill>
          <a:ln w="9525">
            <a:noFill/>
            <a:miter lim="800000"/>
            <a:headEnd/>
            <a:tailEnd/>
          </a:ln>
          <a:effectLst/>
        </p:spPr>
        <p:txBody>
          <a:bodyPr wrap="none" lIns="90000" tIns="46800" rIns="90000" bIns="46800" anchor="ctr"/>
          <a:lstStyle/>
          <a:p>
            <a:pPr algn="ctr" defTabSz="0" eaLnBrk="1" hangingPunct="1">
              <a:buClr>
                <a:schemeClr val="accent2"/>
              </a:buClr>
              <a:buFont typeface="Wingdings" pitchFamily="2" charset="2"/>
              <a:buNone/>
            </a:pPr>
            <a:r>
              <a:rPr lang="zh-CN" sz="1600">
                <a:ea typeface="黑体" pitchFamily="2" charset="-122"/>
                <a:sym typeface="Verdana" pitchFamily="34" charset="0"/>
              </a:rPr>
              <a:t>污水塘变湿地</a:t>
            </a:r>
          </a:p>
        </p:txBody>
      </p:sp>
      <p:pic>
        <p:nvPicPr>
          <p:cNvPr id="30725" name="Picture 8" descr="200999162316551"/>
          <p:cNvPicPr>
            <a:picLocks noChangeAspect="1" noChangeArrowheads="1"/>
          </p:cNvPicPr>
          <p:nvPr/>
        </p:nvPicPr>
        <p:blipFill>
          <a:blip r:embed="rId3"/>
          <a:srcRect/>
          <a:stretch>
            <a:fillRect/>
          </a:stretch>
        </p:blipFill>
        <p:spPr bwMode="auto">
          <a:xfrm>
            <a:off x="0" y="1412875"/>
            <a:ext cx="4371975" cy="1766888"/>
          </a:xfrm>
          <a:prstGeom prst="rect">
            <a:avLst/>
          </a:prstGeom>
          <a:noFill/>
          <a:ln w="9525">
            <a:noFill/>
            <a:miter lim="800000"/>
            <a:headEnd/>
            <a:tailEnd/>
          </a:ln>
        </p:spPr>
      </p:pic>
      <p:pic>
        <p:nvPicPr>
          <p:cNvPr id="30726" name="Picture 10" descr="HKET20110216OP04AP"/>
          <p:cNvPicPr>
            <a:picLocks noChangeAspect="1" noChangeArrowheads="1"/>
          </p:cNvPicPr>
          <p:nvPr/>
        </p:nvPicPr>
        <p:blipFill>
          <a:blip r:embed="rId4"/>
          <a:srcRect/>
          <a:stretch>
            <a:fillRect/>
          </a:stretch>
        </p:blipFill>
        <p:spPr bwMode="auto">
          <a:xfrm>
            <a:off x="4506913" y="1412875"/>
            <a:ext cx="4637087" cy="5445125"/>
          </a:xfrm>
          <a:prstGeom prst="rect">
            <a:avLst/>
          </a:prstGeom>
          <a:noFill/>
          <a:ln w="9525">
            <a:noFill/>
            <a:miter lim="800000"/>
            <a:headEnd/>
            <a:tailEnd/>
          </a:ln>
        </p:spPr>
      </p:pic>
      <p:sp>
        <p:nvSpPr>
          <p:cNvPr id="30727" name="Rectangle 11"/>
          <p:cNvSpPr>
            <a:spLocks noChangeArrowheads="1"/>
          </p:cNvSpPr>
          <p:nvPr/>
        </p:nvSpPr>
        <p:spPr bwMode="auto">
          <a:xfrm>
            <a:off x="6565900" y="5949950"/>
            <a:ext cx="1331913" cy="719138"/>
          </a:xfrm>
          <a:prstGeom prst="rect">
            <a:avLst/>
          </a:prstGeom>
          <a:solidFill>
            <a:schemeClr val="accent1"/>
          </a:solidFill>
          <a:ln w="9525">
            <a:noFill/>
            <a:miter lim="800000"/>
            <a:headEnd/>
            <a:tailEnd/>
          </a:ln>
          <a:effectLst/>
        </p:spPr>
        <p:txBody>
          <a:bodyPr wrap="none" lIns="90000" tIns="46800" rIns="90000" bIns="46800" anchor="ctr"/>
          <a:lstStyle/>
          <a:p>
            <a:pPr algn="ctr" defTabSz="0" eaLnBrk="1" hangingPunct="1">
              <a:buClr>
                <a:schemeClr val="accent2"/>
              </a:buClr>
              <a:buFont typeface="Wingdings" pitchFamily="2" charset="2"/>
              <a:buNone/>
            </a:pPr>
            <a:r>
              <a:rPr lang="zh-CN" sz="1600">
                <a:ea typeface="黑体" pitchFamily="2" charset="-122"/>
                <a:sym typeface="Verdana" pitchFamily="34" charset="0"/>
              </a:rPr>
              <a:t>拆除污染企业，</a:t>
            </a:r>
          </a:p>
          <a:p>
            <a:pPr algn="ctr" defTabSz="0" eaLnBrk="1" hangingPunct="1">
              <a:buClr>
                <a:schemeClr val="accent2"/>
              </a:buClr>
              <a:buFont typeface="Wingdings" pitchFamily="2" charset="2"/>
              <a:buNone/>
            </a:pPr>
            <a:r>
              <a:rPr lang="zh-CN" sz="1600">
                <a:ea typeface="黑体" pitchFamily="2" charset="-122"/>
                <a:sym typeface="Verdana" pitchFamily="34" charset="0"/>
              </a:rPr>
              <a:t>进行生态修复</a:t>
            </a:r>
          </a:p>
        </p:txBody>
      </p:sp>
      <p:sp>
        <p:nvSpPr>
          <p:cNvPr id="30728" name="Rectangle 12"/>
          <p:cNvSpPr>
            <a:spLocks noChangeArrowheads="1"/>
          </p:cNvSpPr>
          <p:nvPr/>
        </p:nvSpPr>
        <p:spPr bwMode="auto">
          <a:xfrm>
            <a:off x="1314450" y="1412875"/>
            <a:ext cx="1328738" cy="431800"/>
          </a:xfrm>
          <a:prstGeom prst="rect">
            <a:avLst/>
          </a:prstGeom>
          <a:solidFill>
            <a:schemeClr val="accent1"/>
          </a:solidFill>
          <a:ln w="9525">
            <a:noFill/>
            <a:miter lim="800000"/>
            <a:headEnd/>
            <a:tailEnd/>
          </a:ln>
          <a:effectLst/>
        </p:spPr>
        <p:txBody>
          <a:bodyPr wrap="none" lIns="90000" tIns="46800" rIns="90000" bIns="46800" anchor="ctr"/>
          <a:lstStyle/>
          <a:p>
            <a:pPr algn="ctr" defTabSz="0" eaLnBrk="1" hangingPunct="1">
              <a:buClr>
                <a:schemeClr val="accent2"/>
              </a:buClr>
              <a:buFont typeface="Wingdings" pitchFamily="2" charset="2"/>
              <a:buNone/>
            </a:pPr>
            <a:r>
              <a:rPr lang="zh-CN" sz="1600">
                <a:ea typeface="黑体" pitchFamily="2" charset="-122"/>
                <a:sym typeface="Verdana" pitchFamily="34" charset="0"/>
              </a:rPr>
              <a:t>生态修复</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descr="I:\zhaopian\照片 1262.jpg"/>
          <p:cNvPicPr>
            <a:picLocks noChangeAspect="1" noChangeArrowheads="1"/>
          </p:cNvPicPr>
          <p:nvPr/>
        </p:nvPicPr>
        <p:blipFill>
          <a:blip r:embed="rId2" cstate="print"/>
          <a:srcRect/>
          <a:stretch>
            <a:fillRect/>
          </a:stretch>
        </p:blipFill>
        <p:spPr bwMode="auto">
          <a:xfrm>
            <a:off x="0" y="0"/>
            <a:ext cx="6500825" cy="3823133"/>
          </a:xfrm>
          <a:prstGeom prst="rect">
            <a:avLst/>
          </a:prstGeom>
          <a:noFill/>
        </p:spPr>
      </p:pic>
      <p:pic>
        <p:nvPicPr>
          <p:cNvPr id="52226" name="Picture 2" descr="I:\zhaopian\IMG_0104.jpg"/>
          <p:cNvPicPr>
            <a:picLocks noChangeAspect="1" noChangeArrowheads="1"/>
          </p:cNvPicPr>
          <p:nvPr/>
        </p:nvPicPr>
        <p:blipFill>
          <a:blip r:embed="rId3" cstate="print"/>
          <a:srcRect/>
          <a:stretch>
            <a:fillRect/>
          </a:stretch>
        </p:blipFill>
        <p:spPr bwMode="auto">
          <a:xfrm>
            <a:off x="4000496" y="3812509"/>
            <a:ext cx="5143503" cy="3045490"/>
          </a:xfrm>
          <a:prstGeom prst="rect">
            <a:avLst/>
          </a:prstGeom>
          <a:noFill/>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10694253_f4ab9d7b_1024"/>
          <p:cNvPicPr>
            <a:picLocks noChangeAspect="1" noChangeArrowheads="1"/>
          </p:cNvPicPr>
          <p:nvPr/>
        </p:nvPicPr>
        <p:blipFill>
          <a:blip r:embed="rId2"/>
          <a:srcRect/>
          <a:stretch>
            <a:fillRect/>
          </a:stretch>
        </p:blipFill>
        <p:spPr bwMode="auto">
          <a:xfrm>
            <a:off x="3508375" y="4076700"/>
            <a:ext cx="2327275" cy="2797175"/>
          </a:xfrm>
          <a:prstGeom prst="rect">
            <a:avLst/>
          </a:prstGeom>
          <a:noFill/>
          <a:ln w="9525">
            <a:noFill/>
            <a:miter lim="800000"/>
            <a:headEnd/>
            <a:tailEnd/>
          </a:ln>
        </p:spPr>
      </p:pic>
      <p:pic>
        <p:nvPicPr>
          <p:cNvPr id="31747" name="Picture 3" descr="ckeditor_1336724158_8509"/>
          <p:cNvPicPr>
            <a:picLocks noChangeAspect="1" noChangeArrowheads="1"/>
          </p:cNvPicPr>
          <p:nvPr/>
        </p:nvPicPr>
        <p:blipFill>
          <a:blip r:embed="rId3"/>
          <a:srcRect/>
          <a:stretch>
            <a:fillRect/>
          </a:stretch>
        </p:blipFill>
        <p:spPr bwMode="auto">
          <a:xfrm>
            <a:off x="3508375" y="1341438"/>
            <a:ext cx="2300288" cy="2689225"/>
          </a:xfrm>
          <a:prstGeom prst="rect">
            <a:avLst/>
          </a:prstGeom>
          <a:noFill/>
          <a:ln w="9525">
            <a:noFill/>
            <a:miter lim="800000"/>
            <a:headEnd/>
            <a:tailEnd/>
          </a:ln>
        </p:spPr>
      </p:pic>
      <p:pic>
        <p:nvPicPr>
          <p:cNvPr id="31748" name="Picture 4" descr="d57e99945df8be53d21b70ad"/>
          <p:cNvPicPr>
            <a:picLocks noChangeAspect="1" noChangeArrowheads="1"/>
          </p:cNvPicPr>
          <p:nvPr/>
        </p:nvPicPr>
        <p:blipFill>
          <a:blip r:embed="rId4"/>
          <a:srcRect/>
          <a:stretch>
            <a:fillRect/>
          </a:stretch>
        </p:blipFill>
        <p:spPr bwMode="auto">
          <a:xfrm>
            <a:off x="5886450" y="1341438"/>
            <a:ext cx="3257550" cy="2951162"/>
          </a:xfrm>
          <a:prstGeom prst="rect">
            <a:avLst/>
          </a:prstGeom>
          <a:noFill/>
          <a:ln w="9525">
            <a:noFill/>
            <a:miter lim="800000"/>
            <a:headEnd/>
            <a:tailEnd/>
          </a:ln>
        </p:spPr>
      </p:pic>
      <p:pic>
        <p:nvPicPr>
          <p:cNvPr id="31749" name="Picture 14" descr="4485939_125203038228_2"/>
          <p:cNvPicPr>
            <a:picLocks noChangeAspect="1" noChangeArrowheads="1"/>
          </p:cNvPicPr>
          <p:nvPr/>
        </p:nvPicPr>
        <p:blipFill>
          <a:blip r:embed="rId5"/>
          <a:srcRect/>
          <a:stretch>
            <a:fillRect/>
          </a:stretch>
        </p:blipFill>
        <p:spPr bwMode="auto">
          <a:xfrm>
            <a:off x="5886450" y="4337050"/>
            <a:ext cx="3257550" cy="2520950"/>
          </a:xfrm>
          <a:prstGeom prst="rect">
            <a:avLst/>
          </a:prstGeom>
          <a:noFill/>
          <a:ln w="9525">
            <a:noFill/>
            <a:miter lim="800000"/>
            <a:headEnd/>
            <a:tailEnd/>
          </a:ln>
        </p:spPr>
      </p:pic>
      <p:sp>
        <p:nvSpPr>
          <p:cNvPr id="31750" name="Rectangle 15"/>
          <p:cNvSpPr>
            <a:spLocks noGrp="1" noChangeArrowheads="1"/>
          </p:cNvSpPr>
          <p:nvPr>
            <p:ph type="body" idx="4294967295"/>
          </p:nvPr>
        </p:nvSpPr>
        <p:spPr>
          <a:xfrm>
            <a:off x="857224" y="428604"/>
            <a:ext cx="8288364" cy="841396"/>
          </a:xfrm>
        </p:spPr>
        <p:txBody>
          <a:bodyPr/>
          <a:lstStyle/>
          <a:p>
            <a:pPr eaLnBrk="1" hangingPunct="1">
              <a:lnSpc>
                <a:spcPct val="150000"/>
              </a:lnSpc>
              <a:spcBef>
                <a:spcPct val="0"/>
              </a:spcBef>
              <a:buFont typeface="Wingdings" pitchFamily="2" charset="2"/>
              <a:buNone/>
            </a:pPr>
            <a:r>
              <a:rPr lang="zh-CN" altLang="en-US" sz="2800" dirty="0" smtClean="0">
                <a:latin typeface="华文中宋" pitchFamily="2" charset="-122"/>
                <a:ea typeface="华文中宋" pitchFamily="2" charset="-122"/>
              </a:rPr>
              <a:t>维护</a:t>
            </a:r>
            <a:r>
              <a:rPr lang="zh-CN" altLang="en-US" sz="2800" dirty="0">
                <a:latin typeface="华文中宋" pitchFamily="2" charset="-122"/>
                <a:ea typeface="华文中宋" pitchFamily="2" charset="-122"/>
              </a:rPr>
              <a:t>、提升田园</a:t>
            </a:r>
            <a:r>
              <a:rPr lang="zh-CN" altLang="en-US" sz="2800" dirty="0" smtClean="0">
                <a:latin typeface="华文中宋" pitchFamily="2" charset="-122"/>
                <a:ea typeface="华文中宋" pitchFamily="2" charset="-122"/>
              </a:rPr>
              <a:t>景观</a:t>
            </a:r>
            <a:endParaRPr lang="zh-CN" altLang="en-US" sz="2800" dirty="0">
              <a:latin typeface="华文中宋" pitchFamily="2" charset="-122"/>
              <a:ea typeface="华文中宋" pitchFamily="2" charset="-122"/>
            </a:endParaRPr>
          </a:p>
        </p:txBody>
      </p:sp>
      <p:pic>
        <p:nvPicPr>
          <p:cNvPr id="31751" name="Picture 16" descr="1283473881244"/>
          <p:cNvPicPr>
            <a:picLocks noChangeAspect="1" noChangeArrowheads="1"/>
          </p:cNvPicPr>
          <p:nvPr/>
        </p:nvPicPr>
        <p:blipFill>
          <a:blip r:embed="rId6"/>
          <a:srcRect/>
          <a:stretch>
            <a:fillRect/>
          </a:stretch>
        </p:blipFill>
        <p:spPr bwMode="auto">
          <a:xfrm>
            <a:off x="0" y="1341438"/>
            <a:ext cx="3441700" cy="5516562"/>
          </a:xfrm>
          <a:prstGeom prst="rect">
            <a:avLst/>
          </a:prstGeom>
          <a:noFill/>
          <a:ln w="9525">
            <a:noFill/>
            <a:miter lim="800000"/>
            <a:headEnd/>
            <a:tailEnd/>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7" descr="5f64e6642c4098d002d76a3ca40e71a5"/>
          <p:cNvPicPr>
            <a:picLocks noChangeAspect="1" noChangeArrowheads="1"/>
          </p:cNvPicPr>
          <p:nvPr/>
        </p:nvPicPr>
        <p:blipFill>
          <a:blip r:embed="rId2"/>
          <a:srcRect/>
          <a:stretch>
            <a:fillRect/>
          </a:stretch>
        </p:blipFill>
        <p:spPr bwMode="auto">
          <a:xfrm>
            <a:off x="4500563" y="3429000"/>
            <a:ext cx="4645025" cy="3286125"/>
          </a:xfrm>
          <a:prstGeom prst="rect">
            <a:avLst/>
          </a:prstGeom>
          <a:noFill/>
          <a:ln w="9525">
            <a:noFill/>
            <a:miter lim="800000"/>
            <a:headEnd/>
            <a:tailEnd/>
          </a:ln>
        </p:spPr>
      </p:pic>
      <p:pic>
        <p:nvPicPr>
          <p:cNvPr id="32771" name="Picture 8" descr="20121221_083118_650"/>
          <p:cNvPicPr>
            <a:picLocks noChangeAspect="1" noChangeArrowheads="1"/>
          </p:cNvPicPr>
          <p:nvPr/>
        </p:nvPicPr>
        <p:blipFill>
          <a:blip r:embed="rId3"/>
          <a:srcRect/>
          <a:stretch>
            <a:fillRect/>
          </a:stretch>
        </p:blipFill>
        <p:spPr bwMode="auto">
          <a:xfrm>
            <a:off x="4500563" y="188913"/>
            <a:ext cx="4645025" cy="3662362"/>
          </a:xfrm>
          <a:prstGeom prst="rect">
            <a:avLst/>
          </a:prstGeom>
          <a:noFill/>
          <a:ln w="9525">
            <a:noFill/>
            <a:miter lim="800000"/>
            <a:headEnd/>
            <a:tailEnd/>
          </a:ln>
        </p:spPr>
      </p:pic>
      <p:sp>
        <p:nvSpPr>
          <p:cNvPr id="32772" name="Rectangle 9"/>
          <p:cNvSpPr>
            <a:spLocks noChangeArrowheads="1"/>
          </p:cNvSpPr>
          <p:nvPr/>
        </p:nvSpPr>
        <p:spPr bwMode="auto">
          <a:xfrm>
            <a:off x="0" y="3716338"/>
            <a:ext cx="9144000" cy="142875"/>
          </a:xfrm>
          <a:prstGeom prst="rect">
            <a:avLst/>
          </a:prstGeom>
          <a:solidFill>
            <a:schemeClr val="bg1"/>
          </a:solidFill>
          <a:ln w="9525">
            <a:noFill/>
            <a:miter lim="800000"/>
            <a:headEnd/>
            <a:tailEnd/>
          </a:ln>
          <a:effectLst/>
        </p:spPr>
        <p:txBody>
          <a:bodyPr wrap="none" lIns="90000" tIns="46800" rIns="90000" bIns="46800" anchor="ctr"/>
          <a:lstStyle/>
          <a:p>
            <a:pPr defTabSz="0" eaLnBrk="1" hangingPunct="1">
              <a:buClr>
                <a:schemeClr val="accent2"/>
              </a:buClr>
              <a:buFont typeface="Wingdings" pitchFamily="2" charset="2"/>
              <a:buNone/>
            </a:pPr>
            <a:endParaRPr lang="zh-CN" altLang="zh-CN">
              <a:sym typeface="Verdana" pitchFamily="34" charset="0"/>
            </a:endParaRPr>
          </a:p>
        </p:txBody>
      </p:sp>
      <p:sp>
        <p:nvSpPr>
          <p:cNvPr id="32773" name="Rectangle 10"/>
          <p:cNvSpPr>
            <a:spLocks noChangeArrowheads="1"/>
          </p:cNvSpPr>
          <p:nvPr/>
        </p:nvSpPr>
        <p:spPr bwMode="auto">
          <a:xfrm>
            <a:off x="6899275" y="3429000"/>
            <a:ext cx="1927225" cy="649288"/>
          </a:xfrm>
          <a:prstGeom prst="rect">
            <a:avLst/>
          </a:prstGeom>
          <a:solidFill>
            <a:schemeClr val="accent1"/>
          </a:solidFill>
          <a:ln w="9525">
            <a:noFill/>
            <a:miter lim="800000"/>
            <a:headEnd/>
            <a:tailEnd/>
          </a:ln>
          <a:effectLst/>
        </p:spPr>
        <p:txBody>
          <a:bodyPr wrap="none" lIns="90000" tIns="46800" rIns="90000" bIns="46800" anchor="ctr"/>
          <a:lstStyle/>
          <a:p>
            <a:pPr algn="ctr" defTabSz="0" eaLnBrk="1" hangingPunct="1">
              <a:buClr>
                <a:schemeClr val="accent2"/>
              </a:buClr>
              <a:buFont typeface="Wingdings" pitchFamily="2" charset="2"/>
              <a:buNone/>
            </a:pPr>
            <a:r>
              <a:rPr lang="zh-CN" sz="1600">
                <a:ea typeface="黑体" pitchFamily="2" charset="-122"/>
                <a:sym typeface="Verdana" pitchFamily="34" charset="0"/>
              </a:rPr>
              <a:t>与自然环境融为一体的</a:t>
            </a:r>
          </a:p>
          <a:p>
            <a:pPr algn="ctr" defTabSz="0" eaLnBrk="1" hangingPunct="1">
              <a:buClr>
                <a:schemeClr val="accent2"/>
              </a:buClr>
              <a:buFont typeface="Wingdings" pitchFamily="2" charset="2"/>
              <a:buNone/>
            </a:pPr>
            <a:r>
              <a:rPr lang="zh-CN" sz="1600">
                <a:ea typeface="黑体" pitchFamily="2" charset="-122"/>
                <a:sym typeface="Verdana" pitchFamily="34" charset="0"/>
              </a:rPr>
              <a:t>乡村整体风貌</a:t>
            </a:r>
          </a:p>
        </p:txBody>
      </p:sp>
      <p:pic>
        <p:nvPicPr>
          <p:cNvPr id="32774" name="Picture 4" descr="c:\users\ADMINI~1\appdata\roaming\360se6\USERDA~1\Temp\AA6403~1.JPG"/>
          <p:cNvPicPr>
            <a:picLocks noChangeAspect="1" noChangeArrowheads="1"/>
          </p:cNvPicPr>
          <p:nvPr/>
        </p:nvPicPr>
        <p:blipFill>
          <a:blip r:embed="rId4"/>
          <a:srcRect/>
          <a:stretch>
            <a:fillRect/>
          </a:stretch>
        </p:blipFill>
        <p:spPr bwMode="auto">
          <a:xfrm>
            <a:off x="36513" y="404813"/>
            <a:ext cx="4433887" cy="3313112"/>
          </a:xfrm>
          <a:prstGeom prst="rect">
            <a:avLst/>
          </a:prstGeom>
          <a:noFill/>
          <a:ln w="9525">
            <a:noFill/>
            <a:miter lim="800000"/>
            <a:headEnd/>
            <a:tailEnd/>
          </a:ln>
        </p:spPr>
      </p:pic>
      <p:pic>
        <p:nvPicPr>
          <p:cNvPr id="32775" name="图片 2"/>
          <p:cNvPicPr>
            <a:picLocks noChangeAspect="1" noChangeArrowheads="1"/>
          </p:cNvPicPr>
          <p:nvPr/>
        </p:nvPicPr>
        <p:blipFill>
          <a:blip r:embed="rId5"/>
          <a:srcRect/>
          <a:stretch>
            <a:fillRect/>
          </a:stretch>
        </p:blipFill>
        <p:spPr bwMode="auto">
          <a:xfrm>
            <a:off x="0" y="3857628"/>
            <a:ext cx="4464050" cy="2816225"/>
          </a:xfrm>
          <a:prstGeom prst="rect">
            <a:avLst/>
          </a:prstGeom>
          <a:noFill/>
          <a:ln w="9525">
            <a:noFill/>
            <a:miter lim="800000"/>
            <a:headEnd/>
            <a:tailEnd/>
          </a:ln>
          <a:effectLst/>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中国di123pi传统村落分布图"/>
          <p:cNvPicPr>
            <a:picLocks noChangeAspect="1" noChangeArrowheads="1"/>
          </p:cNvPicPr>
          <p:nvPr/>
        </p:nvPicPr>
        <p:blipFill>
          <a:blip r:embed="rId2"/>
          <a:srcRect/>
          <a:stretch>
            <a:fillRect/>
          </a:stretch>
        </p:blipFill>
        <p:spPr bwMode="auto">
          <a:xfrm>
            <a:off x="612775" y="261938"/>
            <a:ext cx="7200900" cy="6416675"/>
          </a:xfrm>
          <a:prstGeom prst="rect">
            <a:avLst/>
          </a:prstGeom>
          <a:noFill/>
          <a:ln w="9525">
            <a:noFill/>
            <a:miter lim="800000"/>
            <a:headEnd/>
            <a:tailEnd/>
          </a:ln>
          <a:effectLst/>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7" descr="u=608319347,1376349757&amp;fm=23&amp;gp=0"/>
          <p:cNvPicPr>
            <a:picLocks noChangeAspect="1" noChangeArrowheads="1"/>
          </p:cNvPicPr>
          <p:nvPr/>
        </p:nvPicPr>
        <p:blipFill>
          <a:blip r:embed="rId2"/>
          <a:srcRect/>
          <a:stretch>
            <a:fillRect/>
          </a:stretch>
        </p:blipFill>
        <p:spPr bwMode="auto">
          <a:xfrm>
            <a:off x="755650" y="188913"/>
            <a:ext cx="4108450" cy="2808287"/>
          </a:xfrm>
          <a:prstGeom prst="rect">
            <a:avLst/>
          </a:prstGeom>
          <a:noFill/>
          <a:ln w="9525">
            <a:noFill/>
            <a:miter lim="800000"/>
            <a:headEnd/>
            <a:tailEnd/>
          </a:ln>
        </p:spPr>
      </p:pic>
      <p:pic>
        <p:nvPicPr>
          <p:cNvPr id="34819" name="Picture 8" descr="图3  世界遗产白川乡合掌式建筑村落，白川村政府：16图"/>
          <p:cNvPicPr>
            <a:picLocks noChangeAspect="1" noChangeArrowheads="1"/>
          </p:cNvPicPr>
          <p:nvPr/>
        </p:nvPicPr>
        <p:blipFill>
          <a:blip r:embed="rId3"/>
          <a:srcRect/>
          <a:stretch>
            <a:fillRect/>
          </a:stretch>
        </p:blipFill>
        <p:spPr bwMode="auto">
          <a:xfrm>
            <a:off x="755650" y="3141663"/>
            <a:ext cx="4108450" cy="3340100"/>
          </a:xfrm>
          <a:prstGeom prst="rect">
            <a:avLst/>
          </a:prstGeom>
          <a:noFill/>
          <a:ln w="9525">
            <a:noFill/>
            <a:miter lim="800000"/>
            <a:headEnd/>
            <a:tailEnd/>
          </a:ln>
        </p:spPr>
      </p:pic>
      <p:pic>
        <p:nvPicPr>
          <p:cNvPr id="34820" name="Picture 9"/>
          <p:cNvPicPr>
            <a:picLocks noChangeAspect="1" noChangeArrowheads="1"/>
          </p:cNvPicPr>
          <p:nvPr/>
        </p:nvPicPr>
        <p:blipFill>
          <a:blip r:embed="rId4"/>
          <a:srcRect/>
          <a:stretch>
            <a:fillRect/>
          </a:stretch>
        </p:blipFill>
        <p:spPr bwMode="auto">
          <a:xfrm>
            <a:off x="5003800" y="188913"/>
            <a:ext cx="3854450" cy="6148387"/>
          </a:xfrm>
          <a:prstGeom prst="rect">
            <a:avLst/>
          </a:prstGeom>
          <a:noFill/>
          <a:ln w="9525">
            <a:noFill/>
            <a:miter lim="800000"/>
            <a:headEnd/>
            <a:tailEnd/>
          </a:ln>
        </p:spPr>
      </p:pic>
      <p:sp>
        <p:nvSpPr>
          <p:cNvPr id="34821" name="Rectangle 10"/>
          <p:cNvSpPr>
            <a:spLocks noChangeArrowheads="1"/>
          </p:cNvSpPr>
          <p:nvPr/>
        </p:nvSpPr>
        <p:spPr bwMode="auto">
          <a:xfrm>
            <a:off x="3725863" y="2808288"/>
            <a:ext cx="1425575" cy="304800"/>
          </a:xfrm>
          <a:prstGeom prst="rect">
            <a:avLst/>
          </a:prstGeom>
          <a:solidFill>
            <a:srgbClr val="FFFF00"/>
          </a:solidFill>
          <a:ln w="9525">
            <a:noFill/>
            <a:miter lim="800000"/>
            <a:headEnd/>
            <a:tailEnd/>
          </a:ln>
        </p:spPr>
        <p:txBody>
          <a:bodyPr wrap="none" lIns="90000" tIns="46800" rIns="90000" bIns="46800" anchor="ctr">
            <a:spAutoFit/>
          </a:bodyPr>
          <a:lstStyle/>
          <a:p>
            <a:pPr algn="ctr"/>
            <a:r>
              <a:rPr lang="zh-CN" sz="1400">
                <a:ea typeface="黑体" pitchFamily="2" charset="-122"/>
              </a:rPr>
              <a:t>示例：资源目录</a:t>
            </a:r>
          </a:p>
        </p:txBody>
      </p:sp>
      <p:sp>
        <p:nvSpPr>
          <p:cNvPr id="34822" name="Rectangle 11"/>
          <p:cNvSpPr>
            <a:spLocks noChangeArrowheads="1"/>
          </p:cNvSpPr>
          <p:nvPr/>
        </p:nvSpPr>
        <p:spPr bwMode="auto">
          <a:xfrm>
            <a:off x="3500438" y="6267450"/>
            <a:ext cx="1425575" cy="304800"/>
          </a:xfrm>
          <a:prstGeom prst="rect">
            <a:avLst/>
          </a:prstGeom>
          <a:solidFill>
            <a:srgbClr val="FFFF00"/>
          </a:solidFill>
          <a:ln w="9525">
            <a:noFill/>
            <a:miter lim="800000"/>
            <a:headEnd/>
            <a:tailEnd/>
          </a:ln>
        </p:spPr>
        <p:txBody>
          <a:bodyPr wrap="none" lIns="90000" tIns="46800" rIns="90000" bIns="46800" anchor="ctr">
            <a:spAutoFit/>
          </a:bodyPr>
          <a:lstStyle/>
          <a:p>
            <a:pPr algn="ctr"/>
            <a:r>
              <a:rPr lang="zh-CN" sz="1400">
                <a:ea typeface="黑体" pitchFamily="2" charset="-122"/>
              </a:rPr>
              <a:t>示例：资源标定</a:t>
            </a:r>
          </a:p>
        </p:txBody>
      </p:sp>
      <p:sp>
        <p:nvSpPr>
          <p:cNvPr id="34823" name="Rectangle 12"/>
          <p:cNvSpPr>
            <a:spLocks noChangeArrowheads="1"/>
          </p:cNvSpPr>
          <p:nvPr/>
        </p:nvSpPr>
        <p:spPr bwMode="auto">
          <a:xfrm>
            <a:off x="6359525" y="3819525"/>
            <a:ext cx="1425575" cy="304800"/>
          </a:xfrm>
          <a:prstGeom prst="rect">
            <a:avLst/>
          </a:prstGeom>
          <a:solidFill>
            <a:srgbClr val="FFFF00"/>
          </a:solidFill>
          <a:ln w="9525">
            <a:noFill/>
            <a:miter lim="800000"/>
            <a:headEnd/>
            <a:tailEnd/>
          </a:ln>
        </p:spPr>
        <p:txBody>
          <a:bodyPr wrap="none" lIns="90000" tIns="46800" rIns="90000" bIns="46800" anchor="ctr">
            <a:spAutoFit/>
          </a:bodyPr>
          <a:lstStyle/>
          <a:p>
            <a:pPr algn="ctr"/>
            <a:r>
              <a:rPr lang="zh-CN" sz="1400">
                <a:ea typeface="黑体" pitchFamily="2" charset="-122"/>
              </a:rPr>
              <a:t>示例：资源图档</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idx="4294967295"/>
          </p:nvPr>
        </p:nvSpPr>
        <p:spPr>
          <a:xfrm>
            <a:off x="928688" y="304800"/>
            <a:ext cx="7286625" cy="1216025"/>
          </a:xfrm>
          <a:ln/>
        </p:spPr>
        <p:txBody>
          <a:bodyPr/>
          <a:lstStyle/>
          <a:p>
            <a:pPr eaLnBrk="1" hangingPunct="1"/>
            <a:r>
              <a:rPr lang="zh-CN">
                <a:solidFill>
                  <a:schemeClr val="tx1"/>
                </a:solidFill>
                <a:ea typeface="华文中宋" pitchFamily="2" charset="-122"/>
              </a:rPr>
              <a:t>二、认真学习领会重要意义</a:t>
            </a:r>
          </a:p>
        </p:txBody>
      </p:sp>
      <p:sp>
        <p:nvSpPr>
          <p:cNvPr id="6147" name="Rectangle 3"/>
          <p:cNvSpPr>
            <a:spLocks noGrp="1" noChangeArrowheads="1"/>
          </p:cNvSpPr>
          <p:nvPr>
            <p:ph type="body" idx="1"/>
          </p:nvPr>
        </p:nvSpPr>
        <p:spPr>
          <a:xfrm>
            <a:off x="566738" y="2000250"/>
            <a:ext cx="8001000" cy="4019550"/>
          </a:xfrm>
          <a:ln/>
        </p:spPr>
        <p:txBody>
          <a:bodyPr/>
          <a:lstStyle/>
          <a:p>
            <a:pPr marL="469900" indent="-469900" algn="l" eaLnBrk="1" hangingPunct="1">
              <a:lnSpc>
                <a:spcPct val="130000"/>
              </a:lnSpc>
            </a:pPr>
            <a:r>
              <a:rPr lang="zh-CN" altLang="en-US" sz="2800">
                <a:solidFill>
                  <a:srgbClr val="001933"/>
                </a:solidFill>
                <a:latin typeface="华文中宋" pitchFamily="2" charset="-122"/>
                <a:ea typeface="华文中宋" pitchFamily="2" charset="-122"/>
                <a:sym typeface="华文中宋" pitchFamily="2" charset="-122"/>
              </a:rPr>
              <a:t>         </a:t>
            </a:r>
            <a:r>
              <a:rPr lang="zh-CN" altLang="en-US" sz="2800"/>
              <a:t>村庄是农民世代生产生活的主要场所，是农村社会经济活动的基本空间。无论城镇化发展到何种地步，村庄始终会存在。未来一定时期，仍将有数亿人生活在中国农村。改善农村人居环境，事关农村居民安居乐业、事关农村社会的和谐稳定、事关生态环境改善。</a:t>
            </a:r>
            <a:endParaRPr lang="en-US" sz="280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4" descr="2393944676925277365"/>
          <p:cNvPicPr>
            <a:picLocks noChangeAspect="1" noChangeArrowheads="1"/>
          </p:cNvPicPr>
          <p:nvPr/>
        </p:nvPicPr>
        <p:blipFill>
          <a:blip r:embed="rId2"/>
          <a:srcRect/>
          <a:stretch>
            <a:fillRect/>
          </a:stretch>
        </p:blipFill>
        <p:spPr bwMode="auto">
          <a:xfrm>
            <a:off x="995363" y="2543175"/>
            <a:ext cx="4862512" cy="3189288"/>
          </a:xfrm>
          <a:prstGeom prst="rect">
            <a:avLst/>
          </a:prstGeom>
          <a:noFill/>
          <a:ln w="9525">
            <a:noFill/>
            <a:miter lim="800000"/>
            <a:headEnd/>
            <a:tailEnd/>
          </a:ln>
          <a:effectLst/>
        </p:spPr>
      </p:pic>
      <p:pic>
        <p:nvPicPr>
          <p:cNvPr id="36867" name="Picture 2" descr="pic_20071105112318_9b31026f-515d-4202-a6dc-61370d892fb4"/>
          <p:cNvPicPr>
            <a:picLocks noChangeAspect="1" noChangeArrowheads="1"/>
          </p:cNvPicPr>
          <p:nvPr/>
        </p:nvPicPr>
        <p:blipFill>
          <a:blip r:embed="rId3"/>
          <a:srcRect/>
          <a:stretch>
            <a:fillRect/>
          </a:stretch>
        </p:blipFill>
        <p:spPr bwMode="auto">
          <a:xfrm>
            <a:off x="4746625" y="393700"/>
            <a:ext cx="3708400" cy="3127375"/>
          </a:xfrm>
          <a:prstGeom prst="rect">
            <a:avLst/>
          </a:prstGeom>
          <a:noFill/>
          <a:ln w="9525">
            <a:noFill/>
            <a:miter lim="800000"/>
            <a:headEnd/>
            <a:tailEnd/>
          </a:ln>
          <a:effectLst/>
        </p:spPr>
      </p:pic>
      <p:pic>
        <p:nvPicPr>
          <p:cNvPr id="36868" name="Picture 8" descr="535220_163903611104_2"/>
          <p:cNvPicPr>
            <a:picLocks noChangeAspect="1" noChangeArrowheads="1"/>
          </p:cNvPicPr>
          <p:nvPr/>
        </p:nvPicPr>
        <p:blipFill>
          <a:blip r:embed="rId4"/>
          <a:srcRect/>
          <a:stretch>
            <a:fillRect/>
          </a:stretch>
        </p:blipFill>
        <p:spPr bwMode="auto">
          <a:xfrm>
            <a:off x="6142038" y="3351213"/>
            <a:ext cx="2727325" cy="3141662"/>
          </a:xfrm>
          <a:prstGeom prst="rect">
            <a:avLst/>
          </a:prstGeom>
          <a:noFill/>
          <a:ln w="9525">
            <a:noFill/>
            <a:miter lim="800000"/>
            <a:headEnd/>
            <a:tailEnd/>
          </a:ln>
          <a:effectLst/>
        </p:spPr>
      </p:pic>
    </p:spTree>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algn="l"/>
            <a:r>
              <a:rPr lang="zh-CN" altLang="en-US" sz="2800" dirty="0">
                <a:solidFill>
                  <a:schemeClr val="tx1"/>
                </a:solidFill>
                <a:latin typeface="华文中宋" pitchFamily="2" charset="-122"/>
                <a:ea typeface="华文中宋" pitchFamily="2" charset="-122"/>
              </a:rPr>
              <a:t>沙溪寺登</a:t>
            </a:r>
            <a:r>
              <a:rPr lang="zh-CN" altLang="en-US" sz="2800" dirty="0" smtClean="0">
                <a:solidFill>
                  <a:schemeClr val="tx1"/>
                </a:solidFill>
                <a:latin typeface="华文中宋" pitchFamily="2" charset="-122"/>
                <a:ea typeface="华文中宋" pitchFamily="2" charset="-122"/>
              </a:rPr>
              <a:t>村</a:t>
            </a:r>
            <a:r>
              <a:rPr lang="zh-CN" altLang="en-US" sz="2800" dirty="0" smtClean="0">
                <a:solidFill>
                  <a:schemeClr val="tx1"/>
                </a:solidFill>
                <a:latin typeface="华文中宋" pitchFamily="2" charset="-122"/>
                <a:ea typeface="华文中宋" pitchFamily="2" charset="-122"/>
              </a:rPr>
              <a:t>案例</a:t>
            </a:r>
            <a:endParaRPr lang="zh-CN" altLang="en-US" sz="2800" dirty="0">
              <a:solidFill>
                <a:schemeClr val="tx1"/>
              </a:solidFill>
              <a:latin typeface="华文中宋" pitchFamily="2" charset="-122"/>
              <a:ea typeface="华文中宋" pitchFamily="2" charset="-122"/>
            </a:endParaRPr>
          </a:p>
        </p:txBody>
      </p:sp>
      <p:sp>
        <p:nvSpPr>
          <p:cNvPr id="5123" name="Rectangle 3"/>
          <p:cNvSpPr>
            <a:spLocks noGrp="1" noChangeArrowheads="1"/>
          </p:cNvSpPr>
          <p:nvPr>
            <p:ph type="body" idx="1"/>
          </p:nvPr>
        </p:nvSpPr>
        <p:spPr>
          <a:xfrm>
            <a:off x="428596" y="1785926"/>
            <a:ext cx="8258204" cy="4667262"/>
          </a:xfrm>
        </p:spPr>
        <p:txBody>
          <a:bodyPr/>
          <a:lstStyle/>
          <a:p>
            <a:pPr>
              <a:lnSpc>
                <a:spcPct val="90000"/>
              </a:lnSpc>
            </a:pPr>
            <a:r>
              <a:rPr lang="zh-CN" altLang="en-US" sz="1600" dirty="0">
                <a:ea typeface="黑体" pitchFamily="49" charset="-122"/>
              </a:rPr>
              <a:t>历史</a:t>
            </a:r>
          </a:p>
          <a:p>
            <a:pPr>
              <a:lnSpc>
                <a:spcPct val="90000"/>
              </a:lnSpc>
              <a:buFontTx/>
              <a:buNone/>
            </a:pPr>
            <a:r>
              <a:rPr lang="zh-CN" altLang="en-US" sz="1600" dirty="0"/>
              <a:t>	</a:t>
            </a:r>
            <a:r>
              <a:rPr lang="en-US" altLang="zh-CN" sz="1600" dirty="0"/>
              <a:t>- </a:t>
            </a:r>
            <a:r>
              <a:rPr lang="zh-CN" altLang="en-US" sz="1600" dirty="0"/>
              <a:t>茶马古道上唯一幸存的古集市</a:t>
            </a:r>
          </a:p>
          <a:p>
            <a:pPr>
              <a:lnSpc>
                <a:spcPct val="90000"/>
              </a:lnSpc>
              <a:buFontTx/>
              <a:buNone/>
            </a:pPr>
            <a:r>
              <a:rPr lang="zh-CN" altLang="en-US" sz="1600" dirty="0"/>
              <a:t>	</a:t>
            </a:r>
            <a:r>
              <a:rPr lang="en-US" altLang="zh-CN" sz="1600" dirty="0"/>
              <a:t>- </a:t>
            </a:r>
            <a:r>
              <a:rPr lang="zh-CN" altLang="en-US" sz="1600" dirty="0"/>
              <a:t>多元文化交汇地</a:t>
            </a:r>
          </a:p>
          <a:p>
            <a:pPr>
              <a:lnSpc>
                <a:spcPct val="90000"/>
              </a:lnSpc>
            </a:pPr>
            <a:r>
              <a:rPr lang="zh-CN" altLang="en-US" sz="1600" dirty="0">
                <a:ea typeface="黑体" pitchFamily="49" charset="-122"/>
              </a:rPr>
              <a:t>建筑</a:t>
            </a:r>
          </a:p>
          <a:p>
            <a:pPr>
              <a:lnSpc>
                <a:spcPct val="90000"/>
              </a:lnSpc>
              <a:buFontTx/>
              <a:buNone/>
            </a:pPr>
            <a:r>
              <a:rPr lang="zh-CN" altLang="en-US" sz="1600" dirty="0"/>
              <a:t>	</a:t>
            </a:r>
            <a:r>
              <a:rPr lang="en-US" altLang="zh-CN" sz="1600" dirty="0"/>
              <a:t>- </a:t>
            </a:r>
            <a:r>
              <a:rPr lang="zh-CN" altLang="en-US" sz="1600" dirty="0"/>
              <a:t>兴教寺（明代）</a:t>
            </a:r>
          </a:p>
          <a:p>
            <a:pPr>
              <a:lnSpc>
                <a:spcPct val="90000"/>
              </a:lnSpc>
              <a:buFontTx/>
              <a:buNone/>
            </a:pPr>
            <a:r>
              <a:rPr lang="zh-CN" altLang="en-US" sz="1600" dirty="0"/>
              <a:t>	</a:t>
            </a:r>
            <a:r>
              <a:rPr lang="en-US" altLang="zh-CN" sz="1600" dirty="0"/>
              <a:t>- </a:t>
            </a:r>
            <a:r>
              <a:rPr lang="zh-CN" altLang="en-US" sz="1600" dirty="0"/>
              <a:t>魁阁带戏台（清代）</a:t>
            </a:r>
          </a:p>
          <a:p>
            <a:pPr>
              <a:lnSpc>
                <a:spcPct val="90000"/>
              </a:lnSpc>
              <a:buFontTx/>
              <a:buNone/>
            </a:pPr>
            <a:r>
              <a:rPr lang="zh-CN" altLang="en-US" sz="1600" dirty="0"/>
              <a:t>	</a:t>
            </a:r>
            <a:r>
              <a:rPr lang="en-US" altLang="zh-CN" sz="1600" dirty="0"/>
              <a:t>- </a:t>
            </a:r>
            <a:r>
              <a:rPr lang="zh-CN" altLang="en-US" sz="1600" dirty="0"/>
              <a:t>马店（民国）</a:t>
            </a:r>
          </a:p>
          <a:p>
            <a:pPr>
              <a:lnSpc>
                <a:spcPct val="90000"/>
              </a:lnSpc>
            </a:pPr>
            <a:r>
              <a:rPr lang="zh-CN" altLang="en-US" sz="1600" dirty="0">
                <a:ea typeface="黑体" pitchFamily="49" charset="-122"/>
              </a:rPr>
              <a:t>环境</a:t>
            </a:r>
          </a:p>
          <a:p>
            <a:pPr>
              <a:lnSpc>
                <a:spcPct val="90000"/>
              </a:lnSpc>
              <a:buFontTx/>
              <a:buNone/>
            </a:pPr>
            <a:r>
              <a:rPr lang="zh-CN" altLang="en-US" sz="1600" dirty="0"/>
              <a:t>	</a:t>
            </a:r>
            <a:r>
              <a:rPr lang="en-US" altLang="zh-CN" sz="1600" dirty="0"/>
              <a:t>- </a:t>
            </a:r>
            <a:r>
              <a:rPr lang="zh-CN" altLang="en-US" sz="1600" dirty="0"/>
              <a:t>田园风光</a:t>
            </a:r>
          </a:p>
          <a:p>
            <a:pPr>
              <a:lnSpc>
                <a:spcPct val="90000"/>
              </a:lnSpc>
              <a:buFontTx/>
              <a:buNone/>
            </a:pPr>
            <a:r>
              <a:rPr lang="zh-CN" altLang="en-US" sz="1600" dirty="0"/>
              <a:t>	</a:t>
            </a:r>
            <a:r>
              <a:rPr lang="en-US" altLang="zh-CN" sz="1600" dirty="0"/>
              <a:t>- </a:t>
            </a:r>
            <a:r>
              <a:rPr lang="zh-CN" altLang="en-US" sz="1600" dirty="0"/>
              <a:t>传统聚落</a:t>
            </a:r>
          </a:p>
          <a:p>
            <a:pPr>
              <a:lnSpc>
                <a:spcPct val="90000"/>
              </a:lnSpc>
            </a:pPr>
            <a:r>
              <a:rPr lang="zh-CN" altLang="en-US" sz="1600" dirty="0">
                <a:ea typeface="黑体" pitchFamily="49" charset="-122"/>
              </a:rPr>
              <a:t>民俗</a:t>
            </a:r>
          </a:p>
          <a:p>
            <a:pPr>
              <a:lnSpc>
                <a:spcPct val="90000"/>
              </a:lnSpc>
              <a:buFontTx/>
              <a:buNone/>
            </a:pPr>
            <a:r>
              <a:rPr lang="zh-CN" altLang="en-US" sz="1600" dirty="0"/>
              <a:t>	</a:t>
            </a:r>
            <a:r>
              <a:rPr lang="en-US" altLang="zh-CN" sz="1600" dirty="0"/>
              <a:t>- </a:t>
            </a:r>
            <a:r>
              <a:rPr lang="zh-CN" altLang="en-US" sz="1600" dirty="0"/>
              <a:t>白族传统服饰</a:t>
            </a:r>
          </a:p>
          <a:p>
            <a:pPr>
              <a:lnSpc>
                <a:spcPct val="90000"/>
              </a:lnSpc>
              <a:buFontTx/>
              <a:buNone/>
            </a:pPr>
            <a:r>
              <a:rPr lang="zh-CN" altLang="en-US" sz="1600" dirty="0"/>
              <a:t>	</a:t>
            </a:r>
            <a:r>
              <a:rPr lang="en-US" altLang="zh-CN" sz="1600" dirty="0"/>
              <a:t>- </a:t>
            </a:r>
            <a:r>
              <a:rPr lang="zh-CN" altLang="en-US" sz="1600" dirty="0"/>
              <a:t>洞经古乐、石宝山歌会</a:t>
            </a:r>
          </a:p>
          <a:p>
            <a:pPr>
              <a:lnSpc>
                <a:spcPct val="90000"/>
              </a:lnSpc>
              <a:buFontTx/>
              <a:buNone/>
            </a:pPr>
            <a:r>
              <a:rPr lang="zh-CN" altLang="en-US" sz="1600" dirty="0"/>
              <a:t>	</a:t>
            </a:r>
            <a:r>
              <a:rPr lang="en-US" altLang="zh-CN" sz="1600" dirty="0"/>
              <a:t>- </a:t>
            </a:r>
            <a:r>
              <a:rPr lang="zh-CN" altLang="en-US" sz="1600" dirty="0"/>
              <a:t>霸王鞭舞蹈</a:t>
            </a:r>
          </a:p>
          <a:p>
            <a:pPr>
              <a:lnSpc>
                <a:spcPct val="90000"/>
              </a:lnSpc>
              <a:buFontTx/>
              <a:buNone/>
            </a:pPr>
            <a:r>
              <a:rPr lang="zh-CN" altLang="en-US" sz="1600" dirty="0"/>
              <a:t>	</a:t>
            </a:r>
            <a:r>
              <a:rPr lang="en-US" altLang="zh-CN" sz="1600" dirty="0"/>
              <a:t>- </a:t>
            </a:r>
            <a:r>
              <a:rPr lang="zh-CN" altLang="en-US" sz="1600" dirty="0"/>
              <a:t>二月八、火把节、本主会</a:t>
            </a:r>
          </a:p>
          <a:p>
            <a:pPr>
              <a:lnSpc>
                <a:spcPct val="90000"/>
              </a:lnSpc>
              <a:buFontTx/>
              <a:buNone/>
            </a:pPr>
            <a:r>
              <a:rPr lang="zh-CN" altLang="en-US" sz="1600" dirty="0"/>
              <a:t>	</a:t>
            </a:r>
            <a:r>
              <a:rPr lang="en-US" altLang="zh-CN" sz="1600" dirty="0"/>
              <a:t>- </a:t>
            </a:r>
            <a:r>
              <a:rPr lang="zh-CN" altLang="en-US" sz="1600" dirty="0"/>
              <a:t>本主信仰、阿吒力</a:t>
            </a:r>
          </a:p>
          <a:p>
            <a:pPr>
              <a:lnSpc>
                <a:spcPct val="90000"/>
              </a:lnSpc>
              <a:buFontTx/>
              <a:buNone/>
            </a:pPr>
            <a:r>
              <a:rPr lang="zh-CN" altLang="en-US" sz="1600" dirty="0"/>
              <a:t>	</a:t>
            </a:r>
            <a:r>
              <a:rPr lang="en-US" altLang="zh-CN" sz="1600" dirty="0"/>
              <a:t>- </a:t>
            </a:r>
            <a:r>
              <a:rPr lang="zh-CN" altLang="en-US" sz="1600" dirty="0"/>
              <a:t>土八碗</a:t>
            </a:r>
          </a:p>
        </p:txBody>
      </p:sp>
      <p:pic>
        <p:nvPicPr>
          <p:cNvPr id="5125" name="Picture 2"/>
          <p:cNvPicPr>
            <a:picLocks noChangeAspect="1" noChangeArrowheads="1"/>
          </p:cNvPicPr>
          <p:nvPr/>
        </p:nvPicPr>
        <p:blipFill>
          <a:blip r:embed="rId2"/>
          <a:srcRect l="1601" t="12593"/>
          <a:stretch>
            <a:fillRect/>
          </a:stretch>
        </p:blipFill>
        <p:spPr bwMode="auto">
          <a:xfrm>
            <a:off x="4572000" y="2133600"/>
            <a:ext cx="4572000" cy="2820988"/>
          </a:xfrm>
          <a:prstGeom prst="rect">
            <a:avLst/>
          </a:prstGeom>
          <a:noFill/>
          <a:ln w="9525">
            <a:noFill/>
            <a:miter lim="800000"/>
            <a:headEnd/>
            <a:tailEnd/>
          </a:ln>
        </p:spPr>
      </p:pic>
      <p:pic>
        <p:nvPicPr>
          <p:cNvPr id="5126" name="Picture 9" descr="DSCN3490"/>
          <p:cNvPicPr>
            <a:picLocks noChangeAspect="1" noChangeArrowheads="1"/>
          </p:cNvPicPr>
          <p:nvPr/>
        </p:nvPicPr>
        <p:blipFill>
          <a:blip r:embed="rId3" cstate="print"/>
          <a:srcRect t="16905" b="18800"/>
          <a:stretch>
            <a:fillRect/>
          </a:stretch>
        </p:blipFill>
        <p:spPr bwMode="auto">
          <a:xfrm>
            <a:off x="4572000" y="0"/>
            <a:ext cx="4572000" cy="2205038"/>
          </a:xfrm>
          <a:prstGeom prst="rect">
            <a:avLst/>
          </a:prstGeom>
          <a:noFill/>
          <a:ln w="9525">
            <a:noFill/>
            <a:miter lim="800000"/>
            <a:headEnd/>
            <a:tailEnd/>
          </a:ln>
        </p:spPr>
      </p:pic>
      <p:pic>
        <p:nvPicPr>
          <p:cNvPr id="5128" name="Picture 4"/>
          <p:cNvPicPr>
            <a:picLocks noChangeAspect="1" noChangeArrowheads="1"/>
          </p:cNvPicPr>
          <p:nvPr/>
        </p:nvPicPr>
        <p:blipFill>
          <a:blip r:embed="rId4" cstate="print"/>
          <a:srcRect t="28506" b="7216"/>
          <a:stretch>
            <a:fillRect/>
          </a:stretch>
        </p:blipFill>
        <p:spPr bwMode="auto">
          <a:xfrm>
            <a:off x="4572000" y="4652963"/>
            <a:ext cx="4572000" cy="2205037"/>
          </a:xfrm>
          <a:prstGeom prst="rect">
            <a:avLst/>
          </a:prstGeom>
          <a:noFill/>
          <a:ln w="9525">
            <a:noFill/>
            <a:miter lim="800000"/>
            <a:headEnd/>
            <a:tailEnd/>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zh-CN" altLang="en-US" sz="2800" dirty="0">
                <a:solidFill>
                  <a:schemeClr val="tx1"/>
                </a:solidFill>
                <a:latin typeface="华文中宋" pitchFamily="2" charset="-122"/>
                <a:ea typeface="华文中宋" pitchFamily="2" charset="-122"/>
              </a:rPr>
              <a:t>沙</a:t>
            </a:r>
            <a:r>
              <a:rPr lang="zh-CN" altLang="en-US" sz="2800" dirty="0" smtClean="0">
                <a:solidFill>
                  <a:schemeClr val="tx1"/>
                </a:solidFill>
                <a:latin typeface="华文中宋" pitchFamily="2" charset="-122"/>
                <a:ea typeface="华文中宋" pitchFamily="2" charset="-122"/>
              </a:rPr>
              <a:t>溪</a:t>
            </a:r>
            <a:r>
              <a:rPr lang="zh-CN" altLang="en-US" sz="2800" dirty="0" smtClean="0">
                <a:solidFill>
                  <a:schemeClr val="tx1"/>
                </a:solidFill>
                <a:latin typeface="华文中宋" pitchFamily="2" charset="-122"/>
                <a:ea typeface="华文中宋" pitchFamily="2" charset="-122"/>
              </a:rPr>
              <a:t>寺登村案例</a:t>
            </a:r>
            <a:endParaRPr lang="zh-CN" altLang="en-US" sz="2800" dirty="0">
              <a:solidFill>
                <a:schemeClr val="tx1"/>
              </a:solidFill>
              <a:latin typeface="华文中宋" pitchFamily="2" charset="-122"/>
              <a:ea typeface="华文中宋" pitchFamily="2" charset="-122"/>
            </a:endParaRPr>
          </a:p>
        </p:txBody>
      </p:sp>
      <p:sp>
        <p:nvSpPr>
          <p:cNvPr id="6147" name="Rectangle 3"/>
          <p:cNvSpPr>
            <a:spLocks noGrp="1" noChangeArrowheads="1"/>
          </p:cNvSpPr>
          <p:nvPr>
            <p:ph type="body" idx="1"/>
          </p:nvPr>
        </p:nvSpPr>
        <p:spPr/>
        <p:txBody>
          <a:bodyPr/>
          <a:lstStyle/>
          <a:p>
            <a:r>
              <a:rPr lang="zh-CN" altLang="en-US" sz="2400" dirty="0">
                <a:ea typeface="黑体" pitchFamily="49" charset="-122"/>
              </a:rPr>
              <a:t>四方街废弃，中心外移</a:t>
            </a:r>
          </a:p>
          <a:p>
            <a:endParaRPr lang="zh-CN" altLang="en-US" sz="2400" dirty="0"/>
          </a:p>
          <a:p>
            <a:r>
              <a:rPr lang="zh-CN" altLang="en-US" sz="2400" dirty="0">
                <a:ea typeface="黑体" pitchFamily="49" charset="-122"/>
              </a:rPr>
              <a:t>建筑遗产年久失修</a:t>
            </a:r>
          </a:p>
          <a:p>
            <a:pPr>
              <a:buFontTx/>
              <a:buNone/>
            </a:pPr>
            <a:endParaRPr lang="zh-CN" altLang="en-US" sz="2400" dirty="0"/>
          </a:p>
          <a:p>
            <a:r>
              <a:rPr lang="zh-CN" altLang="en-US" sz="2400" dirty="0">
                <a:ea typeface="黑体" pitchFamily="49" charset="-122"/>
              </a:rPr>
              <a:t>交通闭塞</a:t>
            </a:r>
          </a:p>
          <a:p>
            <a:pPr>
              <a:buFontTx/>
              <a:buNone/>
            </a:pPr>
            <a:endParaRPr lang="zh-CN" altLang="en-US" sz="2400" dirty="0"/>
          </a:p>
          <a:p>
            <a:r>
              <a:rPr lang="zh-CN" altLang="en-US" sz="2400" dirty="0">
                <a:ea typeface="黑体" pitchFamily="49" charset="-122"/>
              </a:rPr>
              <a:t>产业单一</a:t>
            </a:r>
          </a:p>
          <a:p>
            <a:endParaRPr lang="zh-CN" altLang="en-US" sz="2400" dirty="0"/>
          </a:p>
          <a:p>
            <a:r>
              <a:rPr lang="zh-CN" altLang="en-US" sz="2400" dirty="0">
                <a:ea typeface="黑体" pitchFamily="49" charset="-122"/>
              </a:rPr>
              <a:t>人迹罕至</a:t>
            </a:r>
          </a:p>
          <a:p>
            <a:endParaRPr lang="en-US" altLang="zh-CN" sz="2400" dirty="0"/>
          </a:p>
        </p:txBody>
      </p:sp>
      <p:pic>
        <p:nvPicPr>
          <p:cNvPr id="6148" name="Picture 4" descr="Strassenecke-2"/>
          <p:cNvPicPr>
            <a:picLocks noChangeAspect="1" noChangeArrowheads="1"/>
          </p:cNvPicPr>
          <p:nvPr/>
        </p:nvPicPr>
        <p:blipFill>
          <a:blip r:embed="rId2" cstate="print"/>
          <a:srcRect t="5510"/>
          <a:stretch>
            <a:fillRect/>
          </a:stretch>
        </p:blipFill>
        <p:spPr bwMode="auto">
          <a:xfrm>
            <a:off x="4572000" y="0"/>
            <a:ext cx="4572000" cy="3240088"/>
          </a:xfrm>
          <a:prstGeom prst="rect">
            <a:avLst/>
          </a:prstGeom>
          <a:noFill/>
        </p:spPr>
      </p:pic>
      <p:pic>
        <p:nvPicPr>
          <p:cNvPr id="6149" name="Picture 5" descr="Theater m"/>
          <p:cNvPicPr>
            <a:picLocks noChangeAspect="1" noChangeArrowheads="1"/>
          </p:cNvPicPr>
          <p:nvPr/>
        </p:nvPicPr>
        <p:blipFill>
          <a:blip r:embed="rId3" cstate="print"/>
          <a:srcRect/>
          <a:stretch>
            <a:fillRect/>
          </a:stretch>
        </p:blipFill>
        <p:spPr bwMode="auto">
          <a:xfrm>
            <a:off x="6877050" y="2565400"/>
            <a:ext cx="2266950" cy="1700213"/>
          </a:xfrm>
          <a:prstGeom prst="rect">
            <a:avLst/>
          </a:prstGeom>
          <a:noFill/>
        </p:spPr>
      </p:pic>
      <p:pic>
        <p:nvPicPr>
          <p:cNvPr id="6150" name="Picture 6" descr="Shops1"/>
          <p:cNvPicPr>
            <a:picLocks noChangeAspect="1" noChangeArrowheads="1"/>
          </p:cNvPicPr>
          <p:nvPr/>
        </p:nvPicPr>
        <p:blipFill>
          <a:blip r:embed="rId4" cstate="print"/>
          <a:srcRect/>
          <a:stretch>
            <a:fillRect/>
          </a:stretch>
        </p:blipFill>
        <p:spPr bwMode="auto">
          <a:xfrm>
            <a:off x="4572000" y="2565400"/>
            <a:ext cx="2305050" cy="1728788"/>
          </a:xfrm>
          <a:prstGeom prst="rect">
            <a:avLst/>
          </a:prstGeom>
          <a:noFill/>
        </p:spPr>
      </p:pic>
      <p:pic>
        <p:nvPicPr>
          <p:cNvPr id="6152" name="Picture 8" descr="DSCN4276-"/>
          <p:cNvPicPr>
            <a:picLocks noChangeAspect="1" noChangeArrowheads="1"/>
          </p:cNvPicPr>
          <p:nvPr/>
        </p:nvPicPr>
        <p:blipFill>
          <a:blip r:embed="rId5" cstate="print"/>
          <a:srcRect t="21019" b="3380"/>
          <a:stretch>
            <a:fillRect/>
          </a:stretch>
        </p:blipFill>
        <p:spPr bwMode="auto">
          <a:xfrm>
            <a:off x="4572000" y="4265613"/>
            <a:ext cx="4572000" cy="2592387"/>
          </a:xfrm>
          <a:prstGeom prst="rect">
            <a:avLst/>
          </a:prstGeom>
          <a:noFill/>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zh-CN" altLang="en-US" sz="2800" dirty="0">
                <a:solidFill>
                  <a:schemeClr val="tx1"/>
                </a:solidFill>
                <a:latin typeface="华文中宋" pitchFamily="2" charset="-122"/>
                <a:ea typeface="华文中宋" pitchFamily="2" charset="-122"/>
              </a:rPr>
              <a:t>沙</a:t>
            </a:r>
            <a:r>
              <a:rPr lang="zh-CN" altLang="en-US" sz="2800" dirty="0" smtClean="0">
                <a:solidFill>
                  <a:schemeClr val="tx1"/>
                </a:solidFill>
                <a:latin typeface="华文中宋" pitchFamily="2" charset="-122"/>
                <a:ea typeface="华文中宋" pitchFamily="2" charset="-122"/>
              </a:rPr>
              <a:t>溪</a:t>
            </a:r>
            <a:r>
              <a:rPr lang="zh-CN" altLang="en-US" sz="2800" dirty="0" smtClean="0">
                <a:solidFill>
                  <a:schemeClr val="tx1"/>
                </a:solidFill>
                <a:latin typeface="华文中宋" pitchFamily="2" charset="-122"/>
                <a:ea typeface="华文中宋" pitchFamily="2" charset="-122"/>
              </a:rPr>
              <a:t>寺登村案例</a:t>
            </a:r>
            <a:endParaRPr lang="zh-CN" altLang="en-US" sz="2800" dirty="0">
              <a:solidFill>
                <a:schemeClr val="tx1"/>
              </a:solidFill>
              <a:latin typeface="华文中宋" pitchFamily="2" charset="-122"/>
              <a:ea typeface="华文中宋" pitchFamily="2" charset="-122"/>
            </a:endParaRPr>
          </a:p>
        </p:txBody>
      </p:sp>
      <p:pic>
        <p:nvPicPr>
          <p:cNvPr id="7173" name="Picture 5" descr="SRP Structure_缩小大小"/>
          <p:cNvPicPr>
            <a:picLocks noChangeAspect="1" noChangeArrowheads="1"/>
          </p:cNvPicPr>
          <p:nvPr/>
        </p:nvPicPr>
        <p:blipFill>
          <a:blip r:embed="rId2"/>
          <a:srcRect t="15715"/>
          <a:stretch>
            <a:fillRect/>
          </a:stretch>
        </p:blipFill>
        <p:spPr bwMode="auto">
          <a:xfrm>
            <a:off x="0" y="1571612"/>
            <a:ext cx="9144000" cy="5286388"/>
          </a:xfrm>
          <a:prstGeom prst="rect">
            <a:avLst/>
          </a:prstGeom>
          <a:noFill/>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5" name="Picture 4"/>
          <p:cNvPicPr>
            <a:picLocks noChangeAspect="1" noChangeArrowheads="1"/>
          </p:cNvPicPr>
          <p:nvPr/>
        </p:nvPicPr>
        <p:blipFill>
          <a:blip r:embed="rId2"/>
          <a:srcRect l="28757" t="41653" r="22633" b="36620"/>
          <a:stretch>
            <a:fillRect/>
          </a:stretch>
        </p:blipFill>
        <p:spPr bwMode="auto">
          <a:xfrm>
            <a:off x="4572000" y="1844675"/>
            <a:ext cx="4572000" cy="2830513"/>
          </a:xfrm>
          <a:prstGeom prst="rect">
            <a:avLst/>
          </a:prstGeom>
          <a:noFill/>
          <a:ln w="9525">
            <a:noFill/>
            <a:miter lim="800000"/>
            <a:headEnd/>
            <a:tailEnd/>
          </a:ln>
        </p:spPr>
      </p:pic>
      <p:sp>
        <p:nvSpPr>
          <p:cNvPr id="12290" name="Rectangle 2"/>
          <p:cNvSpPr>
            <a:spLocks noGrp="1" noChangeArrowheads="1"/>
          </p:cNvSpPr>
          <p:nvPr>
            <p:ph type="title"/>
          </p:nvPr>
        </p:nvSpPr>
        <p:spPr/>
        <p:txBody>
          <a:bodyPr/>
          <a:lstStyle/>
          <a:p>
            <a:r>
              <a:rPr lang="zh-CN" altLang="en-US" sz="2800" dirty="0">
                <a:solidFill>
                  <a:schemeClr val="tx1"/>
                </a:solidFill>
                <a:latin typeface="华文中宋" pitchFamily="2" charset="-122"/>
                <a:ea typeface="华文中宋" pitchFamily="2" charset="-122"/>
              </a:rPr>
              <a:t>沙</a:t>
            </a:r>
            <a:r>
              <a:rPr lang="zh-CN" altLang="en-US" sz="2800" dirty="0" smtClean="0">
                <a:solidFill>
                  <a:schemeClr val="tx1"/>
                </a:solidFill>
                <a:latin typeface="华文中宋" pitchFamily="2" charset="-122"/>
                <a:ea typeface="华文中宋" pitchFamily="2" charset="-122"/>
              </a:rPr>
              <a:t>溪</a:t>
            </a:r>
            <a:r>
              <a:rPr lang="zh-CN" altLang="en-US" sz="2800" dirty="0" smtClean="0">
                <a:solidFill>
                  <a:schemeClr val="tx1"/>
                </a:solidFill>
                <a:latin typeface="华文中宋" pitchFamily="2" charset="-122"/>
                <a:ea typeface="华文中宋" pitchFamily="2" charset="-122"/>
              </a:rPr>
              <a:t>寺登村案例</a:t>
            </a:r>
            <a:endParaRPr lang="zh-CN" altLang="en-US" sz="2800" dirty="0">
              <a:solidFill>
                <a:schemeClr val="tx1"/>
              </a:solidFill>
              <a:latin typeface="华文中宋" pitchFamily="2" charset="-122"/>
              <a:ea typeface="华文中宋" pitchFamily="2" charset="-122"/>
            </a:endParaRPr>
          </a:p>
        </p:txBody>
      </p:sp>
      <p:sp>
        <p:nvSpPr>
          <p:cNvPr id="12291" name="Rectangle 3"/>
          <p:cNvSpPr>
            <a:spLocks noGrp="1" noChangeArrowheads="1"/>
          </p:cNvSpPr>
          <p:nvPr>
            <p:ph type="body" idx="1"/>
          </p:nvPr>
        </p:nvSpPr>
        <p:spPr/>
        <p:txBody>
          <a:bodyPr/>
          <a:lstStyle/>
          <a:p>
            <a:pPr>
              <a:lnSpc>
                <a:spcPct val="150000"/>
              </a:lnSpc>
            </a:pPr>
            <a:r>
              <a:rPr lang="zh-CN" altLang="en-US" sz="2400" dirty="0">
                <a:latin typeface="华文中宋" pitchFamily="2" charset="-122"/>
                <a:ea typeface="华文中宋" pitchFamily="2" charset="-122"/>
              </a:rPr>
              <a:t>戏台及其两翼修复</a:t>
            </a:r>
          </a:p>
          <a:p>
            <a:pPr>
              <a:lnSpc>
                <a:spcPct val="150000"/>
              </a:lnSpc>
            </a:pPr>
            <a:r>
              <a:rPr lang="zh-CN" altLang="en-US" sz="2400" dirty="0" smtClean="0">
                <a:latin typeface="华文中宋" pitchFamily="2" charset="-122"/>
                <a:ea typeface="华文中宋" pitchFamily="2" charset="-122"/>
              </a:rPr>
              <a:t>兴</a:t>
            </a:r>
            <a:r>
              <a:rPr lang="zh-CN" altLang="en-US" sz="2400" dirty="0">
                <a:latin typeface="华文中宋" pitchFamily="2" charset="-122"/>
                <a:ea typeface="华文中宋" pitchFamily="2" charset="-122"/>
              </a:rPr>
              <a:t>教寺修复</a:t>
            </a:r>
          </a:p>
          <a:p>
            <a:pPr>
              <a:lnSpc>
                <a:spcPct val="150000"/>
              </a:lnSpc>
            </a:pPr>
            <a:r>
              <a:rPr lang="zh-CN" altLang="en-US" sz="2400" dirty="0" smtClean="0">
                <a:latin typeface="华文中宋" pitchFamily="2" charset="-122"/>
                <a:ea typeface="华文中宋" pitchFamily="2" charset="-122"/>
              </a:rPr>
              <a:t>老</a:t>
            </a:r>
            <a:r>
              <a:rPr lang="zh-CN" altLang="en-US" sz="2400" dirty="0">
                <a:latin typeface="华文中宋" pitchFamily="2" charset="-122"/>
                <a:ea typeface="华文中宋" pitchFamily="2" charset="-122"/>
              </a:rPr>
              <a:t>马店修复</a:t>
            </a:r>
          </a:p>
          <a:p>
            <a:pPr>
              <a:lnSpc>
                <a:spcPct val="150000"/>
              </a:lnSpc>
            </a:pPr>
            <a:r>
              <a:rPr lang="zh-CN" altLang="en-US" sz="2400" dirty="0" smtClean="0">
                <a:latin typeface="华文中宋" pitchFamily="2" charset="-122"/>
                <a:ea typeface="华文中宋" pitchFamily="2" charset="-122"/>
              </a:rPr>
              <a:t>东</a:t>
            </a:r>
            <a:r>
              <a:rPr lang="zh-CN" altLang="en-US" sz="2400" dirty="0">
                <a:latin typeface="华文中宋" pitchFamily="2" charset="-122"/>
                <a:ea typeface="华文中宋" pitchFamily="2" charset="-122"/>
              </a:rPr>
              <a:t>寨门修复</a:t>
            </a:r>
          </a:p>
          <a:p>
            <a:pPr>
              <a:lnSpc>
                <a:spcPct val="150000"/>
              </a:lnSpc>
            </a:pPr>
            <a:r>
              <a:rPr lang="zh-CN" altLang="en-US" sz="2400" dirty="0" smtClean="0">
                <a:latin typeface="华文中宋" pitchFamily="2" charset="-122"/>
                <a:ea typeface="华文中宋" pitchFamily="2" charset="-122"/>
              </a:rPr>
              <a:t>南</a:t>
            </a:r>
            <a:r>
              <a:rPr lang="zh-CN" altLang="en-US" sz="2400" dirty="0">
                <a:latin typeface="华文中宋" pitchFamily="2" charset="-122"/>
                <a:ea typeface="华文中宋" pitchFamily="2" charset="-122"/>
              </a:rPr>
              <a:t>寨门修复</a:t>
            </a:r>
          </a:p>
          <a:p>
            <a:pPr>
              <a:lnSpc>
                <a:spcPct val="150000"/>
              </a:lnSpc>
            </a:pPr>
            <a:r>
              <a:rPr lang="zh-CN" altLang="en-US" sz="2400" dirty="0" smtClean="0">
                <a:latin typeface="华文中宋" pitchFamily="2" charset="-122"/>
                <a:ea typeface="华文中宋" pitchFamily="2" charset="-122"/>
              </a:rPr>
              <a:t>四方</a:t>
            </a:r>
            <a:r>
              <a:rPr lang="zh-CN" altLang="en-US" sz="2400" dirty="0">
                <a:latin typeface="华文中宋" pitchFamily="2" charset="-122"/>
                <a:ea typeface="华文中宋" pitchFamily="2" charset="-122"/>
              </a:rPr>
              <a:t>街铺地</a:t>
            </a:r>
            <a:r>
              <a:rPr lang="zh-CN" altLang="en-US" sz="2400" dirty="0" smtClean="0">
                <a:latin typeface="华文中宋" pitchFamily="2" charset="-122"/>
                <a:ea typeface="华文中宋" pitchFamily="2" charset="-122"/>
              </a:rPr>
              <a:t>修复</a:t>
            </a:r>
            <a:endParaRPr lang="zh-CN" altLang="en-US" sz="2400" dirty="0">
              <a:latin typeface="华文中宋" pitchFamily="2" charset="-122"/>
              <a:ea typeface="华文中宋" pitchFamily="2" charset="-122"/>
            </a:endParaRPr>
          </a:p>
        </p:txBody>
      </p:sp>
      <p:pic>
        <p:nvPicPr>
          <p:cNvPr id="12292" name="图片 7" descr="_DSC0167_缩小大小.JPG"/>
          <p:cNvPicPr>
            <a:picLocks noChangeAspect="1"/>
          </p:cNvPicPr>
          <p:nvPr/>
        </p:nvPicPr>
        <p:blipFill>
          <a:blip r:embed="rId3"/>
          <a:srcRect t="15149" b="7477"/>
          <a:stretch>
            <a:fillRect/>
          </a:stretch>
        </p:blipFill>
        <p:spPr bwMode="auto">
          <a:xfrm>
            <a:off x="4572000" y="4508500"/>
            <a:ext cx="4572000" cy="2349500"/>
          </a:xfrm>
          <a:prstGeom prst="rect">
            <a:avLst/>
          </a:prstGeom>
          <a:noFill/>
          <a:ln w="9525">
            <a:noFill/>
            <a:miter lim="800000"/>
            <a:headEnd/>
            <a:tailEnd/>
          </a:ln>
        </p:spPr>
      </p:pic>
      <p:pic>
        <p:nvPicPr>
          <p:cNvPr id="12294" name="图片 8" descr="Shaxi20-r.jpg"/>
          <p:cNvPicPr>
            <a:picLocks noChangeAspect="1"/>
          </p:cNvPicPr>
          <p:nvPr/>
        </p:nvPicPr>
        <p:blipFill>
          <a:blip r:embed="rId4"/>
          <a:srcRect l="8629" t="9052" b="23322"/>
          <a:stretch>
            <a:fillRect/>
          </a:stretch>
        </p:blipFill>
        <p:spPr bwMode="auto">
          <a:xfrm>
            <a:off x="4572000" y="0"/>
            <a:ext cx="4572000" cy="2205038"/>
          </a:xfrm>
          <a:prstGeom prst="rect">
            <a:avLst/>
          </a:prstGeom>
          <a:noFill/>
          <a:ln w="9525">
            <a:noFill/>
            <a:miter lim="800000"/>
            <a:headEnd/>
            <a:tailEnd/>
          </a:ln>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zh-CN" altLang="en-US" sz="2800" dirty="0">
                <a:solidFill>
                  <a:schemeClr val="tx1"/>
                </a:solidFill>
                <a:latin typeface="华文中宋" pitchFamily="2" charset="-122"/>
                <a:ea typeface="华文中宋" pitchFamily="2" charset="-122"/>
              </a:rPr>
              <a:t>沙</a:t>
            </a:r>
            <a:r>
              <a:rPr lang="zh-CN" altLang="en-US" sz="2800" dirty="0" smtClean="0">
                <a:solidFill>
                  <a:schemeClr val="tx1"/>
                </a:solidFill>
                <a:latin typeface="华文中宋" pitchFamily="2" charset="-122"/>
                <a:ea typeface="华文中宋" pitchFamily="2" charset="-122"/>
              </a:rPr>
              <a:t>溪</a:t>
            </a:r>
            <a:r>
              <a:rPr lang="zh-CN" altLang="en-US" sz="2800" dirty="0" smtClean="0">
                <a:solidFill>
                  <a:schemeClr val="tx1"/>
                </a:solidFill>
                <a:latin typeface="华文中宋" pitchFamily="2" charset="-122"/>
                <a:ea typeface="华文中宋" pitchFamily="2" charset="-122"/>
              </a:rPr>
              <a:t>寺登村案例</a:t>
            </a:r>
            <a:endParaRPr lang="zh-CN" altLang="en-US" sz="2800" dirty="0">
              <a:solidFill>
                <a:schemeClr val="tx1"/>
              </a:solidFill>
              <a:latin typeface="华文中宋" pitchFamily="2" charset="-122"/>
              <a:ea typeface="华文中宋" pitchFamily="2" charset="-122"/>
            </a:endParaRPr>
          </a:p>
        </p:txBody>
      </p:sp>
      <p:sp>
        <p:nvSpPr>
          <p:cNvPr id="8195" name="Rectangle 3"/>
          <p:cNvSpPr>
            <a:spLocks noGrp="1" noChangeArrowheads="1"/>
          </p:cNvSpPr>
          <p:nvPr>
            <p:ph type="body" idx="1"/>
          </p:nvPr>
        </p:nvSpPr>
        <p:spPr>
          <a:xfrm>
            <a:off x="457200" y="1600200"/>
            <a:ext cx="8229600" cy="5141913"/>
          </a:xfrm>
        </p:spPr>
        <p:txBody>
          <a:bodyPr/>
          <a:lstStyle/>
          <a:p>
            <a:r>
              <a:rPr lang="zh-CN" altLang="en-US" sz="1600" dirty="0">
                <a:latin typeface="+mn-ea"/>
              </a:rPr>
              <a:t>从三个层次切入</a:t>
            </a:r>
          </a:p>
          <a:p>
            <a:pPr>
              <a:buFontTx/>
              <a:buNone/>
            </a:pPr>
            <a:r>
              <a:rPr lang="zh-CN" altLang="en-US" sz="1600" dirty="0">
                <a:latin typeface="+mn-ea"/>
              </a:rPr>
              <a:t>	</a:t>
            </a:r>
            <a:r>
              <a:rPr lang="en-US" altLang="zh-CN" sz="1600" dirty="0">
                <a:latin typeface="+mn-ea"/>
              </a:rPr>
              <a:t>- </a:t>
            </a:r>
            <a:r>
              <a:rPr lang="zh-CN" altLang="en-US" sz="1600" dirty="0">
                <a:latin typeface="+mn-ea"/>
              </a:rPr>
              <a:t>核心建筑遗产</a:t>
            </a:r>
          </a:p>
          <a:p>
            <a:pPr>
              <a:buFontTx/>
              <a:buNone/>
            </a:pPr>
            <a:r>
              <a:rPr lang="zh-CN" altLang="en-US" sz="1600" dirty="0">
                <a:latin typeface="+mn-ea"/>
              </a:rPr>
              <a:t>	</a:t>
            </a:r>
            <a:r>
              <a:rPr lang="en-US" altLang="zh-CN" sz="1600" dirty="0">
                <a:latin typeface="+mn-ea"/>
              </a:rPr>
              <a:t>- </a:t>
            </a:r>
            <a:r>
              <a:rPr lang="zh-CN" altLang="en-US" sz="1600" dirty="0">
                <a:latin typeface="+mn-ea"/>
              </a:rPr>
              <a:t>古村落</a:t>
            </a:r>
          </a:p>
          <a:p>
            <a:pPr>
              <a:buFontTx/>
              <a:buNone/>
            </a:pPr>
            <a:r>
              <a:rPr lang="zh-CN" altLang="en-US" sz="1600" dirty="0">
                <a:latin typeface="+mn-ea"/>
              </a:rPr>
              <a:t>	</a:t>
            </a:r>
            <a:r>
              <a:rPr lang="en-US" altLang="zh-CN" sz="1600" dirty="0">
                <a:latin typeface="+mn-ea"/>
              </a:rPr>
              <a:t>- </a:t>
            </a:r>
            <a:r>
              <a:rPr lang="zh-CN" altLang="en-US" sz="1600" dirty="0">
                <a:latin typeface="+mn-ea"/>
              </a:rPr>
              <a:t>沙溪坝子</a:t>
            </a:r>
          </a:p>
          <a:p>
            <a:r>
              <a:rPr lang="zh-CN" altLang="en-US" sz="1600" dirty="0">
                <a:latin typeface="+mn-ea"/>
              </a:rPr>
              <a:t>关注生活品质</a:t>
            </a:r>
          </a:p>
          <a:p>
            <a:pPr>
              <a:buFontTx/>
              <a:buNone/>
            </a:pPr>
            <a:r>
              <a:rPr lang="zh-CN" altLang="en-US" sz="1600" dirty="0">
                <a:latin typeface="+mn-ea"/>
              </a:rPr>
              <a:t>	</a:t>
            </a:r>
            <a:r>
              <a:rPr lang="en-US" altLang="zh-CN" sz="1600" dirty="0">
                <a:latin typeface="+mn-ea"/>
              </a:rPr>
              <a:t>- </a:t>
            </a:r>
            <a:r>
              <a:rPr lang="zh-CN" altLang="en-US" sz="1600" dirty="0">
                <a:latin typeface="+mn-ea"/>
              </a:rPr>
              <a:t>提升乡村基础设施条件</a:t>
            </a:r>
          </a:p>
          <a:p>
            <a:pPr>
              <a:buFontTx/>
              <a:buNone/>
            </a:pPr>
            <a:r>
              <a:rPr lang="zh-CN" altLang="en-US" sz="1600" dirty="0">
                <a:latin typeface="+mn-ea"/>
              </a:rPr>
              <a:t>	</a:t>
            </a:r>
            <a:r>
              <a:rPr lang="en-US" altLang="zh-CN" sz="1600" dirty="0">
                <a:latin typeface="+mn-ea"/>
              </a:rPr>
              <a:t>- </a:t>
            </a:r>
            <a:r>
              <a:rPr lang="zh-CN" altLang="en-US" sz="1600" dirty="0">
                <a:latin typeface="+mn-ea"/>
              </a:rPr>
              <a:t>改善乡村卫生条件</a:t>
            </a:r>
          </a:p>
          <a:p>
            <a:r>
              <a:rPr lang="zh-CN" altLang="en-US" sz="1600" dirty="0">
                <a:latin typeface="+mn-ea"/>
              </a:rPr>
              <a:t>以核心区风貌保护为主导</a:t>
            </a:r>
          </a:p>
          <a:p>
            <a:pPr>
              <a:buFontTx/>
              <a:buNone/>
            </a:pPr>
            <a:r>
              <a:rPr lang="zh-CN" altLang="en-US" sz="1600" dirty="0">
                <a:latin typeface="+mn-ea"/>
              </a:rPr>
              <a:t>	</a:t>
            </a:r>
            <a:r>
              <a:rPr lang="en-US" altLang="zh-CN" sz="1600" dirty="0">
                <a:latin typeface="+mn-ea"/>
              </a:rPr>
              <a:t>- </a:t>
            </a:r>
            <a:r>
              <a:rPr lang="zh-CN" altLang="en-US" sz="1600" dirty="0">
                <a:latin typeface="+mn-ea"/>
              </a:rPr>
              <a:t>以点带面，减少资金需求量</a:t>
            </a:r>
          </a:p>
          <a:p>
            <a:pPr>
              <a:buFontTx/>
              <a:buNone/>
            </a:pPr>
            <a:r>
              <a:rPr lang="zh-CN" altLang="en-US" sz="1600" dirty="0">
                <a:latin typeface="+mn-ea"/>
              </a:rPr>
              <a:t>	</a:t>
            </a:r>
            <a:r>
              <a:rPr lang="en-US" altLang="zh-CN" sz="1600" dirty="0">
                <a:latin typeface="+mn-ea"/>
              </a:rPr>
              <a:t>- </a:t>
            </a:r>
            <a:r>
              <a:rPr lang="zh-CN" altLang="en-US" sz="1600" dirty="0">
                <a:latin typeface="+mn-ea"/>
              </a:rPr>
              <a:t>转变本地观念，认识传统价值</a:t>
            </a:r>
          </a:p>
          <a:p>
            <a:r>
              <a:rPr lang="zh-CN" altLang="en-US" sz="1600" dirty="0">
                <a:latin typeface="+mn-ea"/>
              </a:rPr>
              <a:t>中瑞国际合作</a:t>
            </a:r>
          </a:p>
          <a:p>
            <a:pPr>
              <a:buFontTx/>
              <a:buNone/>
            </a:pPr>
            <a:r>
              <a:rPr lang="zh-CN" altLang="en-US" sz="1600" dirty="0">
                <a:latin typeface="+mn-ea"/>
              </a:rPr>
              <a:t>	</a:t>
            </a:r>
            <a:r>
              <a:rPr lang="en-US" altLang="zh-CN" sz="1600" dirty="0">
                <a:latin typeface="+mn-ea"/>
              </a:rPr>
              <a:t>- </a:t>
            </a:r>
            <a:r>
              <a:rPr lang="zh-CN" altLang="en-US" sz="1600" dirty="0">
                <a:latin typeface="+mn-ea"/>
              </a:rPr>
              <a:t>国际先进观念与本地技术文化相结合</a:t>
            </a:r>
          </a:p>
          <a:p>
            <a:pPr>
              <a:buFontTx/>
              <a:buNone/>
            </a:pPr>
            <a:r>
              <a:rPr lang="zh-CN" altLang="en-US" sz="1600" dirty="0">
                <a:latin typeface="+mn-ea"/>
              </a:rPr>
              <a:t>	</a:t>
            </a:r>
            <a:r>
              <a:rPr lang="en-US" altLang="zh-CN" sz="1600" dirty="0">
                <a:latin typeface="+mn-ea"/>
              </a:rPr>
              <a:t>- </a:t>
            </a:r>
            <a:r>
              <a:rPr lang="zh-CN" altLang="en-US" sz="1600" dirty="0">
                <a:latin typeface="+mn-ea"/>
              </a:rPr>
              <a:t>规划先行，大处着眼，小处着手</a:t>
            </a:r>
          </a:p>
          <a:p>
            <a:r>
              <a:rPr lang="zh-CN" altLang="en-US" sz="1600" dirty="0">
                <a:latin typeface="+mn-ea"/>
              </a:rPr>
              <a:t>专业技术人员驻现场主持</a:t>
            </a:r>
          </a:p>
          <a:p>
            <a:pPr>
              <a:buFontTx/>
              <a:buNone/>
            </a:pPr>
            <a:r>
              <a:rPr lang="zh-CN" altLang="en-US" sz="1600" dirty="0">
                <a:latin typeface="+mn-ea"/>
              </a:rPr>
              <a:t>	</a:t>
            </a:r>
            <a:r>
              <a:rPr lang="en-US" altLang="zh-CN" sz="1600" dirty="0">
                <a:latin typeface="+mn-ea"/>
              </a:rPr>
              <a:t>- </a:t>
            </a:r>
            <a:r>
              <a:rPr lang="zh-CN" altLang="en-US" sz="1600" dirty="0">
                <a:latin typeface="+mn-ea"/>
              </a:rPr>
              <a:t>保证高水准</a:t>
            </a:r>
          </a:p>
          <a:p>
            <a:pPr>
              <a:buFontTx/>
              <a:buNone/>
            </a:pPr>
            <a:r>
              <a:rPr lang="zh-CN" altLang="en-US" sz="1600" dirty="0">
                <a:latin typeface="+mn-ea"/>
              </a:rPr>
              <a:t>	</a:t>
            </a:r>
            <a:r>
              <a:rPr lang="en-US" altLang="zh-CN" sz="1600" dirty="0">
                <a:latin typeface="+mn-ea"/>
              </a:rPr>
              <a:t>- </a:t>
            </a:r>
            <a:r>
              <a:rPr lang="zh-CN" altLang="en-US" sz="1600" dirty="0">
                <a:latin typeface="+mn-ea"/>
              </a:rPr>
              <a:t>保证灵活性，因地制宜</a:t>
            </a:r>
          </a:p>
          <a:p>
            <a:pPr>
              <a:buFontTx/>
              <a:buNone/>
            </a:pPr>
            <a:r>
              <a:rPr lang="zh-CN" altLang="en-US" sz="1600" dirty="0">
                <a:latin typeface="+mn-ea"/>
              </a:rPr>
              <a:t>	</a:t>
            </a:r>
            <a:r>
              <a:rPr lang="en-US" altLang="zh-CN" sz="1600" dirty="0">
                <a:latin typeface="+mn-ea"/>
              </a:rPr>
              <a:t>- </a:t>
            </a:r>
            <a:r>
              <a:rPr lang="zh-CN" altLang="en-US" sz="1600" dirty="0">
                <a:latin typeface="+mn-ea"/>
              </a:rPr>
              <a:t>保证资金效率</a:t>
            </a:r>
          </a:p>
        </p:txBody>
      </p:sp>
      <p:pic>
        <p:nvPicPr>
          <p:cNvPr id="8198" name="Picture 6" descr="IMG50708_缩小大小"/>
          <p:cNvPicPr>
            <a:picLocks noChangeAspect="1" noChangeArrowheads="1"/>
          </p:cNvPicPr>
          <p:nvPr/>
        </p:nvPicPr>
        <p:blipFill>
          <a:blip r:embed="rId2"/>
          <a:srcRect l="1416" t="8487" b="17685"/>
          <a:stretch>
            <a:fillRect/>
          </a:stretch>
        </p:blipFill>
        <p:spPr bwMode="auto">
          <a:xfrm>
            <a:off x="4929190" y="1785926"/>
            <a:ext cx="3862797" cy="4357718"/>
          </a:xfrm>
          <a:prstGeom prst="rect">
            <a:avLst/>
          </a:prstGeom>
          <a:noFill/>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algn="l"/>
            <a:r>
              <a:rPr lang="zh-CN" altLang="en-US" sz="2800" dirty="0">
                <a:solidFill>
                  <a:schemeClr val="tx1"/>
                </a:solidFill>
                <a:latin typeface="华文中宋" pitchFamily="2" charset="-122"/>
                <a:ea typeface="华文中宋" pitchFamily="2" charset="-122"/>
              </a:rPr>
              <a:t>沙溪复兴工程取得的成绩</a:t>
            </a:r>
          </a:p>
        </p:txBody>
      </p:sp>
      <p:sp>
        <p:nvSpPr>
          <p:cNvPr id="9219" name="Rectangle 3"/>
          <p:cNvSpPr>
            <a:spLocks noGrp="1" noChangeArrowheads="1"/>
          </p:cNvSpPr>
          <p:nvPr>
            <p:ph type="body" idx="1"/>
          </p:nvPr>
        </p:nvSpPr>
        <p:spPr>
          <a:xfrm>
            <a:off x="468313" y="1628775"/>
            <a:ext cx="8229600" cy="5040313"/>
          </a:xfrm>
        </p:spPr>
        <p:txBody>
          <a:bodyPr/>
          <a:lstStyle/>
          <a:p>
            <a:r>
              <a:rPr lang="zh-CN" altLang="en-US" sz="1600" dirty="0">
                <a:latin typeface="+mn-ea"/>
              </a:rPr>
              <a:t>当地突出价值代表得到有效保护</a:t>
            </a:r>
          </a:p>
          <a:p>
            <a:pPr>
              <a:buFontTx/>
              <a:buNone/>
            </a:pPr>
            <a:r>
              <a:rPr lang="zh-CN" altLang="en-US" sz="1600" dirty="0">
                <a:latin typeface="+mn-ea"/>
              </a:rPr>
              <a:t>	</a:t>
            </a:r>
            <a:r>
              <a:rPr lang="en-US" altLang="zh-CN" sz="1600" dirty="0">
                <a:latin typeface="+mn-ea"/>
              </a:rPr>
              <a:t>- </a:t>
            </a:r>
            <a:r>
              <a:rPr lang="zh-CN" altLang="en-US" sz="1600" dirty="0">
                <a:latin typeface="+mn-ea"/>
              </a:rPr>
              <a:t>四方街及周边建筑遗产高水平修复</a:t>
            </a:r>
          </a:p>
          <a:p>
            <a:pPr>
              <a:buFontTx/>
              <a:buNone/>
            </a:pPr>
            <a:r>
              <a:rPr lang="zh-CN" altLang="en-US" sz="1600" dirty="0">
                <a:latin typeface="+mn-ea"/>
              </a:rPr>
              <a:t>	</a:t>
            </a:r>
            <a:r>
              <a:rPr lang="en-US" altLang="zh-CN" sz="1600" dirty="0">
                <a:latin typeface="+mn-ea"/>
              </a:rPr>
              <a:t>- </a:t>
            </a:r>
            <a:r>
              <a:rPr lang="zh-CN" altLang="en-US" sz="1600" dirty="0">
                <a:latin typeface="+mn-ea"/>
              </a:rPr>
              <a:t>村落肌理及公共空间得到整体保护</a:t>
            </a:r>
          </a:p>
          <a:p>
            <a:pPr>
              <a:buFontTx/>
              <a:buNone/>
            </a:pPr>
            <a:r>
              <a:rPr lang="zh-CN" altLang="en-US" sz="1600" dirty="0">
                <a:latin typeface="+mn-ea"/>
              </a:rPr>
              <a:t>	</a:t>
            </a:r>
            <a:r>
              <a:rPr lang="en-US" altLang="zh-CN" sz="1600" dirty="0">
                <a:latin typeface="+mn-ea"/>
              </a:rPr>
              <a:t>- </a:t>
            </a:r>
            <a:r>
              <a:rPr lang="zh-CN" altLang="en-US" sz="1600" dirty="0">
                <a:latin typeface="+mn-ea"/>
              </a:rPr>
              <a:t>传统节庆得到积极继承</a:t>
            </a:r>
          </a:p>
          <a:p>
            <a:r>
              <a:rPr lang="zh-CN" altLang="en-US" sz="1600" dirty="0">
                <a:latin typeface="+mn-ea"/>
              </a:rPr>
              <a:t>满足现代生活需求的基础设施基本具备</a:t>
            </a:r>
          </a:p>
          <a:p>
            <a:pPr>
              <a:buFontTx/>
              <a:buNone/>
            </a:pPr>
            <a:r>
              <a:rPr lang="zh-CN" altLang="en-US" sz="1600" dirty="0">
                <a:latin typeface="+mn-ea"/>
              </a:rPr>
              <a:t>	</a:t>
            </a:r>
            <a:r>
              <a:rPr lang="en-US" altLang="zh-CN" sz="1600" dirty="0">
                <a:latin typeface="+mn-ea"/>
              </a:rPr>
              <a:t>- </a:t>
            </a:r>
            <a:r>
              <a:rPr lang="zh-CN" altLang="en-US" sz="1600" dirty="0">
                <a:latin typeface="+mn-ea"/>
              </a:rPr>
              <a:t>对外交通条件改善</a:t>
            </a:r>
          </a:p>
          <a:p>
            <a:pPr>
              <a:buFontTx/>
              <a:buNone/>
            </a:pPr>
            <a:r>
              <a:rPr lang="zh-CN" altLang="en-US" sz="1600" dirty="0">
                <a:latin typeface="+mn-ea"/>
              </a:rPr>
              <a:t>	</a:t>
            </a:r>
            <a:r>
              <a:rPr lang="en-US" altLang="zh-CN" sz="1600" dirty="0">
                <a:latin typeface="+mn-ea"/>
              </a:rPr>
              <a:t>- </a:t>
            </a:r>
            <a:r>
              <a:rPr lang="zh-CN" altLang="en-US" sz="1600" dirty="0">
                <a:latin typeface="+mn-ea"/>
              </a:rPr>
              <a:t>供水、供电、排污三线入地</a:t>
            </a:r>
          </a:p>
          <a:p>
            <a:pPr>
              <a:buFontTx/>
              <a:buNone/>
            </a:pPr>
            <a:r>
              <a:rPr lang="zh-CN" altLang="en-US" sz="1600" dirty="0">
                <a:latin typeface="+mn-ea"/>
              </a:rPr>
              <a:t>	</a:t>
            </a:r>
            <a:r>
              <a:rPr lang="en-US" altLang="zh-CN" sz="1600" dirty="0">
                <a:latin typeface="+mn-ea"/>
              </a:rPr>
              <a:t>- </a:t>
            </a:r>
            <a:r>
              <a:rPr lang="zh-CN" altLang="en-US" sz="1600" dirty="0">
                <a:latin typeface="+mn-ea"/>
              </a:rPr>
              <a:t>停车场、客栈初具规模</a:t>
            </a:r>
          </a:p>
          <a:p>
            <a:r>
              <a:rPr lang="zh-CN" altLang="en-US" sz="1600" dirty="0">
                <a:latin typeface="+mn-ea"/>
              </a:rPr>
              <a:t>社会影响力逐步扩大</a:t>
            </a:r>
          </a:p>
          <a:p>
            <a:pPr>
              <a:buFontTx/>
              <a:buNone/>
            </a:pPr>
            <a:r>
              <a:rPr lang="zh-CN" altLang="en-US" sz="1600" dirty="0">
                <a:latin typeface="+mn-ea"/>
              </a:rPr>
              <a:t>	</a:t>
            </a:r>
            <a:r>
              <a:rPr lang="en-US" altLang="zh-CN" sz="1600" dirty="0">
                <a:latin typeface="+mn-ea"/>
              </a:rPr>
              <a:t>- </a:t>
            </a:r>
            <a:r>
              <a:rPr lang="zh-CN" altLang="en-US" sz="1600" dirty="0">
                <a:latin typeface="+mn-ea"/>
              </a:rPr>
              <a:t>国内外专业部门的认可</a:t>
            </a:r>
          </a:p>
          <a:p>
            <a:pPr>
              <a:buFontTx/>
              <a:buNone/>
            </a:pPr>
            <a:r>
              <a:rPr lang="zh-CN" altLang="en-US" sz="1600" dirty="0">
                <a:latin typeface="+mn-ea"/>
              </a:rPr>
              <a:t>	</a:t>
            </a:r>
            <a:r>
              <a:rPr lang="en-US" altLang="zh-CN" sz="1600" dirty="0">
                <a:latin typeface="+mn-ea"/>
              </a:rPr>
              <a:t>- </a:t>
            </a:r>
            <a:r>
              <a:rPr lang="zh-CN" altLang="en-US" sz="1600" dirty="0">
                <a:latin typeface="+mn-ea"/>
              </a:rPr>
              <a:t>国内外游客的关注</a:t>
            </a:r>
          </a:p>
          <a:p>
            <a:pPr>
              <a:buFontTx/>
              <a:buNone/>
            </a:pPr>
            <a:r>
              <a:rPr lang="zh-CN" altLang="en-US" sz="1600" dirty="0">
                <a:latin typeface="+mn-ea"/>
              </a:rPr>
              <a:t>	</a:t>
            </a:r>
            <a:r>
              <a:rPr lang="en-US" altLang="zh-CN" sz="1600" dirty="0">
                <a:latin typeface="+mn-ea"/>
              </a:rPr>
              <a:t>- </a:t>
            </a:r>
            <a:r>
              <a:rPr lang="zh-CN" altLang="en-US" sz="1600" dirty="0">
                <a:latin typeface="+mn-ea"/>
              </a:rPr>
              <a:t>当地文化自信心的恢复</a:t>
            </a:r>
          </a:p>
          <a:p>
            <a:pPr>
              <a:buFontTx/>
              <a:buNone/>
            </a:pPr>
            <a:r>
              <a:rPr lang="zh-CN" altLang="en-US" sz="1600" dirty="0">
                <a:latin typeface="+mn-ea"/>
              </a:rPr>
              <a:t>	</a:t>
            </a:r>
            <a:r>
              <a:rPr lang="en-US" altLang="zh-CN" sz="1600" dirty="0">
                <a:latin typeface="+mn-ea"/>
              </a:rPr>
              <a:t>- </a:t>
            </a:r>
            <a:r>
              <a:rPr lang="zh-CN" altLang="en-US" sz="1600" dirty="0">
                <a:latin typeface="+mn-ea"/>
              </a:rPr>
              <a:t>政府关注与政策倾斜增多</a:t>
            </a:r>
          </a:p>
          <a:p>
            <a:r>
              <a:rPr lang="zh-CN" altLang="en-US" sz="1600" dirty="0">
                <a:latin typeface="+mn-ea"/>
              </a:rPr>
              <a:t>当地发展机会显著增加</a:t>
            </a:r>
          </a:p>
          <a:p>
            <a:pPr>
              <a:buFontTx/>
              <a:buNone/>
            </a:pPr>
            <a:r>
              <a:rPr lang="zh-CN" altLang="en-US" sz="1600" dirty="0">
                <a:latin typeface="+mn-ea"/>
              </a:rPr>
              <a:t>	</a:t>
            </a:r>
            <a:r>
              <a:rPr lang="en-US" altLang="zh-CN" sz="1600" dirty="0">
                <a:latin typeface="+mn-ea"/>
              </a:rPr>
              <a:t>- </a:t>
            </a:r>
            <a:r>
              <a:rPr lang="zh-CN" altLang="en-US" sz="1600" dirty="0">
                <a:latin typeface="+mn-ea"/>
              </a:rPr>
              <a:t>游客数量逐年增加</a:t>
            </a:r>
          </a:p>
          <a:p>
            <a:pPr>
              <a:buFontTx/>
              <a:buNone/>
            </a:pPr>
            <a:r>
              <a:rPr lang="zh-CN" altLang="en-US" sz="1600" dirty="0">
                <a:latin typeface="+mn-ea"/>
              </a:rPr>
              <a:t>	</a:t>
            </a:r>
            <a:r>
              <a:rPr lang="en-US" altLang="zh-CN" sz="1600" dirty="0">
                <a:latin typeface="+mn-ea"/>
              </a:rPr>
              <a:t>- </a:t>
            </a:r>
            <a:r>
              <a:rPr lang="zh-CN" altLang="en-US" sz="1600" dirty="0">
                <a:latin typeface="+mn-ea"/>
              </a:rPr>
              <a:t>土特产品市场扩大</a:t>
            </a:r>
          </a:p>
          <a:p>
            <a:pPr>
              <a:buFontTx/>
              <a:buNone/>
            </a:pPr>
            <a:endParaRPr lang="en-US" altLang="zh-CN" sz="1600" dirty="0">
              <a:latin typeface="+mn-ea"/>
            </a:endParaRPr>
          </a:p>
        </p:txBody>
      </p:sp>
      <p:pic>
        <p:nvPicPr>
          <p:cNvPr id="9220" name="Picture 4" descr="unesco_缩小大小"/>
          <p:cNvPicPr>
            <a:picLocks noChangeAspect="1" noChangeArrowheads="1"/>
          </p:cNvPicPr>
          <p:nvPr/>
        </p:nvPicPr>
        <p:blipFill>
          <a:blip r:embed="rId2"/>
          <a:srcRect/>
          <a:stretch>
            <a:fillRect/>
          </a:stretch>
        </p:blipFill>
        <p:spPr bwMode="auto">
          <a:xfrm>
            <a:off x="4572000" y="0"/>
            <a:ext cx="4572000" cy="3295650"/>
          </a:xfrm>
          <a:prstGeom prst="rect">
            <a:avLst/>
          </a:prstGeom>
          <a:noFill/>
        </p:spPr>
      </p:pic>
      <p:pic>
        <p:nvPicPr>
          <p:cNvPr id="9221" name="Picture 5" descr="GlobalVisonAwardShaxi"/>
          <p:cNvPicPr>
            <a:picLocks noChangeAspect="1" noChangeArrowheads="1"/>
          </p:cNvPicPr>
          <p:nvPr/>
        </p:nvPicPr>
        <p:blipFill>
          <a:blip r:embed="rId3" cstate="print"/>
          <a:srcRect l="7816" t="6042" r="8736" b="5287"/>
          <a:stretch>
            <a:fillRect/>
          </a:stretch>
        </p:blipFill>
        <p:spPr bwMode="auto">
          <a:xfrm>
            <a:off x="4572000" y="3500438"/>
            <a:ext cx="2305050" cy="3168650"/>
          </a:xfrm>
          <a:prstGeom prst="rect">
            <a:avLst/>
          </a:prstGeom>
          <a:noFill/>
        </p:spPr>
      </p:pic>
      <p:pic>
        <p:nvPicPr>
          <p:cNvPr id="9223" name="Picture 7" descr="81346GQIlCL"/>
          <p:cNvPicPr>
            <a:picLocks noChangeAspect="1" noChangeArrowheads="1"/>
          </p:cNvPicPr>
          <p:nvPr/>
        </p:nvPicPr>
        <p:blipFill>
          <a:blip r:embed="rId4" cstate="print"/>
          <a:srcRect/>
          <a:stretch>
            <a:fillRect/>
          </a:stretch>
        </p:blipFill>
        <p:spPr bwMode="auto">
          <a:xfrm>
            <a:off x="6932613" y="3500438"/>
            <a:ext cx="2211387" cy="3357562"/>
          </a:xfrm>
          <a:prstGeom prst="rect">
            <a:avLst/>
          </a:prstGeom>
          <a:noFill/>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algn="l"/>
            <a:r>
              <a:rPr lang="zh-CN" altLang="en-US" sz="2800" dirty="0">
                <a:solidFill>
                  <a:schemeClr val="tx1"/>
                </a:solidFill>
                <a:latin typeface="华文中宋" pitchFamily="2" charset="-122"/>
                <a:ea typeface="华文中宋" pitchFamily="2" charset="-122"/>
              </a:rPr>
              <a:t>沙溪寺登村发展数据对比</a:t>
            </a:r>
          </a:p>
        </p:txBody>
      </p:sp>
      <p:graphicFrame>
        <p:nvGraphicFramePr>
          <p:cNvPr id="10389" name="Group 149"/>
          <p:cNvGraphicFramePr>
            <a:graphicFrameLocks noGrp="1"/>
          </p:cNvGraphicFramePr>
          <p:nvPr>
            <p:ph idx="1"/>
          </p:nvPr>
        </p:nvGraphicFramePr>
        <p:xfrm>
          <a:off x="457200" y="1857363"/>
          <a:ext cx="8229600" cy="4591368"/>
        </p:xfrm>
        <a:graphic>
          <a:graphicData uri="http://schemas.openxmlformats.org/drawingml/2006/table">
            <a:tbl>
              <a:tblPr/>
              <a:tblGrid>
                <a:gridCol w="1954213"/>
                <a:gridCol w="3135312"/>
                <a:gridCol w="3140075"/>
              </a:tblGrid>
              <a:tr h="30798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1600" b="0" i="0" u="none" strike="noStrike" cap="none" normalizeH="0" baseline="0" dirty="0" smtClean="0">
                        <a:ln>
                          <a:noFill/>
                        </a:ln>
                        <a:solidFill>
                          <a:schemeClr val="tx1"/>
                        </a:solidFill>
                        <a:effectLst/>
                        <a:latin typeface="+mn-ea"/>
                        <a:ea typeface="+mn-ea"/>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mn-ea"/>
                          <a:ea typeface="+mn-ea"/>
                        </a:rPr>
                        <a:t>2002</a:t>
                      </a:r>
                      <a:r>
                        <a:rPr kumimoji="0" lang="zh-CN" altLang="en-US" sz="1600" b="0" i="0" u="none" strike="noStrike" cap="none" normalizeH="0" baseline="0" smtClean="0">
                          <a:ln>
                            <a:noFill/>
                          </a:ln>
                          <a:solidFill>
                            <a:schemeClr val="tx1"/>
                          </a:solidFill>
                          <a:effectLst/>
                          <a:latin typeface="+mn-ea"/>
                          <a:ea typeface="+mn-ea"/>
                        </a:rPr>
                        <a:t>年</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mn-ea"/>
                          <a:ea typeface="+mn-ea"/>
                        </a:rPr>
                        <a:t>2013</a:t>
                      </a:r>
                      <a:r>
                        <a:rPr kumimoji="0" lang="zh-CN" altLang="en-US" sz="1600" b="0" i="0" u="none" strike="noStrike" cap="none" normalizeH="0" baseline="0" smtClean="0">
                          <a:ln>
                            <a:noFill/>
                          </a:ln>
                          <a:solidFill>
                            <a:schemeClr val="tx1"/>
                          </a:solidFill>
                          <a:effectLst/>
                          <a:latin typeface="+mn-ea"/>
                          <a:ea typeface="+mn-ea"/>
                        </a:rPr>
                        <a:t>年</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r>
              <a:tr h="4000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mn-ea"/>
                          <a:ea typeface="+mn-ea"/>
                        </a:rPr>
                        <a:t>人口</a:t>
                      </a:r>
                    </a:p>
                  </a:txBody>
                  <a:tcPr horzOverflow="overflow">
                    <a:lnL w="28575"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mn-ea"/>
                          <a:ea typeface="+mn-ea"/>
                        </a:rPr>
                        <a:t>1800</a:t>
                      </a:r>
                      <a:r>
                        <a:rPr kumimoji="0" lang="zh-CN" altLang="en-US" sz="1600" b="0" i="0" u="none" strike="noStrike" cap="none" normalizeH="0" baseline="0" smtClean="0">
                          <a:ln>
                            <a:noFill/>
                          </a:ln>
                          <a:solidFill>
                            <a:schemeClr val="tx1"/>
                          </a:solidFill>
                          <a:effectLst/>
                          <a:latin typeface="+mn-ea"/>
                          <a:ea typeface="+mn-ea"/>
                        </a:rPr>
                        <a:t>余人</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mn-ea"/>
                          <a:ea typeface="+mn-ea"/>
                        </a:rPr>
                        <a:t>2000</a:t>
                      </a:r>
                      <a:r>
                        <a:rPr kumimoji="0" lang="zh-CN" altLang="en-US" sz="1600" b="0" i="0" u="none" strike="noStrike" cap="none" normalizeH="0" baseline="0" smtClean="0">
                          <a:ln>
                            <a:noFill/>
                          </a:ln>
                          <a:solidFill>
                            <a:schemeClr val="tx1"/>
                          </a:solidFill>
                          <a:effectLst/>
                          <a:latin typeface="+mn-ea"/>
                          <a:ea typeface="+mn-ea"/>
                        </a:rPr>
                        <a:t>余人</a:t>
                      </a:r>
                    </a:p>
                  </a:txBody>
                  <a:tcPr horzOverflow="overflow">
                    <a:lnL w="12700" cap="flat" cmpd="sng" algn="ctr">
                      <a:solidFill>
                        <a:schemeClr val="bg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r>
              <a:tr h="4000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mn-ea"/>
                          <a:ea typeface="+mn-ea"/>
                        </a:rPr>
                        <a:t>产业</a:t>
                      </a:r>
                    </a:p>
                  </a:txBody>
                  <a:tcPr horzOverflow="overflow">
                    <a:lnL w="28575"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mn-ea"/>
                          <a:ea typeface="+mn-ea"/>
                        </a:rPr>
                        <a:t>传统农业</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mn-ea"/>
                          <a:ea typeface="+mn-ea"/>
                        </a:rPr>
                        <a:t>农业、加工业、服务业多种产业</a:t>
                      </a:r>
                    </a:p>
                  </a:txBody>
                  <a:tcPr horzOverflow="overflow">
                    <a:lnL w="12700" cap="flat" cmpd="sng" algn="ctr">
                      <a:solidFill>
                        <a:schemeClr val="bg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r>
              <a:tr h="431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mn-ea"/>
                          <a:ea typeface="+mn-ea"/>
                        </a:rPr>
                        <a:t>乡镇龙头企业</a:t>
                      </a:r>
                    </a:p>
                  </a:txBody>
                  <a:tcPr horzOverflow="overflow">
                    <a:lnL w="28575"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mn-ea"/>
                          <a:ea typeface="+mn-ea"/>
                        </a:rPr>
                        <a:t>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mn-ea"/>
                          <a:ea typeface="+mn-ea"/>
                        </a:rPr>
                        <a:t>1</a:t>
                      </a:r>
                    </a:p>
                  </a:txBody>
                  <a:tcPr horzOverflow="overflow">
                    <a:lnL w="12700" cap="flat" cmpd="sng" algn="ctr">
                      <a:solidFill>
                        <a:schemeClr val="bg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r>
              <a:tr h="431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mn-ea"/>
                          <a:ea typeface="+mn-ea"/>
                        </a:rPr>
                        <a:t>人均纯收入</a:t>
                      </a:r>
                    </a:p>
                  </a:txBody>
                  <a:tcPr horzOverflow="overflow">
                    <a:lnL w="28575"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mn-ea"/>
                          <a:ea typeface="+mn-ea"/>
                        </a:rPr>
                        <a:t>1600</a:t>
                      </a:r>
                      <a:r>
                        <a:rPr kumimoji="0" lang="zh-CN" altLang="en-US" sz="1600" b="0" i="0" u="none" strike="noStrike" cap="none" normalizeH="0" baseline="0" smtClean="0">
                          <a:ln>
                            <a:noFill/>
                          </a:ln>
                          <a:solidFill>
                            <a:schemeClr val="tx1"/>
                          </a:solidFill>
                          <a:effectLst/>
                          <a:latin typeface="+mn-ea"/>
                          <a:ea typeface="+mn-ea"/>
                        </a:rPr>
                        <a:t>元</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mn-ea"/>
                          <a:ea typeface="+mn-ea"/>
                        </a:rPr>
                        <a:t>8000</a:t>
                      </a:r>
                      <a:r>
                        <a:rPr kumimoji="0" lang="zh-CN" altLang="en-US" sz="1600" b="0" i="0" u="none" strike="noStrike" cap="none" normalizeH="0" baseline="0" smtClean="0">
                          <a:ln>
                            <a:noFill/>
                          </a:ln>
                          <a:solidFill>
                            <a:schemeClr val="tx1"/>
                          </a:solidFill>
                          <a:effectLst/>
                          <a:latin typeface="+mn-ea"/>
                          <a:ea typeface="+mn-ea"/>
                        </a:rPr>
                        <a:t>元</a:t>
                      </a:r>
                    </a:p>
                  </a:txBody>
                  <a:tcPr horzOverflow="overflow">
                    <a:lnL w="12700" cap="flat" cmpd="sng" algn="ctr">
                      <a:solidFill>
                        <a:schemeClr val="bg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r>
              <a:tr h="431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mn-ea"/>
                          <a:ea typeface="+mn-ea"/>
                        </a:rPr>
                        <a:t>汽车至大理时间</a:t>
                      </a:r>
                    </a:p>
                  </a:txBody>
                  <a:tcPr horzOverflow="overflow">
                    <a:lnL w="28575"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mn-ea"/>
                          <a:ea typeface="+mn-ea"/>
                        </a:rPr>
                        <a:t>4</a:t>
                      </a:r>
                      <a:r>
                        <a:rPr kumimoji="0" lang="zh-CN" altLang="en-US" sz="1600" b="0" i="0" u="none" strike="noStrike" cap="none" normalizeH="0" baseline="0" smtClean="0">
                          <a:ln>
                            <a:noFill/>
                          </a:ln>
                          <a:solidFill>
                            <a:schemeClr val="tx1"/>
                          </a:solidFill>
                          <a:effectLst/>
                          <a:latin typeface="+mn-ea"/>
                          <a:ea typeface="+mn-ea"/>
                        </a:rPr>
                        <a:t>小时</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mn-ea"/>
                          <a:ea typeface="+mn-ea"/>
                        </a:rPr>
                        <a:t>2</a:t>
                      </a:r>
                      <a:r>
                        <a:rPr kumimoji="0" lang="zh-CN" altLang="en-US" sz="1600" b="0" i="0" u="none" strike="noStrike" cap="none" normalizeH="0" baseline="0" smtClean="0">
                          <a:ln>
                            <a:noFill/>
                          </a:ln>
                          <a:solidFill>
                            <a:schemeClr val="tx1"/>
                          </a:solidFill>
                          <a:effectLst/>
                          <a:latin typeface="+mn-ea"/>
                          <a:ea typeface="+mn-ea"/>
                        </a:rPr>
                        <a:t>小时</a:t>
                      </a:r>
                    </a:p>
                  </a:txBody>
                  <a:tcPr horzOverflow="overflow">
                    <a:lnL w="12700" cap="flat" cmpd="sng" algn="ctr">
                      <a:solidFill>
                        <a:schemeClr val="bg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r>
              <a:tr h="431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mn-ea"/>
                          <a:ea typeface="+mn-ea"/>
                        </a:rPr>
                        <a:t>景区等级</a:t>
                      </a:r>
                    </a:p>
                  </a:txBody>
                  <a:tcPr horzOverflow="overflow">
                    <a:lnL w="28575"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mn-ea"/>
                          <a:ea typeface="+mn-ea"/>
                        </a:rPr>
                        <a:t>无</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mn-ea"/>
                          <a:ea typeface="+mn-ea"/>
                        </a:rPr>
                        <a:t>AAAA</a:t>
                      </a:r>
                    </a:p>
                  </a:txBody>
                  <a:tcPr horzOverflow="overflow">
                    <a:lnL w="12700" cap="flat" cmpd="sng" algn="ctr">
                      <a:solidFill>
                        <a:schemeClr val="bg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r>
              <a:tr h="431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mn-ea"/>
                          <a:ea typeface="+mn-ea"/>
                        </a:rPr>
                        <a:t>茶室、酒吧</a:t>
                      </a:r>
                    </a:p>
                  </a:txBody>
                  <a:tcPr horzOverflow="overflow">
                    <a:lnL w="28575"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mn-ea"/>
                          <a:ea typeface="+mn-ea"/>
                        </a:rPr>
                        <a:t>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mn-ea"/>
                          <a:ea typeface="+mn-ea"/>
                        </a:rPr>
                        <a:t>14</a:t>
                      </a:r>
                    </a:p>
                  </a:txBody>
                  <a:tcPr horzOverflow="overflow">
                    <a:lnL w="12700" cap="flat" cmpd="sng" algn="ctr">
                      <a:solidFill>
                        <a:schemeClr val="bg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r>
              <a:tr h="4333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mn-ea"/>
                          <a:ea typeface="+mn-ea"/>
                        </a:rPr>
                        <a:t>旅游商店</a:t>
                      </a:r>
                    </a:p>
                  </a:txBody>
                  <a:tcPr horzOverflow="overflow">
                    <a:lnL w="28575"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0" i="0" u="none" strike="noStrike" cap="none" normalizeH="0" baseline="0" dirty="0" smtClean="0">
                          <a:ln>
                            <a:noFill/>
                          </a:ln>
                          <a:solidFill>
                            <a:schemeClr val="tx1"/>
                          </a:solidFill>
                          <a:effectLst/>
                          <a:latin typeface="+mn-ea"/>
                          <a:ea typeface="+mn-ea"/>
                        </a:rPr>
                        <a:t>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mn-ea"/>
                          <a:ea typeface="+mn-ea"/>
                        </a:rPr>
                        <a:t>13</a:t>
                      </a:r>
                    </a:p>
                  </a:txBody>
                  <a:tcPr horzOverflow="overflow">
                    <a:lnL w="12700" cap="flat" cmpd="sng" algn="ctr">
                      <a:solidFill>
                        <a:schemeClr val="bg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r>
              <a:tr h="431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mn-ea"/>
                          <a:ea typeface="+mn-ea"/>
                        </a:rPr>
                        <a:t>客栈</a:t>
                      </a:r>
                    </a:p>
                  </a:txBody>
                  <a:tcPr horzOverflow="overflow">
                    <a:lnL w="28575"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mn-ea"/>
                          <a:ea typeface="+mn-ea"/>
                        </a:rPr>
                        <a:t>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mn-ea"/>
                          <a:ea typeface="+mn-ea"/>
                        </a:rPr>
                        <a:t>48</a:t>
                      </a:r>
                    </a:p>
                  </a:txBody>
                  <a:tcPr horzOverflow="overflow">
                    <a:lnL w="12700" cap="flat" cmpd="sng" algn="ctr">
                      <a:solidFill>
                        <a:schemeClr val="bg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r>
              <a:tr h="431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mn-ea"/>
                          <a:ea typeface="+mn-ea"/>
                        </a:rPr>
                        <a:t>游客人数</a:t>
                      </a:r>
                    </a:p>
                  </a:txBody>
                  <a:tcPr horzOverflow="overflow">
                    <a:lnL w="28575"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mn-ea"/>
                          <a:ea typeface="+mn-ea"/>
                        </a:rPr>
                        <a:t>0.1</a:t>
                      </a:r>
                      <a:r>
                        <a:rPr kumimoji="0" lang="zh-CN" altLang="en-US" sz="1600" b="0" i="0" u="none" strike="noStrike" cap="none" normalizeH="0" baseline="0" smtClean="0">
                          <a:ln>
                            <a:noFill/>
                          </a:ln>
                          <a:solidFill>
                            <a:schemeClr val="tx1"/>
                          </a:solidFill>
                          <a:effectLst/>
                          <a:latin typeface="+mn-ea"/>
                          <a:ea typeface="+mn-ea"/>
                        </a:rPr>
                        <a:t>万</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0" i="0" u="none" strike="noStrike" cap="none" normalizeH="0" baseline="0" dirty="0" smtClean="0">
                          <a:ln>
                            <a:noFill/>
                          </a:ln>
                          <a:solidFill>
                            <a:schemeClr val="tx1"/>
                          </a:solidFill>
                          <a:effectLst/>
                          <a:latin typeface="+mn-ea"/>
                          <a:ea typeface="+mn-ea"/>
                        </a:rPr>
                        <a:t>6</a:t>
                      </a:r>
                      <a:r>
                        <a:rPr kumimoji="0" lang="zh-CN" altLang="en-US" sz="1600" b="0" i="0" u="none" strike="noStrike" cap="none" normalizeH="0" baseline="0" dirty="0" smtClean="0">
                          <a:ln>
                            <a:noFill/>
                          </a:ln>
                          <a:solidFill>
                            <a:schemeClr val="tx1"/>
                          </a:solidFill>
                          <a:effectLst/>
                          <a:latin typeface="+mn-ea"/>
                          <a:ea typeface="+mn-ea"/>
                        </a:rPr>
                        <a:t>万</a:t>
                      </a:r>
                    </a:p>
                  </a:txBody>
                  <a:tcPr horzOverflow="overflow">
                    <a:lnL w="12700" cap="flat" cmpd="sng" algn="ctr">
                      <a:solidFill>
                        <a:schemeClr val="bg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r>
            </a:tbl>
          </a:graphicData>
        </a:graphic>
      </p:graphicFrame>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idx="4294967295"/>
          </p:nvPr>
        </p:nvSpPr>
        <p:spPr>
          <a:xfrm>
            <a:off x="1071563" y="304800"/>
            <a:ext cx="7504112" cy="1216025"/>
          </a:xfrm>
          <a:ln/>
        </p:spPr>
        <p:txBody>
          <a:bodyPr/>
          <a:lstStyle/>
          <a:p>
            <a:pPr eaLnBrk="1" hangingPunct="1"/>
            <a:r>
              <a:rPr lang="zh-CN">
                <a:ea typeface="华文中宋" pitchFamily="2" charset="-122"/>
              </a:rPr>
              <a:t>四、准确把握改善工作要求</a:t>
            </a:r>
          </a:p>
        </p:txBody>
      </p:sp>
      <p:sp>
        <p:nvSpPr>
          <p:cNvPr id="37891" name="Rectangle 3"/>
          <p:cNvSpPr>
            <a:spLocks noGrp="1" noChangeArrowheads="1"/>
          </p:cNvSpPr>
          <p:nvPr>
            <p:ph type="body" idx="1"/>
          </p:nvPr>
        </p:nvSpPr>
        <p:spPr>
          <a:xfrm>
            <a:off x="611188" y="1752600"/>
            <a:ext cx="8137525" cy="4267200"/>
          </a:xfrm>
          <a:ln/>
        </p:spPr>
        <p:txBody>
          <a:bodyPr/>
          <a:lstStyle/>
          <a:p>
            <a:pPr marL="469900" indent="-469900" algn="l" eaLnBrk="1" hangingPunct="1">
              <a:lnSpc>
                <a:spcPct val="140000"/>
              </a:lnSpc>
            </a:pPr>
            <a:r>
              <a:rPr lang="zh-CN" sz="3200">
                <a:ea typeface="华文中宋" pitchFamily="2" charset="-122"/>
              </a:rPr>
              <a:t>（五）建立管护长效机制</a:t>
            </a:r>
          </a:p>
          <a:p>
            <a:pPr marL="469900" indent="-469900" algn="l" eaLnBrk="1" hangingPunct="1">
              <a:lnSpc>
                <a:spcPct val="130000"/>
              </a:lnSpc>
            </a:pPr>
            <a:r>
              <a:rPr lang="zh-CN" sz="2400">
                <a:ea typeface="华文中宋" pitchFamily="2" charset="-122"/>
              </a:rPr>
              <a:t>          </a:t>
            </a:r>
            <a:r>
              <a:rPr lang="zh-CN" sz="2400">
                <a:latin typeface="宋体" pitchFamily="2" charset="-122"/>
                <a:sym typeface="宋体" pitchFamily="2" charset="-122"/>
              </a:rPr>
              <a:t>改善农村人居环境，三分在建、七分在管。道路、供排水、垃圾和污水治理、沼气、卫生保洁等公用设施的运行管护，要做到有制度、有资金、有人员，逐步建立长效管理机制。有条件的地方，要积极探索建立县乡财政补助、村集体补贴、住户适量付费相结合的管护经费保障制度，确保人居环境整治的成果能持续发挥作用</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idx="4294967295"/>
          </p:nvPr>
        </p:nvSpPr>
        <p:spPr>
          <a:xfrm>
            <a:off x="1071563" y="304800"/>
            <a:ext cx="7504112" cy="1216025"/>
          </a:xfrm>
          <a:ln/>
        </p:spPr>
        <p:txBody>
          <a:bodyPr/>
          <a:lstStyle/>
          <a:p>
            <a:pPr eaLnBrk="1" hangingPunct="1"/>
            <a:r>
              <a:rPr lang="zh-CN">
                <a:ea typeface="华文中宋" pitchFamily="2" charset="-122"/>
              </a:rPr>
              <a:t>五、扎实有效推进改善工作</a:t>
            </a:r>
          </a:p>
        </p:txBody>
      </p:sp>
      <p:sp>
        <p:nvSpPr>
          <p:cNvPr id="38915" name="Rectangle 3"/>
          <p:cNvSpPr>
            <a:spLocks noGrp="1" noChangeArrowheads="1"/>
          </p:cNvSpPr>
          <p:nvPr>
            <p:ph type="body" idx="1"/>
          </p:nvPr>
        </p:nvSpPr>
        <p:spPr>
          <a:xfrm>
            <a:off x="611188" y="1752600"/>
            <a:ext cx="8137525" cy="4267200"/>
          </a:xfrm>
          <a:ln/>
        </p:spPr>
        <p:txBody>
          <a:bodyPr/>
          <a:lstStyle/>
          <a:p>
            <a:pPr marL="469900" indent="-469900" algn="l" eaLnBrk="1" hangingPunct="1">
              <a:lnSpc>
                <a:spcPct val="140000"/>
              </a:lnSpc>
            </a:pPr>
            <a:r>
              <a:rPr lang="zh-CN" altLang="en-US" sz="3200">
                <a:ea typeface="华文中宋" pitchFamily="2" charset="-122"/>
              </a:rPr>
              <a:t>（一）明确总体工作思路</a:t>
            </a:r>
          </a:p>
          <a:p>
            <a:pPr marL="469900" indent="-469900" algn="l" eaLnBrk="1" hangingPunct="1">
              <a:lnSpc>
                <a:spcPct val="130000"/>
              </a:lnSpc>
            </a:pPr>
            <a:r>
              <a:rPr lang="zh-CN" altLang="en-US" sz="2400">
                <a:ea typeface="华文中宋" pitchFamily="2" charset="-122"/>
              </a:rPr>
              <a:t>        </a:t>
            </a:r>
            <a:r>
              <a:rPr lang="zh-CN" altLang="en-US" sz="2400">
                <a:latin typeface="宋体" pitchFamily="2" charset="-122"/>
                <a:sym typeface="宋体" pitchFamily="2" charset="-122"/>
              </a:rPr>
              <a:t>四个阶段性任务：</a:t>
            </a:r>
            <a:endParaRPr lang="en-US" sz="2400">
              <a:latin typeface="宋体" pitchFamily="2" charset="-122"/>
              <a:sym typeface="宋体" pitchFamily="2" charset="-122"/>
            </a:endParaRPr>
          </a:p>
          <a:p>
            <a:pPr marL="469900" indent="-469900" algn="l" eaLnBrk="1" hangingPunct="1">
              <a:lnSpc>
                <a:spcPct val="130000"/>
              </a:lnSpc>
            </a:pPr>
            <a:r>
              <a:rPr lang="en-US" sz="2400">
                <a:latin typeface="宋体" pitchFamily="2" charset="-122"/>
                <a:sym typeface="宋体" pitchFamily="2" charset="-122"/>
              </a:rPr>
              <a:t>          </a:t>
            </a:r>
            <a:r>
              <a:rPr lang="zh-CN" altLang="en-US" sz="2400">
                <a:latin typeface="宋体" pitchFamily="2" charset="-122"/>
                <a:sym typeface="宋体" pitchFamily="2" charset="-122"/>
              </a:rPr>
              <a:t>一是保障基本生活条件密切联系群众</a:t>
            </a:r>
            <a:endParaRPr lang="en-US" sz="2400">
              <a:latin typeface="宋体" pitchFamily="2" charset="-122"/>
              <a:sym typeface="宋体" pitchFamily="2" charset="-122"/>
            </a:endParaRPr>
          </a:p>
          <a:p>
            <a:pPr marL="469900" indent="-469900" algn="l" eaLnBrk="1" hangingPunct="1">
              <a:lnSpc>
                <a:spcPct val="130000"/>
              </a:lnSpc>
            </a:pPr>
            <a:r>
              <a:rPr lang="en-US" sz="2400">
                <a:latin typeface="宋体" pitchFamily="2" charset="-122"/>
                <a:sym typeface="宋体" pitchFamily="2" charset="-122"/>
              </a:rPr>
              <a:t>          </a:t>
            </a:r>
            <a:r>
              <a:rPr lang="zh-CN" altLang="en-US" sz="2400">
                <a:latin typeface="宋体" pitchFamily="2" charset="-122"/>
                <a:sym typeface="宋体" pitchFamily="2" charset="-122"/>
              </a:rPr>
              <a:t>二是组织发动群众整治环境卫生</a:t>
            </a:r>
            <a:endParaRPr lang="en-US" sz="2400">
              <a:latin typeface="宋体" pitchFamily="2" charset="-122"/>
              <a:sym typeface="宋体" pitchFamily="2" charset="-122"/>
            </a:endParaRPr>
          </a:p>
          <a:p>
            <a:pPr marL="469900" indent="-469900" algn="l" eaLnBrk="1" hangingPunct="1">
              <a:lnSpc>
                <a:spcPct val="130000"/>
              </a:lnSpc>
            </a:pPr>
            <a:r>
              <a:rPr lang="en-US" sz="2400">
                <a:latin typeface="宋体" pitchFamily="2" charset="-122"/>
                <a:sym typeface="宋体" pitchFamily="2" charset="-122"/>
              </a:rPr>
              <a:t>          </a:t>
            </a:r>
            <a:r>
              <a:rPr lang="zh-CN" altLang="en-US" sz="2400">
                <a:latin typeface="宋体" pitchFamily="2" charset="-122"/>
                <a:sym typeface="宋体" pitchFamily="2" charset="-122"/>
              </a:rPr>
              <a:t>三是建立长效管护机制</a:t>
            </a:r>
            <a:endParaRPr lang="en-US" sz="2400">
              <a:latin typeface="宋体" pitchFamily="2" charset="-122"/>
              <a:sym typeface="宋体" pitchFamily="2" charset="-122"/>
            </a:endParaRPr>
          </a:p>
          <a:p>
            <a:pPr marL="469900" indent="-469900" algn="l" eaLnBrk="1" hangingPunct="1">
              <a:lnSpc>
                <a:spcPct val="130000"/>
              </a:lnSpc>
            </a:pPr>
            <a:r>
              <a:rPr lang="en-US" sz="2400">
                <a:latin typeface="宋体" pitchFamily="2" charset="-122"/>
                <a:sym typeface="宋体" pitchFamily="2" charset="-122"/>
              </a:rPr>
              <a:t>          </a:t>
            </a:r>
            <a:r>
              <a:rPr lang="zh-CN" altLang="en-US" sz="2400">
                <a:latin typeface="宋体" pitchFamily="2" charset="-122"/>
                <a:sym typeface="宋体" pitchFamily="2" charset="-122"/>
              </a:rPr>
              <a:t>四是发展产业</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ChangeArrowheads="1"/>
          </p:cNvSpPr>
          <p:nvPr/>
        </p:nvSpPr>
        <p:spPr bwMode="auto">
          <a:xfrm>
            <a:off x="828675" y="1701800"/>
            <a:ext cx="7781925" cy="4441825"/>
          </a:xfrm>
          <a:prstGeom prst="rect">
            <a:avLst/>
          </a:prstGeom>
          <a:noFill/>
          <a:ln w="9525">
            <a:noFill/>
            <a:miter lim="800000"/>
            <a:headEnd/>
            <a:tailEnd/>
          </a:ln>
        </p:spPr>
        <p:txBody>
          <a:bodyPr/>
          <a:lstStyle/>
          <a:p>
            <a:pPr marL="469900" indent="-469900" eaLnBrk="1" hangingPunct="1">
              <a:lnSpc>
                <a:spcPct val="130000"/>
              </a:lnSpc>
            </a:pPr>
            <a:r>
              <a:rPr lang="zh-CN" altLang="en-US" sz="3000" dirty="0">
                <a:solidFill>
                  <a:srgbClr val="000000"/>
                </a:solidFill>
                <a:latin typeface="华文中宋" pitchFamily="2" charset="-122"/>
                <a:ea typeface="华文中宋" pitchFamily="2" charset="-122"/>
                <a:sym typeface="华文中宋" pitchFamily="2" charset="-122"/>
              </a:rPr>
              <a:t>（一）改善农村人居环境是全面建成小康社会的基本要求</a:t>
            </a:r>
            <a:endParaRPr lang="en-US" sz="3000" dirty="0">
              <a:solidFill>
                <a:srgbClr val="000000"/>
              </a:solidFill>
              <a:latin typeface="华文中宋" pitchFamily="2" charset="-122"/>
              <a:ea typeface="华文中宋" pitchFamily="2" charset="-122"/>
              <a:sym typeface="华文中宋" pitchFamily="2" charset="-122"/>
            </a:endParaRPr>
          </a:p>
          <a:p>
            <a:pPr marL="469900" indent="-469900">
              <a:spcBef>
                <a:spcPct val="65000"/>
              </a:spcBef>
              <a:buClr>
                <a:schemeClr val="accent2"/>
              </a:buClr>
              <a:buFont typeface="Wingdings" pitchFamily="2" charset="2"/>
              <a:buNone/>
            </a:pPr>
            <a:r>
              <a:rPr lang="zh-CN" altLang="en-US" sz="2400" dirty="0">
                <a:solidFill>
                  <a:srgbClr val="000000"/>
                </a:solidFill>
                <a:sym typeface="Verdana" pitchFamily="34" charset="0"/>
              </a:rPr>
              <a:t>         小康不小康、关键看老乡。农业农村发展对如期实现全面建成小康社会的战略目标具有决定性作用。</a:t>
            </a:r>
            <a:endParaRPr lang="en-US" sz="2400" dirty="0">
              <a:solidFill>
                <a:srgbClr val="000000"/>
              </a:solidFill>
              <a:sym typeface="Verdana" pitchFamily="34" charset="0"/>
            </a:endParaRPr>
          </a:p>
          <a:p>
            <a:pPr marL="469900" indent="-469900">
              <a:spcBef>
                <a:spcPct val="65000"/>
              </a:spcBef>
              <a:buClr>
                <a:schemeClr val="accent2"/>
              </a:buClr>
              <a:buFont typeface="Wingdings" pitchFamily="2" charset="2"/>
              <a:buNone/>
            </a:pPr>
            <a:r>
              <a:rPr lang="zh-CN" altLang="en-US" sz="2400" dirty="0">
                <a:solidFill>
                  <a:srgbClr val="000000"/>
                </a:solidFill>
                <a:sym typeface="Verdana" pitchFamily="34" charset="0"/>
              </a:rPr>
              <a:t>         当前我国的城乡差距，除了体现在收入之外，更明显的是反映在基础设施建设和基本公共服务方面，这又主要体现在城乡居民的居住条件、公共设施、环境卫生等方面。</a:t>
            </a:r>
            <a:endParaRPr lang="zh-CN" altLang="en-US" sz="2400" dirty="0">
              <a:solidFill>
                <a:srgbClr val="000000"/>
              </a:solidFill>
              <a:latin typeface="华文中宋" pitchFamily="2" charset="-122"/>
              <a:ea typeface="华文中宋" pitchFamily="2" charset="-122"/>
              <a:sym typeface="华文中宋" pitchFamily="2" charset="-122"/>
            </a:endParaRPr>
          </a:p>
        </p:txBody>
      </p:sp>
      <p:sp>
        <p:nvSpPr>
          <p:cNvPr id="7171" name="Rectangle 5"/>
          <p:cNvSpPr>
            <a:spLocks noGrp="1" noChangeArrowheads="1"/>
          </p:cNvSpPr>
          <p:nvPr>
            <p:ph type="title" idx="4294967295"/>
          </p:nvPr>
        </p:nvSpPr>
        <p:spPr>
          <a:xfrm>
            <a:off x="928688" y="304800"/>
            <a:ext cx="7072312" cy="1216025"/>
          </a:xfrm>
          <a:ln/>
        </p:spPr>
        <p:txBody>
          <a:bodyPr/>
          <a:lstStyle/>
          <a:p>
            <a:pPr eaLnBrk="1" hangingPunct="1"/>
            <a:r>
              <a:rPr lang="zh-CN">
                <a:solidFill>
                  <a:schemeClr val="tx1"/>
                </a:solidFill>
                <a:ea typeface="华文中宋" pitchFamily="2" charset="-122"/>
              </a:rPr>
              <a:t>二、认真学习领会重要意义</a:t>
            </a:r>
            <a:endParaRPr lang="zh-CN">
              <a:ea typeface="华文中宋" pitchFamily="2" charset="-122"/>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idx="4294967295"/>
          </p:nvPr>
        </p:nvSpPr>
        <p:spPr>
          <a:xfrm>
            <a:off x="1071563" y="304800"/>
            <a:ext cx="7504112" cy="1216025"/>
          </a:xfrm>
          <a:ln/>
        </p:spPr>
        <p:txBody>
          <a:bodyPr/>
          <a:lstStyle/>
          <a:p>
            <a:pPr eaLnBrk="1" hangingPunct="1"/>
            <a:r>
              <a:rPr lang="zh-CN">
                <a:ea typeface="华文中宋" pitchFamily="2" charset="-122"/>
              </a:rPr>
              <a:t>五、扎实有效推进改善工作</a:t>
            </a:r>
          </a:p>
        </p:txBody>
      </p:sp>
      <p:sp>
        <p:nvSpPr>
          <p:cNvPr id="39939" name="Rectangle 3"/>
          <p:cNvSpPr>
            <a:spLocks noGrp="1" noChangeArrowheads="1"/>
          </p:cNvSpPr>
          <p:nvPr>
            <p:ph type="body" idx="1"/>
          </p:nvPr>
        </p:nvSpPr>
        <p:spPr>
          <a:xfrm>
            <a:off x="611188" y="1752600"/>
            <a:ext cx="8137525" cy="4267200"/>
          </a:xfrm>
          <a:ln/>
        </p:spPr>
        <p:txBody>
          <a:bodyPr/>
          <a:lstStyle/>
          <a:p>
            <a:pPr marL="469900" indent="-469900" algn="l" eaLnBrk="1" hangingPunct="1">
              <a:lnSpc>
                <a:spcPct val="140000"/>
              </a:lnSpc>
            </a:pPr>
            <a:r>
              <a:rPr lang="zh-CN" altLang="en-US" sz="3200" dirty="0" smtClean="0">
                <a:ea typeface="华文中宋" pitchFamily="2" charset="-122"/>
              </a:rPr>
              <a:t>（二）</a:t>
            </a:r>
            <a:r>
              <a:rPr lang="zh-CN" altLang="en-US" sz="3200" dirty="0">
                <a:ea typeface="华文中宋" pitchFamily="2" charset="-122"/>
              </a:rPr>
              <a:t>目前工作中存在的问题</a:t>
            </a:r>
          </a:p>
          <a:p>
            <a:pPr marL="469900" indent="-469900" algn="l" eaLnBrk="1" hangingPunct="1">
              <a:lnSpc>
                <a:spcPct val="130000"/>
              </a:lnSpc>
            </a:pPr>
            <a:r>
              <a:rPr lang="zh-CN" altLang="en-US" sz="2400" dirty="0">
                <a:ea typeface="华文中宋" pitchFamily="2" charset="-122"/>
              </a:rPr>
              <a:t>        </a:t>
            </a:r>
            <a:r>
              <a:rPr lang="zh-CN" altLang="en-US" sz="2400" dirty="0">
                <a:latin typeface="宋体" pitchFamily="2" charset="-122"/>
                <a:sym typeface="宋体" pitchFamily="2" charset="-122"/>
              </a:rPr>
              <a:t>一是各地进展差异较大，市县重城轻乡依然严重</a:t>
            </a:r>
          </a:p>
          <a:p>
            <a:pPr marL="469900" indent="-469900" algn="l" eaLnBrk="1" hangingPunct="1">
              <a:lnSpc>
                <a:spcPct val="130000"/>
              </a:lnSpc>
            </a:pPr>
            <a:r>
              <a:rPr lang="en-US" sz="2400" dirty="0">
                <a:latin typeface="宋体" pitchFamily="2" charset="-122"/>
                <a:sym typeface="宋体" pitchFamily="2" charset="-122"/>
              </a:rPr>
              <a:t>      </a:t>
            </a:r>
            <a:r>
              <a:rPr lang="zh-CN" altLang="en-US" sz="2400" dirty="0">
                <a:latin typeface="宋体" pitchFamily="2" charset="-122"/>
                <a:sym typeface="宋体" pitchFamily="2" charset="-122"/>
              </a:rPr>
              <a:t>二是一些地方整治方向存在偏差，农村建设失去特色</a:t>
            </a:r>
          </a:p>
          <a:p>
            <a:pPr marL="469900" indent="-469900" algn="l" eaLnBrk="1" hangingPunct="1">
              <a:lnSpc>
                <a:spcPct val="130000"/>
              </a:lnSpc>
            </a:pPr>
            <a:r>
              <a:rPr lang="en-US" sz="2400" dirty="0">
                <a:latin typeface="宋体" pitchFamily="2" charset="-122"/>
                <a:sym typeface="宋体" pitchFamily="2" charset="-122"/>
              </a:rPr>
              <a:t>      </a:t>
            </a:r>
            <a:r>
              <a:rPr lang="zh-CN" altLang="en-US" sz="2400" dirty="0">
                <a:latin typeface="宋体" pitchFamily="2" charset="-122"/>
                <a:sym typeface="宋体" pitchFamily="2" charset="-122"/>
              </a:rPr>
              <a:t>三是资金投入严重不足，资金使用缺乏统筹</a:t>
            </a:r>
          </a:p>
          <a:p>
            <a:pPr marL="469900" indent="-469900" algn="l" eaLnBrk="1" hangingPunct="1">
              <a:lnSpc>
                <a:spcPct val="130000"/>
              </a:lnSpc>
            </a:pPr>
            <a:r>
              <a:rPr lang="en-US" sz="2400" dirty="0">
                <a:latin typeface="宋体" pitchFamily="2" charset="-122"/>
                <a:sym typeface="宋体" pitchFamily="2" charset="-122"/>
              </a:rPr>
              <a:t>      </a:t>
            </a:r>
            <a:r>
              <a:rPr lang="zh-CN" altLang="en-US" sz="2400" dirty="0">
                <a:latin typeface="宋体" pitchFamily="2" charset="-122"/>
                <a:sym typeface="宋体" pitchFamily="2" charset="-122"/>
              </a:rPr>
              <a:t>四是基层管理相当薄弱，长效机制难形成</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I:\zhaopian\照片 962.jpg"/>
          <p:cNvPicPr>
            <a:picLocks noChangeAspect="1" noChangeArrowheads="1"/>
          </p:cNvPicPr>
          <p:nvPr/>
        </p:nvPicPr>
        <p:blipFill>
          <a:blip r:embed="rId2" cstate="print"/>
          <a:srcRect/>
          <a:stretch>
            <a:fillRect/>
          </a:stretch>
        </p:blipFill>
        <p:spPr bwMode="auto">
          <a:xfrm>
            <a:off x="4572001" y="0"/>
            <a:ext cx="4572000" cy="3429000"/>
          </a:xfrm>
          <a:prstGeom prst="rect">
            <a:avLst/>
          </a:prstGeom>
          <a:noFill/>
        </p:spPr>
      </p:pic>
      <p:pic>
        <p:nvPicPr>
          <p:cNvPr id="8" name="Picture 2" descr="I:\zhaopian\照片 979.jpg"/>
          <p:cNvPicPr>
            <a:picLocks noChangeAspect="1" noChangeArrowheads="1"/>
          </p:cNvPicPr>
          <p:nvPr/>
        </p:nvPicPr>
        <p:blipFill>
          <a:blip r:embed="rId3" cstate="print"/>
          <a:srcRect/>
          <a:stretch>
            <a:fillRect/>
          </a:stretch>
        </p:blipFill>
        <p:spPr bwMode="auto">
          <a:xfrm>
            <a:off x="0" y="3414770"/>
            <a:ext cx="4590973" cy="3443230"/>
          </a:xfrm>
          <a:prstGeom prst="rect">
            <a:avLst/>
          </a:prstGeom>
          <a:noFill/>
        </p:spPr>
      </p:pic>
      <p:pic>
        <p:nvPicPr>
          <p:cNvPr id="9" name="Picture 5" descr="I:\zhaopian\照片 1285.jpg"/>
          <p:cNvPicPr>
            <a:picLocks noChangeAspect="1" noChangeArrowheads="1"/>
          </p:cNvPicPr>
          <p:nvPr/>
        </p:nvPicPr>
        <p:blipFill>
          <a:blip r:embed="rId4" cstate="print"/>
          <a:srcRect/>
          <a:stretch>
            <a:fillRect/>
          </a:stretch>
        </p:blipFill>
        <p:spPr bwMode="auto">
          <a:xfrm>
            <a:off x="4572000" y="3428999"/>
            <a:ext cx="4572000" cy="3429001"/>
          </a:xfrm>
          <a:prstGeom prst="rect">
            <a:avLst/>
          </a:prstGeom>
          <a:noFill/>
        </p:spPr>
      </p:pic>
      <p:pic>
        <p:nvPicPr>
          <p:cNvPr id="2050" name="Picture 2" descr="D:\My Documents\Untitled-1副本.jpg"/>
          <p:cNvPicPr>
            <a:picLocks noChangeAspect="1" noChangeArrowheads="1"/>
          </p:cNvPicPr>
          <p:nvPr/>
        </p:nvPicPr>
        <p:blipFill>
          <a:blip r:embed="rId5" cstate="print"/>
          <a:srcRect/>
          <a:stretch>
            <a:fillRect/>
          </a:stretch>
        </p:blipFill>
        <p:spPr bwMode="auto">
          <a:xfrm>
            <a:off x="0" y="-1"/>
            <a:ext cx="4572000" cy="3410881"/>
          </a:xfrm>
          <a:prstGeom prst="rect">
            <a:avLst/>
          </a:prstGeom>
          <a:noFill/>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idx="4294967295"/>
          </p:nvPr>
        </p:nvSpPr>
        <p:spPr>
          <a:xfrm>
            <a:off x="1071563" y="304800"/>
            <a:ext cx="7504112" cy="1216025"/>
          </a:xfrm>
          <a:ln/>
        </p:spPr>
        <p:txBody>
          <a:bodyPr/>
          <a:lstStyle/>
          <a:p>
            <a:pPr eaLnBrk="1" hangingPunct="1"/>
            <a:r>
              <a:rPr lang="zh-CN">
                <a:ea typeface="华文中宋" pitchFamily="2" charset="-122"/>
              </a:rPr>
              <a:t>五、扎实有效推进改善工作</a:t>
            </a:r>
          </a:p>
        </p:txBody>
      </p:sp>
      <p:sp>
        <p:nvSpPr>
          <p:cNvPr id="40963" name="Rectangle 3"/>
          <p:cNvSpPr>
            <a:spLocks noGrp="1" noChangeArrowheads="1"/>
          </p:cNvSpPr>
          <p:nvPr>
            <p:ph type="body" idx="1"/>
          </p:nvPr>
        </p:nvSpPr>
        <p:spPr>
          <a:xfrm>
            <a:off x="611188" y="1752600"/>
            <a:ext cx="8137525" cy="4267200"/>
          </a:xfrm>
          <a:ln/>
        </p:spPr>
        <p:txBody>
          <a:bodyPr/>
          <a:lstStyle/>
          <a:p>
            <a:pPr marL="469900" indent="-469900" algn="l" eaLnBrk="1" hangingPunct="1">
              <a:lnSpc>
                <a:spcPct val="140000"/>
              </a:lnSpc>
            </a:pPr>
            <a:r>
              <a:rPr lang="zh-CN" altLang="en-US" sz="3200" dirty="0" smtClean="0">
                <a:ea typeface="华文中宋" pitchFamily="2" charset="-122"/>
              </a:rPr>
              <a:t>（三）</a:t>
            </a:r>
            <a:r>
              <a:rPr lang="zh-CN" altLang="en-US" sz="3200" dirty="0">
                <a:ea typeface="华文中宋" pitchFamily="2" charset="-122"/>
              </a:rPr>
              <a:t>改进工作方法</a:t>
            </a:r>
          </a:p>
          <a:p>
            <a:pPr marL="469900" indent="-469900" algn="l" eaLnBrk="1" hangingPunct="1">
              <a:lnSpc>
                <a:spcPct val="130000"/>
              </a:lnSpc>
            </a:pPr>
            <a:r>
              <a:rPr lang="zh-CN" altLang="en-US" sz="2400" dirty="0">
                <a:latin typeface="宋体" pitchFamily="2" charset="-122"/>
                <a:sym typeface="宋体" pitchFamily="2" charset="-122"/>
              </a:rPr>
              <a:t>     农村发展水平千差万别，各地要按照总的指导性要求，根据本地农村发展阶段和实际情况，确定具体目标任务：</a:t>
            </a:r>
          </a:p>
          <a:p>
            <a:pPr marL="908050" lvl="1" indent="-436563" algn="l" eaLnBrk="1" hangingPunct="1">
              <a:lnSpc>
                <a:spcPct val="130000"/>
              </a:lnSpc>
              <a:buFont typeface="Wingdings" pitchFamily="2" charset="2"/>
              <a:buChar char="p"/>
            </a:pPr>
            <a:r>
              <a:rPr lang="zh-CN" altLang="en-US" sz="2300" dirty="0">
                <a:latin typeface="宋体" pitchFamily="2" charset="-122"/>
                <a:sym typeface="宋体" pitchFamily="2" charset="-122"/>
              </a:rPr>
              <a:t>坚持因地制宜、分类指导，统一要求与尊重差异相结合。</a:t>
            </a:r>
            <a:endParaRPr lang="en-US" sz="2300" dirty="0">
              <a:latin typeface="宋体" pitchFamily="2" charset="-122"/>
              <a:sym typeface="宋体" pitchFamily="2" charset="-122"/>
            </a:endParaRPr>
          </a:p>
          <a:p>
            <a:pPr marL="908050" lvl="1" indent="-436563" algn="l" eaLnBrk="1" hangingPunct="1">
              <a:lnSpc>
                <a:spcPct val="130000"/>
              </a:lnSpc>
              <a:buFont typeface="Wingdings" pitchFamily="2" charset="2"/>
              <a:buChar char="p"/>
            </a:pPr>
            <a:r>
              <a:rPr lang="zh-CN" altLang="en-US" sz="2200" dirty="0">
                <a:latin typeface="宋体" pitchFamily="2" charset="-122"/>
                <a:sym typeface="宋体" pitchFamily="2" charset="-122"/>
              </a:rPr>
              <a:t>坚持规划先行、完善机制，集中整治与分步实施相结合。</a:t>
            </a:r>
            <a:endParaRPr lang="en-US" sz="2200" dirty="0">
              <a:latin typeface="宋体" pitchFamily="2" charset="-122"/>
              <a:sym typeface="宋体" pitchFamily="2" charset="-122"/>
            </a:endParaRPr>
          </a:p>
          <a:p>
            <a:pPr marL="908050" lvl="1" indent="-436563" algn="l" eaLnBrk="1" hangingPunct="1">
              <a:lnSpc>
                <a:spcPct val="130000"/>
              </a:lnSpc>
              <a:buFont typeface="Wingdings" pitchFamily="2" charset="2"/>
              <a:buChar char="p"/>
            </a:pPr>
            <a:r>
              <a:rPr lang="zh-CN" altLang="en-US" sz="2200" dirty="0">
                <a:latin typeface="宋体" pitchFamily="2" charset="-122"/>
                <a:sym typeface="宋体" pitchFamily="2" charset="-122"/>
              </a:rPr>
              <a:t>坚持突出重点、统筹协调，改善环境与促进发展相结合。</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2" descr="I:\zhaopian\照片 1288.jpg"/>
          <p:cNvPicPr>
            <a:picLocks noChangeAspect="1" noChangeArrowheads="1"/>
          </p:cNvPicPr>
          <p:nvPr/>
        </p:nvPicPr>
        <p:blipFill>
          <a:blip r:embed="rId2" cstate="print"/>
          <a:srcRect/>
          <a:stretch>
            <a:fillRect/>
          </a:stretch>
        </p:blipFill>
        <p:spPr bwMode="auto">
          <a:xfrm>
            <a:off x="0" y="-1"/>
            <a:ext cx="4572000" cy="3429001"/>
          </a:xfrm>
          <a:prstGeom prst="rect">
            <a:avLst/>
          </a:prstGeom>
          <a:noFill/>
        </p:spPr>
      </p:pic>
      <p:pic>
        <p:nvPicPr>
          <p:cNvPr id="51204" name="Picture 4" descr="I:\zhaopian\照片 1290.jpg"/>
          <p:cNvPicPr>
            <a:picLocks noChangeAspect="1" noChangeArrowheads="1"/>
          </p:cNvPicPr>
          <p:nvPr/>
        </p:nvPicPr>
        <p:blipFill>
          <a:blip r:embed="rId3" cstate="print"/>
          <a:srcRect/>
          <a:stretch>
            <a:fillRect/>
          </a:stretch>
        </p:blipFill>
        <p:spPr bwMode="auto">
          <a:xfrm>
            <a:off x="4572000" y="0"/>
            <a:ext cx="4572000" cy="3429000"/>
          </a:xfrm>
          <a:prstGeom prst="rect">
            <a:avLst/>
          </a:prstGeom>
          <a:noFill/>
        </p:spPr>
      </p:pic>
      <p:pic>
        <p:nvPicPr>
          <p:cNvPr id="1026" name="Picture 2" descr="I:\王旭东photo2015\照片 669.jpg"/>
          <p:cNvPicPr>
            <a:picLocks noChangeAspect="1" noChangeArrowheads="1"/>
          </p:cNvPicPr>
          <p:nvPr/>
        </p:nvPicPr>
        <p:blipFill>
          <a:blip r:embed="rId4" cstate="print"/>
          <a:srcRect/>
          <a:stretch>
            <a:fillRect/>
          </a:stretch>
        </p:blipFill>
        <p:spPr bwMode="auto">
          <a:xfrm>
            <a:off x="4572000" y="3429000"/>
            <a:ext cx="4572000" cy="3429000"/>
          </a:xfrm>
          <a:prstGeom prst="rect">
            <a:avLst/>
          </a:prstGeom>
          <a:noFill/>
        </p:spPr>
      </p:pic>
      <p:pic>
        <p:nvPicPr>
          <p:cNvPr id="1027" name="Picture 3" descr="I:\王旭东photo2015\照片 797.jpg"/>
          <p:cNvPicPr>
            <a:picLocks noChangeAspect="1" noChangeArrowheads="1"/>
          </p:cNvPicPr>
          <p:nvPr/>
        </p:nvPicPr>
        <p:blipFill>
          <a:blip r:embed="rId5" cstate="print"/>
          <a:srcRect/>
          <a:stretch>
            <a:fillRect/>
          </a:stretch>
        </p:blipFill>
        <p:spPr bwMode="auto">
          <a:xfrm>
            <a:off x="0" y="3428999"/>
            <a:ext cx="4572000" cy="3429001"/>
          </a:xfrm>
          <a:prstGeom prst="rect">
            <a:avLst/>
          </a:prstGeom>
          <a:noFill/>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I:\王旭东photo2015\照片 870.jpg"/>
          <p:cNvPicPr>
            <a:picLocks noChangeAspect="1" noChangeArrowheads="1"/>
          </p:cNvPicPr>
          <p:nvPr/>
        </p:nvPicPr>
        <p:blipFill>
          <a:blip r:embed="rId2" cstate="print"/>
          <a:srcRect/>
          <a:stretch>
            <a:fillRect/>
          </a:stretch>
        </p:blipFill>
        <p:spPr bwMode="auto">
          <a:xfrm>
            <a:off x="0" y="0"/>
            <a:ext cx="5000628" cy="3750471"/>
          </a:xfrm>
          <a:prstGeom prst="rect">
            <a:avLst/>
          </a:prstGeom>
          <a:noFill/>
        </p:spPr>
      </p:pic>
      <p:pic>
        <p:nvPicPr>
          <p:cNvPr id="3075" name="Picture 3" descr="I:\王旭东photo2015\照片 932.jpg"/>
          <p:cNvPicPr>
            <a:picLocks noChangeAspect="1" noChangeArrowheads="1"/>
          </p:cNvPicPr>
          <p:nvPr/>
        </p:nvPicPr>
        <p:blipFill>
          <a:blip r:embed="rId3" cstate="print"/>
          <a:srcRect/>
          <a:stretch>
            <a:fillRect/>
          </a:stretch>
        </p:blipFill>
        <p:spPr bwMode="auto">
          <a:xfrm>
            <a:off x="4600620" y="3450465"/>
            <a:ext cx="4543380" cy="3407535"/>
          </a:xfrm>
          <a:prstGeom prst="rect">
            <a:avLst/>
          </a:prstGeom>
          <a:noFill/>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idx="4294967295"/>
          </p:nvPr>
        </p:nvSpPr>
        <p:spPr>
          <a:xfrm>
            <a:off x="1071563" y="304800"/>
            <a:ext cx="7504112" cy="1216025"/>
          </a:xfrm>
          <a:ln/>
        </p:spPr>
        <p:txBody>
          <a:bodyPr/>
          <a:lstStyle/>
          <a:p>
            <a:pPr eaLnBrk="1" hangingPunct="1"/>
            <a:r>
              <a:rPr lang="zh-CN">
                <a:ea typeface="华文中宋" pitchFamily="2" charset="-122"/>
              </a:rPr>
              <a:t>五、扎实有效推进改善工作</a:t>
            </a:r>
          </a:p>
        </p:txBody>
      </p:sp>
      <p:sp>
        <p:nvSpPr>
          <p:cNvPr id="41987" name="Rectangle 3"/>
          <p:cNvSpPr>
            <a:spLocks noGrp="1" noChangeArrowheads="1"/>
          </p:cNvSpPr>
          <p:nvPr>
            <p:ph type="body" idx="1"/>
          </p:nvPr>
        </p:nvSpPr>
        <p:spPr>
          <a:xfrm>
            <a:off x="611188" y="1752600"/>
            <a:ext cx="8137525" cy="4267200"/>
          </a:xfrm>
          <a:ln/>
        </p:spPr>
        <p:txBody>
          <a:bodyPr/>
          <a:lstStyle/>
          <a:p>
            <a:pPr marL="469900" indent="-469900" algn="l" eaLnBrk="1" hangingPunct="1">
              <a:lnSpc>
                <a:spcPct val="150000"/>
              </a:lnSpc>
            </a:pPr>
            <a:r>
              <a:rPr lang="zh-CN" altLang="en-US" sz="3200" dirty="0" smtClean="0">
                <a:ea typeface="华文中宋" pitchFamily="2" charset="-122"/>
              </a:rPr>
              <a:t>（四）</a:t>
            </a:r>
            <a:r>
              <a:rPr lang="zh-CN" altLang="en-US" sz="3200" dirty="0">
                <a:ea typeface="华文中宋" pitchFamily="2" charset="-122"/>
              </a:rPr>
              <a:t>注意处理好几个重要问题</a:t>
            </a:r>
          </a:p>
          <a:p>
            <a:pPr marL="469900" indent="-469900" algn="l" eaLnBrk="1" hangingPunct="1">
              <a:lnSpc>
                <a:spcPct val="150000"/>
              </a:lnSpc>
            </a:pPr>
            <a:r>
              <a:rPr lang="zh-CN" altLang="en-US" sz="2400" dirty="0">
                <a:latin typeface="宋体" pitchFamily="2" charset="-122"/>
                <a:sym typeface="宋体" pitchFamily="2" charset="-122"/>
              </a:rPr>
              <a:t>     一是要保护利用好农村土地，严控大拆大建。</a:t>
            </a:r>
            <a:endParaRPr lang="en-US" sz="2400" dirty="0">
              <a:latin typeface="宋体" pitchFamily="2" charset="-122"/>
              <a:sym typeface="宋体" pitchFamily="2" charset="-122"/>
            </a:endParaRPr>
          </a:p>
          <a:p>
            <a:pPr marL="469900" indent="-469900" algn="l" eaLnBrk="1" hangingPunct="1">
              <a:lnSpc>
                <a:spcPct val="150000"/>
              </a:lnSpc>
            </a:pPr>
            <a:r>
              <a:rPr lang="en-US" sz="2400" dirty="0">
                <a:latin typeface="宋体" pitchFamily="2" charset="-122"/>
                <a:sym typeface="宋体" pitchFamily="2" charset="-122"/>
              </a:rPr>
              <a:t>     </a:t>
            </a:r>
            <a:r>
              <a:rPr lang="zh-CN" altLang="en-US" sz="2400" dirty="0">
                <a:latin typeface="宋体" pitchFamily="2" charset="-122"/>
                <a:sym typeface="宋体" pitchFamily="2" charset="-122"/>
              </a:rPr>
              <a:t>二是要保护好历史文化和自然景观，保持乡村特色。</a:t>
            </a:r>
            <a:endParaRPr lang="en-US" sz="2400" dirty="0">
              <a:latin typeface="宋体" pitchFamily="2" charset="-122"/>
              <a:sym typeface="宋体" pitchFamily="2" charset="-122"/>
            </a:endParaRPr>
          </a:p>
          <a:p>
            <a:pPr marL="469900" indent="-469900" algn="l" eaLnBrk="1" hangingPunct="1">
              <a:lnSpc>
                <a:spcPct val="150000"/>
              </a:lnSpc>
            </a:pPr>
            <a:r>
              <a:rPr lang="en-US" sz="2400" dirty="0">
                <a:latin typeface="宋体" pitchFamily="2" charset="-122"/>
                <a:sym typeface="宋体" pitchFamily="2" charset="-122"/>
              </a:rPr>
              <a:t>     </a:t>
            </a:r>
            <a:r>
              <a:rPr lang="zh-CN" altLang="en-US" sz="2400" dirty="0">
                <a:latin typeface="宋体" pitchFamily="2" charset="-122"/>
                <a:sym typeface="宋体" pitchFamily="2" charset="-122"/>
              </a:rPr>
              <a:t>三是要充分尊重农民意愿，不能增加农民负担。</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zhaopian\照片 970.jpg"/>
          <p:cNvPicPr>
            <a:picLocks noChangeAspect="1" noChangeArrowheads="1"/>
          </p:cNvPicPr>
          <p:nvPr/>
        </p:nvPicPr>
        <p:blipFill>
          <a:blip r:embed="rId2" cstate="print"/>
          <a:srcRect/>
          <a:stretch>
            <a:fillRect/>
          </a:stretch>
        </p:blipFill>
        <p:spPr bwMode="auto">
          <a:xfrm>
            <a:off x="857224" y="785794"/>
            <a:ext cx="7429552" cy="5572164"/>
          </a:xfrm>
          <a:prstGeom prst="rect">
            <a:avLst/>
          </a:prstGeom>
          <a:noFill/>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I:\王旭东photo2015\照片 1354.jpg"/>
          <p:cNvPicPr>
            <a:picLocks noChangeAspect="1" noChangeArrowheads="1"/>
          </p:cNvPicPr>
          <p:nvPr/>
        </p:nvPicPr>
        <p:blipFill>
          <a:blip r:embed="rId2"/>
          <a:srcRect/>
          <a:stretch>
            <a:fillRect/>
          </a:stretch>
        </p:blipFill>
        <p:spPr bwMode="auto">
          <a:xfrm>
            <a:off x="428596" y="714355"/>
            <a:ext cx="4357718" cy="3268289"/>
          </a:xfrm>
          <a:prstGeom prst="rect">
            <a:avLst/>
          </a:prstGeom>
          <a:noFill/>
        </p:spPr>
      </p:pic>
      <p:pic>
        <p:nvPicPr>
          <p:cNvPr id="4099" name="Picture 3" descr="I:\王旭东photo2015\照片 1356.jpg"/>
          <p:cNvPicPr>
            <a:picLocks noChangeAspect="1" noChangeArrowheads="1"/>
          </p:cNvPicPr>
          <p:nvPr/>
        </p:nvPicPr>
        <p:blipFill>
          <a:blip r:embed="rId3"/>
          <a:srcRect/>
          <a:stretch>
            <a:fillRect/>
          </a:stretch>
        </p:blipFill>
        <p:spPr bwMode="auto">
          <a:xfrm>
            <a:off x="4714876" y="3500438"/>
            <a:ext cx="4238612" cy="3178959"/>
          </a:xfrm>
          <a:prstGeom prst="rect">
            <a:avLst/>
          </a:prstGeom>
          <a:noFill/>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descr="I:\zhaopian\照片 954.jpg"/>
          <p:cNvPicPr>
            <a:picLocks noChangeAspect="1" noChangeArrowheads="1"/>
          </p:cNvPicPr>
          <p:nvPr/>
        </p:nvPicPr>
        <p:blipFill>
          <a:blip r:embed="rId2" cstate="print"/>
          <a:srcRect/>
          <a:stretch>
            <a:fillRect/>
          </a:stretch>
        </p:blipFill>
        <p:spPr bwMode="auto">
          <a:xfrm>
            <a:off x="0" y="-1"/>
            <a:ext cx="4714876" cy="3536157"/>
          </a:xfrm>
          <a:prstGeom prst="rect">
            <a:avLst/>
          </a:prstGeom>
          <a:noFill/>
        </p:spPr>
      </p:pic>
      <p:pic>
        <p:nvPicPr>
          <p:cNvPr id="48131" name="Picture 3" descr="I:\zhaopian\照片 959.jpg"/>
          <p:cNvPicPr>
            <a:picLocks noChangeAspect="1" noChangeArrowheads="1"/>
          </p:cNvPicPr>
          <p:nvPr/>
        </p:nvPicPr>
        <p:blipFill>
          <a:blip r:embed="rId3" cstate="print"/>
          <a:srcRect/>
          <a:stretch>
            <a:fillRect/>
          </a:stretch>
        </p:blipFill>
        <p:spPr bwMode="auto">
          <a:xfrm>
            <a:off x="0" y="3500437"/>
            <a:ext cx="4714876" cy="3375421"/>
          </a:xfrm>
          <a:prstGeom prst="rect">
            <a:avLst/>
          </a:prstGeom>
          <a:noFill/>
        </p:spPr>
      </p:pic>
      <p:pic>
        <p:nvPicPr>
          <p:cNvPr id="48132" name="Picture 4" descr="I:\zhaopian\照片 960.jpg"/>
          <p:cNvPicPr>
            <a:picLocks noChangeAspect="1" noChangeArrowheads="1"/>
          </p:cNvPicPr>
          <p:nvPr/>
        </p:nvPicPr>
        <p:blipFill>
          <a:blip r:embed="rId4" cstate="print"/>
          <a:srcRect/>
          <a:stretch>
            <a:fillRect/>
          </a:stretch>
        </p:blipFill>
        <p:spPr bwMode="auto">
          <a:xfrm>
            <a:off x="4714876" y="428603"/>
            <a:ext cx="4143404" cy="5524539"/>
          </a:xfrm>
          <a:prstGeom prst="rect">
            <a:avLst/>
          </a:prstGeom>
          <a:noFill/>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2" descr="I:\zhaopian\照片 933.jpg"/>
          <p:cNvPicPr>
            <a:picLocks noChangeAspect="1" noChangeArrowheads="1"/>
          </p:cNvPicPr>
          <p:nvPr/>
        </p:nvPicPr>
        <p:blipFill>
          <a:blip r:embed="rId2" cstate="print"/>
          <a:srcRect/>
          <a:stretch>
            <a:fillRect/>
          </a:stretch>
        </p:blipFill>
        <p:spPr bwMode="auto">
          <a:xfrm>
            <a:off x="3428993" y="2571745"/>
            <a:ext cx="5715007" cy="4286256"/>
          </a:xfrm>
          <a:prstGeom prst="rect">
            <a:avLst/>
          </a:prstGeom>
          <a:noFill/>
        </p:spPr>
      </p:pic>
      <p:pic>
        <p:nvPicPr>
          <p:cNvPr id="46084" name="Picture 4" descr="I:\zhaopian\照片 1284.jpg"/>
          <p:cNvPicPr>
            <a:picLocks noChangeAspect="1" noChangeArrowheads="1"/>
          </p:cNvPicPr>
          <p:nvPr/>
        </p:nvPicPr>
        <p:blipFill>
          <a:blip r:embed="rId3" cstate="print"/>
          <a:srcRect/>
          <a:stretch>
            <a:fillRect/>
          </a:stretch>
        </p:blipFill>
        <p:spPr bwMode="auto">
          <a:xfrm>
            <a:off x="0" y="0"/>
            <a:ext cx="5286380" cy="3964786"/>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ChangeArrowheads="1"/>
          </p:cNvSpPr>
          <p:nvPr/>
        </p:nvSpPr>
        <p:spPr bwMode="auto">
          <a:xfrm>
            <a:off x="828675" y="1701800"/>
            <a:ext cx="7781925" cy="4441825"/>
          </a:xfrm>
          <a:prstGeom prst="rect">
            <a:avLst/>
          </a:prstGeom>
          <a:noFill/>
          <a:ln w="9525">
            <a:noFill/>
            <a:miter lim="800000"/>
            <a:headEnd/>
            <a:tailEnd/>
          </a:ln>
        </p:spPr>
        <p:txBody>
          <a:bodyPr/>
          <a:lstStyle/>
          <a:p>
            <a:pPr marL="469900" indent="-469900" eaLnBrk="1" hangingPunct="1">
              <a:lnSpc>
                <a:spcPct val="130000"/>
              </a:lnSpc>
            </a:pPr>
            <a:r>
              <a:rPr lang="zh-CN" altLang="en-US" sz="3000" dirty="0">
                <a:solidFill>
                  <a:srgbClr val="000000"/>
                </a:solidFill>
                <a:latin typeface="华文中宋" pitchFamily="2" charset="-122"/>
                <a:ea typeface="华文中宋" pitchFamily="2" charset="-122"/>
                <a:sym typeface="华文中宋" pitchFamily="2" charset="-122"/>
              </a:rPr>
              <a:t>（二）改善农村人居环境是建设美丽中国的重要内容</a:t>
            </a:r>
            <a:endParaRPr lang="en-US" sz="3000" dirty="0">
              <a:solidFill>
                <a:srgbClr val="000000"/>
              </a:solidFill>
              <a:latin typeface="华文中宋" pitchFamily="2" charset="-122"/>
              <a:ea typeface="华文中宋" pitchFamily="2" charset="-122"/>
              <a:sym typeface="华文中宋" pitchFamily="2" charset="-122"/>
            </a:endParaRPr>
          </a:p>
          <a:p>
            <a:pPr marL="469900" indent="-469900">
              <a:spcBef>
                <a:spcPct val="65000"/>
              </a:spcBef>
              <a:buClr>
                <a:schemeClr val="accent2"/>
              </a:buClr>
              <a:buFont typeface="Wingdings" pitchFamily="2" charset="2"/>
              <a:buNone/>
            </a:pPr>
            <a:r>
              <a:rPr lang="zh-CN" altLang="en-US" sz="2400" dirty="0">
                <a:solidFill>
                  <a:srgbClr val="000000"/>
                </a:solidFill>
                <a:sym typeface="Verdana" pitchFamily="34" charset="0"/>
              </a:rPr>
              <a:t>         建设美丽中国首先要建设美丽乡村。美丽乡村不仅要有美丽的自然景观，还要有宜居的环境。</a:t>
            </a:r>
            <a:endParaRPr lang="en-US" sz="2400" dirty="0">
              <a:solidFill>
                <a:srgbClr val="000000"/>
              </a:solidFill>
              <a:sym typeface="Verdana" pitchFamily="34" charset="0"/>
            </a:endParaRPr>
          </a:p>
          <a:p>
            <a:pPr marL="469900" indent="-469900">
              <a:spcBef>
                <a:spcPct val="65000"/>
              </a:spcBef>
              <a:buClr>
                <a:schemeClr val="accent2"/>
              </a:buClr>
              <a:buFont typeface="Wingdings" pitchFamily="2" charset="2"/>
              <a:buNone/>
            </a:pPr>
            <a:r>
              <a:rPr lang="zh-CN" altLang="en-US" sz="2400" dirty="0">
                <a:solidFill>
                  <a:srgbClr val="000000"/>
                </a:solidFill>
                <a:sym typeface="Verdana" pitchFamily="34" charset="0"/>
              </a:rPr>
              <a:t>         改善农村人居环境，最起码的就是要做到改变农村许多地方污水乱排、垃圾乱扔、秸杆乱堆的脏乱差状况，为农民群众建设一个干净、卫生的生活家园，为美丽乡村建设奠定重要的基础。</a:t>
            </a:r>
            <a:endParaRPr lang="zh-CN" altLang="en-US" sz="2400" dirty="0">
              <a:solidFill>
                <a:srgbClr val="000000"/>
              </a:solidFill>
              <a:latin typeface="华文中宋" pitchFamily="2" charset="-122"/>
              <a:ea typeface="华文中宋" pitchFamily="2" charset="-122"/>
              <a:sym typeface="华文中宋" pitchFamily="2" charset="-122"/>
            </a:endParaRPr>
          </a:p>
        </p:txBody>
      </p:sp>
      <p:sp>
        <p:nvSpPr>
          <p:cNvPr id="8195" name="Rectangle 5"/>
          <p:cNvSpPr>
            <a:spLocks noGrp="1" noChangeArrowheads="1"/>
          </p:cNvSpPr>
          <p:nvPr>
            <p:ph type="title" idx="4294967295"/>
          </p:nvPr>
        </p:nvSpPr>
        <p:spPr>
          <a:xfrm>
            <a:off x="928688" y="304800"/>
            <a:ext cx="7143750" cy="1216025"/>
          </a:xfrm>
          <a:ln/>
        </p:spPr>
        <p:txBody>
          <a:bodyPr/>
          <a:lstStyle/>
          <a:p>
            <a:pPr eaLnBrk="1" hangingPunct="1"/>
            <a:r>
              <a:rPr lang="zh-CN">
                <a:solidFill>
                  <a:schemeClr val="tx1"/>
                </a:solidFill>
                <a:ea typeface="华文中宋" pitchFamily="2" charset="-122"/>
              </a:rPr>
              <a:t>二、认真学习领会重要意义</a:t>
            </a:r>
            <a:endParaRPr lang="zh-CN">
              <a:ea typeface="华文中宋" pitchFamily="2" charset="-122"/>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idx="4294967295"/>
          </p:nvPr>
        </p:nvSpPr>
        <p:spPr>
          <a:xfrm>
            <a:off x="1071563" y="304800"/>
            <a:ext cx="7504112" cy="1216025"/>
          </a:xfrm>
          <a:ln/>
        </p:spPr>
        <p:txBody>
          <a:bodyPr/>
          <a:lstStyle/>
          <a:p>
            <a:pPr eaLnBrk="1" hangingPunct="1"/>
            <a:r>
              <a:rPr lang="zh-CN">
                <a:ea typeface="华文中宋" pitchFamily="2" charset="-122"/>
              </a:rPr>
              <a:t>五、扎实有效推进改善工作</a:t>
            </a:r>
          </a:p>
        </p:txBody>
      </p:sp>
      <p:sp>
        <p:nvSpPr>
          <p:cNvPr id="43011" name="Rectangle 3"/>
          <p:cNvSpPr>
            <a:spLocks noGrp="1" noChangeArrowheads="1"/>
          </p:cNvSpPr>
          <p:nvPr>
            <p:ph type="body" idx="1"/>
          </p:nvPr>
        </p:nvSpPr>
        <p:spPr>
          <a:xfrm>
            <a:off x="611188" y="1752600"/>
            <a:ext cx="8137525" cy="4267200"/>
          </a:xfrm>
          <a:ln/>
        </p:spPr>
        <p:txBody>
          <a:bodyPr/>
          <a:lstStyle/>
          <a:p>
            <a:pPr marL="469900" indent="-469900" algn="l" eaLnBrk="1" hangingPunct="1">
              <a:lnSpc>
                <a:spcPct val="150000"/>
              </a:lnSpc>
            </a:pPr>
            <a:r>
              <a:rPr lang="zh-CN" altLang="en-US" sz="3200" dirty="0" smtClean="0">
                <a:ea typeface="华文中宋" pitchFamily="2" charset="-122"/>
              </a:rPr>
              <a:t>（五）</a:t>
            </a:r>
            <a:r>
              <a:rPr lang="zh-CN" altLang="en-US" sz="3200" dirty="0">
                <a:ea typeface="华文中宋" pitchFamily="2" charset="-122"/>
              </a:rPr>
              <a:t>建立改善工作的推进机制</a:t>
            </a:r>
          </a:p>
          <a:p>
            <a:pPr marL="469900" indent="-469900" algn="l" eaLnBrk="1" hangingPunct="1">
              <a:lnSpc>
                <a:spcPct val="150000"/>
              </a:lnSpc>
            </a:pPr>
            <a:r>
              <a:rPr lang="zh-CN" altLang="en-US" sz="2400" dirty="0">
                <a:latin typeface="宋体" pitchFamily="2" charset="-122"/>
                <a:sym typeface="宋体" pitchFamily="2" charset="-122"/>
              </a:rPr>
              <a:t>          一要完善工作推进机制。 </a:t>
            </a:r>
            <a:endParaRPr lang="en-US" sz="2400" dirty="0">
              <a:latin typeface="宋体" pitchFamily="2" charset="-122"/>
              <a:sym typeface="宋体" pitchFamily="2" charset="-122"/>
            </a:endParaRPr>
          </a:p>
          <a:p>
            <a:pPr marL="469900" indent="-469900" algn="l" eaLnBrk="1" hangingPunct="1">
              <a:lnSpc>
                <a:spcPct val="150000"/>
              </a:lnSpc>
            </a:pPr>
            <a:r>
              <a:rPr lang="en-US" sz="2400" dirty="0">
                <a:latin typeface="宋体" pitchFamily="2" charset="-122"/>
                <a:sym typeface="宋体" pitchFamily="2" charset="-122"/>
              </a:rPr>
              <a:t>      </a:t>
            </a:r>
            <a:r>
              <a:rPr lang="zh-CN" altLang="en-US" sz="2400" dirty="0">
                <a:latin typeface="宋体" pitchFamily="2" charset="-122"/>
                <a:sym typeface="宋体" pitchFamily="2" charset="-122"/>
              </a:rPr>
              <a:t>    二要建立责任落实机制。</a:t>
            </a:r>
            <a:endParaRPr lang="en-US" sz="2400" dirty="0">
              <a:latin typeface="宋体" pitchFamily="2" charset="-122"/>
              <a:sym typeface="宋体" pitchFamily="2" charset="-122"/>
            </a:endParaRPr>
          </a:p>
          <a:p>
            <a:pPr marL="469900" indent="-469900" algn="l" eaLnBrk="1" hangingPunct="1">
              <a:lnSpc>
                <a:spcPct val="150000"/>
              </a:lnSpc>
            </a:pPr>
            <a:r>
              <a:rPr lang="en-US" sz="2400" dirty="0">
                <a:latin typeface="宋体" pitchFamily="2" charset="-122"/>
                <a:sym typeface="宋体" pitchFamily="2" charset="-122"/>
              </a:rPr>
              <a:t>      </a:t>
            </a:r>
            <a:r>
              <a:rPr lang="zh-CN" altLang="en-US" sz="2400" dirty="0">
                <a:latin typeface="宋体" pitchFamily="2" charset="-122"/>
                <a:sym typeface="宋体" pitchFamily="2" charset="-122"/>
              </a:rPr>
              <a:t>    三要健全资金投入机制。</a:t>
            </a:r>
            <a:endParaRPr lang="en-US" sz="2400" dirty="0">
              <a:latin typeface="宋体" pitchFamily="2" charset="-122"/>
              <a:sym typeface="宋体" pitchFamily="2" charset="-122"/>
            </a:endParaRPr>
          </a:p>
          <a:p>
            <a:pPr marL="469900" indent="-469900" algn="l" eaLnBrk="1" hangingPunct="1">
              <a:lnSpc>
                <a:spcPct val="150000"/>
              </a:lnSpc>
            </a:pPr>
            <a:r>
              <a:rPr lang="en-US" sz="2400" dirty="0">
                <a:latin typeface="宋体" pitchFamily="2" charset="-122"/>
                <a:sym typeface="宋体" pitchFamily="2" charset="-122"/>
              </a:rPr>
              <a:t>      </a:t>
            </a:r>
            <a:r>
              <a:rPr lang="zh-CN" altLang="en-US" sz="2400" dirty="0">
                <a:latin typeface="宋体" pitchFamily="2" charset="-122"/>
                <a:sym typeface="宋体" pitchFamily="2" charset="-122"/>
              </a:rPr>
              <a:t>    四要建立社会参与机制。</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3"/>
          <p:cNvSpPr>
            <a:spLocks noGrp="1" noChangeArrowheads="1"/>
          </p:cNvSpPr>
          <p:nvPr>
            <p:ph type="body" idx="1"/>
          </p:nvPr>
        </p:nvSpPr>
        <p:spPr>
          <a:xfrm>
            <a:off x="566738" y="1752600"/>
            <a:ext cx="8001000" cy="4267200"/>
          </a:xfrm>
          <a:ln/>
        </p:spPr>
        <p:txBody>
          <a:bodyPr/>
          <a:lstStyle/>
          <a:p>
            <a:pPr marL="469900" indent="-469900" eaLnBrk="1" hangingPunct="1"/>
            <a:endParaRPr lang="zh-CN" altLang="zh-CN"/>
          </a:p>
          <a:p>
            <a:pPr marL="469900" indent="-469900" eaLnBrk="1" hangingPunct="1"/>
            <a:endParaRPr lang="zh-CN" altLang="zh-CN"/>
          </a:p>
          <a:p>
            <a:pPr marL="469900" indent="-469900" eaLnBrk="1" hangingPunct="1"/>
            <a:r>
              <a:rPr lang="zh-CN" sz="4000">
                <a:ea typeface="华文中宋" pitchFamily="2" charset="-122"/>
              </a:rPr>
              <a:t>谢 谢！</a:t>
            </a:r>
            <a:endParaRPr lang="zh-CN"/>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ChangeArrowheads="1"/>
          </p:cNvSpPr>
          <p:nvPr/>
        </p:nvSpPr>
        <p:spPr bwMode="auto">
          <a:xfrm>
            <a:off x="828675" y="1701800"/>
            <a:ext cx="7781925" cy="4441825"/>
          </a:xfrm>
          <a:prstGeom prst="rect">
            <a:avLst/>
          </a:prstGeom>
          <a:noFill/>
          <a:ln w="9525">
            <a:noFill/>
            <a:miter lim="800000"/>
            <a:headEnd/>
            <a:tailEnd/>
          </a:ln>
        </p:spPr>
        <p:txBody>
          <a:bodyPr/>
          <a:lstStyle/>
          <a:p>
            <a:pPr marL="469900" indent="-469900" eaLnBrk="1" hangingPunct="1">
              <a:lnSpc>
                <a:spcPct val="130000"/>
              </a:lnSpc>
            </a:pPr>
            <a:r>
              <a:rPr lang="zh-CN" altLang="en-US" sz="3000">
                <a:solidFill>
                  <a:srgbClr val="000000"/>
                </a:solidFill>
                <a:latin typeface="华文中宋" pitchFamily="2" charset="-122"/>
                <a:ea typeface="华文中宋" pitchFamily="2" charset="-122"/>
                <a:sym typeface="华文中宋" pitchFamily="2" charset="-122"/>
              </a:rPr>
              <a:t>（三）改善农村人居环境是统筹城乡发展的有效途径</a:t>
            </a:r>
            <a:endParaRPr lang="en-US" sz="3000">
              <a:solidFill>
                <a:srgbClr val="000000"/>
              </a:solidFill>
              <a:latin typeface="华文中宋" pitchFamily="2" charset="-122"/>
              <a:ea typeface="华文中宋" pitchFamily="2" charset="-122"/>
              <a:sym typeface="华文中宋" pitchFamily="2" charset="-122"/>
            </a:endParaRPr>
          </a:p>
          <a:p>
            <a:pPr marL="469900" indent="-469900">
              <a:spcBef>
                <a:spcPct val="65000"/>
              </a:spcBef>
              <a:buClr>
                <a:schemeClr val="accent2"/>
              </a:buClr>
              <a:buFont typeface="Wingdings" pitchFamily="2" charset="2"/>
              <a:buNone/>
            </a:pPr>
            <a:r>
              <a:rPr lang="zh-CN" altLang="en-US" sz="2400">
                <a:solidFill>
                  <a:srgbClr val="000000"/>
                </a:solidFill>
                <a:sym typeface="Verdana" pitchFamily="34" charset="0"/>
              </a:rPr>
              <a:t>         把农村建设好，让农村居民享有完善的基础设施、均等化的公共服务和宜居宜业的环境，有利于促进城乡互补协调发展，有利于推动人口均衡合理分布。</a:t>
            </a:r>
            <a:endParaRPr lang="en-US" sz="2400">
              <a:solidFill>
                <a:srgbClr val="000000"/>
              </a:solidFill>
              <a:sym typeface="Verdana" pitchFamily="34" charset="0"/>
            </a:endParaRPr>
          </a:p>
          <a:p>
            <a:pPr marL="469900" indent="-469900">
              <a:spcBef>
                <a:spcPct val="65000"/>
              </a:spcBef>
              <a:buClr>
                <a:schemeClr val="accent2"/>
              </a:buClr>
              <a:buFont typeface="Wingdings" pitchFamily="2" charset="2"/>
              <a:buNone/>
            </a:pPr>
            <a:r>
              <a:rPr lang="en-US" sz="2400">
                <a:solidFill>
                  <a:srgbClr val="000000"/>
                </a:solidFill>
                <a:latin typeface="华文中宋" pitchFamily="2" charset="-122"/>
                <a:ea typeface="华文中宋" pitchFamily="2" charset="-122"/>
                <a:sym typeface="华文中宋" pitchFamily="2" charset="-122"/>
              </a:rPr>
              <a:t>          </a:t>
            </a:r>
            <a:r>
              <a:rPr lang="zh-CN" altLang="en-US" sz="2400">
                <a:solidFill>
                  <a:srgbClr val="000000"/>
                </a:solidFill>
                <a:sym typeface="Verdana" pitchFamily="34" charset="0"/>
              </a:rPr>
              <a:t>农村人居环境改善、农村经济发展和农民增收是国民经济持续健康发展的基础。</a:t>
            </a:r>
          </a:p>
        </p:txBody>
      </p:sp>
      <p:sp>
        <p:nvSpPr>
          <p:cNvPr id="9219" name="Rectangle 5"/>
          <p:cNvSpPr>
            <a:spLocks noGrp="1" noChangeArrowheads="1"/>
          </p:cNvSpPr>
          <p:nvPr>
            <p:ph type="title" idx="4294967295"/>
          </p:nvPr>
        </p:nvSpPr>
        <p:spPr>
          <a:xfrm>
            <a:off x="928688" y="304800"/>
            <a:ext cx="7286625" cy="1216025"/>
          </a:xfrm>
          <a:ln/>
        </p:spPr>
        <p:txBody>
          <a:bodyPr/>
          <a:lstStyle/>
          <a:p>
            <a:pPr eaLnBrk="1" hangingPunct="1"/>
            <a:r>
              <a:rPr lang="zh-CN">
                <a:solidFill>
                  <a:schemeClr val="tx1"/>
                </a:solidFill>
                <a:ea typeface="华文中宋" pitchFamily="2" charset="-122"/>
              </a:rPr>
              <a:t>二、认真学习领会重要意义</a:t>
            </a:r>
            <a:endParaRPr lang="zh-CN">
              <a:ea typeface="华文中宋" pitchFamily="2"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4"/>
          <p:cNvSpPr>
            <a:spLocks noChangeArrowheads="1"/>
          </p:cNvSpPr>
          <p:nvPr/>
        </p:nvSpPr>
        <p:spPr bwMode="auto">
          <a:xfrm>
            <a:off x="785813" y="1714500"/>
            <a:ext cx="7783512" cy="4286250"/>
          </a:xfrm>
          <a:prstGeom prst="rect">
            <a:avLst/>
          </a:prstGeom>
          <a:noFill/>
          <a:ln w="9525">
            <a:noFill/>
            <a:miter lim="800000"/>
            <a:headEnd/>
            <a:tailEnd/>
          </a:ln>
        </p:spPr>
        <p:txBody>
          <a:bodyPr/>
          <a:lstStyle/>
          <a:p>
            <a:pPr marL="469900" indent="-469900" eaLnBrk="1" hangingPunct="1">
              <a:lnSpc>
                <a:spcPct val="130000"/>
              </a:lnSpc>
            </a:pPr>
            <a:r>
              <a:rPr lang="zh-CN" altLang="en-US" sz="3000">
                <a:solidFill>
                  <a:srgbClr val="000000"/>
                </a:solidFill>
                <a:latin typeface="华文中宋" pitchFamily="2" charset="-122"/>
                <a:ea typeface="华文中宋" pitchFamily="2" charset="-122"/>
                <a:sym typeface="华文中宋" pitchFamily="2" charset="-122"/>
              </a:rPr>
              <a:t>（四）改善农村人居环境是广大农民群众的迫切愿望</a:t>
            </a:r>
            <a:endParaRPr lang="en-US" sz="3000">
              <a:solidFill>
                <a:srgbClr val="000000"/>
              </a:solidFill>
              <a:latin typeface="华文中宋" pitchFamily="2" charset="-122"/>
              <a:ea typeface="华文中宋" pitchFamily="2" charset="-122"/>
              <a:sym typeface="华文中宋" pitchFamily="2" charset="-122"/>
            </a:endParaRPr>
          </a:p>
          <a:p>
            <a:pPr marL="469900" indent="-469900">
              <a:spcBef>
                <a:spcPct val="65000"/>
              </a:spcBef>
              <a:buClr>
                <a:schemeClr val="accent2"/>
              </a:buClr>
              <a:buFont typeface="Wingdings" pitchFamily="2" charset="2"/>
              <a:buNone/>
            </a:pPr>
            <a:r>
              <a:rPr lang="zh-CN" altLang="en-US" sz="2400">
                <a:solidFill>
                  <a:srgbClr val="000000"/>
                </a:solidFill>
                <a:sym typeface="Verdana" pitchFamily="34" charset="0"/>
              </a:rPr>
              <a:t>         近年来农村已经发生了很大变化，但相对城市的日新月异，农村的发展依然滞后，“城市像欧洲、农村像非洲”的现象在不少地方仍然存在。</a:t>
            </a:r>
            <a:endParaRPr lang="en-US" sz="2400">
              <a:solidFill>
                <a:srgbClr val="000000"/>
              </a:solidFill>
              <a:sym typeface="Verdana" pitchFamily="34" charset="0"/>
            </a:endParaRPr>
          </a:p>
          <a:p>
            <a:pPr marL="469900" indent="-469900">
              <a:spcBef>
                <a:spcPct val="65000"/>
              </a:spcBef>
              <a:buClr>
                <a:schemeClr val="accent2"/>
              </a:buClr>
              <a:buFont typeface="Wingdings" pitchFamily="2" charset="2"/>
              <a:buNone/>
            </a:pPr>
            <a:r>
              <a:rPr lang="zh-CN" altLang="en-US" sz="2400">
                <a:solidFill>
                  <a:srgbClr val="000000"/>
                </a:solidFill>
                <a:sym typeface="Verdana" pitchFamily="34" charset="0"/>
              </a:rPr>
              <a:t>         目前大部分农村人居环境质量仍然较差，与农民群众的期望还有很大差距。加快改善农村人居环境，不断抓出一批农民群众看得见、摸得着、能受益的建设成果，让农民群众过上文明、舒适、便捷的好日子。</a:t>
            </a:r>
            <a:endParaRPr lang="zh-CN" altLang="en-US" sz="2400">
              <a:solidFill>
                <a:srgbClr val="000000"/>
              </a:solidFill>
              <a:latin typeface="华文中宋" pitchFamily="2" charset="-122"/>
              <a:ea typeface="华文中宋" pitchFamily="2" charset="-122"/>
              <a:sym typeface="华文中宋" pitchFamily="2" charset="-122"/>
            </a:endParaRPr>
          </a:p>
        </p:txBody>
      </p:sp>
      <p:sp>
        <p:nvSpPr>
          <p:cNvPr id="10243" name="Rectangle 5"/>
          <p:cNvSpPr>
            <a:spLocks noGrp="1" noChangeArrowheads="1"/>
          </p:cNvSpPr>
          <p:nvPr>
            <p:ph type="title" idx="4294967295"/>
          </p:nvPr>
        </p:nvSpPr>
        <p:spPr>
          <a:xfrm>
            <a:off x="928688" y="304800"/>
            <a:ext cx="7929562" cy="1216025"/>
          </a:xfrm>
          <a:ln/>
        </p:spPr>
        <p:txBody>
          <a:bodyPr/>
          <a:lstStyle/>
          <a:p>
            <a:pPr eaLnBrk="1" hangingPunct="1"/>
            <a:r>
              <a:rPr lang="zh-CN">
                <a:solidFill>
                  <a:schemeClr val="tx1"/>
                </a:solidFill>
                <a:ea typeface="华文中宋" pitchFamily="2" charset="-122"/>
              </a:rPr>
              <a:t>二、认真学习领会重要意义</a:t>
            </a:r>
            <a:endParaRPr lang="zh-CN" b="1">
              <a:ea typeface="华文中宋" pitchFamily="2"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idx="4294967295"/>
          </p:nvPr>
        </p:nvSpPr>
        <p:spPr>
          <a:xfrm>
            <a:off x="396875" y="407988"/>
            <a:ext cx="8497888" cy="1077912"/>
          </a:xfrm>
          <a:ln/>
        </p:spPr>
        <p:txBody>
          <a:bodyPr/>
          <a:lstStyle/>
          <a:p>
            <a:pPr eaLnBrk="1" hangingPunct="1"/>
            <a:r>
              <a:rPr lang="zh-CN" altLang="en-US">
                <a:ea typeface="华文中宋" pitchFamily="2" charset="-122"/>
              </a:rPr>
              <a:t>三、科学判断所处阶段和人居环境现状</a:t>
            </a:r>
          </a:p>
        </p:txBody>
      </p:sp>
      <p:sp>
        <p:nvSpPr>
          <p:cNvPr id="11267" name="Rectangle 3"/>
          <p:cNvSpPr>
            <a:spLocks noGrp="1" noChangeArrowheads="1"/>
          </p:cNvSpPr>
          <p:nvPr>
            <p:ph type="body" idx="1"/>
          </p:nvPr>
        </p:nvSpPr>
        <p:spPr>
          <a:xfrm>
            <a:off x="566738" y="1714500"/>
            <a:ext cx="8001000" cy="4357688"/>
          </a:xfrm>
          <a:ln/>
        </p:spPr>
        <p:txBody>
          <a:bodyPr/>
          <a:lstStyle/>
          <a:p>
            <a:pPr marL="469900" indent="-469900" algn="l" eaLnBrk="1" hangingPunct="1">
              <a:lnSpc>
                <a:spcPct val="120000"/>
              </a:lnSpc>
            </a:pPr>
            <a:r>
              <a:rPr lang="zh-CN" altLang="en-US" sz="3200">
                <a:latin typeface="华文中宋" pitchFamily="2" charset="-122"/>
                <a:ea typeface="华文中宋" pitchFamily="2" charset="-122"/>
                <a:sym typeface="华文中宋" pitchFamily="2" charset="-122"/>
              </a:rPr>
              <a:t>（一）农村人居环境改善的三阶段规律</a:t>
            </a:r>
          </a:p>
          <a:p>
            <a:pPr marL="469900" indent="-469900" algn="l" eaLnBrk="1" hangingPunct="1">
              <a:lnSpc>
                <a:spcPct val="150000"/>
              </a:lnSpc>
            </a:pPr>
            <a:r>
              <a:rPr lang="zh-CN" altLang="en-US" sz="2400">
                <a:latin typeface="宋体" pitchFamily="2" charset="-122"/>
                <a:sym typeface="宋体" pitchFamily="2" charset="-122"/>
              </a:rPr>
              <a:t>      发达国家走过的道路呈现出三个阶段的规律性，我国东部发达地区、不同地区间农村人居环境改善也呈现出这样的特征。</a:t>
            </a:r>
            <a:endParaRPr lang="en-US" sz="2400">
              <a:latin typeface="宋体" pitchFamily="2" charset="-122"/>
              <a:sym typeface="宋体" pitchFamily="2" charset="-122"/>
            </a:endParaRPr>
          </a:p>
          <a:p>
            <a:pPr marL="469900" indent="-469900" algn="l" eaLnBrk="1" hangingPunct="1">
              <a:lnSpc>
                <a:spcPct val="150000"/>
              </a:lnSpc>
            </a:pPr>
            <a:r>
              <a:rPr lang="en-US" sz="2000">
                <a:latin typeface="宋体" pitchFamily="2" charset="-122"/>
                <a:sym typeface="宋体" pitchFamily="2" charset="-122"/>
              </a:rPr>
              <a:t>     </a:t>
            </a:r>
            <a:r>
              <a:rPr lang="zh-CN" altLang="en-US" sz="2000">
                <a:latin typeface="宋体" pitchFamily="2" charset="-122"/>
                <a:sym typeface="宋体" pitchFamily="2" charset="-122"/>
              </a:rPr>
              <a:t> </a:t>
            </a:r>
            <a:r>
              <a:rPr lang="en-US" sz="2000">
                <a:latin typeface="宋体" pitchFamily="2" charset="-122"/>
                <a:sym typeface="宋体" pitchFamily="2" charset="-122"/>
              </a:rPr>
              <a:t>1</a:t>
            </a:r>
            <a:r>
              <a:rPr lang="zh-CN" altLang="en-US" sz="2000">
                <a:latin typeface="宋体" pitchFamily="2" charset="-122"/>
                <a:sym typeface="宋体" pitchFamily="2" charset="-122"/>
              </a:rPr>
              <a:t>、农田和农村生活基础设施建设阶段</a:t>
            </a:r>
            <a:endParaRPr lang="en-US" sz="2000">
              <a:latin typeface="宋体" pitchFamily="2" charset="-122"/>
              <a:sym typeface="宋体" pitchFamily="2" charset="-122"/>
            </a:endParaRPr>
          </a:p>
          <a:p>
            <a:pPr marL="469900" indent="-469900" algn="l" eaLnBrk="1" hangingPunct="1">
              <a:lnSpc>
                <a:spcPct val="150000"/>
              </a:lnSpc>
            </a:pPr>
            <a:r>
              <a:rPr lang="en-US" sz="2000">
                <a:latin typeface="宋体" pitchFamily="2" charset="-122"/>
                <a:sym typeface="宋体" pitchFamily="2" charset="-122"/>
              </a:rPr>
              <a:t>      2</a:t>
            </a:r>
            <a:r>
              <a:rPr lang="zh-CN" altLang="en-US" sz="2000">
                <a:latin typeface="宋体" pitchFamily="2" charset="-122"/>
                <a:sym typeface="宋体" pitchFamily="2" charset="-122"/>
              </a:rPr>
              <a:t>、农村环境治理阶段</a:t>
            </a:r>
            <a:endParaRPr lang="en-US" sz="2000">
              <a:latin typeface="宋体" pitchFamily="2" charset="-122"/>
              <a:sym typeface="宋体" pitchFamily="2" charset="-122"/>
            </a:endParaRPr>
          </a:p>
          <a:p>
            <a:pPr marL="469900" indent="-469900" algn="l" eaLnBrk="1" hangingPunct="1">
              <a:lnSpc>
                <a:spcPct val="150000"/>
              </a:lnSpc>
            </a:pPr>
            <a:r>
              <a:rPr lang="zh-CN" altLang="en-US" sz="2000">
                <a:latin typeface="宋体" pitchFamily="2" charset="-122"/>
                <a:sym typeface="宋体" pitchFamily="2" charset="-122"/>
              </a:rPr>
              <a:t>      </a:t>
            </a:r>
            <a:r>
              <a:rPr lang="en-US" sz="2000">
                <a:latin typeface="宋体" pitchFamily="2" charset="-122"/>
                <a:sym typeface="宋体" pitchFamily="2" charset="-122"/>
              </a:rPr>
              <a:t>3、</a:t>
            </a:r>
            <a:r>
              <a:rPr lang="zh-CN" altLang="en-US" sz="2000">
                <a:latin typeface="宋体" pitchFamily="2" charset="-122"/>
                <a:sym typeface="宋体" pitchFamily="2" charset="-122"/>
              </a:rPr>
              <a:t>美丽乡村建设阶段</a:t>
            </a:r>
            <a:endParaRPr lang="zh-CN" altLang="en-US" sz="2000">
              <a:latin typeface="华文中宋" pitchFamily="2" charset="-122"/>
              <a:ea typeface="华文中宋" pitchFamily="2" charset="-122"/>
              <a:sym typeface="华文中宋" pitchFamily="2" charset="-122"/>
            </a:endParaRPr>
          </a:p>
        </p:txBody>
      </p:sp>
    </p:spTree>
  </p:cSld>
  <p:clrMapOvr>
    <a:masterClrMapping/>
  </p:clrMapOvr>
</p:sld>
</file>

<file path=ppt/theme/theme1.xml><?xml version="1.0" encoding="utf-8"?>
<a:theme xmlns:a="http://schemas.openxmlformats.org/drawingml/2006/main" name="Profile">
  <a:themeElements>
    <a:clrScheme name="">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Profile">
      <a:majorFont>
        <a:latin typeface="Verdana"/>
        <a:ea typeface="宋体"/>
        <a:cs typeface=""/>
      </a:majorFont>
      <a:minorFont>
        <a:latin typeface="Verdan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Verdana"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Verdana" pitchFamily="34" charset="0"/>
            <a:ea typeface="宋体" pitchFamily="2" charset="-122"/>
          </a:defRPr>
        </a:defPPr>
      </a:lstStyle>
    </a:lnDef>
  </a:objectDefaults>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372</TotalTime>
  <Pages>0</Pages>
  <Words>2599</Words>
  <Characters>0</Characters>
  <Application>Microsoft Office PowerPoint</Application>
  <DocSecurity>0</DocSecurity>
  <PresentationFormat>全屏显示(4:3)</PresentationFormat>
  <Lines>0</Lines>
  <Paragraphs>287</Paragraphs>
  <Slides>61</Slides>
  <Notes>0</Notes>
  <HiddenSlides>0</HiddenSlides>
  <MMClips>0</MMClips>
  <ScaleCrop>false</ScaleCrop>
  <HeadingPairs>
    <vt:vector size="4" baseType="variant">
      <vt:variant>
        <vt:lpstr>主题</vt:lpstr>
      </vt:variant>
      <vt:variant>
        <vt:i4>1</vt:i4>
      </vt:variant>
      <vt:variant>
        <vt:lpstr>幻灯片标题</vt:lpstr>
      </vt:variant>
      <vt:variant>
        <vt:i4>61</vt:i4>
      </vt:variant>
    </vt:vector>
  </HeadingPairs>
  <TitlesOfParts>
    <vt:vector size="62" baseType="lpstr">
      <vt:lpstr>Profile</vt:lpstr>
      <vt:lpstr>因地制宜做好改善农村人居环境工作</vt:lpstr>
      <vt:lpstr>主要内容</vt:lpstr>
      <vt:lpstr>一、前言</vt:lpstr>
      <vt:lpstr>二、认真学习领会重要意义</vt:lpstr>
      <vt:lpstr>二、认真学习领会重要意义</vt:lpstr>
      <vt:lpstr>二、认真学习领会重要意义</vt:lpstr>
      <vt:lpstr>二、认真学习领会重要意义</vt:lpstr>
      <vt:lpstr>二、认真学习领会重要意义</vt:lpstr>
      <vt:lpstr>三、科学判断所处阶段和人居环境现状</vt:lpstr>
      <vt:lpstr>——欧美发达国家越来越重视农村发展和人居环境建设</vt:lpstr>
      <vt:lpstr>三、科学判断所处阶段和人居环境现状</vt:lpstr>
      <vt:lpstr>三、科学判断所处阶段和人居环境现状</vt:lpstr>
      <vt:lpstr>三、科学判断所处阶段和人居环境现状</vt:lpstr>
      <vt:lpstr>幻灯片 14</vt:lpstr>
      <vt:lpstr>幻灯片 15</vt:lpstr>
      <vt:lpstr>幻灯片 16</vt:lpstr>
      <vt:lpstr>幻灯片 17</vt:lpstr>
      <vt:lpstr>三、科学判断所处阶段和人居环境现状</vt:lpstr>
      <vt:lpstr>四、准确把握改善工作要求</vt:lpstr>
      <vt:lpstr>幻灯片 20</vt:lpstr>
      <vt:lpstr>四、准确把握改善工作要求</vt:lpstr>
      <vt:lpstr>四、准确把握改善工作要求</vt:lpstr>
      <vt:lpstr>幻灯片 23</vt:lpstr>
      <vt:lpstr>幻灯片 24</vt:lpstr>
      <vt:lpstr>幻灯片 25</vt:lpstr>
      <vt:lpstr>四、准确把握改善工作要求</vt:lpstr>
      <vt:lpstr>幻灯片 27</vt:lpstr>
      <vt:lpstr>幻灯片 28</vt:lpstr>
      <vt:lpstr>幻灯片 29</vt:lpstr>
      <vt:lpstr>幻灯片 30</vt:lpstr>
      <vt:lpstr>推进农村污水治理</vt:lpstr>
      <vt:lpstr>推进农村污水治理</vt:lpstr>
      <vt:lpstr>四、准确把握改善工作要求</vt:lpstr>
      <vt:lpstr>幻灯片 34</vt:lpstr>
      <vt:lpstr>幻灯片 35</vt:lpstr>
      <vt:lpstr>幻灯片 36</vt:lpstr>
      <vt:lpstr>幻灯片 37</vt:lpstr>
      <vt:lpstr>幻灯片 38</vt:lpstr>
      <vt:lpstr>幻灯片 39</vt:lpstr>
      <vt:lpstr>幻灯片 40</vt:lpstr>
      <vt:lpstr>沙溪寺登村案例</vt:lpstr>
      <vt:lpstr>沙溪寺登村案例</vt:lpstr>
      <vt:lpstr>沙溪寺登村案例</vt:lpstr>
      <vt:lpstr>沙溪寺登村案例</vt:lpstr>
      <vt:lpstr>沙溪寺登村案例</vt:lpstr>
      <vt:lpstr>沙溪复兴工程取得的成绩</vt:lpstr>
      <vt:lpstr>沙溪寺登村发展数据对比</vt:lpstr>
      <vt:lpstr>四、准确把握改善工作要求</vt:lpstr>
      <vt:lpstr>五、扎实有效推进改善工作</vt:lpstr>
      <vt:lpstr>五、扎实有效推进改善工作</vt:lpstr>
      <vt:lpstr>幻灯片 51</vt:lpstr>
      <vt:lpstr>五、扎实有效推进改善工作</vt:lpstr>
      <vt:lpstr>幻灯片 53</vt:lpstr>
      <vt:lpstr>幻灯片 54</vt:lpstr>
      <vt:lpstr>五、扎实有效推进改善工作</vt:lpstr>
      <vt:lpstr>幻灯片 56</vt:lpstr>
      <vt:lpstr>幻灯片 57</vt:lpstr>
      <vt:lpstr>幻灯片 58</vt:lpstr>
      <vt:lpstr>幻灯片 59</vt:lpstr>
      <vt:lpstr>五、扎实有效推进改善工作</vt:lpstr>
      <vt:lpstr>幻灯片 61</vt:lpstr>
    </vt:vector>
  </TitlesOfParts>
  <Manager/>
  <Company>Microsoft</Company>
  <LinksUpToDate>false</LinksUpToDate>
  <CharactersWithSpaces>0</CharactersWithSpaces>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小城镇建设的现状与政策</dc:title>
  <dc:subject/>
  <dc:creator>User</dc:creator>
  <cp:keywords/>
  <dc:description/>
  <cp:lastModifiedBy>微软用户</cp:lastModifiedBy>
  <cp:revision>47</cp:revision>
  <dcterms:created xsi:type="dcterms:W3CDTF">2011-10-18T01:08:00Z</dcterms:created>
  <dcterms:modified xsi:type="dcterms:W3CDTF">2015-09-19T14:00:17Z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2052-9.1.0.5132</vt:lpwstr>
  </property>
</Properties>
</file>