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Default Extension="png" ContentType="image/png"/>
  <Default Extension="bin" ContentType="application/vnd.openxmlformats-officedocument.oleObject"/>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layout2.xml" ContentType="application/vnd.openxmlformats-officedocument.drawingml.diagramLayout+xml"/>
  <Default Extension="vml" ContentType="application/vnd.openxmlformats-officedocument.vmlDrawing"/>
  <Override PartName="/ppt/diagrams/drawing8.xml" ContentType="application/vnd.ms-office.drawingml.diagramDrawing+xml"/>
  <Override PartName="/ppt/slides/slide89.xml" ContentType="application/vnd.openxmlformats-officedocument.presentationml.slide+xml"/>
  <Override PartName="/ppt/slides/slide108.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slides/slide79.xml" ContentType="application/vnd.openxmlformats-officedocument.presentationml.slide+xml"/>
  <Override PartName="/ppt/slides/slide10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diagrams/drawing5.xml" ContentType="application/vnd.ms-office.drawingml.diagramDrawing+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slides/slide98.xml" ContentType="application/vnd.openxmlformats-officedocument.presentationml.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5"/>
  </p:notesMasterIdLst>
  <p:handoutMasterIdLst>
    <p:handoutMasterId r:id="rId116"/>
  </p:handoutMasterIdLst>
  <p:sldIdLst>
    <p:sldId id="492" r:id="rId2"/>
    <p:sldId id="256" r:id="rId3"/>
    <p:sldId id="257" r:id="rId4"/>
    <p:sldId id="260" r:id="rId5"/>
    <p:sldId id="261" r:id="rId6"/>
    <p:sldId id="479" r:id="rId7"/>
    <p:sldId id="262" r:id="rId8"/>
    <p:sldId id="333" r:id="rId9"/>
    <p:sldId id="334" r:id="rId10"/>
    <p:sldId id="494" r:id="rId11"/>
    <p:sldId id="493" r:id="rId12"/>
    <p:sldId id="336" r:id="rId13"/>
    <p:sldId id="480" r:id="rId14"/>
    <p:sldId id="264" r:id="rId15"/>
    <p:sldId id="265" r:id="rId16"/>
    <p:sldId id="277" r:id="rId17"/>
    <p:sldId id="278" r:id="rId18"/>
    <p:sldId id="279" r:id="rId19"/>
    <p:sldId id="280" r:id="rId20"/>
    <p:sldId id="281" r:id="rId21"/>
    <p:sldId id="398" r:id="rId22"/>
    <p:sldId id="390" r:id="rId23"/>
    <p:sldId id="391" r:id="rId24"/>
    <p:sldId id="392" r:id="rId25"/>
    <p:sldId id="393" r:id="rId26"/>
    <p:sldId id="394" r:id="rId27"/>
    <p:sldId id="395" r:id="rId28"/>
    <p:sldId id="399" r:id="rId29"/>
    <p:sldId id="397" r:id="rId30"/>
    <p:sldId id="258" r:id="rId31"/>
    <p:sldId id="276" r:id="rId32"/>
    <p:sldId id="344" r:id="rId33"/>
    <p:sldId id="501" r:id="rId34"/>
    <p:sldId id="496" r:id="rId35"/>
    <p:sldId id="497" r:id="rId36"/>
    <p:sldId id="495" r:id="rId37"/>
    <p:sldId id="345" r:id="rId38"/>
    <p:sldId id="346" r:id="rId39"/>
    <p:sldId id="338" r:id="rId40"/>
    <p:sldId id="462" r:id="rId41"/>
    <p:sldId id="463" r:id="rId42"/>
    <p:sldId id="464" r:id="rId43"/>
    <p:sldId id="465" r:id="rId44"/>
    <p:sldId id="466" r:id="rId45"/>
    <p:sldId id="467" r:id="rId46"/>
    <p:sldId id="468" r:id="rId47"/>
    <p:sldId id="469" r:id="rId48"/>
    <p:sldId id="470" r:id="rId49"/>
    <p:sldId id="471" r:id="rId50"/>
    <p:sldId id="472" r:id="rId51"/>
    <p:sldId id="473" r:id="rId52"/>
    <p:sldId id="474" r:id="rId53"/>
    <p:sldId id="475" r:id="rId54"/>
    <p:sldId id="476" r:id="rId55"/>
    <p:sldId id="477" r:id="rId56"/>
    <p:sldId id="478" r:id="rId57"/>
    <p:sldId id="500" r:id="rId58"/>
    <p:sldId id="442" r:id="rId59"/>
    <p:sldId id="268" r:id="rId60"/>
    <p:sldId id="289" r:id="rId61"/>
    <p:sldId id="300" r:id="rId62"/>
    <p:sldId id="402" r:id="rId63"/>
    <p:sldId id="403" r:id="rId64"/>
    <p:sldId id="404" r:id="rId65"/>
    <p:sldId id="405" r:id="rId66"/>
    <p:sldId id="406" r:id="rId67"/>
    <p:sldId id="407" r:id="rId68"/>
    <p:sldId id="408" r:id="rId69"/>
    <p:sldId id="409" r:id="rId70"/>
    <p:sldId id="410" r:id="rId71"/>
    <p:sldId id="411" r:id="rId72"/>
    <p:sldId id="412" r:id="rId73"/>
    <p:sldId id="413" r:id="rId74"/>
    <p:sldId id="414" r:id="rId75"/>
    <p:sldId id="415" r:id="rId76"/>
    <p:sldId id="416" r:id="rId77"/>
    <p:sldId id="417" r:id="rId78"/>
    <p:sldId id="419" r:id="rId79"/>
    <p:sldId id="418" r:id="rId80"/>
    <p:sldId id="420" r:id="rId81"/>
    <p:sldId id="498" r:id="rId82"/>
    <p:sldId id="499" r:id="rId83"/>
    <p:sldId id="423" r:id="rId84"/>
    <p:sldId id="314" r:id="rId85"/>
    <p:sldId id="424" r:id="rId86"/>
    <p:sldId id="425" r:id="rId87"/>
    <p:sldId id="426" r:id="rId88"/>
    <p:sldId id="427" r:id="rId89"/>
    <p:sldId id="428" r:id="rId90"/>
    <p:sldId id="429" r:id="rId91"/>
    <p:sldId id="430" r:id="rId92"/>
    <p:sldId id="432" r:id="rId93"/>
    <p:sldId id="433" r:id="rId94"/>
    <p:sldId id="434" r:id="rId95"/>
    <p:sldId id="435" r:id="rId96"/>
    <p:sldId id="436" r:id="rId97"/>
    <p:sldId id="437" r:id="rId98"/>
    <p:sldId id="422" r:id="rId99"/>
    <p:sldId id="438" r:id="rId100"/>
    <p:sldId id="439" r:id="rId101"/>
    <p:sldId id="440" r:id="rId102"/>
    <p:sldId id="441" r:id="rId103"/>
    <p:sldId id="482" r:id="rId104"/>
    <p:sldId id="483" r:id="rId105"/>
    <p:sldId id="484" r:id="rId106"/>
    <p:sldId id="503" r:id="rId107"/>
    <p:sldId id="502" r:id="rId108"/>
    <p:sldId id="486" r:id="rId109"/>
    <p:sldId id="487" r:id="rId110"/>
    <p:sldId id="488" r:id="rId111"/>
    <p:sldId id="489" r:id="rId112"/>
    <p:sldId id="490" r:id="rId113"/>
    <p:sldId id="259" r:id="rId11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a:srgbClr val="000099"/>
    <a:srgbClr val="523EE4"/>
    <a:srgbClr val="0066FF"/>
    <a:srgbClr val="FFFF00"/>
    <a:srgbClr val="961E06"/>
  </p:clrMru>
</p:presentationPr>
</file>

<file path=ppt/tableStyles.xml><?xml version="1.0" encoding="utf-8"?>
<a:tblStyleLst xmlns:a="http://schemas.openxmlformats.org/drawingml/2006/main" def="{5C22544A-7EE6-4342-B048-85BDC9FD1C3A}">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p:scale>
          <a:sx n="100" d="100"/>
          <a:sy n="100" d="100"/>
        </p:scale>
        <p:origin x="-1920" y="-390"/>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3168" y="-77"/>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431EE4-D437-4AC3-8070-4F4B541B4469}" type="doc">
      <dgm:prSet loTypeId="urn:microsoft.com/office/officeart/2005/8/layout/list1" loCatId="list" qsTypeId="urn:microsoft.com/office/officeart/2005/8/quickstyle/simple1" qsCatId="simple" csTypeId="urn:microsoft.com/office/officeart/2005/8/colors/colorful1#1" csCatId="colorful" phldr="1"/>
      <dgm:spPr/>
      <dgm:t>
        <a:bodyPr/>
        <a:lstStyle/>
        <a:p>
          <a:endParaRPr lang="zh-CN" altLang="en-US"/>
        </a:p>
      </dgm:t>
    </dgm:pt>
    <dgm:pt modelId="{D18C2AB4-BB85-4092-AF99-5EC2DFEE81D8}">
      <dgm:prSet phldrT="[文本]"/>
      <dgm:spPr>
        <a:solidFill>
          <a:schemeClr val="tx2">
            <a:lumMod val="40000"/>
            <a:lumOff val="60000"/>
          </a:schemeClr>
        </a:solidFill>
      </dgm:spPr>
      <dgm:t>
        <a:bodyPr/>
        <a:lstStyle/>
        <a:p>
          <a:endParaRPr lang="zh-CN" altLang="en-US" dirty="0"/>
        </a:p>
      </dgm:t>
    </dgm:pt>
    <dgm:pt modelId="{2BB3072A-5229-4F2A-AFE4-6202E1C2AA6E}" type="parTrans" cxnId="{CA89C8C1-DA26-4D32-91D3-0BD03B3C0AB1}">
      <dgm:prSet/>
      <dgm:spPr/>
      <dgm:t>
        <a:bodyPr/>
        <a:lstStyle/>
        <a:p>
          <a:endParaRPr lang="zh-CN" altLang="en-US"/>
        </a:p>
      </dgm:t>
    </dgm:pt>
    <dgm:pt modelId="{FA30185E-95A4-4C68-8C22-F33B8D0EA353}" type="sibTrans" cxnId="{CA89C8C1-DA26-4D32-91D3-0BD03B3C0AB1}">
      <dgm:prSet/>
      <dgm:spPr/>
      <dgm:t>
        <a:bodyPr/>
        <a:lstStyle/>
        <a:p>
          <a:endParaRPr lang="zh-CN" altLang="en-US"/>
        </a:p>
      </dgm:t>
    </dgm:pt>
    <dgm:pt modelId="{A032EC93-D0B2-40F7-8443-2A33917ABCED}">
      <dgm:prSet phldrT="[文本]"/>
      <dgm:spPr>
        <a:solidFill>
          <a:schemeClr val="tx2">
            <a:lumMod val="40000"/>
            <a:lumOff val="60000"/>
          </a:schemeClr>
        </a:solidFill>
      </dgm:spPr>
      <dgm:t>
        <a:bodyPr/>
        <a:lstStyle/>
        <a:p>
          <a:endParaRPr lang="zh-CN" altLang="en-US" dirty="0"/>
        </a:p>
      </dgm:t>
    </dgm:pt>
    <dgm:pt modelId="{76BB4246-4D59-4489-A8F1-62D379DB9D1A}" type="parTrans" cxnId="{D9139074-C4B0-474B-8481-8D61E8835D67}">
      <dgm:prSet/>
      <dgm:spPr/>
      <dgm:t>
        <a:bodyPr/>
        <a:lstStyle/>
        <a:p>
          <a:endParaRPr lang="zh-CN" altLang="en-US"/>
        </a:p>
      </dgm:t>
    </dgm:pt>
    <dgm:pt modelId="{9116FB55-074F-4B05-B780-077861332D9B}" type="sibTrans" cxnId="{D9139074-C4B0-474B-8481-8D61E8835D67}">
      <dgm:prSet/>
      <dgm:spPr/>
      <dgm:t>
        <a:bodyPr/>
        <a:lstStyle/>
        <a:p>
          <a:endParaRPr lang="zh-CN" altLang="en-US"/>
        </a:p>
      </dgm:t>
    </dgm:pt>
    <dgm:pt modelId="{3005ED9D-A525-4BD5-A7C0-FD9E919FF4D3}">
      <dgm:prSet phldrT="[文本]"/>
      <dgm:spPr>
        <a:solidFill>
          <a:schemeClr val="tx2">
            <a:lumMod val="60000"/>
            <a:lumOff val="40000"/>
          </a:schemeClr>
        </a:solidFill>
      </dgm:spPr>
      <dgm:t>
        <a:bodyPr/>
        <a:lstStyle/>
        <a:p>
          <a:endParaRPr lang="zh-CN" altLang="en-US" dirty="0"/>
        </a:p>
      </dgm:t>
    </dgm:pt>
    <dgm:pt modelId="{19A82651-C98B-4A5B-AD7E-821A3C55EAF7}" type="parTrans" cxnId="{CE927D62-E65E-4684-B696-8856C166CF35}">
      <dgm:prSet/>
      <dgm:spPr/>
      <dgm:t>
        <a:bodyPr/>
        <a:lstStyle/>
        <a:p>
          <a:endParaRPr lang="zh-CN" altLang="en-US"/>
        </a:p>
      </dgm:t>
    </dgm:pt>
    <dgm:pt modelId="{C9283577-06E2-4006-B7BB-895A1763B2A0}" type="sibTrans" cxnId="{CE927D62-E65E-4684-B696-8856C166CF35}">
      <dgm:prSet/>
      <dgm:spPr/>
      <dgm:t>
        <a:bodyPr/>
        <a:lstStyle/>
        <a:p>
          <a:endParaRPr lang="zh-CN" altLang="en-US"/>
        </a:p>
      </dgm:t>
    </dgm:pt>
    <dgm:pt modelId="{D0472168-8EB4-4B6C-8A61-8DD92A9A5A24}">
      <dgm:prSet phldrT="[文本]"/>
      <dgm:spPr>
        <a:solidFill>
          <a:schemeClr val="tx2">
            <a:lumMod val="60000"/>
            <a:lumOff val="40000"/>
          </a:schemeClr>
        </a:solidFill>
      </dgm:spPr>
      <dgm:t>
        <a:bodyPr/>
        <a:lstStyle/>
        <a:p>
          <a:endParaRPr lang="zh-CN" altLang="en-US" dirty="0"/>
        </a:p>
      </dgm:t>
    </dgm:pt>
    <dgm:pt modelId="{708B3ECB-3A23-4116-B865-8E3C17313541}" type="parTrans" cxnId="{53A33CD7-42D7-435D-9DEF-FCC18EBDB685}">
      <dgm:prSet/>
      <dgm:spPr/>
      <dgm:t>
        <a:bodyPr/>
        <a:lstStyle/>
        <a:p>
          <a:endParaRPr lang="zh-CN" altLang="en-US"/>
        </a:p>
      </dgm:t>
    </dgm:pt>
    <dgm:pt modelId="{23DBE759-F750-4E54-9546-09C83A6BCF7C}" type="sibTrans" cxnId="{53A33CD7-42D7-435D-9DEF-FCC18EBDB685}">
      <dgm:prSet/>
      <dgm:spPr/>
      <dgm:t>
        <a:bodyPr/>
        <a:lstStyle/>
        <a:p>
          <a:endParaRPr lang="zh-CN" altLang="en-US"/>
        </a:p>
      </dgm:t>
    </dgm:pt>
    <dgm:pt modelId="{C9EEC6EC-50CB-440E-835B-93B9918A7CD2}">
      <dgm:prSet phldrT="[文本]"/>
      <dgm:spPr>
        <a:solidFill>
          <a:schemeClr val="accent1">
            <a:lumMod val="75000"/>
          </a:schemeClr>
        </a:solidFill>
      </dgm:spPr>
      <dgm:t>
        <a:bodyPr/>
        <a:lstStyle/>
        <a:p>
          <a:endParaRPr lang="zh-CN" altLang="en-US" dirty="0"/>
        </a:p>
      </dgm:t>
    </dgm:pt>
    <dgm:pt modelId="{EAD860CF-A17D-42FE-99BC-11F178B49AF1}" type="parTrans" cxnId="{7F82D4AF-695F-4BFC-B545-A68C07CB882B}">
      <dgm:prSet/>
      <dgm:spPr/>
      <dgm:t>
        <a:bodyPr/>
        <a:lstStyle/>
        <a:p>
          <a:endParaRPr lang="zh-CN" altLang="en-US"/>
        </a:p>
      </dgm:t>
    </dgm:pt>
    <dgm:pt modelId="{4C14382F-4748-4290-A360-4901EF3FAF74}" type="sibTrans" cxnId="{7F82D4AF-695F-4BFC-B545-A68C07CB882B}">
      <dgm:prSet/>
      <dgm:spPr/>
      <dgm:t>
        <a:bodyPr/>
        <a:lstStyle/>
        <a:p>
          <a:endParaRPr lang="zh-CN" altLang="en-US"/>
        </a:p>
      </dgm:t>
    </dgm:pt>
    <dgm:pt modelId="{B22B5F8A-A99D-4CFE-AD2A-0CEB09D8B8F2}">
      <dgm:prSet phldrT="[文本]"/>
      <dgm:spPr>
        <a:solidFill>
          <a:schemeClr val="accent1">
            <a:lumMod val="75000"/>
          </a:schemeClr>
        </a:solidFill>
      </dgm:spPr>
      <dgm:t>
        <a:bodyPr/>
        <a:lstStyle/>
        <a:p>
          <a:endParaRPr lang="zh-CN" altLang="en-US" b="1" dirty="0">
            <a:latin typeface="黑体" pitchFamily="2" charset="-122"/>
            <a:ea typeface="黑体" pitchFamily="2" charset="-122"/>
            <a:cs typeface="Arial" pitchFamily="34" charset="0"/>
          </a:endParaRPr>
        </a:p>
      </dgm:t>
    </dgm:pt>
    <dgm:pt modelId="{8A5167ED-E617-4AFD-B8A8-2D60413620B4}" type="parTrans" cxnId="{AE2B85F2-5152-45CA-B8D6-B4AC98E8E91E}">
      <dgm:prSet/>
      <dgm:spPr/>
      <dgm:t>
        <a:bodyPr/>
        <a:lstStyle/>
        <a:p>
          <a:endParaRPr lang="zh-CN" altLang="en-US"/>
        </a:p>
      </dgm:t>
    </dgm:pt>
    <dgm:pt modelId="{B17F08BF-0FA5-428D-A2F5-09BB94CC6C65}" type="sibTrans" cxnId="{AE2B85F2-5152-45CA-B8D6-B4AC98E8E91E}">
      <dgm:prSet/>
      <dgm:spPr/>
      <dgm:t>
        <a:bodyPr/>
        <a:lstStyle/>
        <a:p>
          <a:endParaRPr lang="zh-CN" altLang="en-US"/>
        </a:p>
      </dgm:t>
    </dgm:pt>
    <dgm:pt modelId="{632849C1-B855-4B99-9815-CB7EE82C713A}" type="pres">
      <dgm:prSet presAssocID="{80431EE4-D437-4AC3-8070-4F4B541B4469}" presName="linear" presStyleCnt="0">
        <dgm:presLayoutVars>
          <dgm:dir/>
          <dgm:animLvl val="lvl"/>
          <dgm:resizeHandles val="exact"/>
        </dgm:presLayoutVars>
      </dgm:prSet>
      <dgm:spPr/>
      <dgm:t>
        <a:bodyPr/>
        <a:lstStyle/>
        <a:p>
          <a:endParaRPr lang="zh-CN" altLang="en-US"/>
        </a:p>
      </dgm:t>
    </dgm:pt>
    <dgm:pt modelId="{C2CC6427-84DB-41D3-A76A-84D6725A4BE9}" type="pres">
      <dgm:prSet presAssocID="{D18C2AB4-BB85-4092-AF99-5EC2DFEE81D8}" presName="parentLin" presStyleCnt="0"/>
      <dgm:spPr/>
    </dgm:pt>
    <dgm:pt modelId="{CC7823AA-FBF8-462B-8EEC-3CE7D66FC62C}" type="pres">
      <dgm:prSet presAssocID="{D18C2AB4-BB85-4092-AF99-5EC2DFEE81D8}" presName="parentLeftMargin" presStyleLbl="node1" presStyleIdx="0" presStyleCnt="6"/>
      <dgm:spPr/>
      <dgm:t>
        <a:bodyPr/>
        <a:lstStyle/>
        <a:p>
          <a:endParaRPr lang="zh-CN" altLang="en-US"/>
        </a:p>
      </dgm:t>
    </dgm:pt>
    <dgm:pt modelId="{57E28BE2-AAFC-46E5-9762-C4E5004A8721}" type="pres">
      <dgm:prSet presAssocID="{D18C2AB4-BB85-4092-AF99-5EC2DFEE81D8}" presName="parentText" presStyleLbl="node1" presStyleIdx="0" presStyleCnt="6">
        <dgm:presLayoutVars>
          <dgm:chMax val="0"/>
          <dgm:bulletEnabled val="1"/>
        </dgm:presLayoutVars>
      </dgm:prSet>
      <dgm:spPr/>
      <dgm:t>
        <a:bodyPr/>
        <a:lstStyle/>
        <a:p>
          <a:endParaRPr lang="zh-CN" altLang="en-US"/>
        </a:p>
      </dgm:t>
    </dgm:pt>
    <dgm:pt modelId="{C1E860A1-F91F-4D5D-A30C-42D171132D4C}" type="pres">
      <dgm:prSet presAssocID="{D18C2AB4-BB85-4092-AF99-5EC2DFEE81D8}" presName="negativeSpace" presStyleCnt="0"/>
      <dgm:spPr/>
    </dgm:pt>
    <dgm:pt modelId="{3AC53D47-DEF9-419A-9176-CF579FF50AF0}" type="pres">
      <dgm:prSet presAssocID="{D18C2AB4-BB85-4092-AF99-5EC2DFEE81D8}" presName="childText" presStyleLbl="conFgAcc1" presStyleIdx="0" presStyleCnt="6">
        <dgm:presLayoutVars>
          <dgm:bulletEnabled val="1"/>
        </dgm:presLayoutVars>
      </dgm:prSet>
      <dgm:spPr>
        <a:ln>
          <a:solidFill>
            <a:srgbClr val="0066FF"/>
          </a:solidFill>
        </a:ln>
      </dgm:spPr>
      <dgm:t>
        <a:bodyPr/>
        <a:lstStyle/>
        <a:p>
          <a:endParaRPr lang="zh-CN" altLang="en-US"/>
        </a:p>
      </dgm:t>
    </dgm:pt>
    <dgm:pt modelId="{7BC53DD2-39FC-440F-BF60-62F1F2371DC5}" type="pres">
      <dgm:prSet presAssocID="{FA30185E-95A4-4C68-8C22-F33B8D0EA353}" presName="spaceBetweenRectangles" presStyleCnt="0"/>
      <dgm:spPr/>
    </dgm:pt>
    <dgm:pt modelId="{2A0453F7-A86C-4915-BDFA-100321393412}" type="pres">
      <dgm:prSet presAssocID="{A032EC93-D0B2-40F7-8443-2A33917ABCED}" presName="parentLin" presStyleCnt="0"/>
      <dgm:spPr/>
    </dgm:pt>
    <dgm:pt modelId="{6BCEE63F-39A4-45D7-AEF8-A69C0FF6AE60}" type="pres">
      <dgm:prSet presAssocID="{A032EC93-D0B2-40F7-8443-2A33917ABCED}" presName="parentLeftMargin" presStyleLbl="node1" presStyleIdx="0" presStyleCnt="6"/>
      <dgm:spPr/>
      <dgm:t>
        <a:bodyPr/>
        <a:lstStyle/>
        <a:p>
          <a:endParaRPr lang="zh-CN" altLang="en-US"/>
        </a:p>
      </dgm:t>
    </dgm:pt>
    <dgm:pt modelId="{2B92B3EA-B5A6-4F24-A4F4-AD9A88F3B11B}" type="pres">
      <dgm:prSet presAssocID="{A032EC93-D0B2-40F7-8443-2A33917ABCED}" presName="parentText" presStyleLbl="node1" presStyleIdx="1" presStyleCnt="6">
        <dgm:presLayoutVars>
          <dgm:chMax val="0"/>
          <dgm:bulletEnabled val="1"/>
        </dgm:presLayoutVars>
      </dgm:prSet>
      <dgm:spPr/>
      <dgm:t>
        <a:bodyPr/>
        <a:lstStyle/>
        <a:p>
          <a:endParaRPr lang="zh-CN" altLang="en-US"/>
        </a:p>
      </dgm:t>
    </dgm:pt>
    <dgm:pt modelId="{6FC9076F-DA55-4936-9E66-2018FB8DB5A3}" type="pres">
      <dgm:prSet presAssocID="{A032EC93-D0B2-40F7-8443-2A33917ABCED}" presName="negativeSpace" presStyleCnt="0"/>
      <dgm:spPr/>
    </dgm:pt>
    <dgm:pt modelId="{2A4F1D1C-506F-4654-AE44-968C384FB059}" type="pres">
      <dgm:prSet presAssocID="{A032EC93-D0B2-40F7-8443-2A33917ABCED}" presName="childText" presStyleLbl="conFgAcc1" presStyleIdx="1" presStyleCnt="6">
        <dgm:presLayoutVars>
          <dgm:bulletEnabled val="1"/>
        </dgm:presLayoutVars>
      </dgm:prSet>
      <dgm:spPr>
        <a:ln>
          <a:solidFill>
            <a:srgbClr val="0066FF"/>
          </a:solidFill>
        </a:ln>
      </dgm:spPr>
      <dgm:t>
        <a:bodyPr/>
        <a:lstStyle/>
        <a:p>
          <a:endParaRPr lang="zh-CN" altLang="en-US"/>
        </a:p>
      </dgm:t>
    </dgm:pt>
    <dgm:pt modelId="{7EA31A90-2229-4491-A341-8D77838E3D0C}" type="pres">
      <dgm:prSet presAssocID="{9116FB55-074F-4B05-B780-077861332D9B}" presName="spaceBetweenRectangles" presStyleCnt="0"/>
      <dgm:spPr/>
    </dgm:pt>
    <dgm:pt modelId="{19693C97-80A7-4FED-8DDC-671270B28EB9}" type="pres">
      <dgm:prSet presAssocID="{3005ED9D-A525-4BD5-A7C0-FD9E919FF4D3}" presName="parentLin" presStyleCnt="0"/>
      <dgm:spPr/>
    </dgm:pt>
    <dgm:pt modelId="{3D997FAC-909A-4927-AFD1-3CDA222DED35}" type="pres">
      <dgm:prSet presAssocID="{3005ED9D-A525-4BD5-A7C0-FD9E919FF4D3}" presName="parentLeftMargin" presStyleLbl="node1" presStyleIdx="1" presStyleCnt="6"/>
      <dgm:spPr/>
      <dgm:t>
        <a:bodyPr/>
        <a:lstStyle/>
        <a:p>
          <a:endParaRPr lang="zh-CN" altLang="en-US"/>
        </a:p>
      </dgm:t>
    </dgm:pt>
    <dgm:pt modelId="{F034159D-A1D3-483F-9F9F-2AF396F4F751}" type="pres">
      <dgm:prSet presAssocID="{3005ED9D-A525-4BD5-A7C0-FD9E919FF4D3}" presName="parentText" presStyleLbl="node1" presStyleIdx="2" presStyleCnt="6">
        <dgm:presLayoutVars>
          <dgm:chMax val="0"/>
          <dgm:bulletEnabled val="1"/>
        </dgm:presLayoutVars>
      </dgm:prSet>
      <dgm:spPr/>
      <dgm:t>
        <a:bodyPr/>
        <a:lstStyle/>
        <a:p>
          <a:endParaRPr lang="zh-CN" altLang="en-US"/>
        </a:p>
      </dgm:t>
    </dgm:pt>
    <dgm:pt modelId="{C19062AB-FF97-40AE-A659-39C47FA974E4}" type="pres">
      <dgm:prSet presAssocID="{3005ED9D-A525-4BD5-A7C0-FD9E919FF4D3}" presName="negativeSpace" presStyleCnt="0"/>
      <dgm:spPr/>
    </dgm:pt>
    <dgm:pt modelId="{FF0DF1A6-10C1-4531-B694-8769408F5476}" type="pres">
      <dgm:prSet presAssocID="{3005ED9D-A525-4BD5-A7C0-FD9E919FF4D3}" presName="childText" presStyleLbl="conFgAcc1" presStyleIdx="2" presStyleCnt="6">
        <dgm:presLayoutVars>
          <dgm:bulletEnabled val="1"/>
        </dgm:presLayoutVars>
      </dgm:prSet>
      <dgm:spPr>
        <a:ln>
          <a:solidFill>
            <a:srgbClr val="0066FF"/>
          </a:solidFill>
        </a:ln>
      </dgm:spPr>
      <dgm:t>
        <a:bodyPr/>
        <a:lstStyle/>
        <a:p>
          <a:endParaRPr lang="zh-CN" altLang="en-US"/>
        </a:p>
      </dgm:t>
    </dgm:pt>
    <dgm:pt modelId="{DC3F3B03-9840-44EA-BB60-80B3B01E1666}" type="pres">
      <dgm:prSet presAssocID="{C9283577-06E2-4006-B7BB-895A1763B2A0}" presName="spaceBetweenRectangles" presStyleCnt="0"/>
      <dgm:spPr/>
    </dgm:pt>
    <dgm:pt modelId="{131EBF14-CDE9-4228-8F33-350206C83AC4}" type="pres">
      <dgm:prSet presAssocID="{D0472168-8EB4-4B6C-8A61-8DD92A9A5A24}" presName="parentLin" presStyleCnt="0"/>
      <dgm:spPr/>
    </dgm:pt>
    <dgm:pt modelId="{0C2D6AB2-7735-4171-A242-6D25AC67537A}" type="pres">
      <dgm:prSet presAssocID="{D0472168-8EB4-4B6C-8A61-8DD92A9A5A24}" presName="parentLeftMargin" presStyleLbl="node1" presStyleIdx="2" presStyleCnt="6"/>
      <dgm:spPr/>
      <dgm:t>
        <a:bodyPr/>
        <a:lstStyle/>
        <a:p>
          <a:endParaRPr lang="zh-CN" altLang="en-US"/>
        </a:p>
      </dgm:t>
    </dgm:pt>
    <dgm:pt modelId="{8887A570-8F62-43F2-BEB6-0120875436E8}" type="pres">
      <dgm:prSet presAssocID="{D0472168-8EB4-4B6C-8A61-8DD92A9A5A24}" presName="parentText" presStyleLbl="node1" presStyleIdx="3" presStyleCnt="6">
        <dgm:presLayoutVars>
          <dgm:chMax val="0"/>
          <dgm:bulletEnabled val="1"/>
        </dgm:presLayoutVars>
      </dgm:prSet>
      <dgm:spPr/>
      <dgm:t>
        <a:bodyPr/>
        <a:lstStyle/>
        <a:p>
          <a:endParaRPr lang="zh-CN" altLang="en-US"/>
        </a:p>
      </dgm:t>
    </dgm:pt>
    <dgm:pt modelId="{00594C8E-5467-464A-B409-49B28143039B}" type="pres">
      <dgm:prSet presAssocID="{D0472168-8EB4-4B6C-8A61-8DD92A9A5A24}" presName="negativeSpace" presStyleCnt="0"/>
      <dgm:spPr/>
    </dgm:pt>
    <dgm:pt modelId="{B21DBCF8-F423-4179-949A-67FDE281A5AC}" type="pres">
      <dgm:prSet presAssocID="{D0472168-8EB4-4B6C-8A61-8DD92A9A5A24}" presName="childText" presStyleLbl="conFgAcc1" presStyleIdx="3" presStyleCnt="6">
        <dgm:presLayoutVars>
          <dgm:bulletEnabled val="1"/>
        </dgm:presLayoutVars>
      </dgm:prSet>
      <dgm:spPr>
        <a:ln>
          <a:solidFill>
            <a:srgbClr val="0066FF"/>
          </a:solidFill>
        </a:ln>
      </dgm:spPr>
      <dgm:t>
        <a:bodyPr/>
        <a:lstStyle/>
        <a:p>
          <a:endParaRPr lang="zh-CN" altLang="en-US"/>
        </a:p>
      </dgm:t>
    </dgm:pt>
    <dgm:pt modelId="{E2FB59DD-0C77-4AD2-A0F6-04CAAB7A6E13}" type="pres">
      <dgm:prSet presAssocID="{23DBE759-F750-4E54-9546-09C83A6BCF7C}" presName="spaceBetweenRectangles" presStyleCnt="0"/>
      <dgm:spPr/>
    </dgm:pt>
    <dgm:pt modelId="{CD716158-AC70-453C-8F36-7239733F3329}" type="pres">
      <dgm:prSet presAssocID="{C9EEC6EC-50CB-440E-835B-93B9918A7CD2}" presName="parentLin" presStyleCnt="0"/>
      <dgm:spPr/>
    </dgm:pt>
    <dgm:pt modelId="{175C42FE-5479-452E-92DB-A4A069FFA004}" type="pres">
      <dgm:prSet presAssocID="{C9EEC6EC-50CB-440E-835B-93B9918A7CD2}" presName="parentLeftMargin" presStyleLbl="node1" presStyleIdx="3" presStyleCnt="6"/>
      <dgm:spPr/>
      <dgm:t>
        <a:bodyPr/>
        <a:lstStyle/>
        <a:p>
          <a:endParaRPr lang="zh-CN" altLang="en-US"/>
        </a:p>
      </dgm:t>
    </dgm:pt>
    <dgm:pt modelId="{5F90C7A5-7FCF-4A3D-ABDE-4BF8A5EA7E70}" type="pres">
      <dgm:prSet presAssocID="{C9EEC6EC-50CB-440E-835B-93B9918A7CD2}" presName="parentText" presStyleLbl="node1" presStyleIdx="4" presStyleCnt="6">
        <dgm:presLayoutVars>
          <dgm:chMax val="0"/>
          <dgm:bulletEnabled val="1"/>
        </dgm:presLayoutVars>
      </dgm:prSet>
      <dgm:spPr/>
      <dgm:t>
        <a:bodyPr/>
        <a:lstStyle/>
        <a:p>
          <a:endParaRPr lang="zh-CN" altLang="en-US"/>
        </a:p>
      </dgm:t>
    </dgm:pt>
    <dgm:pt modelId="{4B25E5B7-C0C4-45A9-9313-599A4EC8FD19}" type="pres">
      <dgm:prSet presAssocID="{C9EEC6EC-50CB-440E-835B-93B9918A7CD2}" presName="negativeSpace" presStyleCnt="0"/>
      <dgm:spPr/>
    </dgm:pt>
    <dgm:pt modelId="{E81E3992-245C-463D-86E5-1D72E3984468}" type="pres">
      <dgm:prSet presAssocID="{C9EEC6EC-50CB-440E-835B-93B9918A7CD2}" presName="childText" presStyleLbl="conFgAcc1" presStyleIdx="4" presStyleCnt="6">
        <dgm:presLayoutVars>
          <dgm:bulletEnabled val="1"/>
        </dgm:presLayoutVars>
      </dgm:prSet>
      <dgm:spPr>
        <a:ln>
          <a:solidFill>
            <a:srgbClr val="523EE4"/>
          </a:solidFill>
        </a:ln>
      </dgm:spPr>
      <dgm:t>
        <a:bodyPr/>
        <a:lstStyle/>
        <a:p>
          <a:endParaRPr lang="zh-CN" altLang="en-US"/>
        </a:p>
      </dgm:t>
    </dgm:pt>
    <dgm:pt modelId="{F7C87A44-1A0C-4ED1-9216-DCEC5CD9466D}" type="pres">
      <dgm:prSet presAssocID="{4C14382F-4748-4290-A360-4901EF3FAF74}" presName="spaceBetweenRectangles" presStyleCnt="0"/>
      <dgm:spPr/>
    </dgm:pt>
    <dgm:pt modelId="{30C0C189-ADE2-454D-9A18-781AE86FD909}" type="pres">
      <dgm:prSet presAssocID="{B22B5F8A-A99D-4CFE-AD2A-0CEB09D8B8F2}" presName="parentLin" presStyleCnt="0"/>
      <dgm:spPr/>
    </dgm:pt>
    <dgm:pt modelId="{9E54378D-5A54-4912-9296-AD4DD7FEFBE8}" type="pres">
      <dgm:prSet presAssocID="{B22B5F8A-A99D-4CFE-AD2A-0CEB09D8B8F2}" presName="parentLeftMargin" presStyleLbl="node1" presStyleIdx="4" presStyleCnt="6"/>
      <dgm:spPr/>
      <dgm:t>
        <a:bodyPr/>
        <a:lstStyle/>
        <a:p>
          <a:endParaRPr lang="zh-CN" altLang="en-US"/>
        </a:p>
      </dgm:t>
    </dgm:pt>
    <dgm:pt modelId="{D88F80BD-799A-47CA-A4CB-31A712055ECD}" type="pres">
      <dgm:prSet presAssocID="{B22B5F8A-A99D-4CFE-AD2A-0CEB09D8B8F2}" presName="parentText" presStyleLbl="node1" presStyleIdx="5" presStyleCnt="6">
        <dgm:presLayoutVars>
          <dgm:chMax val="0"/>
          <dgm:bulletEnabled val="1"/>
        </dgm:presLayoutVars>
      </dgm:prSet>
      <dgm:spPr/>
      <dgm:t>
        <a:bodyPr/>
        <a:lstStyle/>
        <a:p>
          <a:endParaRPr lang="zh-CN" altLang="en-US"/>
        </a:p>
      </dgm:t>
    </dgm:pt>
    <dgm:pt modelId="{AFF0A2C6-D404-4D79-8075-CBFCE63CBC37}" type="pres">
      <dgm:prSet presAssocID="{B22B5F8A-A99D-4CFE-AD2A-0CEB09D8B8F2}" presName="negativeSpace" presStyleCnt="0"/>
      <dgm:spPr/>
    </dgm:pt>
    <dgm:pt modelId="{2CBF719F-EB04-4FFA-A70D-7CDFE5117887}" type="pres">
      <dgm:prSet presAssocID="{B22B5F8A-A99D-4CFE-AD2A-0CEB09D8B8F2}" presName="childText" presStyleLbl="conFgAcc1" presStyleIdx="5" presStyleCnt="6">
        <dgm:presLayoutVars>
          <dgm:bulletEnabled val="1"/>
        </dgm:presLayoutVars>
      </dgm:prSet>
      <dgm:spPr>
        <a:ln>
          <a:solidFill>
            <a:srgbClr val="523EE4"/>
          </a:solidFill>
        </a:ln>
      </dgm:spPr>
      <dgm:t>
        <a:bodyPr/>
        <a:lstStyle/>
        <a:p>
          <a:endParaRPr lang="zh-CN" altLang="en-US"/>
        </a:p>
      </dgm:t>
    </dgm:pt>
  </dgm:ptLst>
  <dgm:cxnLst>
    <dgm:cxn modelId="{A096C464-22F2-4CC2-A19F-6BC33C8E753C}" type="presOf" srcId="{D0472168-8EB4-4B6C-8A61-8DD92A9A5A24}" destId="{0C2D6AB2-7735-4171-A242-6D25AC67537A}" srcOrd="0" destOrd="0" presId="urn:microsoft.com/office/officeart/2005/8/layout/list1"/>
    <dgm:cxn modelId="{E4D70AA1-DE54-4B35-8684-E6F784C3CA62}" type="presOf" srcId="{D18C2AB4-BB85-4092-AF99-5EC2DFEE81D8}" destId="{57E28BE2-AAFC-46E5-9762-C4E5004A8721}" srcOrd="1" destOrd="0" presId="urn:microsoft.com/office/officeart/2005/8/layout/list1"/>
    <dgm:cxn modelId="{CE927D62-E65E-4684-B696-8856C166CF35}" srcId="{80431EE4-D437-4AC3-8070-4F4B541B4469}" destId="{3005ED9D-A525-4BD5-A7C0-FD9E919FF4D3}" srcOrd="2" destOrd="0" parTransId="{19A82651-C98B-4A5B-AD7E-821A3C55EAF7}" sibTransId="{C9283577-06E2-4006-B7BB-895A1763B2A0}"/>
    <dgm:cxn modelId="{E6C368C5-DE1C-4A5D-B05E-EA5D5AA5D6A2}" type="presOf" srcId="{C9EEC6EC-50CB-440E-835B-93B9918A7CD2}" destId="{5F90C7A5-7FCF-4A3D-ABDE-4BF8A5EA7E70}" srcOrd="1" destOrd="0" presId="urn:microsoft.com/office/officeart/2005/8/layout/list1"/>
    <dgm:cxn modelId="{0271AFCE-D753-4789-A93D-16B18E73716D}" type="presOf" srcId="{80431EE4-D437-4AC3-8070-4F4B541B4469}" destId="{632849C1-B855-4B99-9815-CB7EE82C713A}" srcOrd="0" destOrd="0" presId="urn:microsoft.com/office/officeart/2005/8/layout/list1"/>
    <dgm:cxn modelId="{BB41BFE6-687E-4D2B-9611-897A25DF090D}" type="presOf" srcId="{D18C2AB4-BB85-4092-AF99-5EC2DFEE81D8}" destId="{CC7823AA-FBF8-462B-8EEC-3CE7D66FC62C}" srcOrd="0" destOrd="0" presId="urn:microsoft.com/office/officeart/2005/8/layout/list1"/>
    <dgm:cxn modelId="{53A33CD7-42D7-435D-9DEF-FCC18EBDB685}" srcId="{80431EE4-D437-4AC3-8070-4F4B541B4469}" destId="{D0472168-8EB4-4B6C-8A61-8DD92A9A5A24}" srcOrd="3" destOrd="0" parTransId="{708B3ECB-3A23-4116-B865-8E3C17313541}" sibTransId="{23DBE759-F750-4E54-9546-09C83A6BCF7C}"/>
    <dgm:cxn modelId="{D9139074-C4B0-474B-8481-8D61E8835D67}" srcId="{80431EE4-D437-4AC3-8070-4F4B541B4469}" destId="{A032EC93-D0B2-40F7-8443-2A33917ABCED}" srcOrd="1" destOrd="0" parTransId="{76BB4246-4D59-4489-A8F1-62D379DB9D1A}" sibTransId="{9116FB55-074F-4B05-B780-077861332D9B}"/>
    <dgm:cxn modelId="{7F82D4AF-695F-4BFC-B545-A68C07CB882B}" srcId="{80431EE4-D437-4AC3-8070-4F4B541B4469}" destId="{C9EEC6EC-50CB-440E-835B-93B9918A7CD2}" srcOrd="4" destOrd="0" parTransId="{EAD860CF-A17D-42FE-99BC-11F178B49AF1}" sibTransId="{4C14382F-4748-4290-A360-4901EF3FAF74}"/>
    <dgm:cxn modelId="{D4692680-45E4-4A30-BBC9-61CE7A474334}" type="presOf" srcId="{B22B5F8A-A99D-4CFE-AD2A-0CEB09D8B8F2}" destId="{9E54378D-5A54-4912-9296-AD4DD7FEFBE8}" srcOrd="0" destOrd="0" presId="urn:microsoft.com/office/officeart/2005/8/layout/list1"/>
    <dgm:cxn modelId="{A2CDBD63-6180-421C-869B-00B879F83F16}" type="presOf" srcId="{A032EC93-D0B2-40F7-8443-2A33917ABCED}" destId="{2B92B3EA-B5A6-4F24-A4F4-AD9A88F3B11B}" srcOrd="1" destOrd="0" presId="urn:microsoft.com/office/officeart/2005/8/layout/list1"/>
    <dgm:cxn modelId="{CA89C8C1-DA26-4D32-91D3-0BD03B3C0AB1}" srcId="{80431EE4-D437-4AC3-8070-4F4B541B4469}" destId="{D18C2AB4-BB85-4092-AF99-5EC2DFEE81D8}" srcOrd="0" destOrd="0" parTransId="{2BB3072A-5229-4F2A-AFE4-6202E1C2AA6E}" sibTransId="{FA30185E-95A4-4C68-8C22-F33B8D0EA353}"/>
    <dgm:cxn modelId="{207C5CE6-88DD-470C-B4AC-4D212C7DD847}" type="presOf" srcId="{D0472168-8EB4-4B6C-8A61-8DD92A9A5A24}" destId="{8887A570-8F62-43F2-BEB6-0120875436E8}" srcOrd="1" destOrd="0" presId="urn:microsoft.com/office/officeart/2005/8/layout/list1"/>
    <dgm:cxn modelId="{217112B0-8841-4F6D-AADB-C3FA5E6F3A59}" type="presOf" srcId="{3005ED9D-A525-4BD5-A7C0-FD9E919FF4D3}" destId="{3D997FAC-909A-4927-AFD1-3CDA222DED35}" srcOrd="0" destOrd="0" presId="urn:microsoft.com/office/officeart/2005/8/layout/list1"/>
    <dgm:cxn modelId="{6E1C3AEF-FB6C-438C-A135-076821972926}" type="presOf" srcId="{3005ED9D-A525-4BD5-A7C0-FD9E919FF4D3}" destId="{F034159D-A1D3-483F-9F9F-2AF396F4F751}" srcOrd="1" destOrd="0" presId="urn:microsoft.com/office/officeart/2005/8/layout/list1"/>
    <dgm:cxn modelId="{88CA1BD0-A07F-4959-85F9-9B59049F59CB}" type="presOf" srcId="{A032EC93-D0B2-40F7-8443-2A33917ABCED}" destId="{6BCEE63F-39A4-45D7-AEF8-A69C0FF6AE60}" srcOrd="0" destOrd="0" presId="urn:microsoft.com/office/officeart/2005/8/layout/list1"/>
    <dgm:cxn modelId="{A493D6CA-684F-42E0-8C7C-FFA1BA6D13A9}" type="presOf" srcId="{B22B5F8A-A99D-4CFE-AD2A-0CEB09D8B8F2}" destId="{D88F80BD-799A-47CA-A4CB-31A712055ECD}" srcOrd="1" destOrd="0" presId="urn:microsoft.com/office/officeart/2005/8/layout/list1"/>
    <dgm:cxn modelId="{AE2B85F2-5152-45CA-B8D6-B4AC98E8E91E}" srcId="{80431EE4-D437-4AC3-8070-4F4B541B4469}" destId="{B22B5F8A-A99D-4CFE-AD2A-0CEB09D8B8F2}" srcOrd="5" destOrd="0" parTransId="{8A5167ED-E617-4AFD-B8A8-2D60413620B4}" sibTransId="{B17F08BF-0FA5-428D-A2F5-09BB94CC6C65}"/>
    <dgm:cxn modelId="{B0E46383-0177-4651-B119-BFC5C7AA5987}" type="presOf" srcId="{C9EEC6EC-50CB-440E-835B-93B9918A7CD2}" destId="{175C42FE-5479-452E-92DB-A4A069FFA004}" srcOrd="0" destOrd="0" presId="urn:microsoft.com/office/officeart/2005/8/layout/list1"/>
    <dgm:cxn modelId="{5709A08B-587F-4E38-AC8A-197E0AB03011}" type="presParOf" srcId="{632849C1-B855-4B99-9815-CB7EE82C713A}" destId="{C2CC6427-84DB-41D3-A76A-84D6725A4BE9}" srcOrd="0" destOrd="0" presId="urn:microsoft.com/office/officeart/2005/8/layout/list1"/>
    <dgm:cxn modelId="{AEFEC9D8-CA92-49F2-91EE-4B6526805280}" type="presParOf" srcId="{C2CC6427-84DB-41D3-A76A-84D6725A4BE9}" destId="{CC7823AA-FBF8-462B-8EEC-3CE7D66FC62C}" srcOrd="0" destOrd="0" presId="urn:microsoft.com/office/officeart/2005/8/layout/list1"/>
    <dgm:cxn modelId="{EFAD071C-2505-4F8D-86A6-26662A8F0249}" type="presParOf" srcId="{C2CC6427-84DB-41D3-A76A-84D6725A4BE9}" destId="{57E28BE2-AAFC-46E5-9762-C4E5004A8721}" srcOrd="1" destOrd="0" presId="urn:microsoft.com/office/officeart/2005/8/layout/list1"/>
    <dgm:cxn modelId="{926774F5-0919-4711-8419-8925AB1C78D3}" type="presParOf" srcId="{632849C1-B855-4B99-9815-CB7EE82C713A}" destId="{C1E860A1-F91F-4D5D-A30C-42D171132D4C}" srcOrd="1" destOrd="0" presId="urn:microsoft.com/office/officeart/2005/8/layout/list1"/>
    <dgm:cxn modelId="{F7F0B9B4-1AE8-4BD8-8464-37C13FD6CBA3}" type="presParOf" srcId="{632849C1-B855-4B99-9815-CB7EE82C713A}" destId="{3AC53D47-DEF9-419A-9176-CF579FF50AF0}" srcOrd="2" destOrd="0" presId="urn:microsoft.com/office/officeart/2005/8/layout/list1"/>
    <dgm:cxn modelId="{29CB92E6-BDA7-41AD-AD49-AA188EE3F5F3}" type="presParOf" srcId="{632849C1-B855-4B99-9815-CB7EE82C713A}" destId="{7BC53DD2-39FC-440F-BF60-62F1F2371DC5}" srcOrd="3" destOrd="0" presId="urn:microsoft.com/office/officeart/2005/8/layout/list1"/>
    <dgm:cxn modelId="{243F6654-CFE5-449C-B5C1-6B23C8744A96}" type="presParOf" srcId="{632849C1-B855-4B99-9815-CB7EE82C713A}" destId="{2A0453F7-A86C-4915-BDFA-100321393412}" srcOrd="4" destOrd="0" presId="urn:microsoft.com/office/officeart/2005/8/layout/list1"/>
    <dgm:cxn modelId="{2119DE4F-781E-497A-9BA0-A0EE5CF8C3D9}" type="presParOf" srcId="{2A0453F7-A86C-4915-BDFA-100321393412}" destId="{6BCEE63F-39A4-45D7-AEF8-A69C0FF6AE60}" srcOrd="0" destOrd="0" presId="urn:microsoft.com/office/officeart/2005/8/layout/list1"/>
    <dgm:cxn modelId="{B6FF898A-C254-4EB1-B7BE-D5E8A740D40F}" type="presParOf" srcId="{2A0453F7-A86C-4915-BDFA-100321393412}" destId="{2B92B3EA-B5A6-4F24-A4F4-AD9A88F3B11B}" srcOrd="1" destOrd="0" presId="urn:microsoft.com/office/officeart/2005/8/layout/list1"/>
    <dgm:cxn modelId="{F15925D1-C2E4-4EAE-A979-0DEE9CBA8BE6}" type="presParOf" srcId="{632849C1-B855-4B99-9815-CB7EE82C713A}" destId="{6FC9076F-DA55-4936-9E66-2018FB8DB5A3}" srcOrd="5" destOrd="0" presId="urn:microsoft.com/office/officeart/2005/8/layout/list1"/>
    <dgm:cxn modelId="{4C32D732-7ED4-46EE-BC4E-713A86E7CEB3}" type="presParOf" srcId="{632849C1-B855-4B99-9815-CB7EE82C713A}" destId="{2A4F1D1C-506F-4654-AE44-968C384FB059}" srcOrd="6" destOrd="0" presId="urn:microsoft.com/office/officeart/2005/8/layout/list1"/>
    <dgm:cxn modelId="{B9B68A3A-63FA-41FF-AE7D-C02F758B0727}" type="presParOf" srcId="{632849C1-B855-4B99-9815-CB7EE82C713A}" destId="{7EA31A90-2229-4491-A341-8D77838E3D0C}" srcOrd="7" destOrd="0" presId="urn:microsoft.com/office/officeart/2005/8/layout/list1"/>
    <dgm:cxn modelId="{F044F784-1085-4B24-9EC2-07326DF6546B}" type="presParOf" srcId="{632849C1-B855-4B99-9815-CB7EE82C713A}" destId="{19693C97-80A7-4FED-8DDC-671270B28EB9}" srcOrd="8" destOrd="0" presId="urn:microsoft.com/office/officeart/2005/8/layout/list1"/>
    <dgm:cxn modelId="{8752BD29-CD1A-464F-9B50-211D55BB5C42}" type="presParOf" srcId="{19693C97-80A7-4FED-8DDC-671270B28EB9}" destId="{3D997FAC-909A-4927-AFD1-3CDA222DED35}" srcOrd="0" destOrd="0" presId="urn:microsoft.com/office/officeart/2005/8/layout/list1"/>
    <dgm:cxn modelId="{B8A08A45-AE5E-480C-A464-44D259B1AD2F}" type="presParOf" srcId="{19693C97-80A7-4FED-8DDC-671270B28EB9}" destId="{F034159D-A1D3-483F-9F9F-2AF396F4F751}" srcOrd="1" destOrd="0" presId="urn:microsoft.com/office/officeart/2005/8/layout/list1"/>
    <dgm:cxn modelId="{608287E1-90D2-42C2-A652-DC953AC77FBE}" type="presParOf" srcId="{632849C1-B855-4B99-9815-CB7EE82C713A}" destId="{C19062AB-FF97-40AE-A659-39C47FA974E4}" srcOrd="9" destOrd="0" presId="urn:microsoft.com/office/officeart/2005/8/layout/list1"/>
    <dgm:cxn modelId="{7BF63E48-9E00-4E3B-B191-DD15A543B497}" type="presParOf" srcId="{632849C1-B855-4B99-9815-CB7EE82C713A}" destId="{FF0DF1A6-10C1-4531-B694-8769408F5476}" srcOrd="10" destOrd="0" presId="urn:microsoft.com/office/officeart/2005/8/layout/list1"/>
    <dgm:cxn modelId="{70FEBCC5-51A6-448A-B54E-63820A7FAB35}" type="presParOf" srcId="{632849C1-B855-4B99-9815-CB7EE82C713A}" destId="{DC3F3B03-9840-44EA-BB60-80B3B01E1666}" srcOrd="11" destOrd="0" presId="urn:microsoft.com/office/officeart/2005/8/layout/list1"/>
    <dgm:cxn modelId="{8D983335-15BE-4B4B-8371-0877D2A0C426}" type="presParOf" srcId="{632849C1-B855-4B99-9815-CB7EE82C713A}" destId="{131EBF14-CDE9-4228-8F33-350206C83AC4}" srcOrd="12" destOrd="0" presId="urn:microsoft.com/office/officeart/2005/8/layout/list1"/>
    <dgm:cxn modelId="{32CFB18A-C544-4ADB-AD30-1A13DEA7ADD0}" type="presParOf" srcId="{131EBF14-CDE9-4228-8F33-350206C83AC4}" destId="{0C2D6AB2-7735-4171-A242-6D25AC67537A}" srcOrd="0" destOrd="0" presId="urn:microsoft.com/office/officeart/2005/8/layout/list1"/>
    <dgm:cxn modelId="{D896E4E3-FF6C-4141-822F-79BA91430B99}" type="presParOf" srcId="{131EBF14-CDE9-4228-8F33-350206C83AC4}" destId="{8887A570-8F62-43F2-BEB6-0120875436E8}" srcOrd="1" destOrd="0" presId="urn:microsoft.com/office/officeart/2005/8/layout/list1"/>
    <dgm:cxn modelId="{0C2F7287-07D3-4E22-BD63-E5092FDB587D}" type="presParOf" srcId="{632849C1-B855-4B99-9815-CB7EE82C713A}" destId="{00594C8E-5467-464A-B409-49B28143039B}" srcOrd="13" destOrd="0" presId="urn:microsoft.com/office/officeart/2005/8/layout/list1"/>
    <dgm:cxn modelId="{58A95DD3-9784-4E50-9F54-114E87E7BF89}" type="presParOf" srcId="{632849C1-B855-4B99-9815-CB7EE82C713A}" destId="{B21DBCF8-F423-4179-949A-67FDE281A5AC}" srcOrd="14" destOrd="0" presId="urn:microsoft.com/office/officeart/2005/8/layout/list1"/>
    <dgm:cxn modelId="{E71C27EF-6875-4866-8D6B-FBD925F64ACB}" type="presParOf" srcId="{632849C1-B855-4B99-9815-CB7EE82C713A}" destId="{E2FB59DD-0C77-4AD2-A0F6-04CAAB7A6E13}" srcOrd="15" destOrd="0" presId="urn:microsoft.com/office/officeart/2005/8/layout/list1"/>
    <dgm:cxn modelId="{E7B0335C-5BDA-4A85-AC42-4F395E5F482A}" type="presParOf" srcId="{632849C1-B855-4B99-9815-CB7EE82C713A}" destId="{CD716158-AC70-453C-8F36-7239733F3329}" srcOrd="16" destOrd="0" presId="urn:microsoft.com/office/officeart/2005/8/layout/list1"/>
    <dgm:cxn modelId="{58714577-75F4-46B3-A0EC-8FB51CDFC4D8}" type="presParOf" srcId="{CD716158-AC70-453C-8F36-7239733F3329}" destId="{175C42FE-5479-452E-92DB-A4A069FFA004}" srcOrd="0" destOrd="0" presId="urn:microsoft.com/office/officeart/2005/8/layout/list1"/>
    <dgm:cxn modelId="{4BF90DC5-2D4B-47FC-B486-5571F588C257}" type="presParOf" srcId="{CD716158-AC70-453C-8F36-7239733F3329}" destId="{5F90C7A5-7FCF-4A3D-ABDE-4BF8A5EA7E70}" srcOrd="1" destOrd="0" presId="urn:microsoft.com/office/officeart/2005/8/layout/list1"/>
    <dgm:cxn modelId="{0FFF4504-CF87-45CA-BBB5-136F6412E687}" type="presParOf" srcId="{632849C1-B855-4B99-9815-CB7EE82C713A}" destId="{4B25E5B7-C0C4-45A9-9313-599A4EC8FD19}" srcOrd="17" destOrd="0" presId="urn:microsoft.com/office/officeart/2005/8/layout/list1"/>
    <dgm:cxn modelId="{D2A4030A-5E51-4D75-A60D-BC1877E03E46}" type="presParOf" srcId="{632849C1-B855-4B99-9815-CB7EE82C713A}" destId="{E81E3992-245C-463D-86E5-1D72E3984468}" srcOrd="18" destOrd="0" presId="urn:microsoft.com/office/officeart/2005/8/layout/list1"/>
    <dgm:cxn modelId="{1A829153-B79D-47D2-A819-BC2188C2F39C}" type="presParOf" srcId="{632849C1-B855-4B99-9815-CB7EE82C713A}" destId="{F7C87A44-1A0C-4ED1-9216-DCEC5CD9466D}" srcOrd="19" destOrd="0" presId="urn:microsoft.com/office/officeart/2005/8/layout/list1"/>
    <dgm:cxn modelId="{7400374B-9373-45FD-A05C-A35ABD84348D}" type="presParOf" srcId="{632849C1-B855-4B99-9815-CB7EE82C713A}" destId="{30C0C189-ADE2-454D-9A18-781AE86FD909}" srcOrd="20" destOrd="0" presId="urn:microsoft.com/office/officeart/2005/8/layout/list1"/>
    <dgm:cxn modelId="{93D16439-A7B2-4262-844B-B86A80F17047}" type="presParOf" srcId="{30C0C189-ADE2-454D-9A18-781AE86FD909}" destId="{9E54378D-5A54-4912-9296-AD4DD7FEFBE8}" srcOrd="0" destOrd="0" presId="urn:microsoft.com/office/officeart/2005/8/layout/list1"/>
    <dgm:cxn modelId="{8C44F256-6E13-4ABF-A4B3-ED51C09E5ABF}" type="presParOf" srcId="{30C0C189-ADE2-454D-9A18-781AE86FD909}" destId="{D88F80BD-799A-47CA-A4CB-31A712055ECD}" srcOrd="1" destOrd="0" presId="urn:microsoft.com/office/officeart/2005/8/layout/list1"/>
    <dgm:cxn modelId="{83712F7B-2C12-4F7A-82E1-2C7DEA0A7ED4}" type="presParOf" srcId="{632849C1-B855-4B99-9815-CB7EE82C713A}" destId="{AFF0A2C6-D404-4D79-8075-CBFCE63CBC37}" srcOrd="21" destOrd="0" presId="urn:microsoft.com/office/officeart/2005/8/layout/list1"/>
    <dgm:cxn modelId="{FB2E6236-4D04-4BDA-941E-04504B38CF1A}" type="presParOf" srcId="{632849C1-B855-4B99-9815-CB7EE82C713A}" destId="{2CBF719F-EB04-4FFA-A70D-7CDFE5117887}"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C19C018-DC4E-4798-B061-2AC28A15B51F}" type="doc">
      <dgm:prSet loTypeId="urn:microsoft.com/office/officeart/2005/8/layout/vList2" loCatId="list" qsTypeId="urn:microsoft.com/office/officeart/2005/8/quickstyle/simple4" qsCatId="simple" csTypeId="urn:microsoft.com/office/officeart/2005/8/colors/colorful1#8" csCatId="colorful" phldr="1"/>
      <dgm:spPr/>
      <dgm:t>
        <a:bodyPr/>
        <a:lstStyle/>
        <a:p>
          <a:endParaRPr lang="zh-CN" altLang="en-US"/>
        </a:p>
      </dgm:t>
    </dgm:pt>
    <dgm:pt modelId="{F9283534-70E6-470E-A703-D782DEB30A99}">
      <dgm:prSet phldrT="[文本]"/>
      <dgm:spPr/>
      <dgm:t>
        <a:bodyPr/>
        <a:lstStyle/>
        <a:p>
          <a:r>
            <a:rPr lang="zh-CN" altLang="en-US" dirty="0" smtClean="0">
              <a:latin typeface="黑体" pitchFamily="2" charset="-122"/>
              <a:ea typeface="黑体" pitchFamily="2" charset="-122"/>
            </a:rPr>
            <a:t>因地制宜</a:t>
          </a:r>
          <a:endParaRPr lang="zh-CN" altLang="en-US" dirty="0">
            <a:latin typeface="黑体" pitchFamily="2" charset="-122"/>
            <a:ea typeface="黑体" pitchFamily="2" charset="-122"/>
          </a:endParaRPr>
        </a:p>
      </dgm:t>
    </dgm:pt>
    <dgm:pt modelId="{9C71F1A1-43A3-489C-8F9B-57C42C7CD9B4}" type="parTrans" cxnId="{7FC569D7-1422-40E5-964D-4BB0F22994A7}">
      <dgm:prSet/>
      <dgm:spPr/>
      <dgm:t>
        <a:bodyPr/>
        <a:lstStyle/>
        <a:p>
          <a:endParaRPr lang="zh-CN" altLang="en-US">
            <a:latin typeface="黑体" pitchFamily="2" charset="-122"/>
            <a:ea typeface="黑体" pitchFamily="2" charset="-122"/>
          </a:endParaRPr>
        </a:p>
      </dgm:t>
    </dgm:pt>
    <dgm:pt modelId="{97B3B99F-6609-4B24-A9E3-4DD2861F0071}" type="sibTrans" cxnId="{7FC569D7-1422-40E5-964D-4BB0F22994A7}">
      <dgm:prSet/>
      <dgm:spPr/>
      <dgm:t>
        <a:bodyPr/>
        <a:lstStyle/>
        <a:p>
          <a:endParaRPr lang="zh-CN" altLang="en-US">
            <a:latin typeface="黑体" pitchFamily="2" charset="-122"/>
            <a:ea typeface="黑体" pitchFamily="2" charset="-122"/>
          </a:endParaRPr>
        </a:p>
      </dgm:t>
    </dgm:pt>
    <dgm:pt modelId="{6F74E80A-1D89-405E-97BE-6D6BC9E1114D}">
      <dgm:prSet phldrT="[文本]"/>
      <dgm:spPr/>
      <dgm:t>
        <a:bodyPr/>
        <a:lstStyle/>
        <a:p>
          <a:r>
            <a:rPr lang="zh-CN" altLang="en-US" dirty="0" smtClean="0">
              <a:latin typeface="黑体" pitchFamily="2" charset="-122"/>
              <a:ea typeface="黑体" pitchFamily="2" charset="-122"/>
            </a:rPr>
            <a:t>充分考虑当地的地理环境、周边配套以及相关政策等方面的因素。</a:t>
          </a:r>
          <a:endParaRPr lang="zh-CN" altLang="en-US" dirty="0">
            <a:latin typeface="黑体" pitchFamily="2" charset="-122"/>
            <a:ea typeface="黑体" pitchFamily="2" charset="-122"/>
          </a:endParaRPr>
        </a:p>
      </dgm:t>
    </dgm:pt>
    <dgm:pt modelId="{08698478-9947-4FC7-B99F-D0D77B1CE2C8}" type="parTrans" cxnId="{24C720A6-FF28-4802-B042-97251F8CE70B}">
      <dgm:prSet/>
      <dgm:spPr/>
      <dgm:t>
        <a:bodyPr/>
        <a:lstStyle/>
        <a:p>
          <a:endParaRPr lang="zh-CN" altLang="en-US">
            <a:latin typeface="黑体" pitchFamily="2" charset="-122"/>
            <a:ea typeface="黑体" pitchFamily="2" charset="-122"/>
          </a:endParaRPr>
        </a:p>
      </dgm:t>
    </dgm:pt>
    <dgm:pt modelId="{F17CEF01-A0E0-4131-AD46-7539EE115D31}" type="sibTrans" cxnId="{24C720A6-FF28-4802-B042-97251F8CE70B}">
      <dgm:prSet/>
      <dgm:spPr/>
      <dgm:t>
        <a:bodyPr/>
        <a:lstStyle/>
        <a:p>
          <a:endParaRPr lang="zh-CN" altLang="en-US">
            <a:latin typeface="黑体" pitchFamily="2" charset="-122"/>
            <a:ea typeface="黑体" pitchFamily="2" charset="-122"/>
          </a:endParaRPr>
        </a:p>
      </dgm:t>
    </dgm:pt>
    <dgm:pt modelId="{93ABB562-E2B3-42F4-B19A-FA6EC7FFB9C6}">
      <dgm:prSet phldrT="[文本]"/>
      <dgm:spPr/>
      <dgm:t>
        <a:bodyPr/>
        <a:lstStyle/>
        <a:p>
          <a:r>
            <a:rPr lang="zh-CN" altLang="en-US" dirty="0" smtClean="0">
              <a:latin typeface="黑体" pitchFamily="2" charset="-122"/>
              <a:ea typeface="黑体" pitchFamily="2" charset="-122"/>
            </a:rPr>
            <a:t>建设规模</a:t>
          </a:r>
          <a:endParaRPr lang="zh-CN" altLang="en-US" dirty="0">
            <a:latin typeface="黑体" pitchFamily="2" charset="-122"/>
            <a:ea typeface="黑体" pitchFamily="2" charset="-122"/>
          </a:endParaRPr>
        </a:p>
      </dgm:t>
    </dgm:pt>
    <dgm:pt modelId="{D174ACA6-DED0-4A82-9E8C-FB52EA2F0328}" type="parTrans" cxnId="{FFBD12FA-A630-40CC-9926-9B3591F51DF1}">
      <dgm:prSet/>
      <dgm:spPr/>
      <dgm:t>
        <a:bodyPr/>
        <a:lstStyle/>
        <a:p>
          <a:endParaRPr lang="zh-CN" altLang="en-US">
            <a:latin typeface="黑体" pitchFamily="2" charset="-122"/>
            <a:ea typeface="黑体" pitchFamily="2" charset="-122"/>
          </a:endParaRPr>
        </a:p>
      </dgm:t>
    </dgm:pt>
    <dgm:pt modelId="{98D5E384-62B7-4953-BC05-D8CC8D0B8275}" type="sibTrans" cxnId="{FFBD12FA-A630-40CC-9926-9B3591F51DF1}">
      <dgm:prSet/>
      <dgm:spPr/>
      <dgm:t>
        <a:bodyPr/>
        <a:lstStyle/>
        <a:p>
          <a:endParaRPr lang="zh-CN" altLang="en-US">
            <a:latin typeface="黑体" pitchFamily="2" charset="-122"/>
            <a:ea typeface="黑体" pitchFamily="2" charset="-122"/>
          </a:endParaRPr>
        </a:p>
      </dgm:t>
    </dgm:pt>
    <dgm:pt modelId="{7797864B-7AD7-4F64-9A84-50959731A60D}">
      <dgm:prSet phldrT="[文本]"/>
      <dgm:spPr/>
      <dgm:t>
        <a:bodyPr/>
        <a:lstStyle/>
        <a:p>
          <a:r>
            <a:rPr lang="zh-CN" altLang="en-US" dirty="0" smtClean="0">
              <a:latin typeface="黑体" pitchFamily="2" charset="-122"/>
              <a:ea typeface="黑体" pitchFamily="2" charset="-122"/>
            </a:rPr>
            <a:t>建设规模的确定，间接决定了在确定的建设规模下，某些工艺或设备是最合适的，相反一方面，也决定了某些工艺或设备的不可行性。</a:t>
          </a:r>
          <a:endParaRPr lang="zh-CN" altLang="en-US" dirty="0">
            <a:latin typeface="黑体" pitchFamily="2" charset="-122"/>
            <a:ea typeface="黑体" pitchFamily="2" charset="-122"/>
          </a:endParaRPr>
        </a:p>
      </dgm:t>
    </dgm:pt>
    <dgm:pt modelId="{46D5EDB9-93C0-4F1B-B155-B8CE3D64F2C9}" type="parTrans" cxnId="{D72E08E9-AE13-4999-A4DA-26177C7CE261}">
      <dgm:prSet/>
      <dgm:spPr/>
      <dgm:t>
        <a:bodyPr/>
        <a:lstStyle/>
        <a:p>
          <a:endParaRPr lang="zh-CN" altLang="en-US">
            <a:latin typeface="黑体" pitchFamily="2" charset="-122"/>
            <a:ea typeface="黑体" pitchFamily="2" charset="-122"/>
          </a:endParaRPr>
        </a:p>
      </dgm:t>
    </dgm:pt>
    <dgm:pt modelId="{4B8C3782-803F-4B3C-A95A-D3C61C480E3E}" type="sibTrans" cxnId="{D72E08E9-AE13-4999-A4DA-26177C7CE261}">
      <dgm:prSet/>
      <dgm:spPr/>
      <dgm:t>
        <a:bodyPr/>
        <a:lstStyle/>
        <a:p>
          <a:endParaRPr lang="zh-CN" altLang="en-US">
            <a:latin typeface="黑体" pitchFamily="2" charset="-122"/>
            <a:ea typeface="黑体" pitchFamily="2" charset="-122"/>
          </a:endParaRPr>
        </a:p>
      </dgm:t>
    </dgm:pt>
    <dgm:pt modelId="{3A85BF42-0E8D-4C63-801A-3F7426B73BEF}">
      <dgm:prSet phldrT="[文本]"/>
      <dgm:spPr/>
      <dgm:t>
        <a:bodyPr/>
        <a:lstStyle/>
        <a:p>
          <a:r>
            <a:rPr lang="zh-CN" altLang="en-US" dirty="0" smtClean="0">
              <a:latin typeface="黑体" pitchFamily="2" charset="-122"/>
              <a:ea typeface="黑体" pitchFamily="2" charset="-122"/>
            </a:rPr>
            <a:t>运营模式 </a:t>
          </a:r>
          <a:endParaRPr lang="zh-CN" altLang="en-US" dirty="0">
            <a:latin typeface="黑体" pitchFamily="2" charset="-122"/>
            <a:ea typeface="黑体" pitchFamily="2" charset="-122"/>
          </a:endParaRPr>
        </a:p>
      </dgm:t>
    </dgm:pt>
    <dgm:pt modelId="{811EC0D9-3F38-411C-B3D3-E3D2FA4EECBC}" type="parTrans" cxnId="{E2BA639B-521F-41E8-983D-D5EA5B24BD7C}">
      <dgm:prSet/>
      <dgm:spPr/>
      <dgm:t>
        <a:bodyPr/>
        <a:lstStyle/>
        <a:p>
          <a:endParaRPr lang="zh-CN" altLang="en-US">
            <a:latin typeface="黑体" pitchFamily="2" charset="-122"/>
            <a:ea typeface="黑体" pitchFamily="2" charset="-122"/>
          </a:endParaRPr>
        </a:p>
      </dgm:t>
    </dgm:pt>
    <dgm:pt modelId="{9AA87FBB-5079-4ED9-B335-EBEA4C304160}" type="sibTrans" cxnId="{E2BA639B-521F-41E8-983D-D5EA5B24BD7C}">
      <dgm:prSet/>
      <dgm:spPr/>
      <dgm:t>
        <a:bodyPr/>
        <a:lstStyle/>
        <a:p>
          <a:endParaRPr lang="zh-CN" altLang="en-US">
            <a:latin typeface="黑体" pitchFamily="2" charset="-122"/>
            <a:ea typeface="黑体" pitchFamily="2" charset="-122"/>
          </a:endParaRPr>
        </a:p>
      </dgm:t>
    </dgm:pt>
    <dgm:pt modelId="{963E1738-F4D7-4808-BFA0-AB49085CE158}">
      <dgm:prSet phldrT="[文本]"/>
      <dgm:spPr/>
      <dgm:t>
        <a:bodyPr/>
        <a:lstStyle/>
        <a:p>
          <a:r>
            <a:rPr lang="zh-CN" altLang="en-US" dirty="0" smtClean="0">
              <a:latin typeface="黑体" pitchFamily="2" charset="-122"/>
              <a:ea typeface="黑体" pitchFamily="2" charset="-122"/>
            </a:rPr>
            <a:t>有政府投资运营、</a:t>
          </a:r>
          <a:r>
            <a:rPr lang="en-US" altLang="zh-CN" dirty="0" smtClean="0">
              <a:latin typeface="黑体" pitchFamily="2" charset="-122"/>
              <a:ea typeface="黑体" pitchFamily="2" charset="-122"/>
            </a:rPr>
            <a:t>BT</a:t>
          </a:r>
          <a:r>
            <a:rPr lang="zh-CN" altLang="en-US" dirty="0" smtClean="0">
              <a:latin typeface="黑体" pitchFamily="2" charset="-122"/>
              <a:ea typeface="黑体" pitchFamily="2" charset="-122"/>
            </a:rPr>
            <a:t>、</a:t>
          </a:r>
          <a:r>
            <a:rPr lang="en-US" altLang="zh-CN" dirty="0" smtClean="0">
              <a:latin typeface="黑体" pitchFamily="2" charset="-122"/>
              <a:ea typeface="黑体" pitchFamily="2" charset="-122"/>
            </a:rPr>
            <a:t>BOT</a:t>
          </a:r>
          <a:r>
            <a:rPr lang="zh-CN" altLang="en-US" dirty="0" smtClean="0">
              <a:latin typeface="黑体" pitchFamily="2" charset="-122"/>
              <a:ea typeface="黑体" pitchFamily="2" charset="-122"/>
            </a:rPr>
            <a:t>、</a:t>
          </a:r>
          <a:r>
            <a:rPr lang="en-US" altLang="zh-CN" dirty="0" smtClean="0">
              <a:latin typeface="黑体" pitchFamily="2" charset="-122"/>
              <a:ea typeface="黑体" pitchFamily="2" charset="-122"/>
            </a:rPr>
            <a:t>BOO</a:t>
          </a:r>
          <a:r>
            <a:rPr lang="zh-CN" altLang="en-US" dirty="0" smtClean="0">
              <a:latin typeface="黑体" pitchFamily="2" charset="-122"/>
              <a:ea typeface="黑体" pitchFamily="2" charset="-122"/>
            </a:rPr>
            <a:t>等模式，运营模式的不同对工艺的选择也有一定的间接影响。</a:t>
          </a:r>
          <a:endParaRPr lang="zh-CN" altLang="en-US" dirty="0">
            <a:latin typeface="黑体" pitchFamily="2" charset="-122"/>
            <a:ea typeface="黑体" pitchFamily="2" charset="-122"/>
          </a:endParaRPr>
        </a:p>
      </dgm:t>
    </dgm:pt>
    <dgm:pt modelId="{3D02D5F9-2C0D-4A1B-90E3-D92F24BDCC2C}" type="parTrans" cxnId="{4BA7A995-A752-43AE-965B-C9C526026A0B}">
      <dgm:prSet/>
      <dgm:spPr/>
      <dgm:t>
        <a:bodyPr/>
        <a:lstStyle/>
        <a:p>
          <a:endParaRPr lang="zh-CN" altLang="en-US">
            <a:latin typeface="黑体" pitchFamily="2" charset="-122"/>
            <a:ea typeface="黑体" pitchFamily="2" charset="-122"/>
          </a:endParaRPr>
        </a:p>
      </dgm:t>
    </dgm:pt>
    <dgm:pt modelId="{B645EDCC-1115-42FC-A7CE-A69BF48E17AD}" type="sibTrans" cxnId="{4BA7A995-A752-43AE-965B-C9C526026A0B}">
      <dgm:prSet/>
      <dgm:spPr/>
      <dgm:t>
        <a:bodyPr/>
        <a:lstStyle/>
        <a:p>
          <a:endParaRPr lang="zh-CN" altLang="en-US">
            <a:latin typeface="黑体" pitchFamily="2" charset="-122"/>
            <a:ea typeface="黑体" pitchFamily="2" charset="-122"/>
          </a:endParaRPr>
        </a:p>
      </dgm:t>
    </dgm:pt>
    <dgm:pt modelId="{A2BB3F3F-505D-40EF-9F56-68B500857AB0}">
      <dgm:prSet phldrT="[文本]"/>
      <dgm:spPr/>
      <dgm:t>
        <a:bodyPr/>
        <a:lstStyle/>
        <a:p>
          <a:r>
            <a:rPr lang="zh-CN" altLang="en-US" dirty="0" smtClean="0">
              <a:latin typeface="黑体" pitchFamily="2" charset="-122"/>
              <a:ea typeface="黑体" pitchFamily="2" charset="-122"/>
            </a:rPr>
            <a:t>在工艺选择过程中应当充分考虑投资、运营费用（政府补贴）、占地等因素。</a:t>
          </a:r>
          <a:endParaRPr lang="zh-CN" altLang="en-US" dirty="0">
            <a:latin typeface="黑体" pitchFamily="2" charset="-122"/>
            <a:ea typeface="黑体" pitchFamily="2" charset="-122"/>
          </a:endParaRPr>
        </a:p>
      </dgm:t>
    </dgm:pt>
    <dgm:pt modelId="{55DB9E01-C579-4995-913E-A1B1D06E4ABD}" type="parTrans" cxnId="{57AECC7D-2B56-4CEE-9007-1182FAF1D2EC}">
      <dgm:prSet/>
      <dgm:spPr/>
      <dgm:t>
        <a:bodyPr/>
        <a:lstStyle/>
        <a:p>
          <a:endParaRPr lang="zh-CN" altLang="en-US">
            <a:latin typeface="黑体" pitchFamily="2" charset="-122"/>
            <a:ea typeface="黑体" pitchFamily="2" charset="-122"/>
          </a:endParaRPr>
        </a:p>
      </dgm:t>
    </dgm:pt>
    <dgm:pt modelId="{9D87D268-C37C-4FD1-97E3-B56AED8544AC}" type="sibTrans" cxnId="{57AECC7D-2B56-4CEE-9007-1182FAF1D2EC}">
      <dgm:prSet/>
      <dgm:spPr/>
      <dgm:t>
        <a:bodyPr/>
        <a:lstStyle/>
        <a:p>
          <a:endParaRPr lang="zh-CN" altLang="en-US">
            <a:latin typeface="黑体" pitchFamily="2" charset="-122"/>
            <a:ea typeface="黑体" pitchFamily="2" charset="-122"/>
          </a:endParaRPr>
        </a:p>
      </dgm:t>
    </dgm:pt>
    <dgm:pt modelId="{02C886A5-5A9E-448B-8485-E37CF020B244}">
      <dgm:prSet phldrT="[文本]"/>
      <dgm:spPr/>
      <dgm:t>
        <a:bodyPr/>
        <a:lstStyle/>
        <a:p>
          <a:r>
            <a:rPr lang="zh-CN" altLang="en-US" dirty="0" smtClean="0">
              <a:latin typeface="黑体" pitchFamily="2" charset="-122"/>
              <a:ea typeface="黑体" pitchFamily="2" charset="-122"/>
            </a:rPr>
            <a:t>经济指标</a:t>
          </a:r>
          <a:endParaRPr lang="zh-CN" altLang="en-US" dirty="0">
            <a:latin typeface="黑体" pitchFamily="2" charset="-122"/>
            <a:ea typeface="黑体" pitchFamily="2" charset="-122"/>
          </a:endParaRPr>
        </a:p>
      </dgm:t>
    </dgm:pt>
    <dgm:pt modelId="{84A6AC57-5BB4-4134-8BB7-8846529FABED}" type="parTrans" cxnId="{B6BFD67D-D9D2-4C44-BF37-9B4130F2F98C}">
      <dgm:prSet/>
      <dgm:spPr/>
      <dgm:t>
        <a:bodyPr/>
        <a:lstStyle/>
        <a:p>
          <a:endParaRPr lang="zh-CN" altLang="en-US">
            <a:latin typeface="黑体" pitchFamily="2" charset="-122"/>
            <a:ea typeface="黑体" pitchFamily="2" charset="-122"/>
          </a:endParaRPr>
        </a:p>
      </dgm:t>
    </dgm:pt>
    <dgm:pt modelId="{AFC8A657-DC6D-46C2-9743-621B84AC266C}" type="sibTrans" cxnId="{B6BFD67D-D9D2-4C44-BF37-9B4130F2F98C}">
      <dgm:prSet/>
      <dgm:spPr/>
      <dgm:t>
        <a:bodyPr/>
        <a:lstStyle/>
        <a:p>
          <a:endParaRPr lang="zh-CN" altLang="en-US">
            <a:latin typeface="黑体" pitchFamily="2" charset="-122"/>
            <a:ea typeface="黑体" pitchFamily="2" charset="-122"/>
          </a:endParaRPr>
        </a:p>
      </dgm:t>
    </dgm:pt>
    <dgm:pt modelId="{7FBA70E9-748E-4180-B4A7-A9C85C0321C3}">
      <dgm:prSet phldrT="[文本]"/>
      <dgm:spPr/>
      <dgm:t>
        <a:bodyPr/>
        <a:lstStyle/>
        <a:p>
          <a:r>
            <a:rPr lang="zh-CN" altLang="en-US" dirty="0" smtClean="0">
              <a:latin typeface="黑体" pitchFamily="2" charset="-122"/>
              <a:ea typeface="黑体" pitchFamily="2" charset="-122"/>
            </a:rPr>
            <a:t>餐厨垃圾处理过程中可能产生的产品有营养土、饲料、</a:t>
          </a:r>
          <a:r>
            <a:rPr lang="en-US" altLang="zh-CN" dirty="0" smtClean="0">
              <a:latin typeface="黑体" pitchFamily="2" charset="-122"/>
              <a:ea typeface="黑体" pitchFamily="2" charset="-122"/>
            </a:rPr>
            <a:t>CNG/LNG</a:t>
          </a:r>
          <a:r>
            <a:rPr lang="zh-CN" altLang="en-US" dirty="0" smtClean="0">
              <a:latin typeface="黑体" pitchFamily="2" charset="-122"/>
              <a:ea typeface="黑体" pitchFamily="2" charset="-122"/>
            </a:rPr>
            <a:t>、电能、工业粗油脂、生物柴油等，产品的产量、销售价值和在当地的应用程度对工艺选择有着直接影响。</a:t>
          </a:r>
          <a:endParaRPr lang="zh-CN" altLang="en-US" dirty="0">
            <a:latin typeface="黑体" pitchFamily="2" charset="-122"/>
            <a:ea typeface="黑体" pitchFamily="2" charset="-122"/>
          </a:endParaRPr>
        </a:p>
      </dgm:t>
    </dgm:pt>
    <dgm:pt modelId="{34770427-F099-4DA9-BC4F-6972E85DB96A}" type="parTrans" cxnId="{83665238-88C4-4680-8403-90F4EE9F934D}">
      <dgm:prSet/>
      <dgm:spPr/>
      <dgm:t>
        <a:bodyPr/>
        <a:lstStyle/>
        <a:p>
          <a:endParaRPr lang="zh-CN" altLang="en-US">
            <a:latin typeface="黑体" pitchFamily="2" charset="-122"/>
            <a:ea typeface="黑体" pitchFamily="2" charset="-122"/>
          </a:endParaRPr>
        </a:p>
      </dgm:t>
    </dgm:pt>
    <dgm:pt modelId="{F52FF3A0-73C9-4FD6-880C-33A0DC576094}" type="sibTrans" cxnId="{83665238-88C4-4680-8403-90F4EE9F934D}">
      <dgm:prSet/>
      <dgm:spPr/>
      <dgm:t>
        <a:bodyPr/>
        <a:lstStyle/>
        <a:p>
          <a:endParaRPr lang="zh-CN" altLang="en-US">
            <a:latin typeface="黑体" pitchFamily="2" charset="-122"/>
            <a:ea typeface="黑体" pitchFamily="2" charset="-122"/>
          </a:endParaRPr>
        </a:p>
      </dgm:t>
    </dgm:pt>
    <dgm:pt modelId="{B51ECCFA-4635-4C68-B24F-7686FD1BF654}">
      <dgm:prSet phldrT="[文本]"/>
      <dgm:spPr/>
      <dgm:t>
        <a:bodyPr/>
        <a:lstStyle/>
        <a:p>
          <a:r>
            <a:rPr lang="zh-CN" altLang="en-US" dirty="0" smtClean="0">
              <a:latin typeface="黑体" pitchFamily="2" charset="-122"/>
              <a:ea typeface="黑体" pitchFamily="2" charset="-122"/>
            </a:rPr>
            <a:t>产品市场</a:t>
          </a:r>
          <a:endParaRPr lang="zh-CN" altLang="en-US" dirty="0">
            <a:latin typeface="黑体" pitchFamily="2" charset="-122"/>
            <a:ea typeface="黑体" pitchFamily="2" charset="-122"/>
          </a:endParaRPr>
        </a:p>
      </dgm:t>
    </dgm:pt>
    <dgm:pt modelId="{ABC98A60-0111-40E1-8473-A6517C253408}" type="parTrans" cxnId="{258D361D-AB07-4B02-AE55-4D6F88FD4372}">
      <dgm:prSet/>
      <dgm:spPr/>
      <dgm:t>
        <a:bodyPr/>
        <a:lstStyle/>
        <a:p>
          <a:endParaRPr lang="zh-CN" altLang="en-US">
            <a:latin typeface="黑体" pitchFamily="2" charset="-122"/>
            <a:ea typeface="黑体" pitchFamily="2" charset="-122"/>
          </a:endParaRPr>
        </a:p>
      </dgm:t>
    </dgm:pt>
    <dgm:pt modelId="{84FEA405-2308-4917-8565-12CFCB733631}" type="sibTrans" cxnId="{258D361D-AB07-4B02-AE55-4D6F88FD4372}">
      <dgm:prSet/>
      <dgm:spPr/>
      <dgm:t>
        <a:bodyPr/>
        <a:lstStyle/>
        <a:p>
          <a:endParaRPr lang="zh-CN" altLang="en-US">
            <a:latin typeface="黑体" pitchFamily="2" charset="-122"/>
            <a:ea typeface="黑体" pitchFamily="2" charset="-122"/>
          </a:endParaRPr>
        </a:p>
      </dgm:t>
    </dgm:pt>
    <dgm:pt modelId="{5B53C19D-F5D9-4FFA-8C6C-2A9444B27623}">
      <dgm:prSet phldrT="[文本]"/>
      <dgm:spPr/>
      <dgm:t>
        <a:bodyPr/>
        <a:lstStyle/>
        <a:p>
          <a:r>
            <a:rPr lang="zh-CN" altLang="en-US" dirty="0" smtClean="0">
              <a:latin typeface="黑体" pitchFamily="2" charset="-122"/>
              <a:ea typeface="黑体" pitchFamily="2" charset="-122"/>
            </a:rPr>
            <a:t>当地相关的环保要求影响着对餐厨垃圾处理过程中产生的残渣、</a:t>
          </a:r>
          <a:r>
            <a:rPr lang="zh-CN" altLang="en-US" dirty="0" smtClean="0">
              <a:latin typeface="黑体" pitchFamily="2" charset="-122"/>
              <a:ea typeface="黑体" pitchFamily="2" charset="-122"/>
            </a:rPr>
            <a:t>废水、</a:t>
          </a:r>
          <a:r>
            <a:rPr lang="zh-CN" altLang="en-US" dirty="0" smtClean="0">
              <a:latin typeface="黑体" pitchFamily="2" charset="-122"/>
              <a:ea typeface="黑体" pitchFamily="2" charset="-122"/>
            </a:rPr>
            <a:t>废气、噪声等附属处理设施的工艺选择。</a:t>
          </a:r>
          <a:endParaRPr lang="zh-CN" altLang="en-US" dirty="0">
            <a:latin typeface="黑体" pitchFamily="2" charset="-122"/>
            <a:ea typeface="黑体" pitchFamily="2" charset="-122"/>
          </a:endParaRPr>
        </a:p>
      </dgm:t>
    </dgm:pt>
    <dgm:pt modelId="{FC3DCFE2-8059-414C-ACAB-C69303E55163}" type="parTrans" cxnId="{E4E1C469-5D57-4529-BC65-89AC16304FB9}">
      <dgm:prSet/>
      <dgm:spPr/>
      <dgm:t>
        <a:bodyPr/>
        <a:lstStyle/>
        <a:p>
          <a:endParaRPr lang="zh-CN" altLang="en-US">
            <a:latin typeface="黑体" pitchFamily="2" charset="-122"/>
            <a:ea typeface="黑体" pitchFamily="2" charset="-122"/>
          </a:endParaRPr>
        </a:p>
      </dgm:t>
    </dgm:pt>
    <dgm:pt modelId="{4FD8E6C8-392E-4877-9179-EC5A99C9CE36}" type="sibTrans" cxnId="{E4E1C469-5D57-4529-BC65-89AC16304FB9}">
      <dgm:prSet/>
      <dgm:spPr/>
      <dgm:t>
        <a:bodyPr/>
        <a:lstStyle/>
        <a:p>
          <a:endParaRPr lang="zh-CN" altLang="en-US">
            <a:latin typeface="黑体" pitchFamily="2" charset="-122"/>
            <a:ea typeface="黑体" pitchFamily="2" charset="-122"/>
          </a:endParaRPr>
        </a:p>
      </dgm:t>
    </dgm:pt>
    <dgm:pt modelId="{A51580CC-37AF-43EB-87B8-C90DF26E1DEE}">
      <dgm:prSet phldrT="[文本]"/>
      <dgm:spPr/>
      <dgm:t>
        <a:bodyPr/>
        <a:lstStyle/>
        <a:p>
          <a:r>
            <a:rPr lang="zh-CN" altLang="en-US" dirty="0" smtClean="0">
              <a:latin typeface="黑体" pitchFamily="2" charset="-122"/>
              <a:ea typeface="黑体" pitchFamily="2" charset="-122"/>
            </a:rPr>
            <a:t>环保要求</a:t>
          </a:r>
          <a:endParaRPr lang="zh-CN" altLang="en-US" dirty="0">
            <a:latin typeface="黑体" pitchFamily="2" charset="-122"/>
            <a:ea typeface="黑体" pitchFamily="2" charset="-122"/>
          </a:endParaRPr>
        </a:p>
      </dgm:t>
    </dgm:pt>
    <dgm:pt modelId="{DB9CAEEC-CD46-4720-A961-3CBF91876F51}" type="parTrans" cxnId="{EA6CE349-F6AE-4BE8-ABB7-A6241A2C3480}">
      <dgm:prSet/>
      <dgm:spPr/>
      <dgm:t>
        <a:bodyPr/>
        <a:lstStyle/>
        <a:p>
          <a:endParaRPr lang="zh-CN" altLang="en-US">
            <a:latin typeface="黑体" pitchFamily="2" charset="-122"/>
            <a:ea typeface="黑体" pitchFamily="2" charset="-122"/>
          </a:endParaRPr>
        </a:p>
      </dgm:t>
    </dgm:pt>
    <dgm:pt modelId="{EC899CF7-D733-440A-9A15-3C5AA90A557A}" type="sibTrans" cxnId="{EA6CE349-F6AE-4BE8-ABB7-A6241A2C3480}">
      <dgm:prSet/>
      <dgm:spPr/>
      <dgm:t>
        <a:bodyPr/>
        <a:lstStyle/>
        <a:p>
          <a:endParaRPr lang="zh-CN" altLang="en-US">
            <a:latin typeface="黑体" pitchFamily="2" charset="-122"/>
            <a:ea typeface="黑体" pitchFamily="2" charset="-122"/>
          </a:endParaRPr>
        </a:p>
      </dgm:t>
    </dgm:pt>
    <dgm:pt modelId="{97892DEB-6C3F-42C0-A64B-0C78C50F15BB}" type="pres">
      <dgm:prSet presAssocID="{FC19C018-DC4E-4798-B061-2AC28A15B51F}" presName="linear" presStyleCnt="0">
        <dgm:presLayoutVars>
          <dgm:animLvl val="lvl"/>
          <dgm:resizeHandles val="exact"/>
        </dgm:presLayoutVars>
      </dgm:prSet>
      <dgm:spPr/>
      <dgm:t>
        <a:bodyPr/>
        <a:lstStyle/>
        <a:p>
          <a:endParaRPr lang="zh-CN" altLang="en-US"/>
        </a:p>
      </dgm:t>
    </dgm:pt>
    <dgm:pt modelId="{1C037654-B7EA-459F-9BCB-70761F6AE3B4}" type="pres">
      <dgm:prSet presAssocID="{F9283534-70E6-470E-A703-D782DEB30A99}" presName="parentText" presStyleLbl="node1" presStyleIdx="0" presStyleCnt="6">
        <dgm:presLayoutVars>
          <dgm:chMax val="0"/>
          <dgm:bulletEnabled val="1"/>
        </dgm:presLayoutVars>
      </dgm:prSet>
      <dgm:spPr/>
      <dgm:t>
        <a:bodyPr/>
        <a:lstStyle/>
        <a:p>
          <a:endParaRPr lang="zh-CN" altLang="en-US"/>
        </a:p>
      </dgm:t>
    </dgm:pt>
    <dgm:pt modelId="{32570042-B43B-4AC7-B223-4548C1B9B00F}" type="pres">
      <dgm:prSet presAssocID="{F9283534-70E6-470E-A703-D782DEB30A99}" presName="childText" presStyleLbl="revTx" presStyleIdx="0" presStyleCnt="6">
        <dgm:presLayoutVars>
          <dgm:bulletEnabled val="1"/>
        </dgm:presLayoutVars>
      </dgm:prSet>
      <dgm:spPr/>
      <dgm:t>
        <a:bodyPr/>
        <a:lstStyle/>
        <a:p>
          <a:endParaRPr lang="zh-CN" altLang="en-US"/>
        </a:p>
      </dgm:t>
    </dgm:pt>
    <dgm:pt modelId="{62E6B4AE-A060-4B94-866B-BF2D785B7C28}" type="pres">
      <dgm:prSet presAssocID="{93ABB562-E2B3-42F4-B19A-FA6EC7FFB9C6}" presName="parentText" presStyleLbl="node1" presStyleIdx="1" presStyleCnt="6">
        <dgm:presLayoutVars>
          <dgm:chMax val="0"/>
          <dgm:bulletEnabled val="1"/>
        </dgm:presLayoutVars>
      </dgm:prSet>
      <dgm:spPr/>
      <dgm:t>
        <a:bodyPr/>
        <a:lstStyle/>
        <a:p>
          <a:endParaRPr lang="zh-CN" altLang="en-US"/>
        </a:p>
      </dgm:t>
    </dgm:pt>
    <dgm:pt modelId="{71478C6F-5BC2-4F28-8385-21B17DB86A09}" type="pres">
      <dgm:prSet presAssocID="{93ABB562-E2B3-42F4-B19A-FA6EC7FFB9C6}" presName="childText" presStyleLbl="revTx" presStyleIdx="1" presStyleCnt="6">
        <dgm:presLayoutVars>
          <dgm:bulletEnabled val="1"/>
        </dgm:presLayoutVars>
      </dgm:prSet>
      <dgm:spPr/>
      <dgm:t>
        <a:bodyPr/>
        <a:lstStyle/>
        <a:p>
          <a:endParaRPr lang="zh-CN" altLang="en-US"/>
        </a:p>
      </dgm:t>
    </dgm:pt>
    <dgm:pt modelId="{6C4B009F-4670-4D65-900B-5CC7813D3914}" type="pres">
      <dgm:prSet presAssocID="{3A85BF42-0E8D-4C63-801A-3F7426B73BEF}" presName="parentText" presStyleLbl="node1" presStyleIdx="2" presStyleCnt="6">
        <dgm:presLayoutVars>
          <dgm:chMax val="0"/>
          <dgm:bulletEnabled val="1"/>
        </dgm:presLayoutVars>
      </dgm:prSet>
      <dgm:spPr/>
      <dgm:t>
        <a:bodyPr/>
        <a:lstStyle/>
        <a:p>
          <a:endParaRPr lang="zh-CN" altLang="en-US"/>
        </a:p>
      </dgm:t>
    </dgm:pt>
    <dgm:pt modelId="{1134ED9E-7010-4325-A0FE-CF85C7E83319}" type="pres">
      <dgm:prSet presAssocID="{3A85BF42-0E8D-4C63-801A-3F7426B73BEF}" presName="childText" presStyleLbl="revTx" presStyleIdx="2" presStyleCnt="6">
        <dgm:presLayoutVars>
          <dgm:bulletEnabled val="1"/>
        </dgm:presLayoutVars>
      </dgm:prSet>
      <dgm:spPr/>
      <dgm:t>
        <a:bodyPr/>
        <a:lstStyle/>
        <a:p>
          <a:endParaRPr lang="zh-CN" altLang="en-US"/>
        </a:p>
      </dgm:t>
    </dgm:pt>
    <dgm:pt modelId="{C40080A1-281C-42F5-BD68-A77EC0614B4D}" type="pres">
      <dgm:prSet presAssocID="{02C886A5-5A9E-448B-8485-E37CF020B244}" presName="parentText" presStyleLbl="node1" presStyleIdx="3" presStyleCnt="6">
        <dgm:presLayoutVars>
          <dgm:chMax val="0"/>
          <dgm:bulletEnabled val="1"/>
        </dgm:presLayoutVars>
      </dgm:prSet>
      <dgm:spPr/>
      <dgm:t>
        <a:bodyPr/>
        <a:lstStyle/>
        <a:p>
          <a:endParaRPr lang="zh-CN" altLang="en-US"/>
        </a:p>
      </dgm:t>
    </dgm:pt>
    <dgm:pt modelId="{7A68A19B-0093-4CEF-B639-2D7E1DB724E5}" type="pres">
      <dgm:prSet presAssocID="{02C886A5-5A9E-448B-8485-E37CF020B244}" presName="childText" presStyleLbl="revTx" presStyleIdx="3" presStyleCnt="6">
        <dgm:presLayoutVars>
          <dgm:bulletEnabled val="1"/>
        </dgm:presLayoutVars>
      </dgm:prSet>
      <dgm:spPr/>
      <dgm:t>
        <a:bodyPr/>
        <a:lstStyle/>
        <a:p>
          <a:endParaRPr lang="zh-CN" altLang="en-US"/>
        </a:p>
      </dgm:t>
    </dgm:pt>
    <dgm:pt modelId="{FC9C397E-5161-4954-8C21-CC2516D34986}" type="pres">
      <dgm:prSet presAssocID="{B51ECCFA-4635-4C68-B24F-7686FD1BF654}" presName="parentText" presStyleLbl="node1" presStyleIdx="4" presStyleCnt="6">
        <dgm:presLayoutVars>
          <dgm:chMax val="0"/>
          <dgm:bulletEnabled val="1"/>
        </dgm:presLayoutVars>
      </dgm:prSet>
      <dgm:spPr/>
      <dgm:t>
        <a:bodyPr/>
        <a:lstStyle/>
        <a:p>
          <a:endParaRPr lang="zh-CN" altLang="en-US"/>
        </a:p>
      </dgm:t>
    </dgm:pt>
    <dgm:pt modelId="{90988569-4B97-4331-93F4-DA03E3AA036B}" type="pres">
      <dgm:prSet presAssocID="{B51ECCFA-4635-4C68-B24F-7686FD1BF654}" presName="childText" presStyleLbl="revTx" presStyleIdx="4" presStyleCnt="6">
        <dgm:presLayoutVars>
          <dgm:bulletEnabled val="1"/>
        </dgm:presLayoutVars>
      </dgm:prSet>
      <dgm:spPr/>
      <dgm:t>
        <a:bodyPr/>
        <a:lstStyle/>
        <a:p>
          <a:endParaRPr lang="zh-CN" altLang="en-US"/>
        </a:p>
      </dgm:t>
    </dgm:pt>
    <dgm:pt modelId="{1F73377F-F99C-43F5-9025-D7504A01AE80}" type="pres">
      <dgm:prSet presAssocID="{A51580CC-37AF-43EB-87B8-C90DF26E1DEE}" presName="parentText" presStyleLbl="node1" presStyleIdx="5" presStyleCnt="6">
        <dgm:presLayoutVars>
          <dgm:chMax val="0"/>
          <dgm:bulletEnabled val="1"/>
        </dgm:presLayoutVars>
      </dgm:prSet>
      <dgm:spPr/>
      <dgm:t>
        <a:bodyPr/>
        <a:lstStyle/>
        <a:p>
          <a:endParaRPr lang="zh-CN" altLang="en-US"/>
        </a:p>
      </dgm:t>
    </dgm:pt>
    <dgm:pt modelId="{6AC47B92-B2C0-49D0-85DE-46B52F58C31B}" type="pres">
      <dgm:prSet presAssocID="{A51580CC-37AF-43EB-87B8-C90DF26E1DEE}" presName="childText" presStyleLbl="revTx" presStyleIdx="5" presStyleCnt="6">
        <dgm:presLayoutVars>
          <dgm:bulletEnabled val="1"/>
        </dgm:presLayoutVars>
      </dgm:prSet>
      <dgm:spPr/>
      <dgm:t>
        <a:bodyPr/>
        <a:lstStyle/>
        <a:p>
          <a:endParaRPr lang="zh-CN" altLang="en-US"/>
        </a:p>
      </dgm:t>
    </dgm:pt>
  </dgm:ptLst>
  <dgm:cxnLst>
    <dgm:cxn modelId="{D981A4E9-F197-4F3B-BAFB-A3D007EB3615}" type="presOf" srcId="{A51580CC-37AF-43EB-87B8-C90DF26E1DEE}" destId="{1F73377F-F99C-43F5-9025-D7504A01AE80}" srcOrd="0" destOrd="0" presId="urn:microsoft.com/office/officeart/2005/8/layout/vList2"/>
    <dgm:cxn modelId="{08C5C4E6-0A98-413A-BAE1-2CE9D964F48E}" type="presOf" srcId="{5B53C19D-F5D9-4FFA-8C6C-2A9444B27623}" destId="{6AC47B92-B2C0-49D0-85DE-46B52F58C31B}" srcOrd="0" destOrd="0" presId="urn:microsoft.com/office/officeart/2005/8/layout/vList2"/>
    <dgm:cxn modelId="{68E370B7-1E1C-4ADB-BFF0-658A7F05D3D1}" type="presOf" srcId="{963E1738-F4D7-4808-BFA0-AB49085CE158}" destId="{1134ED9E-7010-4325-A0FE-CF85C7E83319}" srcOrd="0" destOrd="0" presId="urn:microsoft.com/office/officeart/2005/8/layout/vList2"/>
    <dgm:cxn modelId="{EB7C51D3-A8BE-41EE-98B9-2586652C9099}" type="presOf" srcId="{7797864B-7AD7-4F64-9A84-50959731A60D}" destId="{71478C6F-5BC2-4F28-8385-21B17DB86A09}" srcOrd="0" destOrd="0" presId="urn:microsoft.com/office/officeart/2005/8/layout/vList2"/>
    <dgm:cxn modelId="{FD1D6527-6B4F-4BB3-A538-240C69D22177}" type="presOf" srcId="{3A85BF42-0E8D-4C63-801A-3F7426B73BEF}" destId="{6C4B009F-4670-4D65-900B-5CC7813D3914}" srcOrd="0" destOrd="0" presId="urn:microsoft.com/office/officeart/2005/8/layout/vList2"/>
    <dgm:cxn modelId="{FE95C9E2-1488-4882-AB1D-16D23AF636CA}" type="presOf" srcId="{6F74E80A-1D89-405E-97BE-6D6BC9E1114D}" destId="{32570042-B43B-4AC7-B223-4548C1B9B00F}" srcOrd="0" destOrd="0" presId="urn:microsoft.com/office/officeart/2005/8/layout/vList2"/>
    <dgm:cxn modelId="{B6BFD67D-D9D2-4C44-BF37-9B4130F2F98C}" srcId="{FC19C018-DC4E-4798-B061-2AC28A15B51F}" destId="{02C886A5-5A9E-448B-8485-E37CF020B244}" srcOrd="3" destOrd="0" parTransId="{84A6AC57-5BB4-4134-8BB7-8846529FABED}" sibTransId="{AFC8A657-DC6D-46C2-9743-621B84AC266C}"/>
    <dgm:cxn modelId="{E4E1C469-5D57-4529-BC65-89AC16304FB9}" srcId="{A51580CC-37AF-43EB-87B8-C90DF26E1DEE}" destId="{5B53C19D-F5D9-4FFA-8C6C-2A9444B27623}" srcOrd="0" destOrd="0" parTransId="{FC3DCFE2-8059-414C-ACAB-C69303E55163}" sibTransId="{4FD8E6C8-392E-4877-9179-EC5A99C9CE36}"/>
    <dgm:cxn modelId="{57AECC7D-2B56-4CEE-9007-1182FAF1D2EC}" srcId="{02C886A5-5A9E-448B-8485-E37CF020B244}" destId="{A2BB3F3F-505D-40EF-9F56-68B500857AB0}" srcOrd="0" destOrd="0" parTransId="{55DB9E01-C579-4995-913E-A1B1D06E4ABD}" sibTransId="{9D87D268-C37C-4FD1-97E3-B56AED8544AC}"/>
    <dgm:cxn modelId="{258D361D-AB07-4B02-AE55-4D6F88FD4372}" srcId="{FC19C018-DC4E-4798-B061-2AC28A15B51F}" destId="{B51ECCFA-4635-4C68-B24F-7686FD1BF654}" srcOrd="4" destOrd="0" parTransId="{ABC98A60-0111-40E1-8473-A6517C253408}" sibTransId="{84FEA405-2308-4917-8565-12CFCB733631}"/>
    <dgm:cxn modelId="{24C720A6-FF28-4802-B042-97251F8CE70B}" srcId="{F9283534-70E6-470E-A703-D782DEB30A99}" destId="{6F74E80A-1D89-405E-97BE-6D6BC9E1114D}" srcOrd="0" destOrd="0" parTransId="{08698478-9947-4FC7-B99F-D0D77B1CE2C8}" sibTransId="{F17CEF01-A0E0-4131-AD46-7539EE115D31}"/>
    <dgm:cxn modelId="{83665238-88C4-4680-8403-90F4EE9F934D}" srcId="{B51ECCFA-4635-4C68-B24F-7686FD1BF654}" destId="{7FBA70E9-748E-4180-B4A7-A9C85C0321C3}" srcOrd="0" destOrd="0" parTransId="{34770427-F099-4DA9-BC4F-6972E85DB96A}" sibTransId="{F52FF3A0-73C9-4FD6-880C-33A0DC576094}"/>
    <dgm:cxn modelId="{28E65AEF-43EA-4DAA-A7DD-09FE0A261615}" type="presOf" srcId="{A2BB3F3F-505D-40EF-9F56-68B500857AB0}" destId="{7A68A19B-0093-4CEF-B639-2D7E1DB724E5}" srcOrd="0" destOrd="0" presId="urn:microsoft.com/office/officeart/2005/8/layout/vList2"/>
    <dgm:cxn modelId="{DF875324-2137-456A-B3DA-727CB3AB4276}" type="presOf" srcId="{02C886A5-5A9E-448B-8485-E37CF020B244}" destId="{C40080A1-281C-42F5-BD68-A77EC0614B4D}" srcOrd="0" destOrd="0" presId="urn:microsoft.com/office/officeart/2005/8/layout/vList2"/>
    <dgm:cxn modelId="{FD106152-BEB1-4864-8910-4A9EE9D3AF7E}" type="presOf" srcId="{7FBA70E9-748E-4180-B4A7-A9C85C0321C3}" destId="{90988569-4B97-4331-93F4-DA03E3AA036B}" srcOrd="0" destOrd="0" presId="urn:microsoft.com/office/officeart/2005/8/layout/vList2"/>
    <dgm:cxn modelId="{4BA7A995-A752-43AE-965B-C9C526026A0B}" srcId="{3A85BF42-0E8D-4C63-801A-3F7426B73BEF}" destId="{963E1738-F4D7-4808-BFA0-AB49085CE158}" srcOrd="0" destOrd="0" parTransId="{3D02D5F9-2C0D-4A1B-90E3-D92F24BDCC2C}" sibTransId="{B645EDCC-1115-42FC-A7CE-A69BF48E17AD}"/>
    <dgm:cxn modelId="{22B2F93B-65B9-4F14-AE2A-820F779EE7D0}" type="presOf" srcId="{FC19C018-DC4E-4798-B061-2AC28A15B51F}" destId="{97892DEB-6C3F-42C0-A64B-0C78C50F15BB}" srcOrd="0" destOrd="0" presId="urn:microsoft.com/office/officeart/2005/8/layout/vList2"/>
    <dgm:cxn modelId="{60E40388-7BE2-434F-8AAB-0F0CF9815541}" type="presOf" srcId="{F9283534-70E6-470E-A703-D782DEB30A99}" destId="{1C037654-B7EA-459F-9BCB-70761F6AE3B4}" srcOrd="0" destOrd="0" presId="urn:microsoft.com/office/officeart/2005/8/layout/vList2"/>
    <dgm:cxn modelId="{F334B0D0-C2CB-44B7-A0DF-E524124E01BB}" type="presOf" srcId="{93ABB562-E2B3-42F4-B19A-FA6EC7FFB9C6}" destId="{62E6B4AE-A060-4B94-866B-BF2D785B7C28}" srcOrd="0" destOrd="0" presId="urn:microsoft.com/office/officeart/2005/8/layout/vList2"/>
    <dgm:cxn modelId="{D72E08E9-AE13-4999-A4DA-26177C7CE261}" srcId="{93ABB562-E2B3-42F4-B19A-FA6EC7FFB9C6}" destId="{7797864B-7AD7-4F64-9A84-50959731A60D}" srcOrd="0" destOrd="0" parTransId="{46D5EDB9-93C0-4F1B-B155-B8CE3D64F2C9}" sibTransId="{4B8C3782-803F-4B3C-A95A-D3C61C480E3E}"/>
    <dgm:cxn modelId="{E2BA639B-521F-41E8-983D-D5EA5B24BD7C}" srcId="{FC19C018-DC4E-4798-B061-2AC28A15B51F}" destId="{3A85BF42-0E8D-4C63-801A-3F7426B73BEF}" srcOrd="2" destOrd="0" parTransId="{811EC0D9-3F38-411C-B3D3-E3D2FA4EECBC}" sibTransId="{9AA87FBB-5079-4ED9-B335-EBEA4C304160}"/>
    <dgm:cxn modelId="{EA6CE349-F6AE-4BE8-ABB7-A6241A2C3480}" srcId="{FC19C018-DC4E-4798-B061-2AC28A15B51F}" destId="{A51580CC-37AF-43EB-87B8-C90DF26E1DEE}" srcOrd="5" destOrd="0" parTransId="{DB9CAEEC-CD46-4720-A961-3CBF91876F51}" sibTransId="{EC899CF7-D733-440A-9A15-3C5AA90A557A}"/>
    <dgm:cxn modelId="{7FC569D7-1422-40E5-964D-4BB0F22994A7}" srcId="{FC19C018-DC4E-4798-B061-2AC28A15B51F}" destId="{F9283534-70E6-470E-A703-D782DEB30A99}" srcOrd="0" destOrd="0" parTransId="{9C71F1A1-43A3-489C-8F9B-57C42C7CD9B4}" sibTransId="{97B3B99F-6609-4B24-A9E3-4DD2861F0071}"/>
    <dgm:cxn modelId="{D9090D04-6798-442F-BFF4-C4C5EF715DB0}" type="presOf" srcId="{B51ECCFA-4635-4C68-B24F-7686FD1BF654}" destId="{FC9C397E-5161-4954-8C21-CC2516D34986}" srcOrd="0" destOrd="0" presId="urn:microsoft.com/office/officeart/2005/8/layout/vList2"/>
    <dgm:cxn modelId="{FFBD12FA-A630-40CC-9926-9B3591F51DF1}" srcId="{FC19C018-DC4E-4798-B061-2AC28A15B51F}" destId="{93ABB562-E2B3-42F4-B19A-FA6EC7FFB9C6}" srcOrd="1" destOrd="0" parTransId="{D174ACA6-DED0-4A82-9E8C-FB52EA2F0328}" sibTransId="{98D5E384-62B7-4953-BC05-D8CC8D0B8275}"/>
    <dgm:cxn modelId="{B0BEB497-59B0-4D92-97E5-CA7A09675C67}" type="presParOf" srcId="{97892DEB-6C3F-42C0-A64B-0C78C50F15BB}" destId="{1C037654-B7EA-459F-9BCB-70761F6AE3B4}" srcOrd="0" destOrd="0" presId="urn:microsoft.com/office/officeart/2005/8/layout/vList2"/>
    <dgm:cxn modelId="{E1C05163-BC62-4796-BF44-E6772B31C1C0}" type="presParOf" srcId="{97892DEB-6C3F-42C0-A64B-0C78C50F15BB}" destId="{32570042-B43B-4AC7-B223-4548C1B9B00F}" srcOrd="1" destOrd="0" presId="urn:microsoft.com/office/officeart/2005/8/layout/vList2"/>
    <dgm:cxn modelId="{1B4E5898-0ECC-4E69-B90E-94732F808E4D}" type="presParOf" srcId="{97892DEB-6C3F-42C0-A64B-0C78C50F15BB}" destId="{62E6B4AE-A060-4B94-866B-BF2D785B7C28}" srcOrd="2" destOrd="0" presId="urn:microsoft.com/office/officeart/2005/8/layout/vList2"/>
    <dgm:cxn modelId="{8C49B279-57B7-421B-A8FB-4B3F5969366B}" type="presParOf" srcId="{97892DEB-6C3F-42C0-A64B-0C78C50F15BB}" destId="{71478C6F-5BC2-4F28-8385-21B17DB86A09}" srcOrd="3" destOrd="0" presId="urn:microsoft.com/office/officeart/2005/8/layout/vList2"/>
    <dgm:cxn modelId="{FBEDEA3E-EC36-41EF-B83B-802443526E94}" type="presParOf" srcId="{97892DEB-6C3F-42C0-A64B-0C78C50F15BB}" destId="{6C4B009F-4670-4D65-900B-5CC7813D3914}" srcOrd="4" destOrd="0" presId="urn:microsoft.com/office/officeart/2005/8/layout/vList2"/>
    <dgm:cxn modelId="{7FA37863-CBC5-4D9B-AE07-1F6022DD4F86}" type="presParOf" srcId="{97892DEB-6C3F-42C0-A64B-0C78C50F15BB}" destId="{1134ED9E-7010-4325-A0FE-CF85C7E83319}" srcOrd="5" destOrd="0" presId="urn:microsoft.com/office/officeart/2005/8/layout/vList2"/>
    <dgm:cxn modelId="{67EE681D-B5FD-4EE2-8B4C-3E0D177C68BC}" type="presParOf" srcId="{97892DEB-6C3F-42C0-A64B-0C78C50F15BB}" destId="{C40080A1-281C-42F5-BD68-A77EC0614B4D}" srcOrd="6" destOrd="0" presId="urn:microsoft.com/office/officeart/2005/8/layout/vList2"/>
    <dgm:cxn modelId="{BE6FC62A-65CD-469F-85F8-0DDB9B0922A3}" type="presParOf" srcId="{97892DEB-6C3F-42C0-A64B-0C78C50F15BB}" destId="{7A68A19B-0093-4CEF-B639-2D7E1DB724E5}" srcOrd="7" destOrd="0" presId="urn:microsoft.com/office/officeart/2005/8/layout/vList2"/>
    <dgm:cxn modelId="{A649DA0F-258A-4334-A104-F77FAED6AEF3}" type="presParOf" srcId="{97892DEB-6C3F-42C0-A64B-0C78C50F15BB}" destId="{FC9C397E-5161-4954-8C21-CC2516D34986}" srcOrd="8" destOrd="0" presId="urn:microsoft.com/office/officeart/2005/8/layout/vList2"/>
    <dgm:cxn modelId="{1436B989-FC00-4FB4-8C6D-A4D48E3B5009}" type="presParOf" srcId="{97892DEB-6C3F-42C0-A64B-0C78C50F15BB}" destId="{90988569-4B97-4331-93F4-DA03E3AA036B}" srcOrd="9" destOrd="0" presId="urn:microsoft.com/office/officeart/2005/8/layout/vList2"/>
    <dgm:cxn modelId="{F5DCA862-CE9B-4BC3-9511-93D025A26692}" type="presParOf" srcId="{97892DEB-6C3F-42C0-A64B-0C78C50F15BB}" destId="{1F73377F-F99C-43F5-9025-D7504A01AE80}" srcOrd="10" destOrd="0" presId="urn:microsoft.com/office/officeart/2005/8/layout/vList2"/>
    <dgm:cxn modelId="{3F4341C8-9B8C-4D6D-96E1-C7C635BF158F}" type="presParOf" srcId="{97892DEB-6C3F-42C0-A64B-0C78C50F15BB}" destId="{6AC47B92-B2C0-49D0-85DE-46B52F58C31B}" srcOrd="1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03E13AB-CF7D-4EE7-B21E-588EC6857CA5}"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zh-CN" altLang="en-US"/>
        </a:p>
      </dgm:t>
    </dgm:pt>
    <dgm:pt modelId="{3D78B308-B89A-4CE9-B5CD-CBCA8AE3FF6C}">
      <dgm:prSet phldrT="[文本]" custT="1"/>
      <dgm:spPr/>
      <dgm:t>
        <a:bodyPr/>
        <a:lstStyle/>
        <a:p>
          <a:pPr algn="ctr"/>
          <a:r>
            <a:rPr lang="zh-CN" altLang="en-US" sz="2400" dirty="0" smtClean="0">
              <a:latin typeface="黑体" pitchFamily="2" charset="-122"/>
              <a:ea typeface="黑体" pitchFamily="2" charset="-122"/>
            </a:rPr>
            <a:t>预处理工艺选择原则</a:t>
          </a:r>
          <a:endParaRPr lang="zh-CN" altLang="en-US" sz="2400" dirty="0">
            <a:latin typeface="黑体" pitchFamily="2" charset="-122"/>
            <a:ea typeface="黑体" pitchFamily="2" charset="-122"/>
          </a:endParaRPr>
        </a:p>
      </dgm:t>
    </dgm:pt>
    <dgm:pt modelId="{114CC3B9-5A14-4E93-894A-885D9F14B097}" type="parTrans" cxnId="{9E178F21-F0A1-4622-B315-B931105C6307}">
      <dgm:prSet/>
      <dgm:spPr/>
      <dgm:t>
        <a:bodyPr/>
        <a:lstStyle/>
        <a:p>
          <a:pPr algn="ctr"/>
          <a:endParaRPr lang="zh-CN" altLang="en-US">
            <a:latin typeface="黑体" pitchFamily="2" charset="-122"/>
            <a:ea typeface="黑体" pitchFamily="2" charset="-122"/>
          </a:endParaRPr>
        </a:p>
      </dgm:t>
    </dgm:pt>
    <dgm:pt modelId="{A25BE549-C4D7-4322-8401-6FD81BEA5126}" type="sibTrans" cxnId="{9E178F21-F0A1-4622-B315-B931105C6307}">
      <dgm:prSet/>
      <dgm:spPr/>
      <dgm:t>
        <a:bodyPr/>
        <a:lstStyle/>
        <a:p>
          <a:pPr algn="ctr"/>
          <a:endParaRPr lang="zh-CN" altLang="en-US">
            <a:latin typeface="黑体" pitchFamily="2" charset="-122"/>
            <a:ea typeface="黑体" pitchFamily="2" charset="-122"/>
          </a:endParaRPr>
        </a:p>
      </dgm:t>
    </dgm:pt>
    <dgm:pt modelId="{013290B5-2184-4FC0-9546-DF131FC1A754}">
      <dgm:prSet phldrT="[文本]"/>
      <dgm:spPr/>
      <dgm:t>
        <a:bodyPr/>
        <a:lstStyle/>
        <a:p>
          <a:pPr algn="l"/>
          <a:r>
            <a:rPr lang="zh-CN" altLang="en-US" dirty="0" smtClean="0">
              <a:solidFill>
                <a:srgbClr val="FF0000"/>
              </a:solidFill>
              <a:latin typeface="黑体" pitchFamily="2" charset="-122"/>
              <a:ea typeface="黑体" pitchFamily="2" charset="-122"/>
            </a:rPr>
            <a:t>要求杂质去除彻底</a:t>
          </a:r>
          <a:r>
            <a:rPr lang="zh-CN" altLang="en-US" dirty="0" smtClean="0">
              <a:latin typeface="黑体" pitchFamily="2" charset="-122"/>
              <a:ea typeface="黑体" pitchFamily="2" charset="-122"/>
            </a:rPr>
            <a:t>，对易碎物料如玻璃、瓷碗等不要破碎或粉碎；而对可利用的有机质要尽可能的破碎。</a:t>
          </a:r>
          <a:endParaRPr lang="zh-CN" altLang="en-US" dirty="0">
            <a:latin typeface="黑体" pitchFamily="2" charset="-122"/>
            <a:ea typeface="黑体" pitchFamily="2" charset="-122"/>
          </a:endParaRPr>
        </a:p>
      </dgm:t>
    </dgm:pt>
    <dgm:pt modelId="{94558628-2E39-48D6-89FF-5BF435E11814}" type="parTrans" cxnId="{F850E29B-C874-4E13-B8DB-A9523BABF0FA}">
      <dgm:prSet/>
      <dgm:spPr/>
      <dgm:t>
        <a:bodyPr/>
        <a:lstStyle/>
        <a:p>
          <a:pPr algn="ctr"/>
          <a:endParaRPr lang="zh-CN" altLang="en-US">
            <a:latin typeface="黑体" pitchFamily="2" charset="-122"/>
            <a:ea typeface="黑体" pitchFamily="2" charset="-122"/>
          </a:endParaRPr>
        </a:p>
      </dgm:t>
    </dgm:pt>
    <dgm:pt modelId="{3C61A1A7-6698-46C3-B72E-845A36744BF0}" type="sibTrans" cxnId="{F850E29B-C874-4E13-B8DB-A9523BABF0FA}">
      <dgm:prSet/>
      <dgm:spPr/>
      <dgm:t>
        <a:bodyPr/>
        <a:lstStyle/>
        <a:p>
          <a:pPr algn="ctr"/>
          <a:endParaRPr lang="zh-CN" altLang="en-US">
            <a:latin typeface="黑体" pitchFamily="2" charset="-122"/>
            <a:ea typeface="黑体" pitchFamily="2" charset="-122"/>
          </a:endParaRPr>
        </a:p>
      </dgm:t>
    </dgm:pt>
    <dgm:pt modelId="{9A5F25EB-E34D-4EAD-A2E4-BC754D275E98}">
      <dgm:prSet phldrT="[文本]"/>
      <dgm:spPr/>
      <dgm:t>
        <a:bodyPr/>
        <a:lstStyle/>
        <a:p>
          <a:pPr algn="l"/>
          <a:r>
            <a:rPr lang="zh-CN" altLang="en-US" dirty="0" smtClean="0">
              <a:solidFill>
                <a:srgbClr val="FF0000"/>
              </a:solidFill>
              <a:latin typeface="黑体" pitchFamily="2" charset="-122"/>
              <a:ea typeface="黑体" pitchFamily="2" charset="-122"/>
            </a:rPr>
            <a:t>有机质损失少，</a:t>
          </a:r>
          <a:r>
            <a:rPr lang="zh-CN" altLang="en-US" dirty="0" smtClean="0">
              <a:latin typeface="黑体" pitchFamily="2" charset="-122"/>
              <a:ea typeface="黑体" pitchFamily="2" charset="-122"/>
            </a:rPr>
            <a:t>杂质在去除的过程中要挤压脱水，以免带有有机质；</a:t>
          </a:r>
          <a:endParaRPr lang="zh-CN" altLang="en-US" dirty="0">
            <a:latin typeface="黑体" pitchFamily="2" charset="-122"/>
            <a:ea typeface="黑体" pitchFamily="2" charset="-122"/>
          </a:endParaRPr>
        </a:p>
      </dgm:t>
    </dgm:pt>
    <dgm:pt modelId="{F079B1E4-018C-4CA4-90AA-A11268C25DED}" type="parTrans" cxnId="{C0056F33-6607-4C59-9271-CF2448D40186}">
      <dgm:prSet/>
      <dgm:spPr/>
      <dgm:t>
        <a:bodyPr/>
        <a:lstStyle/>
        <a:p>
          <a:pPr algn="ctr"/>
          <a:endParaRPr lang="zh-CN" altLang="en-US">
            <a:latin typeface="黑体" pitchFamily="2" charset="-122"/>
            <a:ea typeface="黑体" pitchFamily="2" charset="-122"/>
          </a:endParaRPr>
        </a:p>
      </dgm:t>
    </dgm:pt>
    <dgm:pt modelId="{C3F9EBB8-0599-4F84-9BB5-ADB0D9F475F6}" type="sibTrans" cxnId="{C0056F33-6607-4C59-9271-CF2448D40186}">
      <dgm:prSet/>
      <dgm:spPr/>
      <dgm:t>
        <a:bodyPr/>
        <a:lstStyle/>
        <a:p>
          <a:pPr algn="ctr"/>
          <a:endParaRPr lang="zh-CN" altLang="en-US">
            <a:latin typeface="黑体" pitchFamily="2" charset="-122"/>
            <a:ea typeface="黑体" pitchFamily="2" charset="-122"/>
          </a:endParaRPr>
        </a:p>
      </dgm:t>
    </dgm:pt>
    <dgm:pt modelId="{9735AEEC-ACB1-4289-A457-9D9EEC52E60E}">
      <dgm:prSet phldrT="[文本]"/>
      <dgm:spPr/>
      <dgm:t>
        <a:bodyPr/>
        <a:lstStyle/>
        <a:p>
          <a:pPr algn="l"/>
          <a:r>
            <a:rPr lang="zh-CN" altLang="en-US" dirty="0" smtClean="0">
              <a:solidFill>
                <a:srgbClr val="FF0000"/>
              </a:solidFill>
              <a:latin typeface="黑体" pitchFamily="2" charset="-122"/>
              <a:ea typeface="黑体" pitchFamily="2" charset="-122"/>
            </a:rPr>
            <a:t>餐厨垃圾中的油脂要提取彻底</a:t>
          </a:r>
          <a:r>
            <a:rPr lang="zh-CN" altLang="en-US" dirty="0" smtClean="0">
              <a:latin typeface="黑体" pitchFamily="2" charset="-122"/>
              <a:ea typeface="黑体" pitchFamily="2" charset="-122"/>
            </a:rPr>
            <a:t>，包括动物油和植物油，以免影响后续生物处理环节的效果。</a:t>
          </a:r>
          <a:endParaRPr lang="zh-CN" altLang="en-US" dirty="0">
            <a:latin typeface="黑体" pitchFamily="2" charset="-122"/>
            <a:ea typeface="黑体" pitchFamily="2" charset="-122"/>
          </a:endParaRPr>
        </a:p>
      </dgm:t>
    </dgm:pt>
    <dgm:pt modelId="{44A4D025-EF7B-415A-B069-57500568CF72}" type="parTrans" cxnId="{AF62C961-300C-4190-99EE-40A6645DF6DF}">
      <dgm:prSet/>
      <dgm:spPr/>
      <dgm:t>
        <a:bodyPr/>
        <a:lstStyle/>
        <a:p>
          <a:pPr algn="ctr"/>
          <a:endParaRPr lang="zh-CN" altLang="en-US">
            <a:latin typeface="黑体" pitchFamily="2" charset="-122"/>
            <a:ea typeface="黑体" pitchFamily="2" charset="-122"/>
          </a:endParaRPr>
        </a:p>
      </dgm:t>
    </dgm:pt>
    <dgm:pt modelId="{767E6E76-8C30-4AD7-9941-62B388492EE7}" type="sibTrans" cxnId="{AF62C961-300C-4190-99EE-40A6645DF6DF}">
      <dgm:prSet/>
      <dgm:spPr/>
      <dgm:t>
        <a:bodyPr/>
        <a:lstStyle/>
        <a:p>
          <a:pPr algn="ctr"/>
          <a:endParaRPr lang="zh-CN" altLang="en-US">
            <a:latin typeface="黑体" pitchFamily="2" charset="-122"/>
            <a:ea typeface="黑体" pitchFamily="2" charset="-122"/>
          </a:endParaRPr>
        </a:p>
      </dgm:t>
    </dgm:pt>
    <dgm:pt modelId="{80FCB5EA-4832-4473-9437-CCC57EE9F491}">
      <dgm:prSet phldrT="[文本]"/>
      <dgm:spPr/>
      <dgm:t>
        <a:bodyPr/>
        <a:lstStyle/>
        <a:p>
          <a:pPr algn="l"/>
          <a:r>
            <a:rPr lang="zh-CN" altLang="en-US" dirty="0" smtClean="0">
              <a:latin typeface="黑体" pitchFamily="2" charset="-122"/>
              <a:ea typeface="黑体" pitchFamily="2" charset="-122"/>
            </a:rPr>
            <a:t>工艺流程短，设备少，占地面积少</a:t>
          </a:r>
          <a:endParaRPr lang="zh-CN" altLang="en-US" dirty="0">
            <a:latin typeface="黑体" pitchFamily="2" charset="-122"/>
            <a:ea typeface="黑体" pitchFamily="2" charset="-122"/>
          </a:endParaRPr>
        </a:p>
      </dgm:t>
    </dgm:pt>
    <dgm:pt modelId="{ECF575B1-9C39-4396-BE5E-C2903DE638E5}" type="parTrans" cxnId="{797802FE-1A92-4190-B7B3-4008DDCA5014}">
      <dgm:prSet/>
      <dgm:spPr/>
      <dgm:t>
        <a:bodyPr/>
        <a:lstStyle/>
        <a:p>
          <a:pPr algn="ctr"/>
          <a:endParaRPr lang="zh-CN" altLang="en-US">
            <a:latin typeface="黑体" pitchFamily="2" charset="-122"/>
            <a:ea typeface="黑体" pitchFamily="2" charset="-122"/>
          </a:endParaRPr>
        </a:p>
      </dgm:t>
    </dgm:pt>
    <dgm:pt modelId="{BE8ED328-6409-4A63-9377-D41FE1DA28D3}" type="sibTrans" cxnId="{797802FE-1A92-4190-B7B3-4008DDCA5014}">
      <dgm:prSet/>
      <dgm:spPr/>
      <dgm:t>
        <a:bodyPr/>
        <a:lstStyle/>
        <a:p>
          <a:pPr algn="ctr"/>
          <a:endParaRPr lang="zh-CN" altLang="en-US">
            <a:latin typeface="黑体" pitchFamily="2" charset="-122"/>
            <a:ea typeface="黑体" pitchFamily="2" charset="-122"/>
          </a:endParaRPr>
        </a:p>
      </dgm:t>
    </dgm:pt>
    <dgm:pt modelId="{7AC8AD43-BD7E-4B03-81D3-957E01C517E2}">
      <dgm:prSet phldrT="[文本]"/>
      <dgm:spPr/>
      <dgm:t>
        <a:bodyPr/>
        <a:lstStyle/>
        <a:p>
          <a:pPr algn="l"/>
          <a:r>
            <a:rPr lang="zh-CN" altLang="en-US" dirty="0" smtClean="0">
              <a:latin typeface="黑体" pitchFamily="2" charset="-122"/>
              <a:ea typeface="黑体" pitchFamily="2" charset="-122"/>
            </a:rPr>
            <a:t>餐厨垃圾在输送和处理过程中尽量在</a:t>
          </a:r>
          <a:r>
            <a:rPr lang="zh-CN" altLang="en-US" dirty="0" smtClean="0">
              <a:solidFill>
                <a:srgbClr val="FF0000"/>
              </a:solidFill>
              <a:latin typeface="黑体" pitchFamily="2" charset="-122"/>
              <a:ea typeface="黑体" pitchFamily="2" charset="-122"/>
            </a:rPr>
            <a:t>密闭</a:t>
          </a:r>
          <a:r>
            <a:rPr lang="zh-CN" altLang="en-US" dirty="0" smtClean="0">
              <a:latin typeface="黑体" pitchFamily="2" charset="-122"/>
              <a:ea typeface="黑体" pitchFamily="2" charset="-122"/>
            </a:rPr>
            <a:t>的设备中完成，更有利于除臭</a:t>
          </a:r>
          <a:endParaRPr lang="zh-CN" altLang="en-US" dirty="0">
            <a:latin typeface="黑体" pitchFamily="2" charset="-122"/>
            <a:ea typeface="黑体" pitchFamily="2" charset="-122"/>
          </a:endParaRPr>
        </a:p>
      </dgm:t>
    </dgm:pt>
    <dgm:pt modelId="{4BB51734-AF57-4506-81DD-F3170157B7EB}" type="parTrans" cxnId="{A070C76C-DC72-4B5C-A948-84DAC121985E}">
      <dgm:prSet/>
      <dgm:spPr/>
      <dgm:t>
        <a:bodyPr/>
        <a:lstStyle/>
        <a:p>
          <a:pPr algn="ctr"/>
          <a:endParaRPr lang="zh-CN" altLang="en-US">
            <a:latin typeface="黑体" pitchFamily="2" charset="-122"/>
            <a:ea typeface="黑体" pitchFamily="2" charset="-122"/>
          </a:endParaRPr>
        </a:p>
      </dgm:t>
    </dgm:pt>
    <dgm:pt modelId="{A5973A68-B274-4159-91C7-6AF256D386B7}" type="sibTrans" cxnId="{A070C76C-DC72-4B5C-A948-84DAC121985E}">
      <dgm:prSet/>
      <dgm:spPr/>
      <dgm:t>
        <a:bodyPr/>
        <a:lstStyle/>
        <a:p>
          <a:pPr algn="ctr"/>
          <a:endParaRPr lang="zh-CN" altLang="en-US">
            <a:latin typeface="黑体" pitchFamily="2" charset="-122"/>
            <a:ea typeface="黑体" pitchFamily="2" charset="-122"/>
          </a:endParaRPr>
        </a:p>
      </dgm:t>
    </dgm:pt>
    <dgm:pt modelId="{362494CC-171F-4A7C-A396-B6B1BC3051FD}">
      <dgm:prSet phldrT="[文本]"/>
      <dgm:spPr/>
      <dgm:t>
        <a:bodyPr/>
        <a:lstStyle/>
        <a:p>
          <a:pPr algn="l"/>
          <a:r>
            <a:rPr lang="zh-CN" altLang="en-US" dirty="0" smtClean="0">
              <a:latin typeface="黑体" pitchFamily="2" charset="-122"/>
              <a:ea typeface="黑体" pitchFamily="2" charset="-122"/>
            </a:rPr>
            <a:t>预处理工艺与核心工艺的对接要灵活可靠。</a:t>
          </a:r>
          <a:endParaRPr lang="zh-CN" altLang="en-US" dirty="0">
            <a:latin typeface="黑体" pitchFamily="2" charset="-122"/>
            <a:ea typeface="黑体" pitchFamily="2" charset="-122"/>
          </a:endParaRPr>
        </a:p>
      </dgm:t>
    </dgm:pt>
    <dgm:pt modelId="{93EA99B4-2D41-4C5F-B9A7-98703E41F924}" type="parTrans" cxnId="{4A41B127-70F6-4614-8D6F-7D40B9914932}">
      <dgm:prSet/>
      <dgm:spPr/>
      <dgm:t>
        <a:bodyPr/>
        <a:lstStyle/>
        <a:p>
          <a:pPr algn="ctr"/>
          <a:endParaRPr lang="zh-CN" altLang="en-US">
            <a:latin typeface="黑体" pitchFamily="2" charset="-122"/>
            <a:ea typeface="黑体" pitchFamily="2" charset="-122"/>
          </a:endParaRPr>
        </a:p>
      </dgm:t>
    </dgm:pt>
    <dgm:pt modelId="{119C8FC7-26C6-4C2F-B148-8EF39CE5A1A3}" type="sibTrans" cxnId="{4A41B127-70F6-4614-8D6F-7D40B9914932}">
      <dgm:prSet/>
      <dgm:spPr/>
      <dgm:t>
        <a:bodyPr/>
        <a:lstStyle/>
        <a:p>
          <a:pPr algn="ctr"/>
          <a:endParaRPr lang="zh-CN" altLang="en-US">
            <a:latin typeface="黑体" pitchFamily="2" charset="-122"/>
            <a:ea typeface="黑体" pitchFamily="2" charset="-122"/>
          </a:endParaRPr>
        </a:p>
      </dgm:t>
    </dgm:pt>
    <dgm:pt modelId="{71E35BAE-9687-4C7B-907A-E81ACB770DB5}" type="pres">
      <dgm:prSet presAssocID="{C03E13AB-CF7D-4EE7-B21E-588EC6857CA5}" presName="composite" presStyleCnt="0">
        <dgm:presLayoutVars>
          <dgm:chMax val="1"/>
          <dgm:dir/>
          <dgm:resizeHandles val="exact"/>
        </dgm:presLayoutVars>
      </dgm:prSet>
      <dgm:spPr/>
      <dgm:t>
        <a:bodyPr/>
        <a:lstStyle/>
        <a:p>
          <a:endParaRPr lang="zh-CN" altLang="en-US"/>
        </a:p>
      </dgm:t>
    </dgm:pt>
    <dgm:pt modelId="{F412267A-38EA-4379-ADC8-5C24D7B00C9D}" type="pres">
      <dgm:prSet presAssocID="{3D78B308-B89A-4CE9-B5CD-CBCA8AE3FF6C}" presName="roof" presStyleLbl="dkBgShp" presStyleIdx="0" presStyleCnt="2" custLinFactNeighborY="-7752"/>
      <dgm:spPr/>
      <dgm:t>
        <a:bodyPr/>
        <a:lstStyle/>
        <a:p>
          <a:endParaRPr lang="zh-CN" altLang="en-US"/>
        </a:p>
      </dgm:t>
    </dgm:pt>
    <dgm:pt modelId="{798E3A17-BFF4-4AFC-98A3-CC91EDA42AA3}" type="pres">
      <dgm:prSet presAssocID="{3D78B308-B89A-4CE9-B5CD-CBCA8AE3FF6C}" presName="pillars" presStyleCnt="0"/>
      <dgm:spPr/>
    </dgm:pt>
    <dgm:pt modelId="{A811E553-3B79-4B3E-8DF9-35438918DC22}" type="pres">
      <dgm:prSet presAssocID="{3D78B308-B89A-4CE9-B5CD-CBCA8AE3FF6C}" presName="pillar1" presStyleLbl="node1" presStyleIdx="0" presStyleCnt="6">
        <dgm:presLayoutVars>
          <dgm:bulletEnabled val="1"/>
        </dgm:presLayoutVars>
      </dgm:prSet>
      <dgm:spPr/>
      <dgm:t>
        <a:bodyPr/>
        <a:lstStyle/>
        <a:p>
          <a:endParaRPr lang="zh-CN" altLang="en-US"/>
        </a:p>
      </dgm:t>
    </dgm:pt>
    <dgm:pt modelId="{EEC72A89-F97C-4BE7-824E-4C931A37FF51}" type="pres">
      <dgm:prSet presAssocID="{9A5F25EB-E34D-4EAD-A2E4-BC754D275E98}" presName="pillarX" presStyleLbl="node1" presStyleIdx="1" presStyleCnt="6">
        <dgm:presLayoutVars>
          <dgm:bulletEnabled val="1"/>
        </dgm:presLayoutVars>
      </dgm:prSet>
      <dgm:spPr/>
      <dgm:t>
        <a:bodyPr/>
        <a:lstStyle/>
        <a:p>
          <a:endParaRPr lang="zh-CN" altLang="en-US"/>
        </a:p>
      </dgm:t>
    </dgm:pt>
    <dgm:pt modelId="{74A54650-6ECC-4F9D-B833-8FB95984A6F2}" type="pres">
      <dgm:prSet presAssocID="{9735AEEC-ACB1-4289-A457-9D9EEC52E60E}" presName="pillarX" presStyleLbl="node1" presStyleIdx="2" presStyleCnt="6">
        <dgm:presLayoutVars>
          <dgm:bulletEnabled val="1"/>
        </dgm:presLayoutVars>
      </dgm:prSet>
      <dgm:spPr/>
      <dgm:t>
        <a:bodyPr/>
        <a:lstStyle/>
        <a:p>
          <a:endParaRPr lang="zh-CN" altLang="en-US"/>
        </a:p>
      </dgm:t>
    </dgm:pt>
    <dgm:pt modelId="{2E7D7E6E-EE4C-43DF-B14B-096094FF4F47}" type="pres">
      <dgm:prSet presAssocID="{80FCB5EA-4832-4473-9437-CCC57EE9F491}" presName="pillarX" presStyleLbl="node1" presStyleIdx="3" presStyleCnt="6">
        <dgm:presLayoutVars>
          <dgm:bulletEnabled val="1"/>
        </dgm:presLayoutVars>
      </dgm:prSet>
      <dgm:spPr/>
      <dgm:t>
        <a:bodyPr/>
        <a:lstStyle/>
        <a:p>
          <a:endParaRPr lang="zh-CN" altLang="en-US"/>
        </a:p>
      </dgm:t>
    </dgm:pt>
    <dgm:pt modelId="{61016904-C7D2-4060-998D-6DA6130FC80A}" type="pres">
      <dgm:prSet presAssocID="{7AC8AD43-BD7E-4B03-81D3-957E01C517E2}" presName="pillarX" presStyleLbl="node1" presStyleIdx="4" presStyleCnt="6">
        <dgm:presLayoutVars>
          <dgm:bulletEnabled val="1"/>
        </dgm:presLayoutVars>
      </dgm:prSet>
      <dgm:spPr/>
      <dgm:t>
        <a:bodyPr/>
        <a:lstStyle/>
        <a:p>
          <a:endParaRPr lang="zh-CN" altLang="en-US"/>
        </a:p>
      </dgm:t>
    </dgm:pt>
    <dgm:pt modelId="{BE00E1F3-E3DF-428E-8ACA-A7C12BC787F9}" type="pres">
      <dgm:prSet presAssocID="{362494CC-171F-4A7C-A396-B6B1BC3051FD}" presName="pillarX" presStyleLbl="node1" presStyleIdx="5" presStyleCnt="6">
        <dgm:presLayoutVars>
          <dgm:bulletEnabled val="1"/>
        </dgm:presLayoutVars>
      </dgm:prSet>
      <dgm:spPr/>
      <dgm:t>
        <a:bodyPr/>
        <a:lstStyle/>
        <a:p>
          <a:endParaRPr lang="zh-CN" altLang="en-US"/>
        </a:p>
      </dgm:t>
    </dgm:pt>
    <dgm:pt modelId="{EEF86DE3-FB60-4EA4-8831-B03449B1B074}" type="pres">
      <dgm:prSet presAssocID="{3D78B308-B89A-4CE9-B5CD-CBCA8AE3FF6C}" presName="base" presStyleLbl="dkBgShp" presStyleIdx="1" presStyleCnt="2"/>
      <dgm:spPr/>
    </dgm:pt>
  </dgm:ptLst>
  <dgm:cxnLst>
    <dgm:cxn modelId="{C0056F33-6607-4C59-9271-CF2448D40186}" srcId="{3D78B308-B89A-4CE9-B5CD-CBCA8AE3FF6C}" destId="{9A5F25EB-E34D-4EAD-A2E4-BC754D275E98}" srcOrd="1" destOrd="0" parTransId="{F079B1E4-018C-4CA4-90AA-A11268C25DED}" sibTransId="{C3F9EBB8-0599-4F84-9BB5-ADB0D9F475F6}"/>
    <dgm:cxn modelId="{4A41B127-70F6-4614-8D6F-7D40B9914932}" srcId="{3D78B308-B89A-4CE9-B5CD-CBCA8AE3FF6C}" destId="{362494CC-171F-4A7C-A396-B6B1BC3051FD}" srcOrd="5" destOrd="0" parTransId="{93EA99B4-2D41-4C5F-B9A7-98703E41F924}" sibTransId="{119C8FC7-26C6-4C2F-B148-8EF39CE5A1A3}"/>
    <dgm:cxn modelId="{E461CF80-05AD-4B7A-A632-F2AD6B71361F}" type="presOf" srcId="{3D78B308-B89A-4CE9-B5CD-CBCA8AE3FF6C}" destId="{F412267A-38EA-4379-ADC8-5C24D7B00C9D}" srcOrd="0" destOrd="0" presId="urn:microsoft.com/office/officeart/2005/8/layout/hList3"/>
    <dgm:cxn modelId="{9B922A98-0B3B-4820-AC2F-C539858F2BB3}" type="presOf" srcId="{013290B5-2184-4FC0-9546-DF131FC1A754}" destId="{A811E553-3B79-4B3E-8DF9-35438918DC22}" srcOrd="0" destOrd="0" presId="urn:microsoft.com/office/officeart/2005/8/layout/hList3"/>
    <dgm:cxn modelId="{AF62C961-300C-4190-99EE-40A6645DF6DF}" srcId="{3D78B308-B89A-4CE9-B5CD-CBCA8AE3FF6C}" destId="{9735AEEC-ACB1-4289-A457-9D9EEC52E60E}" srcOrd="2" destOrd="0" parTransId="{44A4D025-EF7B-415A-B069-57500568CF72}" sibTransId="{767E6E76-8C30-4AD7-9941-62B388492EE7}"/>
    <dgm:cxn modelId="{3A20D039-D7A7-46E8-9146-82EBE9C6A090}" type="presOf" srcId="{362494CC-171F-4A7C-A396-B6B1BC3051FD}" destId="{BE00E1F3-E3DF-428E-8ACA-A7C12BC787F9}" srcOrd="0" destOrd="0" presId="urn:microsoft.com/office/officeart/2005/8/layout/hList3"/>
    <dgm:cxn modelId="{A1BCADA3-1EFB-4FFB-BA93-5393664223B7}" type="presOf" srcId="{80FCB5EA-4832-4473-9437-CCC57EE9F491}" destId="{2E7D7E6E-EE4C-43DF-B14B-096094FF4F47}" srcOrd="0" destOrd="0" presId="urn:microsoft.com/office/officeart/2005/8/layout/hList3"/>
    <dgm:cxn modelId="{797802FE-1A92-4190-B7B3-4008DDCA5014}" srcId="{3D78B308-B89A-4CE9-B5CD-CBCA8AE3FF6C}" destId="{80FCB5EA-4832-4473-9437-CCC57EE9F491}" srcOrd="3" destOrd="0" parTransId="{ECF575B1-9C39-4396-BE5E-C2903DE638E5}" sibTransId="{BE8ED328-6409-4A63-9377-D41FE1DA28D3}"/>
    <dgm:cxn modelId="{A070C76C-DC72-4B5C-A948-84DAC121985E}" srcId="{3D78B308-B89A-4CE9-B5CD-CBCA8AE3FF6C}" destId="{7AC8AD43-BD7E-4B03-81D3-957E01C517E2}" srcOrd="4" destOrd="0" parTransId="{4BB51734-AF57-4506-81DD-F3170157B7EB}" sibTransId="{A5973A68-B274-4159-91C7-6AF256D386B7}"/>
    <dgm:cxn modelId="{3E38F4E3-23C1-44ED-84D6-D6B13CB59374}" type="presOf" srcId="{7AC8AD43-BD7E-4B03-81D3-957E01C517E2}" destId="{61016904-C7D2-4060-998D-6DA6130FC80A}" srcOrd="0" destOrd="0" presId="urn:microsoft.com/office/officeart/2005/8/layout/hList3"/>
    <dgm:cxn modelId="{9E178F21-F0A1-4622-B315-B931105C6307}" srcId="{C03E13AB-CF7D-4EE7-B21E-588EC6857CA5}" destId="{3D78B308-B89A-4CE9-B5CD-CBCA8AE3FF6C}" srcOrd="0" destOrd="0" parTransId="{114CC3B9-5A14-4E93-894A-885D9F14B097}" sibTransId="{A25BE549-C4D7-4322-8401-6FD81BEA5126}"/>
    <dgm:cxn modelId="{F850E29B-C874-4E13-B8DB-A9523BABF0FA}" srcId="{3D78B308-B89A-4CE9-B5CD-CBCA8AE3FF6C}" destId="{013290B5-2184-4FC0-9546-DF131FC1A754}" srcOrd="0" destOrd="0" parTransId="{94558628-2E39-48D6-89FF-5BF435E11814}" sibTransId="{3C61A1A7-6698-46C3-B72E-845A36744BF0}"/>
    <dgm:cxn modelId="{C0E959AD-984B-4C35-BE61-E118B12538DE}" type="presOf" srcId="{C03E13AB-CF7D-4EE7-B21E-588EC6857CA5}" destId="{71E35BAE-9687-4C7B-907A-E81ACB770DB5}" srcOrd="0" destOrd="0" presId="urn:microsoft.com/office/officeart/2005/8/layout/hList3"/>
    <dgm:cxn modelId="{218AE789-C4AF-44B8-8F5B-EFE3E358D711}" type="presOf" srcId="{9A5F25EB-E34D-4EAD-A2E4-BC754D275E98}" destId="{EEC72A89-F97C-4BE7-824E-4C931A37FF51}" srcOrd="0" destOrd="0" presId="urn:microsoft.com/office/officeart/2005/8/layout/hList3"/>
    <dgm:cxn modelId="{30BB65BD-0298-4F3F-B2BD-EA5991B3C741}" type="presOf" srcId="{9735AEEC-ACB1-4289-A457-9D9EEC52E60E}" destId="{74A54650-6ECC-4F9D-B833-8FB95984A6F2}" srcOrd="0" destOrd="0" presId="urn:microsoft.com/office/officeart/2005/8/layout/hList3"/>
    <dgm:cxn modelId="{8978C341-6F39-4315-98CA-2D14CE2660F4}" type="presParOf" srcId="{71E35BAE-9687-4C7B-907A-E81ACB770DB5}" destId="{F412267A-38EA-4379-ADC8-5C24D7B00C9D}" srcOrd="0" destOrd="0" presId="urn:microsoft.com/office/officeart/2005/8/layout/hList3"/>
    <dgm:cxn modelId="{E5A18ACD-A4DB-42D0-A9BE-49EF77B58FAA}" type="presParOf" srcId="{71E35BAE-9687-4C7B-907A-E81ACB770DB5}" destId="{798E3A17-BFF4-4AFC-98A3-CC91EDA42AA3}" srcOrd="1" destOrd="0" presId="urn:microsoft.com/office/officeart/2005/8/layout/hList3"/>
    <dgm:cxn modelId="{5664E355-EDA7-4387-B5F7-3D377709E3E7}" type="presParOf" srcId="{798E3A17-BFF4-4AFC-98A3-CC91EDA42AA3}" destId="{A811E553-3B79-4B3E-8DF9-35438918DC22}" srcOrd="0" destOrd="0" presId="urn:microsoft.com/office/officeart/2005/8/layout/hList3"/>
    <dgm:cxn modelId="{F021A945-E888-40C3-81E6-2D2D82401581}" type="presParOf" srcId="{798E3A17-BFF4-4AFC-98A3-CC91EDA42AA3}" destId="{EEC72A89-F97C-4BE7-824E-4C931A37FF51}" srcOrd="1" destOrd="0" presId="urn:microsoft.com/office/officeart/2005/8/layout/hList3"/>
    <dgm:cxn modelId="{6509D244-6529-457A-B4D6-73BC037D37FC}" type="presParOf" srcId="{798E3A17-BFF4-4AFC-98A3-CC91EDA42AA3}" destId="{74A54650-6ECC-4F9D-B833-8FB95984A6F2}" srcOrd="2" destOrd="0" presId="urn:microsoft.com/office/officeart/2005/8/layout/hList3"/>
    <dgm:cxn modelId="{846E516D-F2FF-4F26-8A9B-E9EC825F02D6}" type="presParOf" srcId="{798E3A17-BFF4-4AFC-98A3-CC91EDA42AA3}" destId="{2E7D7E6E-EE4C-43DF-B14B-096094FF4F47}" srcOrd="3" destOrd="0" presId="urn:microsoft.com/office/officeart/2005/8/layout/hList3"/>
    <dgm:cxn modelId="{E37C8C05-04FC-449B-86B9-0651D4540E21}" type="presParOf" srcId="{798E3A17-BFF4-4AFC-98A3-CC91EDA42AA3}" destId="{61016904-C7D2-4060-998D-6DA6130FC80A}" srcOrd="4" destOrd="0" presId="urn:microsoft.com/office/officeart/2005/8/layout/hList3"/>
    <dgm:cxn modelId="{6D0730EF-F680-4819-84CE-DD2A1C7FEBDC}" type="presParOf" srcId="{798E3A17-BFF4-4AFC-98A3-CC91EDA42AA3}" destId="{BE00E1F3-E3DF-428E-8ACA-A7C12BC787F9}" srcOrd="5" destOrd="0" presId="urn:microsoft.com/office/officeart/2005/8/layout/hList3"/>
    <dgm:cxn modelId="{AB1BC0C9-F531-4762-A571-418BEC8A45D9}" type="presParOf" srcId="{71E35BAE-9687-4C7B-907A-E81ACB770DB5}" destId="{EEF86DE3-FB60-4EA4-8831-B03449B1B074}"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03E13AB-CF7D-4EE7-B21E-588EC6857CA5}" type="doc">
      <dgm:prSet loTypeId="urn:microsoft.com/office/officeart/2005/8/layout/hList3" loCatId="list" qsTypeId="urn:microsoft.com/office/officeart/2005/8/quickstyle/simple1" qsCatId="simple" csTypeId="urn:microsoft.com/office/officeart/2005/8/colors/colorful4" csCatId="colorful" phldr="1"/>
      <dgm:spPr/>
      <dgm:t>
        <a:bodyPr/>
        <a:lstStyle/>
        <a:p>
          <a:endParaRPr lang="zh-CN" altLang="en-US"/>
        </a:p>
      </dgm:t>
    </dgm:pt>
    <dgm:pt modelId="{3D78B308-B89A-4CE9-B5CD-CBCA8AE3FF6C}">
      <dgm:prSet phldrT="[文本]" custT="1"/>
      <dgm:spPr/>
      <dgm:t>
        <a:bodyPr/>
        <a:lstStyle/>
        <a:p>
          <a:pPr algn="ctr"/>
          <a:r>
            <a:rPr lang="zh-CN" altLang="en-US" sz="2400" dirty="0" smtClean="0">
              <a:latin typeface="黑体" pitchFamily="2" charset="-122"/>
              <a:ea typeface="黑体" pitchFamily="2" charset="-122"/>
            </a:rPr>
            <a:t>核心工艺选择原则</a:t>
          </a:r>
          <a:endParaRPr lang="zh-CN" altLang="en-US" sz="2400" dirty="0">
            <a:latin typeface="黑体" pitchFamily="2" charset="-122"/>
            <a:ea typeface="黑体" pitchFamily="2" charset="-122"/>
          </a:endParaRPr>
        </a:p>
      </dgm:t>
    </dgm:pt>
    <dgm:pt modelId="{114CC3B9-5A14-4E93-894A-885D9F14B097}" type="parTrans" cxnId="{9E178F21-F0A1-4622-B315-B931105C6307}">
      <dgm:prSet/>
      <dgm:spPr/>
      <dgm:t>
        <a:bodyPr/>
        <a:lstStyle/>
        <a:p>
          <a:pPr algn="ctr"/>
          <a:endParaRPr lang="zh-CN" altLang="en-US">
            <a:latin typeface="黑体" pitchFamily="2" charset="-122"/>
            <a:ea typeface="黑体" pitchFamily="2" charset="-122"/>
          </a:endParaRPr>
        </a:p>
      </dgm:t>
    </dgm:pt>
    <dgm:pt modelId="{A25BE549-C4D7-4322-8401-6FD81BEA5126}" type="sibTrans" cxnId="{9E178F21-F0A1-4622-B315-B931105C6307}">
      <dgm:prSet/>
      <dgm:spPr/>
      <dgm:t>
        <a:bodyPr/>
        <a:lstStyle/>
        <a:p>
          <a:pPr algn="ctr"/>
          <a:endParaRPr lang="zh-CN" altLang="en-US">
            <a:latin typeface="黑体" pitchFamily="2" charset="-122"/>
            <a:ea typeface="黑体" pitchFamily="2" charset="-122"/>
          </a:endParaRPr>
        </a:p>
      </dgm:t>
    </dgm:pt>
    <dgm:pt modelId="{013290B5-2184-4FC0-9546-DF131FC1A754}">
      <dgm:prSet phldrT="[文本]"/>
      <dgm:spPr/>
      <dgm:t>
        <a:bodyPr/>
        <a:lstStyle/>
        <a:p>
          <a:pPr algn="l"/>
          <a:r>
            <a:rPr lang="zh-CN" altLang="en-US" dirty="0" smtClean="0">
              <a:latin typeface="黑体" pitchFamily="2" charset="-122"/>
              <a:ea typeface="黑体" pitchFamily="2" charset="-122"/>
            </a:rPr>
            <a:t>有效利用有机质和有机废水。尽可能实现全部有机质的综合利用。</a:t>
          </a:r>
          <a:endParaRPr lang="zh-CN" altLang="en-US" dirty="0">
            <a:latin typeface="黑体" pitchFamily="2" charset="-122"/>
            <a:ea typeface="黑体" pitchFamily="2" charset="-122"/>
          </a:endParaRPr>
        </a:p>
      </dgm:t>
    </dgm:pt>
    <dgm:pt modelId="{94558628-2E39-48D6-89FF-5BF435E11814}" type="parTrans" cxnId="{F850E29B-C874-4E13-B8DB-A9523BABF0FA}">
      <dgm:prSet/>
      <dgm:spPr/>
      <dgm:t>
        <a:bodyPr/>
        <a:lstStyle/>
        <a:p>
          <a:pPr algn="ctr"/>
          <a:endParaRPr lang="zh-CN" altLang="en-US">
            <a:latin typeface="黑体" pitchFamily="2" charset="-122"/>
            <a:ea typeface="黑体" pitchFamily="2" charset="-122"/>
          </a:endParaRPr>
        </a:p>
      </dgm:t>
    </dgm:pt>
    <dgm:pt modelId="{3C61A1A7-6698-46C3-B72E-845A36744BF0}" type="sibTrans" cxnId="{F850E29B-C874-4E13-B8DB-A9523BABF0FA}">
      <dgm:prSet/>
      <dgm:spPr/>
      <dgm:t>
        <a:bodyPr/>
        <a:lstStyle/>
        <a:p>
          <a:pPr algn="ctr"/>
          <a:endParaRPr lang="zh-CN" altLang="en-US">
            <a:latin typeface="黑体" pitchFamily="2" charset="-122"/>
            <a:ea typeface="黑体" pitchFamily="2" charset="-122"/>
          </a:endParaRPr>
        </a:p>
      </dgm:t>
    </dgm:pt>
    <dgm:pt modelId="{9A5F25EB-E34D-4EAD-A2E4-BC754D275E98}">
      <dgm:prSet phldrT="[文本]"/>
      <dgm:spPr/>
      <dgm:t>
        <a:bodyPr/>
        <a:lstStyle/>
        <a:p>
          <a:pPr algn="l"/>
          <a:r>
            <a:rPr lang="zh-CN" altLang="en-US" dirty="0" smtClean="0">
              <a:latin typeface="黑体" pitchFamily="2" charset="-122"/>
              <a:ea typeface="黑体" pitchFamily="2" charset="-122"/>
            </a:rPr>
            <a:t>产生优质的资源化产品，核心工艺产生的产品应当具备产量大、附加值高、市场应用成熟、易储存运输等特点。</a:t>
          </a:r>
          <a:endParaRPr lang="zh-CN" altLang="en-US" dirty="0">
            <a:latin typeface="黑体" pitchFamily="2" charset="-122"/>
            <a:ea typeface="黑体" pitchFamily="2" charset="-122"/>
          </a:endParaRPr>
        </a:p>
      </dgm:t>
    </dgm:pt>
    <dgm:pt modelId="{F079B1E4-018C-4CA4-90AA-A11268C25DED}" type="parTrans" cxnId="{C0056F33-6607-4C59-9271-CF2448D40186}">
      <dgm:prSet/>
      <dgm:spPr/>
      <dgm:t>
        <a:bodyPr/>
        <a:lstStyle/>
        <a:p>
          <a:pPr algn="ctr"/>
          <a:endParaRPr lang="zh-CN" altLang="en-US">
            <a:latin typeface="黑体" pitchFamily="2" charset="-122"/>
            <a:ea typeface="黑体" pitchFamily="2" charset="-122"/>
          </a:endParaRPr>
        </a:p>
      </dgm:t>
    </dgm:pt>
    <dgm:pt modelId="{C3F9EBB8-0599-4F84-9BB5-ADB0D9F475F6}" type="sibTrans" cxnId="{C0056F33-6607-4C59-9271-CF2448D40186}">
      <dgm:prSet/>
      <dgm:spPr/>
      <dgm:t>
        <a:bodyPr/>
        <a:lstStyle/>
        <a:p>
          <a:pPr algn="ctr"/>
          <a:endParaRPr lang="zh-CN" altLang="en-US">
            <a:latin typeface="黑体" pitchFamily="2" charset="-122"/>
            <a:ea typeface="黑体" pitchFamily="2" charset="-122"/>
          </a:endParaRPr>
        </a:p>
      </dgm:t>
    </dgm:pt>
    <dgm:pt modelId="{9735AEEC-ACB1-4289-A457-9D9EEC52E60E}">
      <dgm:prSet phldrT="[文本]"/>
      <dgm:spPr/>
      <dgm:t>
        <a:bodyPr/>
        <a:lstStyle/>
        <a:p>
          <a:pPr algn="l"/>
          <a:r>
            <a:rPr lang="zh-CN" altLang="en-US" dirty="0" smtClean="0">
              <a:latin typeface="黑体" pitchFamily="2" charset="-122"/>
              <a:ea typeface="黑体" pitchFamily="2" charset="-122"/>
            </a:rPr>
            <a:t>工艺简单，能耗低，易操作。</a:t>
          </a:r>
          <a:endParaRPr lang="zh-CN" altLang="en-US" dirty="0">
            <a:latin typeface="黑体" pitchFamily="2" charset="-122"/>
            <a:ea typeface="黑体" pitchFamily="2" charset="-122"/>
          </a:endParaRPr>
        </a:p>
      </dgm:t>
    </dgm:pt>
    <dgm:pt modelId="{44A4D025-EF7B-415A-B069-57500568CF72}" type="parTrans" cxnId="{AF62C961-300C-4190-99EE-40A6645DF6DF}">
      <dgm:prSet/>
      <dgm:spPr/>
      <dgm:t>
        <a:bodyPr/>
        <a:lstStyle/>
        <a:p>
          <a:pPr algn="ctr"/>
          <a:endParaRPr lang="zh-CN" altLang="en-US">
            <a:latin typeface="黑体" pitchFamily="2" charset="-122"/>
            <a:ea typeface="黑体" pitchFamily="2" charset="-122"/>
          </a:endParaRPr>
        </a:p>
      </dgm:t>
    </dgm:pt>
    <dgm:pt modelId="{767E6E76-8C30-4AD7-9941-62B388492EE7}" type="sibTrans" cxnId="{AF62C961-300C-4190-99EE-40A6645DF6DF}">
      <dgm:prSet/>
      <dgm:spPr/>
      <dgm:t>
        <a:bodyPr/>
        <a:lstStyle/>
        <a:p>
          <a:pPr algn="ctr"/>
          <a:endParaRPr lang="zh-CN" altLang="en-US">
            <a:latin typeface="黑体" pitchFamily="2" charset="-122"/>
            <a:ea typeface="黑体" pitchFamily="2" charset="-122"/>
          </a:endParaRPr>
        </a:p>
      </dgm:t>
    </dgm:pt>
    <dgm:pt modelId="{80FCB5EA-4832-4473-9437-CCC57EE9F491}">
      <dgm:prSet phldrT="[文本]"/>
      <dgm:spPr/>
      <dgm:t>
        <a:bodyPr/>
        <a:lstStyle/>
        <a:p>
          <a:pPr algn="l"/>
          <a:r>
            <a:rPr lang="zh-CN" altLang="en-US" dirty="0" smtClean="0">
              <a:latin typeface="黑体" pitchFamily="2" charset="-122"/>
              <a:ea typeface="黑体" pitchFamily="2" charset="-122"/>
            </a:rPr>
            <a:t>工艺流程短，设备少，占地面积少</a:t>
          </a:r>
          <a:endParaRPr lang="zh-CN" altLang="en-US" dirty="0">
            <a:latin typeface="黑体" pitchFamily="2" charset="-122"/>
            <a:ea typeface="黑体" pitchFamily="2" charset="-122"/>
          </a:endParaRPr>
        </a:p>
      </dgm:t>
    </dgm:pt>
    <dgm:pt modelId="{ECF575B1-9C39-4396-BE5E-C2903DE638E5}" type="parTrans" cxnId="{797802FE-1A92-4190-B7B3-4008DDCA5014}">
      <dgm:prSet/>
      <dgm:spPr/>
      <dgm:t>
        <a:bodyPr/>
        <a:lstStyle/>
        <a:p>
          <a:pPr algn="ctr"/>
          <a:endParaRPr lang="zh-CN" altLang="en-US">
            <a:latin typeface="黑体" pitchFamily="2" charset="-122"/>
            <a:ea typeface="黑体" pitchFamily="2" charset="-122"/>
          </a:endParaRPr>
        </a:p>
      </dgm:t>
    </dgm:pt>
    <dgm:pt modelId="{BE8ED328-6409-4A63-9377-D41FE1DA28D3}" type="sibTrans" cxnId="{797802FE-1A92-4190-B7B3-4008DDCA5014}">
      <dgm:prSet/>
      <dgm:spPr/>
      <dgm:t>
        <a:bodyPr/>
        <a:lstStyle/>
        <a:p>
          <a:pPr algn="ctr"/>
          <a:endParaRPr lang="zh-CN" altLang="en-US">
            <a:latin typeface="黑体" pitchFamily="2" charset="-122"/>
            <a:ea typeface="黑体" pitchFamily="2" charset="-122"/>
          </a:endParaRPr>
        </a:p>
      </dgm:t>
    </dgm:pt>
    <dgm:pt modelId="{71E35BAE-9687-4C7B-907A-E81ACB770DB5}" type="pres">
      <dgm:prSet presAssocID="{C03E13AB-CF7D-4EE7-B21E-588EC6857CA5}" presName="composite" presStyleCnt="0">
        <dgm:presLayoutVars>
          <dgm:chMax val="1"/>
          <dgm:dir/>
          <dgm:resizeHandles val="exact"/>
        </dgm:presLayoutVars>
      </dgm:prSet>
      <dgm:spPr/>
      <dgm:t>
        <a:bodyPr/>
        <a:lstStyle/>
        <a:p>
          <a:endParaRPr lang="zh-CN" altLang="en-US"/>
        </a:p>
      </dgm:t>
    </dgm:pt>
    <dgm:pt modelId="{F412267A-38EA-4379-ADC8-5C24D7B00C9D}" type="pres">
      <dgm:prSet presAssocID="{3D78B308-B89A-4CE9-B5CD-CBCA8AE3FF6C}" presName="roof" presStyleLbl="dkBgShp" presStyleIdx="0" presStyleCnt="2" custLinFactNeighborY="-7752"/>
      <dgm:spPr/>
      <dgm:t>
        <a:bodyPr/>
        <a:lstStyle/>
        <a:p>
          <a:endParaRPr lang="zh-CN" altLang="en-US"/>
        </a:p>
      </dgm:t>
    </dgm:pt>
    <dgm:pt modelId="{798E3A17-BFF4-4AFC-98A3-CC91EDA42AA3}" type="pres">
      <dgm:prSet presAssocID="{3D78B308-B89A-4CE9-B5CD-CBCA8AE3FF6C}" presName="pillars" presStyleCnt="0"/>
      <dgm:spPr/>
    </dgm:pt>
    <dgm:pt modelId="{A811E553-3B79-4B3E-8DF9-35438918DC22}" type="pres">
      <dgm:prSet presAssocID="{3D78B308-B89A-4CE9-B5CD-CBCA8AE3FF6C}" presName="pillar1" presStyleLbl="node1" presStyleIdx="0" presStyleCnt="4">
        <dgm:presLayoutVars>
          <dgm:bulletEnabled val="1"/>
        </dgm:presLayoutVars>
      </dgm:prSet>
      <dgm:spPr/>
      <dgm:t>
        <a:bodyPr/>
        <a:lstStyle/>
        <a:p>
          <a:endParaRPr lang="zh-CN" altLang="en-US"/>
        </a:p>
      </dgm:t>
    </dgm:pt>
    <dgm:pt modelId="{EEC72A89-F97C-4BE7-824E-4C931A37FF51}" type="pres">
      <dgm:prSet presAssocID="{9A5F25EB-E34D-4EAD-A2E4-BC754D275E98}" presName="pillarX" presStyleLbl="node1" presStyleIdx="1" presStyleCnt="4">
        <dgm:presLayoutVars>
          <dgm:bulletEnabled val="1"/>
        </dgm:presLayoutVars>
      </dgm:prSet>
      <dgm:spPr/>
      <dgm:t>
        <a:bodyPr/>
        <a:lstStyle/>
        <a:p>
          <a:endParaRPr lang="zh-CN" altLang="en-US"/>
        </a:p>
      </dgm:t>
    </dgm:pt>
    <dgm:pt modelId="{74A54650-6ECC-4F9D-B833-8FB95984A6F2}" type="pres">
      <dgm:prSet presAssocID="{9735AEEC-ACB1-4289-A457-9D9EEC52E60E}" presName="pillarX" presStyleLbl="node1" presStyleIdx="2" presStyleCnt="4">
        <dgm:presLayoutVars>
          <dgm:bulletEnabled val="1"/>
        </dgm:presLayoutVars>
      </dgm:prSet>
      <dgm:spPr/>
      <dgm:t>
        <a:bodyPr/>
        <a:lstStyle/>
        <a:p>
          <a:endParaRPr lang="zh-CN" altLang="en-US"/>
        </a:p>
      </dgm:t>
    </dgm:pt>
    <dgm:pt modelId="{2E7D7E6E-EE4C-43DF-B14B-096094FF4F47}" type="pres">
      <dgm:prSet presAssocID="{80FCB5EA-4832-4473-9437-CCC57EE9F491}" presName="pillarX" presStyleLbl="node1" presStyleIdx="3" presStyleCnt="4">
        <dgm:presLayoutVars>
          <dgm:bulletEnabled val="1"/>
        </dgm:presLayoutVars>
      </dgm:prSet>
      <dgm:spPr/>
      <dgm:t>
        <a:bodyPr/>
        <a:lstStyle/>
        <a:p>
          <a:endParaRPr lang="zh-CN" altLang="en-US"/>
        </a:p>
      </dgm:t>
    </dgm:pt>
    <dgm:pt modelId="{EEF86DE3-FB60-4EA4-8831-B03449B1B074}" type="pres">
      <dgm:prSet presAssocID="{3D78B308-B89A-4CE9-B5CD-CBCA8AE3FF6C}" presName="base" presStyleLbl="dkBgShp" presStyleIdx="1" presStyleCnt="2"/>
      <dgm:spPr/>
    </dgm:pt>
  </dgm:ptLst>
  <dgm:cxnLst>
    <dgm:cxn modelId="{C0056F33-6607-4C59-9271-CF2448D40186}" srcId="{3D78B308-B89A-4CE9-B5CD-CBCA8AE3FF6C}" destId="{9A5F25EB-E34D-4EAD-A2E4-BC754D275E98}" srcOrd="1" destOrd="0" parTransId="{F079B1E4-018C-4CA4-90AA-A11268C25DED}" sibTransId="{C3F9EBB8-0599-4F84-9BB5-ADB0D9F475F6}"/>
    <dgm:cxn modelId="{B987302C-5BC8-42CA-8EA6-3D15A4279223}" type="presOf" srcId="{C03E13AB-CF7D-4EE7-B21E-588EC6857CA5}" destId="{71E35BAE-9687-4C7B-907A-E81ACB770DB5}" srcOrd="0" destOrd="0" presId="urn:microsoft.com/office/officeart/2005/8/layout/hList3"/>
    <dgm:cxn modelId="{475F304E-BA99-41ED-807C-C9B0693B884E}" type="presOf" srcId="{80FCB5EA-4832-4473-9437-CCC57EE9F491}" destId="{2E7D7E6E-EE4C-43DF-B14B-096094FF4F47}" srcOrd="0" destOrd="0" presId="urn:microsoft.com/office/officeart/2005/8/layout/hList3"/>
    <dgm:cxn modelId="{A30AE4EA-2BFC-406E-964D-112A2FB62931}" type="presOf" srcId="{3D78B308-B89A-4CE9-B5CD-CBCA8AE3FF6C}" destId="{F412267A-38EA-4379-ADC8-5C24D7B00C9D}" srcOrd="0" destOrd="0" presId="urn:microsoft.com/office/officeart/2005/8/layout/hList3"/>
    <dgm:cxn modelId="{AF62C961-300C-4190-99EE-40A6645DF6DF}" srcId="{3D78B308-B89A-4CE9-B5CD-CBCA8AE3FF6C}" destId="{9735AEEC-ACB1-4289-A457-9D9EEC52E60E}" srcOrd="2" destOrd="0" parTransId="{44A4D025-EF7B-415A-B069-57500568CF72}" sibTransId="{767E6E76-8C30-4AD7-9941-62B388492EE7}"/>
    <dgm:cxn modelId="{797802FE-1A92-4190-B7B3-4008DDCA5014}" srcId="{3D78B308-B89A-4CE9-B5CD-CBCA8AE3FF6C}" destId="{80FCB5EA-4832-4473-9437-CCC57EE9F491}" srcOrd="3" destOrd="0" parTransId="{ECF575B1-9C39-4396-BE5E-C2903DE638E5}" sibTransId="{BE8ED328-6409-4A63-9377-D41FE1DA28D3}"/>
    <dgm:cxn modelId="{5181AD92-1317-4BBB-BFD6-BB2DE5E4427A}" type="presOf" srcId="{013290B5-2184-4FC0-9546-DF131FC1A754}" destId="{A811E553-3B79-4B3E-8DF9-35438918DC22}" srcOrd="0" destOrd="0" presId="urn:microsoft.com/office/officeart/2005/8/layout/hList3"/>
    <dgm:cxn modelId="{9E178F21-F0A1-4622-B315-B931105C6307}" srcId="{C03E13AB-CF7D-4EE7-B21E-588EC6857CA5}" destId="{3D78B308-B89A-4CE9-B5CD-CBCA8AE3FF6C}" srcOrd="0" destOrd="0" parTransId="{114CC3B9-5A14-4E93-894A-885D9F14B097}" sibTransId="{A25BE549-C4D7-4322-8401-6FD81BEA5126}"/>
    <dgm:cxn modelId="{F850E29B-C874-4E13-B8DB-A9523BABF0FA}" srcId="{3D78B308-B89A-4CE9-B5CD-CBCA8AE3FF6C}" destId="{013290B5-2184-4FC0-9546-DF131FC1A754}" srcOrd="0" destOrd="0" parTransId="{94558628-2E39-48D6-89FF-5BF435E11814}" sibTransId="{3C61A1A7-6698-46C3-B72E-845A36744BF0}"/>
    <dgm:cxn modelId="{12E235F1-1558-4C8F-9212-B51254432C8C}" type="presOf" srcId="{9A5F25EB-E34D-4EAD-A2E4-BC754D275E98}" destId="{EEC72A89-F97C-4BE7-824E-4C931A37FF51}" srcOrd="0" destOrd="0" presId="urn:microsoft.com/office/officeart/2005/8/layout/hList3"/>
    <dgm:cxn modelId="{62C32038-1258-4962-95AD-B91E35CD53AA}" type="presOf" srcId="{9735AEEC-ACB1-4289-A457-9D9EEC52E60E}" destId="{74A54650-6ECC-4F9D-B833-8FB95984A6F2}" srcOrd="0" destOrd="0" presId="urn:microsoft.com/office/officeart/2005/8/layout/hList3"/>
    <dgm:cxn modelId="{C7ED8392-28A5-4B4E-9ECD-27DE55CB1FD4}" type="presParOf" srcId="{71E35BAE-9687-4C7B-907A-E81ACB770DB5}" destId="{F412267A-38EA-4379-ADC8-5C24D7B00C9D}" srcOrd="0" destOrd="0" presId="urn:microsoft.com/office/officeart/2005/8/layout/hList3"/>
    <dgm:cxn modelId="{31F5EAFC-93FD-4EE5-8846-7CD6BAB9140E}" type="presParOf" srcId="{71E35BAE-9687-4C7B-907A-E81ACB770DB5}" destId="{798E3A17-BFF4-4AFC-98A3-CC91EDA42AA3}" srcOrd="1" destOrd="0" presId="urn:microsoft.com/office/officeart/2005/8/layout/hList3"/>
    <dgm:cxn modelId="{82E29343-9AFE-4F1B-A332-D8D7AB402880}" type="presParOf" srcId="{798E3A17-BFF4-4AFC-98A3-CC91EDA42AA3}" destId="{A811E553-3B79-4B3E-8DF9-35438918DC22}" srcOrd="0" destOrd="0" presId="urn:microsoft.com/office/officeart/2005/8/layout/hList3"/>
    <dgm:cxn modelId="{A5B3DF91-19EA-4934-9C24-A42C84D32B2B}" type="presParOf" srcId="{798E3A17-BFF4-4AFC-98A3-CC91EDA42AA3}" destId="{EEC72A89-F97C-4BE7-824E-4C931A37FF51}" srcOrd="1" destOrd="0" presId="urn:microsoft.com/office/officeart/2005/8/layout/hList3"/>
    <dgm:cxn modelId="{86048E71-6070-43F7-8BE4-06C52F1C4A7B}" type="presParOf" srcId="{798E3A17-BFF4-4AFC-98A3-CC91EDA42AA3}" destId="{74A54650-6ECC-4F9D-B833-8FB95984A6F2}" srcOrd="2" destOrd="0" presId="urn:microsoft.com/office/officeart/2005/8/layout/hList3"/>
    <dgm:cxn modelId="{6C7C02B8-FA1E-453F-A03F-4C018990B631}" type="presParOf" srcId="{798E3A17-BFF4-4AFC-98A3-CC91EDA42AA3}" destId="{2E7D7E6E-EE4C-43DF-B14B-096094FF4F47}" srcOrd="3" destOrd="0" presId="urn:microsoft.com/office/officeart/2005/8/layout/hList3"/>
    <dgm:cxn modelId="{79A216A6-321D-4653-B5A2-9653B9EF43AA}" type="presParOf" srcId="{71E35BAE-9687-4C7B-907A-E81ACB770DB5}" destId="{EEF86DE3-FB60-4EA4-8831-B03449B1B074}"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2" csCatId="colorful" phldr="1"/>
      <dgm:spPr/>
      <dgm:t>
        <a:bodyPr/>
        <a:lstStyle/>
        <a:p>
          <a:endParaRPr lang="zh-CN" altLang="en-US"/>
        </a:p>
      </dgm:t>
    </dgm:pt>
    <dgm:pt modelId="{208CCEB0-A4F9-480C-A904-3E4A7576A32F}">
      <dgm:prSet phldrT="[文本]" custT="1"/>
      <dgm:spPr/>
      <dgm:t>
        <a:bodyPr/>
        <a:lstStyle/>
        <a:p>
          <a:r>
            <a:rPr lang="en-US" altLang="zh-CN" sz="1800" b="1" dirty="0" smtClean="0">
              <a:ea typeface="黑体" pitchFamily="2" charset="-122"/>
              <a:cs typeface="Arial" pitchFamily="34" charset="0"/>
            </a:rPr>
            <a:t>1</a:t>
          </a:r>
          <a:r>
            <a:rPr lang="zh-CN" altLang="en-US" sz="1800" b="1" dirty="0" smtClean="0">
              <a:ea typeface="黑体" pitchFamily="2" charset="-122"/>
              <a:cs typeface="Arial" pitchFamily="34" charset="0"/>
            </a:rPr>
            <a:t>、餐厨垃圾的概念</a:t>
          </a:r>
          <a:endParaRPr lang="zh-CN" altLang="en-US" sz="1800" dirty="0"/>
        </a:p>
      </dgm:t>
    </dgm:pt>
    <dgm:pt modelId="{A458EC6B-779C-453D-9E97-486D6C36B667}" type="parTrans" cxnId="{F336A365-0478-41C3-BF86-F5A35F7844B6}">
      <dgm:prSet/>
      <dgm:spPr/>
      <dgm:t>
        <a:bodyPr/>
        <a:lstStyle/>
        <a:p>
          <a:endParaRPr lang="zh-CN" altLang="en-US" sz="1200"/>
        </a:p>
      </dgm:t>
    </dgm:pt>
    <dgm:pt modelId="{0555217F-5B10-429C-8127-0063F7C89C7B}" type="sibTrans" cxnId="{F336A365-0478-41C3-BF86-F5A35F7844B6}">
      <dgm:prSet/>
      <dgm:spPr/>
      <dgm:t>
        <a:bodyPr/>
        <a:lstStyle/>
        <a:p>
          <a:endParaRPr lang="zh-CN" altLang="en-US" sz="1200"/>
        </a:p>
      </dgm:t>
    </dgm:pt>
    <dgm:pt modelId="{2B696297-9A2C-4FAA-81EB-B54153D197CE}">
      <dgm:prSet phldrT="[文本]" custT="1"/>
      <dgm:spPr/>
      <dgm:t>
        <a:bodyPr/>
        <a:lstStyle/>
        <a:p>
          <a:r>
            <a:rPr lang="en-US" altLang="zh-CN" sz="1800" b="1" dirty="0" smtClean="0">
              <a:ea typeface="黑体" pitchFamily="2" charset="-122"/>
              <a:cs typeface="Arial" pitchFamily="34" charset="0"/>
            </a:rPr>
            <a:t>2</a:t>
          </a:r>
          <a:r>
            <a:rPr lang="zh-CN" altLang="en-US" sz="1800" b="1" dirty="0" smtClean="0">
              <a:ea typeface="黑体" pitchFamily="2" charset="-122"/>
              <a:cs typeface="Arial" pitchFamily="34" charset="0"/>
            </a:rPr>
            <a:t>、餐厨垃圾的特点</a:t>
          </a:r>
          <a:endParaRPr lang="zh-CN" altLang="en-US" sz="1800" dirty="0"/>
        </a:p>
      </dgm:t>
    </dgm:pt>
    <dgm:pt modelId="{EF3C593A-80F4-49EE-BBE9-5EF388E5A500}" type="parTrans" cxnId="{D133543F-235D-4674-9322-BA73371D2992}">
      <dgm:prSet/>
      <dgm:spPr/>
      <dgm:t>
        <a:bodyPr/>
        <a:lstStyle/>
        <a:p>
          <a:endParaRPr lang="zh-CN" altLang="en-US" sz="1200"/>
        </a:p>
      </dgm:t>
    </dgm:pt>
    <dgm:pt modelId="{952C4D96-C326-4378-A4AC-AFE1299FF180}" type="sibTrans" cxnId="{D133543F-235D-4674-9322-BA73371D2992}">
      <dgm:prSet/>
      <dgm:spPr/>
      <dgm:t>
        <a:bodyPr/>
        <a:lstStyle/>
        <a:p>
          <a:endParaRPr lang="zh-CN" altLang="en-US" sz="1200"/>
        </a:p>
      </dgm:t>
    </dgm:pt>
    <dgm:pt modelId="{E26E5371-68D8-4CCC-BC13-A30E540B512D}">
      <dgm:prSet phldrT="[文本]" custT="1"/>
      <dgm:spPr/>
      <dgm:t>
        <a:bodyPr/>
        <a:lstStyle/>
        <a:p>
          <a:r>
            <a:rPr lang="en-US" altLang="zh-CN" sz="1800" b="1" dirty="0" smtClean="0">
              <a:ea typeface="黑体" pitchFamily="2" charset="-122"/>
              <a:cs typeface="Arial" pitchFamily="34" charset="0"/>
            </a:rPr>
            <a:t>3</a:t>
          </a:r>
          <a:r>
            <a:rPr lang="zh-CN" altLang="en-US" sz="1800" b="1" dirty="0" smtClean="0">
              <a:ea typeface="黑体" pitchFamily="2" charset="-122"/>
              <a:cs typeface="Arial" pitchFamily="34" charset="0"/>
            </a:rPr>
            <a:t>、餐厨垃圾的产生情况</a:t>
          </a:r>
          <a:endParaRPr lang="zh-CN" altLang="en-US" sz="1800" dirty="0"/>
        </a:p>
      </dgm:t>
    </dgm:pt>
    <dgm:pt modelId="{C426F853-9CC3-405D-9566-768978685C79}" type="parTrans" cxnId="{A6FB749B-544E-4461-B074-DBA67E8AD18C}">
      <dgm:prSet/>
      <dgm:spPr/>
      <dgm:t>
        <a:bodyPr/>
        <a:lstStyle/>
        <a:p>
          <a:endParaRPr lang="zh-CN" altLang="en-US" sz="1200"/>
        </a:p>
      </dgm:t>
    </dgm:pt>
    <dgm:pt modelId="{36DC6F87-C3B0-45E6-B8C0-9E20556849BF}" type="sibTrans" cxnId="{A6FB749B-544E-4461-B074-DBA67E8AD18C}">
      <dgm:prSet/>
      <dgm:spPr/>
      <dgm:t>
        <a:bodyPr/>
        <a:lstStyle/>
        <a:p>
          <a:endParaRPr lang="zh-CN" altLang="en-US" sz="1200"/>
        </a:p>
      </dgm:t>
    </dgm:pt>
    <dgm:pt modelId="{3BA6E080-66B9-4610-8656-BD65C9F1C637}">
      <dgm:prSet phldrT="[文本]" custT="1"/>
      <dgm:spPr/>
      <dgm:t>
        <a:bodyPr/>
        <a:lstStyle/>
        <a:p>
          <a:pPr algn="just"/>
          <a:r>
            <a:rPr lang="en-US" altLang="zh-CN" sz="1800" b="1" dirty="0" smtClean="0">
              <a:ea typeface="黑体" pitchFamily="2" charset="-122"/>
              <a:cs typeface="Arial" pitchFamily="34" charset="0"/>
            </a:rPr>
            <a:t>4</a:t>
          </a:r>
          <a:r>
            <a:rPr lang="zh-CN" altLang="en-US" sz="1800" b="1" dirty="0" smtClean="0">
              <a:ea typeface="黑体" pitchFamily="2" charset="-122"/>
              <a:cs typeface="Arial" pitchFamily="34" charset="0"/>
            </a:rPr>
            <a:t>、餐厨垃圾的收集及去向</a:t>
          </a:r>
          <a:endParaRPr lang="zh-CN" altLang="en-US" sz="1800" dirty="0"/>
        </a:p>
      </dgm:t>
    </dgm:pt>
    <dgm:pt modelId="{BF37D4E5-10BB-489E-9F04-6CA75BB7683D}" type="parTrans" cxnId="{AB4C6003-1957-464B-BF8E-D8B2D59A8DE0}">
      <dgm:prSet/>
      <dgm:spPr/>
      <dgm:t>
        <a:bodyPr/>
        <a:lstStyle/>
        <a:p>
          <a:endParaRPr lang="zh-CN" altLang="en-US" sz="1200"/>
        </a:p>
      </dgm:t>
    </dgm:pt>
    <dgm:pt modelId="{2FBE9D5E-6388-4FF1-A1FB-CCD85D54BD20}" type="sibTrans" cxnId="{AB4C6003-1957-464B-BF8E-D8B2D59A8DE0}">
      <dgm:prSet/>
      <dgm:spPr/>
      <dgm:t>
        <a:bodyPr/>
        <a:lstStyle/>
        <a:p>
          <a:endParaRPr lang="zh-CN" altLang="en-US" sz="1200"/>
        </a:p>
      </dgm:t>
    </dgm:pt>
    <dgm:pt modelId="{A094D06C-936A-4B64-8740-6D81F240DE18}">
      <dgm:prSet phldrT="[文本]" custT="1"/>
      <dgm:spPr/>
      <dgm:t>
        <a:bodyPr/>
        <a:lstStyle/>
        <a:p>
          <a:r>
            <a:rPr lang="en-US" altLang="zh-CN" sz="1800" b="1" dirty="0" smtClean="0">
              <a:ea typeface="黑体" pitchFamily="2" charset="-122"/>
              <a:cs typeface="Arial" pitchFamily="34" charset="0"/>
            </a:rPr>
            <a:t>5</a:t>
          </a:r>
          <a:r>
            <a:rPr lang="zh-CN" altLang="en-US" sz="1800" b="1" dirty="0" smtClean="0">
              <a:ea typeface="黑体" pitchFamily="2" charset="-122"/>
              <a:cs typeface="Arial" pitchFamily="34" charset="0"/>
            </a:rPr>
            <a:t>、餐厨垃圾在收、运、处过程中存在的问题</a:t>
          </a:r>
          <a:endParaRPr lang="zh-CN" altLang="en-US" sz="1800" b="1" dirty="0">
            <a:ea typeface="黑体" pitchFamily="2" charset="-122"/>
            <a:cs typeface="Arial" pitchFamily="34" charset="0"/>
          </a:endParaRPr>
        </a:p>
      </dgm:t>
    </dgm:pt>
    <dgm:pt modelId="{A1CE696F-7464-444C-8E60-63BF4F7D351F}" type="parTrans" cxnId="{F85A2374-E8A5-47D9-95D9-FDB710BD3A97}">
      <dgm:prSet/>
      <dgm:spPr/>
      <dgm:t>
        <a:bodyPr/>
        <a:lstStyle/>
        <a:p>
          <a:endParaRPr lang="zh-CN" altLang="en-US" sz="1200"/>
        </a:p>
      </dgm:t>
    </dgm:pt>
    <dgm:pt modelId="{00D39464-64BD-4913-9EE2-95CDA8903B8F}" type="sibTrans" cxnId="{F85A2374-E8A5-47D9-95D9-FDB710BD3A97}">
      <dgm:prSet/>
      <dgm:spPr/>
      <dgm:t>
        <a:bodyPr/>
        <a:lstStyle/>
        <a:p>
          <a:endParaRPr lang="zh-CN" altLang="en-US" sz="1200"/>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5"/>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5"/>
      <dgm:spPr/>
    </dgm:pt>
    <dgm:pt modelId="{25280C47-D190-4A7F-9308-6DD1E4115294}" type="pres">
      <dgm:prSet presAssocID="{ADD9475B-77CF-4945-803C-422AB628EE3E}" presName="dstNode" presStyleLbl="node1" presStyleIdx="0" presStyleCnt="5"/>
      <dgm:spPr/>
    </dgm:pt>
    <dgm:pt modelId="{DA47EEBC-E5AF-42C0-954B-894F762E3E32}" type="pres">
      <dgm:prSet presAssocID="{208CCEB0-A4F9-480C-A904-3E4A7576A32F}" presName="text_1" presStyleLbl="node1" presStyleIdx="0" presStyleCnt="5">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5"/>
      <dgm:spPr/>
    </dgm:pt>
    <dgm:pt modelId="{7B20E26E-CE58-4861-9AED-91538CB43923}" type="pres">
      <dgm:prSet presAssocID="{2B696297-9A2C-4FAA-81EB-B54153D197CE}" presName="text_2" presStyleLbl="node1" presStyleIdx="1" presStyleCnt="5">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5"/>
      <dgm:spPr/>
    </dgm:pt>
    <dgm:pt modelId="{76B6DDE1-7BDD-4407-BA24-C3372B416C4D}" type="pres">
      <dgm:prSet presAssocID="{E26E5371-68D8-4CCC-BC13-A30E540B512D}" presName="text_3" presStyleLbl="node1" presStyleIdx="2" presStyleCnt="5">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5" custLinFactNeighborX="-3600" custLinFactNeighborY="883"/>
      <dgm:spPr/>
    </dgm:pt>
    <dgm:pt modelId="{F5A7A346-89F0-4845-B9E2-888D0717EF54}" type="pres">
      <dgm:prSet presAssocID="{3BA6E080-66B9-4610-8656-BD65C9F1C637}" presName="text_4" presStyleLbl="node1" presStyleIdx="3" presStyleCnt="5">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5"/>
      <dgm:spPr/>
    </dgm:pt>
    <dgm:pt modelId="{B2EA6B5D-7AD7-49F0-8F77-6925DAE625E3}" type="pres">
      <dgm:prSet presAssocID="{A094D06C-936A-4B64-8740-6D81F240DE18}" presName="text_5" presStyleLbl="node1" presStyleIdx="4" presStyleCnt="5">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5"/>
      <dgm:spPr/>
    </dgm:pt>
  </dgm:ptLst>
  <dgm:cxnLst>
    <dgm:cxn modelId="{A6FB749B-544E-4461-B074-DBA67E8AD18C}" srcId="{ADD9475B-77CF-4945-803C-422AB628EE3E}" destId="{E26E5371-68D8-4CCC-BC13-A30E540B512D}" srcOrd="2" destOrd="0" parTransId="{C426F853-9CC3-405D-9566-768978685C79}" sibTransId="{36DC6F87-C3B0-45E6-B8C0-9E20556849BF}"/>
    <dgm:cxn modelId="{3CD818A6-A230-4269-BF91-FB6487C6318E}" type="presOf" srcId="{2B696297-9A2C-4FAA-81EB-B54153D197CE}" destId="{7B20E26E-CE58-4861-9AED-91538CB43923}" srcOrd="0" destOrd="0" presId="urn:microsoft.com/office/officeart/2008/layout/VerticalCurvedList"/>
    <dgm:cxn modelId="{0E15F613-35D0-4C3A-96B1-B9DC638585DE}" type="presOf" srcId="{3BA6E080-66B9-4610-8656-BD65C9F1C637}" destId="{F5A7A346-89F0-4845-B9E2-888D0717EF54}" srcOrd="0" destOrd="0" presId="urn:microsoft.com/office/officeart/2008/layout/VerticalCurvedList"/>
    <dgm:cxn modelId="{41436C32-9279-4E19-AE9A-4C3905A46686}" type="presOf" srcId="{E26E5371-68D8-4CCC-BC13-A30E540B512D}" destId="{76B6DDE1-7BDD-4407-BA24-C3372B416C4D}" srcOrd="0" destOrd="0" presId="urn:microsoft.com/office/officeart/2008/layout/VerticalCurvedList"/>
    <dgm:cxn modelId="{9DF00E60-9C1A-4C8F-B8C1-40072D91CD42}" type="presOf" srcId="{A094D06C-936A-4B64-8740-6D81F240DE18}" destId="{B2EA6B5D-7AD7-49F0-8F77-6925DAE625E3}" srcOrd="0" destOrd="0" presId="urn:microsoft.com/office/officeart/2008/layout/VerticalCurvedList"/>
    <dgm:cxn modelId="{AB4C6003-1957-464B-BF8E-D8B2D59A8DE0}" srcId="{ADD9475B-77CF-4945-803C-422AB628EE3E}" destId="{3BA6E080-66B9-4610-8656-BD65C9F1C637}" srcOrd="3" destOrd="0" parTransId="{BF37D4E5-10BB-489E-9F04-6CA75BB7683D}" sibTransId="{2FBE9D5E-6388-4FF1-A1FB-CCD85D54BD20}"/>
    <dgm:cxn modelId="{5AAAA16B-9E57-4133-A566-ED55B87FD694}" type="presOf" srcId="{208CCEB0-A4F9-480C-A904-3E4A7576A32F}" destId="{DA47EEBC-E5AF-42C0-954B-894F762E3E32}" srcOrd="0" destOrd="0" presId="urn:microsoft.com/office/officeart/2008/layout/VerticalCurvedList"/>
    <dgm:cxn modelId="{049E34CF-7BCE-4501-A71E-F9DB0B177EE8}" type="presOf" srcId="{ADD9475B-77CF-4945-803C-422AB628EE3E}" destId="{FF0971B4-0352-4A59-86FF-A3FF9B64D9EA}" srcOrd="0" destOrd="0" presId="urn:microsoft.com/office/officeart/2008/layout/VerticalCurvedList"/>
    <dgm:cxn modelId="{F85A2374-E8A5-47D9-95D9-FDB710BD3A97}" srcId="{ADD9475B-77CF-4945-803C-422AB628EE3E}" destId="{A094D06C-936A-4B64-8740-6D81F240DE18}" srcOrd="4" destOrd="0" parTransId="{A1CE696F-7464-444C-8E60-63BF4F7D351F}" sibTransId="{00D39464-64BD-4913-9EE2-95CDA8903B8F}"/>
    <dgm:cxn modelId="{037887C8-006C-406A-B3B6-DAADF2110FFC}" type="presOf" srcId="{0555217F-5B10-429C-8127-0063F7C89C7B}" destId="{DDAC9858-8F9E-4DCA-8C46-63D427E7113D}" srcOrd="0" destOrd="0" presId="urn:microsoft.com/office/officeart/2008/layout/VerticalCurvedList"/>
    <dgm:cxn modelId="{F336A365-0478-41C3-BF86-F5A35F7844B6}" srcId="{ADD9475B-77CF-4945-803C-422AB628EE3E}" destId="{208CCEB0-A4F9-480C-A904-3E4A7576A32F}" srcOrd="0" destOrd="0" parTransId="{A458EC6B-779C-453D-9E97-486D6C36B667}" sibTransId="{0555217F-5B10-429C-8127-0063F7C89C7B}"/>
    <dgm:cxn modelId="{D133543F-235D-4674-9322-BA73371D2992}" srcId="{ADD9475B-77CF-4945-803C-422AB628EE3E}" destId="{2B696297-9A2C-4FAA-81EB-B54153D197CE}" srcOrd="1" destOrd="0" parTransId="{EF3C593A-80F4-49EE-BBE9-5EF388E5A500}" sibTransId="{952C4D96-C326-4378-A4AC-AFE1299FF180}"/>
    <dgm:cxn modelId="{46731048-D728-4143-8C65-E80FAC6165BA}" type="presParOf" srcId="{FF0971B4-0352-4A59-86FF-A3FF9B64D9EA}" destId="{CD75DAFA-D747-41E8-A35D-0F9D2AB1DE67}" srcOrd="0" destOrd="0" presId="urn:microsoft.com/office/officeart/2008/layout/VerticalCurvedList"/>
    <dgm:cxn modelId="{B94E00D9-03A3-438B-8E4E-E4E7982D47B3}" type="presParOf" srcId="{CD75DAFA-D747-41E8-A35D-0F9D2AB1DE67}" destId="{672A56C7-A100-480D-92F5-64EFC429D98B}" srcOrd="0" destOrd="0" presId="urn:microsoft.com/office/officeart/2008/layout/VerticalCurvedList"/>
    <dgm:cxn modelId="{05FF57FE-E53E-46D9-BDE5-5FC305575378}" type="presParOf" srcId="{672A56C7-A100-480D-92F5-64EFC429D98B}" destId="{47937A67-D63E-4D6B-B7EE-2F927239B7AD}" srcOrd="0" destOrd="0" presId="urn:microsoft.com/office/officeart/2008/layout/VerticalCurvedList"/>
    <dgm:cxn modelId="{6D6B4430-7315-4C8F-A0FC-0E28145E207C}" type="presParOf" srcId="{672A56C7-A100-480D-92F5-64EFC429D98B}" destId="{DDAC9858-8F9E-4DCA-8C46-63D427E7113D}" srcOrd="1" destOrd="0" presId="urn:microsoft.com/office/officeart/2008/layout/VerticalCurvedList"/>
    <dgm:cxn modelId="{7AB507BB-B2BB-40D5-8EDA-FDCCAF13EAD3}" type="presParOf" srcId="{672A56C7-A100-480D-92F5-64EFC429D98B}" destId="{70ACD7C2-9D99-4764-896D-B3D73C953E26}" srcOrd="2" destOrd="0" presId="urn:microsoft.com/office/officeart/2008/layout/VerticalCurvedList"/>
    <dgm:cxn modelId="{AA6C42BA-B165-4670-9BF2-A3CC81FA9A1F}" type="presParOf" srcId="{672A56C7-A100-480D-92F5-64EFC429D98B}" destId="{25280C47-D190-4A7F-9308-6DD1E4115294}" srcOrd="3" destOrd="0" presId="urn:microsoft.com/office/officeart/2008/layout/VerticalCurvedList"/>
    <dgm:cxn modelId="{78A0C495-3700-407A-B3C8-3D420BBFE1F7}" type="presParOf" srcId="{CD75DAFA-D747-41E8-A35D-0F9D2AB1DE67}" destId="{DA47EEBC-E5AF-42C0-954B-894F762E3E32}" srcOrd="1" destOrd="0" presId="urn:microsoft.com/office/officeart/2008/layout/VerticalCurvedList"/>
    <dgm:cxn modelId="{BA563BB5-7C26-482E-8A88-46712C903333}" type="presParOf" srcId="{CD75DAFA-D747-41E8-A35D-0F9D2AB1DE67}" destId="{C463BDA1-4BAA-44CF-8A55-1A48CDDFA931}" srcOrd="2" destOrd="0" presId="urn:microsoft.com/office/officeart/2008/layout/VerticalCurvedList"/>
    <dgm:cxn modelId="{61D2E5F7-EFD2-4061-B9E6-FDD3382AA65F}" type="presParOf" srcId="{C463BDA1-4BAA-44CF-8A55-1A48CDDFA931}" destId="{E0027FF6-2830-4080-B9E2-A4367A0D8733}" srcOrd="0" destOrd="0" presId="urn:microsoft.com/office/officeart/2008/layout/VerticalCurvedList"/>
    <dgm:cxn modelId="{8159C65C-B675-4BE6-BD46-D04412032B9B}" type="presParOf" srcId="{CD75DAFA-D747-41E8-A35D-0F9D2AB1DE67}" destId="{7B20E26E-CE58-4861-9AED-91538CB43923}" srcOrd="3" destOrd="0" presId="urn:microsoft.com/office/officeart/2008/layout/VerticalCurvedList"/>
    <dgm:cxn modelId="{209F4655-5D9E-4716-BDA8-4F6D1824C9CB}" type="presParOf" srcId="{CD75DAFA-D747-41E8-A35D-0F9D2AB1DE67}" destId="{4AC1E0E0-8DD9-4624-A6D4-94643636B45A}" srcOrd="4" destOrd="0" presId="urn:microsoft.com/office/officeart/2008/layout/VerticalCurvedList"/>
    <dgm:cxn modelId="{D089AEE8-FEBA-4792-8D60-8CB170D87387}" type="presParOf" srcId="{4AC1E0E0-8DD9-4624-A6D4-94643636B45A}" destId="{96FEE020-199A-4D2D-BBE8-8B647FBFDC01}" srcOrd="0" destOrd="0" presId="urn:microsoft.com/office/officeart/2008/layout/VerticalCurvedList"/>
    <dgm:cxn modelId="{622E3038-FA5F-48F9-AE03-4BECB84E6A6E}" type="presParOf" srcId="{CD75DAFA-D747-41E8-A35D-0F9D2AB1DE67}" destId="{76B6DDE1-7BDD-4407-BA24-C3372B416C4D}" srcOrd="5" destOrd="0" presId="urn:microsoft.com/office/officeart/2008/layout/VerticalCurvedList"/>
    <dgm:cxn modelId="{EA5A5183-6BCF-4BCD-83F8-5930D10E98D4}" type="presParOf" srcId="{CD75DAFA-D747-41E8-A35D-0F9D2AB1DE67}" destId="{5C6C3C83-C688-4A61-9939-AEE2035D2251}" srcOrd="6" destOrd="0" presId="urn:microsoft.com/office/officeart/2008/layout/VerticalCurvedList"/>
    <dgm:cxn modelId="{567F0AF8-48DD-409F-AE2A-0708191B6099}" type="presParOf" srcId="{5C6C3C83-C688-4A61-9939-AEE2035D2251}" destId="{97E86C59-D4A7-4E3C-855A-777A2B9B1338}" srcOrd="0" destOrd="0" presId="urn:microsoft.com/office/officeart/2008/layout/VerticalCurvedList"/>
    <dgm:cxn modelId="{F6A91AC9-97FB-4E4A-87CC-5D5C39B48443}" type="presParOf" srcId="{CD75DAFA-D747-41E8-A35D-0F9D2AB1DE67}" destId="{F5A7A346-89F0-4845-B9E2-888D0717EF54}" srcOrd="7" destOrd="0" presId="urn:microsoft.com/office/officeart/2008/layout/VerticalCurvedList"/>
    <dgm:cxn modelId="{66D6950A-8434-4FE1-A202-77443E4C67E5}" type="presParOf" srcId="{CD75DAFA-D747-41E8-A35D-0F9D2AB1DE67}" destId="{434AB0D7-ECC3-4A74-A38F-47D8C613753D}" srcOrd="8" destOrd="0" presId="urn:microsoft.com/office/officeart/2008/layout/VerticalCurvedList"/>
    <dgm:cxn modelId="{8B1D6555-02ED-4E72-9A10-C1E9B7323B3D}" type="presParOf" srcId="{434AB0D7-ECC3-4A74-A38F-47D8C613753D}" destId="{91285EB7-3254-45ED-9FF3-7990A1384C74}" srcOrd="0" destOrd="0" presId="urn:microsoft.com/office/officeart/2008/layout/VerticalCurvedList"/>
    <dgm:cxn modelId="{15F2266D-0B93-4FB1-8E51-01E8D0758D65}" type="presParOf" srcId="{CD75DAFA-D747-41E8-A35D-0F9D2AB1DE67}" destId="{B2EA6B5D-7AD7-49F0-8F77-6925DAE625E3}" srcOrd="9" destOrd="0" presId="urn:microsoft.com/office/officeart/2008/layout/VerticalCurvedList"/>
    <dgm:cxn modelId="{3356E562-7053-465B-B4B0-E4F5F6FAEA66}" type="presParOf" srcId="{CD75DAFA-D747-41E8-A35D-0F9D2AB1DE67}" destId="{EE470C77-400D-4C00-B95B-AB3A8A028E19}" srcOrd="10" destOrd="0" presId="urn:microsoft.com/office/officeart/2008/layout/VerticalCurvedList"/>
    <dgm:cxn modelId="{3DE1D092-341B-47AA-A712-B9ECA891B0D5}" type="presParOf" srcId="{EE470C77-400D-4C00-B95B-AB3A8A028E19}" destId="{576FEA3B-1B8C-4AE3-A7A2-511C5A3C2C2A}"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5DDB75-7B9F-4BA1-AC60-458E86CFC3AE}" type="doc">
      <dgm:prSet loTypeId="urn:microsoft.com/office/officeart/2005/8/layout/hierarchy3" loCatId="list" qsTypeId="urn:microsoft.com/office/officeart/2005/8/quickstyle/simple1" qsCatId="simple" csTypeId="urn:microsoft.com/office/officeart/2005/8/colors/colorful3" csCatId="colorful" phldr="1"/>
      <dgm:spPr/>
      <dgm:t>
        <a:bodyPr/>
        <a:lstStyle/>
        <a:p>
          <a:endParaRPr lang="zh-CN" altLang="en-US"/>
        </a:p>
      </dgm:t>
    </dgm:pt>
    <dgm:pt modelId="{E897D63B-47F6-43EA-ACD5-BE1D63AD9B19}">
      <dgm:prSet phldrT="[文本]" custT="1"/>
      <dgm:spPr/>
      <dgm:t>
        <a:bodyPr/>
        <a:lstStyle/>
        <a:p>
          <a:r>
            <a:rPr lang="zh-CN" altLang="en-US" sz="1200" b="0" dirty="0" smtClean="0">
              <a:latin typeface="黑体" pitchFamily="2" charset="-122"/>
              <a:ea typeface="黑体" pitchFamily="2" charset="-122"/>
            </a:rPr>
            <a:t>餐厨垃圾大块杂质组分</a:t>
          </a:r>
          <a:endParaRPr lang="zh-CN" altLang="en-US" sz="1200" dirty="0">
            <a:latin typeface="黑体" pitchFamily="2" charset="-122"/>
            <a:ea typeface="黑体" pitchFamily="2" charset="-122"/>
          </a:endParaRPr>
        </a:p>
      </dgm:t>
    </dgm:pt>
    <dgm:pt modelId="{2B52A4FC-6C15-4AC7-841D-3BC31F93F45B}" type="parTrans" cxnId="{2B634249-6C96-451F-AEF1-B3B5AE32C6C3}">
      <dgm:prSet/>
      <dgm:spPr/>
      <dgm:t>
        <a:bodyPr/>
        <a:lstStyle/>
        <a:p>
          <a:endParaRPr lang="zh-CN" altLang="en-US" sz="1200">
            <a:latin typeface="黑体" pitchFamily="2" charset="-122"/>
            <a:ea typeface="黑体" pitchFamily="2" charset="-122"/>
          </a:endParaRPr>
        </a:p>
      </dgm:t>
    </dgm:pt>
    <dgm:pt modelId="{E1014BCA-88E7-4A18-AD89-19426B9BD4B5}" type="sibTrans" cxnId="{2B634249-6C96-451F-AEF1-B3B5AE32C6C3}">
      <dgm:prSet/>
      <dgm:spPr/>
      <dgm:t>
        <a:bodyPr/>
        <a:lstStyle/>
        <a:p>
          <a:endParaRPr lang="zh-CN" altLang="en-US" sz="1200">
            <a:latin typeface="黑体" pitchFamily="2" charset="-122"/>
            <a:ea typeface="黑体" pitchFamily="2" charset="-122"/>
          </a:endParaRPr>
        </a:p>
      </dgm:t>
    </dgm:pt>
    <dgm:pt modelId="{FFBEF5A3-F9CF-41E3-9EB1-31DAD59D2479}">
      <dgm:prSet phldrT="[文本]" custT="1"/>
      <dgm:spPr/>
      <dgm:t>
        <a:bodyPr/>
        <a:lstStyle/>
        <a:p>
          <a:r>
            <a:rPr lang="zh-CN" altLang="en-US" sz="1200" dirty="0" smtClean="0">
              <a:latin typeface="黑体" pitchFamily="2" charset="-122"/>
              <a:ea typeface="黑体" pitchFamily="2" charset="-122"/>
            </a:rPr>
            <a:t>木棍、大块骨头</a:t>
          </a:r>
          <a:endParaRPr lang="zh-CN" altLang="en-US" sz="1200" dirty="0">
            <a:latin typeface="黑体" pitchFamily="2" charset="-122"/>
            <a:ea typeface="黑体" pitchFamily="2" charset="-122"/>
          </a:endParaRPr>
        </a:p>
      </dgm:t>
    </dgm:pt>
    <dgm:pt modelId="{68A3F416-DFE6-4FEE-8474-8985D9FFFAA6}" type="parTrans" cxnId="{5599775D-CDA4-400E-A5EC-7B7A99934860}">
      <dgm:prSet/>
      <dgm:spPr/>
      <dgm:t>
        <a:bodyPr/>
        <a:lstStyle/>
        <a:p>
          <a:endParaRPr lang="zh-CN" altLang="en-US" sz="1200">
            <a:latin typeface="黑体" pitchFamily="2" charset="-122"/>
            <a:ea typeface="黑体" pitchFamily="2" charset="-122"/>
          </a:endParaRPr>
        </a:p>
      </dgm:t>
    </dgm:pt>
    <dgm:pt modelId="{4F3C46ED-28FE-48B0-B59C-B037C5BB12C4}" type="sibTrans" cxnId="{5599775D-CDA4-400E-A5EC-7B7A99934860}">
      <dgm:prSet/>
      <dgm:spPr/>
      <dgm:t>
        <a:bodyPr/>
        <a:lstStyle/>
        <a:p>
          <a:endParaRPr lang="zh-CN" altLang="en-US" sz="1200">
            <a:latin typeface="黑体" pitchFamily="2" charset="-122"/>
            <a:ea typeface="黑体" pitchFamily="2" charset="-122"/>
          </a:endParaRPr>
        </a:p>
      </dgm:t>
    </dgm:pt>
    <dgm:pt modelId="{582F6C6C-420A-4F5E-B175-623D04A3AF04}">
      <dgm:prSet phldrT="[文本]" custT="1"/>
      <dgm:spPr/>
      <dgm:t>
        <a:bodyPr/>
        <a:lstStyle/>
        <a:p>
          <a:r>
            <a:rPr lang="zh-CN" altLang="en-US" sz="1200" b="0" dirty="0" smtClean="0">
              <a:latin typeface="黑体" pitchFamily="2" charset="-122"/>
              <a:ea typeface="黑体" pitchFamily="2" charset="-122"/>
            </a:rPr>
            <a:t>锅、碗、瓢、盆</a:t>
          </a:r>
          <a:endParaRPr lang="zh-CN" altLang="en-US" sz="1200" dirty="0">
            <a:latin typeface="黑体" pitchFamily="2" charset="-122"/>
            <a:ea typeface="黑体" pitchFamily="2" charset="-122"/>
          </a:endParaRPr>
        </a:p>
      </dgm:t>
    </dgm:pt>
    <dgm:pt modelId="{66312E66-4BF5-4A8B-A0F4-7F1595D80E58}" type="parTrans" cxnId="{287B58E2-D6C4-408F-8E2B-C7292BE2209A}">
      <dgm:prSet/>
      <dgm:spPr/>
      <dgm:t>
        <a:bodyPr/>
        <a:lstStyle/>
        <a:p>
          <a:endParaRPr lang="zh-CN" altLang="en-US" sz="1200">
            <a:latin typeface="黑体" pitchFamily="2" charset="-122"/>
            <a:ea typeface="黑体" pitchFamily="2" charset="-122"/>
          </a:endParaRPr>
        </a:p>
      </dgm:t>
    </dgm:pt>
    <dgm:pt modelId="{91CFFF27-18B6-4C3B-B0A9-FC606233CD4F}" type="sibTrans" cxnId="{287B58E2-D6C4-408F-8E2B-C7292BE2209A}">
      <dgm:prSet/>
      <dgm:spPr/>
      <dgm:t>
        <a:bodyPr/>
        <a:lstStyle/>
        <a:p>
          <a:endParaRPr lang="zh-CN" altLang="en-US" sz="1200">
            <a:latin typeface="黑体" pitchFamily="2" charset="-122"/>
            <a:ea typeface="黑体" pitchFamily="2" charset="-122"/>
          </a:endParaRPr>
        </a:p>
      </dgm:t>
    </dgm:pt>
    <dgm:pt modelId="{1F6BB76C-BF4E-4CB6-967B-71F20144154C}">
      <dgm:prSet phldrT="[文本]" custT="1"/>
      <dgm:spPr/>
      <dgm:t>
        <a:bodyPr/>
        <a:lstStyle/>
        <a:p>
          <a:r>
            <a:rPr lang="zh-CN" altLang="en-US" sz="1200" dirty="0" smtClean="0">
              <a:latin typeface="黑体" pitchFamily="2" charset="-122"/>
              <a:ea typeface="黑体" pitchFamily="2" charset="-122"/>
            </a:rPr>
            <a:t>餐厨垃圾有机质组分</a:t>
          </a:r>
          <a:endParaRPr lang="zh-CN" altLang="en-US" sz="1200" dirty="0">
            <a:latin typeface="黑体" pitchFamily="2" charset="-122"/>
            <a:ea typeface="黑体" pitchFamily="2" charset="-122"/>
          </a:endParaRPr>
        </a:p>
      </dgm:t>
    </dgm:pt>
    <dgm:pt modelId="{EB508658-630B-4D22-B88B-5B0BFE56571E}" type="parTrans" cxnId="{6B1A877E-F275-4EC6-818B-9E3CFB79183D}">
      <dgm:prSet/>
      <dgm:spPr/>
      <dgm:t>
        <a:bodyPr/>
        <a:lstStyle/>
        <a:p>
          <a:endParaRPr lang="zh-CN" altLang="en-US" sz="1200">
            <a:latin typeface="黑体" pitchFamily="2" charset="-122"/>
            <a:ea typeface="黑体" pitchFamily="2" charset="-122"/>
          </a:endParaRPr>
        </a:p>
      </dgm:t>
    </dgm:pt>
    <dgm:pt modelId="{837B2B92-A251-439D-8B76-4742202F0C8B}" type="sibTrans" cxnId="{6B1A877E-F275-4EC6-818B-9E3CFB79183D}">
      <dgm:prSet/>
      <dgm:spPr/>
      <dgm:t>
        <a:bodyPr/>
        <a:lstStyle/>
        <a:p>
          <a:endParaRPr lang="zh-CN" altLang="en-US" sz="1200">
            <a:latin typeface="黑体" pitchFamily="2" charset="-122"/>
            <a:ea typeface="黑体" pitchFamily="2" charset="-122"/>
          </a:endParaRPr>
        </a:p>
      </dgm:t>
    </dgm:pt>
    <dgm:pt modelId="{FA7458C7-8841-4F09-B95A-5A22C2144373}">
      <dgm:prSet phldrT="[文本]" custT="1"/>
      <dgm:spPr/>
      <dgm:t>
        <a:bodyPr/>
        <a:lstStyle/>
        <a:p>
          <a:r>
            <a:rPr lang="zh-CN" altLang="en-US" sz="1200" dirty="0" smtClean="0">
              <a:latin typeface="黑体" pitchFamily="2" charset="-122"/>
              <a:ea typeface="黑体" pitchFamily="2" charset="-122"/>
            </a:rPr>
            <a:t>各种粮食</a:t>
          </a:r>
          <a:endParaRPr lang="zh-CN" altLang="en-US" sz="1200" dirty="0">
            <a:latin typeface="黑体" pitchFamily="2" charset="-122"/>
            <a:ea typeface="黑体" pitchFamily="2" charset="-122"/>
          </a:endParaRPr>
        </a:p>
      </dgm:t>
    </dgm:pt>
    <dgm:pt modelId="{43A5E7B8-66F8-4AC2-84D9-6DF6E05D919C}" type="parTrans" cxnId="{8C64167F-6BE0-466F-A267-3E2C31AD3F9C}">
      <dgm:prSet/>
      <dgm:spPr/>
      <dgm:t>
        <a:bodyPr/>
        <a:lstStyle/>
        <a:p>
          <a:endParaRPr lang="zh-CN" altLang="en-US" sz="1200">
            <a:latin typeface="黑体" pitchFamily="2" charset="-122"/>
            <a:ea typeface="黑体" pitchFamily="2" charset="-122"/>
          </a:endParaRPr>
        </a:p>
      </dgm:t>
    </dgm:pt>
    <dgm:pt modelId="{4243CDDA-8A0B-4D2A-A868-84FA0BD0FEEA}" type="sibTrans" cxnId="{8C64167F-6BE0-466F-A267-3E2C31AD3F9C}">
      <dgm:prSet/>
      <dgm:spPr/>
      <dgm:t>
        <a:bodyPr/>
        <a:lstStyle/>
        <a:p>
          <a:endParaRPr lang="zh-CN" altLang="en-US" sz="1200">
            <a:latin typeface="黑体" pitchFamily="2" charset="-122"/>
            <a:ea typeface="黑体" pitchFamily="2" charset="-122"/>
          </a:endParaRPr>
        </a:p>
      </dgm:t>
    </dgm:pt>
    <dgm:pt modelId="{FACCD586-68FC-4032-8E53-0E77C03B5B8A}">
      <dgm:prSet phldrT="[文本]" custT="1"/>
      <dgm:spPr/>
      <dgm:t>
        <a:bodyPr/>
        <a:lstStyle/>
        <a:p>
          <a:r>
            <a:rPr lang="zh-CN" altLang="en-US" sz="1200" dirty="0" smtClean="0">
              <a:latin typeface="黑体" pitchFamily="2" charset="-122"/>
              <a:ea typeface="黑体" pitchFamily="2" charset="-122"/>
            </a:rPr>
            <a:t>各种蔬菜</a:t>
          </a:r>
          <a:endParaRPr lang="zh-CN" altLang="en-US" sz="1200" dirty="0">
            <a:latin typeface="黑体" pitchFamily="2" charset="-122"/>
            <a:ea typeface="黑体" pitchFamily="2" charset="-122"/>
          </a:endParaRPr>
        </a:p>
      </dgm:t>
    </dgm:pt>
    <dgm:pt modelId="{C1818412-1E40-4080-9804-46AAE5DED1E3}" type="parTrans" cxnId="{61C923CA-17E9-465C-B84B-A521E4F1519B}">
      <dgm:prSet/>
      <dgm:spPr/>
      <dgm:t>
        <a:bodyPr/>
        <a:lstStyle/>
        <a:p>
          <a:endParaRPr lang="zh-CN" altLang="en-US" sz="1200">
            <a:latin typeface="黑体" pitchFamily="2" charset="-122"/>
            <a:ea typeface="黑体" pitchFamily="2" charset="-122"/>
          </a:endParaRPr>
        </a:p>
      </dgm:t>
    </dgm:pt>
    <dgm:pt modelId="{53F30ABD-3E12-401E-8F39-3716CF763D70}" type="sibTrans" cxnId="{61C923CA-17E9-465C-B84B-A521E4F1519B}">
      <dgm:prSet/>
      <dgm:spPr/>
      <dgm:t>
        <a:bodyPr/>
        <a:lstStyle/>
        <a:p>
          <a:endParaRPr lang="zh-CN" altLang="en-US" sz="1200">
            <a:latin typeface="黑体" pitchFamily="2" charset="-122"/>
            <a:ea typeface="黑体" pitchFamily="2" charset="-122"/>
          </a:endParaRPr>
        </a:p>
      </dgm:t>
    </dgm:pt>
    <dgm:pt modelId="{22CBF714-31C1-46DB-8787-080A4C13804D}">
      <dgm:prSet phldrT="[文本]" custT="1"/>
      <dgm:spPr/>
      <dgm:t>
        <a:bodyPr/>
        <a:lstStyle/>
        <a:p>
          <a:r>
            <a:rPr lang="zh-CN" altLang="en-US" sz="1200" b="0" dirty="0" smtClean="0">
              <a:latin typeface="黑体" pitchFamily="2" charset="-122"/>
              <a:ea typeface="黑体" pitchFamily="2" charset="-122"/>
            </a:rPr>
            <a:t>刀、叉、玻璃器具</a:t>
          </a:r>
          <a:endParaRPr lang="zh-CN" altLang="en-US" sz="1200" dirty="0">
            <a:latin typeface="黑体" pitchFamily="2" charset="-122"/>
            <a:ea typeface="黑体" pitchFamily="2" charset="-122"/>
          </a:endParaRPr>
        </a:p>
      </dgm:t>
    </dgm:pt>
    <dgm:pt modelId="{BC593D4C-6C84-4230-A03E-09BDC7256D78}" type="parTrans" cxnId="{30E515B6-AB13-49E7-9674-36EFDEF14FB1}">
      <dgm:prSet/>
      <dgm:spPr/>
      <dgm:t>
        <a:bodyPr/>
        <a:lstStyle/>
        <a:p>
          <a:endParaRPr lang="zh-CN" altLang="en-US" sz="1200">
            <a:latin typeface="黑体" pitchFamily="2" charset="-122"/>
            <a:ea typeface="黑体" pitchFamily="2" charset="-122"/>
          </a:endParaRPr>
        </a:p>
      </dgm:t>
    </dgm:pt>
    <dgm:pt modelId="{BC7A3F2C-D83F-4861-968A-4E397D90F744}" type="sibTrans" cxnId="{30E515B6-AB13-49E7-9674-36EFDEF14FB1}">
      <dgm:prSet/>
      <dgm:spPr/>
      <dgm:t>
        <a:bodyPr/>
        <a:lstStyle/>
        <a:p>
          <a:endParaRPr lang="zh-CN" altLang="en-US" sz="1200">
            <a:latin typeface="黑体" pitchFamily="2" charset="-122"/>
            <a:ea typeface="黑体" pitchFamily="2" charset="-122"/>
          </a:endParaRPr>
        </a:p>
      </dgm:t>
    </dgm:pt>
    <dgm:pt modelId="{F38C201F-8A8D-404B-AD14-C570F4253906}">
      <dgm:prSet phldrT="[文本]" custT="1"/>
      <dgm:spPr/>
      <dgm:t>
        <a:bodyPr/>
        <a:lstStyle/>
        <a:p>
          <a:r>
            <a:rPr lang="zh-CN" altLang="en-US" sz="1200" b="0" dirty="0" smtClean="0">
              <a:latin typeface="黑体" pitchFamily="2" charset="-122"/>
              <a:ea typeface="黑体" pitchFamily="2" charset="-122"/>
            </a:rPr>
            <a:t>毛巾、抹布</a:t>
          </a:r>
          <a:endParaRPr lang="zh-CN" altLang="en-US" sz="1200" dirty="0">
            <a:latin typeface="黑体" pitchFamily="2" charset="-122"/>
            <a:ea typeface="黑体" pitchFamily="2" charset="-122"/>
          </a:endParaRPr>
        </a:p>
      </dgm:t>
    </dgm:pt>
    <dgm:pt modelId="{FA95A929-B689-4BE4-96C9-B1BAD35AF82B}" type="parTrans" cxnId="{E72984E3-7387-4346-BC26-E51E1A0A3EC5}">
      <dgm:prSet/>
      <dgm:spPr/>
      <dgm:t>
        <a:bodyPr/>
        <a:lstStyle/>
        <a:p>
          <a:endParaRPr lang="zh-CN" altLang="en-US" sz="1200">
            <a:latin typeface="黑体" pitchFamily="2" charset="-122"/>
            <a:ea typeface="黑体" pitchFamily="2" charset="-122"/>
          </a:endParaRPr>
        </a:p>
      </dgm:t>
    </dgm:pt>
    <dgm:pt modelId="{90B06AFB-0183-4C68-BDC7-E3F8EA972774}" type="sibTrans" cxnId="{E72984E3-7387-4346-BC26-E51E1A0A3EC5}">
      <dgm:prSet/>
      <dgm:spPr/>
      <dgm:t>
        <a:bodyPr/>
        <a:lstStyle/>
        <a:p>
          <a:endParaRPr lang="zh-CN" altLang="en-US" sz="1200">
            <a:latin typeface="黑体" pitchFamily="2" charset="-122"/>
            <a:ea typeface="黑体" pitchFamily="2" charset="-122"/>
          </a:endParaRPr>
        </a:p>
      </dgm:t>
    </dgm:pt>
    <dgm:pt modelId="{F9569F14-6C89-40AA-9F98-3545E762A139}">
      <dgm:prSet phldrT="[文本]" custT="1"/>
      <dgm:spPr/>
      <dgm:t>
        <a:bodyPr/>
        <a:lstStyle/>
        <a:p>
          <a:r>
            <a:rPr lang="zh-CN" altLang="en-US" sz="1200" b="0" dirty="0" smtClean="0">
              <a:latin typeface="黑体" pitchFamily="2" charset="-122"/>
              <a:ea typeface="黑体" pitchFamily="2" charset="-122"/>
            </a:rPr>
            <a:t>木筷、牙签</a:t>
          </a:r>
          <a:endParaRPr lang="zh-CN" altLang="en-US" sz="1200" dirty="0">
            <a:latin typeface="黑体" pitchFamily="2" charset="-122"/>
            <a:ea typeface="黑体" pitchFamily="2" charset="-122"/>
          </a:endParaRPr>
        </a:p>
      </dgm:t>
    </dgm:pt>
    <dgm:pt modelId="{7AA2A268-7A18-4C40-BFAB-0393DB0CC264}" type="parTrans" cxnId="{8F407232-F06A-4A50-923F-AFB9BC22173F}">
      <dgm:prSet/>
      <dgm:spPr/>
      <dgm:t>
        <a:bodyPr/>
        <a:lstStyle/>
        <a:p>
          <a:endParaRPr lang="zh-CN" altLang="en-US" sz="1200">
            <a:latin typeface="黑体" pitchFamily="2" charset="-122"/>
            <a:ea typeface="黑体" pitchFamily="2" charset="-122"/>
          </a:endParaRPr>
        </a:p>
      </dgm:t>
    </dgm:pt>
    <dgm:pt modelId="{FFB44F1D-70FF-4E6E-A2D2-20978112B436}" type="sibTrans" cxnId="{8F407232-F06A-4A50-923F-AFB9BC22173F}">
      <dgm:prSet/>
      <dgm:spPr/>
      <dgm:t>
        <a:bodyPr/>
        <a:lstStyle/>
        <a:p>
          <a:endParaRPr lang="zh-CN" altLang="en-US" sz="1200">
            <a:latin typeface="黑体" pitchFamily="2" charset="-122"/>
            <a:ea typeface="黑体" pitchFamily="2" charset="-122"/>
          </a:endParaRPr>
        </a:p>
      </dgm:t>
    </dgm:pt>
    <dgm:pt modelId="{32DD64DC-F380-432C-BF92-D324B0F91625}">
      <dgm:prSet phldrT="[文本]" custT="1"/>
      <dgm:spPr/>
      <dgm:t>
        <a:bodyPr/>
        <a:lstStyle/>
        <a:p>
          <a:r>
            <a:rPr lang="zh-CN" altLang="en-US" sz="1200" b="0" dirty="0" smtClean="0">
              <a:latin typeface="黑体" pitchFamily="2" charset="-122"/>
              <a:ea typeface="黑体" pitchFamily="2" charset="-122"/>
            </a:rPr>
            <a:t>包装盒、塑料袋</a:t>
          </a:r>
          <a:endParaRPr lang="zh-CN" altLang="en-US" sz="1200" dirty="0">
            <a:latin typeface="黑体" pitchFamily="2" charset="-122"/>
            <a:ea typeface="黑体" pitchFamily="2" charset="-122"/>
          </a:endParaRPr>
        </a:p>
      </dgm:t>
    </dgm:pt>
    <dgm:pt modelId="{87023011-0D89-45BD-9892-1177E76400BF}" type="parTrans" cxnId="{1F117D4A-41F4-44FD-9960-6053FCFE2D77}">
      <dgm:prSet/>
      <dgm:spPr/>
      <dgm:t>
        <a:bodyPr/>
        <a:lstStyle/>
        <a:p>
          <a:endParaRPr lang="zh-CN" altLang="en-US" sz="1200">
            <a:latin typeface="黑体" pitchFamily="2" charset="-122"/>
            <a:ea typeface="黑体" pitchFamily="2" charset="-122"/>
          </a:endParaRPr>
        </a:p>
      </dgm:t>
    </dgm:pt>
    <dgm:pt modelId="{1CA65BB2-C9AD-485D-B782-BB7574127C03}" type="sibTrans" cxnId="{1F117D4A-41F4-44FD-9960-6053FCFE2D77}">
      <dgm:prSet/>
      <dgm:spPr/>
      <dgm:t>
        <a:bodyPr/>
        <a:lstStyle/>
        <a:p>
          <a:endParaRPr lang="zh-CN" altLang="en-US" sz="1200">
            <a:latin typeface="黑体" pitchFamily="2" charset="-122"/>
            <a:ea typeface="黑体" pitchFamily="2" charset="-122"/>
          </a:endParaRPr>
        </a:p>
      </dgm:t>
    </dgm:pt>
    <dgm:pt modelId="{51751E87-1711-4BB5-B4FA-E0972FC6457F}">
      <dgm:prSet phldrT="[文本]" custT="1"/>
      <dgm:spPr/>
      <dgm:t>
        <a:bodyPr/>
        <a:lstStyle/>
        <a:p>
          <a:r>
            <a:rPr lang="zh-CN" altLang="en-US" sz="1200" dirty="0" smtClean="0">
              <a:latin typeface="黑体" pitchFamily="2" charset="-122"/>
              <a:ea typeface="黑体" pitchFamily="2" charset="-122"/>
            </a:rPr>
            <a:t>各种肉类</a:t>
          </a:r>
          <a:endParaRPr lang="zh-CN" altLang="en-US" sz="1200" dirty="0">
            <a:latin typeface="黑体" pitchFamily="2" charset="-122"/>
            <a:ea typeface="黑体" pitchFamily="2" charset="-122"/>
          </a:endParaRPr>
        </a:p>
      </dgm:t>
    </dgm:pt>
    <dgm:pt modelId="{DF569E74-7017-4FC8-AA2A-D540EDFFAA84}" type="parTrans" cxnId="{4C16601D-6FC4-4A3C-A5A9-186FC57F3393}">
      <dgm:prSet/>
      <dgm:spPr/>
      <dgm:t>
        <a:bodyPr/>
        <a:lstStyle/>
        <a:p>
          <a:endParaRPr lang="zh-CN" altLang="en-US" sz="1200">
            <a:latin typeface="黑体" pitchFamily="2" charset="-122"/>
            <a:ea typeface="黑体" pitchFamily="2" charset="-122"/>
          </a:endParaRPr>
        </a:p>
      </dgm:t>
    </dgm:pt>
    <dgm:pt modelId="{F99FA0F8-0BE3-4467-A732-4395E7EFFAE3}" type="sibTrans" cxnId="{4C16601D-6FC4-4A3C-A5A9-186FC57F3393}">
      <dgm:prSet/>
      <dgm:spPr/>
      <dgm:t>
        <a:bodyPr/>
        <a:lstStyle/>
        <a:p>
          <a:endParaRPr lang="zh-CN" altLang="en-US" sz="1200">
            <a:latin typeface="黑体" pitchFamily="2" charset="-122"/>
            <a:ea typeface="黑体" pitchFamily="2" charset="-122"/>
          </a:endParaRPr>
        </a:p>
      </dgm:t>
    </dgm:pt>
    <dgm:pt modelId="{A88AE01A-A0AE-45AF-83F0-61853262A5C0}">
      <dgm:prSet phldrT="[文本]" custT="1"/>
      <dgm:spPr/>
      <dgm:t>
        <a:bodyPr/>
        <a:lstStyle/>
        <a:p>
          <a:r>
            <a:rPr lang="en-US" altLang="zh-CN" sz="1200" dirty="0" smtClean="0">
              <a:latin typeface="黑体" pitchFamily="2" charset="-122"/>
              <a:ea typeface="黑体" pitchFamily="2" charset="-122"/>
            </a:rPr>
            <a:t>…….</a:t>
          </a:r>
          <a:endParaRPr lang="zh-CN" altLang="en-US" sz="1200" dirty="0">
            <a:latin typeface="黑体" pitchFamily="2" charset="-122"/>
            <a:ea typeface="黑体" pitchFamily="2" charset="-122"/>
          </a:endParaRPr>
        </a:p>
      </dgm:t>
    </dgm:pt>
    <dgm:pt modelId="{EF123C37-D41B-4D88-8896-106A5A82B1F1}" type="parTrans" cxnId="{A4EBC56C-76C6-4EC2-8C9F-EFD7428936D8}">
      <dgm:prSet/>
      <dgm:spPr/>
      <dgm:t>
        <a:bodyPr/>
        <a:lstStyle/>
        <a:p>
          <a:endParaRPr lang="zh-CN" altLang="en-US" sz="1200">
            <a:latin typeface="黑体" pitchFamily="2" charset="-122"/>
            <a:ea typeface="黑体" pitchFamily="2" charset="-122"/>
          </a:endParaRPr>
        </a:p>
      </dgm:t>
    </dgm:pt>
    <dgm:pt modelId="{61B40896-33B0-4F82-BBA1-D069D6C39E77}" type="sibTrans" cxnId="{A4EBC56C-76C6-4EC2-8C9F-EFD7428936D8}">
      <dgm:prSet/>
      <dgm:spPr/>
      <dgm:t>
        <a:bodyPr/>
        <a:lstStyle/>
        <a:p>
          <a:endParaRPr lang="zh-CN" altLang="en-US" sz="1200">
            <a:latin typeface="黑体" pitchFamily="2" charset="-122"/>
            <a:ea typeface="黑体" pitchFamily="2" charset="-122"/>
          </a:endParaRPr>
        </a:p>
      </dgm:t>
    </dgm:pt>
    <dgm:pt modelId="{4C2DF825-D1EA-475C-AF77-8DC4E41016E5}">
      <dgm:prSet phldrT="[文本]" custT="1"/>
      <dgm:spPr/>
      <dgm:t>
        <a:bodyPr/>
        <a:lstStyle/>
        <a:p>
          <a:r>
            <a:rPr lang="en-US" altLang="zh-CN" sz="1200" dirty="0" smtClean="0">
              <a:latin typeface="黑体" pitchFamily="2" charset="-122"/>
              <a:ea typeface="黑体" pitchFamily="2" charset="-122"/>
            </a:rPr>
            <a:t>…….</a:t>
          </a:r>
          <a:endParaRPr lang="zh-CN" altLang="en-US" sz="1200" dirty="0">
            <a:latin typeface="黑体" pitchFamily="2" charset="-122"/>
            <a:ea typeface="黑体" pitchFamily="2" charset="-122"/>
          </a:endParaRPr>
        </a:p>
      </dgm:t>
    </dgm:pt>
    <dgm:pt modelId="{298D0815-61CE-4092-9ADB-4E7545D3D27D}" type="parTrans" cxnId="{83F445DC-A0EF-41E0-AB20-FDDA17E34868}">
      <dgm:prSet/>
      <dgm:spPr/>
      <dgm:t>
        <a:bodyPr/>
        <a:lstStyle/>
        <a:p>
          <a:endParaRPr lang="zh-CN" altLang="en-US" sz="1200">
            <a:latin typeface="黑体" pitchFamily="2" charset="-122"/>
            <a:ea typeface="黑体" pitchFamily="2" charset="-122"/>
          </a:endParaRPr>
        </a:p>
      </dgm:t>
    </dgm:pt>
    <dgm:pt modelId="{85BBD180-C5E2-41EC-BB5D-8CB9E9762E97}" type="sibTrans" cxnId="{83F445DC-A0EF-41E0-AB20-FDDA17E34868}">
      <dgm:prSet/>
      <dgm:spPr/>
      <dgm:t>
        <a:bodyPr/>
        <a:lstStyle/>
        <a:p>
          <a:endParaRPr lang="zh-CN" altLang="en-US" sz="1200">
            <a:latin typeface="黑体" pitchFamily="2" charset="-122"/>
            <a:ea typeface="黑体" pitchFamily="2" charset="-122"/>
          </a:endParaRPr>
        </a:p>
      </dgm:t>
    </dgm:pt>
    <dgm:pt modelId="{AB77C6EC-975D-41E1-85E6-6556E580C6D7}">
      <dgm:prSet phldrT="[文本]" custT="1"/>
      <dgm:spPr/>
      <dgm:t>
        <a:bodyPr/>
        <a:lstStyle/>
        <a:p>
          <a:r>
            <a:rPr lang="zh-CN" altLang="en-US" sz="1200" dirty="0" smtClean="0">
              <a:latin typeface="黑体" pitchFamily="2" charset="-122"/>
              <a:ea typeface="黑体" pitchFamily="2" charset="-122"/>
            </a:rPr>
            <a:t>各种调料类</a:t>
          </a:r>
          <a:endParaRPr lang="zh-CN" altLang="en-US" sz="1200" dirty="0">
            <a:latin typeface="黑体" pitchFamily="2" charset="-122"/>
            <a:ea typeface="黑体" pitchFamily="2" charset="-122"/>
          </a:endParaRPr>
        </a:p>
      </dgm:t>
    </dgm:pt>
    <dgm:pt modelId="{B42426D2-0CB5-4C89-808D-7D1D9D6628DC}" type="parTrans" cxnId="{8B4B6BA8-4AB6-4768-A462-A927A3CAFCC4}">
      <dgm:prSet/>
      <dgm:spPr/>
      <dgm:t>
        <a:bodyPr/>
        <a:lstStyle/>
        <a:p>
          <a:endParaRPr lang="zh-CN" altLang="en-US"/>
        </a:p>
      </dgm:t>
    </dgm:pt>
    <dgm:pt modelId="{49889192-ED9A-4627-AF2E-7E6BF5C011E5}" type="sibTrans" cxnId="{8B4B6BA8-4AB6-4768-A462-A927A3CAFCC4}">
      <dgm:prSet/>
      <dgm:spPr/>
      <dgm:t>
        <a:bodyPr/>
        <a:lstStyle/>
        <a:p>
          <a:endParaRPr lang="zh-CN" altLang="en-US"/>
        </a:p>
      </dgm:t>
    </dgm:pt>
    <dgm:pt modelId="{A912838D-8901-43EE-9ADF-0A55B5DD73C0}" type="pres">
      <dgm:prSet presAssocID="{A55DDB75-7B9F-4BA1-AC60-458E86CFC3AE}" presName="diagram" presStyleCnt="0">
        <dgm:presLayoutVars>
          <dgm:chPref val="1"/>
          <dgm:dir/>
          <dgm:animOne val="branch"/>
          <dgm:animLvl val="lvl"/>
          <dgm:resizeHandles/>
        </dgm:presLayoutVars>
      </dgm:prSet>
      <dgm:spPr/>
      <dgm:t>
        <a:bodyPr/>
        <a:lstStyle/>
        <a:p>
          <a:endParaRPr lang="zh-CN" altLang="en-US"/>
        </a:p>
      </dgm:t>
    </dgm:pt>
    <dgm:pt modelId="{96B2D394-B769-478E-92C9-ABA219B4C844}" type="pres">
      <dgm:prSet presAssocID="{E897D63B-47F6-43EA-ACD5-BE1D63AD9B19}" presName="root" presStyleCnt="0"/>
      <dgm:spPr/>
    </dgm:pt>
    <dgm:pt modelId="{D425ABB7-DE8B-46EB-9EE6-AB5B3F46218D}" type="pres">
      <dgm:prSet presAssocID="{E897D63B-47F6-43EA-ACD5-BE1D63AD9B19}" presName="rootComposite" presStyleCnt="0"/>
      <dgm:spPr/>
    </dgm:pt>
    <dgm:pt modelId="{F8F5E899-728C-4581-8F36-D6A1C336E8B9}" type="pres">
      <dgm:prSet presAssocID="{E897D63B-47F6-43EA-ACD5-BE1D63AD9B19}" presName="rootText" presStyleLbl="node1" presStyleIdx="0" presStyleCnt="2" custScaleX="212966"/>
      <dgm:spPr/>
      <dgm:t>
        <a:bodyPr/>
        <a:lstStyle/>
        <a:p>
          <a:endParaRPr lang="zh-CN" altLang="en-US"/>
        </a:p>
      </dgm:t>
    </dgm:pt>
    <dgm:pt modelId="{60BDFBC3-4233-423F-85BB-2A72003E820C}" type="pres">
      <dgm:prSet presAssocID="{E897D63B-47F6-43EA-ACD5-BE1D63AD9B19}" presName="rootConnector" presStyleLbl="node1" presStyleIdx="0" presStyleCnt="2"/>
      <dgm:spPr/>
      <dgm:t>
        <a:bodyPr/>
        <a:lstStyle/>
        <a:p>
          <a:endParaRPr lang="zh-CN" altLang="en-US"/>
        </a:p>
      </dgm:t>
    </dgm:pt>
    <dgm:pt modelId="{32EBDD9F-0F79-435C-B6CB-6FBAFD5BE7E0}" type="pres">
      <dgm:prSet presAssocID="{E897D63B-47F6-43EA-ACD5-BE1D63AD9B19}" presName="childShape" presStyleCnt="0"/>
      <dgm:spPr/>
    </dgm:pt>
    <dgm:pt modelId="{73BE1B08-0A28-49F4-ADC8-B4A45E8C3E63}" type="pres">
      <dgm:prSet presAssocID="{68A3F416-DFE6-4FEE-8474-8985D9FFFAA6}" presName="Name13" presStyleLbl="parChTrans1D2" presStyleIdx="0" presStyleCnt="12"/>
      <dgm:spPr/>
      <dgm:t>
        <a:bodyPr/>
        <a:lstStyle/>
        <a:p>
          <a:endParaRPr lang="zh-CN" altLang="en-US"/>
        </a:p>
      </dgm:t>
    </dgm:pt>
    <dgm:pt modelId="{6145F6A1-DB9A-404E-B507-1FCA2486AC1B}" type="pres">
      <dgm:prSet presAssocID="{FFBEF5A3-F9CF-41E3-9EB1-31DAD59D2479}" presName="childText" presStyleLbl="bgAcc1" presStyleIdx="0" presStyleCnt="12" custScaleX="212967">
        <dgm:presLayoutVars>
          <dgm:bulletEnabled val="1"/>
        </dgm:presLayoutVars>
      </dgm:prSet>
      <dgm:spPr/>
      <dgm:t>
        <a:bodyPr/>
        <a:lstStyle/>
        <a:p>
          <a:endParaRPr lang="zh-CN" altLang="en-US"/>
        </a:p>
      </dgm:t>
    </dgm:pt>
    <dgm:pt modelId="{E304CC40-9BF9-4CC3-86E0-8DB3B4FF4A33}" type="pres">
      <dgm:prSet presAssocID="{66312E66-4BF5-4A8B-A0F4-7F1595D80E58}" presName="Name13" presStyleLbl="parChTrans1D2" presStyleIdx="1" presStyleCnt="12"/>
      <dgm:spPr/>
      <dgm:t>
        <a:bodyPr/>
        <a:lstStyle/>
        <a:p>
          <a:endParaRPr lang="zh-CN" altLang="en-US"/>
        </a:p>
      </dgm:t>
    </dgm:pt>
    <dgm:pt modelId="{C7EEADCC-43D4-4494-BBE3-991DA7E33DD1}" type="pres">
      <dgm:prSet presAssocID="{582F6C6C-420A-4F5E-B175-623D04A3AF04}" presName="childText" presStyleLbl="bgAcc1" presStyleIdx="1" presStyleCnt="12" custScaleX="212967">
        <dgm:presLayoutVars>
          <dgm:bulletEnabled val="1"/>
        </dgm:presLayoutVars>
      </dgm:prSet>
      <dgm:spPr/>
      <dgm:t>
        <a:bodyPr/>
        <a:lstStyle/>
        <a:p>
          <a:endParaRPr lang="zh-CN" altLang="en-US"/>
        </a:p>
      </dgm:t>
    </dgm:pt>
    <dgm:pt modelId="{AB15ED29-3F5C-4C18-9B5C-4329334A63E4}" type="pres">
      <dgm:prSet presAssocID="{BC593D4C-6C84-4230-A03E-09BDC7256D78}" presName="Name13" presStyleLbl="parChTrans1D2" presStyleIdx="2" presStyleCnt="12"/>
      <dgm:spPr/>
      <dgm:t>
        <a:bodyPr/>
        <a:lstStyle/>
        <a:p>
          <a:endParaRPr lang="zh-CN" altLang="en-US"/>
        </a:p>
      </dgm:t>
    </dgm:pt>
    <dgm:pt modelId="{D62B9A19-A86C-4CF6-A97C-695B60EA8256}" type="pres">
      <dgm:prSet presAssocID="{22CBF714-31C1-46DB-8787-080A4C13804D}" presName="childText" presStyleLbl="bgAcc1" presStyleIdx="2" presStyleCnt="12" custScaleX="212967">
        <dgm:presLayoutVars>
          <dgm:bulletEnabled val="1"/>
        </dgm:presLayoutVars>
      </dgm:prSet>
      <dgm:spPr/>
      <dgm:t>
        <a:bodyPr/>
        <a:lstStyle/>
        <a:p>
          <a:endParaRPr lang="zh-CN" altLang="en-US"/>
        </a:p>
      </dgm:t>
    </dgm:pt>
    <dgm:pt modelId="{DF4D6B46-9D44-454D-971C-0098B30E295B}" type="pres">
      <dgm:prSet presAssocID="{FA95A929-B689-4BE4-96C9-B1BAD35AF82B}" presName="Name13" presStyleLbl="parChTrans1D2" presStyleIdx="3" presStyleCnt="12"/>
      <dgm:spPr/>
      <dgm:t>
        <a:bodyPr/>
        <a:lstStyle/>
        <a:p>
          <a:endParaRPr lang="zh-CN" altLang="en-US"/>
        </a:p>
      </dgm:t>
    </dgm:pt>
    <dgm:pt modelId="{8E3E9498-A814-470F-849F-DBE47FADF99D}" type="pres">
      <dgm:prSet presAssocID="{F38C201F-8A8D-404B-AD14-C570F4253906}" presName="childText" presStyleLbl="bgAcc1" presStyleIdx="3" presStyleCnt="12" custScaleX="212967">
        <dgm:presLayoutVars>
          <dgm:bulletEnabled val="1"/>
        </dgm:presLayoutVars>
      </dgm:prSet>
      <dgm:spPr/>
      <dgm:t>
        <a:bodyPr/>
        <a:lstStyle/>
        <a:p>
          <a:endParaRPr lang="zh-CN" altLang="en-US"/>
        </a:p>
      </dgm:t>
    </dgm:pt>
    <dgm:pt modelId="{2890E375-52CD-40BA-85BF-893499FEDA7E}" type="pres">
      <dgm:prSet presAssocID="{7AA2A268-7A18-4C40-BFAB-0393DB0CC264}" presName="Name13" presStyleLbl="parChTrans1D2" presStyleIdx="4" presStyleCnt="12"/>
      <dgm:spPr/>
      <dgm:t>
        <a:bodyPr/>
        <a:lstStyle/>
        <a:p>
          <a:endParaRPr lang="zh-CN" altLang="en-US"/>
        </a:p>
      </dgm:t>
    </dgm:pt>
    <dgm:pt modelId="{4419FEDE-6F42-4275-B9D0-0416CDECE8E1}" type="pres">
      <dgm:prSet presAssocID="{F9569F14-6C89-40AA-9F98-3545E762A139}" presName="childText" presStyleLbl="bgAcc1" presStyleIdx="4" presStyleCnt="12" custScaleX="212967">
        <dgm:presLayoutVars>
          <dgm:bulletEnabled val="1"/>
        </dgm:presLayoutVars>
      </dgm:prSet>
      <dgm:spPr/>
      <dgm:t>
        <a:bodyPr/>
        <a:lstStyle/>
        <a:p>
          <a:endParaRPr lang="zh-CN" altLang="en-US"/>
        </a:p>
      </dgm:t>
    </dgm:pt>
    <dgm:pt modelId="{323DA525-56A4-4EA1-B200-83C96D3F25FD}" type="pres">
      <dgm:prSet presAssocID="{87023011-0D89-45BD-9892-1177E76400BF}" presName="Name13" presStyleLbl="parChTrans1D2" presStyleIdx="5" presStyleCnt="12"/>
      <dgm:spPr/>
      <dgm:t>
        <a:bodyPr/>
        <a:lstStyle/>
        <a:p>
          <a:endParaRPr lang="zh-CN" altLang="en-US"/>
        </a:p>
      </dgm:t>
    </dgm:pt>
    <dgm:pt modelId="{36FCE7FF-9CFA-4F73-8BF3-6468DFE6C7FA}" type="pres">
      <dgm:prSet presAssocID="{32DD64DC-F380-432C-BF92-D324B0F91625}" presName="childText" presStyleLbl="bgAcc1" presStyleIdx="5" presStyleCnt="12" custScaleX="212967">
        <dgm:presLayoutVars>
          <dgm:bulletEnabled val="1"/>
        </dgm:presLayoutVars>
      </dgm:prSet>
      <dgm:spPr/>
      <dgm:t>
        <a:bodyPr/>
        <a:lstStyle/>
        <a:p>
          <a:endParaRPr lang="zh-CN" altLang="en-US"/>
        </a:p>
      </dgm:t>
    </dgm:pt>
    <dgm:pt modelId="{D02BB8B1-8E66-449F-A7DF-738599D679CC}" type="pres">
      <dgm:prSet presAssocID="{298D0815-61CE-4092-9ADB-4E7545D3D27D}" presName="Name13" presStyleLbl="parChTrans1D2" presStyleIdx="6" presStyleCnt="12"/>
      <dgm:spPr/>
      <dgm:t>
        <a:bodyPr/>
        <a:lstStyle/>
        <a:p>
          <a:endParaRPr lang="zh-CN" altLang="en-US"/>
        </a:p>
      </dgm:t>
    </dgm:pt>
    <dgm:pt modelId="{503CD4B0-3551-45B7-BB67-7BCD983B8DF3}" type="pres">
      <dgm:prSet presAssocID="{4C2DF825-D1EA-475C-AF77-8DC4E41016E5}" presName="childText" presStyleLbl="bgAcc1" presStyleIdx="6" presStyleCnt="12" custScaleX="213207">
        <dgm:presLayoutVars>
          <dgm:bulletEnabled val="1"/>
        </dgm:presLayoutVars>
      </dgm:prSet>
      <dgm:spPr/>
      <dgm:t>
        <a:bodyPr/>
        <a:lstStyle/>
        <a:p>
          <a:endParaRPr lang="zh-CN" altLang="en-US"/>
        </a:p>
      </dgm:t>
    </dgm:pt>
    <dgm:pt modelId="{2764E0FA-05FE-4CBB-95F2-C312D0485ACC}" type="pres">
      <dgm:prSet presAssocID="{1F6BB76C-BF4E-4CB6-967B-71F20144154C}" presName="root" presStyleCnt="0"/>
      <dgm:spPr/>
    </dgm:pt>
    <dgm:pt modelId="{2656F052-B1E9-40E7-BC48-7933B0F253A9}" type="pres">
      <dgm:prSet presAssocID="{1F6BB76C-BF4E-4CB6-967B-71F20144154C}" presName="rootComposite" presStyleCnt="0"/>
      <dgm:spPr/>
    </dgm:pt>
    <dgm:pt modelId="{ABE03C30-60CF-460C-BBA4-BB951C353F41}" type="pres">
      <dgm:prSet presAssocID="{1F6BB76C-BF4E-4CB6-967B-71F20144154C}" presName="rootText" presStyleLbl="node1" presStyleIdx="1" presStyleCnt="2" custScaleX="241483"/>
      <dgm:spPr/>
      <dgm:t>
        <a:bodyPr/>
        <a:lstStyle/>
        <a:p>
          <a:endParaRPr lang="zh-CN" altLang="en-US"/>
        </a:p>
      </dgm:t>
    </dgm:pt>
    <dgm:pt modelId="{0846B65D-C9ED-42DA-BF7E-F9DC26C442F0}" type="pres">
      <dgm:prSet presAssocID="{1F6BB76C-BF4E-4CB6-967B-71F20144154C}" presName="rootConnector" presStyleLbl="node1" presStyleIdx="1" presStyleCnt="2"/>
      <dgm:spPr/>
      <dgm:t>
        <a:bodyPr/>
        <a:lstStyle/>
        <a:p>
          <a:endParaRPr lang="zh-CN" altLang="en-US"/>
        </a:p>
      </dgm:t>
    </dgm:pt>
    <dgm:pt modelId="{E66EA3A1-9342-4032-B5C5-C186CB67538F}" type="pres">
      <dgm:prSet presAssocID="{1F6BB76C-BF4E-4CB6-967B-71F20144154C}" presName="childShape" presStyleCnt="0"/>
      <dgm:spPr/>
    </dgm:pt>
    <dgm:pt modelId="{F651D012-FA71-470F-856A-4D03745FDD8B}" type="pres">
      <dgm:prSet presAssocID="{43A5E7B8-66F8-4AC2-84D9-6DF6E05D919C}" presName="Name13" presStyleLbl="parChTrans1D2" presStyleIdx="7" presStyleCnt="12"/>
      <dgm:spPr/>
      <dgm:t>
        <a:bodyPr/>
        <a:lstStyle/>
        <a:p>
          <a:endParaRPr lang="zh-CN" altLang="en-US"/>
        </a:p>
      </dgm:t>
    </dgm:pt>
    <dgm:pt modelId="{4155F9DC-6075-47F9-BA2B-E666D4EBF8FA}" type="pres">
      <dgm:prSet presAssocID="{FA7458C7-8841-4F09-B95A-5A22C2144373}" presName="childText" presStyleLbl="bgAcc1" presStyleIdx="7" presStyleCnt="12" custScaleX="241483">
        <dgm:presLayoutVars>
          <dgm:bulletEnabled val="1"/>
        </dgm:presLayoutVars>
      </dgm:prSet>
      <dgm:spPr/>
      <dgm:t>
        <a:bodyPr/>
        <a:lstStyle/>
        <a:p>
          <a:endParaRPr lang="zh-CN" altLang="en-US"/>
        </a:p>
      </dgm:t>
    </dgm:pt>
    <dgm:pt modelId="{4F58991D-F822-45A9-A8A2-ADCC7C8AA48E}" type="pres">
      <dgm:prSet presAssocID="{C1818412-1E40-4080-9804-46AAE5DED1E3}" presName="Name13" presStyleLbl="parChTrans1D2" presStyleIdx="8" presStyleCnt="12"/>
      <dgm:spPr/>
      <dgm:t>
        <a:bodyPr/>
        <a:lstStyle/>
        <a:p>
          <a:endParaRPr lang="zh-CN" altLang="en-US"/>
        </a:p>
      </dgm:t>
    </dgm:pt>
    <dgm:pt modelId="{C5D79D74-3B6A-4F0C-869A-12560378E40B}" type="pres">
      <dgm:prSet presAssocID="{FACCD586-68FC-4032-8E53-0E77C03B5B8A}" presName="childText" presStyleLbl="bgAcc1" presStyleIdx="8" presStyleCnt="12" custScaleX="241483">
        <dgm:presLayoutVars>
          <dgm:bulletEnabled val="1"/>
        </dgm:presLayoutVars>
      </dgm:prSet>
      <dgm:spPr/>
      <dgm:t>
        <a:bodyPr/>
        <a:lstStyle/>
        <a:p>
          <a:endParaRPr lang="zh-CN" altLang="en-US"/>
        </a:p>
      </dgm:t>
    </dgm:pt>
    <dgm:pt modelId="{B734233D-872C-4153-A5D9-FE47CE661E3E}" type="pres">
      <dgm:prSet presAssocID="{DF569E74-7017-4FC8-AA2A-D540EDFFAA84}" presName="Name13" presStyleLbl="parChTrans1D2" presStyleIdx="9" presStyleCnt="12"/>
      <dgm:spPr/>
      <dgm:t>
        <a:bodyPr/>
        <a:lstStyle/>
        <a:p>
          <a:endParaRPr lang="zh-CN" altLang="en-US"/>
        </a:p>
      </dgm:t>
    </dgm:pt>
    <dgm:pt modelId="{49D593DA-FE29-4830-BE7A-242E2A2BE23E}" type="pres">
      <dgm:prSet presAssocID="{51751E87-1711-4BB5-B4FA-E0972FC6457F}" presName="childText" presStyleLbl="bgAcc1" presStyleIdx="9" presStyleCnt="12" custScaleX="241483">
        <dgm:presLayoutVars>
          <dgm:bulletEnabled val="1"/>
        </dgm:presLayoutVars>
      </dgm:prSet>
      <dgm:spPr/>
      <dgm:t>
        <a:bodyPr/>
        <a:lstStyle/>
        <a:p>
          <a:endParaRPr lang="zh-CN" altLang="en-US"/>
        </a:p>
      </dgm:t>
    </dgm:pt>
    <dgm:pt modelId="{CC5AE85A-1022-4D1B-BDC2-37AF14CF649F}" type="pres">
      <dgm:prSet presAssocID="{B42426D2-0CB5-4C89-808D-7D1D9D6628DC}" presName="Name13" presStyleLbl="parChTrans1D2" presStyleIdx="10" presStyleCnt="12"/>
      <dgm:spPr/>
      <dgm:t>
        <a:bodyPr/>
        <a:lstStyle/>
        <a:p>
          <a:endParaRPr lang="zh-CN" altLang="en-US"/>
        </a:p>
      </dgm:t>
    </dgm:pt>
    <dgm:pt modelId="{3D865E81-544F-4BC7-B4FC-3FA0C7673E48}" type="pres">
      <dgm:prSet presAssocID="{AB77C6EC-975D-41E1-85E6-6556E580C6D7}" presName="childText" presStyleLbl="bgAcc1" presStyleIdx="10" presStyleCnt="12" custScaleX="239377">
        <dgm:presLayoutVars>
          <dgm:bulletEnabled val="1"/>
        </dgm:presLayoutVars>
      </dgm:prSet>
      <dgm:spPr/>
      <dgm:t>
        <a:bodyPr/>
        <a:lstStyle/>
        <a:p>
          <a:endParaRPr lang="zh-CN" altLang="en-US"/>
        </a:p>
      </dgm:t>
    </dgm:pt>
    <dgm:pt modelId="{83C0861A-5429-49D0-92AB-5684BFEB76A4}" type="pres">
      <dgm:prSet presAssocID="{EF123C37-D41B-4D88-8896-106A5A82B1F1}" presName="Name13" presStyleLbl="parChTrans1D2" presStyleIdx="11" presStyleCnt="12"/>
      <dgm:spPr/>
      <dgm:t>
        <a:bodyPr/>
        <a:lstStyle/>
        <a:p>
          <a:endParaRPr lang="zh-CN" altLang="en-US"/>
        </a:p>
      </dgm:t>
    </dgm:pt>
    <dgm:pt modelId="{DA989D19-E94E-416F-A565-F3710DB903EE}" type="pres">
      <dgm:prSet presAssocID="{A88AE01A-A0AE-45AF-83F0-61853262A5C0}" presName="childText" presStyleLbl="bgAcc1" presStyleIdx="11" presStyleCnt="12" custScaleX="241483">
        <dgm:presLayoutVars>
          <dgm:bulletEnabled val="1"/>
        </dgm:presLayoutVars>
      </dgm:prSet>
      <dgm:spPr/>
      <dgm:t>
        <a:bodyPr/>
        <a:lstStyle/>
        <a:p>
          <a:endParaRPr lang="zh-CN" altLang="en-US"/>
        </a:p>
      </dgm:t>
    </dgm:pt>
  </dgm:ptLst>
  <dgm:cxnLst>
    <dgm:cxn modelId="{287B58E2-D6C4-408F-8E2B-C7292BE2209A}" srcId="{E897D63B-47F6-43EA-ACD5-BE1D63AD9B19}" destId="{582F6C6C-420A-4F5E-B175-623D04A3AF04}" srcOrd="1" destOrd="0" parTransId="{66312E66-4BF5-4A8B-A0F4-7F1595D80E58}" sibTransId="{91CFFF27-18B6-4C3B-B0A9-FC606233CD4F}"/>
    <dgm:cxn modelId="{162766AC-951D-4484-97AF-DC322156F789}" type="presOf" srcId="{A88AE01A-A0AE-45AF-83F0-61853262A5C0}" destId="{DA989D19-E94E-416F-A565-F3710DB903EE}" srcOrd="0" destOrd="0" presId="urn:microsoft.com/office/officeart/2005/8/layout/hierarchy3"/>
    <dgm:cxn modelId="{8C5DA9FF-AF31-4422-9FA8-977B63936245}" type="presOf" srcId="{AB77C6EC-975D-41E1-85E6-6556E580C6D7}" destId="{3D865E81-544F-4BC7-B4FC-3FA0C7673E48}" srcOrd="0" destOrd="0" presId="urn:microsoft.com/office/officeart/2005/8/layout/hierarchy3"/>
    <dgm:cxn modelId="{E72984E3-7387-4346-BC26-E51E1A0A3EC5}" srcId="{E897D63B-47F6-43EA-ACD5-BE1D63AD9B19}" destId="{F38C201F-8A8D-404B-AD14-C570F4253906}" srcOrd="3" destOrd="0" parTransId="{FA95A929-B689-4BE4-96C9-B1BAD35AF82B}" sibTransId="{90B06AFB-0183-4C68-BDC7-E3F8EA972774}"/>
    <dgm:cxn modelId="{8C64167F-6BE0-466F-A267-3E2C31AD3F9C}" srcId="{1F6BB76C-BF4E-4CB6-967B-71F20144154C}" destId="{FA7458C7-8841-4F09-B95A-5A22C2144373}" srcOrd="0" destOrd="0" parTransId="{43A5E7B8-66F8-4AC2-84D9-6DF6E05D919C}" sibTransId="{4243CDDA-8A0B-4D2A-A868-84FA0BD0FEEA}"/>
    <dgm:cxn modelId="{55CCAA04-790D-4686-88EB-F715E24EEAFB}" type="presOf" srcId="{22CBF714-31C1-46DB-8787-080A4C13804D}" destId="{D62B9A19-A86C-4CF6-A97C-695B60EA8256}" srcOrd="0" destOrd="0" presId="urn:microsoft.com/office/officeart/2005/8/layout/hierarchy3"/>
    <dgm:cxn modelId="{696AAC4F-411B-42ED-8C84-254C45D2E06B}" type="presOf" srcId="{C1818412-1E40-4080-9804-46AAE5DED1E3}" destId="{4F58991D-F822-45A9-A8A2-ADCC7C8AA48E}" srcOrd="0" destOrd="0" presId="urn:microsoft.com/office/officeart/2005/8/layout/hierarchy3"/>
    <dgm:cxn modelId="{3D5A8586-591C-489F-B7CC-E96B619355B3}" type="presOf" srcId="{68A3F416-DFE6-4FEE-8474-8985D9FFFAA6}" destId="{73BE1B08-0A28-49F4-ADC8-B4A45E8C3E63}" srcOrd="0" destOrd="0" presId="urn:microsoft.com/office/officeart/2005/8/layout/hierarchy3"/>
    <dgm:cxn modelId="{83F445DC-A0EF-41E0-AB20-FDDA17E34868}" srcId="{E897D63B-47F6-43EA-ACD5-BE1D63AD9B19}" destId="{4C2DF825-D1EA-475C-AF77-8DC4E41016E5}" srcOrd="6" destOrd="0" parTransId="{298D0815-61CE-4092-9ADB-4E7545D3D27D}" sibTransId="{85BBD180-C5E2-41EC-BB5D-8CB9E9762E97}"/>
    <dgm:cxn modelId="{8F407232-F06A-4A50-923F-AFB9BC22173F}" srcId="{E897D63B-47F6-43EA-ACD5-BE1D63AD9B19}" destId="{F9569F14-6C89-40AA-9F98-3545E762A139}" srcOrd="4" destOrd="0" parTransId="{7AA2A268-7A18-4C40-BFAB-0393DB0CC264}" sibTransId="{FFB44F1D-70FF-4E6E-A2D2-20978112B436}"/>
    <dgm:cxn modelId="{AF1E6C0A-AA45-4769-A59C-1ECBF295CE3E}" type="presOf" srcId="{4C2DF825-D1EA-475C-AF77-8DC4E41016E5}" destId="{503CD4B0-3551-45B7-BB67-7BCD983B8DF3}" srcOrd="0" destOrd="0" presId="urn:microsoft.com/office/officeart/2005/8/layout/hierarchy3"/>
    <dgm:cxn modelId="{1F117D4A-41F4-44FD-9960-6053FCFE2D77}" srcId="{E897D63B-47F6-43EA-ACD5-BE1D63AD9B19}" destId="{32DD64DC-F380-432C-BF92-D324B0F91625}" srcOrd="5" destOrd="0" parTransId="{87023011-0D89-45BD-9892-1177E76400BF}" sibTransId="{1CA65BB2-C9AD-485D-B782-BB7574127C03}"/>
    <dgm:cxn modelId="{BB022CD3-4C80-4645-A952-822DAF5E254C}" type="presOf" srcId="{E897D63B-47F6-43EA-ACD5-BE1D63AD9B19}" destId="{60BDFBC3-4233-423F-85BB-2A72003E820C}" srcOrd="1" destOrd="0" presId="urn:microsoft.com/office/officeart/2005/8/layout/hierarchy3"/>
    <dgm:cxn modelId="{9762B584-F8C5-45F0-A235-F8B21C06A5BF}" type="presOf" srcId="{298D0815-61CE-4092-9ADB-4E7545D3D27D}" destId="{D02BB8B1-8E66-449F-A7DF-738599D679CC}" srcOrd="0" destOrd="0" presId="urn:microsoft.com/office/officeart/2005/8/layout/hierarchy3"/>
    <dgm:cxn modelId="{61C923CA-17E9-465C-B84B-A521E4F1519B}" srcId="{1F6BB76C-BF4E-4CB6-967B-71F20144154C}" destId="{FACCD586-68FC-4032-8E53-0E77C03B5B8A}" srcOrd="1" destOrd="0" parTransId="{C1818412-1E40-4080-9804-46AAE5DED1E3}" sibTransId="{53F30ABD-3E12-401E-8F39-3716CF763D70}"/>
    <dgm:cxn modelId="{30E515B6-AB13-49E7-9674-36EFDEF14FB1}" srcId="{E897D63B-47F6-43EA-ACD5-BE1D63AD9B19}" destId="{22CBF714-31C1-46DB-8787-080A4C13804D}" srcOrd="2" destOrd="0" parTransId="{BC593D4C-6C84-4230-A03E-09BDC7256D78}" sibTransId="{BC7A3F2C-D83F-4861-968A-4E397D90F744}"/>
    <dgm:cxn modelId="{048464DA-7471-4BE7-8490-F820477A6C31}" type="presOf" srcId="{FACCD586-68FC-4032-8E53-0E77C03B5B8A}" destId="{C5D79D74-3B6A-4F0C-869A-12560378E40B}" srcOrd="0" destOrd="0" presId="urn:microsoft.com/office/officeart/2005/8/layout/hierarchy3"/>
    <dgm:cxn modelId="{F1EE1E60-5D4A-4E0B-A973-77FD7D630713}" type="presOf" srcId="{EF123C37-D41B-4D88-8896-106A5A82B1F1}" destId="{83C0861A-5429-49D0-92AB-5684BFEB76A4}" srcOrd="0" destOrd="0" presId="urn:microsoft.com/office/officeart/2005/8/layout/hierarchy3"/>
    <dgm:cxn modelId="{FEF27167-3A38-4D8F-9E7B-6C74EC4C6A2F}" type="presOf" srcId="{51751E87-1711-4BB5-B4FA-E0972FC6457F}" destId="{49D593DA-FE29-4830-BE7A-242E2A2BE23E}" srcOrd="0" destOrd="0" presId="urn:microsoft.com/office/officeart/2005/8/layout/hierarchy3"/>
    <dgm:cxn modelId="{62D8BC2A-0DAE-4F41-9447-FF40275E8A71}" type="presOf" srcId="{B42426D2-0CB5-4C89-808D-7D1D9D6628DC}" destId="{CC5AE85A-1022-4D1B-BDC2-37AF14CF649F}" srcOrd="0" destOrd="0" presId="urn:microsoft.com/office/officeart/2005/8/layout/hierarchy3"/>
    <dgm:cxn modelId="{7B931CDB-B9DE-43B2-B5AC-01D1C1BED742}" type="presOf" srcId="{FA95A929-B689-4BE4-96C9-B1BAD35AF82B}" destId="{DF4D6B46-9D44-454D-971C-0098B30E295B}" srcOrd="0" destOrd="0" presId="urn:microsoft.com/office/officeart/2005/8/layout/hierarchy3"/>
    <dgm:cxn modelId="{AEF1950E-513D-4888-99AF-7D430BCCDDDE}" type="presOf" srcId="{E897D63B-47F6-43EA-ACD5-BE1D63AD9B19}" destId="{F8F5E899-728C-4581-8F36-D6A1C336E8B9}" srcOrd="0" destOrd="0" presId="urn:microsoft.com/office/officeart/2005/8/layout/hierarchy3"/>
    <dgm:cxn modelId="{4C16601D-6FC4-4A3C-A5A9-186FC57F3393}" srcId="{1F6BB76C-BF4E-4CB6-967B-71F20144154C}" destId="{51751E87-1711-4BB5-B4FA-E0972FC6457F}" srcOrd="2" destOrd="0" parTransId="{DF569E74-7017-4FC8-AA2A-D540EDFFAA84}" sibTransId="{F99FA0F8-0BE3-4467-A732-4395E7EFFAE3}"/>
    <dgm:cxn modelId="{1720FB51-28A2-4BFE-A79C-4347ECAD36F3}" type="presOf" srcId="{A55DDB75-7B9F-4BA1-AC60-458E86CFC3AE}" destId="{A912838D-8901-43EE-9ADF-0A55B5DD73C0}" srcOrd="0" destOrd="0" presId="urn:microsoft.com/office/officeart/2005/8/layout/hierarchy3"/>
    <dgm:cxn modelId="{A40DE9AB-D191-4D75-BB40-43ED3971442D}" type="presOf" srcId="{FA7458C7-8841-4F09-B95A-5A22C2144373}" destId="{4155F9DC-6075-47F9-BA2B-E666D4EBF8FA}" srcOrd="0" destOrd="0" presId="urn:microsoft.com/office/officeart/2005/8/layout/hierarchy3"/>
    <dgm:cxn modelId="{A4EBC56C-76C6-4EC2-8C9F-EFD7428936D8}" srcId="{1F6BB76C-BF4E-4CB6-967B-71F20144154C}" destId="{A88AE01A-A0AE-45AF-83F0-61853262A5C0}" srcOrd="4" destOrd="0" parTransId="{EF123C37-D41B-4D88-8896-106A5A82B1F1}" sibTransId="{61B40896-33B0-4F82-BBA1-D069D6C39E77}"/>
    <dgm:cxn modelId="{2B634249-6C96-451F-AEF1-B3B5AE32C6C3}" srcId="{A55DDB75-7B9F-4BA1-AC60-458E86CFC3AE}" destId="{E897D63B-47F6-43EA-ACD5-BE1D63AD9B19}" srcOrd="0" destOrd="0" parTransId="{2B52A4FC-6C15-4AC7-841D-3BC31F93F45B}" sibTransId="{E1014BCA-88E7-4A18-AD89-19426B9BD4B5}"/>
    <dgm:cxn modelId="{30A5A1BB-050A-4D22-B521-16558D81D1B3}" type="presOf" srcId="{F9569F14-6C89-40AA-9F98-3545E762A139}" destId="{4419FEDE-6F42-4275-B9D0-0416CDECE8E1}" srcOrd="0" destOrd="0" presId="urn:microsoft.com/office/officeart/2005/8/layout/hierarchy3"/>
    <dgm:cxn modelId="{89BFE4FE-1539-4403-A481-DC276DBB746F}" type="presOf" srcId="{32DD64DC-F380-432C-BF92-D324B0F91625}" destId="{36FCE7FF-9CFA-4F73-8BF3-6468DFE6C7FA}" srcOrd="0" destOrd="0" presId="urn:microsoft.com/office/officeart/2005/8/layout/hierarchy3"/>
    <dgm:cxn modelId="{AD97ABF5-ED43-48FC-876F-4A564FA17AAC}" type="presOf" srcId="{7AA2A268-7A18-4C40-BFAB-0393DB0CC264}" destId="{2890E375-52CD-40BA-85BF-893499FEDA7E}" srcOrd="0" destOrd="0" presId="urn:microsoft.com/office/officeart/2005/8/layout/hierarchy3"/>
    <dgm:cxn modelId="{E16A434D-05BC-4DAE-86FF-F56E4BD53C88}" type="presOf" srcId="{1F6BB76C-BF4E-4CB6-967B-71F20144154C}" destId="{0846B65D-C9ED-42DA-BF7E-F9DC26C442F0}" srcOrd="1" destOrd="0" presId="urn:microsoft.com/office/officeart/2005/8/layout/hierarchy3"/>
    <dgm:cxn modelId="{97424FDE-6778-4192-8657-EF5F7C108C51}" type="presOf" srcId="{1F6BB76C-BF4E-4CB6-967B-71F20144154C}" destId="{ABE03C30-60CF-460C-BBA4-BB951C353F41}" srcOrd="0" destOrd="0" presId="urn:microsoft.com/office/officeart/2005/8/layout/hierarchy3"/>
    <dgm:cxn modelId="{37EB29D4-3602-4CD1-B77B-79FD90F87403}" type="presOf" srcId="{BC593D4C-6C84-4230-A03E-09BDC7256D78}" destId="{AB15ED29-3F5C-4C18-9B5C-4329334A63E4}" srcOrd="0" destOrd="0" presId="urn:microsoft.com/office/officeart/2005/8/layout/hierarchy3"/>
    <dgm:cxn modelId="{CEDBC23F-C60E-4B43-B94A-3854283B2B3E}" type="presOf" srcId="{66312E66-4BF5-4A8B-A0F4-7F1595D80E58}" destId="{E304CC40-9BF9-4CC3-86E0-8DB3B4FF4A33}" srcOrd="0" destOrd="0" presId="urn:microsoft.com/office/officeart/2005/8/layout/hierarchy3"/>
    <dgm:cxn modelId="{6860A945-1A1A-4AE2-B770-3A6A1A9BDAB2}" type="presOf" srcId="{F38C201F-8A8D-404B-AD14-C570F4253906}" destId="{8E3E9498-A814-470F-849F-DBE47FADF99D}" srcOrd="0" destOrd="0" presId="urn:microsoft.com/office/officeart/2005/8/layout/hierarchy3"/>
    <dgm:cxn modelId="{51ABFCA7-2FDD-486F-925D-22F2910A3593}" type="presOf" srcId="{DF569E74-7017-4FC8-AA2A-D540EDFFAA84}" destId="{B734233D-872C-4153-A5D9-FE47CE661E3E}" srcOrd="0" destOrd="0" presId="urn:microsoft.com/office/officeart/2005/8/layout/hierarchy3"/>
    <dgm:cxn modelId="{5599775D-CDA4-400E-A5EC-7B7A99934860}" srcId="{E897D63B-47F6-43EA-ACD5-BE1D63AD9B19}" destId="{FFBEF5A3-F9CF-41E3-9EB1-31DAD59D2479}" srcOrd="0" destOrd="0" parTransId="{68A3F416-DFE6-4FEE-8474-8985D9FFFAA6}" sibTransId="{4F3C46ED-28FE-48B0-B59C-B037C5BB12C4}"/>
    <dgm:cxn modelId="{5386430D-54B3-430A-85EE-1BC47FAFE831}" type="presOf" srcId="{87023011-0D89-45BD-9892-1177E76400BF}" destId="{323DA525-56A4-4EA1-B200-83C96D3F25FD}" srcOrd="0" destOrd="0" presId="urn:microsoft.com/office/officeart/2005/8/layout/hierarchy3"/>
    <dgm:cxn modelId="{6B1A877E-F275-4EC6-818B-9E3CFB79183D}" srcId="{A55DDB75-7B9F-4BA1-AC60-458E86CFC3AE}" destId="{1F6BB76C-BF4E-4CB6-967B-71F20144154C}" srcOrd="1" destOrd="0" parTransId="{EB508658-630B-4D22-B88B-5B0BFE56571E}" sibTransId="{837B2B92-A251-439D-8B76-4742202F0C8B}"/>
    <dgm:cxn modelId="{44E4177D-F4FF-4ECE-84E4-72042DD61A94}" type="presOf" srcId="{43A5E7B8-66F8-4AC2-84D9-6DF6E05D919C}" destId="{F651D012-FA71-470F-856A-4D03745FDD8B}" srcOrd="0" destOrd="0" presId="urn:microsoft.com/office/officeart/2005/8/layout/hierarchy3"/>
    <dgm:cxn modelId="{C85A9E58-3CD6-46E8-8F74-C9C63D45E51F}" type="presOf" srcId="{FFBEF5A3-F9CF-41E3-9EB1-31DAD59D2479}" destId="{6145F6A1-DB9A-404E-B507-1FCA2486AC1B}" srcOrd="0" destOrd="0" presId="urn:microsoft.com/office/officeart/2005/8/layout/hierarchy3"/>
    <dgm:cxn modelId="{8B4B6BA8-4AB6-4768-A462-A927A3CAFCC4}" srcId="{1F6BB76C-BF4E-4CB6-967B-71F20144154C}" destId="{AB77C6EC-975D-41E1-85E6-6556E580C6D7}" srcOrd="3" destOrd="0" parTransId="{B42426D2-0CB5-4C89-808D-7D1D9D6628DC}" sibTransId="{49889192-ED9A-4627-AF2E-7E6BF5C011E5}"/>
    <dgm:cxn modelId="{53667660-000E-4D0C-B75C-D945D0AD3BA0}" type="presOf" srcId="{582F6C6C-420A-4F5E-B175-623D04A3AF04}" destId="{C7EEADCC-43D4-4494-BBE3-991DA7E33DD1}" srcOrd="0" destOrd="0" presId="urn:microsoft.com/office/officeart/2005/8/layout/hierarchy3"/>
    <dgm:cxn modelId="{DD365031-D6F0-491D-9AF8-3E7227713A76}" type="presParOf" srcId="{A912838D-8901-43EE-9ADF-0A55B5DD73C0}" destId="{96B2D394-B769-478E-92C9-ABA219B4C844}" srcOrd="0" destOrd="0" presId="urn:microsoft.com/office/officeart/2005/8/layout/hierarchy3"/>
    <dgm:cxn modelId="{F8AB40F2-A6A8-4149-8D73-540F5EE8569B}" type="presParOf" srcId="{96B2D394-B769-478E-92C9-ABA219B4C844}" destId="{D425ABB7-DE8B-46EB-9EE6-AB5B3F46218D}" srcOrd="0" destOrd="0" presId="urn:microsoft.com/office/officeart/2005/8/layout/hierarchy3"/>
    <dgm:cxn modelId="{AD201227-5966-4301-B949-64932D49D85F}" type="presParOf" srcId="{D425ABB7-DE8B-46EB-9EE6-AB5B3F46218D}" destId="{F8F5E899-728C-4581-8F36-D6A1C336E8B9}" srcOrd="0" destOrd="0" presId="urn:microsoft.com/office/officeart/2005/8/layout/hierarchy3"/>
    <dgm:cxn modelId="{77347CFE-C068-4382-B76D-17402D075AB2}" type="presParOf" srcId="{D425ABB7-DE8B-46EB-9EE6-AB5B3F46218D}" destId="{60BDFBC3-4233-423F-85BB-2A72003E820C}" srcOrd="1" destOrd="0" presId="urn:microsoft.com/office/officeart/2005/8/layout/hierarchy3"/>
    <dgm:cxn modelId="{5689767B-09DF-4B86-85CE-56DC0F30CBCE}" type="presParOf" srcId="{96B2D394-B769-478E-92C9-ABA219B4C844}" destId="{32EBDD9F-0F79-435C-B6CB-6FBAFD5BE7E0}" srcOrd="1" destOrd="0" presId="urn:microsoft.com/office/officeart/2005/8/layout/hierarchy3"/>
    <dgm:cxn modelId="{AC8A0FE8-9E02-4332-9D4D-E7A62805609F}" type="presParOf" srcId="{32EBDD9F-0F79-435C-B6CB-6FBAFD5BE7E0}" destId="{73BE1B08-0A28-49F4-ADC8-B4A45E8C3E63}" srcOrd="0" destOrd="0" presId="urn:microsoft.com/office/officeart/2005/8/layout/hierarchy3"/>
    <dgm:cxn modelId="{A437720B-D52F-4942-9740-D937F9ED818A}" type="presParOf" srcId="{32EBDD9F-0F79-435C-B6CB-6FBAFD5BE7E0}" destId="{6145F6A1-DB9A-404E-B507-1FCA2486AC1B}" srcOrd="1" destOrd="0" presId="urn:microsoft.com/office/officeart/2005/8/layout/hierarchy3"/>
    <dgm:cxn modelId="{816057F1-52D8-489C-B290-24A92F88138F}" type="presParOf" srcId="{32EBDD9F-0F79-435C-B6CB-6FBAFD5BE7E0}" destId="{E304CC40-9BF9-4CC3-86E0-8DB3B4FF4A33}" srcOrd="2" destOrd="0" presId="urn:microsoft.com/office/officeart/2005/8/layout/hierarchy3"/>
    <dgm:cxn modelId="{900516F7-BF33-4A09-B4D3-02E36FC80AB8}" type="presParOf" srcId="{32EBDD9F-0F79-435C-B6CB-6FBAFD5BE7E0}" destId="{C7EEADCC-43D4-4494-BBE3-991DA7E33DD1}" srcOrd="3" destOrd="0" presId="urn:microsoft.com/office/officeart/2005/8/layout/hierarchy3"/>
    <dgm:cxn modelId="{24C175E1-6F9D-4EB1-B2BD-83C729928B7E}" type="presParOf" srcId="{32EBDD9F-0F79-435C-B6CB-6FBAFD5BE7E0}" destId="{AB15ED29-3F5C-4C18-9B5C-4329334A63E4}" srcOrd="4" destOrd="0" presId="urn:microsoft.com/office/officeart/2005/8/layout/hierarchy3"/>
    <dgm:cxn modelId="{B069E028-3437-464B-9F04-17AF7091CE6B}" type="presParOf" srcId="{32EBDD9F-0F79-435C-B6CB-6FBAFD5BE7E0}" destId="{D62B9A19-A86C-4CF6-A97C-695B60EA8256}" srcOrd="5" destOrd="0" presId="urn:microsoft.com/office/officeart/2005/8/layout/hierarchy3"/>
    <dgm:cxn modelId="{6F18D403-A051-49F7-918D-142DA8A006ED}" type="presParOf" srcId="{32EBDD9F-0F79-435C-B6CB-6FBAFD5BE7E0}" destId="{DF4D6B46-9D44-454D-971C-0098B30E295B}" srcOrd="6" destOrd="0" presId="urn:microsoft.com/office/officeart/2005/8/layout/hierarchy3"/>
    <dgm:cxn modelId="{A355F13D-19C4-4306-8D7D-77BA4FDE3243}" type="presParOf" srcId="{32EBDD9F-0F79-435C-B6CB-6FBAFD5BE7E0}" destId="{8E3E9498-A814-470F-849F-DBE47FADF99D}" srcOrd="7" destOrd="0" presId="urn:microsoft.com/office/officeart/2005/8/layout/hierarchy3"/>
    <dgm:cxn modelId="{7DA7474C-D235-4782-A0D7-A31F7ABED8A9}" type="presParOf" srcId="{32EBDD9F-0F79-435C-B6CB-6FBAFD5BE7E0}" destId="{2890E375-52CD-40BA-85BF-893499FEDA7E}" srcOrd="8" destOrd="0" presId="urn:microsoft.com/office/officeart/2005/8/layout/hierarchy3"/>
    <dgm:cxn modelId="{0E4D6270-E1A1-4619-B9E8-9CC3E901FCD9}" type="presParOf" srcId="{32EBDD9F-0F79-435C-B6CB-6FBAFD5BE7E0}" destId="{4419FEDE-6F42-4275-B9D0-0416CDECE8E1}" srcOrd="9" destOrd="0" presId="urn:microsoft.com/office/officeart/2005/8/layout/hierarchy3"/>
    <dgm:cxn modelId="{57403CB0-128A-4523-A79F-9C0DA8CFAB07}" type="presParOf" srcId="{32EBDD9F-0F79-435C-B6CB-6FBAFD5BE7E0}" destId="{323DA525-56A4-4EA1-B200-83C96D3F25FD}" srcOrd="10" destOrd="0" presId="urn:microsoft.com/office/officeart/2005/8/layout/hierarchy3"/>
    <dgm:cxn modelId="{961C73C5-402F-4CF9-B330-701765F42C57}" type="presParOf" srcId="{32EBDD9F-0F79-435C-B6CB-6FBAFD5BE7E0}" destId="{36FCE7FF-9CFA-4F73-8BF3-6468DFE6C7FA}" srcOrd="11" destOrd="0" presId="urn:microsoft.com/office/officeart/2005/8/layout/hierarchy3"/>
    <dgm:cxn modelId="{063CFB2C-C0A6-48EA-9181-0AE9DCE6E5D7}" type="presParOf" srcId="{32EBDD9F-0F79-435C-B6CB-6FBAFD5BE7E0}" destId="{D02BB8B1-8E66-449F-A7DF-738599D679CC}" srcOrd="12" destOrd="0" presId="urn:microsoft.com/office/officeart/2005/8/layout/hierarchy3"/>
    <dgm:cxn modelId="{C5BD0150-0480-4245-9823-D592DD969B42}" type="presParOf" srcId="{32EBDD9F-0F79-435C-B6CB-6FBAFD5BE7E0}" destId="{503CD4B0-3551-45B7-BB67-7BCD983B8DF3}" srcOrd="13" destOrd="0" presId="urn:microsoft.com/office/officeart/2005/8/layout/hierarchy3"/>
    <dgm:cxn modelId="{C703AC6D-EA7C-43E9-9DF7-39801B317722}" type="presParOf" srcId="{A912838D-8901-43EE-9ADF-0A55B5DD73C0}" destId="{2764E0FA-05FE-4CBB-95F2-C312D0485ACC}" srcOrd="1" destOrd="0" presId="urn:microsoft.com/office/officeart/2005/8/layout/hierarchy3"/>
    <dgm:cxn modelId="{86D00D87-D04A-4023-8154-4A533195C5C2}" type="presParOf" srcId="{2764E0FA-05FE-4CBB-95F2-C312D0485ACC}" destId="{2656F052-B1E9-40E7-BC48-7933B0F253A9}" srcOrd="0" destOrd="0" presId="urn:microsoft.com/office/officeart/2005/8/layout/hierarchy3"/>
    <dgm:cxn modelId="{B267FE45-A69E-42E3-9FC0-1938892ED8B6}" type="presParOf" srcId="{2656F052-B1E9-40E7-BC48-7933B0F253A9}" destId="{ABE03C30-60CF-460C-BBA4-BB951C353F41}" srcOrd="0" destOrd="0" presId="urn:microsoft.com/office/officeart/2005/8/layout/hierarchy3"/>
    <dgm:cxn modelId="{1819FE77-D0A3-414F-BC39-0A8AA4377B9B}" type="presParOf" srcId="{2656F052-B1E9-40E7-BC48-7933B0F253A9}" destId="{0846B65D-C9ED-42DA-BF7E-F9DC26C442F0}" srcOrd="1" destOrd="0" presId="urn:microsoft.com/office/officeart/2005/8/layout/hierarchy3"/>
    <dgm:cxn modelId="{97BF2F9E-88EC-4CAF-B26C-A5C11F5A99C7}" type="presParOf" srcId="{2764E0FA-05FE-4CBB-95F2-C312D0485ACC}" destId="{E66EA3A1-9342-4032-B5C5-C186CB67538F}" srcOrd="1" destOrd="0" presId="urn:microsoft.com/office/officeart/2005/8/layout/hierarchy3"/>
    <dgm:cxn modelId="{59486ACC-1512-43E4-9FDC-0E843BE389EE}" type="presParOf" srcId="{E66EA3A1-9342-4032-B5C5-C186CB67538F}" destId="{F651D012-FA71-470F-856A-4D03745FDD8B}" srcOrd="0" destOrd="0" presId="urn:microsoft.com/office/officeart/2005/8/layout/hierarchy3"/>
    <dgm:cxn modelId="{673E1D39-5729-47F1-AFEE-A6FBE505021E}" type="presParOf" srcId="{E66EA3A1-9342-4032-B5C5-C186CB67538F}" destId="{4155F9DC-6075-47F9-BA2B-E666D4EBF8FA}" srcOrd="1" destOrd="0" presId="urn:microsoft.com/office/officeart/2005/8/layout/hierarchy3"/>
    <dgm:cxn modelId="{B250C316-06B3-4853-80FE-4C570D63CC7E}" type="presParOf" srcId="{E66EA3A1-9342-4032-B5C5-C186CB67538F}" destId="{4F58991D-F822-45A9-A8A2-ADCC7C8AA48E}" srcOrd="2" destOrd="0" presId="urn:microsoft.com/office/officeart/2005/8/layout/hierarchy3"/>
    <dgm:cxn modelId="{272DF68E-EE61-445D-8B32-D2DE338CFC88}" type="presParOf" srcId="{E66EA3A1-9342-4032-B5C5-C186CB67538F}" destId="{C5D79D74-3B6A-4F0C-869A-12560378E40B}" srcOrd="3" destOrd="0" presId="urn:microsoft.com/office/officeart/2005/8/layout/hierarchy3"/>
    <dgm:cxn modelId="{2E3AE9F1-B780-476B-9CBB-848DFC3EB363}" type="presParOf" srcId="{E66EA3A1-9342-4032-B5C5-C186CB67538F}" destId="{B734233D-872C-4153-A5D9-FE47CE661E3E}" srcOrd="4" destOrd="0" presId="urn:microsoft.com/office/officeart/2005/8/layout/hierarchy3"/>
    <dgm:cxn modelId="{E6194B2D-1731-4967-8B88-1EA37C64CF92}" type="presParOf" srcId="{E66EA3A1-9342-4032-B5C5-C186CB67538F}" destId="{49D593DA-FE29-4830-BE7A-242E2A2BE23E}" srcOrd="5" destOrd="0" presId="urn:microsoft.com/office/officeart/2005/8/layout/hierarchy3"/>
    <dgm:cxn modelId="{DA5C6C17-7AEA-4895-9F3A-76762F70AA0A}" type="presParOf" srcId="{E66EA3A1-9342-4032-B5C5-C186CB67538F}" destId="{CC5AE85A-1022-4D1B-BDC2-37AF14CF649F}" srcOrd="6" destOrd="0" presId="urn:microsoft.com/office/officeart/2005/8/layout/hierarchy3"/>
    <dgm:cxn modelId="{821490D4-B518-4A5B-93D5-4E857B89E54F}" type="presParOf" srcId="{E66EA3A1-9342-4032-B5C5-C186CB67538F}" destId="{3D865E81-544F-4BC7-B4FC-3FA0C7673E48}" srcOrd="7" destOrd="0" presId="urn:microsoft.com/office/officeart/2005/8/layout/hierarchy3"/>
    <dgm:cxn modelId="{B934A615-FA92-44AC-8BBA-1351368DAD2F}" type="presParOf" srcId="{E66EA3A1-9342-4032-B5C5-C186CB67538F}" destId="{83C0861A-5429-49D0-92AB-5684BFEB76A4}" srcOrd="8" destOrd="0" presId="urn:microsoft.com/office/officeart/2005/8/layout/hierarchy3"/>
    <dgm:cxn modelId="{978CEA4D-8DFE-4EB6-AC0D-172A711E6D5F}" type="presParOf" srcId="{E66EA3A1-9342-4032-B5C5-C186CB67538F}" destId="{DA989D19-E94E-416F-A565-F3710DB903EE}" srcOrd="9"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3" csCatId="colorful" phldr="1"/>
      <dgm:spPr/>
      <dgm:t>
        <a:bodyPr/>
        <a:lstStyle/>
        <a:p>
          <a:endParaRPr lang="zh-CN" altLang="en-US"/>
        </a:p>
      </dgm:t>
    </dgm:pt>
    <dgm:pt modelId="{208CCEB0-A4F9-480C-A904-3E4A7576A32F}">
      <dgm:prSet phldrT="[文本]" custT="1"/>
      <dgm:spPr/>
      <dgm:t>
        <a:bodyPr/>
        <a:lstStyle/>
        <a:p>
          <a:r>
            <a:rPr lang="en-US" altLang="zh-CN" sz="1800" b="1" dirty="0" smtClean="0">
              <a:solidFill>
                <a:schemeClr val="bg1"/>
              </a:solidFill>
              <a:ea typeface="黑体" pitchFamily="2" charset="-122"/>
              <a:cs typeface="Arial" pitchFamily="34" charset="0"/>
            </a:rPr>
            <a:t>1</a:t>
          </a:r>
          <a:r>
            <a:rPr lang="zh-CN" altLang="en-US" sz="1800" b="1" dirty="0" smtClean="0">
              <a:solidFill>
                <a:schemeClr val="bg1"/>
              </a:solidFill>
              <a:ea typeface="黑体" pitchFamily="2" charset="-122"/>
              <a:cs typeface="Arial" pitchFamily="34" charset="0"/>
            </a:rPr>
            <a:t>、国外餐厨垃圾处理现状</a:t>
          </a:r>
          <a:endParaRPr lang="zh-CN" altLang="en-US" sz="1800" dirty="0">
            <a:solidFill>
              <a:schemeClr val="bg1"/>
            </a:solidFill>
          </a:endParaRPr>
        </a:p>
      </dgm:t>
    </dgm:pt>
    <dgm:pt modelId="{A458EC6B-779C-453D-9E97-486D6C36B667}" type="parTrans" cxnId="{F336A365-0478-41C3-BF86-F5A35F7844B6}">
      <dgm:prSet/>
      <dgm:spPr/>
      <dgm:t>
        <a:bodyPr/>
        <a:lstStyle/>
        <a:p>
          <a:endParaRPr lang="zh-CN" altLang="en-US" sz="1200">
            <a:solidFill>
              <a:schemeClr val="bg1"/>
            </a:solidFill>
          </a:endParaRPr>
        </a:p>
      </dgm:t>
    </dgm:pt>
    <dgm:pt modelId="{0555217F-5B10-429C-8127-0063F7C89C7B}" type="sibTrans" cxnId="{F336A365-0478-41C3-BF86-F5A35F7844B6}">
      <dgm:prSet/>
      <dgm:spPr/>
      <dgm:t>
        <a:bodyPr/>
        <a:lstStyle/>
        <a:p>
          <a:endParaRPr lang="zh-CN" altLang="en-US" sz="1200">
            <a:solidFill>
              <a:schemeClr val="bg1"/>
            </a:solidFill>
          </a:endParaRPr>
        </a:p>
      </dgm:t>
    </dgm:pt>
    <dgm:pt modelId="{2B696297-9A2C-4FAA-81EB-B54153D197CE}">
      <dgm:prSet phldrT="[文本]" custT="1"/>
      <dgm:spPr/>
      <dgm:t>
        <a:bodyPr/>
        <a:lstStyle/>
        <a:p>
          <a:r>
            <a:rPr lang="en-US" altLang="zh-CN" sz="1800" b="1" dirty="0" smtClean="0">
              <a:solidFill>
                <a:schemeClr val="bg1"/>
              </a:solidFill>
              <a:ea typeface="黑体" pitchFamily="2" charset="-122"/>
              <a:cs typeface="Arial" pitchFamily="34" charset="0"/>
            </a:rPr>
            <a:t>2</a:t>
          </a:r>
          <a:r>
            <a:rPr lang="zh-CN" altLang="en-US" sz="1800" b="1" dirty="0" smtClean="0">
              <a:solidFill>
                <a:schemeClr val="bg1"/>
              </a:solidFill>
              <a:ea typeface="黑体" pitchFamily="2" charset="-122"/>
              <a:cs typeface="Arial" pitchFamily="34" charset="0"/>
            </a:rPr>
            <a:t>、国内餐厨垃圾处理现状</a:t>
          </a:r>
          <a:endParaRPr lang="zh-CN" altLang="en-US" sz="1800" dirty="0">
            <a:solidFill>
              <a:schemeClr val="bg1"/>
            </a:solidFill>
          </a:endParaRPr>
        </a:p>
      </dgm:t>
    </dgm:pt>
    <dgm:pt modelId="{EF3C593A-80F4-49EE-BBE9-5EF388E5A500}" type="parTrans" cxnId="{D133543F-235D-4674-9322-BA73371D2992}">
      <dgm:prSet/>
      <dgm:spPr/>
      <dgm:t>
        <a:bodyPr/>
        <a:lstStyle/>
        <a:p>
          <a:endParaRPr lang="zh-CN" altLang="en-US" sz="1200">
            <a:solidFill>
              <a:schemeClr val="bg1"/>
            </a:solidFill>
          </a:endParaRPr>
        </a:p>
      </dgm:t>
    </dgm:pt>
    <dgm:pt modelId="{952C4D96-C326-4378-A4AC-AFE1299FF180}" type="sibTrans" cxnId="{D133543F-235D-4674-9322-BA73371D2992}">
      <dgm:prSet/>
      <dgm:spPr/>
      <dgm:t>
        <a:bodyPr/>
        <a:lstStyle/>
        <a:p>
          <a:endParaRPr lang="zh-CN" altLang="en-US" sz="1200">
            <a:solidFill>
              <a:schemeClr val="bg1"/>
            </a:solidFill>
          </a:endParaRPr>
        </a:p>
      </dgm:t>
    </dgm:pt>
    <dgm:pt modelId="{E26E5371-68D8-4CCC-BC13-A30E540B512D}">
      <dgm:prSet phldrT="[文本]" custT="1"/>
      <dgm:spPr/>
      <dgm:t>
        <a:bodyPr/>
        <a:lstStyle/>
        <a:p>
          <a:r>
            <a:rPr lang="en-US" altLang="zh-CN" sz="1800" b="1" dirty="0" smtClean="0">
              <a:solidFill>
                <a:schemeClr val="bg1"/>
              </a:solidFill>
              <a:ea typeface="黑体" pitchFamily="2" charset="-122"/>
              <a:cs typeface="Arial" pitchFamily="34" charset="0"/>
            </a:rPr>
            <a:t>3</a:t>
          </a:r>
          <a:r>
            <a:rPr lang="zh-CN" altLang="en-US" sz="1800" b="1" dirty="0" smtClean="0">
              <a:solidFill>
                <a:schemeClr val="bg1"/>
              </a:solidFill>
              <a:ea typeface="黑体" pitchFamily="2" charset="-122"/>
              <a:cs typeface="Arial" pitchFamily="34" charset="0"/>
            </a:rPr>
            <a:t>、国内餐厨垃圾处理现状总结</a:t>
          </a:r>
          <a:endParaRPr lang="zh-CN" altLang="en-US" sz="1800" dirty="0">
            <a:solidFill>
              <a:schemeClr val="bg1"/>
            </a:solidFill>
          </a:endParaRPr>
        </a:p>
      </dgm:t>
    </dgm:pt>
    <dgm:pt modelId="{C426F853-9CC3-405D-9566-768978685C79}" type="parTrans" cxnId="{A6FB749B-544E-4461-B074-DBA67E8AD18C}">
      <dgm:prSet/>
      <dgm:spPr/>
      <dgm:t>
        <a:bodyPr/>
        <a:lstStyle/>
        <a:p>
          <a:endParaRPr lang="zh-CN" altLang="en-US" sz="1200">
            <a:solidFill>
              <a:schemeClr val="bg1"/>
            </a:solidFill>
          </a:endParaRPr>
        </a:p>
      </dgm:t>
    </dgm:pt>
    <dgm:pt modelId="{36DC6F87-C3B0-45E6-B8C0-9E20556849BF}" type="sibTrans" cxnId="{A6FB749B-544E-4461-B074-DBA67E8AD18C}">
      <dgm:prSet/>
      <dgm:spPr/>
      <dgm:t>
        <a:bodyPr/>
        <a:lstStyle/>
        <a:p>
          <a:endParaRPr lang="zh-CN" altLang="en-US" sz="1200">
            <a:solidFill>
              <a:schemeClr val="bg1"/>
            </a:solidFill>
          </a:endParaRPr>
        </a:p>
      </dgm:t>
    </dgm:pt>
    <dgm:pt modelId="{3BA6E080-66B9-4610-8656-BD65C9F1C637}">
      <dgm:prSet phldrT="[文本]" custT="1"/>
      <dgm:spPr/>
      <dgm:t>
        <a:bodyPr/>
        <a:lstStyle/>
        <a:p>
          <a:r>
            <a:rPr lang="en-US" altLang="zh-CN" sz="1800" b="1" dirty="0" smtClean="0">
              <a:solidFill>
                <a:schemeClr val="bg1"/>
              </a:solidFill>
              <a:ea typeface="黑体" pitchFamily="2" charset="-122"/>
              <a:cs typeface="Arial" pitchFamily="34" charset="0"/>
            </a:rPr>
            <a:t>4</a:t>
          </a:r>
          <a:r>
            <a:rPr lang="zh-CN" altLang="en-US" sz="1800" b="1" dirty="0" smtClean="0">
              <a:solidFill>
                <a:schemeClr val="bg1"/>
              </a:solidFill>
              <a:ea typeface="黑体" pitchFamily="2" charset="-122"/>
              <a:cs typeface="Arial" pitchFamily="34" charset="0"/>
            </a:rPr>
            <a:t>、餐厨垃圾的相关法规、规范</a:t>
          </a:r>
          <a:endParaRPr lang="zh-CN" altLang="en-US" sz="1800" dirty="0">
            <a:solidFill>
              <a:schemeClr val="bg1"/>
            </a:solidFill>
          </a:endParaRPr>
        </a:p>
      </dgm:t>
    </dgm:pt>
    <dgm:pt modelId="{BF37D4E5-10BB-489E-9F04-6CA75BB7683D}" type="parTrans" cxnId="{AB4C6003-1957-464B-BF8E-D8B2D59A8DE0}">
      <dgm:prSet/>
      <dgm:spPr/>
      <dgm:t>
        <a:bodyPr/>
        <a:lstStyle/>
        <a:p>
          <a:endParaRPr lang="zh-CN" altLang="en-US" sz="1200">
            <a:solidFill>
              <a:schemeClr val="bg1"/>
            </a:solidFill>
          </a:endParaRPr>
        </a:p>
      </dgm:t>
    </dgm:pt>
    <dgm:pt modelId="{2FBE9D5E-6388-4FF1-A1FB-CCD85D54BD20}" type="sibTrans" cxnId="{AB4C6003-1957-464B-BF8E-D8B2D59A8DE0}">
      <dgm:prSet/>
      <dgm:spPr/>
      <dgm:t>
        <a:bodyPr/>
        <a:lstStyle/>
        <a:p>
          <a:endParaRPr lang="zh-CN" altLang="en-US" sz="1200">
            <a:solidFill>
              <a:schemeClr val="bg1"/>
            </a:solidFill>
          </a:endParaRPr>
        </a:p>
      </dgm:t>
    </dgm:pt>
    <dgm:pt modelId="{A094D06C-936A-4B64-8740-6D81F240DE18}">
      <dgm:prSet phldrT="[文本]" custT="1"/>
      <dgm:spPr/>
      <dgm:t>
        <a:bodyPr/>
        <a:lstStyle/>
        <a:p>
          <a:r>
            <a:rPr lang="en-US" altLang="zh-CN" sz="1800" b="1" dirty="0" smtClean="0">
              <a:solidFill>
                <a:schemeClr val="bg1"/>
              </a:solidFill>
              <a:ea typeface="黑体" pitchFamily="2" charset="-122"/>
              <a:cs typeface="Arial" pitchFamily="34" charset="0"/>
            </a:rPr>
            <a:t>5</a:t>
          </a:r>
          <a:r>
            <a:rPr lang="zh-CN" altLang="en-US" sz="1800" b="1" dirty="0" smtClean="0">
              <a:solidFill>
                <a:schemeClr val="bg1"/>
              </a:solidFill>
              <a:ea typeface="黑体" pitchFamily="2" charset="-122"/>
              <a:cs typeface="Arial" pitchFamily="34" charset="0"/>
            </a:rPr>
            <a:t>、我国餐厨垃圾处理的主要问题</a:t>
          </a:r>
          <a:endParaRPr lang="zh-CN" altLang="en-US" sz="1800" dirty="0">
            <a:solidFill>
              <a:schemeClr val="bg1"/>
            </a:solidFill>
          </a:endParaRPr>
        </a:p>
      </dgm:t>
    </dgm:pt>
    <dgm:pt modelId="{A1CE696F-7464-444C-8E60-63BF4F7D351F}" type="parTrans" cxnId="{F85A2374-E8A5-47D9-95D9-FDB710BD3A97}">
      <dgm:prSet/>
      <dgm:spPr/>
      <dgm:t>
        <a:bodyPr/>
        <a:lstStyle/>
        <a:p>
          <a:endParaRPr lang="zh-CN" altLang="en-US" sz="1200">
            <a:solidFill>
              <a:schemeClr val="bg1"/>
            </a:solidFill>
          </a:endParaRPr>
        </a:p>
      </dgm:t>
    </dgm:pt>
    <dgm:pt modelId="{00D39464-64BD-4913-9EE2-95CDA8903B8F}" type="sibTrans" cxnId="{F85A2374-E8A5-47D9-95D9-FDB710BD3A97}">
      <dgm:prSet/>
      <dgm:spPr/>
      <dgm:t>
        <a:bodyPr/>
        <a:lstStyle/>
        <a:p>
          <a:endParaRPr lang="zh-CN" altLang="en-US" sz="1200">
            <a:solidFill>
              <a:schemeClr val="bg1"/>
            </a:solidFill>
          </a:endParaRPr>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5"/>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5"/>
      <dgm:spPr/>
    </dgm:pt>
    <dgm:pt modelId="{25280C47-D190-4A7F-9308-6DD1E4115294}" type="pres">
      <dgm:prSet presAssocID="{ADD9475B-77CF-4945-803C-422AB628EE3E}" presName="dstNode" presStyleLbl="node1" presStyleIdx="0" presStyleCnt="5"/>
      <dgm:spPr/>
    </dgm:pt>
    <dgm:pt modelId="{DA47EEBC-E5AF-42C0-954B-894F762E3E32}" type="pres">
      <dgm:prSet presAssocID="{208CCEB0-A4F9-480C-A904-3E4A7576A32F}" presName="text_1" presStyleLbl="node1" presStyleIdx="0" presStyleCnt="5">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5"/>
      <dgm:spPr/>
    </dgm:pt>
    <dgm:pt modelId="{7B20E26E-CE58-4861-9AED-91538CB43923}" type="pres">
      <dgm:prSet presAssocID="{2B696297-9A2C-4FAA-81EB-B54153D197CE}" presName="text_2" presStyleLbl="node1" presStyleIdx="1" presStyleCnt="5">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5"/>
      <dgm:spPr/>
    </dgm:pt>
    <dgm:pt modelId="{76B6DDE1-7BDD-4407-BA24-C3372B416C4D}" type="pres">
      <dgm:prSet presAssocID="{E26E5371-68D8-4CCC-BC13-A30E540B512D}" presName="text_3" presStyleLbl="node1" presStyleIdx="2" presStyleCnt="5">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5"/>
      <dgm:spPr/>
    </dgm:pt>
    <dgm:pt modelId="{F5A7A346-89F0-4845-B9E2-888D0717EF54}" type="pres">
      <dgm:prSet presAssocID="{3BA6E080-66B9-4610-8656-BD65C9F1C637}" presName="text_4" presStyleLbl="node1" presStyleIdx="3" presStyleCnt="5">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5"/>
      <dgm:spPr/>
    </dgm:pt>
    <dgm:pt modelId="{B2EA6B5D-7AD7-49F0-8F77-6925DAE625E3}" type="pres">
      <dgm:prSet presAssocID="{A094D06C-936A-4B64-8740-6D81F240DE18}" presName="text_5" presStyleLbl="node1" presStyleIdx="4" presStyleCnt="5">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5"/>
      <dgm:spPr/>
    </dgm:pt>
  </dgm:ptLst>
  <dgm:cxnLst>
    <dgm:cxn modelId="{A6FB749B-544E-4461-B074-DBA67E8AD18C}" srcId="{ADD9475B-77CF-4945-803C-422AB628EE3E}" destId="{E26E5371-68D8-4CCC-BC13-A30E540B512D}" srcOrd="2" destOrd="0" parTransId="{C426F853-9CC3-405D-9566-768978685C79}" sibTransId="{36DC6F87-C3B0-45E6-B8C0-9E20556849BF}"/>
    <dgm:cxn modelId="{9B3A3892-EC18-4138-9FBC-36E3905DDF97}" type="presOf" srcId="{E26E5371-68D8-4CCC-BC13-A30E540B512D}" destId="{76B6DDE1-7BDD-4407-BA24-C3372B416C4D}" srcOrd="0" destOrd="0" presId="urn:microsoft.com/office/officeart/2008/layout/VerticalCurvedList"/>
    <dgm:cxn modelId="{94CD5338-6A66-4427-88F9-26DA5345CE64}" type="presOf" srcId="{208CCEB0-A4F9-480C-A904-3E4A7576A32F}" destId="{DA47EEBC-E5AF-42C0-954B-894F762E3E32}" srcOrd="0" destOrd="0" presId="urn:microsoft.com/office/officeart/2008/layout/VerticalCurvedList"/>
    <dgm:cxn modelId="{0FCB943E-8381-4D16-9C7F-749EFDE5DB8C}" type="presOf" srcId="{0555217F-5B10-429C-8127-0063F7C89C7B}" destId="{DDAC9858-8F9E-4DCA-8C46-63D427E7113D}" srcOrd="0" destOrd="0" presId="urn:microsoft.com/office/officeart/2008/layout/VerticalCurvedList"/>
    <dgm:cxn modelId="{AB4C6003-1957-464B-BF8E-D8B2D59A8DE0}" srcId="{ADD9475B-77CF-4945-803C-422AB628EE3E}" destId="{3BA6E080-66B9-4610-8656-BD65C9F1C637}" srcOrd="3" destOrd="0" parTransId="{BF37D4E5-10BB-489E-9F04-6CA75BB7683D}" sibTransId="{2FBE9D5E-6388-4FF1-A1FB-CCD85D54BD20}"/>
    <dgm:cxn modelId="{F85A2374-E8A5-47D9-95D9-FDB710BD3A97}" srcId="{ADD9475B-77CF-4945-803C-422AB628EE3E}" destId="{A094D06C-936A-4B64-8740-6D81F240DE18}" srcOrd="4" destOrd="0" parTransId="{A1CE696F-7464-444C-8E60-63BF4F7D351F}" sibTransId="{00D39464-64BD-4913-9EE2-95CDA8903B8F}"/>
    <dgm:cxn modelId="{0E953A6D-47E5-43A5-B22E-9932046A3667}" type="presOf" srcId="{A094D06C-936A-4B64-8740-6D81F240DE18}" destId="{B2EA6B5D-7AD7-49F0-8F77-6925DAE625E3}" srcOrd="0" destOrd="0" presId="urn:microsoft.com/office/officeart/2008/layout/VerticalCurvedList"/>
    <dgm:cxn modelId="{7B537786-7610-4912-B2CA-5CB2217315D4}" type="presOf" srcId="{2B696297-9A2C-4FAA-81EB-B54153D197CE}" destId="{7B20E26E-CE58-4861-9AED-91538CB43923}" srcOrd="0" destOrd="0" presId="urn:microsoft.com/office/officeart/2008/layout/VerticalCurvedList"/>
    <dgm:cxn modelId="{F336A365-0478-41C3-BF86-F5A35F7844B6}" srcId="{ADD9475B-77CF-4945-803C-422AB628EE3E}" destId="{208CCEB0-A4F9-480C-A904-3E4A7576A32F}" srcOrd="0" destOrd="0" parTransId="{A458EC6B-779C-453D-9E97-486D6C36B667}" sibTransId="{0555217F-5B10-429C-8127-0063F7C89C7B}"/>
    <dgm:cxn modelId="{D133543F-235D-4674-9322-BA73371D2992}" srcId="{ADD9475B-77CF-4945-803C-422AB628EE3E}" destId="{2B696297-9A2C-4FAA-81EB-B54153D197CE}" srcOrd="1" destOrd="0" parTransId="{EF3C593A-80F4-49EE-BBE9-5EF388E5A500}" sibTransId="{952C4D96-C326-4378-A4AC-AFE1299FF180}"/>
    <dgm:cxn modelId="{F16550D0-0CEB-4517-856D-80B283C14CDB}" type="presOf" srcId="{3BA6E080-66B9-4610-8656-BD65C9F1C637}" destId="{F5A7A346-89F0-4845-B9E2-888D0717EF54}" srcOrd="0" destOrd="0" presId="urn:microsoft.com/office/officeart/2008/layout/VerticalCurvedList"/>
    <dgm:cxn modelId="{B4F83CFF-572E-4BF5-BEA8-4C2AF893D127}" type="presOf" srcId="{ADD9475B-77CF-4945-803C-422AB628EE3E}" destId="{FF0971B4-0352-4A59-86FF-A3FF9B64D9EA}" srcOrd="0" destOrd="0" presId="urn:microsoft.com/office/officeart/2008/layout/VerticalCurvedList"/>
    <dgm:cxn modelId="{F62B834C-1273-4713-BB26-DDCCB4E6F705}" type="presParOf" srcId="{FF0971B4-0352-4A59-86FF-A3FF9B64D9EA}" destId="{CD75DAFA-D747-41E8-A35D-0F9D2AB1DE67}" srcOrd="0" destOrd="0" presId="urn:microsoft.com/office/officeart/2008/layout/VerticalCurvedList"/>
    <dgm:cxn modelId="{F983D727-3185-49A1-A27D-ACEF09771324}" type="presParOf" srcId="{CD75DAFA-D747-41E8-A35D-0F9D2AB1DE67}" destId="{672A56C7-A100-480D-92F5-64EFC429D98B}" srcOrd="0" destOrd="0" presId="urn:microsoft.com/office/officeart/2008/layout/VerticalCurvedList"/>
    <dgm:cxn modelId="{8197B45E-6606-4336-8EFA-10C2BC5492C9}" type="presParOf" srcId="{672A56C7-A100-480D-92F5-64EFC429D98B}" destId="{47937A67-D63E-4D6B-B7EE-2F927239B7AD}" srcOrd="0" destOrd="0" presId="urn:microsoft.com/office/officeart/2008/layout/VerticalCurvedList"/>
    <dgm:cxn modelId="{2774D123-022F-4DF6-AEB3-8174EC90F467}" type="presParOf" srcId="{672A56C7-A100-480D-92F5-64EFC429D98B}" destId="{DDAC9858-8F9E-4DCA-8C46-63D427E7113D}" srcOrd="1" destOrd="0" presId="urn:microsoft.com/office/officeart/2008/layout/VerticalCurvedList"/>
    <dgm:cxn modelId="{8BB829C7-3071-4363-BFFC-8678EF070A95}" type="presParOf" srcId="{672A56C7-A100-480D-92F5-64EFC429D98B}" destId="{70ACD7C2-9D99-4764-896D-B3D73C953E26}" srcOrd="2" destOrd="0" presId="urn:microsoft.com/office/officeart/2008/layout/VerticalCurvedList"/>
    <dgm:cxn modelId="{53A512B0-8A0B-47A4-B895-E9B77DAB9E2A}" type="presParOf" srcId="{672A56C7-A100-480D-92F5-64EFC429D98B}" destId="{25280C47-D190-4A7F-9308-6DD1E4115294}" srcOrd="3" destOrd="0" presId="urn:microsoft.com/office/officeart/2008/layout/VerticalCurvedList"/>
    <dgm:cxn modelId="{C6A35532-F950-49E4-B62B-B920D492031D}" type="presParOf" srcId="{CD75DAFA-D747-41E8-A35D-0F9D2AB1DE67}" destId="{DA47EEBC-E5AF-42C0-954B-894F762E3E32}" srcOrd="1" destOrd="0" presId="urn:microsoft.com/office/officeart/2008/layout/VerticalCurvedList"/>
    <dgm:cxn modelId="{BF6FFB9B-BF5F-4860-9481-37B1F38E87C7}" type="presParOf" srcId="{CD75DAFA-D747-41E8-A35D-0F9D2AB1DE67}" destId="{C463BDA1-4BAA-44CF-8A55-1A48CDDFA931}" srcOrd="2" destOrd="0" presId="urn:microsoft.com/office/officeart/2008/layout/VerticalCurvedList"/>
    <dgm:cxn modelId="{A8CFEB5E-C212-4921-A715-1D3A46D70789}" type="presParOf" srcId="{C463BDA1-4BAA-44CF-8A55-1A48CDDFA931}" destId="{E0027FF6-2830-4080-B9E2-A4367A0D8733}" srcOrd="0" destOrd="0" presId="urn:microsoft.com/office/officeart/2008/layout/VerticalCurvedList"/>
    <dgm:cxn modelId="{71BBA548-CBA4-4FBA-BFD5-050EEA8E642B}" type="presParOf" srcId="{CD75DAFA-D747-41E8-A35D-0F9D2AB1DE67}" destId="{7B20E26E-CE58-4861-9AED-91538CB43923}" srcOrd="3" destOrd="0" presId="urn:microsoft.com/office/officeart/2008/layout/VerticalCurvedList"/>
    <dgm:cxn modelId="{5F266C27-AE2A-4409-B355-E94D59C9E8E6}" type="presParOf" srcId="{CD75DAFA-D747-41E8-A35D-0F9D2AB1DE67}" destId="{4AC1E0E0-8DD9-4624-A6D4-94643636B45A}" srcOrd="4" destOrd="0" presId="urn:microsoft.com/office/officeart/2008/layout/VerticalCurvedList"/>
    <dgm:cxn modelId="{52FFEA43-F369-4967-AA68-EDEE6C5D6785}" type="presParOf" srcId="{4AC1E0E0-8DD9-4624-A6D4-94643636B45A}" destId="{96FEE020-199A-4D2D-BBE8-8B647FBFDC01}" srcOrd="0" destOrd="0" presId="urn:microsoft.com/office/officeart/2008/layout/VerticalCurvedList"/>
    <dgm:cxn modelId="{F030326A-3256-4F94-8096-91CE8C832A9A}" type="presParOf" srcId="{CD75DAFA-D747-41E8-A35D-0F9D2AB1DE67}" destId="{76B6DDE1-7BDD-4407-BA24-C3372B416C4D}" srcOrd="5" destOrd="0" presId="urn:microsoft.com/office/officeart/2008/layout/VerticalCurvedList"/>
    <dgm:cxn modelId="{D9E3AACA-36DE-4677-A5D9-375166AEFFC0}" type="presParOf" srcId="{CD75DAFA-D747-41E8-A35D-0F9D2AB1DE67}" destId="{5C6C3C83-C688-4A61-9939-AEE2035D2251}" srcOrd="6" destOrd="0" presId="urn:microsoft.com/office/officeart/2008/layout/VerticalCurvedList"/>
    <dgm:cxn modelId="{77070CF5-D80C-4654-AA06-3A172AFC3D46}" type="presParOf" srcId="{5C6C3C83-C688-4A61-9939-AEE2035D2251}" destId="{97E86C59-D4A7-4E3C-855A-777A2B9B1338}" srcOrd="0" destOrd="0" presId="urn:microsoft.com/office/officeart/2008/layout/VerticalCurvedList"/>
    <dgm:cxn modelId="{B45DCD4B-FC83-42C1-A00E-38F577353956}" type="presParOf" srcId="{CD75DAFA-D747-41E8-A35D-0F9D2AB1DE67}" destId="{F5A7A346-89F0-4845-B9E2-888D0717EF54}" srcOrd="7" destOrd="0" presId="urn:microsoft.com/office/officeart/2008/layout/VerticalCurvedList"/>
    <dgm:cxn modelId="{37AE7D44-FDA3-445A-AD03-16DF87E34946}" type="presParOf" srcId="{CD75DAFA-D747-41E8-A35D-0F9D2AB1DE67}" destId="{434AB0D7-ECC3-4A74-A38F-47D8C613753D}" srcOrd="8" destOrd="0" presId="urn:microsoft.com/office/officeart/2008/layout/VerticalCurvedList"/>
    <dgm:cxn modelId="{84BD85A8-4673-4B96-94A1-4F3C860D0997}" type="presParOf" srcId="{434AB0D7-ECC3-4A74-A38F-47D8C613753D}" destId="{91285EB7-3254-45ED-9FF3-7990A1384C74}" srcOrd="0" destOrd="0" presId="urn:microsoft.com/office/officeart/2008/layout/VerticalCurvedList"/>
    <dgm:cxn modelId="{C7130EE4-D9A6-4AC6-BBF8-FF2BE0F0BAA0}" type="presParOf" srcId="{CD75DAFA-D747-41E8-A35D-0F9D2AB1DE67}" destId="{B2EA6B5D-7AD7-49F0-8F77-6925DAE625E3}" srcOrd="9" destOrd="0" presId="urn:microsoft.com/office/officeart/2008/layout/VerticalCurvedList"/>
    <dgm:cxn modelId="{91A993C4-2D3E-4DE3-98AB-B8E8AA826345}" type="presParOf" srcId="{CD75DAFA-D747-41E8-A35D-0F9D2AB1DE67}" destId="{EE470C77-400D-4C00-B95B-AB3A8A028E19}" srcOrd="10" destOrd="0" presId="urn:microsoft.com/office/officeart/2008/layout/VerticalCurvedList"/>
    <dgm:cxn modelId="{76B58409-998F-43F6-A7B1-AE3E25BE6F19}" type="presParOf" srcId="{EE470C77-400D-4C00-B95B-AB3A8A028E19}" destId="{576FEA3B-1B8C-4AE3-A7A2-511C5A3C2C2A}"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4" csCatId="colorful" phldr="1"/>
      <dgm:spPr/>
      <dgm:t>
        <a:bodyPr/>
        <a:lstStyle/>
        <a:p>
          <a:endParaRPr lang="zh-CN" altLang="en-US"/>
        </a:p>
      </dgm:t>
    </dgm:pt>
    <dgm:pt modelId="{208CCEB0-A4F9-480C-A904-3E4A7576A32F}">
      <dgm:prSet phldrT="[文本]" custT="1"/>
      <dgm:spPr/>
      <dgm:t>
        <a:bodyPr/>
        <a:lstStyle/>
        <a:p>
          <a:r>
            <a:rPr lang="en-US" altLang="zh-CN" sz="1800" b="1" dirty="0" smtClean="0">
              <a:solidFill>
                <a:schemeClr val="bg1"/>
              </a:solidFill>
              <a:ea typeface="黑体" pitchFamily="2" charset="-122"/>
              <a:cs typeface="Arial" pitchFamily="34" charset="0"/>
            </a:rPr>
            <a:t>1</a:t>
          </a:r>
          <a:r>
            <a:rPr lang="zh-CN" altLang="en-US" sz="1800" b="1" dirty="0" smtClean="0">
              <a:solidFill>
                <a:schemeClr val="bg1"/>
              </a:solidFill>
              <a:ea typeface="黑体" pitchFamily="2" charset="-122"/>
              <a:cs typeface="Arial" pitchFamily="34" charset="0"/>
            </a:rPr>
            <a:t>、餐厨垃圾收运系统建设的必要性及原则</a:t>
          </a:r>
          <a:endParaRPr lang="zh-CN" altLang="en-US" sz="1800" b="1" dirty="0">
            <a:solidFill>
              <a:schemeClr val="bg1"/>
            </a:solidFill>
            <a:ea typeface="黑体" pitchFamily="2" charset="-122"/>
            <a:cs typeface="Arial" pitchFamily="34" charset="0"/>
          </a:endParaRPr>
        </a:p>
      </dgm:t>
    </dgm:pt>
    <dgm:pt modelId="{A458EC6B-779C-453D-9E97-486D6C36B667}" type="parTrans" cxnId="{F336A365-0478-41C3-BF86-F5A35F7844B6}">
      <dgm:prSet/>
      <dgm:spPr/>
      <dgm:t>
        <a:bodyPr/>
        <a:lstStyle/>
        <a:p>
          <a:endParaRPr lang="zh-CN" altLang="en-US" sz="1200">
            <a:solidFill>
              <a:schemeClr val="bg1"/>
            </a:solidFill>
          </a:endParaRPr>
        </a:p>
      </dgm:t>
    </dgm:pt>
    <dgm:pt modelId="{0555217F-5B10-429C-8127-0063F7C89C7B}" type="sibTrans" cxnId="{F336A365-0478-41C3-BF86-F5A35F7844B6}">
      <dgm:prSet/>
      <dgm:spPr/>
      <dgm:t>
        <a:bodyPr/>
        <a:lstStyle/>
        <a:p>
          <a:endParaRPr lang="zh-CN" altLang="en-US" sz="1200">
            <a:solidFill>
              <a:schemeClr val="bg1"/>
            </a:solidFill>
          </a:endParaRPr>
        </a:p>
      </dgm:t>
    </dgm:pt>
    <dgm:pt modelId="{2B696297-9A2C-4FAA-81EB-B54153D197CE}">
      <dgm:prSet phldrT="[文本]" custT="1"/>
      <dgm:spPr/>
      <dgm:t>
        <a:bodyPr/>
        <a:lstStyle/>
        <a:p>
          <a:r>
            <a:rPr lang="en-US" altLang="zh-CN" sz="1800" b="1" dirty="0" smtClean="0">
              <a:solidFill>
                <a:schemeClr val="bg1"/>
              </a:solidFill>
              <a:ea typeface="黑体" pitchFamily="2" charset="-122"/>
              <a:cs typeface="Arial" pitchFamily="34" charset="0"/>
            </a:rPr>
            <a:t>2</a:t>
          </a:r>
          <a:r>
            <a:rPr lang="zh-CN" altLang="en-US" sz="1800" b="1" dirty="0" smtClean="0">
              <a:solidFill>
                <a:schemeClr val="bg1"/>
              </a:solidFill>
              <a:ea typeface="黑体" pitchFamily="2" charset="-122"/>
              <a:cs typeface="Arial" pitchFamily="34" charset="0"/>
            </a:rPr>
            <a:t>、餐厨垃圾收运系统的组成</a:t>
          </a:r>
          <a:endParaRPr lang="zh-CN" altLang="en-US" sz="1800" dirty="0">
            <a:solidFill>
              <a:schemeClr val="bg1"/>
            </a:solidFill>
          </a:endParaRPr>
        </a:p>
      </dgm:t>
    </dgm:pt>
    <dgm:pt modelId="{EF3C593A-80F4-49EE-BBE9-5EF388E5A500}" type="parTrans" cxnId="{D133543F-235D-4674-9322-BA73371D2992}">
      <dgm:prSet/>
      <dgm:spPr/>
      <dgm:t>
        <a:bodyPr/>
        <a:lstStyle/>
        <a:p>
          <a:endParaRPr lang="zh-CN" altLang="en-US" sz="1200">
            <a:solidFill>
              <a:schemeClr val="bg1"/>
            </a:solidFill>
          </a:endParaRPr>
        </a:p>
      </dgm:t>
    </dgm:pt>
    <dgm:pt modelId="{952C4D96-C326-4378-A4AC-AFE1299FF180}" type="sibTrans" cxnId="{D133543F-235D-4674-9322-BA73371D2992}">
      <dgm:prSet/>
      <dgm:spPr/>
      <dgm:t>
        <a:bodyPr/>
        <a:lstStyle/>
        <a:p>
          <a:endParaRPr lang="zh-CN" altLang="en-US" sz="1200">
            <a:solidFill>
              <a:schemeClr val="bg1"/>
            </a:solidFill>
          </a:endParaRPr>
        </a:p>
      </dgm:t>
    </dgm:pt>
    <dgm:pt modelId="{E26E5371-68D8-4CCC-BC13-A30E540B512D}">
      <dgm:prSet phldrT="[文本]" custT="1"/>
      <dgm:spPr/>
      <dgm:t>
        <a:bodyPr/>
        <a:lstStyle/>
        <a:p>
          <a:r>
            <a:rPr lang="en-US" altLang="zh-CN" sz="1800" b="1" dirty="0" smtClean="0">
              <a:solidFill>
                <a:schemeClr val="bg1"/>
              </a:solidFill>
              <a:ea typeface="黑体" pitchFamily="2" charset="-122"/>
              <a:cs typeface="Arial" pitchFamily="34" charset="0"/>
            </a:rPr>
            <a:t>3</a:t>
          </a:r>
          <a:r>
            <a:rPr lang="zh-CN" altLang="en-US" sz="1800" b="1" dirty="0" smtClean="0">
              <a:solidFill>
                <a:schemeClr val="bg1"/>
              </a:solidFill>
              <a:ea typeface="黑体" pitchFamily="2" charset="-122"/>
              <a:cs typeface="Arial" pitchFamily="34" charset="0"/>
            </a:rPr>
            <a:t>、餐厨垃圾收运管理运营体系</a:t>
          </a:r>
          <a:endParaRPr lang="zh-CN" altLang="en-US" sz="1800" dirty="0">
            <a:solidFill>
              <a:schemeClr val="bg1"/>
            </a:solidFill>
          </a:endParaRPr>
        </a:p>
      </dgm:t>
    </dgm:pt>
    <dgm:pt modelId="{C426F853-9CC3-405D-9566-768978685C79}" type="parTrans" cxnId="{A6FB749B-544E-4461-B074-DBA67E8AD18C}">
      <dgm:prSet/>
      <dgm:spPr/>
      <dgm:t>
        <a:bodyPr/>
        <a:lstStyle/>
        <a:p>
          <a:endParaRPr lang="zh-CN" altLang="en-US" sz="1200">
            <a:solidFill>
              <a:schemeClr val="bg1"/>
            </a:solidFill>
          </a:endParaRPr>
        </a:p>
      </dgm:t>
    </dgm:pt>
    <dgm:pt modelId="{36DC6F87-C3B0-45E6-B8C0-9E20556849BF}" type="sibTrans" cxnId="{A6FB749B-544E-4461-B074-DBA67E8AD18C}">
      <dgm:prSet/>
      <dgm:spPr/>
      <dgm:t>
        <a:bodyPr/>
        <a:lstStyle/>
        <a:p>
          <a:endParaRPr lang="zh-CN" altLang="en-US" sz="1200">
            <a:solidFill>
              <a:schemeClr val="bg1"/>
            </a:solidFill>
          </a:endParaRPr>
        </a:p>
      </dgm:t>
    </dgm:pt>
    <dgm:pt modelId="{3BA6E080-66B9-4610-8656-BD65C9F1C637}">
      <dgm:prSet phldrT="[文本]" custT="1"/>
      <dgm:spPr/>
      <dgm:t>
        <a:bodyPr/>
        <a:lstStyle/>
        <a:p>
          <a:r>
            <a:rPr lang="en-US" altLang="zh-CN" sz="1800" b="1" dirty="0" smtClean="0">
              <a:solidFill>
                <a:schemeClr val="bg1"/>
              </a:solidFill>
              <a:ea typeface="黑体" pitchFamily="2" charset="-122"/>
              <a:cs typeface="Arial" pitchFamily="34" charset="0"/>
            </a:rPr>
            <a:t>4</a:t>
          </a:r>
          <a:r>
            <a:rPr lang="zh-CN" altLang="en-US" sz="1800" b="1" dirty="0" smtClean="0">
              <a:solidFill>
                <a:schemeClr val="bg1"/>
              </a:solidFill>
              <a:ea typeface="黑体" pitchFamily="2" charset="-122"/>
              <a:cs typeface="Arial" pitchFamily="34" charset="0"/>
            </a:rPr>
            <a:t>、应急处理预案</a:t>
          </a:r>
          <a:endParaRPr lang="zh-CN" altLang="en-US" sz="1800" dirty="0">
            <a:solidFill>
              <a:schemeClr val="bg1"/>
            </a:solidFill>
          </a:endParaRPr>
        </a:p>
      </dgm:t>
    </dgm:pt>
    <dgm:pt modelId="{BF37D4E5-10BB-489E-9F04-6CA75BB7683D}" type="parTrans" cxnId="{AB4C6003-1957-464B-BF8E-D8B2D59A8DE0}">
      <dgm:prSet/>
      <dgm:spPr/>
      <dgm:t>
        <a:bodyPr/>
        <a:lstStyle/>
        <a:p>
          <a:endParaRPr lang="zh-CN" altLang="en-US" sz="1200">
            <a:solidFill>
              <a:schemeClr val="bg1"/>
            </a:solidFill>
          </a:endParaRPr>
        </a:p>
      </dgm:t>
    </dgm:pt>
    <dgm:pt modelId="{2FBE9D5E-6388-4FF1-A1FB-CCD85D54BD20}" type="sibTrans" cxnId="{AB4C6003-1957-464B-BF8E-D8B2D59A8DE0}">
      <dgm:prSet/>
      <dgm:spPr/>
      <dgm:t>
        <a:bodyPr/>
        <a:lstStyle/>
        <a:p>
          <a:endParaRPr lang="zh-CN" altLang="en-US" sz="1200">
            <a:solidFill>
              <a:schemeClr val="bg1"/>
            </a:solidFill>
          </a:endParaRPr>
        </a:p>
      </dgm:t>
    </dgm:pt>
    <dgm:pt modelId="{A094D06C-936A-4B64-8740-6D81F240DE18}">
      <dgm:prSet phldrT="[文本]" custT="1"/>
      <dgm:spPr/>
      <dgm:t>
        <a:bodyPr/>
        <a:lstStyle/>
        <a:p>
          <a:r>
            <a:rPr lang="en-US" altLang="zh-CN" sz="1800" b="1" dirty="0" smtClean="0">
              <a:solidFill>
                <a:schemeClr val="bg1"/>
              </a:solidFill>
              <a:ea typeface="黑体" pitchFamily="2" charset="-122"/>
              <a:cs typeface="Arial" pitchFamily="34" charset="0"/>
            </a:rPr>
            <a:t>5</a:t>
          </a:r>
          <a:r>
            <a:rPr lang="zh-CN" altLang="en-US" sz="1800" b="1" dirty="0" smtClean="0">
              <a:solidFill>
                <a:schemeClr val="bg1"/>
              </a:solidFill>
              <a:ea typeface="黑体" pitchFamily="2" charset="-122"/>
              <a:cs typeface="Arial" pitchFamily="34" charset="0"/>
            </a:rPr>
            <a:t>、配套机制</a:t>
          </a:r>
          <a:endParaRPr lang="zh-CN" altLang="en-US" sz="1800" dirty="0">
            <a:solidFill>
              <a:schemeClr val="bg1"/>
            </a:solidFill>
          </a:endParaRPr>
        </a:p>
      </dgm:t>
    </dgm:pt>
    <dgm:pt modelId="{A1CE696F-7464-444C-8E60-63BF4F7D351F}" type="parTrans" cxnId="{F85A2374-E8A5-47D9-95D9-FDB710BD3A97}">
      <dgm:prSet/>
      <dgm:spPr/>
      <dgm:t>
        <a:bodyPr/>
        <a:lstStyle/>
        <a:p>
          <a:endParaRPr lang="zh-CN" altLang="en-US" sz="1200">
            <a:solidFill>
              <a:schemeClr val="bg1"/>
            </a:solidFill>
          </a:endParaRPr>
        </a:p>
      </dgm:t>
    </dgm:pt>
    <dgm:pt modelId="{00D39464-64BD-4913-9EE2-95CDA8903B8F}" type="sibTrans" cxnId="{F85A2374-E8A5-47D9-95D9-FDB710BD3A97}">
      <dgm:prSet/>
      <dgm:spPr/>
      <dgm:t>
        <a:bodyPr/>
        <a:lstStyle/>
        <a:p>
          <a:endParaRPr lang="zh-CN" altLang="en-US" sz="1200">
            <a:solidFill>
              <a:schemeClr val="bg1"/>
            </a:solidFill>
          </a:endParaRPr>
        </a:p>
      </dgm:t>
    </dgm:pt>
    <dgm:pt modelId="{B7FD4E30-81D5-450A-B27A-B640D3C34030}">
      <dgm:prSet phldrT="[文本]" custT="1"/>
      <dgm:spPr/>
      <dgm:t>
        <a:bodyPr/>
        <a:lstStyle/>
        <a:p>
          <a:r>
            <a:rPr lang="en-US" altLang="zh-CN" sz="2100" b="1" dirty="0" smtClean="0">
              <a:solidFill>
                <a:schemeClr val="bg1"/>
              </a:solidFill>
              <a:ea typeface="黑体" pitchFamily="2" charset="-122"/>
              <a:cs typeface="Arial" pitchFamily="34" charset="0"/>
            </a:rPr>
            <a:t>6</a:t>
          </a:r>
          <a:r>
            <a:rPr lang="zh-CN" altLang="en-US" sz="2100" b="1" dirty="0" smtClean="0">
              <a:solidFill>
                <a:schemeClr val="bg1"/>
              </a:solidFill>
              <a:ea typeface="黑体" pitchFamily="2" charset="-122"/>
              <a:cs typeface="Arial" pitchFamily="34" charset="0"/>
            </a:rPr>
            <a:t>、</a:t>
          </a:r>
          <a:r>
            <a:rPr lang="zh-CN" altLang="en-US" sz="1800" b="1" dirty="0" smtClean="0">
              <a:solidFill>
                <a:schemeClr val="bg1"/>
              </a:solidFill>
              <a:ea typeface="黑体" pitchFamily="2" charset="-122"/>
              <a:cs typeface="Arial" pitchFamily="34" charset="0"/>
            </a:rPr>
            <a:t>餐厨垃圾的转运</a:t>
          </a:r>
          <a:endParaRPr lang="zh-CN" altLang="en-US" sz="1800" b="1" dirty="0">
            <a:solidFill>
              <a:schemeClr val="bg1"/>
            </a:solidFill>
            <a:ea typeface="黑体" pitchFamily="2" charset="-122"/>
            <a:cs typeface="Arial" pitchFamily="34" charset="0"/>
          </a:endParaRPr>
        </a:p>
      </dgm:t>
    </dgm:pt>
    <dgm:pt modelId="{EE0F9B46-28B0-4166-A4DC-888A9FF5C6D9}" type="parTrans" cxnId="{3F2BE67A-A615-41B0-B55A-3709E7826A3E}">
      <dgm:prSet/>
      <dgm:spPr/>
      <dgm:t>
        <a:bodyPr/>
        <a:lstStyle/>
        <a:p>
          <a:endParaRPr lang="zh-CN" altLang="en-US"/>
        </a:p>
      </dgm:t>
    </dgm:pt>
    <dgm:pt modelId="{F4C3F37B-A237-4192-BFF4-B4A695723863}" type="sibTrans" cxnId="{3F2BE67A-A615-41B0-B55A-3709E7826A3E}">
      <dgm:prSet/>
      <dgm:spPr/>
      <dgm:t>
        <a:bodyPr/>
        <a:lstStyle/>
        <a:p>
          <a:endParaRPr lang="zh-CN" altLang="en-US"/>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6"/>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6"/>
      <dgm:spPr/>
    </dgm:pt>
    <dgm:pt modelId="{25280C47-D190-4A7F-9308-6DD1E4115294}" type="pres">
      <dgm:prSet presAssocID="{ADD9475B-77CF-4945-803C-422AB628EE3E}" presName="dstNode" presStyleLbl="node1" presStyleIdx="0" presStyleCnt="6"/>
      <dgm:spPr/>
    </dgm:pt>
    <dgm:pt modelId="{DA47EEBC-E5AF-42C0-954B-894F762E3E32}" type="pres">
      <dgm:prSet presAssocID="{208CCEB0-A4F9-480C-A904-3E4A7576A32F}" presName="text_1" presStyleLbl="node1" presStyleIdx="0" presStyleCnt="6">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6"/>
      <dgm:spPr/>
    </dgm:pt>
    <dgm:pt modelId="{7B20E26E-CE58-4861-9AED-91538CB43923}" type="pres">
      <dgm:prSet presAssocID="{2B696297-9A2C-4FAA-81EB-B54153D197CE}" presName="text_2" presStyleLbl="node1" presStyleIdx="1" presStyleCnt="6">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6"/>
      <dgm:spPr/>
    </dgm:pt>
    <dgm:pt modelId="{76B6DDE1-7BDD-4407-BA24-C3372B416C4D}" type="pres">
      <dgm:prSet presAssocID="{E26E5371-68D8-4CCC-BC13-A30E540B512D}" presName="text_3" presStyleLbl="node1" presStyleIdx="2" presStyleCnt="6">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6"/>
      <dgm:spPr/>
    </dgm:pt>
    <dgm:pt modelId="{F5A7A346-89F0-4845-B9E2-888D0717EF54}" type="pres">
      <dgm:prSet presAssocID="{3BA6E080-66B9-4610-8656-BD65C9F1C637}" presName="text_4" presStyleLbl="node1" presStyleIdx="3" presStyleCnt="6">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6"/>
      <dgm:spPr/>
    </dgm:pt>
    <dgm:pt modelId="{B2EA6B5D-7AD7-49F0-8F77-6925DAE625E3}" type="pres">
      <dgm:prSet presAssocID="{A094D06C-936A-4B64-8740-6D81F240DE18}" presName="text_5" presStyleLbl="node1" presStyleIdx="4" presStyleCnt="6">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6"/>
      <dgm:spPr/>
    </dgm:pt>
    <dgm:pt modelId="{22ABF828-BC66-4E19-9427-ACF2D2CBF1E7}" type="pres">
      <dgm:prSet presAssocID="{B7FD4E30-81D5-450A-B27A-B640D3C34030}" presName="text_6" presStyleLbl="node1" presStyleIdx="5" presStyleCnt="6">
        <dgm:presLayoutVars>
          <dgm:bulletEnabled val="1"/>
        </dgm:presLayoutVars>
      </dgm:prSet>
      <dgm:spPr/>
      <dgm:t>
        <a:bodyPr/>
        <a:lstStyle/>
        <a:p>
          <a:endParaRPr lang="zh-CN" altLang="en-US"/>
        </a:p>
      </dgm:t>
    </dgm:pt>
    <dgm:pt modelId="{EC1E5D24-991E-4F66-AA8B-A8E2B5691DD7}" type="pres">
      <dgm:prSet presAssocID="{B7FD4E30-81D5-450A-B27A-B640D3C34030}" presName="accent_6" presStyleCnt="0"/>
      <dgm:spPr/>
    </dgm:pt>
    <dgm:pt modelId="{685D3B8C-DC9E-4916-8EBD-CB68190E4E38}" type="pres">
      <dgm:prSet presAssocID="{B7FD4E30-81D5-450A-B27A-B640D3C34030}" presName="accentRepeatNode" presStyleLbl="solidFgAcc1" presStyleIdx="5" presStyleCnt="6"/>
      <dgm:spPr/>
    </dgm:pt>
  </dgm:ptLst>
  <dgm:cxnLst>
    <dgm:cxn modelId="{D83FD5FA-C834-4E3F-9906-BFC7ED0C059B}" type="presOf" srcId="{3BA6E080-66B9-4610-8656-BD65C9F1C637}" destId="{F5A7A346-89F0-4845-B9E2-888D0717EF54}" srcOrd="0" destOrd="0" presId="urn:microsoft.com/office/officeart/2008/layout/VerticalCurvedList"/>
    <dgm:cxn modelId="{A6FB749B-544E-4461-B074-DBA67E8AD18C}" srcId="{ADD9475B-77CF-4945-803C-422AB628EE3E}" destId="{E26E5371-68D8-4CCC-BC13-A30E540B512D}" srcOrd="2" destOrd="0" parTransId="{C426F853-9CC3-405D-9566-768978685C79}" sibTransId="{36DC6F87-C3B0-45E6-B8C0-9E20556849BF}"/>
    <dgm:cxn modelId="{4A6D8B3B-6A4B-4EEA-AA77-703532BEF702}" type="presOf" srcId="{0555217F-5B10-429C-8127-0063F7C89C7B}" destId="{DDAC9858-8F9E-4DCA-8C46-63D427E7113D}" srcOrd="0" destOrd="0" presId="urn:microsoft.com/office/officeart/2008/layout/VerticalCurvedList"/>
    <dgm:cxn modelId="{47D7B978-4F1F-4B85-932B-C9451439D310}" type="presOf" srcId="{E26E5371-68D8-4CCC-BC13-A30E540B512D}" destId="{76B6DDE1-7BDD-4407-BA24-C3372B416C4D}" srcOrd="0" destOrd="0" presId="urn:microsoft.com/office/officeart/2008/layout/VerticalCurvedList"/>
    <dgm:cxn modelId="{643409AF-3902-48B1-968F-C24D1B299CA6}" type="presOf" srcId="{A094D06C-936A-4B64-8740-6D81F240DE18}" destId="{B2EA6B5D-7AD7-49F0-8F77-6925DAE625E3}" srcOrd="0" destOrd="0" presId="urn:microsoft.com/office/officeart/2008/layout/VerticalCurvedList"/>
    <dgm:cxn modelId="{3F2BE67A-A615-41B0-B55A-3709E7826A3E}" srcId="{ADD9475B-77CF-4945-803C-422AB628EE3E}" destId="{B7FD4E30-81D5-450A-B27A-B640D3C34030}" srcOrd="5" destOrd="0" parTransId="{EE0F9B46-28B0-4166-A4DC-888A9FF5C6D9}" sibTransId="{F4C3F37B-A237-4192-BFF4-B4A695723863}"/>
    <dgm:cxn modelId="{AB4C6003-1957-464B-BF8E-D8B2D59A8DE0}" srcId="{ADD9475B-77CF-4945-803C-422AB628EE3E}" destId="{3BA6E080-66B9-4610-8656-BD65C9F1C637}" srcOrd="3" destOrd="0" parTransId="{BF37D4E5-10BB-489E-9F04-6CA75BB7683D}" sibTransId="{2FBE9D5E-6388-4FF1-A1FB-CCD85D54BD20}"/>
    <dgm:cxn modelId="{A73B5B62-38B8-47CB-8197-B9FFB95964AB}" type="presOf" srcId="{2B696297-9A2C-4FAA-81EB-B54153D197CE}" destId="{7B20E26E-CE58-4861-9AED-91538CB43923}" srcOrd="0" destOrd="0" presId="urn:microsoft.com/office/officeart/2008/layout/VerticalCurvedList"/>
    <dgm:cxn modelId="{F85A2374-E8A5-47D9-95D9-FDB710BD3A97}" srcId="{ADD9475B-77CF-4945-803C-422AB628EE3E}" destId="{A094D06C-936A-4B64-8740-6D81F240DE18}" srcOrd="4" destOrd="0" parTransId="{A1CE696F-7464-444C-8E60-63BF4F7D351F}" sibTransId="{00D39464-64BD-4913-9EE2-95CDA8903B8F}"/>
    <dgm:cxn modelId="{357C6C85-D90B-474B-BBD3-6F5FEF8AA250}" type="presOf" srcId="{B7FD4E30-81D5-450A-B27A-B640D3C34030}" destId="{22ABF828-BC66-4E19-9427-ACF2D2CBF1E7}" srcOrd="0" destOrd="0" presId="urn:microsoft.com/office/officeart/2008/layout/VerticalCurvedList"/>
    <dgm:cxn modelId="{F336A365-0478-41C3-BF86-F5A35F7844B6}" srcId="{ADD9475B-77CF-4945-803C-422AB628EE3E}" destId="{208CCEB0-A4F9-480C-A904-3E4A7576A32F}" srcOrd="0" destOrd="0" parTransId="{A458EC6B-779C-453D-9E97-486D6C36B667}" sibTransId="{0555217F-5B10-429C-8127-0063F7C89C7B}"/>
    <dgm:cxn modelId="{1AC9C0BD-D4F2-4547-BD15-C2F4E696A3BD}" type="presOf" srcId="{208CCEB0-A4F9-480C-A904-3E4A7576A32F}" destId="{DA47EEBC-E5AF-42C0-954B-894F762E3E32}" srcOrd="0" destOrd="0" presId="urn:microsoft.com/office/officeart/2008/layout/VerticalCurvedList"/>
    <dgm:cxn modelId="{F4027841-DBF4-4F2D-8B71-482AD9273D45}" type="presOf" srcId="{ADD9475B-77CF-4945-803C-422AB628EE3E}" destId="{FF0971B4-0352-4A59-86FF-A3FF9B64D9EA}" srcOrd="0" destOrd="0" presId="urn:microsoft.com/office/officeart/2008/layout/VerticalCurvedList"/>
    <dgm:cxn modelId="{D133543F-235D-4674-9322-BA73371D2992}" srcId="{ADD9475B-77CF-4945-803C-422AB628EE3E}" destId="{2B696297-9A2C-4FAA-81EB-B54153D197CE}" srcOrd="1" destOrd="0" parTransId="{EF3C593A-80F4-49EE-BBE9-5EF388E5A500}" sibTransId="{952C4D96-C326-4378-A4AC-AFE1299FF180}"/>
    <dgm:cxn modelId="{E41DF7C4-CF7D-4DC6-AF62-4E9765AE2DDC}" type="presParOf" srcId="{FF0971B4-0352-4A59-86FF-A3FF9B64D9EA}" destId="{CD75DAFA-D747-41E8-A35D-0F9D2AB1DE67}" srcOrd="0" destOrd="0" presId="urn:microsoft.com/office/officeart/2008/layout/VerticalCurvedList"/>
    <dgm:cxn modelId="{80608DA0-6963-44DD-9255-70C0A0DEAD15}" type="presParOf" srcId="{CD75DAFA-D747-41E8-A35D-0F9D2AB1DE67}" destId="{672A56C7-A100-480D-92F5-64EFC429D98B}" srcOrd="0" destOrd="0" presId="urn:microsoft.com/office/officeart/2008/layout/VerticalCurvedList"/>
    <dgm:cxn modelId="{6DC43C4D-52F9-4B94-8D81-CDA9A21050BC}" type="presParOf" srcId="{672A56C7-A100-480D-92F5-64EFC429D98B}" destId="{47937A67-D63E-4D6B-B7EE-2F927239B7AD}" srcOrd="0" destOrd="0" presId="urn:microsoft.com/office/officeart/2008/layout/VerticalCurvedList"/>
    <dgm:cxn modelId="{29983DFD-6E43-4E6F-AC6C-C658468ED141}" type="presParOf" srcId="{672A56C7-A100-480D-92F5-64EFC429D98B}" destId="{DDAC9858-8F9E-4DCA-8C46-63D427E7113D}" srcOrd="1" destOrd="0" presId="urn:microsoft.com/office/officeart/2008/layout/VerticalCurvedList"/>
    <dgm:cxn modelId="{BED26103-5B7C-449B-9B77-0FC1090A2979}" type="presParOf" srcId="{672A56C7-A100-480D-92F5-64EFC429D98B}" destId="{70ACD7C2-9D99-4764-896D-B3D73C953E26}" srcOrd="2" destOrd="0" presId="urn:microsoft.com/office/officeart/2008/layout/VerticalCurvedList"/>
    <dgm:cxn modelId="{F793DF9E-CBF6-40FB-A052-28BBB9023256}" type="presParOf" srcId="{672A56C7-A100-480D-92F5-64EFC429D98B}" destId="{25280C47-D190-4A7F-9308-6DD1E4115294}" srcOrd="3" destOrd="0" presId="urn:microsoft.com/office/officeart/2008/layout/VerticalCurvedList"/>
    <dgm:cxn modelId="{5F24A4E8-DA65-45C5-8C08-1BA324121947}" type="presParOf" srcId="{CD75DAFA-D747-41E8-A35D-0F9D2AB1DE67}" destId="{DA47EEBC-E5AF-42C0-954B-894F762E3E32}" srcOrd="1" destOrd="0" presId="urn:microsoft.com/office/officeart/2008/layout/VerticalCurvedList"/>
    <dgm:cxn modelId="{460A32CC-4515-43CB-84F2-0077081F2387}" type="presParOf" srcId="{CD75DAFA-D747-41E8-A35D-0F9D2AB1DE67}" destId="{C463BDA1-4BAA-44CF-8A55-1A48CDDFA931}" srcOrd="2" destOrd="0" presId="urn:microsoft.com/office/officeart/2008/layout/VerticalCurvedList"/>
    <dgm:cxn modelId="{91342792-C064-4FAD-88E3-E34C33FB456D}" type="presParOf" srcId="{C463BDA1-4BAA-44CF-8A55-1A48CDDFA931}" destId="{E0027FF6-2830-4080-B9E2-A4367A0D8733}" srcOrd="0" destOrd="0" presId="urn:microsoft.com/office/officeart/2008/layout/VerticalCurvedList"/>
    <dgm:cxn modelId="{8FEE8D38-5317-441E-9216-C735844872CB}" type="presParOf" srcId="{CD75DAFA-D747-41E8-A35D-0F9D2AB1DE67}" destId="{7B20E26E-CE58-4861-9AED-91538CB43923}" srcOrd="3" destOrd="0" presId="urn:microsoft.com/office/officeart/2008/layout/VerticalCurvedList"/>
    <dgm:cxn modelId="{2E1DE67D-BA8A-4784-B78C-603B0231007C}" type="presParOf" srcId="{CD75DAFA-D747-41E8-A35D-0F9D2AB1DE67}" destId="{4AC1E0E0-8DD9-4624-A6D4-94643636B45A}" srcOrd="4" destOrd="0" presId="urn:microsoft.com/office/officeart/2008/layout/VerticalCurvedList"/>
    <dgm:cxn modelId="{4D9057F0-109F-49A8-83B3-3949F343C39B}" type="presParOf" srcId="{4AC1E0E0-8DD9-4624-A6D4-94643636B45A}" destId="{96FEE020-199A-4D2D-BBE8-8B647FBFDC01}" srcOrd="0" destOrd="0" presId="urn:microsoft.com/office/officeart/2008/layout/VerticalCurvedList"/>
    <dgm:cxn modelId="{97618B5B-F822-4566-B09C-320D417EAFA1}" type="presParOf" srcId="{CD75DAFA-D747-41E8-A35D-0F9D2AB1DE67}" destId="{76B6DDE1-7BDD-4407-BA24-C3372B416C4D}" srcOrd="5" destOrd="0" presId="urn:microsoft.com/office/officeart/2008/layout/VerticalCurvedList"/>
    <dgm:cxn modelId="{08B8A03A-2BE9-4217-8DA0-4058A2B3A709}" type="presParOf" srcId="{CD75DAFA-D747-41E8-A35D-0F9D2AB1DE67}" destId="{5C6C3C83-C688-4A61-9939-AEE2035D2251}" srcOrd="6" destOrd="0" presId="urn:microsoft.com/office/officeart/2008/layout/VerticalCurvedList"/>
    <dgm:cxn modelId="{46AF4B63-FC95-4E68-9F75-DB337B55E58B}" type="presParOf" srcId="{5C6C3C83-C688-4A61-9939-AEE2035D2251}" destId="{97E86C59-D4A7-4E3C-855A-777A2B9B1338}" srcOrd="0" destOrd="0" presId="urn:microsoft.com/office/officeart/2008/layout/VerticalCurvedList"/>
    <dgm:cxn modelId="{E034C921-5246-4C6E-9D66-2D96BE3BB798}" type="presParOf" srcId="{CD75DAFA-D747-41E8-A35D-0F9D2AB1DE67}" destId="{F5A7A346-89F0-4845-B9E2-888D0717EF54}" srcOrd="7" destOrd="0" presId="urn:microsoft.com/office/officeart/2008/layout/VerticalCurvedList"/>
    <dgm:cxn modelId="{D39AD99E-9E66-4F01-A0BF-DE79D8953B89}" type="presParOf" srcId="{CD75DAFA-D747-41E8-A35D-0F9D2AB1DE67}" destId="{434AB0D7-ECC3-4A74-A38F-47D8C613753D}" srcOrd="8" destOrd="0" presId="urn:microsoft.com/office/officeart/2008/layout/VerticalCurvedList"/>
    <dgm:cxn modelId="{EDFCEB8E-19BC-45D3-8DD6-7FC727F67732}" type="presParOf" srcId="{434AB0D7-ECC3-4A74-A38F-47D8C613753D}" destId="{91285EB7-3254-45ED-9FF3-7990A1384C74}" srcOrd="0" destOrd="0" presId="urn:microsoft.com/office/officeart/2008/layout/VerticalCurvedList"/>
    <dgm:cxn modelId="{DD820340-EA04-4C63-9E28-497396499206}" type="presParOf" srcId="{CD75DAFA-D747-41E8-A35D-0F9D2AB1DE67}" destId="{B2EA6B5D-7AD7-49F0-8F77-6925DAE625E3}" srcOrd="9" destOrd="0" presId="urn:microsoft.com/office/officeart/2008/layout/VerticalCurvedList"/>
    <dgm:cxn modelId="{8AB75931-794F-4202-88E0-4EC5BAB9300A}" type="presParOf" srcId="{CD75DAFA-D747-41E8-A35D-0F9D2AB1DE67}" destId="{EE470C77-400D-4C00-B95B-AB3A8A028E19}" srcOrd="10" destOrd="0" presId="urn:microsoft.com/office/officeart/2008/layout/VerticalCurvedList"/>
    <dgm:cxn modelId="{31E2ED9E-077D-4507-83DE-68644B185FCB}" type="presParOf" srcId="{EE470C77-400D-4C00-B95B-AB3A8A028E19}" destId="{576FEA3B-1B8C-4AE3-A7A2-511C5A3C2C2A}" srcOrd="0" destOrd="0" presId="urn:microsoft.com/office/officeart/2008/layout/VerticalCurvedList"/>
    <dgm:cxn modelId="{65DF6FC3-60A4-43BD-89A6-1F9D7260191C}" type="presParOf" srcId="{CD75DAFA-D747-41E8-A35D-0F9D2AB1DE67}" destId="{22ABF828-BC66-4E19-9427-ACF2D2CBF1E7}" srcOrd="11" destOrd="0" presId="urn:microsoft.com/office/officeart/2008/layout/VerticalCurvedList"/>
    <dgm:cxn modelId="{D2A23686-2640-4050-AE19-AF5CE7FD9778}" type="presParOf" srcId="{CD75DAFA-D747-41E8-A35D-0F9D2AB1DE67}" destId="{EC1E5D24-991E-4F66-AA8B-A8E2B5691DD7}" srcOrd="12" destOrd="0" presId="urn:microsoft.com/office/officeart/2008/layout/VerticalCurvedList"/>
    <dgm:cxn modelId="{F43A2B99-99B3-445C-B017-02776EAA3B26}" type="presParOf" srcId="{EC1E5D24-991E-4F66-AA8B-A8E2B5691DD7}" destId="{685D3B8C-DC9E-4916-8EBD-CB68190E4E38}"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5" csCatId="colorful" phldr="1"/>
      <dgm:spPr/>
      <dgm:t>
        <a:bodyPr/>
        <a:lstStyle/>
        <a:p>
          <a:endParaRPr lang="zh-CN" altLang="en-US"/>
        </a:p>
      </dgm:t>
    </dgm:pt>
    <dgm:pt modelId="{208CCEB0-A4F9-480C-A904-3E4A7576A32F}">
      <dgm:prSet phldrT="[文本]" custT="1"/>
      <dgm:spPr/>
      <dgm:t>
        <a:bodyPr/>
        <a:lstStyle/>
        <a:p>
          <a:r>
            <a:rPr lang="en-US" altLang="zh-CN" sz="1800" b="1" dirty="0" smtClean="0">
              <a:solidFill>
                <a:schemeClr val="bg1"/>
              </a:solidFill>
              <a:ea typeface="黑体" pitchFamily="2" charset="-122"/>
              <a:cs typeface="Arial" pitchFamily="34" charset="0"/>
            </a:rPr>
            <a:t>1</a:t>
          </a:r>
          <a:r>
            <a:rPr lang="zh-CN" altLang="en-US" sz="1800" b="1" dirty="0" smtClean="0">
              <a:solidFill>
                <a:schemeClr val="bg1"/>
              </a:solidFill>
              <a:ea typeface="黑体" pitchFamily="2" charset="-122"/>
              <a:cs typeface="Arial" pitchFamily="34" charset="0"/>
            </a:rPr>
            <a:t>、餐厨垃圾处理技术综述</a:t>
          </a:r>
          <a:endParaRPr lang="zh-CN" altLang="en-US" sz="1800" dirty="0">
            <a:solidFill>
              <a:schemeClr val="bg1"/>
            </a:solidFill>
          </a:endParaRPr>
        </a:p>
      </dgm:t>
    </dgm:pt>
    <dgm:pt modelId="{A458EC6B-779C-453D-9E97-486D6C36B667}" type="parTrans" cxnId="{F336A365-0478-41C3-BF86-F5A35F7844B6}">
      <dgm:prSet/>
      <dgm:spPr/>
      <dgm:t>
        <a:bodyPr/>
        <a:lstStyle/>
        <a:p>
          <a:endParaRPr lang="zh-CN" altLang="en-US" sz="1200">
            <a:solidFill>
              <a:schemeClr val="bg1"/>
            </a:solidFill>
          </a:endParaRPr>
        </a:p>
      </dgm:t>
    </dgm:pt>
    <dgm:pt modelId="{0555217F-5B10-429C-8127-0063F7C89C7B}" type="sibTrans" cxnId="{F336A365-0478-41C3-BF86-F5A35F7844B6}">
      <dgm:prSet/>
      <dgm:spPr/>
      <dgm:t>
        <a:bodyPr/>
        <a:lstStyle/>
        <a:p>
          <a:endParaRPr lang="zh-CN" altLang="en-US" sz="1200">
            <a:solidFill>
              <a:schemeClr val="bg1"/>
            </a:solidFill>
          </a:endParaRPr>
        </a:p>
      </dgm:t>
    </dgm:pt>
    <dgm:pt modelId="{E26E5371-68D8-4CCC-BC13-A30E540B512D}">
      <dgm:prSet phldrT="[文本]" custT="1"/>
      <dgm:spPr/>
      <dgm:t>
        <a:bodyPr/>
        <a:lstStyle/>
        <a:p>
          <a:r>
            <a:rPr lang="en-US" altLang="zh-CN" sz="1800" b="1" dirty="0" smtClean="0">
              <a:solidFill>
                <a:schemeClr val="bg1"/>
              </a:solidFill>
              <a:ea typeface="黑体" pitchFamily="2" charset="-122"/>
              <a:cs typeface="Arial" pitchFamily="34" charset="0"/>
            </a:rPr>
            <a:t>3</a:t>
          </a:r>
          <a:r>
            <a:rPr lang="zh-CN" altLang="en-US" sz="1800" b="1" dirty="0" smtClean="0">
              <a:solidFill>
                <a:schemeClr val="bg1"/>
              </a:solidFill>
              <a:ea typeface="黑体" pitchFamily="2" charset="-122"/>
              <a:cs typeface="Arial" pitchFamily="34" charset="0"/>
            </a:rPr>
            <a:t>、肥料化技术简介</a:t>
          </a:r>
          <a:endParaRPr lang="zh-CN" altLang="en-US" sz="1800" dirty="0">
            <a:solidFill>
              <a:schemeClr val="bg1"/>
            </a:solidFill>
          </a:endParaRPr>
        </a:p>
      </dgm:t>
    </dgm:pt>
    <dgm:pt modelId="{C426F853-9CC3-405D-9566-768978685C79}" type="parTrans" cxnId="{A6FB749B-544E-4461-B074-DBA67E8AD18C}">
      <dgm:prSet/>
      <dgm:spPr/>
      <dgm:t>
        <a:bodyPr/>
        <a:lstStyle/>
        <a:p>
          <a:endParaRPr lang="zh-CN" altLang="en-US" sz="1200">
            <a:solidFill>
              <a:schemeClr val="bg1"/>
            </a:solidFill>
          </a:endParaRPr>
        </a:p>
      </dgm:t>
    </dgm:pt>
    <dgm:pt modelId="{36DC6F87-C3B0-45E6-B8C0-9E20556849BF}" type="sibTrans" cxnId="{A6FB749B-544E-4461-B074-DBA67E8AD18C}">
      <dgm:prSet/>
      <dgm:spPr/>
      <dgm:t>
        <a:bodyPr/>
        <a:lstStyle/>
        <a:p>
          <a:endParaRPr lang="zh-CN" altLang="en-US" sz="1200">
            <a:solidFill>
              <a:schemeClr val="bg1"/>
            </a:solidFill>
          </a:endParaRPr>
        </a:p>
      </dgm:t>
    </dgm:pt>
    <dgm:pt modelId="{3BA6E080-66B9-4610-8656-BD65C9F1C637}">
      <dgm:prSet phldrT="[文本]" custT="1"/>
      <dgm:spPr/>
      <dgm:t>
        <a:bodyPr/>
        <a:lstStyle/>
        <a:p>
          <a:r>
            <a:rPr lang="en-US" altLang="zh-CN" sz="1800" b="1" dirty="0" smtClean="0">
              <a:solidFill>
                <a:schemeClr val="bg1"/>
              </a:solidFill>
              <a:ea typeface="黑体" pitchFamily="2" charset="-122"/>
              <a:cs typeface="Arial" pitchFamily="34" charset="0"/>
            </a:rPr>
            <a:t>4</a:t>
          </a:r>
          <a:r>
            <a:rPr lang="zh-CN" altLang="en-US" sz="1800" b="1" dirty="0" smtClean="0">
              <a:solidFill>
                <a:schemeClr val="bg1"/>
              </a:solidFill>
              <a:ea typeface="黑体" pitchFamily="2" charset="-122"/>
              <a:cs typeface="Arial" pitchFamily="34" charset="0"/>
            </a:rPr>
            <a:t>、制备生化腐殖酸技术简介</a:t>
          </a:r>
          <a:endParaRPr lang="zh-CN" altLang="en-US" sz="1800" b="1" dirty="0">
            <a:solidFill>
              <a:schemeClr val="bg1"/>
            </a:solidFill>
            <a:ea typeface="黑体" pitchFamily="2" charset="-122"/>
            <a:cs typeface="Arial" pitchFamily="34" charset="0"/>
          </a:endParaRPr>
        </a:p>
      </dgm:t>
    </dgm:pt>
    <dgm:pt modelId="{BF37D4E5-10BB-489E-9F04-6CA75BB7683D}" type="parTrans" cxnId="{AB4C6003-1957-464B-BF8E-D8B2D59A8DE0}">
      <dgm:prSet/>
      <dgm:spPr/>
      <dgm:t>
        <a:bodyPr/>
        <a:lstStyle/>
        <a:p>
          <a:endParaRPr lang="zh-CN" altLang="en-US" sz="1200">
            <a:solidFill>
              <a:schemeClr val="bg1"/>
            </a:solidFill>
          </a:endParaRPr>
        </a:p>
      </dgm:t>
    </dgm:pt>
    <dgm:pt modelId="{2FBE9D5E-6388-4FF1-A1FB-CCD85D54BD20}" type="sibTrans" cxnId="{AB4C6003-1957-464B-BF8E-D8B2D59A8DE0}">
      <dgm:prSet/>
      <dgm:spPr/>
      <dgm:t>
        <a:bodyPr/>
        <a:lstStyle/>
        <a:p>
          <a:endParaRPr lang="zh-CN" altLang="en-US" sz="1200">
            <a:solidFill>
              <a:schemeClr val="bg1"/>
            </a:solidFill>
          </a:endParaRPr>
        </a:p>
      </dgm:t>
    </dgm:pt>
    <dgm:pt modelId="{A094D06C-936A-4B64-8740-6D81F240DE18}">
      <dgm:prSet phldrT="[文本]" custT="1"/>
      <dgm:spPr/>
      <dgm:t>
        <a:bodyPr/>
        <a:lstStyle/>
        <a:p>
          <a:r>
            <a:rPr lang="en-US" altLang="zh-CN" sz="1800" b="1" dirty="0" smtClean="0">
              <a:solidFill>
                <a:schemeClr val="bg1"/>
              </a:solidFill>
              <a:ea typeface="黑体" pitchFamily="2" charset="-122"/>
              <a:cs typeface="Arial" pitchFamily="34" charset="0"/>
            </a:rPr>
            <a:t>5</a:t>
          </a:r>
          <a:r>
            <a:rPr lang="zh-CN" altLang="en-US" sz="1800" b="1" dirty="0" smtClean="0">
              <a:solidFill>
                <a:schemeClr val="bg1"/>
              </a:solidFill>
              <a:ea typeface="黑体" pitchFamily="2" charset="-122"/>
              <a:cs typeface="Arial" pitchFamily="34" charset="0"/>
            </a:rPr>
            <a:t>、厌氧发酵技术简介</a:t>
          </a:r>
          <a:endParaRPr lang="zh-CN" altLang="en-US" sz="1800" dirty="0">
            <a:solidFill>
              <a:schemeClr val="bg1"/>
            </a:solidFill>
          </a:endParaRPr>
        </a:p>
      </dgm:t>
    </dgm:pt>
    <dgm:pt modelId="{A1CE696F-7464-444C-8E60-63BF4F7D351F}" type="parTrans" cxnId="{F85A2374-E8A5-47D9-95D9-FDB710BD3A97}">
      <dgm:prSet/>
      <dgm:spPr/>
      <dgm:t>
        <a:bodyPr/>
        <a:lstStyle/>
        <a:p>
          <a:endParaRPr lang="zh-CN" altLang="en-US" sz="1200">
            <a:solidFill>
              <a:schemeClr val="bg1"/>
            </a:solidFill>
          </a:endParaRPr>
        </a:p>
      </dgm:t>
    </dgm:pt>
    <dgm:pt modelId="{00D39464-64BD-4913-9EE2-95CDA8903B8F}" type="sibTrans" cxnId="{F85A2374-E8A5-47D9-95D9-FDB710BD3A97}">
      <dgm:prSet/>
      <dgm:spPr/>
      <dgm:t>
        <a:bodyPr/>
        <a:lstStyle/>
        <a:p>
          <a:endParaRPr lang="zh-CN" altLang="en-US" sz="1200">
            <a:solidFill>
              <a:schemeClr val="bg1"/>
            </a:solidFill>
          </a:endParaRPr>
        </a:p>
      </dgm:t>
    </dgm:pt>
    <dgm:pt modelId="{48892D3A-D41E-47E1-A17A-A4A619FC92A7}">
      <dgm:prSet phldrT="[文本]" custT="1"/>
      <dgm:spPr/>
      <dgm:t>
        <a:bodyPr/>
        <a:lstStyle/>
        <a:p>
          <a:r>
            <a:rPr lang="en-US" altLang="zh-CN" sz="1800" b="1" dirty="0" smtClean="0">
              <a:solidFill>
                <a:schemeClr val="bg1"/>
              </a:solidFill>
              <a:ea typeface="黑体" pitchFamily="2" charset="-122"/>
              <a:cs typeface="Arial" pitchFamily="34" charset="0"/>
            </a:rPr>
            <a:t>6</a:t>
          </a:r>
          <a:r>
            <a:rPr lang="zh-CN" altLang="en-US" sz="1800" b="1" dirty="0" smtClean="0">
              <a:solidFill>
                <a:schemeClr val="bg1"/>
              </a:solidFill>
              <a:ea typeface="黑体" pitchFamily="2" charset="-122"/>
              <a:cs typeface="Arial" pitchFamily="34" charset="0"/>
            </a:rPr>
            <a:t>、</a:t>
          </a:r>
          <a:r>
            <a:rPr lang="zh-CN" altLang="en-US" sz="1800" b="1" dirty="0" smtClean="0">
              <a:solidFill>
                <a:schemeClr val="bg1"/>
              </a:solidFill>
              <a:ea typeface="黑体" pitchFamily="49" charset="-122"/>
              <a:cs typeface="Arial" charset="0"/>
            </a:rPr>
            <a:t>以焚烧为核心的餐厨垃圾处理技术</a:t>
          </a:r>
          <a:endParaRPr lang="zh-CN" altLang="en-US" sz="1800" b="1" dirty="0">
            <a:solidFill>
              <a:schemeClr val="bg1"/>
            </a:solidFill>
            <a:ea typeface="黑体" pitchFamily="2" charset="-122"/>
            <a:cs typeface="Arial" pitchFamily="34" charset="0"/>
          </a:endParaRPr>
        </a:p>
      </dgm:t>
    </dgm:pt>
    <dgm:pt modelId="{63C545C6-4B44-4EC2-8A07-8FC976BDB452}" type="parTrans" cxnId="{F5B652F0-4557-434A-A374-D84F45F82C52}">
      <dgm:prSet/>
      <dgm:spPr/>
      <dgm:t>
        <a:bodyPr/>
        <a:lstStyle/>
        <a:p>
          <a:endParaRPr lang="zh-CN" altLang="en-US">
            <a:solidFill>
              <a:schemeClr val="bg1"/>
            </a:solidFill>
          </a:endParaRPr>
        </a:p>
      </dgm:t>
    </dgm:pt>
    <dgm:pt modelId="{3D02A139-A5A2-4F5F-BFD5-F326F528C7DE}" type="sibTrans" cxnId="{F5B652F0-4557-434A-A374-D84F45F82C52}">
      <dgm:prSet/>
      <dgm:spPr/>
      <dgm:t>
        <a:bodyPr/>
        <a:lstStyle/>
        <a:p>
          <a:endParaRPr lang="zh-CN" altLang="en-US">
            <a:solidFill>
              <a:schemeClr val="bg1"/>
            </a:solidFill>
          </a:endParaRPr>
        </a:p>
      </dgm:t>
    </dgm:pt>
    <dgm:pt modelId="{2B696297-9A2C-4FAA-81EB-B54153D197CE}">
      <dgm:prSet phldrT="[文本]" custT="1"/>
      <dgm:spPr/>
      <dgm:t>
        <a:bodyPr/>
        <a:lstStyle/>
        <a:p>
          <a:r>
            <a:rPr lang="en-US" altLang="zh-CN" sz="1800" b="1" dirty="0" smtClean="0">
              <a:solidFill>
                <a:schemeClr val="bg1"/>
              </a:solidFill>
              <a:ea typeface="黑体" pitchFamily="2" charset="-122"/>
              <a:cs typeface="Arial" pitchFamily="34" charset="0"/>
            </a:rPr>
            <a:t>2</a:t>
          </a:r>
          <a:r>
            <a:rPr lang="zh-CN" altLang="en-US" sz="1800" b="1" dirty="0" smtClean="0">
              <a:solidFill>
                <a:schemeClr val="bg1"/>
              </a:solidFill>
              <a:ea typeface="黑体" pitchFamily="2" charset="-122"/>
              <a:cs typeface="Arial" pitchFamily="34" charset="0"/>
            </a:rPr>
            <a:t>、饲料化技术简介</a:t>
          </a:r>
          <a:endParaRPr lang="zh-CN" altLang="en-US" sz="1800" dirty="0">
            <a:solidFill>
              <a:schemeClr val="bg1"/>
            </a:solidFill>
          </a:endParaRPr>
        </a:p>
      </dgm:t>
    </dgm:pt>
    <dgm:pt modelId="{952C4D96-C326-4378-A4AC-AFE1299FF180}" type="sibTrans" cxnId="{D133543F-235D-4674-9322-BA73371D2992}">
      <dgm:prSet/>
      <dgm:spPr/>
      <dgm:t>
        <a:bodyPr/>
        <a:lstStyle/>
        <a:p>
          <a:endParaRPr lang="zh-CN" altLang="en-US" sz="1200">
            <a:solidFill>
              <a:schemeClr val="bg1"/>
            </a:solidFill>
          </a:endParaRPr>
        </a:p>
      </dgm:t>
    </dgm:pt>
    <dgm:pt modelId="{EF3C593A-80F4-49EE-BBE9-5EF388E5A500}" type="parTrans" cxnId="{D133543F-235D-4674-9322-BA73371D2992}">
      <dgm:prSet/>
      <dgm:spPr/>
      <dgm:t>
        <a:bodyPr/>
        <a:lstStyle/>
        <a:p>
          <a:endParaRPr lang="zh-CN" altLang="en-US" sz="1200">
            <a:solidFill>
              <a:schemeClr val="bg1"/>
            </a:solidFill>
          </a:endParaRPr>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6"/>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6"/>
      <dgm:spPr/>
    </dgm:pt>
    <dgm:pt modelId="{25280C47-D190-4A7F-9308-6DD1E4115294}" type="pres">
      <dgm:prSet presAssocID="{ADD9475B-77CF-4945-803C-422AB628EE3E}" presName="dstNode" presStyleLbl="node1" presStyleIdx="0" presStyleCnt="6"/>
      <dgm:spPr/>
    </dgm:pt>
    <dgm:pt modelId="{DA47EEBC-E5AF-42C0-954B-894F762E3E32}" type="pres">
      <dgm:prSet presAssocID="{208CCEB0-A4F9-480C-A904-3E4A7576A32F}" presName="text_1" presStyleLbl="node1" presStyleIdx="0" presStyleCnt="6">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6"/>
      <dgm:spPr/>
    </dgm:pt>
    <dgm:pt modelId="{7B20E26E-CE58-4861-9AED-91538CB43923}" type="pres">
      <dgm:prSet presAssocID="{2B696297-9A2C-4FAA-81EB-B54153D197CE}" presName="text_2" presStyleLbl="node1" presStyleIdx="1" presStyleCnt="6">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6"/>
      <dgm:spPr/>
    </dgm:pt>
    <dgm:pt modelId="{76B6DDE1-7BDD-4407-BA24-C3372B416C4D}" type="pres">
      <dgm:prSet presAssocID="{E26E5371-68D8-4CCC-BC13-A30E540B512D}" presName="text_3" presStyleLbl="node1" presStyleIdx="2" presStyleCnt="6">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6"/>
      <dgm:spPr/>
    </dgm:pt>
    <dgm:pt modelId="{F5A7A346-89F0-4845-B9E2-888D0717EF54}" type="pres">
      <dgm:prSet presAssocID="{3BA6E080-66B9-4610-8656-BD65C9F1C637}" presName="text_4" presStyleLbl="node1" presStyleIdx="3" presStyleCnt="6">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6"/>
      <dgm:spPr/>
    </dgm:pt>
    <dgm:pt modelId="{B2EA6B5D-7AD7-49F0-8F77-6925DAE625E3}" type="pres">
      <dgm:prSet presAssocID="{A094D06C-936A-4B64-8740-6D81F240DE18}" presName="text_5" presStyleLbl="node1" presStyleIdx="4" presStyleCnt="6">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6"/>
      <dgm:spPr/>
    </dgm:pt>
    <dgm:pt modelId="{3E30FBDB-936B-4469-A314-2F019E551072}" type="pres">
      <dgm:prSet presAssocID="{48892D3A-D41E-47E1-A17A-A4A619FC92A7}" presName="text_6" presStyleLbl="node1" presStyleIdx="5" presStyleCnt="6">
        <dgm:presLayoutVars>
          <dgm:bulletEnabled val="1"/>
        </dgm:presLayoutVars>
      </dgm:prSet>
      <dgm:spPr/>
      <dgm:t>
        <a:bodyPr/>
        <a:lstStyle/>
        <a:p>
          <a:endParaRPr lang="zh-CN" altLang="en-US"/>
        </a:p>
      </dgm:t>
    </dgm:pt>
    <dgm:pt modelId="{52337DAE-A5D6-4D0C-A8F3-17BD3FF7ED80}" type="pres">
      <dgm:prSet presAssocID="{48892D3A-D41E-47E1-A17A-A4A619FC92A7}" presName="accent_6" presStyleCnt="0"/>
      <dgm:spPr/>
    </dgm:pt>
    <dgm:pt modelId="{5C48FFD4-5959-4714-B330-DC71140E504D}" type="pres">
      <dgm:prSet presAssocID="{48892D3A-D41E-47E1-A17A-A4A619FC92A7}" presName="accentRepeatNode" presStyleLbl="solidFgAcc1" presStyleIdx="5" presStyleCnt="6"/>
      <dgm:spPr/>
    </dgm:pt>
  </dgm:ptLst>
  <dgm:cxnLst>
    <dgm:cxn modelId="{A6FB749B-544E-4461-B074-DBA67E8AD18C}" srcId="{ADD9475B-77CF-4945-803C-422AB628EE3E}" destId="{E26E5371-68D8-4CCC-BC13-A30E540B512D}" srcOrd="2" destOrd="0" parTransId="{C426F853-9CC3-405D-9566-768978685C79}" sibTransId="{36DC6F87-C3B0-45E6-B8C0-9E20556849BF}"/>
    <dgm:cxn modelId="{71C74693-6FA3-4B45-A3E2-67923CF85AD8}" type="presOf" srcId="{3BA6E080-66B9-4610-8656-BD65C9F1C637}" destId="{F5A7A346-89F0-4845-B9E2-888D0717EF54}" srcOrd="0" destOrd="0" presId="urn:microsoft.com/office/officeart/2008/layout/VerticalCurvedList"/>
    <dgm:cxn modelId="{8295CDCF-B54F-46F1-B56A-7BE29F1A6D35}" type="presOf" srcId="{E26E5371-68D8-4CCC-BC13-A30E540B512D}" destId="{76B6DDE1-7BDD-4407-BA24-C3372B416C4D}" srcOrd="0" destOrd="0" presId="urn:microsoft.com/office/officeart/2008/layout/VerticalCurvedList"/>
    <dgm:cxn modelId="{F5B652F0-4557-434A-A374-D84F45F82C52}" srcId="{ADD9475B-77CF-4945-803C-422AB628EE3E}" destId="{48892D3A-D41E-47E1-A17A-A4A619FC92A7}" srcOrd="5" destOrd="0" parTransId="{63C545C6-4B44-4EC2-8A07-8FC976BDB452}" sibTransId="{3D02A139-A5A2-4F5F-BFD5-F326F528C7DE}"/>
    <dgm:cxn modelId="{03D3D1C2-8133-40D4-8BB9-5AA1E21391A5}" type="presOf" srcId="{A094D06C-936A-4B64-8740-6D81F240DE18}" destId="{B2EA6B5D-7AD7-49F0-8F77-6925DAE625E3}" srcOrd="0" destOrd="0" presId="urn:microsoft.com/office/officeart/2008/layout/VerticalCurvedList"/>
    <dgm:cxn modelId="{7C8474A0-6803-4F37-9D6D-AEDB3B01AD62}" type="presOf" srcId="{48892D3A-D41E-47E1-A17A-A4A619FC92A7}" destId="{3E30FBDB-936B-4469-A314-2F019E551072}" srcOrd="0" destOrd="0" presId="urn:microsoft.com/office/officeart/2008/layout/VerticalCurvedList"/>
    <dgm:cxn modelId="{D891D04D-3BD1-4470-BE02-D5C335E0B5A2}" type="presOf" srcId="{ADD9475B-77CF-4945-803C-422AB628EE3E}" destId="{FF0971B4-0352-4A59-86FF-A3FF9B64D9EA}" srcOrd="0" destOrd="0" presId="urn:microsoft.com/office/officeart/2008/layout/VerticalCurvedList"/>
    <dgm:cxn modelId="{AB4C6003-1957-464B-BF8E-D8B2D59A8DE0}" srcId="{ADD9475B-77CF-4945-803C-422AB628EE3E}" destId="{3BA6E080-66B9-4610-8656-BD65C9F1C637}" srcOrd="3" destOrd="0" parTransId="{BF37D4E5-10BB-489E-9F04-6CA75BB7683D}" sibTransId="{2FBE9D5E-6388-4FF1-A1FB-CCD85D54BD20}"/>
    <dgm:cxn modelId="{F85A2374-E8A5-47D9-95D9-FDB710BD3A97}" srcId="{ADD9475B-77CF-4945-803C-422AB628EE3E}" destId="{A094D06C-936A-4B64-8740-6D81F240DE18}" srcOrd="4" destOrd="0" parTransId="{A1CE696F-7464-444C-8E60-63BF4F7D351F}" sibTransId="{00D39464-64BD-4913-9EE2-95CDA8903B8F}"/>
    <dgm:cxn modelId="{CFC5CDB5-2E36-4E07-AEFE-32F94F85D4F6}" type="presOf" srcId="{0555217F-5B10-429C-8127-0063F7C89C7B}" destId="{DDAC9858-8F9E-4DCA-8C46-63D427E7113D}" srcOrd="0" destOrd="0" presId="urn:microsoft.com/office/officeart/2008/layout/VerticalCurvedList"/>
    <dgm:cxn modelId="{FCAEB293-094F-427F-B0E7-E61E250F327F}" type="presOf" srcId="{2B696297-9A2C-4FAA-81EB-B54153D197CE}" destId="{7B20E26E-CE58-4861-9AED-91538CB43923}" srcOrd="0" destOrd="0" presId="urn:microsoft.com/office/officeart/2008/layout/VerticalCurvedList"/>
    <dgm:cxn modelId="{F336A365-0478-41C3-BF86-F5A35F7844B6}" srcId="{ADD9475B-77CF-4945-803C-422AB628EE3E}" destId="{208CCEB0-A4F9-480C-A904-3E4A7576A32F}" srcOrd="0" destOrd="0" parTransId="{A458EC6B-779C-453D-9E97-486D6C36B667}" sibTransId="{0555217F-5B10-429C-8127-0063F7C89C7B}"/>
    <dgm:cxn modelId="{C8A55CA0-77FA-4C9F-A2E8-391D14280194}" type="presOf" srcId="{208CCEB0-A4F9-480C-A904-3E4A7576A32F}" destId="{DA47EEBC-E5AF-42C0-954B-894F762E3E32}" srcOrd="0" destOrd="0" presId="urn:microsoft.com/office/officeart/2008/layout/VerticalCurvedList"/>
    <dgm:cxn modelId="{D133543F-235D-4674-9322-BA73371D2992}" srcId="{ADD9475B-77CF-4945-803C-422AB628EE3E}" destId="{2B696297-9A2C-4FAA-81EB-B54153D197CE}" srcOrd="1" destOrd="0" parTransId="{EF3C593A-80F4-49EE-BBE9-5EF388E5A500}" sibTransId="{952C4D96-C326-4378-A4AC-AFE1299FF180}"/>
    <dgm:cxn modelId="{45D2B75D-A19D-4C1F-961B-B1FC679ACFE3}" type="presParOf" srcId="{FF0971B4-0352-4A59-86FF-A3FF9B64D9EA}" destId="{CD75DAFA-D747-41E8-A35D-0F9D2AB1DE67}" srcOrd="0" destOrd="0" presId="urn:microsoft.com/office/officeart/2008/layout/VerticalCurvedList"/>
    <dgm:cxn modelId="{5C2A05C3-D7FA-4FAD-A921-5979E1492876}" type="presParOf" srcId="{CD75DAFA-D747-41E8-A35D-0F9D2AB1DE67}" destId="{672A56C7-A100-480D-92F5-64EFC429D98B}" srcOrd="0" destOrd="0" presId="urn:microsoft.com/office/officeart/2008/layout/VerticalCurvedList"/>
    <dgm:cxn modelId="{1580CA23-9F73-40D5-9429-866E0D2FCE63}" type="presParOf" srcId="{672A56C7-A100-480D-92F5-64EFC429D98B}" destId="{47937A67-D63E-4D6B-B7EE-2F927239B7AD}" srcOrd="0" destOrd="0" presId="urn:microsoft.com/office/officeart/2008/layout/VerticalCurvedList"/>
    <dgm:cxn modelId="{9CF68812-423A-475C-B451-64302ACCA8FE}" type="presParOf" srcId="{672A56C7-A100-480D-92F5-64EFC429D98B}" destId="{DDAC9858-8F9E-4DCA-8C46-63D427E7113D}" srcOrd="1" destOrd="0" presId="urn:microsoft.com/office/officeart/2008/layout/VerticalCurvedList"/>
    <dgm:cxn modelId="{2B6CA11A-8898-437F-999B-46E92FB1B542}" type="presParOf" srcId="{672A56C7-A100-480D-92F5-64EFC429D98B}" destId="{70ACD7C2-9D99-4764-896D-B3D73C953E26}" srcOrd="2" destOrd="0" presId="urn:microsoft.com/office/officeart/2008/layout/VerticalCurvedList"/>
    <dgm:cxn modelId="{87E242E2-9673-44D1-9496-47524CE5EB25}" type="presParOf" srcId="{672A56C7-A100-480D-92F5-64EFC429D98B}" destId="{25280C47-D190-4A7F-9308-6DD1E4115294}" srcOrd="3" destOrd="0" presId="urn:microsoft.com/office/officeart/2008/layout/VerticalCurvedList"/>
    <dgm:cxn modelId="{B5D1F1A8-8CC3-4AA2-BE17-9353D2232908}" type="presParOf" srcId="{CD75DAFA-D747-41E8-A35D-0F9D2AB1DE67}" destId="{DA47EEBC-E5AF-42C0-954B-894F762E3E32}" srcOrd="1" destOrd="0" presId="urn:microsoft.com/office/officeart/2008/layout/VerticalCurvedList"/>
    <dgm:cxn modelId="{412CE421-FA27-4C6D-A141-BD5E4E478A73}" type="presParOf" srcId="{CD75DAFA-D747-41E8-A35D-0F9D2AB1DE67}" destId="{C463BDA1-4BAA-44CF-8A55-1A48CDDFA931}" srcOrd="2" destOrd="0" presId="urn:microsoft.com/office/officeart/2008/layout/VerticalCurvedList"/>
    <dgm:cxn modelId="{33AD41B2-1AEC-4E6F-B443-A28C017D8650}" type="presParOf" srcId="{C463BDA1-4BAA-44CF-8A55-1A48CDDFA931}" destId="{E0027FF6-2830-4080-B9E2-A4367A0D8733}" srcOrd="0" destOrd="0" presId="urn:microsoft.com/office/officeart/2008/layout/VerticalCurvedList"/>
    <dgm:cxn modelId="{4384DCD7-ED9D-4328-83F4-635115A8052D}" type="presParOf" srcId="{CD75DAFA-D747-41E8-A35D-0F9D2AB1DE67}" destId="{7B20E26E-CE58-4861-9AED-91538CB43923}" srcOrd="3" destOrd="0" presId="urn:microsoft.com/office/officeart/2008/layout/VerticalCurvedList"/>
    <dgm:cxn modelId="{23E53354-50BA-4B8A-B0BB-38E1DAA711A7}" type="presParOf" srcId="{CD75DAFA-D747-41E8-A35D-0F9D2AB1DE67}" destId="{4AC1E0E0-8DD9-4624-A6D4-94643636B45A}" srcOrd="4" destOrd="0" presId="urn:microsoft.com/office/officeart/2008/layout/VerticalCurvedList"/>
    <dgm:cxn modelId="{47AD8344-4A98-4475-A08B-17BF6DFA1220}" type="presParOf" srcId="{4AC1E0E0-8DD9-4624-A6D4-94643636B45A}" destId="{96FEE020-199A-4D2D-BBE8-8B647FBFDC01}" srcOrd="0" destOrd="0" presId="urn:microsoft.com/office/officeart/2008/layout/VerticalCurvedList"/>
    <dgm:cxn modelId="{33C966D1-8793-4A0F-8992-49EC5AEB2E96}" type="presParOf" srcId="{CD75DAFA-D747-41E8-A35D-0F9D2AB1DE67}" destId="{76B6DDE1-7BDD-4407-BA24-C3372B416C4D}" srcOrd="5" destOrd="0" presId="urn:microsoft.com/office/officeart/2008/layout/VerticalCurvedList"/>
    <dgm:cxn modelId="{A0C2E16A-E4B9-4DB7-A772-9043446C870B}" type="presParOf" srcId="{CD75DAFA-D747-41E8-A35D-0F9D2AB1DE67}" destId="{5C6C3C83-C688-4A61-9939-AEE2035D2251}" srcOrd="6" destOrd="0" presId="urn:microsoft.com/office/officeart/2008/layout/VerticalCurvedList"/>
    <dgm:cxn modelId="{0FFDDD87-EE49-463C-BACF-ABA86D94DB16}" type="presParOf" srcId="{5C6C3C83-C688-4A61-9939-AEE2035D2251}" destId="{97E86C59-D4A7-4E3C-855A-777A2B9B1338}" srcOrd="0" destOrd="0" presId="urn:microsoft.com/office/officeart/2008/layout/VerticalCurvedList"/>
    <dgm:cxn modelId="{1D586844-402B-4BD5-A1C2-B1FF3294731E}" type="presParOf" srcId="{CD75DAFA-D747-41E8-A35D-0F9D2AB1DE67}" destId="{F5A7A346-89F0-4845-B9E2-888D0717EF54}" srcOrd="7" destOrd="0" presId="urn:microsoft.com/office/officeart/2008/layout/VerticalCurvedList"/>
    <dgm:cxn modelId="{D4ADA6B4-2ABE-4116-9B33-C94814C458BB}" type="presParOf" srcId="{CD75DAFA-D747-41E8-A35D-0F9D2AB1DE67}" destId="{434AB0D7-ECC3-4A74-A38F-47D8C613753D}" srcOrd="8" destOrd="0" presId="urn:microsoft.com/office/officeart/2008/layout/VerticalCurvedList"/>
    <dgm:cxn modelId="{819C1A80-5471-429B-ACC6-E669B829F3F3}" type="presParOf" srcId="{434AB0D7-ECC3-4A74-A38F-47D8C613753D}" destId="{91285EB7-3254-45ED-9FF3-7990A1384C74}" srcOrd="0" destOrd="0" presId="urn:microsoft.com/office/officeart/2008/layout/VerticalCurvedList"/>
    <dgm:cxn modelId="{61E120ED-B2EB-491C-8E59-74EE6B4EFE01}" type="presParOf" srcId="{CD75DAFA-D747-41E8-A35D-0F9D2AB1DE67}" destId="{B2EA6B5D-7AD7-49F0-8F77-6925DAE625E3}" srcOrd="9" destOrd="0" presId="urn:microsoft.com/office/officeart/2008/layout/VerticalCurvedList"/>
    <dgm:cxn modelId="{BAC2F0E2-DD63-4780-8041-A509AF8CCC57}" type="presParOf" srcId="{CD75DAFA-D747-41E8-A35D-0F9D2AB1DE67}" destId="{EE470C77-400D-4C00-B95B-AB3A8A028E19}" srcOrd="10" destOrd="0" presId="urn:microsoft.com/office/officeart/2008/layout/VerticalCurvedList"/>
    <dgm:cxn modelId="{ED2A3581-C7A9-4138-ADA6-4EAE1454CC4D}" type="presParOf" srcId="{EE470C77-400D-4C00-B95B-AB3A8A028E19}" destId="{576FEA3B-1B8C-4AE3-A7A2-511C5A3C2C2A}" srcOrd="0" destOrd="0" presId="urn:microsoft.com/office/officeart/2008/layout/VerticalCurvedList"/>
    <dgm:cxn modelId="{5D39540E-E06D-40F5-9557-B2221298B2EC}" type="presParOf" srcId="{CD75DAFA-D747-41E8-A35D-0F9D2AB1DE67}" destId="{3E30FBDB-936B-4469-A314-2F019E551072}" srcOrd="11" destOrd="0" presId="urn:microsoft.com/office/officeart/2008/layout/VerticalCurvedList"/>
    <dgm:cxn modelId="{B27C6627-0353-4B63-A470-CA454597220C}" type="presParOf" srcId="{CD75DAFA-D747-41E8-A35D-0F9D2AB1DE67}" destId="{52337DAE-A5D6-4D0C-A8F3-17BD3FF7ED80}" srcOrd="12" destOrd="0" presId="urn:microsoft.com/office/officeart/2008/layout/VerticalCurvedList"/>
    <dgm:cxn modelId="{DD84C141-B49A-4B4D-A4E9-AA6073501457}" type="presParOf" srcId="{52337DAE-A5D6-4D0C-A8F3-17BD3FF7ED80}" destId="{5C48FFD4-5959-4714-B330-DC71140E504D}"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6" csCatId="colorful" phldr="1"/>
      <dgm:spPr/>
      <dgm:t>
        <a:bodyPr/>
        <a:lstStyle/>
        <a:p>
          <a:endParaRPr lang="zh-CN" altLang="en-US"/>
        </a:p>
      </dgm:t>
    </dgm:pt>
    <dgm:pt modelId="{208CCEB0-A4F9-480C-A904-3E4A7576A32F}">
      <dgm:prSet phldrT="[文本]" custT="1"/>
      <dgm:spPr/>
      <dgm:t>
        <a:bodyPr/>
        <a:lstStyle/>
        <a:p>
          <a:r>
            <a:rPr lang="en-US" altLang="zh-CN" sz="1800" b="1" dirty="0" smtClean="0">
              <a:solidFill>
                <a:schemeClr val="bg1"/>
              </a:solidFill>
              <a:ea typeface="黑体" pitchFamily="2" charset="-122"/>
              <a:cs typeface="Arial" pitchFamily="34" charset="0"/>
            </a:rPr>
            <a:t>1</a:t>
          </a:r>
          <a:r>
            <a:rPr lang="zh-CN" altLang="en-US" sz="1800" b="1" dirty="0" smtClean="0">
              <a:solidFill>
                <a:schemeClr val="bg1"/>
              </a:solidFill>
              <a:ea typeface="黑体" pitchFamily="2" charset="-122"/>
              <a:cs typeface="Arial" pitchFamily="34" charset="0"/>
            </a:rPr>
            <a:t>、北京高安屯餐厨垃圾处理厂</a:t>
          </a:r>
          <a:endParaRPr lang="zh-CN" altLang="en-US" sz="1800" dirty="0">
            <a:solidFill>
              <a:schemeClr val="bg1"/>
            </a:solidFill>
          </a:endParaRPr>
        </a:p>
      </dgm:t>
    </dgm:pt>
    <dgm:pt modelId="{A458EC6B-779C-453D-9E97-486D6C36B667}" type="parTrans" cxnId="{F336A365-0478-41C3-BF86-F5A35F7844B6}">
      <dgm:prSet/>
      <dgm:spPr/>
      <dgm:t>
        <a:bodyPr/>
        <a:lstStyle/>
        <a:p>
          <a:endParaRPr lang="zh-CN" altLang="en-US" sz="1200">
            <a:solidFill>
              <a:schemeClr val="bg1"/>
            </a:solidFill>
          </a:endParaRPr>
        </a:p>
      </dgm:t>
    </dgm:pt>
    <dgm:pt modelId="{0555217F-5B10-429C-8127-0063F7C89C7B}" type="sibTrans" cxnId="{F336A365-0478-41C3-BF86-F5A35F7844B6}">
      <dgm:prSet/>
      <dgm:spPr/>
      <dgm:t>
        <a:bodyPr/>
        <a:lstStyle/>
        <a:p>
          <a:endParaRPr lang="zh-CN" altLang="en-US" sz="1200">
            <a:solidFill>
              <a:schemeClr val="bg1"/>
            </a:solidFill>
          </a:endParaRPr>
        </a:p>
      </dgm:t>
    </dgm:pt>
    <dgm:pt modelId="{2B696297-9A2C-4FAA-81EB-B54153D197CE}">
      <dgm:prSet phldrT="[文本]" custT="1"/>
      <dgm:spPr/>
      <dgm:t>
        <a:bodyPr/>
        <a:lstStyle/>
        <a:p>
          <a:r>
            <a:rPr lang="en-US" altLang="zh-CN" sz="1800" b="1" dirty="0" smtClean="0">
              <a:solidFill>
                <a:schemeClr val="bg1"/>
              </a:solidFill>
              <a:ea typeface="黑体" pitchFamily="2" charset="-122"/>
              <a:cs typeface="Arial" pitchFamily="34" charset="0"/>
            </a:rPr>
            <a:t>2</a:t>
          </a:r>
          <a:r>
            <a:rPr lang="zh-CN" altLang="en-US" sz="1800" b="1" dirty="0" smtClean="0">
              <a:solidFill>
                <a:schemeClr val="bg1"/>
              </a:solidFill>
              <a:ea typeface="黑体" pitchFamily="2" charset="-122"/>
              <a:cs typeface="Arial" pitchFamily="34" charset="0"/>
            </a:rPr>
            <a:t>、重庆市主城区餐厨垃圾处理厂</a:t>
          </a:r>
          <a:endParaRPr lang="zh-CN" altLang="en-US" sz="1800" dirty="0">
            <a:solidFill>
              <a:schemeClr val="bg1"/>
            </a:solidFill>
          </a:endParaRPr>
        </a:p>
      </dgm:t>
    </dgm:pt>
    <dgm:pt modelId="{EF3C593A-80F4-49EE-BBE9-5EF388E5A500}" type="parTrans" cxnId="{D133543F-235D-4674-9322-BA73371D2992}">
      <dgm:prSet/>
      <dgm:spPr/>
      <dgm:t>
        <a:bodyPr/>
        <a:lstStyle/>
        <a:p>
          <a:endParaRPr lang="zh-CN" altLang="en-US" sz="1200">
            <a:solidFill>
              <a:schemeClr val="bg1"/>
            </a:solidFill>
          </a:endParaRPr>
        </a:p>
      </dgm:t>
    </dgm:pt>
    <dgm:pt modelId="{952C4D96-C326-4378-A4AC-AFE1299FF180}" type="sibTrans" cxnId="{D133543F-235D-4674-9322-BA73371D2992}">
      <dgm:prSet/>
      <dgm:spPr/>
      <dgm:t>
        <a:bodyPr/>
        <a:lstStyle/>
        <a:p>
          <a:endParaRPr lang="zh-CN" altLang="en-US" sz="1200">
            <a:solidFill>
              <a:schemeClr val="bg1"/>
            </a:solidFill>
          </a:endParaRPr>
        </a:p>
      </dgm:t>
    </dgm:pt>
    <dgm:pt modelId="{E26E5371-68D8-4CCC-BC13-A30E540B512D}">
      <dgm:prSet phldrT="[文本]" custT="1"/>
      <dgm:spPr/>
      <dgm:t>
        <a:bodyPr/>
        <a:lstStyle/>
        <a:p>
          <a:r>
            <a:rPr lang="en-US" altLang="zh-CN" sz="1800" b="1" dirty="0" smtClean="0">
              <a:solidFill>
                <a:schemeClr val="bg1"/>
              </a:solidFill>
              <a:ea typeface="黑体" pitchFamily="2" charset="-122"/>
              <a:cs typeface="Arial" pitchFamily="34" charset="0"/>
            </a:rPr>
            <a:t>3</a:t>
          </a:r>
          <a:r>
            <a:rPr lang="zh-CN" altLang="en-US" sz="1800" b="1" dirty="0" smtClean="0">
              <a:solidFill>
                <a:schemeClr val="bg1"/>
              </a:solidFill>
              <a:ea typeface="黑体" pitchFamily="2" charset="-122"/>
              <a:cs typeface="Arial" pitchFamily="34" charset="0"/>
            </a:rPr>
            <a:t>、宁波开诚餐厨垃圾处理厂</a:t>
          </a:r>
          <a:endParaRPr lang="zh-CN" altLang="en-US" sz="1800" dirty="0">
            <a:solidFill>
              <a:schemeClr val="bg1"/>
            </a:solidFill>
          </a:endParaRPr>
        </a:p>
      </dgm:t>
    </dgm:pt>
    <dgm:pt modelId="{C426F853-9CC3-405D-9566-768978685C79}" type="parTrans" cxnId="{A6FB749B-544E-4461-B074-DBA67E8AD18C}">
      <dgm:prSet/>
      <dgm:spPr/>
      <dgm:t>
        <a:bodyPr/>
        <a:lstStyle/>
        <a:p>
          <a:endParaRPr lang="zh-CN" altLang="en-US" sz="1200">
            <a:solidFill>
              <a:schemeClr val="bg1"/>
            </a:solidFill>
          </a:endParaRPr>
        </a:p>
      </dgm:t>
    </dgm:pt>
    <dgm:pt modelId="{36DC6F87-C3B0-45E6-B8C0-9E20556849BF}" type="sibTrans" cxnId="{A6FB749B-544E-4461-B074-DBA67E8AD18C}">
      <dgm:prSet/>
      <dgm:spPr/>
      <dgm:t>
        <a:bodyPr/>
        <a:lstStyle/>
        <a:p>
          <a:endParaRPr lang="zh-CN" altLang="en-US" sz="1200">
            <a:solidFill>
              <a:schemeClr val="bg1"/>
            </a:solidFill>
          </a:endParaRPr>
        </a:p>
      </dgm:t>
    </dgm:pt>
    <dgm:pt modelId="{3BA6E080-66B9-4610-8656-BD65C9F1C637}">
      <dgm:prSet phldrT="[文本]" custT="1"/>
      <dgm:spPr/>
      <dgm:t>
        <a:bodyPr/>
        <a:lstStyle/>
        <a:p>
          <a:r>
            <a:rPr lang="en-US" altLang="zh-CN" sz="1800" b="1" smtClean="0">
              <a:solidFill>
                <a:schemeClr val="bg1"/>
              </a:solidFill>
              <a:ea typeface="黑体" pitchFamily="2" charset="-122"/>
              <a:cs typeface="Arial" pitchFamily="34" charset="0"/>
            </a:rPr>
            <a:t>4</a:t>
          </a:r>
          <a:r>
            <a:rPr lang="zh-CN" altLang="en-US" sz="1800" b="1" smtClean="0">
              <a:solidFill>
                <a:schemeClr val="bg1"/>
              </a:solidFill>
              <a:ea typeface="黑体" pitchFamily="2" charset="-122"/>
              <a:cs typeface="Arial" pitchFamily="34" charset="0"/>
            </a:rPr>
            <a:t>、青海西宁餐厨垃圾处理厂</a:t>
          </a:r>
          <a:endParaRPr lang="zh-CN" altLang="en-US" sz="1800" dirty="0">
            <a:solidFill>
              <a:schemeClr val="bg1"/>
            </a:solidFill>
          </a:endParaRPr>
        </a:p>
      </dgm:t>
    </dgm:pt>
    <dgm:pt modelId="{BF37D4E5-10BB-489E-9F04-6CA75BB7683D}" type="parTrans" cxnId="{AB4C6003-1957-464B-BF8E-D8B2D59A8DE0}">
      <dgm:prSet/>
      <dgm:spPr/>
      <dgm:t>
        <a:bodyPr/>
        <a:lstStyle/>
        <a:p>
          <a:endParaRPr lang="zh-CN" altLang="en-US" sz="1200">
            <a:solidFill>
              <a:schemeClr val="bg1"/>
            </a:solidFill>
          </a:endParaRPr>
        </a:p>
      </dgm:t>
    </dgm:pt>
    <dgm:pt modelId="{2FBE9D5E-6388-4FF1-A1FB-CCD85D54BD20}" type="sibTrans" cxnId="{AB4C6003-1957-464B-BF8E-D8B2D59A8DE0}">
      <dgm:prSet/>
      <dgm:spPr/>
      <dgm:t>
        <a:bodyPr/>
        <a:lstStyle/>
        <a:p>
          <a:endParaRPr lang="zh-CN" altLang="en-US" sz="1200">
            <a:solidFill>
              <a:schemeClr val="bg1"/>
            </a:solidFill>
          </a:endParaRPr>
        </a:p>
      </dgm:t>
    </dgm:pt>
    <dgm:pt modelId="{A094D06C-936A-4B64-8740-6D81F240DE18}">
      <dgm:prSet phldrT="[文本]" custT="1"/>
      <dgm:spPr/>
      <dgm:t>
        <a:bodyPr/>
        <a:lstStyle/>
        <a:p>
          <a:r>
            <a:rPr lang="en-US" altLang="zh-CN" sz="1800" b="1" dirty="0" smtClean="0">
              <a:solidFill>
                <a:schemeClr val="bg1"/>
              </a:solidFill>
              <a:ea typeface="黑体" pitchFamily="2" charset="-122"/>
              <a:cs typeface="Arial" pitchFamily="34" charset="0"/>
            </a:rPr>
            <a:t>5</a:t>
          </a:r>
          <a:r>
            <a:rPr lang="zh-CN" altLang="en-US" sz="1800" b="1" dirty="0" smtClean="0">
              <a:solidFill>
                <a:schemeClr val="bg1"/>
              </a:solidFill>
              <a:ea typeface="黑体" pitchFamily="2" charset="-122"/>
              <a:cs typeface="Arial" pitchFamily="34" charset="0"/>
            </a:rPr>
            <a:t>、苏州餐厨垃圾处理厂</a:t>
          </a:r>
          <a:endParaRPr lang="zh-CN" altLang="en-US" sz="1800" dirty="0">
            <a:solidFill>
              <a:schemeClr val="bg1"/>
            </a:solidFill>
          </a:endParaRPr>
        </a:p>
      </dgm:t>
    </dgm:pt>
    <dgm:pt modelId="{A1CE696F-7464-444C-8E60-63BF4F7D351F}" type="parTrans" cxnId="{F85A2374-E8A5-47D9-95D9-FDB710BD3A97}">
      <dgm:prSet/>
      <dgm:spPr/>
      <dgm:t>
        <a:bodyPr/>
        <a:lstStyle/>
        <a:p>
          <a:endParaRPr lang="zh-CN" altLang="en-US" sz="1200">
            <a:solidFill>
              <a:schemeClr val="bg1"/>
            </a:solidFill>
          </a:endParaRPr>
        </a:p>
      </dgm:t>
    </dgm:pt>
    <dgm:pt modelId="{00D39464-64BD-4913-9EE2-95CDA8903B8F}" type="sibTrans" cxnId="{F85A2374-E8A5-47D9-95D9-FDB710BD3A97}">
      <dgm:prSet/>
      <dgm:spPr/>
      <dgm:t>
        <a:bodyPr/>
        <a:lstStyle/>
        <a:p>
          <a:endParaRPr lang="zh-CN" altLang="en-US" sz="1200">
            <a:solidFill>
              <a:schemeClr val="bg1"/>
            </a:solidFill>
          </a:endParaRPr>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5"/>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5"/>
      <dgm:spPr/>
    </dgm:pt>
    <dgm:pt modelId="{25280C47-D190-4A7F-9308-6DD1E4115294}" type="pres">
      <dgm:prSet presAssocID="{ADD9475B-77CF-4945-803C-422AB628EE3E}" presName="dstNode" presStyleLbl="node1" presStyleIdx="0" presStyleCnt="5"/>
      <dgm:spPr/>
    </dgm:pt>
    <dgm:pt modelId="{DA47EEBC-E5AF-42C0-954B-894F762E3E32}" type="pres">
      <dgm:prSet presAssocID="{208CCEB0-A4F9-480C-A904-3E4A7576A32F}" presName="text_1" presStyleLbl="node1" presStyleIdx="0" presStyleCnt="5">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5"/>
      <dgm:spPr/>
    </dgm:pt>
    <dgm:pt modelId="{7B20E26E-CE58-4861-9AED-91538CB43923}" type="pres">
      <dgm:prSet presAssocID="{2B696297-9A2C-4FAA-81EB-B54153D197CE}" presName="text_2" presStyleLbl="node1" presStyleIdx="1" presStyleCnt="5">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5"/>
      <dgm:spPr/>
    </dgm:pt>
    <dgm:pt modelId="{76B6DDE1-7BDD-4407-BA24-C3372B416C4D}" type="pres">
      <dgm:prSet presAssocID="{E26E5371-68D8-4CCC-BC13-A30E540B512D}" presName="text_3" presStyleLbl="node1" presStyleIdx="2" presStyleCnt="5">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5"/>
      <dgm:spPr/>
    </dgm:pt>
    <dgm:pt modelId="{F5A7A346-89F0-4845-B9E2-888D0717EF54}" type="pres">
      <dgm:prSet presAssocID="{3BA6E080-66B9-4610-8656-BD65C9F1C637}" presName="text_4" presStyleLbl="node1" presStyleIdx="3" presStyleCnt="5">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5"/>
      <dgm:spPr/>
    </dgm:pt>
    <dgm:pt modelId="{B2EA6B5D-7AD7-49F0-8F77-6925DAE625E3}" type="pres">
      <dgm:prSet presAssocID="{A094D06C-936A-4B64-8740-6D81F240DE18}" presName="text_5" presStyleLbl="node1" presStyleIdx="4" presStyleCnt="5">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5"/>
      <dgm:spPr/>
    </dgm:pt>
  </dgm:ptLst>
  <dgm:cxnLst>
    <dgm:cxn modelId="{A6FB749B-544E-4461-B074-DBA67E8AD18C}" srcId="{ADD9475B-77CF-4945-803C-422AB628EE3E}" destId="{E26E5371-68D8-4CCC-BC13-A30E540B512D}" srcOrd="2" destOrd="0" parTransId="{C426F853-9CC3-405D-9566-768978685C79}" sibTransId="{36DC6F87-C3B0-45E6-B8C0-9E20556849BF}"/>
    <dgm:cxn modelId="{C5A97BA7-6762-4150-9183-53AAF1B3E017}" type="presOf" srcId="{208CCEB0-A4F9-480C-A904-3E4A7576A32F}" destId="{DA47EEBC-E5AF-42C0-954B-894F762E3E32}" srcOrd="0" destOrd="0" presId="urn:microsoft.com/office/officeart/2008/layout/VerticalCurvedList"/>
    <dgm:cxn modelId="{8B816A67-8432-4B49-9440-2105CB04DA7A}" type="presOf" srcId="{A094D06C-936A-4B64-8740-6D81F240DE18}" destId="{B2EA6B5D-7AD7-49F0-8F77-6925DAE625E3}" srcOrd="0" destOrd="0" presId="urn:microsoft.com/office/officeart/2008/layout/VerticalCurvedList"/>
    <dgm:cxn modelId="{2276817A-608F-47B0-A4B8-B0C10DABDF7A}" type="presOf" srcId="{ADD9475B-77CF-4945-803C-422AB628EE3E}" destId="{FF0971B4-0352-4A59-86FF-A3FF9B64D9EA}" srcOrd="0" destOrd="0" presId="urn:microsoft.com/office/officeart/2008/layout/VerticalCurvedList"/>
    <dgm:cxn modelId="{AB4C6003-1957-464B-BF8E-D8B2D59A8DE0}" srcId="{ADD9475B-77CF-4945-803C-422AB628EE3E}" destId="{3BA6E080-66B9-4610-8656-BD65C9F1C637}" srcOrd="3" destOrd="0" parTransId="{BF37D4E5-10BB-489E-9F04-6CA75BB7683D}" sibTransId="{2FBE9D5E-6388-4FF1-A1FB-CCD85D54BD20}"/>
    <dgm:cxn modelId="{A1CA4840-D458-434B-BA7F-6A4A648B01D4}" type="presOf" srcId="{0555217F-5B10-429C-8127-0063F7C89C7B}" destId="{DDAC9858-8F9E-4DCA-8C46-63D427E7113D}" srcOrd="0" destOrd="0" presId="urn:microsoft.com/office/officeart/2008/layout/VerticalCurvedList"/>
    <dgm:cxn modelId="{F85A2374-E8A5-47D9-95D9-FDB710BD3A97}" srcId="{ADD9475B-77CF-4945-803C-422AB628EE3E}" destId="{A094D06C-936A-4B64-8740-6D81F240DE18}" srcOrd="4" destOrd="0" parTransId="{A1CE696F-7464-444C-8E60-63BF4F7D351F}" sibTransId="{00D39464-64BD-4913-9EE2-95CDA8903B8F}"/>
    <dgm:cxn modelId="{F336A365-0478-41C3-BF86-F5A35F7844B6}" srcId="{ADD9475B-77CF-4945-803C-422AB628EE3E}" destId="{208CCEB0-A4F9-480C-A904-3E4A7576A32F}" srcOrd="0" destOrd="0" parTransId="{A458EC6B-779C-453D-9E97-486D6C36B667}" sibTransId="{0555217F-5B10-429C-8127-0063F7C89C7B}"/>
    <dgm:cxn modelId="{FF5C2EE9-447B-4589-A340-A57E4E891572}" type="presOf" srcId="{3BA6E080-66B9-4610-8656-BD65C9F1C637}" destId="{F5A7A346-89F0-4845-B9E2-888D0717EF54}" srcOrd="0" destOrd="0" presId="urn:microsoft.com/office/officeart/2008/layout/VerticalCurvedList"/>
    <dgm:cxn modelId="{84B20527-E933-4201-8407-10174FBEEA7F}" type="presOf" srcId="{2B696297-9A2C-4FAA-81EB-B54153D197CE}" destId="{7B20E26E-CE58-4861-9AED-91538CB43923}" srcOrd="0" destOrd="0" presId="urn:microsoft.com/office/officeart/2008/layout/VerticalCurvedList"/>
    <dgm:cxn modelId="{D47D5A89-4177-4D07-A41F-2B7AAD71F487}" type="presOf" srcId="{E26E5371-68D8-4CCC-BC13-A30E540B512D}" destId="{76B6DDE1-7BDD-4407-BA24-C3372B416C4D}" srcOrd="0" destOrd="0" presId="urn:microsoft.com/office/officeart/2008/layout/VerticalCurvedList"/>
    <dgm:cxn modelId="{D133543F-235D-4674-9322-BA73371D2992}" srcId="{ADD9475B-77CF-4945-803C-422AB628EE3E}" destId="{2B696297-9A2C-4FAA-81EB-B54153D197CE}" srcOrd="1" destOrd="0" parTransId="{EF3C593A-80F4-49EE-BBE9-5EF388E5A500}" sibTransId="{952C4D96-C326-4378-A4AC-AFE1299FF180}"/>
    <dgm:cxn modelId="{1464C8DD-555D-4B28-9339-0A2FD5CF2DE6}" type="presParOf" srcId="{FF0971B4-0352-4A59-86FF-A3FF9B64D9EA}" destId="{CD75DAFA-D747-41E8-A35D-0F9D2AB1DE67}" srcOrd="0" destOrd="0" presId="urn:microsoft.com/office/officeart/2008/layout/VerticalCurvedList"/>
    <dgm:cxn modelId="{C44FB6EC-0957-4444-927F-691CD199B6D0}" type="presParOf" srcId="{CD75DAFA-D747-41E8-A35D-0F9D2AB1DE67}" destId="{672A56C7-A100-480D-92F5-64EFC429D98B}" srcOrd="0" destOrd="0" presId="urn:microsoft.com/office/officeart/2008/layout/VerticalCurvedList"/>
    <dgm:cxn modelId="{193A1324-181F-4B57-8573-A0BA9B575D39}" type="presParOf" srcId="{672A56C7-A100-480D-92F5-64EFC429D98B}" destId="{47937A67-D63E-4D6B-B7EE-2F927239B7AD}" srcOrd="0" destOrd="0" presId="urn:microsoft.com/office/officeart/2008/layout/VerticalCurvedList"/>
    <dgm:cxn modelId="{52D5A988-4233-4288-9CC2-EE9E35FDBF8D}" type="presParOf" srcId="{672A56C7-A100-480D-92F5-64EFC429D98B}" destId="{DDAC9858-8F9E-4DCA-8C46-63D427E7113D}" srcOrd="1" destOrd="0" presId="urn:microsoft.com/office/officeart/2008/layout/VerticalCurvedList"/>
    <dgm:cxn modelId="{5D7157E0-B958-410A-BDAA-BD0F468051C2}" type="presParOf" srcId="{672A56C7-A100-480D-92F5-64EFC429D98B}" destId="{70ACD7C2-9D99-4764-896D-B3D73C953E26}" srcOrd="2" destOrd="0" presId="urn:microsoft.com/office/officeart/2008/layout/VerticalCurvedList"/>
    <dgm:cxn modelId="{7217E085-E786-42F0-AEC7-61617CA2BD5B}" type="presParOf" srcId="{672A56C7-A100-480D-92F5-64EFC429D98B}" destId="{25280C47-D190-4A7F-9308-6DD1E4115294}" srcOrd="3" destOrd="0" presId="urn:microsoft.com/office/officeart/2008/layout/VerticalCurvedList"/>
    <dgm:cxn modelId="{244D5D42-068C-435D-B4BD-D6B2E6C3ADE1}" type="presParOf" srcId="{CD75DAFA-D747-41E8-A35D-0F9D2AB1DE67}" destId="{DA47EEBC-E5AF-42C0-954B-894F762E3E32}" srcOrd="1" destOrd="0" presId="urn:microsoft.com/office/officeart/2008/layout/VerticalCurvedList"/>
    <dgm:cxn modelId="{364764AE-6998-4A3D-A0A1-BA6471E5A36B}" type="presParOf" srcId="{CD75DAFA-D747-41E8-A35D-0F9D2AB1DE67}" destId="{C463BDA1-4BAA-44CF-8A55-1A48CDDFA931}" srcOrd="2" destOrd="0" presId="urn:microsoft.com/office/officeart/2008/layout/VerticalCurvedList"/>
    <dgm:cxn modelId="{519DF686-AA33-4471-9437-70E6259A3754}" type="presParOf" srcId="{C463BDA1-4BAA-44CF-8A55-1A48CDDFA931}" destId="{E0027FF6-2830-4080-B9E2-A4367A0D8733}" srcOrd="0" destOrd="0" presId="urn:microsoft.com/office/officeart/2008/layout/VerticalCurvedList"/>
    <dgm:cxn modelId="{5FBE7192-2B02-47ED-AED7-CAC28AC784B5}" type="presParOf" srcId="{CD75DAFA-D747-41E8-A35D-0F9D2AB1DE67}" destId="{7B20E26E-CE58-4861-9AED-91538CB43923}" srcOrd="3" destOrd="0" presId="urn:microsoft.com/office/officeart/2008/layout/VerticalCurvedList"/>
    <dgm:cxn modelId="{4B24E6BB-49C1-4826-AED0-1183C63555BC}" type="presParOf" srcId="{CD75DAFA-D747-41E8-A35D-0F9D2AB1DE67}" destId="{4AC1E0E0-8DD9-4624-A6D4-94643636B45A}" srcOrd="4" destOrd="0" presId="urn:microsoft.com/office/officeart/2008/layout/VerticalCurvedList"/>
    <dgm:cxn modelId="{6E00FF31-ECBA-4A9F-AFAB-7E119E82D917}" type="presParOf" srcId="{4AC1E0E0-8DD9-4624-A6D4-94643636B45A}" destId="{96FEE020-199A-4D2D-BBE8-8B647FBFDC01}" srcOrd="0" destOrd="0" presId="urn:microsoft.com/office/officeart/2008/layout/VerticalCurvedList"/>
    <dgm:cxn modelId="{4665E13C-8C79-4130-9882-A70AD5A9A262}" type="presParOf" srcId="{CD75DAFA-D747-41E8-A35D-0F9D2AB1DE67}" destId="{76B6DDE1-7BDD-4407-BA24-C3372B416C4D}" srcOrd="5" destOrd="0" presId="urn:microsoft.com/office/officeart/2008/layout/VerticalCurvedList"/>
    <dgm:cxn modelId="{55537D29-2C87-42C9-9B96-9CD8C049C022}" type="presParOf" srcId="{CD75DAFA-D747-41E8-A35D-0F9D2AB1DE67}" destId="{5C6C3C83-C688-4A61-9939-AEE2035D2251}" srcOrd="6" destOrd="0" presId="urn:microsoft.com/office/officeart/2008/layout/VerticalCurvedList"/>
    <dgm:cxn modelId="{CB754438-5860-4A3C-B57D-40BFB183A92D}" type="presParOf" srcId="{5C6C3C83-C688-4A61-9939-AEE2035D2251}" destId="{97E86C59-D4A7-4E3C-855A-777A2B9B1338}" srcOrd="0" destOrd="0" presId="urn:microsoft.com/office/officeart/2008/layout/VerticalCurvedList"/>
    <dgm:cxn modelId="{A1FA3CC3-D0A6-4722-B51D-0B3E597B77F1}" type="presParOf" srcId="{CD75DAFA-D747-41E8-A35D-0F9D2AB1DE67}" destId="{F5A7A346-89F0-4845-B9E2-888D0717EF54}" srcOrd="7" destOrd="0" presId="urn:microsoft.com/office/officeart/2008/layout/VerticalCurvedList"/>
    <dgm:cxn modelId="{2F7AEF50-5DB8-454D-8761-669DF408F725}" type="presParOf" srcId="{CD75DAFA-D747-41E8-A35D-0F9D2AB1DE67}" destId="{434AB0D7-ECC3-4A74-A38F-47D8C613753D}" srcOrd="8" destOrd="0" presId="urn:microsoft.com/office/officeart/2008/layout/VerticalCurvedList"/>
    <dgm:cxn modelId="{8A126C4C-9C2F-4C52-9EDA-8CF2790C7E23}" type="presParOf" srcId="{434AB0D7-ECC3-4A74-A38F-47D8C613753D}" destId="{91285EB7-3254-45ED-9FF3-7990A1384C74}" srcOrd="0" destOrd="0" presId="urn:microsoft.com/office/officeart/2008/layout/VerticalCurvedList"/>
    <dgm:cxn modelId="{F773F931-47FC-405E-ABB4-422959FD8139}" type="presParOf" srcId="{CD75DAFA-D747-41E8-A35D-0F9D2AB1DE67}" destId="{B2EA6B5D-7AD7-49F0-8F77-6925DAE625E3}" srcOrd="9" destOrd="0" presId="urn:microsoft.com/office/officeart/2008/layout/VerticalCurvedList"/>
    <dgm:cxn modelId="{5CCBDB24-8F1F-40A8-AC4A-A0FED6BD8468}" type="presParOf" srcId="{CD75DAFA-D747-41E8-A35D-0F9D2AB1DE67}" destId="{EE470C77-400D-4C00-B95B-AB3A8A028E19}" srcOrd="10" destOrd="0" presId="urn:microsoft.com/office/officeart/2008/layout/VerticalCurvedList"/>
    <dgm:cxn modelId="{608181D9-DBA6-4A21-BF5C-29F8C1CE4369}" type="presParOf" srcId="{EE470C77-400D-4C00-B95B-AB3A8A028E19}" destId="{576FEA3B-1B8C-4AE3-A7A2-511C5A3C2C2A}"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DD9475B-77CF-4945-803C-422AB628EE3E}" type="doc">
      <dgm:prSet loTypeId="urn:microsoft.com/office/officeart/2008/layout/VerticalCurvedList" loCatId="list" qsTypeId="urn:microsoft.com/office/officeart/2005/8/quickstyle/simple1" qsCatId="simple" csTypeId="urn:microsoft.com/office/officeart/2005/8/colors/colorful1#7" csCatId="colorful" phldr="1"/>
      <dgm:spPr/>
      <dgm:t>
        <a:bodyPr/>
        <a:lstStyle/>
        <a:p>
          <a:endParaRPr lang="zh-CN" altLang="en-US"/>
        </a:p>
      </dgm:t>
    </dgm:pt>
    <dgm:pt modelId="{208CCEB0-A4F9-480C-A904-3E4A7576A32F}">
      <dgm:prSet phldrT="[文本]" custT="1"/>
      <dgm:spPr/>
      <dgm:t>
        <a:bodyPr/>
        <a:lstStyle/>
        <a:p>
          <a:r>
            <a:rPr lang="en-US" altLang="zh-CN" sz="1800" b="1" dirty="0" smtClean="0">
              <a:solidFill>
                <a:schemeClr val="bg1"/>
              </a:solidFill>
              <a:ea typeface="黑体" pitchFamily="2" charset="-122"/>
              <a:cs typeface="Arial" pitchFamily="34" charset="0"/>
            </a:rPr>
            <a:t>1</a:t>
          </a:r>
          <a:r>
            <a:rPr lang="zh-CN" altLang="en-US" sz="1800" b="1" dirty="0" smtClean="0">
              <a:solidFill>
                <a:schemeClr val="bg1"/>
              </a:solidFill>
              <a:ea typeface="黑体" pitchFamily="2" charset="-122"/>
              <a:cs typeface="Arial" pitchFamily="34" charset="0"/>
            </a:rPr>
            <a:t>、餐厨垃圾处理工艺选择影响因素</a:t>
          </a:r>
          <a:endParaRPr lang="zh-CN" altLang="en-US" sz="1800" dirty="0">
            <a:solidFill>
              <a:schemeClr val="bg1"/>
            </a:solidFill>
          </a:endParaRPr>
        </a:p>
      </dgm:t>
    </dgm:pt>
    <dgm:pt modelId="{A458EC6B-779C-453D-9E97-486D6C36B667}" type="parTrans" cxnId="{F336A365-0478-41C3-BF86-F5A35F7844B6}">
      <dgm:prSet/>
      <dgm:spPr/>
      <dgm:t>
        <a:bodyPr/>
        <a:lstStyle/>
        <a:p>
          <a:endParaRPr lang="zh-CN" altLang="en-US" sz="1200">
            <a:solidFill>
              <a:schemeClr val="bg1"/>
            </a:solidFill>
          </a:endParaRPr>
        </a:p>
      </dgm:t>
    </dgm:pt>
    <dgm:pt modelId="{0555217F-5B10-429C-8127-0063F7C89C7B}" type="sibTrans" cxnId="{F336A365-0478-41C3-BF86-F5A35F7844B6}">
      <dgm:prSet/>
      <dgm:spPr/>
      <dgm:t>
        <a:bodyPr/>
        <a:lstStyle/>
        <a:p>
          <a:endParaRPr lang="zh-CN" altLang="en-US" sz="1200">
            <a:solidFill>
              <a:schemeClr val="bg1"/>
            </a:solidFill>
          </a:endParaRPr>
        </a:p>
      </dgm:t>
    </dgm:pt>
    <dgm:pt modelId="{2B696297-9A2C-4FAA-81EB-B54153D197CE}">
      <dgm:prSet phldrT="[文本]" custT="1"/>
      <dgm:spPr/>
      <dgm:t>
        <a:bodyPr/>
        <a:lstStyle/>
        <a:p>
          <a:r>
            <a:rPr lang="en-US" altLang="zh-CN" sz="1800" b="1" dirty="0" smtClean="0">
              <a:solidFill>
                <a:schemeClr val="bg1"/>
              </a:solidFill>
              <a:ea typeface="黑体" pitchFamily="2" charset="-122"/>
              <a:cs typeface="Arial" pitchFamily="34" charset="0"/>
            </a:rPr>
            <a:t>2</a:t>
          </a:r>
          <a:r>
            <a:rPr lang="zh-CN" altLang="en-US" sz="1800" b="1" dirty="0" smtClean="0">
              <a:solidFill>
                <a:schemeClr val="bg1"/>
              </a:solidFill>
              <a:ea typeface="黑体" pitchFamily="2" charset="-122"/>
              <a:cs typeface="Arial" pitchFamily="34" charset="0"/>
            </a:rPr>
            <a:t>、预处理工艺选择原则</a:t>
          </a:r>
          <a:endParaRPr lang="zh-CN" altLang="en-US" sz="1800" dirty="0">
            <a:solidFill>
              <a:schemeClr val="bg1"/>
            </a:solidFill>
          </a:endParaRPr>
        </a:p>
      </dgm:t>
    </dgm:pt>
    <dgm:pt modelId="{EF3C593A-80F4-49EE-BBE9-5EF388E5A500}" type="parTrans" cxnId="{D133543F-235D-4674-9322-BA73371D2992}">
      <dgm:prSet/>
      <dgm:spPr/>
      <dgm:t>
        <a:bodyPr/>
        <a:lstStyle/>
        <a:p>
          <a:endParaRPr lang="zh-CN" altLang="en-US" sz="1200">
            <a:solidFill>
              <a:schemeClr val="bg1"/>
            </a:solidFill>
          </a:endParaRPr>
        </a:p>
      </dgm:t>
    </dgm:pt>
    <dgm:pt modelId="{952C4D96-C326-4378-A4AC-AFE1299FF180}" type="sibTrans" cxnId="{D133543F-235D-4674-9322-BA73371D2992}">
      <dgm:prSet/>
      <dgm:spPr/>
      <dgm:t>
        <a:bodyPr/>
        <a:lstStyle/>
        <a:p>
          <a:endParaRPr lang="zh-CN" altLang="en-US" sz="1200">
            <a:solidFill>
              <a:schemeClr val="bg1"/>
            </a:solidFill>
          </a:endParaRPr>
        </a:p>
      </dgm:t>
    </dgm:pt>
    <dgm:pt modelId="{E26E5371-68D8-4CCC-BC13-A30E540B512D}">
      <dgm:prSet phldrT="[文本]" custT="1"/>
      <dgm:spPr/>
      <dgm:t>
        <a:bodyPr/>
        <a:lstStyle/>
        <a:p>
          <a:r>
            <a:rPr lang="en-US" altLang="zh-CN" sz="1800" b="1" dirty="0" smtClean="0">
              <a:solidFill>
                <a:schemeClr val="bg1"/>
              </a:solidFill>
              <a:ea typeface="黑体" pitchFamily="2" charset="-122"/>
              <a:cs typeface="Arial" pitchFamily="34" charset="0"/>
            </a:rPr>
            <a:t>3</a:t>
          </a:r>
          <a:r>
            <a:rPr lang="zh-CN" altLang="en-US" sz="1800" b="1" dirty="0" smtClean="0">
              <a:solidFill>
                <a:schemeClr val="bg1"/>
              </a:solidFill>
              <a:ea typeface="黑体" pitchFamily="2" charset="-122"/>
              <a:cs typeface="Arial" pitchFamily="34" charset="0"/>
            </a:rPr>
            <a:t>、核心工艺选择原则</a:t>
          </a:r>
          <a:endParaRPr lang="zh-CN" altLang="en-US" sz="1800" dirty="0">
            <a:solidFill>
              <a:schemeClr val="bg1"/>
            </a:solidFill>
          </a:endParaRPr>
        </a:p>
      </dgm:t>
    </dgm:pt>
    <dgm:pt modelId="{C426F853-9CC3-405D-9566-768978685C79}" type="parTrans" cxnId="{A6FB749B-544E-4461-B074-DBA67E8AD18C}">
      <dgm:prSet/>
      <dgm:spPr/>
      <dgm:t>
        <a:bodyPr/>
        <a:lstStyle/>
        <a:p>
          <a:endParaRPr lang="zh-CN" altLang="en-US" sz="1200">
            <a:solidFill>
              <a:schemeClr val="bg1"/>
            </a:solidFill>
          </a:endParaRPr>
        </a:p>
      </dgm:t>
    </dgm:pt>
    <dgm:pt modelId="{36DC6F87-C3B0-45E6-B8C0-9E20556849BF}" type="sibTrans" cxnId="{A6FB749B-544E-4461-B074-DBA67E8AD18C}">
      <dgm:prSet/>
      <dgm:spPr/>
      <dgm:t>
        <a:bodyPr/>
        <a:lstStyle/>
        <a:p>
          <a:endParaRPr lang="zh-CN" altLang="en-US" sz="1200">
            <a:solidFill>
              <a:schemeClr val="bg1"/>
            </a:solidFill>
          </a:endParaRPr>
        </a:p>
      </dgm:t>
    </dgm:pt>
    <dgm:pt modelId="{3BA6E080-66B9-4610-8656-BD65C9F1C637}">
      <dgm:prSet phldrT="[文本]" custT="1"/>
      <dgm:spPr/>
      <dgm:t>
        <a:bodyPr/>
        <a:lstStyle/>
        <a:p>
          <a:r>
            <a:rPr lang="en-US" altLang="zh-CN" sz="1800" b="1" dirty="0" smtClean="0">
              <a:solidFill>
                <a:schemeClr val="bg1"/>
              </a:solidFill>
              <a:ea typeface="黑体" pitchFamily="2" charset="-122"/>
              <a:cs typeface="Arial" pitchFamily="34" charset="0"/>
            </a:rPr>
            <a:t>4</a:t>
          </a:r>
          <a:r>
            <a:rPr lang="zh-CN" altLang="en-US" sz="1800" b="1" dirty="0" smtClean="0">
              <a:solidFill>
                <a:schemeClr val="bg1"/>
              </a:solidFill>
              <a:ea typeface="黑体" pitchFamily="2" charset="-122"/>
              <a:cs typeface="Arial" pitchFamily="34" charset="0"/>
            </a:rPr>
            <a:t>、最终产品去向剖析</a:t>
          </a:r>
          <a:endParaRPr lang="zh-CN" altLang="en-US" sz="1800" dirty="0">
            <a:solidFill>
              <a:schemeClr val="bg1"/>
            </a:solidFill>
          </a:endParaRPr>
        </a:p>
      </dgm:t>
    </dgm:pt>
    <dgm:pt modelId="{BF37D4E5-10BB-489E-9F04-6CA75BB7683D}" type="parTrans" cxnId="{AB4C6003-1957-464B-BF8E-D8B2D59A8DE0}">
      <dgm:prSet/>
      <dgm:spPr/>
      <dgm:t>
        <a:bodyPr/>
        <a:lstStyle/>
        <a:p>
          <a:endParaRPr lang="zh-CN" altLang="en-US" sz="1200">
            <a:solidFill>
              <a:schemeClr val="bg1"/>
            </a:solidFill>
          </a:endParaRPr>
        </a:p>
      </dgm:t>
    </dgm:pt>
    <dgm:pt modelId="{2FBE9D5E-6388-4FF1-A1FB-CCD85D54BD20}" type="sibTrans" cxnId="{AB4C6003-1957-464B-BF8E-D8B2D59A8DE0}">
      <dgm:prSet/>
      <dgm:spPr/>
      <dgm:t>
        <a:bodyPr/>
        <a:lstStyle/>
        <a:p>
          <a:endParaRPr lang="zh-CN" altLang="en-US" sz="1200">
            <a:solidFill>
              <a:schemeClr val="bg1"/>
            </a:solidFill>
          </a:endParaRPr>
        </a:p>
      </dgm:t>
    </dgm:pt>
    <dgm:pt modelId="{A094D06C-936A-4B64-8740-6D81F240DE18}">
      <dgm:prSet phldrT="[文本]" custT="1"/>
      <dgm:spPr/>
      <dgm:t>
        <a:bodyPr/>
        <a:lstStyle/>
        <a:p>
          <a:r>
            <a:rPr lang="en-US" altLang="zh-CN" sz="1800" b="1" dirty="0" smtClean="0">
              <a:solidFill>
                <a:schemeClr val="bg1"/>
              </a:solidFill>
              <a:ea typeface="黑体" pitchFamily="2" charset="-122"/>
              <a:cs typeface="Arial" pitchFamily="34" charset="0"/>
            </a:rPr>
            <a:t>5</a:t>
          </a:r>
          <a:r>
            <a:rPr lang="zh-CN" altLang="en-US" sz="1800" b="1" dirty="0" smtClean="0">
              <a:solidFill>
                <a:schemeClr val="bg1"/>
              </a:solidFill>
              <a:ea typeface="黑体" pitchFamily="2" charset="-122"/>
              <a:cs typeface="Arial" pitchFamily="34" charset="0"/>
            </a:rPr>
            <a:t>、典型工艺流程介绍</a:t>
          </a:r>
          <a:endParaRPr lang="zh-CN" altLang="en-US" sz="1800" dirty="0">
            <a:solidFill>
              <a:schemeClr val="bg1"/>
            </a:solidFill>
          </a:endParaRPr>
        </a:p>
      </dgm:t>
    </dgm:pt>
    <dgm:pt modelId="{A1CE696F-7464-444C-8E60-63BF4F7D351F}" type="parTrans" cxnId="{F85A2374-E8A5-47D9-95D9-FDB710BD3A97}">
      <dgm:prSet/>
      <dgm:spPr/>
      <dgm:t>
        <a:bodyPr/>
        <a:lstStyle/>
        <a:p>
          <a:endParaRPr lang="zh-CN" altLang="en-US" sz="1200">
            <a:solidFill>
              <a:schemeClr val="bg1"/>
            </a:solidFill>
          </a:endParaRPr>
        </a:p>
      </dgm:t>
    </dgm:pt>
    <dgm:pt modelId="{00D39464-64BD-4913-9EE2-95CDA8903B8F}" type="sibTrans" cxnId="{F85A2374-E8A5-47D9-95D9-FDB710BD3A97}">
      <dgm:prSet/>
      <dgm:spPr/>
      <dgm:t>
        <a:bodyPr/>
        <a:lstStyle/>
        <a:p>
          <a:endParaRPr lang="zh-CN" altLang="en-US" sz="1200">
            <a:solidFill>
              <a:schemeClr val="bg1"/>
            </a:solidFill>
          </a:endParaRPr>
        </a:p>
      </dgm:t>
    </dgm:pt>
    <dgm:pt modelId="{FF0971B4-0352-4A59-86FF-A3FF9B64D9EA}" type="pres">
      <dgm:prSet presAssocID="{ADD9475B-77CF-4945-803C-422AB628EE3E}" presName="Name0" presStyleCnt="0">
        <dgm:presLayoutVars>
          <dgm:chMax val="7"/>
          <dgm:chPref val="7"/>
          <dgm:dir/>
        </dgm:presLayoutVars>
      </dgm:prSet>
      <dgm:spPr/>
      <dgm:t>
        <a:bodyPr/>
        <a:lstStyle/>
        <a:p>
          <a:endParaRPr lang="zh-CN" altLang="en-US"/>
        </a:p>
      </dgm:t>
    </dgm:pt>
    <dgm:pt modelId="{CD75DAFA-D747-41E8-A35D-0F9D2AB1DE67}" type="pres">
      <dgm:prSet presAssocID="{ADD9475B-77CF-4945-803C-422AB628EE3E}" presName="Name1" presStyleCnt="0"/>
      <dgm:spPr/>
    </dgm:pt>
    <dgm:pt modelId="{672A56C7-A100-480D-92F5-64EFC429D98B}" type="pres">
      <dgm:prSet presAssocID="{ADD9475B-77CF-4945-803C-422AB628EE3E}" presName="cycle" presStyleCnt="0"/>
      <dgm:spPr/>
    </dgm:pt>
    <dgm:pt modelId="{47937A67-D63E-4D6B-B7EE-2F927239B7AD}" type="pres">
      <dgm:prSet presAssocID="{ADD9475B-77CF-4945-803C-422AB628EE3E}" presName="srcNode" presStyleLbl="node1" presStyleIdx="0" presStyleCnt="5"/>
      <dgm:spPr/>
    </dgm:pt>
    <dgm:pt modelId="{DDAC9858-8F9E-4DCA-8C46-63D427E7113D}" type="pres">
      <dgm:prSet presAssocID="{ADD9475B-77CF-4945-803C-422AB628EE3E}" presName="conn" presStyleLbl="parChTrans1D2" presStyleIdx="0" presStyleCnt="1" custLinFactNeighborX="-259"/>
      <dgm:spPr/>
      <dgm:t>
        <a:bodyPr/>
        <a:lstStyle/>
        <a:p>
          <a:endParaRPr lang="zh-CN" altLang="en-US"/>
        </a:p>
      </dgm:t>
    </dgm:pt>
    <dgm:pt modelId="{70ACD7C2-9D99-4764-896D-B3D73C953E26}" type="pres">
      <dgm:prSet presAssocID="{ADD9475B-77CF-4945-803C-422AB628EE3E}" presName="extraNode" presStyleLbl="node1" presStyleIdx="0" presStyleCnt="5"/>
      <dgm:spPr/>
    </dgm:pt>
    <dgm:pt modelId="{25280C47-D190-4A7F-9308-6DD1E4115294}" type="pres">
      <dgm:prSet presAssocID="{ADD9475B-77CF-4945-803C-422AB628EE3E}" presName="dstNode" presStyleLbl="node1" presStyleIdx="0" presStyleCnt="5"/>
      <dgm:spPr/>
    </dgm:pt>
    <dgm:pt modelId="{DA47EEBC-E5AF-42C0-954B-894F762E3E32}" type="pres">
      <dgm:prSet presAssocID="{208CCEB0-A4F9-480C-A904-3E4A7576A32F}" presName="text_1" presStyleLbl="node1" presStyleIdx="0" presStyleCnt="5">
        <dgm:presLayoutVars>
          <dgm:bulletEnabled val="1"/>
        </dgm:presLayoutVars>
      </dgm:prSet>
      <dgm:spPr/>
      <dgm:t>
        <a:bodyPr/>
        <a:lstStyle/>
        <a:p>
          <a:endParaRPr lang="zh-CN" altLang="en-US"/>
        </a:p>
      </dgm:t>
    </dgm:pt>
    <dgm:pt modelId="{C463BDA1-4BAA-44CF-8A55-1A48CDDFA931}" type="pres">
      <dgm:prSet presAssocID="{208CCEB0-A4F9-480C-A904-3E4A7576A32F}" presName="accent_1" presStyleCnt="0"/>
      <dgm:spPr/>
    </dgm:pt>
    <dgm:pt modelId="{E0027FF6-2830-4080-B9E2-A4367A0D8733}" type="pres">
      <dgm:prSet presAssocID="{208CCEB0-A4F9-480C-A904-3E4A7576A32F}" presName="accentRepeatNode" presStyleLbl="solidFgAcc1" presStyleIdx="0" presStyleCnt="5"/>
      <dgm:spPr/>
    </dgm:pt>
    <dgm:pt modelId="{7B20E26E-CE58-4861-9AED-91538CB43923}" type="pres">
      <dgm:prSet presAssocID="{2B696297-9A2C-4FAA-81EB-B54153D197CE}" presName="text_2" presStyleLbl="node1" presStyleIdx="1" presStyleCnt="5">
        <dgm:presLayoutVars>
          <dgm:bulletEnabled val="1"/>
        </dgm:presLayoutVars>
      </dgm:prSet>
      <dgm:spPr/>
      <dgm:t>
        <a:bodyPr/>
        <a:lstStyle/>
        <a:p>
          <a:endParaRPr lang="zh-CN" altLang="en-US"/>
        </a:p>
      </dgm:t>
    </dgm:pt>
    <dgm:pt modelId="{4AC1E0E0-8DD9-4624-A6D4-94643636B45A}" type="pres">
      <dgm:prSet presAssocID="{2B696297-9A2C-4FAA-81EB-B54153D197CE}" presName="accent_2" presStyleCnt="0"/>
      <dgm:spPr/>
    </dgm:pt>
    <dgm:pt modelId="{96FEE020-199A-4D2D-BBE8-8B647FBFDC01}" type="pres">
      <dgm:prSet presAssocID="{2B696297-9A2C-4FAA-81EB-B54153D197CE}" presName="accentRepeatNode" presStyleLbl="solidFgAcc1" presStyleIdx="1" presStyleCnt="5"/>
      <dgm:spPr/>
    </dgm:pt>
    <dgm:pt modelId="{76B6DDE1-7BDD-4407-BA24-C3372B416C4D}" type="pres">
      <dgm:prSet presAssocID="{E26E5371-68D8-4CCC-BC13-A30E540B512D}" presName="text_3" presStyleLbl="node1" presStyleIdx="2" presStyleCnt="5">
        <dgm:presLayoutVars>
          <dgm:bulletEnabled val="1"/>
        </dgm:presLayoutVars>
      </dgm:prSet>
      <dgm:spPr/>
      <dgm:t>
        <a:bodyPr/>
        <a:lstStyle/>
        <a:p>
          <a:endParaRPr lang="zh-CN" altLang="en-US"/>
        </a:p>
      </dgm:t>
    </dgm:pt>
    <dgm:pt modelId="{5C6C3C83-C688-4A61-9939-AEE2035D2251}" type="pres">
      <dgm:prSet presAssocID="{E26E5371-68D8-4CCC-BC13-A30E540B512D}" presName="accent_3" presStyleCnt="0"/>
      <dgm:spPr/>
    </dgm:pt>
    <dgm:pt modelId="{97E86C59-D4A7-4E3C-855A-777A2B9B1338}" type="pres">
      <dgm:prSet presAssocID="{E26E5371-68D8-4CCC-BC13-A30E540B512D}" presName="accentRepeatNode" presStyleLbl="solidFgAcc1" presStyleIdx="2" presStyleCnt="5"/>
      <dgm:spPr/>
    </dgm:pt>
    <dgm:pt modelId="{F5A7A346-89F0-4845-B9E2-888D0717EF54}" type="pres">
      <dgm:prSet presAssocID="{3BA6E080-66B9-4610-8656-BD65C9F1C637}" presName="text_4" presStyleLbl="node1" presStyleIdx="3" presStyleCnt="5">
        <dgm:presLayoutVars>
          <dgm:bulletEnabled val="1"/>
        </dgm:presLayoutVars>
      </dgm:prSet>
      <dgm:spPr/>
      <dgm:t>
        <a:bodyPr/>
        <a:lstStyle/>
        <a:p>
          <a:endParaRPr lang="zh-CN" altLang="en-US"/>
        </a:p>
      </dgm:t>
    </dgm:pt>
    <dgm:pt modelId="{434AB0D7-ECC3-4A74-A38F-47D8C613753D}" type="pres">
      <dgm:prSet presAssocID="{3BA6E080-66B9-4610-8656-BD65C9F1C637}" presName="accent_4" presStyleCnt="0"/>
      <dgm:spPr/>
    </dgm:pt>
    <dgm:pt modelId="{91285EB7-3254-45ED-9FF3-7990A1384C74}" type="pres">
      <dgm:prSet presAssocID="{3BA6E080-66B9-4610-8656-BD65C9F1C637}" presName="accentRepeatNode" presStyleLbl="solidFgAcc1" presStyleIdx="3" presStyleCnt="5"/>
      <dgm:spPr/>
    </dgm:pt>
    <dgm:pt modelId="{B2EA6B5D-7AD7-49F0-8F77-6925DAE625E3}" type="pres">
      <dgm:prSet presAssocID="{A094D06C-936A-4B64-8740-6D81F240DE18}" presName="text_5" presStyleLbl="node1" presStyleIdx="4" presStyleCnt="5">
        <dgm:presLayoutVars>
          <dgm:bulletEnabled val="1"/>
        </dgm:presLayoutVars>
      </dgm:prSet>
      <dgm:spPr/>
      <dgm:t>
        <a:bodyPr/>
        <a:lstStyle/>
        <a:p>
          <a:endParaRPr lang="zh-CN" altLang="en-US"/>
        </a:p>
      </dgm:t>
    </dgm:pt>
    <dgm:pt modelId="{EE470C77-400D-4C00-B95B-AB3A8A028E19}" type="pres">
      <dgm:prSet presAssocID="{A094D06C-936A-4B64-8740-6D81F240DE18}" presName="accent_5" presStyleCnt="0"/>
      <dgm:spPr/>
    </dgm:pt>
    <dgm:pt modelId="{576FEA3B-1B8C-4AE3-A7A2-511C5A3C2C2A}" type="pres">
      <dgm:prSet presAssocID="{A094D06C-936A-4B64-8740-6D81F240DE18}" presName="accentRepeatNode" presStyleLbl="solidFgAcc1" presStyleIdx="4" presStyleCnt="5"/>
      <dgm:spPr/>
    </dgm:pt>
  </dgm:ptLst>
  <dgm:cxnLst>
    <dgm:cxn modelId="{01663FB8-56B3-430D-829B-4C3DE8F96D0F}" type="presOf" srcId="{3BA6E080-66B9-4610-8656-BD65C9F1C637}" destId="{F5A7A346-89F0-4845-B9E2-888D0717EF54}" srcOrd="0" destOrd="0" presId="urn:microsoft.com/office/officeart/2008/layout/VerticalCurvedList"/>
    <dgm:cxn modelId="{A6FB749B-544E-4461-B074-DBA67E8AD18C}" srcId="{ADD9475B-77CF-4945-803C-422AB628EE3E}" destId="{E26E5371-68D8-4CCC-BC13-A30E540B512D}" srcOrd="2" destOrd="0" parTransId="{C426F853-9CC3-405D-9566-768978685C79}" sibTransId="{36DC6F87-C3B0-45E6-B8C0-9E20556849BF}"/>
    <dgm:cxn modelId="{CEE6C313-328F-4DE5-9239-7B408A3DE1C2}" type="presOf" srcId="{2B696297-9A2C-4FAA-81EB-B54153D197CE}" destId="{7B20E26E-CE58-4861-9AED-91538CB43923}" srcOrd="0" destOrd="0" presId="urn:microsoft.com/office/officeart/2008/layout/VerticalCurvedList"/>
    <dgm:cxn modelId="{9E93B4DE-84EA-4D53-BB7F-AEE8755464EB}" type="presOf" srcId="{0555217F-5B10-429C-8127-0063F7C89C7B}" destId="{DDAC9858-8F9E-4DCA-8C46-63D427E7113D}" srcOrd="0" destOrd="0" presId="urn:microsoft.com/office/officeart/2008/layout/VerticalCurvedList"/>
    <dgm:cxn modelId="{AB4C6003-1957-464B-BF8E-D8B2D59A8DE0}" srcId="{ADD9475B-77CF-4945-803C-422AB628EE3E}" destId="{3BA6E080-66B9-4610-8656-BD65C9F1C637}" srcOrd="3" destOrd="0" parTransId="{BF37D4E5-10BB-489E-9F04-6CA75BB7683D}" sibTransId="{2FBE9D5E-6388-4FF1-A1FB-CCD85D54BD20}"/>
    <dgm:cxn modelId="{F85A2374-E8A5-47D9-95D9-FDB710BD3A97}" srcId="{ADD9475B-77CF-4945-803C-422AB628EE3E}" destId="{A094D06C-936A-4B64-8740-6D81F240DE18}" srcOrd="4" destOrd="0" parTransId="{A1CE696F-7464-444C-8E60-63BF4F7D351F}" sibTransId="{00D39464-64BD-4913-9EE2-95CDA8903B8F}"/>
    <dgm:cxn modelId="{4741C779-485B-496D-B8E5-A54F1CB43C85}" type="presOf" srcId="{208CCEB0-A4F9-480C-A904-3E4A7576A32F}" destId="{DA47EEBC-E5AF-42C0-954B-894F762E3E32}" srcOrd="0" destOrd="0" presId="urn:microsoft.com/office/officeart/2008/layout/VerticalCurvedList"/>
    <dgm:cxn modelId="{D8F6A909-EE26-4F01-8C79-24F61349CD70}" type="presOf" srcId="{A094D06C-936A-4B64-8740-6D81F240DE18}" destId="{B2EA6B5D-7AD7-49F0-8F77-6925DAE625E3}" srcOrd="0" destOrd="0" presId="urn:microsoft.com/office/officeart/2008/layout/VerticalCurvedList"/>
    <dgm:cxn modelId="{F336A365-0478-41C3-BF86-F5A35F7844B6}" srcId="{ADD9475B-77CF-4945-803C-422AB628EE3E}" destId="{208CCEB0-A4F9-480C-A904-3E4A7576A32F}" srcOrd="0" destOrd="0" parTransId="{A458EC6B-779C-453D-9E97-486D6C36B667}" sibTransId="{0555217F-5B10-429C-8127-0063F7C89C7B}"/>
    <dgm:cxn modelId="{8397B985-B1AF-4F61-A83B-D93C33CF6F53}" type="presOf" srcId="{ADD9475B-77CF-4945-803C-422AB628EE3E}" destId="{FF0971B4-0352-4A59-86FF-A3FF9B64D9EA}" srcOrd="0" destOrd="0" presId="urn:microsoft.com/office/officeart/2008/layout/VerticalCurvedList"/>
    <dgm:cxn modelId="{406E02D5-03B0-4B39-8D2D-54D0526F62E6}" type="presOf" srcId="{E26E5371-68D8-4CCC-BC13-A30E540B512D}" destId="{76B6DDE1-7BDD-4407-BA24-C3372B416C4D}" srcOrd="0" destOrd="0" presId="urn:microsoft.com/office/officeart/2008/layout/VerticalCurvedList"/>
    <dgm:cxn modelId="{D133543F-235D-4674-9322-BA73371D2992}" srcId="{ADD9475B-77CF-4945-803C-422AB628EE3E}" destId="{2B696297-9A2C-4FAA-81EB-B54153D197CE}" srcOrd="1" destOrd="0" parTransId="{EF3C593A-80F4-49EE-BBE9-5EF388E5A500}" sibTransId="{952C4D96-C326-4378-A4AC-AFE1299FF180}"/>
    <dgm:cxn modelId="{1894C4AF-A3F8-4BE2-8363-D09776AFDD18}" type="presParOf" srcId="{FF0971B4-0352-4A59-86FF-A3FF9B64D9EA}" destId="{CD75DAFA-D747-41E8-A35D-0F9D2AB1DE67}" srcOrd="0" destOrd="0" presId="urn:microsoft.com/office/officeart/2008/layout/VerticalCurvedList"/>
    <dgm:cxn modelId="{0E62C8C4-F528-45AF-9BD3-1B64DE5C13CA}" type="presParOf" srcId="{CD75DAFA-D747-41E8-A35D-0F9D2AB1DE67}" destId="{672A56C7-A100-480D-92F5-64EFC429D98B}" srcOrd="0" destOrd="0" presId="urn:microsoft.com/office/officeart/2008/layout/VerticalCurvedList"/>
    <dgm:cxn modelId="{1AD246D3-A167-4458-A886-5AEBF4ABF771}" type="presParOf" srcId="{672A56C7-A100-480D-92F5-64EFC429D98B}" destId="{47937A67-D63E-4D6B-B7EE-2F927239B7AD}" srcOrd="0" destOrd="0" presId="urn:microsoft.com/office/officeart/2008/layout/VerticalCurvedList"/>
    <dgm:cxn modelId="{3635F774-D38B-4E40-B826-42C70354551F}" type="presParOf" srcId="{672A56C7-A100-480D-92F5-64EFC429D98B}" destId="{DDAC9858-8F9E-4DCA-8C46-63D427E7113D}" srcOrd="1" destOrd="0" presId="urn:microsoft.com/office/officeart/2008/layout/VerticalCurvedList"/>
    <dgm:cxn modelId="{B07AF531-5690-4CE2-BD80-F7282060B240}" type="presParOf" srcId="{672A56C7-A100-480D-92F5-64EFC429D98B}" destId="{70ACD7C2-9D99-4764-896D-B3D73C953E26}" srcOrd="2" destOrd="0" presId="urn:microsoft.com/office/officeart/2008/layout/VerticalCurvedList"/>
    <dgm:cxn modelId="{DEC30E54-E09A-4239-82BB-5FFD09206CCB}" type="presParOf" srcId="{672A56C7-A100-480D-92F5-64EFC429D98B}" destId="{25280C47-D190-4A7F-9308-6DD1E4115294}" srcOrd="3" destOrd="0" presId="urn:microsoft.com/office/officeart/2008/layout/VerticalCurvedList"/>
    <dgm:cxn modelId="{A1FD2D5B-228B-46CA-B40E-909DDF0C4FA5}" type="presParOf" srcId="{CD75DAFA-D747-41E8-A35D-0F9D2AB1DE67}" destId="{DA47EEBC-E5AF-42C0-954B-894F762E3E32}" srcOrd="1" destOrd="0" presId="urn:microsoft.com/office/officeart/2008/layout/VerticalCurvedList"/>
    <dgm:cxn modelId="{EE4917A5-4092-4B06-8FBA-48C39FF9E066}" type="presParOf" srcId="{CD75DAFA-D747-41E8-A35D-0F9D2AB1DE67}" destId="{C463BDA1-4BAA-44CF-8A55-1A48CDDFA931}" srcOrd="2" destOrd="0" presId="urn:microsoft.com/office/officeart/2008/layout/VerticalCurvedList"/>
    <dgm:cxn modelId="{6B726E3D-8FD5-4A1E-849B-5E239A918821}" type="presParOf" srcId="{C463BDA1-4BAA-44CF-8A55-1A48CDDFA931}" destId="{E0027FF6-2830-4080-B9E2-A4367A0D8733}" srcOrd="0" destOrd="0" presId="urn:microsoft.com/office/officeart/2008/layout/VerticalCurvedList"/>
    <dgm:cxn modelId="{8000D25B-F197-4274-9594-3F8EAA06A49B}" type="presParOf" srcId="{CD75DAFA-D747-41E8-A35D-0F9D2AB1DE67}" destId="{7B20E26E-CE58-4861-9AED-91538CB43923}" srcOrd="3" destOrd="0" presId="urn:microsoft.com/office/officeart/2008/layout/VerticalCurvedList"/>
    <dgm:cxn modelId="{E5DF8803-C5C8-44F5-B046-13247B880330}" type="presParOf" srcId="{CD75DAFA-D747-41E8-A35D-0F9D2AB1DE67}" destId="{4AC1E0E0-8DD9-4624-A6D4-94643636B45A}" srcOrd="4" destOrd="0" presId="urn:microsoft.com/office/officeart/2008/layout/VerticalCurvedList"/>
    <dgm:cxn modelId="{6733CA1C-A426-4133-8228-36C7F0089041}" type="presParOf" srcId="{4AC1E0E0-8DD9-4624-A6D4-94643636B45A}" destId="{96FEE020-199A-4D2D-BBE8-8B647FBFDC01}" srcOrd="0" destOrd="0" presId="urn:microsoft.com/office/officeart/2008/layout/VerticalCurvedList"/>
    <dgm:cxn modelId="{0BB49294-F076-4796-90BA-C3B9D8578482}" type="presParOf" srcId="{CD75DAFA-D747-41E8-A35D-0F9D2AB1DE67}" destId="{76B6DDE1-7BDD-4407-BA24-C3372B416C4D}" srcOrd="5" destOrd="0" presId="urn:microsoft.com/office/officeart/2008/layout/VerticalCurvedList"/>
    <dgm:cxn modelId="{9EF9D693-1D96-4E7D-910B-4E5646B0A1F1}" type="presParOf" srcId="{CD75DAFA-D747-41E8-A35D-0F9D2AB1DE67}" destId="{5C6C3C83-C688-4A61-9939-AEE2035D2251}" srcOrd="6" destOrd="0" presId="urn:microsoft.com/office/officeart/2008/layout/VerticalCurvedList"/>
    <dgm:cxn modelId="{D5FB3DB6-8523-48A9-B501-62EF2599AEA8}" type="presParOf" srcId="{5C6C3C83-C688-4A61-9939-AEE2035D2251}" destId="{97E86C59-D4A7-4E3C-855A-777A2B9B1338}" srcOrd="0" destOrd="0" presId="urn:microsoft.com/office/officeart/2008/layout/VerticalCurvedList"/>
    <dgm:cxn modelId="{57AF1FA0-A623-4165-AE2A-F443BCC87AEF}" type="presParOf" srcId="{CD75DAFA-D747-41E8-A35D-0F9D2AB1DE67}" destId="{F5A7A346-89F0-4845-B9E2-888D0717EF54}" srcOrd="7" destOrd="0" presId="urn:microsoft.com/office/officeart/2008/layout/VerticalCurvedList"/>
    <dgm:cxn modelId="{6E1FE5C6-C7BE-46EA-A958-9229B1B6EEC7}" type="presParOf" srcId="{CD75DAFA-D747-41E8-A35D-0F9D2AB1DE67}" destId="{434AB0D7-ECC3-4A74-A38F-47D8C613753D}" srcOrd="8" destOrd="0" presId="urn:microsoft.com/office/officeart/2008/layout/VerticalCurvedList"/>
    <dgm:cxn modelId="{E1ADE57C-CC4D-42B1-81D7-C15FF8D539F6}" type="presParOf" srcId="{434AB0D7-ECC3-4A74-A38F-47D8C613753D}" destId="{91285EB7-3254-45ED-9FF3-7990A1384C74}" srcOrd="0" destOrd="0" presId="urn:microsoft.com/office/officeart/2008/layout/VerticalCurvedList"/>
    <dgm:cxn modelId="{6B1EBEF6-B872-40D7-A62A-161D5EA5D417}" type="presParOf" srcId="{CD75DAFA-D747-41E8-A35D-0F9D2AB1DE67}" destId="{B2EA6B5D-7AD7-49F0-8F77-6925DAE625E3}" srcOrd="9" destOrd="0" presId="urn:microsoft.com/office/officeart/2008/layout/VerticalCurvedList"/>
    <dgm:cxn modelId="{A11206F9-6814-4F7E-923C-DB06984D7886}" type="presParOf" srcId="{CD75DAFA-D747-41E8-A35D-0F9D2AB1DE67}" destId="{EE470C77-400D-4C00-B95B-AB3A8A028E19}" srcOrd="10" destOrd="0" presId="urn:microsoft.com/office/officeart/2008/layout/VerticalCurvedList"/>
    <dgm:cxn modelId="{B7BC16D9-BAC3-4F00-A748-21B773C88405}" type="presParOf" srcId="{EE470C77-400D-4C00-B95B-AB3A8A028E19}" destId="{576FEA3B-1B8C-4AE3-A7A2-511C5A3C2C2A}"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0621079-FF79-4C0A-A75F-4E5304F7E8E0}"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zh-CN" altLang="en-US"/>
        </a:p>
      </dgm:t>
    </dgm:pt>
    <dgm:pt modelId="{390EE95D-EE31-4DA3-AB5F-49251D50A816}">
      <dgm:prSet phldrT="[文本]" custT="1"/>
      <dgm:spPr/>
      <dgm:t>
        <a:bodyPr/>
        <a:lstStyle/>
        <a:p>
          <a:r>
            <a:rPr lang="zh-CN" altLang="en-US" sz="2000" dirty="0" smtClean="0">
              <a:latin typeface="黑体" pitchFamily="2" charset="-122"/>
              <a:ea typeface="黑体" pitchFamily="2" charset="-122"/>
            </a:rPr>
            <a:t>餐厨垃圾处理工艺选择</a:t>
          </a:r>
          <a:endParaRPr lang="zh-CN" altLang="en-US" sz="2000" dirty="0">
            <a:latin typeface="黑体" pitchFamily="2" charset="-122"/>
            <a:ea typeface="黑体" pitchFamily="2" charset="-122"/>
          </a:endParaRPr>
        </a:p>
      </dgm:t>
    </dgm:pt>
    <dgm:pt modelId="{2DF5C4F0-1EB2-4CC2-BD08-19E3168A3EDF}" type="parTrans" cxnId="{35B6192A-D8D2-4530-94B9-5E42BD192A81}">
      <dgm:prSet/>
      <dgm:spPr/>
      <dgm:t>
        <a:bodyPr/>
        <a:lstStyle/>
        <a:p>
          <a:endParaRPr lang="zh-CN" altLang="en-US" sz="1200">
            <a:latin typeface="黑体" pitchFamily="2" charset="-122"/>
            <a:ea typeface="黑体" pitchFamily="2" charset="-122"/>
          </a:endParaRPr>
        </a:p>
      </dgm:t>
    </dgm:pt>
    <dgm:pt modelId="{0F1DBD78-3444-46F5-BCFD-19C99FA0616F}" type="sibTrans" cxnId="{35B6192A-D8D2-4530-94B9-5E42BD192A81}">
      <dgm:prSet/>
      <dgm:spPr/>
      <dgm:t>
        <a:bodyPr/>
        <a:lstStyle/>
        <a:p>
          <a:endParaRPr lang="zh-CN" altLang="en-US" sz="1200">
            <a:latin typeface="黑体" pitchFamily="2" charset="-122"/>
            <a:ea typeface="黑体" pitchFamily="2" charset="-122"/>
          </a:endParaRPr>
        </a:p>
      </dgm:t>
    </dgm:pt>
    <dgm:pt modelId="{2894494F-9BCC-4AB6-80A9-3AF470B1F614}">
      <dgm:prSet phldrT="[文本]" custT="1"/>
      <dgm:spPr/>
      <dgm:t>
        <a:bodyPr/>
        <a:lstStyle/>
        <a:p>
          <a:r>
            <a:rPr lang="zh-CN" altLang="en-US" sz="1800" dirty="0" smtClean="0">
              <a:latin typeface="黑体" pitchFamily="2" charset="-122"/>
              <a:ea typeface="黑体" pitchFamily="2" charset="-122"/>
            </a:rPr>
            <a:t>运营模式</a:t>
          </a:r>
          <a:endParaRPr lang="zh-CN" altLang="en-US" sz="1800" dirty="0">
            <a:latin typeface="黑体" pitchFamily="2" charset="-122"/>
            <a:ea typeface="黑体" pitchFamily="2" charset="-122"/>
          </a:endParaRPr>
        </a:p>
      </dgm:t>
    </dgm:pt>
    <dgm:pt modelId="{CE58915C-D6FD-4282-8664-13FD773965F8}" type="parTrans" cxnId="{1B212A39-D795-4832-86ED-157C111F1821}">
      <dgm:prSet/>
      <dgm:spPr/>
      <dgm:t>
        <a:bodyPr/>
        <a:lstStyle/>
        <a:p>
          <a:endParaRPr lang="zh-CN" altLang="en-US" sz="1200">
            <a:latin typeface="黑体" pitchFamily="2" charset="-122"/>
            <a:ea typeface="黑体" pitchFamily="2" charset="-122"/>
          </a:endParaRPr>
        </a:p>
      </dgm:t>
    </dgm:pt>
    <dgm:pt modelId="{8A0B9FC2-27D0-48F0-B42E-C650FCE0CB3F}" type="sibTrans" cxnId="{1B212A39-D795-4832-86ED-157C111F1821}">
      <dgm:prSet/>
      <dgm:spPr/>
      <dgm:t>
        <a:bodyPr/>
        <a:lstStyle/>
        <a:p>
          <a:endParaRPr lang="zh-CN" altLang="en-US" sz="1200">
            <a:latin typeface="黑体" pitchFamily="2" charset="-122"/>
            <a:ea typeface="黑体" pitchFamily="2" charset="-122"/>
          </a:endParaRPr>
        </a:p>
      </dgm:t>
    </dgm:pt>
    <dgm:pt modelId="{1C901918-EC2B-409A-A3F5-158B9B8120C2}">
      <dgm:prSet phldrT="[文本]" custT="1"/>
      <dgm:spPr/>
      <dgm:t>
        <a:bodyPr/>
        <a:lstStyle/>
        <a:p>
          <a:r>
            <a:rPr lang="zh-CN" altLang="en-US" sz="1800" dirty="0" smtClean="0">
              <a:latin typeface="黑体" pitchFamily="2" charset="-122"/>
              <a:ea typeface="黑体" pitchFamily="2" charset="-122"/>
            </a:rPr>
            <a:t>产品市场</a:t>
          </a:r>
          <a:endParaRPr lang="zh-CN" altLang="en-US" sz="1800" dirty="0">
            <a:latin typeface="黑体" pitchFamily="2" charset="-122"/>
            <a:ea typeface="黑体" pitchFamily="2" charset="-122"/>
          </a:endParaRPr>
        </a:p>
      </dgm:t>
    </dgm:pt>
    <dgm:pt modelId="{3F1803B8-F509-4768-BE21-117E4F9C77CD}" type="parTrans" cxnId="{13DA281C-2BDE-4391-9C87-876449CEE77C}">
      <dgm:prSet/>
      <dgm:spPr/>
      <dgm:t>
        <a:bodyPr/>
        <a:lstStyle/>
        <a:p>
          <a:endParaRPr lang="zh-CN" altLang="en-US" sz="1200">
            <a:latin typeface="黑体" pitchFamily="2" charset="-122"/>
            <a:ea typeface="黑体" pitchFamily="2" charset="-122"/>
          </a:endParaRPr>
        </a:p>
      </dgm:t>
    </dgm:pt>
    <dgm:pt modelId="{276DC32B-48E1-493B-ABFE-9322824CBA9D}" type="sibTrans" cxnId="{13DA281C-2BDE-4391-9C87-876449CEE77C}">
      <dgm:prSet/>
      <dgm:spPr/>
      <dgm:t>
        <a:bodyPr/>
        <a:lstStyle/>
        <a:p>
          <a:endParaRPr lang="zh-CN" altLang="en-US" sz="1200">
            <a:latin typeface="黑体" pitchFamily="2" charset="-122"/>
            <a:ea typeface="黑体" pitchFamily="2" charset="-122"/>
          </a:endParaRPr>
        </a:p>
      </dgm:t>
    </dgm:pt>
    <dgm:pt modelId="{4FA6866F-8D08-4219-B6CC-270A05EFB00C}">
      <dgm:prSet phldrT="[文本]" custT="1"/>
      <dgm:spPr/>
      <dgm:t>
        <a:bodyPr/>
        <a:lstStyle/>
        <a:p>
          <a:r>
            <a:rPr lang="zh-CN" altLang="en-US" sz="1800" dirty="0" smtClean="0">
              <a:latin typeface="黑体" pitchFamily="2" charset="-122"/>
              <a:ea typeface="黑体" pitchFamily="2" charset="-122"/>
            </a:rPr>
            <a:t>因地制宜</a:t>
          </a:r>
          <a:endParaRPr lang="zh-CN" altLang="en-US" sz="1800" dirty="0">
            <a:latin typeface="黑体" pitchFamily="2" charset="-122"/>
            <a:ea typeface="黑体" pitchFamily="2" charset="-122"/>
          </a:endParaRPr>
        </a:p>
      </dgm:t>
    </dgm:pt>
    <dgm:pt modelId="{E5A33C34-B8D4-4628-9774-89228A70DFBA}" type="parTrans" cxnId="{37E6E68E-C2C7-417F-95E3-E6D39CD6BF35}">
      <dgm:prSet/>
      <dgm:spPr/>
      <dgm:t>
        <a:bodyPr/>
        <a:lstStyle/>
        <a:p>
          <a:endParaRPr lang="zh-CN" altLang="en-US" sz="1200">
            <a:latin typeface="黑体" pitchFamily="2" charset="-122"/>
            <a:ea typeface="黑体" pitchFamily="2" charset="-122"/>
          </a:endParaRPr>
        </a:p>
      </dgm:t>
    </dgm:pt>
    <dgm:pt modelId="{2B2F020D-626A-43EE-ABA9-B707BCE71C9D}" type="sibTrans" cxnId="{37E6E68E-C2C7-417F-95E3-E6D39CD6BF35}">
      <dgm:prSet/>
      <dgm:spPr/>
      <dgm:t>
        <a:bodyPr/>
        <a:lstStyle/>
        <a:p>
          <a:endParaRPr lang="zh-CN" altLang="en-US" sz="1200">
            <a:latin typeface="黑体" pitchFamily="2" charset="-122"/>
            <a:ea typeface="黑体" pitchFamily="2" charset="-122"/>
          </a:endParaRPr>
        </a:p>
      </dgm:t>
    </dgm:pt>
    <dgm:pt modelId="{630A2DB0-3890-4E80-9121-04141BE36C14}">
      <dgm:prSet phldrT="[文本]" custT="1"/>
      <dgm:spPr/>
      <dgm:t>
        <a:bodyPr/>
        <a:lstStyle/>
        <a:p>
          <a:r>
            <a:rPr lang="zh-CN" altLang="en-US" sz="1800" dirty="0" smtClean="0">
              <a:latin typeface="黑体" pitchFamily="2" charset="-122"/>
              <a:ea typeface="黑体" pitchFamily="2" charset="-122"/>
            </a:rPr>
            <a:t>建设规模</a:t>
          </a:r>
          <a:endParaRPr lang="zh-CN" altLang="en-US" sz="1800" dirty="0">
            <a:latin typeface="黑体" pitchFamily="2" charset="-122"/>
            <a:ea typeface="黑体" pitchFamily="2" charset="-122"/>
          </a:endParaRPr>
        </a:p>
      </dgm:t>
    </dgm:pt>
    <dgm:pt modelId="{B1081B53-0C31-43B1-9695-D9BF49D42ECF}" type="parTrans" cxnId="{0CE06B78-0233-464F-B7FC-FD6BE104A1D1}">
      <dgm:prSet/>
      <dgm:spPr/>
      <dgm:t>
        <a:bodyPr/>
        <a:lstStyle/>
        <a:p>
          <a:endParaRPr lang="zh-CN" altLang="en-US" sz="1200">
            <a:latin typeface="黑体" pitchFamily="2" charset="-122"/>
            <a:ea typeface="黑体" pitchFamily="2" charset="-122"/>
          </a:endParaRPr>
        </a:p>
      </dgm:t>
    </dgm:pt>
    <dgm:pt modelId="{BA54A1F4-48FB-4651-AF14-10C60A1EF5D3}" type="sibTrans" cxnId="{0CE06B78-0233-464F-B7FC-FD6BE104A1D1}">
      <dgm:prSet/>
      <dgm:spPr/>
      <dgm:t>
        <a:bodyPr/>
        <a:lstStyle/>
        <a:p>
          <a:endParaRPr lang="zh-CN" altLang="en-US" sz="1200">
            <a:latin typeface="黑体" pitchFamily="2" charset="-122"/>
            <a:ea typeface="黑体" pitchFamily="2" charset="-122"/>
          </a:endParaRPr>
        </a:p>
      </dgm:t>
    </dgm:pt>
    <dgm:pt modelId="{25579876-DC97-42BB-887B-8C9438DECEAC}">
      <dgm:prSet phldrT="[文本]" custT="1"/>
      <dgm:spPr/>
      <dgm:t>
        <a:bodyPr/>
        <a:lstStyle/>
        <a:p>
          <a:r>
            <a:rPr lang="zh-CN" altLang="en-US" sz="1800" dirty="0" smtClean="0">
              <a:latin typeface="黑体" pitchFamily="2" charset="-122"/>
              <a:ea typeface="黑体" pitchFamily="2" charset="-122"/>
            </a:rPr>
            <a:t>经济指标</a:t>
          </a:r>
          <a:endParaRPr lang="zh-CN" altLang="en-US" sz="1800" dirty="0">
            <a:latin typeface="黑体" pitchFamily="2" charset="-122"/>
            <a:ea typeface="黑体" pitchFamily="2" charset="-122"/>
          </a:endParaRPr>
        </a:p>
      </dgm:t>
    </dgm:pt>
    <dgm:pt modelId="{CFAD48E9-B6DA-493A-A7B8-C1F30BCBD1CF}" type="parTrans" cxnId="{FD417B0C-6787-42B5-979F-206DD628F11F}">
      <dgm:prSet/>
      <dgm:spPr/>
      <dgm:t>
        <a:bodyPr/>
        <a:lstStyle/>
        <a:p>
          <a:endParaRPr lang="zh-CN" altLang="en-US" sz="1200">
            <a:latin typeface="黑体" pitchFamily="2" charset="-122"/>
            <a:ea typeface="黑体" pitchFamily="2" charset="-122"/>
          </a:endParaRPr>
        </a:p>
      </dgm:t>
    </dgm:pt>
    <dgm:pt modelId="{8A67DEE3-8BD3-4CE1-97A8-1ED2C22F2E4D}" type="sibTrans" cxnId="{FD417B0C-6787-42B5-979F-206DD628F11F}">
      <dgm:prSet/>
      <dgm:spPr/>
      <dgm:t>
        <a:bodyPr/>
        <a:lstStyle/>
        <a:p>
          <a:endParaRPr lang="zh-CN" altLang="en-US" sz="1200">
            <a:latin typeface="黑体" pitchFamily="2" charset="-122"/>
            <a:ea typeface="黑体" pitchFamily="2" charset="-122"/>
          </a:endParaRPr>
        </a:p>
      </dgm:t>
    </dgm:pt>
    <dgm:pt modelId="{D0A6BB2F-4790-46EE-BBD8-4B408732EE96}">
      <dgm:prSet phldrT="[文本]" custT="1"/>
      <dgm:spPr/>
      <dgm:t>
        <a:bodyPr/>
        <a:lstStyle/>
        <a:p>
          <a:r>
            <a:rPr lang="zh-CN" altLang="en-US" sz="1800" dirty="0" smtClean="0">
              <a:latin typeface="黑体" pitchFamily="2" charset="-122"/>
              <a:ea typeface="黑体" pitchFamily="2" charset="-122"/>
            </a:rPr>
            <a:t>环保要求</a:t>
          </a:r>
          <a:endParaRPr lang="zh-CN" altLang="en-US" sz="1800" dirty="0">
            <a:latin typeface="黑体" pitchFamily="2" charset="-122"/>
            <a:ea typeface="黑体" pitchFamily="2" charset="-122"/>
          </a:endParaRPr>
        </a:p>
      </dgm:t>
    </dgm:pt>
    <dgm:pt modelId="{74BEE5CB-02D0-4469-8BCC-71420E438095}" type="parTrans" cxnId="{ACD323DB-8B94-4FFC-BADF-2137F98FB9DC}">
      <dgm:prSet/>
      <dgm:spPr/>
      <dgm:t>
        <a:bodyPr/>
        <a:lstStyle/>
        <a:p>
          <a:endParaRPr lang="zh-CN" altLang="en-US" sz="1200">
            <a:latin typeface="黑体" pitchFamily="2" charset="-122"/>
            <a:ea typeface="黑体" pitchFamily="2" charset="-122"/>
          </a:endParaRPr>
        </a:p>
      </dgm:t>
    </dgm:pt>
    <dgm:pt modelId="{1A67A8F3-6226-4E21-8C24-0A198D5650E4}" type="sibTrans" cxnId="{ACD323DB-8B94-4FFC-BADF-2137F98FB9DC}">
      <dgm:prSet/>
      <dgm:spPr/>
      <dgm:t>
        <a:bodyPr/>
        <a:lstStyle/>
        <a:p>
          <a:endParaRPr lang="zh-CN" altLang="en-US" sz="1200">
            <a:latin typeface="黑体" pitchFamily="2" charset="-122"/>
            <a:ea typeface="黑体" pitchFamily="2" charset="-122"/>
          </a:endParaRPr>
        </a:p>
      </dgm:t>
    </dgm:pt>
    <dgm:pt modelId="{2D5B5062-F991-4DFB-891B-AA6AB2963CE5}" type="pres">
      <dgm:prSet presAssocID="{00621079-FF79-4C0A-A75F-4E5304F7E8E0}" presName="cycle" presStyleCnt="0">
        <dgm:presLayoutVars>
          <dgm:chMax val="1"/>
          <dgm:dir/>
          <dgm:animLvl val="ctr"/>
          <dgm:resizeHandles val="exact"/>
        </dgm:presLayoutVars>
      </dgm:prSet>
      <dgm:spPr/>
      <dgm:t>
        <a:bodyPr/>
        <a:lstStyle/>
        <a:p>
          <a:endParaRPr lang="zh-CN" altLang="en-US"/>
        </a:p>
      </dgm:t>
    </dgm:pt>
    <dgm:pt modelId="{6C89BA39-8420-45E7-B825-65EFB5997E21}" type="pres">
      <dgm:prSet presAssocID="{390EE95D-EE31-4DA3-AB5F-49251D50A816}" presName="centerShape" presStyleLbl="node0" presStyleIdx="0" presStyleCnt="1"/>
      <dgm:spPr/>
      <dgm:t>
        <a:bodyPr/>
        <a:lstStyle/>
        <a:p>
          <a:endParaRPr lang="zh-CN" altLang="en-US"/>
        </a:p>
      </dgm:t>
    </dgm:pt>
    <dgm:pt modelId="{115D5F1F-A30E-48A8-A354-2278706A5E98}" type="pres">
      <dgm:prSet presAssocID="{CE58915C-D6FD-4282-8664-13FD773965F8}" presName="parTrans" presStyleLbl="bgSibTrans2D1" presStyleIdx="0" presStyleCnt="6"/>
      <dgm:spPr/>
      <dgm:t>
        <a:bodyPr/>
        <a:lstStyle/>
        <a:p>
          <a:endParaRPr lang="zh-CN" altLang="en-US"/>
        </a:p>
      </dgm:t>
    </dgm:pt>
    <dgm:pt modelId="{67ADB710-896A-4D35-97F5-B8FD21B05B7F}" type="pres">
      <dgm:prSet presAssocID="{2894494F-9BCC-4AB6-80A9-3AF470B1F614}" presName="node" presStyleLbl="node1" presStyleIdx="0" presStyleCnt="6">
        <dgm:presLayoutVars>
          <dgm:bulletEnabled val="1"/>
        </dgm:presLayoutVars>
      </dgm:prSet>
      <dgm:spPr/>
      <dgm:t>
        <a:bodyPr/>
        <a:lstStyle/>
        <a:p>
          <a:endParaRPr lang="zh-CN" altLang="en-US"/>
        </a:p>
      </dgm:t>
    </dgm:pt>
    <dgm:pt modelId="{89939D61-E793-4FD5-92A4-E77FBFDF5C0B}" type="pres">
      <dgm:prSet presAssocID="{3F1803B8-F509-4768-BE21-117E4F9C77CD}" presName="parTrans" presStyleLbl="bgSibTrans2D1" presStyleIdx="1" presStyleCnt="6"/>
      <dgm:spPr/>
      <dgm:t>
        <a:bodyPr/>
        <a:lstStyle/>
        <a:p>
          <a:endParaRPr lang="zh-CN" altLang="en-US"/>
        </a:p>
      </dgm:t>
    </dgm:pt>
    <dgm:pt modelId="{92536843-F3F4-43FD-9906-155126790EED}" type="pres">
      <dgm:prSet presAssocID="{1C901918-EC2B-409A-A3F5-158B9B8120C2}" presName="node" presStyleLbl="node1" presStyleIdx="1" presStyleCnt="6">
        <dgm:presLayoutVars>
          <dgm:bulletEnabled val="1"/>
        </dgm:presLayoutVars>
      </dgm:prSet>
      <dgm:spPr/>
      <dgm:t>
        <a:bodyPr/>
        <a:lstStyle/>
        <a:p>
          <a:endParaRPr lang="zh-CN" altLang="en-US"/>
        </a:p>
      </dgm:t>
    </dgm:pt>
    <dgm:pt modelId="{179FDE41-C96A-4EBE-8221-F18A766D4702}" type="pres">
      <dgm:prSet presAssocID="{E5A33C34-B8D4-4628-9774-89228A70DFBA}" presName="parTrans" presStyleLbl="bgSibTrans2D1" presStyleIdx="2" presStyleCnt="6"/>
      <dgm:spPr/>
      <dgm:t>
        <a:bodyPr/>
        <a:lstStyle/>
        <a:p>
          <a:endParaRPr lang="zh-CN" altLang="en-US"/>
        </a:p>
      </dgm:t>
    </dgm:pt>
    <dgm:pt modelId="{023EA0CF-1248-400F-9969-30CAF07B1D8C}" type="pres">
      <dgm:prSet presAssocID="{4FA6866F-8D08-4219-B6CC-270A05EFB00C}" presName="node" presStyleLbl="node1" presStyleIdx="2" presStyleCnt="6">
        <dgm:presLayoutVars>
          <dgm:bulletEnabled val="1"/>
        </dgm:presLayoutVars>
      </dgm:prSet>
      <dgm:spPr/>
      <dgm:t>
        <a:bodyPr/>
        <a:lstStyle/>
        <a:p>
          <a:endParaRPr lang="zh-CN" altLang="en-US"/>
        </a:p>
      </dgm:t>
    </dgm:pt>
    <dgm:pt modelId="{D852638C-A470-4A19-9A79-4CA76C149EF7}" type="pres">
      <dgm:prSet presAssocID="{CFAD48E9-B6DA-493A-A7B8-C1F30BCBD1CF}" presName="parTrans" presStyleLbl="bgSibTrans2D1" presStyleIdx="3" presStyleCnt="6"/>
      <dgm:spPr/>
      <dgm:t>
        <a:bodyPr/>
        <a:lstStyle/>
        <a:p>
          <a:endParaRPr lang="zh-CN" altLang="en-US"/>
        </a:p>
      </dgm:t>
    </dgm:pt>
    <dgm:pt modelId="{31D1CDB5-1954-4B4E-9F8D-D0EBDCAD17F5}" type="pres">
      <dgm:prSet presAssocID="{25579876-DC97-42BB-887B-8C9438DECEAC}" presName="node" presStyleLbl="node1" presStyleIdx="3" presStyleCnt="6">
        <dgm:presLayoutVars>
          <dgm:bulletEnabled val="1"/>
        </dgm:presLayoutVars>
      </dgm:prSet>
      <dgm:spPr/>
      <dgm:t>
        <a:bodyPr/>
        <a:lstStyle/>
        <a:p>
          <a:endParaRPr lang="zh-CN" altLang="en-US"/>
        </a:p>
      </dgm:t>
    </dgm:pt>
    <dgm:pt modelId="{88763892-218C-4191-8B7F-F5ACAFE24338}" type="pres">
      <dgm:prSet presAssocID="{74BEE5CB-02D0-4469-8BCC-71420E438095}" presName="parTrans" presStyleLbl="bgSibTrans2D1" presStyleIdx="4" presStyleCnt="6"/>
      <dgm:spPr/>
      <dgm:t>
        <a:bodyPr/>
        <a:lstStyle/>
        <a:p>
          <a:endParaRPr lang="zh-CN" altLang="en-US"/>
        </a:p>
      </dgm:t>
    </dgm:pt>
    <dgm:pt modelId="{A9A57480-9828-4CC8-A7B2-1D90F70823F1}" type="pres">
      <dgm:prSet presAssocID="{D0A6BB2F-4790-46EE-BBD8-4B408732EE96}" presName="node" presStyleLbl="node1" presStyleIdx="4" presStyleCnt="6">
        <dgm:presLayoutVars>
          <dgm:bulletEnabled val="1"/>
        </dgm:presLayoutVars>
      </dgm:prSet>
      <dgm:spPr/>
      <dgm:t>
        <a:bodyPr/>
        <a:lstStyle/>
        <a:p>
          <a:endParaRPr lang="zh-CN" altLang="en-US"/>
        </a:p>
      </dgm:t>
    </dgm:pt>
    <dgm:pt modelId="{E6F2DC81-5AFB-40F9-95A3-80C685852B50}" type="pres">
      <dgm:prSet presAssocID="{B1081B53-0C31-43B1-9695-D9BF49D42ECF}" presName="parTrans" presStyleLbl="bgSibTrans2D1" presStyleIdx="5" presStyleCnt="6"/>
      <dgm:spPr/>
      <dgm:t>
        <a:bodyPr/>
        <a:lstStyle/>
        <a:p>
          <a:endParaRPr lang="zh-CN" altLang="en-US"/>
        </a:p>
      </dgm:t>
    </dgm:pt>
    <dgm:pt modelId="{9E65BB68-7F37-4580-AAFC-15936A0C1924}" type="pres">
      <dgm:prSet presAssocID="{630A2DB0-3890-4E80-9121-04141BE36C14}" presName="node" presStyleLbl="node1" presStyleIdx="5" presStyleCnt="6">
        <dgm:presLayoutVars>
          <dgm:bulletEnabled val="1"/>
        </dgm:presLayoutVars>
      </dgm:prSet>
      <dgm:spPr/>
      <dgm:t>
        <a:bodyPr/>
        <a:lstStyle/>
        <a:p>
          <a:endParaRPr lang="zh-CN" altLang="en-US"/>
        </a:p>
      </dgm:t>
    </dgm:pt>
  </dgm:ptLst>
  <dgm:cxnLst>
    <dgm:cxn modelId="{DE57197E-2B7C-43C4-B262-4E7AD4C37D07}" type="presOf" srcId="{74BEE5CB-02D0-4469-8BCC-71420E438095}" destId="{88763892-218C-4191-8B7F-F5ACAFE24338}" srcOrd="0" destOrd="0" presId="urn:microsoft.com/office/officeart/2005/8/layout/radial4"/>
    <dgm:cxn modelId="{37E6E68E-C2C7-417F-95E3-E6D39CD6BF35}" srcId="{390EE95D-EE31-4DA3-AB5F-49251D50A816}" destId="{4FA6866F-8D08-4219-B6CC-270A05EFB00C}" srcOrd="2" destOrd="0" parTransId="{E5A33C34-B8D4-4628-9774-89228A70DFBA}" sibTransId="{2B2F020D-626A-43EE-ABA9-B707BCE71C9D}"/>
    <dgm:cxn modelId="{9B6BF23F-DFAA-42A5-A8C1-3D87BD5ACFA4}" type="presOf" srcId="{2894494F-9BCC-4AB6-80A9-3AF470B1F614}" destId="{67ADB710-896A-4D35-97F5-B8FD21B05B7F}" srcOrd="0" destOrd="0" presId="urn:microsoft.com/office/officeart/2005/8/layout/radial4"/>
    <dgm:cxn modelId="{0CE06B78-0233-464F-B7FC-FD6BE104A1D1}" srcId="{390EE95D-EE31-4DA3-AB5F-49251D50A816}" destId="{630A2DB0-3890-4E80-9121-04141BE36C14}" srcOrd="5" destOrd="0" parTransId="{B1081B53-0C31-43B1-9695-D9BF49D42ECF}" sibTransId="{BA54A1F4-48FB-4651-AF14-10C60A1EF5D3}"/>
    <dgm:cxn modelId="{6E5CC974-CC89-4E59-862B-4152B0DEAC96}" type="presOf" srcId="{D0A6BB2F-4790-46EE-BBD8-4B408732EE96}" destId="{A9A57480-9828-4CC8-A7B2-1D90F70823F1}" srcOrd="0" destOrd="0" presId="urn:microsoft.com/office/officeart/2005/8/layout/radial4"/>
    <dgm:cxn modelId="{91D5E747-8D84-432C-8EB6-58C724186F1B}" type="presOf" srcId="{3F1803B8-F509-4768-BE21-117E4F9C77CD}" destId="{89939D61-E793-4FD5-92A4-E77FBFDF5C0B}" srcOrd="0" destOrd="0" presId="urn:microsoft.com/office/officeart/2005/8/layout/radial4"/>
    <dgm:cxn modelId="{B251052C-4E34-4EBA-9A03-AF73660203E9}" type="presOf" srcId="{390EE95D-EE31-4DA3-AB5F-49251D50A816}" destId="{6C89BA39-8420-45E7-B825-65EFB5997E21}" srcOrd="0" destOrd="0" presId="urn:microsoft.com/office/officeart/2005/8/layout/radial4"/>
    <dgm:cxn modelId="{043ADAAE-FA10-4148-A1BF-39D98AEBED10}" type="presOf" srcId="{4FA6866F-8D08-4219-B6CC-270A05EFB00C}" destId="{023EA0CF-1248-400F-9969-30CAF07B1D8C}" srcOrd="0" destOrd="0" presId="urn:microsoft.com/office/officeart/2005/8/layout/radial4"/>
    <dgm:cxn modelId="{FD417B0C-6787-42B5-979F-206DD628F11F}" srcId="{390EE95D-EE31-4DA3-AB5F-49251D50A816}" destId="{25579876-DC97-42BB-887B-8C9438DECEAC}" srcOrd="3" destOrd="0" parTransId="{CFAD48E9-B6DA-493A-A7B8-C1F30BCBD1CF}" sibTransId="{8A67DEE3-8BD3-4CE1-97A8-1ED2C22F2E4D}"/>
    <dgm:cxn modelId="{13DA281C-2BDE-4391-9C87-876449CEE77C}" srcId="{390EE95D-EE31-4DA3-AB5F-49251D50A816}" destId="{1C901918-EC2B-409A-A3F5-158B9B8120C2}" srcOrd="1" destOrd="0" parTransId="{3F1803B8-F509-4768-BE21-117E4F9C77CD}" sibTransId="{276DC32B-48E1-493B-ABFE-9322824CBA9D}"/>
    <dgm:cxn modelId="{0871E0AD-D5F9-4F9D-A050-7A39F45F0065}" type="presOf" srcId="{CFAD48E9-B6DA-493A-A7B8-C1F30BCBD1CF}" destId="{D852638C-A470-4A19-9A79-4CA76C149EF7}" srcOrd="0" destOrd="0" presId="urn:microsoft.com/office/officeart/2005/8/layout/radial4"/>
    <dgm:cxn modelId="{E32597F4-969B-4B44-8379-FDA63B867D76}" type="presOf" srcId="{1C901918-EC2B-409A-A3F5-158B9B8120C2}" destId="{92536843-F3F4-43FD-9906-155126790EED}" srcOrd="0" destOrd="0" presId="urn:microsoft.com/office/officeart/2005/8/layout/radial4"/>
    <dgm:cxn modelId="{97FA38D8-3F04-44C8-8DBC-E12F3B9632EB}" type="presOf" srcId="{00621079-FF79-4C0A-A75F-4E5304F7E8E0}" destId="{2D5B5062-F991-4DFB-891B-AA6AB2963CE5}" srcOrd="0" destOrd="0" presId="urn:microsoft.com/office/officeart/2005/8/layout/radial4"/>
    <dgm:cxn modelId="{ACD323DB-8B94-4FFC-BADF-2137F98FB9DC}" srcId="{390EE95D-EE31-4DA3-AB5F-49251D50A816}" destId="{D0A6BB2F-4790-46EE-BBD8-4B408732EE96}" srcOrd="4" destOrd="0" parTransId="{74BEE5CB-02D0-4469-8BCC-71420E438095}" sibTransId="{1A67A8F3-6226-4E21-8C24-0A198D5650E4}"/>
    <dgm:cxn modelId="{1B212A39-D795-4832-86ED-157C111F1821}" srcId="{390EE95D-EE31-4DA3-AB5F-49251D50A816}" destId="{2894494F-9BCC-4AB6-80A9-3AF470B1F614}" srcOrd="0" destOrd="0" parTransId="{CE58915C-D6FD-4282-8664-13FD773965F8}" sibTransId="{8A0B9FC2-27D0-48F0-B42E-C650FCE0CB3F}"/>
    <dgm:cxn modelId="{4630A4B0-C602-49D7-918A-039E5CBE3293}" type="presOf" srcId="{B1081B53-0C31-43B1-9695-D9BF49D42ECF}" destId="{E6F2DC81-5AFB-40F9-95A3-80C685852B50}" srcOrd="0" destOrd="0" presId="urn:microsoft.com/office/officeart/2005/8/layout/radial4"/>
    <dgm:cxn modelId="{35B6192A-D8D2-4530-94B9-5E42BD192A81}" srcId="{00621079-FF79-4C0A-A75F-4E5304F7E8E0}" destId="{390EE95D-EE31-4DA3-AB5F-49251D50A816}" srcOrd="0" destOrd="0" parTransId="{2DF5C4F0-1EB2-4CC2-BD08-19E3168A3EDF}" sibTransId="{0F1DBD78-3444-46F5-BCFD-19C99FA0616F}"/>
    <dgm:cxn modelId="{ED344FD5-DBD2-4FB2-81AB-BFAAB7E1F81E}" type="presOf" srcId="{E5A33C34-B8D4-4628-9774-89228A70DFBA}" destId="{179FDE41-C96A-4EBE-8221-F18A766D4702}" srcOrd="0" destOrd="0" presId="urn:microsoft.com/office/officeart/2005/8/layout/radial4"/>
    <dgm:cxn modelId="{8A77C827-4531-440A-955C-F1CBE8C694AB}" type="presOf" srcId="{CE58915C-D6FD-4282-8664-13FD773965F8}" destId="{115D5F1F-A30E-48A8-A354-2278706A5E98}" srcOrd="0" destOrd="0" presId="urn:microsoft.com/office/officeart/2005/8/layout/radial4"/>
    <dgm:cxn modelId="{6B279F59-C539-432C-B057-C88694EF179D}" type="presOf" srcId="{630A2DB0-3890-4E80-9121-04141BE36C14}" destId="{9E65BB68-7F37-4580-AAFC-15936A0C1924}" srcOrd="0" destOrd="0" presId="urn:microsoft.com/office/officeart/2005/8/layout/radial4"/>
    <dgm:cxn modelId="{C62454DE-A8EE-4C06-98EA-3EE9109FC3EE}" type="presOf" srcId="{25579876-DC97-42BB-887B-8C9438DECEAC}" destId="{31D1CDB5-1954-4B4E-9F8D-D0EBDCAD17F5}" srcOrd="0" destOrd="0" presId="urn:microsoft.com/office/officeart/2005/8/layout/radial4"/>
    <dgm:cxn modelId="{7BC06065-D5DB-4ADF-8E7C-9D264B05C776}" type="presParOf" srcId="{2D5B5062-F991-4DFB-891B-AA6AB2963CE5}" destId="{6C89BA39-8420-45E7-B825-65EFB5997E21}" srcOrd="0" destOrd="0" presId="urn:microsoft.com/office/officeart/2005/8/layout/radial4"/>
    <dgm:cxn modelId="{C2F5FB7A-D2C8-4362-A624-DEF658CE2EB8}" type="presParOf" srcId="{2D5B5062-F991-4DFB-891B-AA6AB2963CE5}" destId="{115D5F1F-A30E-48A8-A354-2278706A5E98}" srcOrd="1" destOrd="0" presId="urn:microsoft.com/office/officeart/2005/8/layout/radial4"/>
    <dgm:cxn modelId="{9E0B1CE4-E747-4240-A354-61E384987144}" type="presParOf" srcId="{2D5B5062-F991-4DFB-891B-AA6AB2963CE5}" destId="{67ADB710-896A-4D35-97F5-B8FD21B05B7F}" srcOrd="2" destOrd="0" presId="urn:microsoft.com/office/officeart/2005/8/layout/radial4"/>
    <dgm:cxn modelId="{7003A6CD-069A-4BA6-A9EC-AD3246462964}" type="presParOf" srcId="{2D5B5062-F991-4DFB-891B-AA6AB2963CE5}" destId="{89939D61-E793-4FD5-92A4-E77FBFDF5C0B}" srcOrd="3" destOrd="0" presId="urn:microsoft.com/office/officeart/2005/8/layout/radial4"/>
    <dgm:cxn modelId="{F3A49DFC-8EFF-4BAE-A51C-4ED47FDA6A1B}" type="presParOf" srcId="{2D5B5062-F991-4DFB-891B-AA6AB2963CE5}" destId="{92536843-F3F4-43FD-9906-155126790EED}" srcOrd="4" destOrd="0" presId="urn:microsoft.com/office/officeart/2005/8/layout/radial4"/>
    <dgm:cxn modelId="{037BFCF6-D9D0-4E83-A77E-6F4DB2F69F88}" type="presParOf" srcId="{2D5B5062-F991-4DFB-891B-AA6AB2963CE5}" destId="{179FDE41-C96A-4EBE-8221-F18A766D4702}" srcOrd="5" destOrd="0" presId="urn:microsoft.com/office/officeart/2005/8/layout/radial4"/>
    <dgm:cxn modelId="{9E30222B-6BEF-4F0B-A6A3-462496A05C80}" type="presParOf" srcId="{2D5B5062-F991-4DFB-891B-AA6AB2963CE5}" destId="{023EA0CF-1248-400F-9969-30CAF07B1D8C}" srcOrd="6" destOrd="0" presId="urn:microsoft.com/office/officeart/2005/8/layout/radial4"/>
    <dgm:cxn modelId="{4017B0B9-6FF0-43EC-AAF8-8CC762A3A5C8}" type="presParOf" srcId="{2D5B5062-F991-4DFB-891B-AA6AB2963CE5}" destId="{D852638C-A470-4A19-9A79-4CA76C149EF7}" srcOrd="7" destOrd="0" presId="urn:microsoft.com/office/officeart/2005/8/layout/radial4"/>
    <dgm:cxn modelId="{40562667-2447-4FE3-A35B-933F8F3BFF5E}" type="presParOf" srcId="{2D5B5062-F991-4DFB-891B-AA6AB2963CE5}" destId="{31D1CDB5-1954-4B4E-9F8D-D0EBDCAD17F5}" srcOrd="8" destOrd="0" presId="urn:microsoft.com/office/officeart/2005/8/layout/radial4"/>
    <dgm:cxn modelId="{6AEB8724-57CB-4B9F-871C-72A70100291E}" type="presParOf" srcId="{2D5B5062-F991-4DFB-891B-AA6AB2963CE5}" destId="{88763892-218C-4191-8B7F-F5ACAFE24338}" srcOrd="9" destOrd="0" presId="urn:microsoft.com/office/officeart/2005/8/layout/radial4"/>
    <dgm:cxn modelId="{22153B5D-1A77-4646-9CDB-3DB75F1CCA59}" type="presParOf" srcId="{2D5B5062-F991-4DFB-891B-AA6AB2963CE5}" destId="{A9A57480-9828-4CC8-A7B2-1D90F70823F1}" srcOrd="10" destOrd="0" presId="urn:microsoft.com/office/officeart/2005/8/layout/radial4"/>
    <dgm:cxn modelId="{7B999600-F08A-4E84-9C6B-F7B3F6A8F351}" type="presParOf" srcId="{2D5B5062-F991-4DFB-891B-AA6AB2963CE5}" destId="{E6F2DC81-5AFB-40F9-95A3-80C685852B50}" srcOrd="11" destOrd="0" presId="urn:microsoft.com/office/officeart/2005/8/layout/radial4"/>
    <dgm:cxn modelId="{ADE0422B-CDAF-4235-AF95-647DC1C1C923}" type="presParOf" srcId="{2D5B5062-F991-4DFB-891B-AA6AB2963CE5}" destId="{9E65BB68-7F37-4580-AAFC-15936A0C1924}" srcOrd="12"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C53D47-DEF9-419A-9176-CF579FF50AF0}">
      <dsp:nvSpPr>
        <dsp:cNvPr id="0" name=""/>
        <dsp:cNvSpPr/>
      </dsp:nvSpPr>
      <dsp:spPr>
        <a:xfrm>
          <a:off x="0" y="252699"/>
          <a:ext cx="6096002" cy="378000"/>
        </a:xfrm>
        <a:prstGeom prst="rect">
          <a:avLst/>
        </a:prstGeom>
        <a:solidFill>
          <a:schemeClr val="lt1">
            <a:alpha val="90000"/>
            <a:hueOff val="0"/>
            <a:satOff val="0"/>
            <a:lumOff val="0"/>
            <a:alphaOff val="0"/>
          </a:schemeClr>
        </a:solidFill>
        <a:ln w="25400" cap="flat" cmpd="sng" algn="ctr">
          <a:solidFill>
            <a:srgbClr val="0066FF"/>
          </a:solidFill>
          <a:prstDash val="solid"/>
        </a:ln>
        <a:effectLst/>
      </dsp:spPr>
      <dsp:style>
        <a:lnRef idx="2">
          <a:scrgbClr r="0" g="0" b="0"/>
        </a:lnRef>
        <a:fillRef idx="1">
          <a:scrgbClr r="0" g="0" b="0"/>
        </a:fillRef>
        <a:effectRef idx="0">
          <a:scrgbClr r="0" g="0" b="0"/>
        </a:effectRef>
        <a:fontRef idx="minor"/>
      </dsp:style>
    </dsp:sp>
    <dsp:sp modelId="{57E28BE2-AAFC-46E5-9762-C4E5004A8721}">
      <dsp:nvSpPr>
        <dsp:cNvPr id="0" name=""/>
        <dsp:cNvSpPr/>
      </dsp:nvSpPr>
      <dsp:spPr>
        <a:xfrm>
          <a:off x="304800" y="31299"/>
          <a:ext cx="4267201"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kern="1200" dirty="0"/>
        </a:p>
      </dsp:txBody>
      <dsp:txXfrm>
        <a:off x="304800" y="31299"/>
        <a:ext cx="4267201" cy="442800"/>
      </dsp:txXfrm>
    </dsp:sp>
    <dsp:sp modelId="{2A4F1D1C-506F-4654-AE44-968C384FB059}">
      <dsp:nvSpPr>
        <dsp:cNvPr id="0" name=""/>
        <dsp:cNvSpPr/>
      </dsp:nvSpPr>
      <dsp:spPr>
        <a:xfrm>
          <a:off x="0" y="933100"/>
          <a:ext cx="6096002" cy="378000"/>
        </a:xfrm>
        <a:prstGeom prst="rect">
          <a:avLst/>
        </a:prstGeom>
        <a:solidFill>
          <a:schemeClr val="lt1">
            <a:alpha val="90000"/>
            <a:hueOff val="0"/>
            <a:satOff val="0"/>
            <a:lumOff val="0"/>
            <a:alphaOff val="0"/>
          </a:schemeClr>
        </a:solidFill>
        <a:ln w="25400" cap="flat" cmpd="sng" algn="ctr">
          <a:solidFill>
            <a:srgbClr val="0066FF"/>
          </a:solidFill>
          <a:prstDash val="solid"/>
        </a:ln>
        <a:effectLst/>
      </dsp:spPr>
      <dsp:style>
        <a:lnRef idx="2">
          <a:scrgbClr r="0" g="0" b="0"/>
        </a:lnRef>
        <a:fillRef idx="1">
          <a:scrgbClr r="0" g="0" b="0"/>
        </a:fillRef>
        <a:effectRef idx="0">
          <a:scrgbClr r="0" g="0" b="0"/>
        </a:effectRef>
        <a:fontRef idx="minor"/>
      </dsp:style>
    </dsp:sp>
    <dsp:sp modelId="{2B92B3EA-B5A6-4F24-A4F4-AD9A88F3B11B}">
      <dsp:nvSpPr>
        <dsp:cNvPr id="0" name=""/>
        <dsp:cNvSpPr/>
      </dsp:nvSpPr>
      <dsp:spPr>
        <a:xfrm>
          <a:off x="304800" y="711699"/>
          <a:ext cx="4267201"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kern="1200" dirty="0"/>
        </a:p>
      </dsp:txBody>
      <dsp:txXfrm>
        <a:off x="304800" y="711699"/>
        <a:ext cx="4267201" cy="442800"/>
      </dsp:txXfrm>
    </dsp:sp>
    <dsp:sp modelId="{FF0DF1A6-10C1-4531-B694-8769408F5476}">
      <dsp:nvSpPr>
        <dsp:cNvPr id="0" name=""/>
        <dsp:cNvSpPr/>
      </dsp:nvSpPr>
      <dsp:spPr>
        <a:xfrm>
          <a:off x="0" y="1613500"/>
          <a:ext cx="6096002" cy="378000"/>
        </a:xfrm>
        <a:prstGeom prst="rect">
          <a:avLst/>
        </a:prstGeom>
        <a:solidFill>
          <a:schemeClr val="lt1">
            <a:alpha val="90000"/>
            <a:hueOff val="0"/>
            <a:satOff val="0"/>
            <a:lumOff val="0"/>
            <a:alphaOff val="0"/>
          </a:schemeClr>
        </a:solidFill>
        <a:ln w="25400" cap="flat" cmpd="sng" algn="ctr">
          <a:solidFill>
            <a:srgbClr val="0066FF"/>
          </a:solidFill>
          <a:prstDash val="solid"/>
        </a:ln>
        <a:effectLst/>
      </dsp:spPr>
      <dsp:style>
        <a:lnRef idx="2">
          <a:scrgbClr r="0" g="0" b="0"/>
        </a:lnRef>
        <a:fillRef idx="1">
          <a:scrgbClr r="0" g="0" b="0"/>
        </a:fillRef>
        <a:effectRef idx="0">
          <a:scrgbClr r="0" g="0" b="0"/>
        </a:effectRef>
        <a:fontRef idx="minor"/>
      </dsp:style>
    </dsp:sp>
    <dsp:sp modelId="{F034159D-A1D3-483F-9F9F-2AF396F4F751}">
      <dsp:nvSpPr>
        <dsp:cNvPr id="0" name=""/>
        <dsp:cNvSpPr/>
      </dsp:nvSpPr>
      <dsp:spPr>
        <a:xfrm>
          <a:off x="304800" y="1392100"/>
          <a:ext cx="4267201" cy="442800"/>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kern="1200" dirty="0"/>
        </a:p>
      </dsp:txBody>
      <dsp:txXfrm>
        <a:off x="304800" y="1392100"/>
        <a:ext cx="4267201" cy="442800"/>
      </dsp:txXfrm>
    </dsp:sp>
    <dsp:sp modelId="{B21DBCF8-F423-4179-949A-67FDE281A5AC}">
      <dsp:nvSpPr>
        <dsp:cNvPr id="0" name=""/>
        <dsp:cNvSpPr/>
      </dsp:nvSpPr>
      <dsp:spPr>
        <a:xfrm>
          <a:off x="0" y="2293900"/>
          <a:ext cx="6096002" cy="378000"/>
        </a:xfrm>
        <a:prstGeom prst="rect">
          <a:avLst/>
        </a:prstGeom>
        <a:solidFill>
          <a:schemeClr val="lt1">
            <a:alpha val="90000"/>
            <a:hueOff val="0"/>
            <a:satOff val="0"/>
            <a:lumOff val="0"/>
            <a:alphaOff val="0"/>
          </a:schemeClr>
        </a:solidFill>
        <a:ln w="25400" cap="flat" cmpd="sng" algn="ctr">
          <a:solidFill>
            <a:srgbClr val="0066FF"/>
          </a:solidFill>
          <a:prstDash val="solid"/>
        </a:ln>
        <a:effectLst/>
      </dsp:spPr>
      <dsp:style>
        <a:lnRef idx="2">
          <a:scrgbClr r="0" g="0" b="0"/>
        </a:lnRef>
        <a:fillRef idx="1">
          <a:scrgbClr r="0" g="0" b="0"/>
        </a:fillRef>
        <a:effectRef idx="0">
          <a:scrgbClr r="0" g="0" b="0"/>
        </a:effectRef>
        <a:fontRef idx="minor"/>
      </dsp:style>
    </dsp:sp>
    <dsp:sp modelId="{8887A570-8F62-43F2-BEB6-0120875436E8}">
      <dsp:nvSpPr>
        <dsp:cNvPr id="0" name=""/>
        <dsp:cNvSpPr/>
      </dsp:nvSpPr>
      <dsp:spPr>
        <a:xfrm>
          <a:off x="304800" y="2072500"/>
          <a:ext cx="4267201" cy="442800"/>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kern="1200" dirty="0"/>
        </a:p>
      </dsp:txBody>
      <dsp:txXfrm>
        <a:off x="304800" y="2072500"/>
        <a:ext cx="4267201" cy="442800"/>
      </dsp:txXfrm>
    </dsp:sp>
    <dsp:sp modelId="{E81E3992-245C-463D-86E5-1D72E3984468}">
      <dsp:nvSpPr>
        <dsp:cNvPr id="0" name=""/>
        <dsp:cNvSpPr/>
      </dsp:nvSpPr>
      <dsp:spPr>
        <a:xfrm>
          <a:off x="0" y="2974300"/>
          <a:ext cx="6096002" cy="378000"/>
        </a:xfrm>
        <a:prstGeom prst="rect">
          <a:avLst/>
        </a:prstGeom>
        <a:solidFill>
          <a:schemeClr val="lt1">
            <a:alpha val="90000"/>
            <a:hueOff val="0"/>
            <a:satOff val="0"/>
            <a:lumOff val="0"/>
            <a:alphaOff val="0"/>
          </a:schemeClr>
        </a:solidFill>
        <a:ln w="25400" cap="flat" cmpd="sng" algn="ctr">
          <a:solidFill>
            <a:srgbClr val="523EE4"/>
          </a:solidFill>
          <a:prstDash val="solid"/>
        </a:ln>
        <a:effectLst/>
      </dsp:spPr>
      <dsp:style>
        <a:lnRef idx="2">
          <a:scrgbClr r="0" g="0" b="0"/>
        </a:lnRef>
        <a:fillRef idx="1">
          <a:scrgbClr r="0" g="0" b="0"/>
        </a:fillRef>
        <a:effectRef idx="0">
          <a:scrgbClr r="0" g="0" b="0"/>
        </a:effectRef>
        <a:fontRef idx="minor"/>
      </dsp:style>
    </dsp:sp>
    <dsp:sp modelId="{5F90C7A5-7FCF-4A3D-ABDE-4BF8A5EA7E70}">
      <dsp:nvSpPr>
        <dsp:cNvPr id="0" name=""/>
        <dsp:cNvSpPr/>
      </dsp:nvSpPr>
      <dsp:spPr>
        <a:xfrm>
          <a:off x="304800" y="2752900"/>
          <a:ext cx="4267201" cy="44280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kern="1200" dirty="0"/>
        </a:p>
      </dsp:txBody>
      <dsp:txXfrm>
        <a:off x="304800" y="2752900"/>
        <a:ext cx="4267201" cy="442800"/>
      </dsp:txXfrm>
    </dsp:sp>
    <dsp:sp modelId="{2CBF719F-EB04-4FFA-A70D-7CDFE5117887}">
      <dsp:nvSpPr>
        <dsp:cNvPr id="0" name=""/>
        <dsp:cNvSpPr/>
      </dsp:nvSpPr>
      <dsp:spPr>
        <a:xfrm>
          <a:off x="0" y="3654700"/>
          <a:ext cx="6096002" cy="378000"/>
        </a:xfrm>
        <a:prstGeom prst="rect">
          <a:avLst/>
        </a:prstGeom>
        <a:solidFill>
          <a:schemeClr val="lt1">
            <a:alpha val="90000"/>
            <a:hueOff val="0"/>
            <a:satOff val="0"/>
            <a:lumOff val="0"/>
            <a:alphaOff val="0"/>
          </a:schemeClr>
        </a:solidFill>
        <a:ln w="25400" cap="flat" cmpd="sng" algn="ctr">
          <a:solidFill>
            <a:srgbClr val="523EE4"/>
          </a:solidFill>
          <a:prstDash val="solid"/>
        </a:ln>
        <a:effectLst/>
      </dsp:spPr>
      <dsp:style>
        <a:lnRef idx="2">
          <a:scrgbClr r="0" g="0" b="0"/>
        </a:lnRef>
        <a:fillRef idx="1">
          <a:scrgbClr r="0" g="0" b="0"/>
        </a:fillRef>
        <a:effectRef idx="0">
          <a:scrgbClr r="0" g="0" b="0"/>
        </a:effectRef>
        <a:fontRef idx="minor"/>
      </dsp:style>
    </dsp:sp>
    <dsp:sp modelId="{D88F80BD-799A-47CA-A4CB-31A712055ECD}">
      <dsp:nvSpPr>
        <dsp:cNvPr id="0" name=""/>
        <dsp:cNvSpPr/>
      </dsp:nvSpPr>
      <dsp:spPr>
        <a:xfrm>
          <a:off x="304800" y="3433300"/>
          <a:ext cx="4267201" cy="44280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666750">
            <a:lnSpc>
              <a:spcPct val="90000"/>
            </a:lnSpc>
            <a:spcBef>
              <a:spcPct val="0"/>
            </a:spcBef>
            <a:spcAft>
              <a:spcPct val="35000"/>
            </a:spcAft>
          </a:pPr>
          <a:endParaRPr lang="zh-CN" altLang="en-US" sz="1500" b="1" kern="1200" dirty="0">
            <a:latin typeface="黑体" pitchFamily="2" charset="-122"/>
            <a:ea typeface="黑体" pitchFamily="2" charset="-122"/>
            <a:cs typeface="Arial" pitchFamily="34" charset="0"/>
          </a:endParaRPr>
        </a:p>
      </dsp:txBody>
      <dsp:txXfrm>
        <a:off x="304800" y="3433300"/>
        <a:ext cx="4267201" cy="44280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037654-B7EA-459F-9BCB-70761F6AE3B4}">
      <dsp:nvSpPr>
        <dsp:cNvPr id="0" name=""/>
        <dsp:cNvSpPr/>
      </dsp:nvSpPr>
      <dsp:spPr>
        <a:xfrm>
          <a:off x="0" y="133451"/>
          <a:ext cx="7848872" cy="4024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因地制宜</a:t>
          </a:r>
          <a:endParaRPr lang="zh-CN" altLang="en-US" sz="1600" kern="1200" dirty="0">
            <a:latin typeface="黑体" pitchFamily="2" charset="-122"/>
            <a:ea typeface="黑体" pitchFamily="2" charset="-122"/>
          </a:endParaRPr>
        </a:p>
      </dsp:txBody>
      <dsp:txXfrm>
        <a:off x="0" y="133451"/>
        <a:ext cx="7848872" cy="402480"/>
      </dsp:txXfrm>
    </dsp:sp>
    <dsp:sp modelId="{32570042-B43B-4AC7-B223-4548C1B9B00F}">
      <dsp:nvSpPr>
        <dsp:cNvPr id="0" name=""/>
        <dsp:cNvSpPr/>
      </dsp:nvSpPr>
      <dsp:spPr>
        <a:xfrm>
          <a:off x="0" y="535931"/>
          <a:ext cx="7848872"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充分考虑当地的地理环境、周边配套以及相关政策等方面的因素。</a:t>
          </a:r>
          <a:endParaRPr lang="zh-CN" altLang="en-US" sz="1200" kern="1200" dirty="0">
            <a:latin typeface="黑体" pitchFamily="2" charset="-122"/>
            <a:ea typeface="黑体" pitchFamily="2" charset="-122"/>
          </a:endParaRPr>
        </a:p>
      </dsp:txBody>
      <dsp:txXfrm>
        <a:off x="0" y="535931"/>
        <a:ext cx="7848872" cy="264960"/>
      </dsp:txXfrm>
    </dsp:sp>
    <dsp:sp modelId="{62E6B4AE-A060-4B94-866B-BF2D785B7C28}">
      <dsp:nvSpPr>
        <dsp:cNvPr id="0" name=""/>
        <dsp:cNvSpPr/>
      </dsp:nvSpPr>
      <dsp:spPr>
        <a:xfrm>
          <a:off x="0" y="800891"/>
          <a:ext cx="7848872" cy="4024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建设规模</a:t>
          </a:r>
          <a:endParaRPr lang="zh-CN" altLang="en-US" sz="1600" kern="1200" dirty="0">
            <a:latin typeface="黑体" pitchFamily="2" charset="-122"/>
            <a:ea typeface="黑体" pitchFamily="2" charset="-122"/>
          </a:endParaRPr>
        </a:p>
      </dsp:txBody>
      <dsp:txXfrm>
        <a:off x="0" y="800891"/>
        <a:ext cx="7848872" cy="402480"/>
      </dsp:txXfrm>
    </dsp:sp>
    <dsp:sp modelId="{71478C6F-5BC2-4F28-8385-21B17DB86A09}">
      <dsp:nvSpPr>
        <dsp:cNvPr id="0" name=""/>
        <dsp:cNvSpPr/>
      </dsp:nvSpPr>
      <dsp:spPr>
        <a:xfrm>
          <a:off x="0" y="1203371"/>
          <a:ext cx="784887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建设规模的确定，间接决定了在确定的建设规模下，某些工艺或设备是最合适的，相反一方面，也决定了某些工艺或设备的不可行性。</a:t>
          </a:r>
          <a:endParaRPr lang="zh-CN" altLang="en-US" sz="1200" kern="1200" dirty="0">
            <a:latin typeface="黑体" pitchFamily="2" charset="-122"/>
            <a:ea typeface="黑体" pitchFamily="2" charset="-122"/>
          </a:endParaRPr>
        </a:p>
      </dsp:txBody>
      <dsp:txXfrm>
        <a:off x="0" y="1203371"/>
        <a:ext cx="7848872" cy="397440"/>
      </dsp:txXfrm>
    </dsp:sp>
    <dsp:sp modelId="{6C4B009F-4670-4D65-900B-5CC7813D3914}">
      <dsp:nvSpPr>
        <dsp:cNvPr id="0" name=""/>
        <dsp:cNvSpPr/>
      </dsp:nvSpPr>
      <dsp:spPr>
        <a:xfrm>
          <a:off x="0" y="1600811"/>
          <a:ext cx="7848872" cy="40248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运营模式 </a:t>
          </a:r>
          <a:endParaRPr lang="zh-CN" altLang="en-US" sz="1600" kern="1200" dirty="0">
            <a:latin typeface="黑体" pitchFamily="2" charset="-122"/>
            <a:ea typeface="黑体" pitchFamily="2" charset="-122"/>
          </a:endParaRPr>
        </a:p>
      </dsp:txBody>
      <dsp:txXfrm>
        <a:off x="0" y="1600811"/>
        <a:ext cx="7848872" cy="402480"/>
      </dsp:txXfrm>
    </dsp:sp>
    <dsp:sp modelId="{1134ED9E-7010-4325-A0FE-CF85C7E83319}">
      <dsp:nvSpPr>
        <dsp:cNvPr id="0" name=""/>
        <dsp:cNvSpPr/>
      </dsp:nvSpPr>
      <dsp:spPr>
        <a:xfrm>
          <a:off x="0" y="2003291"/>
          <a:ext cx="7848872"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有政府投资运营、</a:t>
          </a:r>
          <a:r>
            <a:rPr lang="en-US" altLang="zh-CN" sz="1200" kern="1200" dirty="0" smtClean="0">
              <a:latin typeface="黑体" pitchFamily="2" charset="-122"/>
              <a:ea typeface="黑体" pitchFamily="2" charset="-122"/>
            </a:rPr>
            <a:t>BT</a:t>
          </a:r>
          <a:r>
            <a:rPr lang="zh-CN" altLang="en-US" sz="1200" kern="1200" dirty="0" smtClean="0">
              <a:latin typeface="黑体" pitchFamily="2" charset="-122"/>
              <a:ea typeface="黑体" pitchFamily="2" charset="-122"/>
            </a:rPr>
            <a:t>、</a:t>
          </a:r>
          <a:r>
            <a:rPr lang="en-US" altLang="zh-CN" sz="1200" kern="1200" dirty="0" smtClean="0">
              <a:latin typeface="黑体" pitchFamily="2" charset="-122"/>
              <a:ea typeface="黑体" pitchFamily="2" charset="-122"/>
            </a:rPr>
            <a:t>BOT</a:t>
          </a:r>
          <a:r>
            <a:rPr lang="zh-CN" altLang="en-US" sz="1200" kern="1200" dirty="0" smtClean="0">
              <a:latin typeface="黑体" pitchFamily="2" charset="-122"/>
              <a:ea typeface="黑体" pitchFamily="2" charset="-122"/>
            </a:rPr>
            <a:t>、</a:t>
          </a:r>
          <a:r>
            <a:rPr lang="en-US" altLang="zh-CN" sz="1200" kern="1200" dirty="0" smtClean="0">
              <a:latin typeface="黑体" pitchFamily="2" charset="-122"/>
              <a:ea typeface="黑体" pitchFamily="2" charset="-122"/>
            </a:rPr>
            <a:t>BOO</a:t>
          </a:r>
          <a:r>
            <a:rPr lang="zh-CN" altLang="en-US" sz="1200" kern="1200" dirty="0" smtClean="0">
              <a:latin typeface="黑体" pitchFamily="2" charset="-122"/>
              <a:ea typeface="黑体" pitchFamily="2" charset="-122"/>
            </a:rPr>
            <a:t>等模式，运营模式的不同对工艺的选择也有一定的间接影响。</a:t>
          </a:r>
          <a:endParaRPr lang="zh-CN" altLang="en-US" sz="1200" kern="1200" dirty="0">
            <a:latin typeface="黑体" pitchFamily="2" charset="-122"/>
            <a:ea typeface="黑体" pitchFamily="2" charset="-122"/>
          </a:endParaRPr>
        </a:p>
      </dsp:txBody>
      <dsp:txXfrm>
        <a:off x="0" y="2003291"/>
        <a:ext cx="7848872" cy="264960"/>
      </dsp:txXfrm>
    </dsp:sp>
    <dsp:sp modelId="{C40080A1-281C-42F5-BD68-A77EC0614B4D}">
      <dsp:nvSpPr>
        <dsp:cNvPr id="0" name=""/>
        <dsp:cNvSpPr/>
      </dsp:nvSpPr>
      <dsp:spPr>
        <a:xfrm>
          <a:off x="0" y="2268251"/>
          <a:ext cx="7848872" cy="40248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经济指标</a:t>
          </a:r>
          <a:endParaRPr lang="zh-CN" altLang="en-US" sz="1600" kern="1200" dirty="0">
            <a:latin typeface="黑体" pitchFamily="2" charset="-122"/>
            <a:ea typeface="黑体" pitchFamily="2" charset="-122"/>
          </a:endParaRPr>
        </a:p>
      </dsp:txBody>
      <dsp:txXfrm>
        <a:off x="0" y="2268251"/>
        <a:ext cx="7848872" cy="402480"/>
      </dsp:txXfrm>
    </dsp:sp>
    <dsp:sp modelId="{7A68A19B-0093-4CEF-B639-2D7E1DB724E5}">
      <dsp:nvSpPr>
        <dsp:cNvPr id="0" name=""/>
        <dsp:cNvSpPr/>
      </dsp:nvSpPr>
      <dsp:spPr>
        <a:xfrm>
          <a:off x="0" y="2670731"/>
          <a:ext cx="7848872"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在工艺选择过程中应当充分考虑投资、运营费用（政府补贴）、占地等因素。</a:t>
          </a:r>
          <a:endParaRPr lang="zh-CN" altLang="en-US" sz="1200" kern="1200" dirty="0">
            <a:latin typeface="黑体" pitchFamily="2" charset="-122"/>
            <a:ea typeface="黑体" pitchFamily="2" charset="-122"/>
          </a:endParaRPr>
        </a:p>
      </dsp:txBody>
      <dsp:txXfrm>
        <a:off x="0" y="2670731"/>
        <a:ext cx="7848872" cy="264960"/>
      </dsp:txXfrm>
    </dsp:sp>
    <dsp:sp modelId="{FC9C397E-5161-4954-8C21-CC2516D34986}">
      <dsp:nvSpPr>
        <dsp:cNvPr id="0" name=""/>
        <dsp:cNvSpPr/>
      </dsp:nvSpPr>
      <dsp:spPr>
        <a:xfrm>
          <a:off x="0" y="2935692"/>
          <a:ext cx="7848872" cy="40248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产品市场</a:t>
          </a:r>
          <a:endParaRPr lang="zh-CN" altLang="en-US" sz="1600" kern="1200" dirty="0">
            <a:latin typeface="黑体" pitchFamily="2" charset="-122"/>
            <a:ea typeface="黑体" pitchFamily="2" charset="-122"/>
          </a:endParaRPr>
        </a:p>
      </dsp:txBody>
      <dsp:txXfrm>
        <a:off x="0" y="2935692"/>
        <a:ext cx="7848872" cy="402480"/>
      </dsp:txXfrm>
    </dsp:sp>
    <dsp:sp modelId="{90988569-4B97-4331-93F4-DA03E3AA036B}">
      <dsp:nvSpPr>
        <dsp:cNvPr id="0" name=""/>
        <dsp:cNvSpPr/>
      </dsp:nvSpPr>
      <dsp:spPr>
        <a:xfrm>
          <a:off x="0" y="3338172"/>
          <a:ext cx="7848872"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餐厨垃圾处理过程中可能产生的产品有营养土、饲料、</a:t>
          </a:r>
          <a:r>
            <a:rPr lang="en-US" altLang="zh-CN" sz="1200" kern="1200" dirty="0" smtClean="0">
              <a:latin typeface="黑体" pitchFamily="2" charset="-122"/>
              <a:ea typeface="黑体" pitchFamily="2" charset="-122"/>
            </a:rPr>
            <a:t>CNG/LNG</a:t>
          </a:r>
          <a:r>
            <a:rPr lang="zh-CN" altLang="en-US" sz="1200" kern="1200" dirty="0" smtClean="0">
              <a:latin typeface="黑体" pitchFamily="2" charset="-122"/>
              <a:ea typeface="黑体" pitchFamily="2" charset="-122"/>
            </a:rPr>
            <a:t>、电能、工业粗油脂、生物柴油等，产品的产量、销售价值和在当地的应用程度对工艺选择有着直接影响。</a:t>
          </a:r>
          <a:endParaRPr lang="zh-CN" altLang="en-US" sz="1200" kern="1200" dirty="0">
            <a:latin typeface="黑体" pitchFamily="2" charset="-122"/>
            <a:ea typeface="黑体" pitchFamily="2" charset="-122"/>
          </a:endParaRPr>
        </a:p>
      </dsp:txBody>
      <dsp:txXfrm>
        <a:off x="0" y="3338172"/>
        <a:ext cx="7848872" cy="397440"/>
      </dsp:txXfrm>
    </dsp:sp>
    <dsp:sp modelId="{1F73377F-F99C-43F5-9025-D7504A01AE80}">
      <dsp:nvSpPr>
        <dsp:cNvPr id="0" name=""/>
        <dsp:cNvSpPr/>
      </dsp:nvSpPr>
      <dsp:spPr>
        <a:xfrm>
          <a:off x="0" y="3735612"/>
          <a:ext cx="7848872" cy="4024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kern="1200" dirty="0" smtClean="0">
              <a:latin typeface="黑体" pitchFamily="2" charset="-122"/>
              <a:ea typeface="黑体" pitchFamily="2" charset="-122"/>
            </a:rPr>
            <a:t>环保要求</a:t>
          </a:r>
          <a:endParaRPr lang="zh-CN" altLang="en-US" sz="1600" kern="1200" dirty="0">
            <a:latin typeface="黑体" pitchFamily="2" charset="-122"/>
            <a:ea typeface="黑体" pitchFamily="2" charset="-122"/>
          </a:endParaRPr>
        </a:p>
      </dsp:txBody>
      <dsp:txXfrm>
        <a:off x="0" y="3735612"/>
        <a:ext cx="7848872" cy="402480"/>
      </dsp:txXfrm>
    </dsp:sp>
    <dsp:sp modelId="{6AC47B92-B2C0-49D0-85DE-46B52F58C31B}">
      <dsp:nvSpPr>
        <dsp:cNvPr id="0" name=""/>
        <dsp:cNvSpPr/>
      </dsp:nvSpPr>
      <dsp:spPr>
        <a:xfrm>
          <a:off x="0" y="4138092"/>
          <a:ext cx="7848872"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02"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zh-CN" altLang="en-US" sz="1200" kern="1200" dirty="0" smtClean="0">
              <a:latin typeface="黑体" pitchFamily="2" charset="-122"/>
              <a:ea typeface="黑体" pitchFamily="2" charset="-122"/>
            </a:rPr>
            <a:t>当地相关的环保要求影响着对餐厨垃圾处理过程中产生的残渣、</a:t>
          </a:r>
          <a:r>
            <a:rPr lang="zh-CN" altLang="en-US" sz="1200" kern="1200" dirty="0" smtClean="0">
              <a:latin typeface="黑体" pitchFamily="2" charset="-122"/>
              <a:ea typeface="黑体" pitchFamily="2" charset="-122"/>
            </a:rPr>
            <a:t>废水、</a:t>
          </a:r>
          <a:r>
            <a:rPr lang="zh-CN" altLang="en-US" sz="1200" kern="1200" dirty="0" smtClean="0">
              <a:latin typeface="黑体" pitchFamily="2" charset="-122"/>
              <a:ea typeface="黑体" pitchFamily="2" charset="-122"/>
            </a:rPr>
            <a:t>废气、噪声等附属处理设施的工艺选择。</a:t>
          </a:r>
          <a:endParaRPr lang="zh-CN" altLang="en-US" sz="1200" kern="1200" dirty="0">
            <a:latin typeface="黑体" pitchFamily="2" charset="-122"/>
            <a:ea typeface="黑体" pitchFamily="2" charset="-122"/>
          </a:endParaRPr>
        </a:p>
      </dsp:txBody>
      <dsp:txXfrm>
        <a:off x="0" y="4138092"/>
        <a:ext cx="7848872" cy="26496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12267A-38EA-4379-ADC8-5C24D7B00C9D}">
      <dsp:nvSpPr>
        <dsp:cNvPr id="0" name=""/>
        <dsp:cNvSpPr/>
      </dsp:nvSpPr>
      <dsp:spPr>
        <a:xfrm>
          <a:off x="0" y="0"/>
          <a:ext cx="8352728" cy="928903"/>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黑体" pitchFamily="2" charset="-122"/>
              <a:ea typeface="黑体" pitchFamily="2" charset="-122"/>
            </a:rPr>
            <a:t>预处理工艺选择原则</a:t>
          </a:r>
          <a:endParaRPr lang="zh-CN" altLang="en-US" sz="2400" kern="1200" dirty="0">
            <a:latin typeface="黑体" pitchFamily="2" charset="-122"/>
            <a:ea typeface="黑体" pitchFamily="2" charset="-122"/>
          </a:endParaRPr>
        </a:p>
      </dsp:txBody>
      <dsp:txXfrm>
        <a:off x="0" y="0"/>
        <a:ext cx="8352728" cy="928903"/>
      </dsp:txXfrm>
    </dsp:sp>
    <dsp:sp modelId="{A811E553-3B79-4B3E-8DF9-35438918DC22}">
      <dsp:nvSpPr>
        <dsp:cNvPr id="0" name=""/>
        <dsp:cNvSpPr/>
      </dsp:nvSpPr>
      <dsp:spPr>
        <a:xfrm>
          <a:off x="4078" y="928903"/>
          <a:ext cx="1390761" cy="195069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solidFill>
                <a:srgbClr val="FF0000"/>
              </a:solidFill>
              <a:latin typeface="黑体" pitchFamily="2" charset="-122"/>
              <a:ea typeface="黑体" pitchFamily="2" charset="-122"/>
            </a:rPr>
            <a:t>要求杂质去除彻底</a:t>
          </a:r>
          <a:r>
            <a:rPr lang="zh-CN" altLang="en-US" sz="1500" kern="1200" dirty="0" smtClean="0">
              <a:latin typeface="黑体" pitchFamily="2" charset="-122"/>
              <a:ea typeface="黑体" pitchFamily="2" charset="-122"/>
            </a:rPr>
            <a:t>，对易碎物料如玻璃、瓷碗等不要破碎或粉碎；而对可利用的有机质要尽可能的破碎。</a:t>
          </a:r>
          <a:endParaRPr lang="zh-CN" altLang="en-US" sz="1500" kern="1200" dirty="0">
            <a:latin typeface="黑体" pitchFamily="2" charset="-122"/>
            <a:ea typeface="黑体" pitchFamily="2" charset="-122"/>
          </a:endParaRPr>
        </a:p>
      </dsp:txBody>
      <dsp:txXfrm>
        <a:off x="4078" y="928903"/>
        <a:ext cx="1390761" cy="1950697"/>
      </dsp:txXfrm>
    </dsp:sp>
    <dsp:sp modelId="{EEC72A89-F97C-4BE7-824E-4C931A37FF51}">
      <dsp:nvSpPr>
        <dsp:cNvPr id="0" name=""/>
        <dsp:cNvSpPr/>
      </dsp:nvSpPr>
      <dsp:spPr>
        <a:xfrm>
          <a:off x="1394840" y="928903"/>
          <a:ext cx="1390761" cy="1950697"/>
        </a:xfrm>
        <a:prstGeom prst="rect">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solidFill>
                <a:srgbClr val="FF0000"/>
              </a:solidFill>
              <a:latin typeface="黑体" pitchFamily="2" charset="-122"/>
              <a:ea typeface="黑体" pitchFamily="2" charset="-122"/>
            </a:rPr>
            <a:t>有机质损失少，</a:t>
          </a:r>
          <a:r>
            <a:rPr lang="zh-CN" altLang="en-US" sz="1500" kern="1200" dirty="0" smtClean="0">
              <a:latin typeface="黑体" pitchFamily="2" charset="-122"/>
              <a:ea typeface="黑体" pitchFamily="2" charset="-122"/>
            </a:rPr>
            <a:t>杂质在去除的过程中要挤压脱水，以免带有有机质；</a:t>
          </a:r>
          <a:endParaRPr lang="zh-CN" altLang="en-US" sz="1500" kern="1200" dirty="0">
            <a:latin typeface="黑体" pitchFamily="2" charset="-122"/>
            <a:ea typeface="黑体" pitchFamily="2" charset="-122"/>
          </a:endParaRPr>
        </a:p>
      </dsp:txBody>
      <dsp:txXfrm>
        <a:off x="1394840" y="928903"/>
        <a:ext cx="1390761" cy="1950697"/>
      </dsp:txXfrm>
    </dsp:sp>
    <dsp:sp modelId="{74A54650-6ECC-4F9D-B833-8FB95984A6F2}">
      <dsp:nvSpPr>
        <dsp:cNvPr id="0" name=""/>
        <dsp:cNvSpPr/>
      </dsp:nvSpPr>
      <dsp:spPr>
        <a:xfrm>
          <a:off x="2785602" y="928903"/>
          <a:ext cx="1390761" cy="1950697"/>
        </a:xfrm>
        <a:prstGeom prst="rect">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solidFill>
                <a:srgbClr val="FF0000"/>
              </a:solidFill>
              <a:latin typeface="黑体" pitchFamily="2" charset="-122"/>
              <a:ea typeface="黑体" pitchFamily="2" charset="-122"/>
            </a:rPr>
            <a:t>餐厨垃圾中的油脂要提取彻底</a:t>
          </a:r>
          <a:r>
            <a:rPr lang="zh-CN" altLang="en-US" sz="1500" kern="1200" dirty="0" smtClean="0">
              <a:latin typeface="黑体" pitchFamily="2" charset="-122"/>
              <a:ea typeface="黑体" pitchFamily="2" charset="-122"/>
            </a:rPr>
            <a:t>，包括动物油和植物油，以免影响后续生物处理环节的效果。</a:t>
          </a:r>
          <a:endParaRPr lang="zh-CN" altLang="en-US" sz="1500" kern="1200" dirty="0">
            <a:latin typeface="黑体" pitchFamily="2" charset="-122"/>
            <a:ea typeface="黑体" pitchFamily="2" charset="-122"/>
          </a:endParaRPr>
        </a:p>
      </dsp:txBody>
      <dsp:txXfrm>
        <a:off x="2785602" y="928903"/>
        <a:ext cx="1390761" cy="1950697"/>
      </dsp:txXfrm>
    </dsp:sp>
    <dsp:sp modelId="{2E7D7E6E-EE4C-43DF-B14B-096094FF4F47}">
      <dsp:nvSpPr>
        <dsp:cNvPr id="0" name=""/>
        <dsp:cNvSpPr/>
      </dsp:nvSpPr>
      <dsp:spPr>
        <a:xfrm>
          <a:off x="4176364" y="928903"/>
          <a:ext cx="1390761" cy="1950697"/>
        </a:xfrm>
        <a:prstGeom prst="rect">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latin typeface="黑体" pitchFamily="2" charset="-122"/>
              <a:ea typeface="黑体" pitchFamily="2" charset="-122"/>
            </a:rPr>
            <a:t>工艺流程短，设备少，占地面积少</a:t>
          </a:r>
          <a:endParaRPr lang="zh-CN" altLang="en-US" sz="1500" kern="1200" dirty="0">
            <a:latin typeface="黑体" pitchFamily="2" charset="-122"/>
            <a:ea typeface="黑体" pitchFamily="2" charset="-122"/>
          </a:endParaRPr>
        </a:p>
      </dsp:txBody>
      <dsp:txXfrm>
        <a:off x="4176364" y="928903"/>
        <a:ext cx="1390761" cy="1950697"/>
      </dsp:txXfrm>
    </dsp:sp>
    <dsp:sp modelId="{61016904-C7D2-4060-998D-6DA6130FC80A}">
      <dsp:nvSpPr>
        <dsp:cNvPr id="0" name=""/>
        <dsp:cNvSpPr/>
      </dsp:nvSpPr>
      <dsp:spPr>
        <a:xfrm>
          <a:off x="5567125" y="928903"/>
          <a:ext cx="1390761" cy="1950697"/>
        </a:xfrm>
        <a:prstGeom prst="rect">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latin typeface="黑体" pitchFamily="2" charset="-122"/>
              <a:ea typeface="黑体" pitchFamily="2" charset="-122"/>
            </a:rPr>
            <a:t>餐厨垃圾在输送和处理过程中尽量在</a:t>
          </a:r>
          <a:r>
            <a:rPr lang="zh-CN" altLang="en-US" sz="1500" kern="1200" dirty="0" smtClean="0">
              <a:solidFill>
                <a:srgbClr val="FF0000"/>
              </a:solidFill>
              <a:latin typeface="黑体" pitchFamily="2" charset="-122"/>
              <a:ea typeface="黑体" pitchFamily="2" charset="-122"/>
            </a:rPr>
            <a:t>密闭</a:t>
          </a:r>
          <a:r>
            <a:rPr lang="zh-CN" altLang="en-US" sz="1500" kern="1200" dirty="0" smtClean="0">
              <a:latin typeface="黑体" pitchFamily="2" charset="-122"/>
              <a:ea typeface="黑体" pitchFamily="2" charset="-122"/>
            </a:rPr>
            <a:t>的设备中完成，更有利于除臭</a:t>
          </a:r>
          <a:endParaRPr lang="zh-CN" altLang="en-US" sz="1500" kern="1200" dirty="0">
            <a:latin typeface="黑体" pitchFamily="2" charset="-122"/>
            <a:ea typeface="黑体" pitchFamily="2" charset="-122"/>
          </a:endParaRPr>
        </a:p>
      </dsp:txBody>
      <dsp:txXfrm>
        <a:off x="5567125" y="928903"/>
        <a:ext cx="1390761" cy="1950697"/>
      </dsp:txXfrm>
    </dsp:sp>
    <dsp:sp modelId="{BE00E1F3-E3DF-428E-8ACA-A7C12BC787F9}">
      <dsp:nvSpPr>
        <dsp:cNvPr id="0" name=""/>
        <dsp:cNvSpPr/>
      </dsp:nvSpPr>
      <dsp:spPr>
        <a:xfrm>
          <a:off x="6957887" y="928903"/>
          <a:ext cx="1390761" cy="1950697"/>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zh-CN" altLang="en-US" sz="1500" kern="1200" dirty="0" smtClean="0">
              <a:latin typeface="黑体" pitchFamily="2" charset="-122"/>
              <a:ea typeface="黑体" pitchFamily="2" charset="-122"/>
            </a:rPr>
            <a:t>预处理工艺与核心工艺的对接要灵活可靠。</a:t>
          </a:r>
          <a:endParaRPr lang="zh-CN" altLang="en-US" sz="1500" kern="1200" dirty="0">
            <a:latin typeface="黑体" pitchFamily="2" charset="-122"/>
            <a:ea typeface="黑体" pitchFamily="2" charset="-122"/>
          </a:endParaRPr>
        </a:p>
      </dsp:txBody>
      <dsp:txXfrm>
        <a:off x="6957887" y="928903"/>
        <a:ext cx="1390761" cy="1950697"/>
      </dsp:txXfrm>
    </dsp:sp>
    <dsp:sp modelId="{EEF86DE3-FB60-4EA4-8831-B03449B1B074}">
      <dsp:nvSpPr>
        <dsp:cNvPr id="0" name=""/>
        <dsp:cNvSpPr/>
      </dsp:nvSpPr>
      <dsp:spPr>
        <a:xfrm>
          <a:off x="0" y="2879600"/>
          <a:ext cx="8352728" cy="216744"/>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12267A-38EA-4379-ADC8-5C24D7B00C9D}">
      <dsp:nvSpPr>
        <dsp:cNvPr id="0" name=""/>
        <dsp:cNvSpPr/>
      </dsp:nvSpPr>
      <dsp:spPr>
        <a:xfrm>
          <a:off x="0" y="0"/>
          <a:ext cx="8352730" cy="928903"/>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黑体" pitchFamily="2" charset="-122"/>
              <a:ea typeface="黑体" pitchFamily="2" charset="-122"/>
            </a:rPr>
            <a:t>核心工艺选择原则</a:t>
          </a:r>
          <a:endParaRPr lang="zh-CN" altLang="en-US" sz="2400" kern="1200" dirty="0">
            <a:latin typeface="黑体" pitchFamily="2" charset="-122"/>
            <a:ea typeface="黑体" pitchFamily="2" charset="-122"/>
          </a:endParaRPr>
        </a:p>
      </dsp:txBody>
      <dsp:txXfrm>
        <a:off x="0" y="0"/>
        <a:ext cx="8352730" cy="928903"/>
      </dsp:txXfrm>
    </dsp:sp>
    <dsp:sp modelId="{A811E553-3B79-4B3E-8DF9-35438918DC22}">
      <dsp:nvSpPr>
        <dsp:cNvPr id="0" name=""/>
        <dsp:cNvSpPr/>
      </dsp:nvSpPr>
      <dsp:spPr>
        <a:xfrm>
          <a:off x="0" y="928903"/>
          <a:ext cx="2088182" cy="195069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zh-CN" altLang="en-US" sz="1900" kern="1200" dirty="0" smtClean="0">
              <a:latin typeface="黑体" pitchFamily="2" charset="-122"/>
              <a:ea typeface="黑体" pitchFamily="2" charset="-122"/>
            </a:rPr>
            <a:t>有效利用有机质和有机废水。尽可能实现全部有机质的综合利用。</a:t>
          </a:r>
          <a:endParaRPr lang="zh-CN" altLang="en-US" sz="1900" kern="1200" dirty="0">
            <a:latin typeface="黑体" pitchFamily="2" charset="-122"/>
            <a:ea typeface="黑体" pitchFamily="2" charset="-122"/>
          </a:endParaRPr>
        </a:p>
      </dsp:txBody>
      <dsp:txXfrm>
        <a:off x="0" y="928903"/>
        <a:ext cx="2088182" cy="1950696"/>
      </dsp:txXfrm>
    </dsp:sp>
    <dsp:sp modelId="{EEC72A89-F97C-4BE7-824E-4C931A37FF51}">
      <dsp:nvSpPr>
        <dsp:cNvPr id="0" name=""/>
        <dsp:cNvSpPr/>
      </dsp:nvSpPr>
      <dsp:spPr>
        <a:xfrm>
          <a:off x="2088182" y="928903"/>
          <a:ext cx="2088182" cy="1950696"/>
        </a:xfrm>
        <a:prstGeom prst="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zh-CN" altLang="en-US" sz="1900" kern="1200" dirty="0" smtClean="0">
              <a:latin typeface="黑体" pitchFamily="2" charset="-122"/>
              <a:ea typeface="黑体" pitchFamily="2" charset="-122"/>
            </a:rPr>
            <a:t>产生优质的资源化产品，核心工艺产生的产品应当具备产量大、附加值高、市场应用成熟、易储存运输等特点。</a:t>
          </a:r>
          <a:endParaRPr lang="zh-CN" altLang="en-US" sz="1900" kern="1200" dirty="0">
            <a:latin typeface="黑体" pitchFamily="2" charset="-122"/>
            <a:ea typeface="黑体" pitchFamily="2" charset="-122"/>
          </a:endParaRPr>
        </a:p>
      </dsp:txBody>
      <dsp:txXfrm>
        <a:off x="2088182" y="928903"/>
        <a:ext cx="2088182" cy="1950696"/>
      </dsp:txXfrm>
    </dsp:sp>
    <dsp:sp modelId="{74A54650-6ECC-4F9D-B833-8FB95984A6F2}">
      <dsp:nvSpPr>
        <dsp:cNvPr id="0" name=""/>
        <dsp:cNvSpPr/>
      </dsp:nvSpPr>
      <dsp:spPr>
        <a:xfrm>
          <a:off x="4176364" y="928903"/>
          <a:ext cx="2088182" cy="1950696"/>
        </a:xfrm>
        <a:prstGeom prst="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zh-CN" altLang="en-US" sz="1900" kern="1200" dirty="0" smtClean="0">
              <a:latin typeface="黑体" pitchFamily="2" charset="-122"/>
              <a:ea typeface="黑体" pitchFamily="2" charset="-122"/>
            </a:rPr>
            <a:t>工艺简单，能耗低，易操作。</a:t>
          </a:r>
          <a:endParaRPr lang="zh-CN" altLang="en-US" sz="1900" kern="1200" dirty="0">
            <a:latin typeface="黑体" pitchFamily="2" charset="-122"/>
            <a:ea typeface="黑体" pitchFamily="2" charset="-122"/>
          </a:endParaRPr>
        </a:p>
      </dsp:txBody>
      <dsp:txXfrm>
        <a:off x="4176364" y="928903"/>
        <a:ext cx="2088182" cy="1950696"/>
      </dsp:txXfrm>
    </dsp:sp>
    <dsp:sp modelId="{2E7D7E6E-EE4C-43DF-B14B-096094FF4F47}">
      <dsp:nvSpPr>
        <dsp:cNvPr id="0" name=""/>
        <dsp:cNvSpPr/>
      </dsp:nvSpPr>
      <dsp:spPr>
        <a:xfrm>
          <a:off x="6264547" y="928903"/>
          <a:ext cx="2088182" cy="1950696"/>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zh-CN" altLang="en-US" sz="1900" kern="1200" dirty="0" smtClean="0">
              <a:latin typeface="黑体" pitchFamily="2" charset="-122"/>
              <a:ea typeface="黑体" pitchFamily="2" charset="-122"/>
            </a:rPr>
            <a:t>工艺流程短，设备少，占地面积少</a:t>
          </a:r>
          <a:endParaRPr lang="zh-CN" altLang="en-US" sz="1900" kern="1200" dirty="0">
            <a:latin typeface="黑体" pitchFamily="2" charset="-122"/>
            <a:ea typeface="黑体" pitchFamily="2" charset="-122"/>
          </a:endParaRPr>
        </a:p>
      </dsp:txBody>
      <dsp:txXfrm>
        <a:off x="6264547" y="928903"/>
        <a:ext cx="2088182" cy="1950696"/>
      </dsp:txXfrm>
    </dsp:sp>
    <dsp:sp modelId="{EEF86DE3-FB60-4EA4-8831-B03449B1B074}">
      <dsp:nvSpPr>
        <dsp:cNvPr id="0" name=""/>
        <dsp:cNvSpPr/>
      </dsp:nvSpPr>
      <dsp:spPr>
        <a:xfrm>
          <a:off x="0" y="2879599"/>
          <a:ext cx="8352730" cy="216744"/>
        </a:xfrm>
        <a:prstGeom prst="rect">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3" y="-704407"/>
          <a:ext cx="5472813" cy="5472813"/>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84538" y="253918"/>
          <a:ext cx="5656274" cy="5081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ea typeface="黑体" pitchFamily="2" charset="-122"/>
              <a:cs typeface="Arial" pitchFamily="34" charset="0"/>
            </a:rPr>
            <a:t>1</a:t>
          </a:r>
          <a:r>
            <a:rPr lang="zh-CN" altLang="en-US" sz="1800" b="1" kern="1200" dirty="0" smtClean="0">
              <a:ea typeface="黑体" pitchFamily="2" charset="-122"/>
              <a:cs typeface="Arial" pitchFamily="34" charset="0"/>
            </a:rPr>
            <a:t>、餐厨垃圾的概念</a:t>
          </a:r>
          <a:endParaRPr lang="zh-CN" altLang="en-US" sz="1800" kern="1200" dirty="0"/>
        </a:p>
      </dsp:txBody>
      <dsp:txXfrm>
        <a:off x="384538" y="253918"/>
        <a:ext cx="5656274" cy="508162"/>
      </dsp:txXfrm>
    </dsp:sp>
    <dsp:sp modelId="{E0027FF6-2830-4080-B9E2-A4367A0D8733}">
      <dsp:nvSpPr>
        <dsp:cNvPr id="0" name=""/>
        <dsp:cNvSpPr/>
      </dsp:nvSpPr>
      <dsp:spPr>
        <a:xfrm>
          <a:off x="66936" y="190398"/>
          <a:ext cx="635202" cy="635202"/>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748672" y="1015918"/>
          <a:ext cx="5292140" cy="50816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ea typeface="黑体" pitchFamily="2" charset="-122"/>
              <a:cs typeface="Arial" pitchFamily="34" charset="0"/>
            </a:rPr>
            <a:t>2</a:t>
          </a:r>
          <a:r>
            <a:rPr lang="zh-CN" altLang="en-US" sz="1800" b="1" kern="1200" dirty="0" smtClean="0">
              <a:ea typeface="黑体" pitchFamily="2" charset="-122"/>
              <a:cs typeface="Arial" pitchFamily="34" charset="0"/>
            </a:rPr>
            <a:t>、餐厨垃圾的特点</a:t>
          </a:r>
          <a:endParaRPr lang="zh-CN" altLang="en-US" sz="1800" kern="1200" dirty="0"/>
        </a:p>
      </dsp:txBody>
      <dsp:txXfrm>
        <a:off x="748672" y="1015918"/>
        <a:ext cx="5292140" cy="508162"/>
      </dsp:txXfrm>
    </dsp:sp>
    <dsp:sp modelId="{96FEE020-199A-4D2D-BBE8-8B647FBFDC01}">
      <dsp:nvSpPr>
        <dsp:cNvPr id="0" name=""/>
        <dsp:cNvSpPr/>
      </dsp:nvSpPr>
      <dsp:spPr>
        <a:xfrm>
          <a:off x="431070" y="952397"/>
          <a:ext cx="635202" cy="635202"/>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60432" y="1777917"/>
          <a:ext cx="5180380" cy="50816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ea typeface="黑体" pitchFamily="2" charset="-122"/>
              <a:cs typeface="Arial" pitchFamily="34" charset="0"/>
            </a:rPr>
            <a:t>3</a:t>
          </a:r>
          <a:r>
            <a:rPr lang="zh-CN" altLang="en-US" sz="1800" b="1" kern="1200" dirty="0" smtClean="0">
              <a:ea typeface="黑体" pitchFamily="2" charset="-122"/>
              <a:cs typeface="Arial" pitchFamily="34" charset="0"/>
            </a:rPr>
            <a:t>、餐厨垃圾的产生情况</a:t>
          </a:r>
          <a:endParaRPr lang="zh-CN" altLang="en-US" sz="1800" kern="1200" dirty="0"/>
        </a:p>
      </dsp:txBody>
      <dsp:txXfrm>
        <a:off x="860432" y="1777917"/>
        <a:ext cx="5180380" cy="508162"/>
      </dsp:txXfrm>
    </dsp:sp>
    <dsp:sp modelId="{97E86C59-D4A7-4E3C-855A-777A2B9B1338}">
      <dsp:nvSpPr>
        <dsp:cNvPr id="0" name=""/>
        <dsp:cNvSpPr/>
      </dsp:nvSpPr>
      <dsp:spPr>
        <a:xfrm>
          <a:off x="519963" y="1720006"/>
          <a:ext cx="635202" cy="635202"/>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748672" y="2539917"/>
          <a:ext cx="5292140" cy="50816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just" defTabSz="800100">
            <a:lnSpc>
              <a:spcPct val="90000"/>
            </a:lnSpc>
            <a:spcBef>
              <a:spcPct val="0"/>
            </a:spcBef>
            <a:spcAft>
              <a:spcPct val="35000"/>
            </a:spcAft>
          </a:pPr>
          <a:r>
            <a:rPr lang="en-US" altLang="zh-CN" sz="1800" b="1" kern="1200" dirty="0" smtClean="0">
              <a:ea typeface="黑体" pitchFamily="2" charset="-122"/>
              <a:cs typeface="Arial" pitchFamily="34" charset="0"/>
            </a:rPr>
            <a:t>4</a:t>
          </a:r>
          <a:r>
            <a:rPr lang="zh-CN" altLang="en-US" sz="1800" b="1" kern="1200" dirty="0" smtClean="0">
              <a:ea typeface="黑体" pitchFamily="2" charset="-122"/>
              <a:cs typeface="Arial" pitchFamily="34" charset="0"/>
            </a:rPr>
            <a:t>、餐厨垃圾的收集及去向</a:t>
          </a:r>
          <a:endParaRPr lang="zh-CN" altLang="en-US" sz="1800" kern="1200" dirty="0"/>
        </a:p>
      </dsp:txBody>
      <dsp:txXfrm>
        <a:off x="748672" y="2539917"/>
        <a:ext cx="5292140" cy="508162"/>
      </dsp:txXfrm>
    </dsp:sp>
    <dsp:sp modelId="{91285EB7-3254-45ED-9FF3-7990A1384C74}">
      <dsp:nvSpPr>
        <dsp:cNvPr id="0" name=""/>
        <dsp:cNvSpPr/>
      </dsp:nvSpPr>
      <dsp:spPr>
        <a:xfrm>
          <a:off x="431070" y="2476397"/>
          <a:ext cx="635202" cy="635202"/>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384538" y="3301917"/>
          <a:ext cx="5656274" cy="508162"/>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ea typeface="黑体" pitchFamily="2" charset="-122"/>
              <a:cs typeface="Arial" pitchFamily="34" charset="0"/>
            </a:rPr>
            <a:t>5</a:t>
          </a:r>
          <a:r>
            <a:rPr lang="zh-CN" altLang="en-US" sz="1800" b="1" kern="1200" dirty="0" smtClean="0">
              <a:ea typeface="黑体" pitchFamily="2" charset="-122"/>
              <a:cs typeface="Arial" pitchFamily="34" charset="0"/>
            </a:rPr>
            <a:t>、餐厨垃圾在收、运、处过程中存在的问题</a:t>
          </a:r>
          <a:endParaRPr lang="zh-CN" altLang="en-US" sz="1800" b="1" kern="1200" dirty="0">
            <a:ea typeface="黑体" pitchFamily="2" charset="-122"/>
            <a:cs typeface="Arial" pitchFamily="34" charset="0"/>
          </a:endParaRPr>
        </a:p>
      </dsp:txBody>
      <dsp:txXfrm>
        <a:off x="384538" y="3301917"/>
        <a:ext cx="5656274" cy="508162"/>
      </dsp:txXfrm>
    </dsp:sp>
    <dsp:sp modelId="{576FEA3B-1B8C-4AE3-A7A2-511C5A3C2C2A}">
      <dsp:nvSpPr>
        <dsp:cNvPr id="0" name=""/>
        <dsp:cNvSpPr/>
      </dsp:nvSpPr>
      <dsp:spPr>
        <a:xfrm>
          <a:off x="66936" y="3238396"/>
          <a:ext cx="635202" cy="635202"/>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F5E899-728C-4581-8F36-D6A1C336E8B9}">
      <dsp:nvSpPr>
        <dsp:cNvPr id="0" name=""/>
        <dsp:cNvSpPr/>
      </dsp:nvSpPr>
      <dsp:spPr>
        <a:xfrm>
          <a:off x="209039" y="322"/>
          <a:ext cx="1765388" cy="41447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餐厨垃圾大块杂质组分</a:t>
          </a:r>
          <a:endParaRPr lang="zh-CN" altLang="en-US" sz="1200" kern="1200" dirty="0">
            <a:latin typeface="黑体" pitchFamily="2" charset="-122"/>
            <a:ea typeface="黑体" pitchFamily="2" charset="-122"/>
          </a:endParaRPr>
        </a:p>
      </dsp:txBody>
      <dsp:txXfrm>
        <a:off x="209039" y="322"/>
        <a:ext cx="1765388" cy="414476"/>
      </dsp:txXfrm>
    </dsp:sp>
    <dsp:sp modelId="{73BE1B08-0A28-49F4-ADC8-B4A45E8C3E63}">
      <dsp:nvSpPr>
        <dsp:cNvPr id="0" name=""/>
        <dsp:cNvSpPr/>
      </dsp:nvSpPr>
      <dsp:spPr>
        <a:xfrm>
          <a:off x="385578" y="414799"/>
          <a:ext cx="176538" cy="310857"/>
        </a:xfrm>
        <a:custGeom>
          <a:avLst/>
          <a:gdLst/>
          <a:ahLst/>
          <a:cxnLst/>
          <a:rect l="0" t="0" r="0" b="0"/>
          <a:pathLst>
            <a:path>
              <a:moveTo>
                <a:pt x="0" y="0"/>
              </a:moveTo>
              <a:lnTo>
                <a:pt x="0" y="310857"/>
              </a:lnTo>
              <a:lnTo>
                <a:pt x="176538" y="31085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45F6A1-DB9A-404E-B507-1FCA2486AC1B}">
      <dsp:nvSpPr>
        <dsp:cNvPr id="0" name=""/>
        <dsp:cNvSpPr/>
      </dsp:nvSpPr>
      <dsp:spPr>
        <a:xfrm>
          <a:off x="562117" y="518418"/>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木棍、大块骨头</a:t>
          </a:r>
          <a:endParaRPr lang="zh-CN" altLang="en-US" sz="1200" kern="1200" dirty="0">
            <a:latin typeface="黑体" pitchFamily="2" charset="-122"/>
            <a:ea typeface="黑体" pitchFamily="2" charset="-122"/>
          </a:endParaRPr>
        </a:p>
      </dsp:txBody>
      <dsp:txXfrm>
        <a:off x="562117" y="518418"/>
        <a:ext cx="1412317" cy="414476"/>
      </dsp:txXfrm>
    </dsp:sp>
    <dsp:sp modelId="{E304CC40-9BF9-4CC3-86E0-8DB3B4FF4A33}">
      <dsp:nvSpPr>
        <dsp:cNvPr id="0" name=""/>
        <dsp:cNvSpPr/>
      </dsp:nvSpPr>
      <dsp:spPr>
        <a:xfrm>
          <a:off x="385578" y="414799"/>
          <a:ext cx="176538" cy="828953"/>
        </a:xfrm>
        <a:custGeom>
          <a:avLst/>
          <a:gdLst/>
          <a:ahLst/>
          <a:cxnLst/>
          <a:rect l="0" t="0" r="0" b="0"/>
          <a:pathLst>
            <a:path>
              <a:moveTo>
                <a:pt x="0" y="0"/>
              </a:moveTo>
              <a:lnTo>
                <a:pt x="0" y="828953"/>
              </a:lnTo>
              <a:lnTo>
                <a:pt x="176538" y="82895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EEADCC-43D4-4494-BBE3-991DA7E33DD1}">
      <dsp:nvSpPr>
        <dsp:cNvPr id="0" name=""/>
        <dsp:cNvSpPr/>
      </dsp:nvSpPr>
      <dsp:spPr>
        <a:xfrm>
          <a:off x="562117" y="1036514"/>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022751"/>
              <a:satOff val="-1535"/>
              <a:lumOff val="-25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锅、碗、瓢、盆</a:t>
          </a:r>
          <a:endParaRPr lang="zh-CN" altLang="en-US" sz="1200" kern="1200" dirty="0">
            <a:latin typeface="黑体" pitchFamily="2" charset="-122"/>
            <a:ea typeface="黑体" pitchFamily="2" charset="-122"/>
          </a:endParaRPr>
        </a:p>
      </dsp:txBody>
      <dsp:txXfrm>
        <a:off x="562117" y="1036514"/>
        <a:ext cx="1412317" cy="414476"/>
      </dsp:txXfrm>
    </dsp:sp>
    <dsp:sp modelId="{AB15ED29-3F5C-4C18-9B5C-4329334A63E4}">
      <dsp:nvSpPr>
        <dsp:cNvPr id="0" name=""/>
        <dsp:cNvSpPr/>
      </dsp:nvSpPr>
      <dsp:spPr>
        <a:xfrm>
          <a:off x="385578" y="414799"/>
          <a:ext cx="176538" cy="1347049"/>
        </a:xfrm>
        <a:custGeom>
          <a:avLst/>
          <a:gdLst/>
          <a:ahLst/>
          <a:cxnLst/>
          <a:rect l="0" t="0" r="0" b="0"/>
          <a:pathLst>
            <a:path>
              <a:moveTo>
                <a:pt x="0" y="0"/>
              </a:moveTo>
              <a:lnTo>
                <a:pt x="0" y="1347049"/>
              </a:lnTo>
              <a:lnTo>
                <a:pt x="176538" y="134704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2B9A19-A86C-4CF6-A97C-695B60EA8256}">
      <dsp:nvSpPr>
        <dsp:cNvPr id="0" name=""/>
        <dsp:cNvSpPr/>
      </dsp:nvSpPr>
      <dsp:spPr>
        <a:xfrm>
          <a:off x="562117" y="1554610"/>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2045503"/>
              <a:satOff val="-3069"/>
              <a:lumOff val="-4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刀、叉、玻璃器具</a:t>
          </a:r>
          <a:endParaRPr lang="zh-CN" altLang="en-US" sz="1200" kern="1200" dirty="0">
            <a:latin typeface="黑体" pitchFamily="2" charset="-122"/>
            <a:ea typeface="黑体" pitchFamily="2" charset="-122"/>
          </a:endParaRPr>
        </a:p>
      </dsp:txBody>
      <dsp:txXfrm>
        <a:off x="562117" y="1554610"/>
        <a:ext cx="1412317" cy="414476"/>
      </dsp:txXfrm>
    </dsp:sp>
    <dsp:sp modelId="{DF4D6B46-9D44-454D-971C-0098B30E295B}">
      <dsp:nvSpPr>
        <dsp:cNvPr id="0" name=""/>
        <dsp:cNvSpPr/>
      </dsp:nvSpPr>
      <dsp:spPr>
        <a:xfrm>
          <a:off x="385578" y="414799"/>
          <a:ext cx="176538" cy="1865144"/>
        </a:xfrm>
        <a:custGeom>
          <a:avLst/>
          <a:gdLst/>
          <a:ahLst/>
          <a:cxnLst/>
          <a:rect l="0" t="0" r="0" b="0"/>
          <a:pathLst>
            <a:path>
              <a:moveTo>
                <a:pt x="0" y="0"/>
              </a:moveTo>
              <a:lnTo>
                <a:pt x="0" y="1865144"/>
              </a:lnTo>
              <a:lnTo>
                <a:pt x="176538" y="18651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3E9498-A814-470F-849F-DBE47FADF99D}">
      <dsp:nvSpPr>
        <dsp:cNvPr id="0" name=""/>
        <dsp:cNvSpPr/>
      </dsp:nvSpPr>
      <dsp:spPr>
        <a:xfrm>
          <a:off x="562117" y="2072706"/>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3068254"/>
              <a:satOff val="-4604"/>
              <a:lumOff val="-7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毛巾、抹布</a:t>
          </a:r>
          <a:endParaRPr lang="zh-CN" altLang="en-US" sz="1200" kern="1200" dirty="0">
            <a:latin typeface="黑体" pitchFamily="2" charset="-122"/>
            <a:ea typeface="黑体" pitchFamily="2" charset="-122"/>
          </a:endParaRPr>
        </a:p>
      </dsp:txBody>
      <dsp:txXfrm>
        <a:off x="562117" y="2072706"/>
        <a:ext cx="1412317" cy="414476"/>
      </dsp:txXfrm>
    </dsp:sp>
    <dsp:sp modelId="{2890E375-52CD-40BA-85BF-893499FEDA7E}">
      <dsp:nvSpPr>
        <dsp:cNvPr id="0" name=""/>
        <dsp:cNvSpPr/>
      </dsp:nvSpPr>
      <dsp:spPr>
        <a:xfrm>
          <a:off x="385578" y="414799"/>
          <a:ext cx="176538" cy="2383240"/>
        </a:xfrm>
        <a:custGeom>
          <a:avLst/>
          <a:gdLst/>
          <a:ahLst/>
          <a:cxnLst/>
          <a:rect l="0" t="0" r="0" b="0"/>
          <a:pathLst>
            <a:path>
              <a:moveTo>
                <a:pt x="0" y="0"/>
              </a:moveTo>
              <a:lnTo>
                <a:pt x="0" y="2383240"/>
              </a:lnTo>
              <a:lnTo>
                <a:pt x="176538" y="23832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19FEDE-6F42-4275-B9D0-0416CDECE8E1}">
      <dsp:nvSpPr>
        <dsp:cNvPr id="0" name=""/>
        <dsp:cNvSpPr/>
      </dsp:nvSpPr>
      <dsp:spPr>
        <a:xfrm>
          <a:off x="562117" y="2590801"/>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4091005"/>
              <a:satOff val="-6138"/>
              <a:lumOff val="-9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木筷、牙签</a:t>
          </a:r>
          <a:endParaRPr lang="zh-CN" altLang="en-US" sz="1200" kern="1200" dirty="0">
            <a:latin typeface="黑体" pitchFamily="2" charset="-122"/>
            <a:ea typeface="黑体" pitchFamily="2" charset="-122"/>
          </a:endParaRPr>
        </a:p>
      </dsp:txBody>
      <dsp:txXfrm>
        <a:off x="562117" y="2590801"/>
        <a:ext cx="1412317" cy="414476"/>
      </dsp:txXfrm>
    </dsp:sp>
    <dsp:sp modelId="{323DA525-56A4-4EA1-B200-83C96D3F25FD}">
      <dsp:nvSpPr>
        <dsp:cNvPr id="0" name=""/>
        <dsp:cNvSpPr/>
      </dsp:nvSpPr>
      <dsp:spPr>
        <a:xfrm>
          <a:off x="385578" y="414799"/>
          <a:ext cx="176538" cy="2901336"/>
        </a:xfrm>
        <a:custGeom>
          <a:avLst/>
          <a:gdLst/>
          <a:ahLst/>
          <a:cxnLst/>
          <a:rect l="0" t="0" r="0" b="0"/>
          <a:pathLst>
            <a:path>
              <a:moveTo>
                <a:pt x="0" y="0"/>
              </a:moveTo>
              <a:lnTo>
                <a:pt x="0" y="2901336"/>
              </a:lnTo>
              <a:lnTo>
                <a:pt x="176538" y="290133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FCE7FF-9CFA-4F73-8BF3-6468DFE6C7FA}">
      <dsp:nvSpPr>
        <dsp:cNvPr id="0" name=""/>
        <dsp:cNvSpPr/>
      </dsp:nvSpPr>
      <dsp:spPr>
        <a:xfrm>
          <a:off x="562117" y="3108897"/>
          <a:ext cx="1412317"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113756"/>
              <a:satOff val="-7673"/>
              <a:lumOff val="-124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latin typeface="黑体" pitchFamily="2" charset="-122"/>
              <a:ea typeface="黑体" pitchFamily="2" charset="-122"/>
            </a:rPr>
            <a:t>包装盒、塑料袋</a:t>
          </a:r>
          <a:endParaRPr lang="zh-CN" altLang="en-US" sz="1200" kern="1200" dirty="0">
            <a:latin typeface="黑体" pitchFamily="2" charset="-122"/>
            <a:ea typeface="黑体" pitchFamily="2" charset="-122"/>
          </a:endParaRPr>
        </a:p>
      </dsp:txBody>
      <dsp:txXfrm>
        <a:off x="562117" y="3108897"/>
        <a:ext cx="1412317" cy="414476"/>
      </dsp:txXfrm>
    </dsp:sp>
    <dsp:sp modelId="{D02BB8B1-8E66-449F-A7DF-738599D679CC}">
      <dsp:nvSpPr>
        <dsp:cNvPr id="0" name=""/>
        <dsp:cNvSpPr/>
      </dsp:nvSpPr>
      <dsp:spPr>
        <a:xfrm>
          <a:off x="385578" y="414799"/>
          <a:ext cx="176538" cy="3419432"/>
        </a:xfrm>
        <a:custGeom>
          <a:avLst/>
          <a:gdLst/>
          <a:ahLst/>
          <a:cxnLst/>
          <a:rect l="0" t="0" r="0" b="0"/>
          <a:pathLst>
            <a:path>
              <a:moveTo>
                <a:pt x="0" y="0"/>
              </a:moveTo>
              <a:lnTo>
                <a:pt x="0" y="3419432"/>
              </a:lnTo>
              <a:lnTo>
                <a:pt x="176538" y="341943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3CD4B0-3551-45B7-BB67-7BCD983B8DF3}">
      <dsp:nvSpPr>
        <dsp:cNvPr id="0" name=""/>
        <dsp:cNvSpPr/>
      </dsp:nvSpPr>
      <dsp:spPr>
        <a:xfrm>
          <a:off x="562117" y="3626993"/>
          <a:ext cx="1413909"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6136507"/>
              <a:satOff val="-9207"/>
              <a:lumOff val="-14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altLang="zh-CN" sz="1200" kern="1200" dirty="0" smtClean="0">
              <a:latin typeface="黑体" pitchFamily="2" charset="-122"/>
              <a:ea typeface="黑体" pitchFamily="2" charset="-122"/>
            </a:rPr>
            <a:t>…….</a:t>
          </a:r>
          <a:endParaRPr lang="zh-CN" altLang="en-US" sz="1200" kern="1200" dirty="0">
            <a:latin typeface="黑体" pitchFamily="2" charset="-122"/>
            <a:ea typeface="黑体" pitchFamily="2" charset="-122"/>
          </a:endParaRPr>
        </a:p>
      </dsp:txBody>
      <dsp:txXfrm>
        <a:off x="562117" y="3626993"/>
        <a:ext cx="1413909" cy="414476"/>
      </dsp:txXfrm>
    </dsp:sp>
    <dsp:sp modelId="{ABE03C30-60CF-460C-BBA4-BB951C353F41}">
      <dsp:nvSpPr>
        <dsp:cNvPr id="0" name=""/>
        <dsp:cNvSpPr/>
      </dsp:nvSpPr>
      <dsp:spPr>
        <a:xfrm>
          <a:off x="2181666" y="322"/>
          <a:ext cx="2001781" cy="414476"/>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餐厨垃圾有机质组分</a:t>
          </a:r>
          <a:endParaRPr lang="zh-CN" altLang="en-US" sz="1200" kern="1200" dirty="0">
            <a:latin typeface="黑体" pitchFamily="2" charset="-122"/>
            <a:ea typeface="黑体" pitchFamily="2" charset="-122"/>
          </a:endParaRPr>
        </a:p>
      </dsp:txBody>
      <dsp:txXfrm>
        <a:off x="2181666" y="322"/>
        <a:ext cx="2001781" cy="414476"/>
      </dsp:txXfrm>
    </dsp:sp>
    <dsp:sp modelId="{F651D012-FA71-470F-856A-4D03745FDD8B}">
      <dsp:nvSpPr>
        <dsp:cNvPr id="0" name=""/>
        <dsp:cNvSpPr/>
      </dsp:nvSpPr>
      <dsp:spPr>
        <a:xfrm>
          <a:off x="2381844" y="414799"/>
          <a:ext cx="200178" cy="310857"/>
        </a:xfrm>
        <a:custGeom>
          <a:avLst/>
          <a:gdLst/>
          <a:ahLst/>
          <a:cxnLst/>
          <a:rect l="0" t="0" r="0" b="0"/>
          <a:pathLst>
            <a:path>
              <a:moveTo>
                <a:pt x="0" y="0"/>
              </a:moveTo>
              <a:lnTo>
                <a:pt x="0" y="310857"/>
              </a:lnTo>
              <a:lnTo>
                <a:pt x="200178" y="31085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55F9DC-6075-47F9-BA2B-E666D4EBF8FA}">
      <dsp:nvSpPr>
        <dsp:cNvPr id="0" name=""/>
        <dsp:cNvSpPr/>
      </dsp:nvSpPr>
      <dsp:spPr>
        <a:xfrm>
          <a:off x="2582022" y="518418"/>
          <a:ext cx="1601424"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7159259"/>
              <a:satOff val="-10742"/>
              <a:lumOff val="-17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各种粮食</a:t>
          </a:r>
          <a:endParaRPr lang="zh-CN" altLang="en-US" sz="1200" kern="1200" dirty="0">
            <a:latin typeface="黑体" pitchFamily="2" charset="-122"/>
            <a:ea typeface="黑体" pitchFamily="2" charset="-122"/>
          </a:endParaRPr>
        </a:p>
      </dsp:txBody>
      <dsp:txXfrm>
        <a:off x="2582022" y="518418"/>
        <a:ext cx="1601424" cy="414476"/>
      </dsp:txXfrm>
    </dsp:sp>
    <dsp:sp modelId="{4F58991D-F822-45A9-A8A2-ADCC7C8AA48E}">
      <dsp:nvSpPr>
        <dsp:cNvPr id="0" name=""/>
        <dsp:cNvSpPr/>
      </dsp:nvSpPr>
      <dsp:spPr>
        <a:xfrm>
          <a:off x="2381844" y="414799"/>
          <a:ext cx="200178" cy="828953"/>
        </a:xfrm>
        <a:custGeom>
          <a:avLst/>
          <a:gdLst/>
          <a:ahLst/>
          <a:cxnLst/>
          <a:rect l="0" t="0" r="0" b="0"/>
          <a:pathLst>
            <a:path>
              <a:moveTo>
                <a:pt x="0" y="0"/>
              </a:moveTo>
              <a:lnTo>
                <a:pt x="0" y="828953"/>
              </a:lnTo>
              <a:lnTo>
                <a:pt x="200178" y="82895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D79D74-3B6A-4F0C-869A-12560378E40B}">
      <dsp:nvSpPr>
        <dsp:cNvPr id="0" name=""/>
        <dsp:cNvSpPr/>
      </dsp:nvSpPr>
      <dsp:spPr>
        <a:xfrm>
          <a:off x="2582022" y="1036514"/>
          <a:ext cx="1601424"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8182010"/>
              <a:satOff val="-12276"/>
              <a:lumOff val="-19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各种蔬菜</a:t>
          </a:r>
          <a:endParaRPr lang="zh-CN" altLang="en-US" sz="1200" kern="1200" dirty="0">
            <a:latin typeface="黑体" pitchFamily="2" charset="-122"/>
            <a:ea typeface="黑体" pitchFamily="2" charset="-122"/>
          </a:endParaRPr>
        </a:p>
      </dsp:txBody>
      <dsp:txXfrm>
        <a:off x="2582022" y="1036514"/>
        <a:ext cx="1601424" cy="414476"/>
      </dsp:txXfrm>
    </dsp:sp>
    <dsp:sp modelId="{B734233D-872C-4153-A5D9-FE47CE661E3E}">
      <dsp:nvSpPr>
        <dsp:cNvPr id="0" name=""/>
        <dsp:cNvSpPr/>
      </dsp:nvSpPr>
      <dsp:spPr>
        <a:xfrm>
          <a:off x="2381844" y="414799"/>
          <a:ext cx="200178" cy="1347049"/>
        </a:xfrm>
        <a:custGeom>
          <a:avLst/>
          <a:gdLst/>
          <a:ahLst/>
          <a:cxnLst/>
          <a:rect l="0" t="0" r="0" b="0"/>
          <a:pathLst>
            <a:path>
              <a:moveTo>
                <a:pt x="0" y="0"/>
              </a:moveTo>
              <a:lnTo>
                <a:pt x="0" y="1347049"/>
              </a:lnTo>
              <a:lnTo>
                <a:pt x="200178" y="134704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D593DA-FE29-4830-BE7A-242E2A2BE23E}">
      <dsp:nvSpPr>
        <dsp:cNvPr id="0" name=""/>
        <dsp:cNvSpPr/>
      </dsp:nvSpPr>
      <dsp:spPr>
        <a:xfrm>
          <a:off x="2582022" y="1554610"/>
          <a:ext cx="1601424"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9204761"/>
              <a:satOff val="-13811"/>
              <a:lumOff val="-224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各种肉类</a:t>
          </a:r>
          <a:endParaRPr lang="zh-CN" altLang="en-US" sz="1200" kern="1200" dirty="0">
            <a:latin typeface="黑体" pitchFamily="2" charset="-122"/>
            <a:ea typeface="黑体" pitchFamily="2" charset="-122"/>
          </a:endParaRPr>
        </a:p>
      </dsp:txBody>
      <dsp:txXfrm>
        <a:off x="2582022" y="1554610"/>
        <a:ext cx="1601424" cy="414476"/>
      </dsp:txXfrm>
    </dsp:sp>
    <dsp:sp modelId="{CC5AE85A-1022-4D1B-BDC2-37AF14CF649F}">
      <dsp:nvSpPr>
        <dsp:cNvPr id="0" name=""/>
        <dsp:cNvSpPr/>
      </dsp:nvSpPr>
      <dsp:spPr>
        <a:xfrm>
          <a:off x="2381844" y="414799"/>
          <a:ext cx="200178" cy="1865144"/>
        </a:xfrm>
        <a:custGeom>
          <a:avLst/>
          <a:gdLst/>
          <a:ahLst/>
          <a:cxnLst/>
          <a:rect l="0" t="0" r="0" b="0"/>
          <a:pathLst>
            <a:path>
              <a:moveTo>
                <a:pt x="0" y="0"/>
              </a:moveTo>
              <a:lnTo>
                <a:pt x="0" y="1865144"/>
              </a:lnTo>
              <a:lnTo>
                <a:pt x="200178" y="18651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865E81-544F-4BC7-B4FC-3FA0C7673E48}">
      <dsp:nvSpPr>
        <dsp:cNvPr id="0" name=""/>
        <dsp:cNvSpPr/>
      </dsp:nvSpPr>
      <dsp:spPr>
        <a:xfrm>
          <a:off x="2582022" y="2072706"/>
          <a:ext cx="1587458"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0227513"/>
              <a:satOff val="-15345"/>
              <a:lumOff val="-24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smtClean="0">
              <a:latin typeface="黑体" pitchFamily="2" charset="-122"/>
              <a:ea typeface="黑体" pitchFamily="2" charset="-122"/>
            </a:rPr>
            <a:t>各种调料类</a:t>
          </a:r>
          <a:endParaRPr lang="zh-CN" altLang="en-US" sz="1200" kern="1200" dirty="0">
            <a:latin typeface="黑体" pitchFamily="2" charset="-122"/>
            <a:ea typeface="黑体" pitchFamily="2" charset="-122"/>
          </a:endParaRPr>
        </a:p>
      </dsp:txBody>
      <dsp:txXfrm>
        <a:off x="2582022" y="2072706"/>
        <a:ext cx="1587458" cy="414476"/>
      </dsp:txXfrm>
    </dsp:sp>
    <dsp:sp modelId="{83C0861A-5429-49D0-92AB-5684BFEB76A4}">
      <dsp:nvSpPr>
        <dsp:cNvPr id="0" name=""/>
        <dsp:cNvSpPr/>
      </dsp:nvSpPr>
      <dsp:spPr>
        <a:xfrm>
          <a:off x="2381844" y="414799"/>
          <a:ext cx="200178" cy="2383240"/>
        </a:xfrm>
        <a:custGeom>
          <a:avLst/>
          <a:gdLst/>
          <a:ahLst/>
          <a:cxnLst/>
          <a:rect l="0" t="0" r="0" b="0"/>
          <a:pathLst>
            <a:path>
              <a:moveTo>
                <a:pt x="0" y="0"/>
              </a:moveTo>
              <a:lnTo>
                <a:pt x="0" y="2383240"/>
              </a:lnTo>
              <a:lnTo>
                <a:pt x="200178" y="238324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989D19-E94E-416F-A565-F3710DB903EE}">
      <dsp:nvSpPr>
        <dsp:cNvPr id="0" name=""/>
        <dsp:cNvSpPr/>
      </dsp:nvSpPr>
      <dsp:spPr>
        <a:xfrm>
          <a:off x="2582022" y="2590801"/>
          <a:ext cx="1601424" cy="41447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altLang="zh-CN" sz="1200" kern="1200" dirty="0" smtClean="0">
              <a:latin typeface="黑体" pitchFamily="2" charset="-122"/>
              <a:ea typeface="黑体" pitchFamily="2" charset="-122"/>
            </a:rPr>
            <a:t>…….</a:t>
          </a:r>
          <a:endParaRPr lang="zh-CN" altLang="en-US" sz="1200" kern="1200" dirty="0">
            <a:latin typeface="黑体" pitchFamily="2" charset="-122"/>
            <a:ea typeface="黑体" pitchFamily="2" charset="-122"/>
          </a:endParaRPr>
        </a:p>
      </dsp:txBody>
      <dsp:txXfrm>
        <a:off x="2582022" y="2590801"/>
        <a:ext cx="1601424" cy="4144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84538" y="253918"/>
          <a:ext cx="5656275" cy="5081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1</a:t>
          </a:r>
          <a:r>
            <a:rPr lang="zh-CN" altLang="en-US" sz="1800" b="1" kern="1200" dirty="0" smtClean="0">
              <a:solidFill>
                <a:schemeClr val="bg1"/>
              </a:solidFill>
              <a:ea typeface="黑体" pitchFamily="2" charset="-122"/>
              <a:cs typeface="Arial" pitchFamily="34" charset="0"/>
            </a:rPr>
            <a:t>、国外餐厨垃圾处理现状</a:t>
          </a:r>
          <a:endParaRPr lang="zh-CN" altLang="en-US" sz="1800" kern="1200" dirty="0">
            <a:solidFill>
              <a:schemeClr val="bg1"/>
            </a:solidFill>
          </a:endParaRPr>
        </a:p>
      </dsp:txBody>
      <dsp:txXfrm>
        <a:off x="384538" y="253918"/>
        <a:ext cx="5656275" cy="508162"/>
      </dsp:txXfrm>
    </dsp:sp>
    <dsp:sp modelId="{E0027FF6-2830-4080-B9E2-A4367A0D8733}">
      <dsp:nvSpPr>
        <dsp:cNvPr id="0" name=""/>
        <dsp:cNvSpPr/>
      </dsp:nvSpPr>
      <dsp:spPr>
        <a:xfrm>
          <a:off x="66936" y="190398"/>
          <a:ext cx="635203" cy="635203"/>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748672" y="1015918"/>
          <a:ext cx="5292140" cy="50816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2</a:t>
          </a:r>
          <a:r>
            <a:rPr lang="zh-CN" altLang="en-US" sz="1800" b="1" kern="1200" dirty="0" smtClean="0">
              <a:solidFill>
                <a:schemeClr val="bg1"/>
              </a:solidFill>
              <a:ea typeface="黑体" pitchFamily="2" charset="-122"/>
              <a:cs typeface="Arial" pitchFamily="34" charset="0"/>
            </a:rPr>
            <a:t>、国内餐厨垃圾处理现状</a:t>
          </a:r>
          <a:endParaRPr lang="zh-CN" altLang="en-US" sz="1800" kern="1200" dirty="0">
            <a:solidFill>
              <a:schemeClr val="bg1"/>
            </a:solidFill>
          </a:endParaRPr>
        </a:p>
      </dsp:txBody>
      <dsp:txXfrm>
        <a:off x="748672" y="1015918"/>
        <a:ext cx="5292140" cy="508162"/>
      </dsp:txXfrm>
    </dsp:sp>
    <dsp:sp modelId="{96FEE020-199A-4D2D-BBE8-8B647FBFDC01}">
      <dsp:nvSpPr>
        <dsp:cNvPr id="0" name=""/>
        <dsp:cNvSpPr/>
      </dsp:nvSpPr>
      <dsp:spPr>
        <a:xfrm>
          <a:off x="431071" y="952398"/>
          <a:ext cx="635203" cy="635203"/>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60432" y="1777918"/>
          <a:ext cx="5180380" cy="50816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3</a:t>
          </a:r>
          <a:r>
            <a:rPr lang="zh-CN" altLang="en-US" sz="1800" b="1" kern="1200" dirty="0" smtClean="0">
              <a:solidFill>
                <a:schemeClr val="bg1"/>
              </a:solidFill>
              <a:ea typeface="黑体" pitchFamily="2" charset="-122"/>
              <a:cs typeface="Arial" pitchFamily="34" charset="0"/>
            </a:rPr>
            <a:t>、国内餐厨垃圾处理现状总结</a:t>
          </a:r>
          <a:endParaRPr lang="zh-CN" altLang="en-US" sz="1800" kern="1200" dirty="0">
            <a:solidFill>
              <a:schemeClr val="bg1"/>
            </a:solidFill>
          </a:endParaRPr>
        </a:p>
      </dsp:txBody>
      <dsp:txXfrm>
        <a:off x="860432" y="1777918"/>
        <a:ext cx="5180380" cy="508162"/>
      </dsp:txXfrm>
    </dsp:sp>
    <dsp:sp modelId="{97E86C59-D4A7-4E3C-855A-777A2B9B1338}">
      <dsp:nvSpPr>
        <dsp:cNvPr id="0" name=""/>
        <dsp:cNvSpPr/>
      </dsp:nvSpPr>
      <dsp:spPr>
        <a:xfrm>
          <a:off x="542831" y="1714398"/>
          <a:ext cx="635203" cy="635203"/>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748672" y="2539918"/>
          <a:ext cx="5292140" cy="50816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4</a:t>
          </a:r>
          <a:r>
            <a:rPr lang="zh-CN" altLang="en-US" sz="1800" b="1" kern="1200" dirty="0" smtClean="0">
              <a:solidFill>
                <a:schemeClr val="bg1"/>
              </a:solidFill>
              <a:ea typeface="黑体" pitchFamily="2" charset="-122"/>
              <a:cs typeface="Arial" pitchFamily="34" charset="0"/>
            </a:rPr>
            <a:t>、餐厨垃圾的相关法规、规范</a:t>
          </a:r>
          <a:endParaRPr lang="zh-CN" altLang="en-US" sz="1800" kern="1200" dirty="0">
            <a:solidFill>
              <a:schemeClr val="bg1"/>
            </a:solidFill>
          </a:endParaRPr>
        </a:p>
      </dsp:txBody>
      <dsp:txXfrm>
        <a:off x="748672" y="2539918"/>
        <a:ext cx="5292140" cy="508162"/>
      </dsp:txXfrm>
    </dsp:sp>
    <dsp:sp modelId="{91285EB7-3254-45ED-9FF3-7990A1384C74}">
      <dsp:nvSpPr>
        <dsp:cNvPr id="0" name=""/>
        <dsp:cNvSpPr/>
      </dsp:nvSpPr>
      <dsp:spPr>
        <a:xfrm>
          <a:off x="431071" y="2476398"/>
          <a:ext cx="635203" cy="635203"/>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384538" y="3301918"/>
          <a:ext cx="5656275" cy="508162"/>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5</a:t>
          </a:r>
          <a:r>
            <a:rPr lang="zh-CN" altLang="en-US" sz="1800" b="1" kern="1200" dirty="0" smtClean="0">
              <a:solidFill>
                <a:schemeClr val="bg1"/>
              </a:solidFill>
              <a:ea typeface="黑体" pitchFamily="2" charset="-122"/>
              <a:cs typeface="Arial" pitchFamily="34" charset="0"/>
            </a:rPr>
            <a:t>、我国餐厨垃圾处理的主要问题</a:t>
          </a:r>
          <a:endParaRPr lang="zh-CN" altLang="en-US" sz="1800" kern="1200" dirty="0">
            <a:solidFill>
              <a:schemeClr val="bg1"/>
            </a:solidFill>
          </a:endParaRPr>
        </a:p>
      </dsp:txBody>
      <dsp:txXfrm>
        <a:off x="384538" y="3301918"/>
        <a:ext cx="5656275" cy="508162"/>
      </dsp:txXfrm>
    </dsp:sp>
    <dsp:sp modelId="{576FEA3B-1B8C-4AE3-A7A2-511C5A3C2C2A}">
      <dsp:nvSpPr>
        <dsp:cNvPr id="0" name=""/>
        <dsp:cNvSpPr/>
      </dsp:nvSpPr>
      <dsp:spPr>
        <a:xfrm>
          <a:off x="66936" y="3238398"/>
          <a:ext cx="635203" cy="635203"/>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28048" y="214010"/>
          <a:ext cx="5712764" cy="42785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1</a:t>
          </a:r>
          <a:r>
            <a:rPr lang="zh-CN" altLang="en-US" sz="1800" b="1" kern="1200" dirty="0" smtClean="0">
              <a:solidFill>
                <a:schemeClr val="bg1"/>
              </a:solidFill>
              <a:ea typeface="黑体" pitchFamily="2" charset="-122"/>
              <a:cs typeface="Arial" pitchFamily="34" charset="0"/>
            </a:rPr>
            <a:t>、餐厨垃圾收运系统建设的必要性及原则</a:t>
          </a:r>
          <a:endParaRPr lang="zh-CN" altLang="en-US" sz="1800" b="1" kern="1200" dirty="0">
            <a:solidFill>
              <a:schemeClr val="bg1"/>
            </a:solidFill>
            <a:ea typeface="黑体" pitchFamily="2" charset="-122"/>
            <a:cs typeface="Arial" pitchFamily="34" charset="0"/>
          </a:endParaRPr>
        </a:p>
      </dsp:txBody>
      <dsp:txXfrm>
        <a:off x="328048" y="214010"/>
        <a:ext cx="5712764" cy="427857"/>
      </dsp:txXfrm>
    </dsp:sp>
    <dsp:sp modelId="{E0027FF6-2830-4080-B9E2-A4367A0D8733}">
      <dsp:nvSpPr>
        <dsp:cNvPr id="0" name=""/>
        <dsp:cNvSpPr/>
      </dsp:nvSpPr>
      <dsp:spPr>
        <a:xfrm>
          <a:off x="60637" y="160528"/>
          <a:ext cx="534822" cy="534822"/>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679991" y="855715"/>
          <a:ext cx="5360822" cy="42785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2</a:t>
          </a:r>
          <a:r>
            <a:rPr lang="zh-CN" altLang="en-US" sz="1800" b="1" kern="1200" dirty="0" smtClean="0">
              <a:solidFill>
                <a:schemeClr val="bg1"/>
              </a:solidFill>
              <a:ea typeface="黑体" pitchFamily="2" charset="-122"/>
              <a:cs typeface="Arial" pitchFamily="34" charset="0"/>
            </a:rPr>
            <a:t>、餐厨垃圾收运系统的组成</a:t>
          </a:r>
          <a:endParaRPr lang="zh-CN" altLang="en-US" sz="1800" kern="1200" dirty="0">
            <a:solidFill>
              <a:schemeClr val="bg1"/>
            </a:solidFill>
          </a:endParaRPr>
        </a:p>
      </dsp:txBody>
      <dsp:txXfrm>
        <a:off x="679991" y="855715"/>
        <a:ext cx="5360822" cy="427857"/>
      </dsp:txXfrm>
    </dsp:sp>
    <dsp:sp modelId="{96FEE020-199A-4D2D-BBE8-8B647FBFDC01}">
      <dsp:nvSpPr>
        <dsp:cNvPr id="0" name=""/>
        <dsp:cNvSpPr/>
      </dsp:nvSpPr>
      <dsp:spPr>
        <a:xfrm>
          <a:off x="412579" y="802233"/>
          <a:ext cx="534822" cy="534822"/>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40925" y="1497421"/>
          <a:ext cx="5199888" cy="4278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3</a:t>
          </a:r>
          <a:r>
            <a:rPr lang="zh-CN" altLang="en-US" sz="1800" b="1" kern="1200" dirty="0" smtClean="0">
              <a:solidFill>
                <a:schemeClr val="bg1"/>
              </a:solidFill>
              <a:ea typeface="黑体" pitchFamily="2" charset="-122"/>
              <a:cs typeface="Arial" pitchFamily="34" charset="0"/>
            </a:rPr>
            <a:t>、餐厨垃圾收运管理运营体系</a:t>
          </a:r>
          <a:endParaRPr lang="zh-CN" altLang="en-US" sz="1800" kern="1200" dirty="0">
            <a:solidFill>
              <a:schemeClr val="bg1"/>
            </a:solidFill>
          </a:endParaRPr>
        </a:p>
      </dsp:txBody>
      <dsp:txXfrm>
        <a:off x="840925" y="1497421"/>
        <a:ext cx="5199888" cy="427857"/>
      </dsp:txXfrm>
    </dsp:sp>
    <dsp:sp modelId="{97E86C59-D4A7-4E3C-855A-777A2B9B1338}">
      <dsp:nvSpPr>
        <dsp:cNvPr id="0" name=""/>
        <dsp:cNvSpPr/>
      </dsp:nvSpPr>
      <dsp:spPr>
        <a:xfrm>
          <a:off x="573514" y="1443939"/>
          <a:ext cx="534822" cy="534822"/>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840925" y="2138720"/>
          <a:ext cx="5199888" cy="42785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4</a:t>
          </a:r>
          <a:r>
            <a:rPr lang="zh-CN" altLang="en-US" sz="1800" b="1" kern="1200" dirty="0" smtClean="0">
              <a:solidFill>
                <a:schemeClr val="bg1"/>
              </a:solidFill>
              <a:ea typeface="黑体" pitchFamily="2" charset="-122"/>
              <a:cs typeface="Arial" pitchFamily="34" charset="0"/>
            </a:rPr>
            <a:t>、应急处理预案</a:t>
          </a:r>
          <a:endParaRPr lang="zh-CN" altLang="en-US" sz="1800" kern="1200" dirty="0">
            <a:solidFill>
              <a:schemeClr val="bg1"/>
            </a:solidFill>
          </a:endParaRPr>
        </a:p>
      </dsp:txBody>
      <dsp:txXfrm>
        <a:off x="840925" y="2138720"/>
        <a:ext cx="5199888" cy="427857"/>
      </dsp:txXfrm>
    </dsp:sp>
    <dsp:sp modelId="{91285EB7-3254-45ED-9FF3-7990A1384C74}">
      <dsp:nvSpPr>
        <dsp:cNvPr id="0" name=""/>
        <dsp:cNvSpPr/>
      </dsp:nvSpPr>
      <dsp:spPr>
        <a:xfrm>
          <a:off x="573514" y="2085238"/>
          <a:ext cx="534822" cy="534822"/>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679991" y="2780426"/>
          <a:ext cx="5360822" cy="42785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5</a:t>
          </a:r>
          <a:r>
            <a:rPr lang="zh-CN" altLang="en-US" sz="1800" b="1" kern="1200" dirty="0" smtClean="0">
              <a:solidFill>
                <a:schemeClr val="bg1"/>
              </a:solidFill>
              <a:ea typeface="黑体" pitchFamily="2" charset="-122"/>
              <a:cs typeface="Arial" pitchFamily="34" charset="0"/>
            </a:rPr>
            <a:t>、配套机制</a:t>
          </a:r>
          <a:endParaRPr lang="zh-CN" altLang="en-US" sz="1800" kern="1200" dirty="0">
            <a:solidFill>
              <a:schemeClr val="bg1"/>
            </a:solidFill>
          </a:endParaRPr>
        </a:p>
      </dsp:txBody>
      <dsp:txXfrm>
        <a:off x="679991" y="2780426"/>
        <a:ext cx="5360822" cy="427857"/>
      </dsp:txXfrm>
    </dsp:sp>
    <dsp:sp modelId="{576FEA3B-1B8C-4AE3-A7A2-511C5A3C2C2A}">
      <dsp:nvSpPr>
        <dsp:cNvPr id="0" name=""/>
        <dsp:cNvSpPr/>
      </dsp:nvSpPr>
      <dsp:spPr>
        <a:xfrm>
          <a:off x="412579" y="2726944"/>
          <a:ext cx="534822" cy="534822"/>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ABF828-BC66-4E19-9427-ACF2D2CBF1E7}">
      <dsp:nvSpPr>
        <dsp:cNvPr id="0" name=""/>
        <dsp:cNvSpPr/>
      </dsp:nvSpPr>
      <dsp:spPr>
        <a:xfrm>
          <a:off x="328048" y="3422131"/>
          <a:ext cx="5712764" cy="42785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53340" rIns="53340" bIns="53340" numCol="1" spcCol="1270" anchor="ctr" anchorCtr="0">
          <a:noAutofit/>
        </a:bodyPr>
        <a:lstStyle/>
        <a:p>
          <a:pPr lvl="0" algn="l" defTabSz="933450">
            <a:lnSpc>
              <a:spcPct val="90000"/>
            </a:lnSpc>
            <a:spcBef>
              <a:spcPct val="0"/>
            </a:spcBef>
            <a:spcAft>
              <a:spcPct val="35000"/>
            </a:spcAft>
          </a:pPr>
          <a:r>
            <a:rPr lang="en-US" altLang="zh-CN" sz="2100" b="1" kern="1200" dirty="0" smtClean="0">
              <a:solidFill>
                <a:schemeClr val="bg1"/>
              </a:solidFill>
              <a:ea typeface="黑体" pitchFamily="2" charset="-122"/>
              <a:cs typeface="Arial" pitchFamily="34" charset="0"/>
            </a:rPr>
            <a:t>6</a:t>
          </a:r>
          <a:r>
            <a:rPr lang="zh-CN" altLang="en-US" sz="2100" b="1" kern="1200" dirty="0" smtClean="0">
              <a:solidFill>
                <a:schemeClr val="bg1"/>
              </a:solidFill>
              <a:ea typeface="黑体" pitchFamily="2" charset="-122"/>
              <a:cs typeface="Arial" pitchFamily="34" charset="0"/>
            </a:rPr>
            <a:t>、</a:t>
          </a:r>
          <a:r>
            <a:rPr lang="zh-CN" altLang="en-US" sz="1800" b="1" kern="1200" dirty="0" smtClean="0">
              <a:solidFill>
                <a:schemeClr val="bg1"/>
              </a:solidFill>
              <a:ea typeface="黑体" pitchFamily="2" charset="-122"/>
              <a:cs typeface="Arial" pitchFamily="34" charset="0"/>
            </a:rPr>
            <a:t>餐厨垃圾的转运</a:t>
          </a:r>
          <a:endParaRPr lang="zh-CN" altLang="en-US" sz="1800" b="1" kern="1200" dirty="0">
            <a:solidFill>
              <a:schemeClr val="bg1"/>
            </a:solidFill>
            <a:ea typeface="黑体" pitchFamily="2" charset="-122"/>
            <a:cs typeface="Arial" pitchFamily="34" charset="0"/>
          </a:endParaRPr>
        </a:p>
      </dsp:txBody>
      <dsp:txXfrm>
        <a:off x="328048" y="3422131"/>
        <a:ext cx="5712764" cy="427857"/>
      </dsp:txXfrm>
    </dsp:sp>
    <dsp:sp modelId="{685D3B8C-DC9E-4916-8EBD-CB68190E4E38}">
      <dsp:nvSpPr>
        <dsp:cNvPr id="0" name=""/>
        <dsp:cNvSpPr/>
      </dsp:nvSpPr>
      <dsp:spPr>
        <a:xfrm>
          <a:off x="60637" y="3368649"/>
          <a:ext cx="534822" cy="534822"/>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4" y="-704407"/>
          <a:ext cx="5472814" cy="5472814"/>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28048" y="214010"/>
          <a:ext cx="5881460" cy="42785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1</a:t>
          </a:r>
          <a:r>
            <a:rPr lang="zh-CN" altLang="en-US" sz="1800" b="1" kern="1200" dirty="0" smtClean="0">
              <a:solidFill>
                <a:schemeClr val="bg1"/>
              </a:solidFill>
              <a:ea typeface="黑体" pitchFamily="2" charset="-122"/>
              <a:cs typeface="Arial" pitchFamily="34" charset="0"/>
            </a:rPr>
            <a:t>、餐厨垃圾处理技术综述</a:t>
          </a:r>
          <a:endParaRPr lang="zh-CN" altLang="en-US" sz="1800" kern="1200" dirty="0">
            <a:solidFill>
              <a:schemeClr val="bg1"/>
            </a:solidFill>
          </a:endParaRPr>
        </a:p>
      </dsp:txBody>
      <dsp:txXfrm>
        <a:off x="328048" y="214010"/>
        <a:ext cx="5881460" cy="427857"/>
      </dsp:txXfrm>
    </dsp:sp>
    <dsp:sp modelId="{E0027FF6-2830-4080-B9E2-A4367A0D8733}">
      <dsp:nvSpPr>
        <dsp:cNvPr id="0" name=""/>
        <dsp:cNvSpPr/>
      </dsp:nvSpPr>
      <dsp:spPr>
        <a:xfrm>
          <a:off x="60637" y="160527"/>
          <a:ext cx="534822" cy="534822"/>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679990" y="855715"/>
          <a:ext cx="5529518" cy="42785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2</a:t>
          </a:r>
          <a:r>
            <a:rPr lang="zh-CN" altLang="en-US" sz="1800" b="1" kern="1200" dirty="0" smtClean="0">
              <a:solidFill>
                <a:schemeClr val="bg1"/>
              </a:solidFill>
              <a:ea typeface="黑体" pitchFamily="2" charset="-122"/>
              <a:cs typeface="Arial" pitchFamily="34" charset="0"/>
            </a:rPr>
            <a:t>、饲料化技术简介</a:t>
          </a:r>
          <a:endParaRPr lang="zh-CN" altLang="en-US" sz="1800" kern="1200" dirty="0">
            <a:solidFill>
              <a:schemeClr val="bg1"/>
            </a:solidFill>
          </a:endParaRPr>
        </a:p>
      </dsp:txBody>
      <dsp:txXfrm>
        <a:off x="679990" y="855715"/>
        <a:ext cx="5529518" cy="427857"/>
      </dsp:txXfrm>
    </dsp:sp>
    <dsp:sp modelId="{96FEE020-199A-4D2D-BBE8-8B647FBFDC01}">
      <dsp:nvSpPr>
        <dsp:cNvPr id="0" name=""/>
        <dsp:cNvSpPr/>
      </dsp:nvSpPr>
      <dsp:spPr>
        <a:xfrm>
          <a:off x="412579" y="802233"/>
          <a:ext cx="534822" cy="534822"/>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40925" y="1497421"/>
          <a:ext cx="5368584" cy="4278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3</a:t>
          </a:r>
          <a:r>
            <a:rPr lang="zh-CN" altLang="en-US" sz="1800" b="1" kern="1200" dirty="0" smtClean="0">
              <a:solidFill>
                <a:schemeClr val="bg1"/>
              </a:solidFill>
              <a:ea typeface="黑体" pitchFamily="2" charset="-122"/>
              <a:cs typeface="Arial" pitchFamily="34" charset="0"/>
            </a:rPr>
            <a:t>、肥料化技术简介</a:t>
          </a:r>
          <a:endParaRPr lang="zh-CN" altLang="en-US" sz="1800" kern="1200" dirty="0">
            <a:solidFill>
              <a:schemeClr val="bg1"/>
            </a:solidFill>
          </a:endParaRPr>
        </a:p>
      </dsp:txBody>
      <dsp:txXfrm>
        <a:off x="840925" y="1497421"/>
        <a:ext cx="5368584" cy="427857"/>
      </dsp:txXfrm>
    </dsp:sp>
    <dsp:sp modelId="{97E86C59-D4A7-4E3C-855A-777A2B9B1338}">
      <dsp:nvSpPr>
        <dsp:cNvPr id="0" name=""/>
        <dsp:cNvSpPr/>
      </dsp:nvSpPr>
      <dsp:spPr>
        <a:xfrm>
          <a:off x="573514" y="1443938"/>
          <a:ext cx="534822" cy="534822"/>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840925" y="2138720"/>
          <a:ext cx="5368584" cy="42785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4</a:t>
          </a:r>
          <a:r>
            <a:rPr lang="zh-CN" altLang="en-US" sz="1800" b="1" kern="1200" dirty="0" smtClean="0">
              <a:solidFill>
                <a:schemeClr val="bg1"/>
              </a:solidFill>
              <a:ea typeface="黑体" pitchFamily="2" charset="-122"/>
              <a:cs typeface="Arial" pitchFamily="34" charset="0"/>
            </a:rPr>
            <a:t>、制备生化腐殖酸技术简介</a:t>
          </a:r>
          <a:endParaRPr lang="zh-CN" altLang="en-US" sz="1800" b="1" kern="1200" dirty="0">
            <a:solidFill>
              <a:schemeClr val="bg1"/>
            </a:solidFill>
            <a:ea typeface="黑体" pitchFamily="2" charset="-122"/>
            <a:cs typeface="Arial" pitchFamily="34" charset="0"/>
          </a:endParaRPr>
        </a:p>
      </dsp:txBody>
      <dsp:txXfrm>
        <a:off x="840925" y="2138720"/>
        <a:ext cx="5368584" cy="427857"/>
      </dsp:txXfrm>
    </dsp:sp>
    <dsp:sp modelId="{91285EB7-3254-45ED-9FF3-7990A1384C74}">
      <dsp:nvSpPr>
        <dsp:cNvPr id="0" name=""/>
        <dsp:cNvSpPr/>
      </dsp:nvSpPr>
      <dsp:spPr>
        <a:xfrm>
          <a:off x="573514" y="2085237"/>
          <a:ext cx="534822" cy="534822"/>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679990" y="2780425"/>
          <a:ext cx="5529518" cy="427857"/>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5</a:t>
          </a:r>
          <a:r>
            <a:rPr lang="zh-CN" altLang="en-US" sz="1800" b="1" kern="1200" dirty="0" smtClean="0">
              <a:solidFill>
                <a:schemeClr val="bg1"/>
              </a:solidFill>
              <a:ea typeface="黑体" pitchFamily="2" charset="-122"/>
              <a:cs typeface="Arial" pitchFamily="34" charset="0"/>
            </a:rPr>
            <a:t>、厌氧发酵技术简介</a:t>
          </a:r>
          <a:endParaRPr lang="zh-CN" altLang="en-US" sz="1800" kern="1200" dirty="0">
            <a:solidFill>
              <a:schemeClr val="bg1"/>
            </a:solidFill>
          </a:endParaRPr>
        </a:p>
      </dsp:txBody>
      <dsp:txXfrm>
        <a:off x="679990" y="2780425"/>
        <a:ext cx="5529518" cy="427857"/>
      </dsp:txXfrm>
    </dsp:sp>
    <dsp:sp modelId="{576FEA3B-1B8C-4AE3-A7A2-511C5A3C2C2A}">
      <dsp:nvSpPr>
        <dsp:cNvPr id="0" name=""/>
        <dsp:cNvSpPr/>
      </dsp:nvSpPr>
      <dsp:spPr>
        <a:xfrm>
          <a:off x="412579" y="2726943"/>
          <a:ext cx="534822" cy="534822"/>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30FBDB-936B-4469-A314-2F019E551072}">
      <dsp:nvSpPr>
        <dsp:cNvPr id="0" name=""/>
        <dsp:cNvSpPr/>
      </dsp:nvSpPr>
      <dsp:spPr>
        <a:xfrm>
          <a:off x="328048" y="3422130"/>
          <a:ext cx="5881460" cy="42785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6</a:t>
          </a:r>
          <a:r>
            <a:rPr lang="zh-CN" altLang="en-US" sz="1800" b="1" kern="1200" dirty="0" smtClean="0">
              <a:solidFill>
                <a:schemeClr val="bg1"/>
              </a:solidFill>
              <a:ea typeface="黑体" pitchFamily="2" charset="-122"/>
              <a:cs typeface="Arial" pitchFamily="34" charset="0"/>
            </a:rPr>
            <a:t>、</a:t>
          </a:r>
          <a:r>
            <a:rPr lang="zh-CN" altLang="en-US" sz="1800" b="1" kern="1200" dirty="0" smtClean="0">
              <a:solidFill>
                <a:schemeClr val="bg1"/>
              </a:solidFill>
              <a:ea typeface="黑体" pitchFamily="49" charset="-122"/>
              <a:cs typeface="Arial" charset="0"/>
            </a:rPr>
            <a:t>以焚烧为核心的餐厨垃圾处理技术</a:t>
          </a:r>
          <a:endParaRPr lang="zh-CN" altLang="en-US" sz="1800" b="1" kern="1200" dirty="0">
            <a:solidFill>
              <a:schemeClr val="bg1"/>
            </a:solidFill>
            <a:ea typeface="黑体" pitchFamily="2" charset="-122"/>
            <a:cs typeface="Arial" pitchFamily="34" charset="0"/>
          </a:endParaRPr>
        </a:p>
      </dsp:txBody>
      <dsp:txXfrm>
        <a:off x="328048" y="3422130"/>
        <a:ext cx="5881460" cy="427857"/>
      </dsp:txXfrm>
    </dsp:sp>
    <dsp:sp modelId="{5C48FFD4-5959-4714-B330-DC71140E504D}">
      <dsp:nvSpPr>
        <dsp:cNvPr id="0" name=""/>
        <dsp:cNvSpPr/>
      </dsp:nvSpPr>
      <dsp:spPr>
        <a:xfrm>
          <a:off x="60637" y="3368648"/>
          <a:ext cx="534822" cy="534822"/>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84538" y="253918"/>
          <a:ext cx="5824971" cy="5081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1</a:t>
          </a:r>
          <a:r>
            <a:rPr lang="zh-CN" altLang="en-US" sz="1800" b="1" kern="1200" dirty="0" smtClean="0">
              <a:solidFill>
                <a:schemeClr val="bg1"/>
              </a:solidFill>
              <a:ea typeface="黑体" pitchFamily="2" charset="-122"/>
              <a:cs typeface="Arial" pitchFamily="34" charset="0"/>
            </a:rPr>
            <a:t>、北京高安屯餐厨垃圾处理厂</a:t>
          </a:r>
          <a:endParaRPr lang="zh-CN" altLang="en-US" sz="1800" kern="1200" dirty="0">
            <a:solidFill>
              <a:schemeClr val="bg1"/>
            </a:solidFill>
          </a:endParaRPr>
        </a:p>
      </dsp:txBody>
      <dsp:txXfrm>
        <a:off x="384538" y="253918"/>
        <a:ext cx="5824971" cy="508162"/>
      </dsp:txXfrm>
    </dsp:sp>
    <dsp:sp modelId="{E0027FF6-2830-4080-B9E2-A4367A0D8733}">
      <dsp:nvSpPr>
        <dsp:cNvPr id="0" name=""/>
        <dsp:cNvSpPr/>
      </dsp:nvSpPr>
      <dsp:spPr>
        <a:xfrm>
          <a:off x="66936" y="190398"/>
          <a:ext cx="635203" cy="635203"/>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748672" y="1015918"/>
          <a:ext cx="5460836" cy="50816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2</a:t>
          </a:r>
          <a:r>
            <a:rPr lang="zh-CN" altLang="en-US" sz="1800" b="1" kern="1200" dirty="0" smtClean="0">
              <a:solidFill>
                <a:schemeClr val="bg1"/>
              </a:solidFill>
              <a:ea typeface="黑体" pitchFamily="2" charset="-122"/>
              <a:cs typeface="Arial" pitchFamily="34" charset="0"/>
            </a:rPr>
            <a:t>、重庆市主城区餐厨垃圾处理厂</a:t>
          </a:r>
          <a:endParaRPr lang="zh-CN" altLang="en-US" sz="1800" kern="1200" dirty="0">
            <a:solidFill>
              <a:schemeClr val="bg1"/>
            </a:solidFill>
          </a:endParaRPr>
        </a:p>
      </dsp:txBody>
      <dsp:txXfrm>
        <a:off x="748672" y="1015918"/>
        <a:ext cx="5460836" cy="508162"/>
      </dsp:txXfrm>
    </dsp:sp>
    <dsp:sp modelId="{96FEE020-199A-4D2D-BBE8-8B647FBFDC01}">
      <dsp:nvSpPr>
        <dsp:cNvPr id="0" name=""/>
        <dsp:cNvSpPr/>
      </dsp:nvSpPr>
      <dsp:spPr>
        <a:xfrm>
          <a:off x="431071" y="952398"/>
          <a:ext cx="635203" cy="635203"/>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60432" y="1777918"/>
          <a:ext cx="5349076" cy="50816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3</a:t>
          </a:r>
          <a:r>
            <a:rPr lang="zh-CN" altLang="en-US" sz="1800" b="1" kern="1200" dirty="0" smtClean="0">
              <a:solidFill>
                <a:schemeClr val="bg1"/>
              </a:solidFill>
              <a:ea typeface="黑体" pitchFamily="2" charset="-122"/>
              <a:cs typeface="Arial" pitchFamily="34" charset="0"/>
            </a:rPr>
            <a:t>、宁波开诚餐厨垃圾处理厂</a:t>
          </a:r>
          <a:endParaRPr lang="zh-CN" altLang="en-US" sz="1800" kern="1200" dirty="0">
            <a:solidFill>
              <a:schemeClr val="bg1"/>
            </a:solidFill>
          </a:endParaRPr>
        </a:p>
      </dsp:txBody>
      <dsp:txXfrm>
        <a:off x="860432" y="1777918"/>
        <a:ext cx="5349076" cy="508162"/>
      </dsp:txXfrm>
    </dsp:sp>
    <dsp:sp modelId="{97E86C59-D4A7-4E3C-855A-777A2B9B1338}">
      <dsp:nvSpPr>
        <dsp:cNvPr id="0" name=""/>
        <dsp:cNvSpPr/>
      </dsp:nvSpPr>
      <dsp:spPr>
        <a:xfrm>
          <a:off x="542831" y="1714398"/>
          <a:ext cx="635203" cy="635203"/>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748672" y="2539918"/>
          <a:ext cx="5460836" cy="50816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smtClean="0">
              <a:solidFill>
                <a:schemeClr val="bg1"/>
              </a:solidFill>
              <a:ea typeface="黑体" pitchFamily="2" charset="-122"/>
              <a:cs typeface="Arial" pitchFamily="34" charset="0"/>
            </a:rPr>
            <a:t>4</a:t>
          </a:r>
          <a:r>
            <a:rPr lang="zh-CN" altLang="en-US" sz="1800" b="1" kern="1200" smtClean="0">
              <a:solidFill>
                <a:schemeClr val="bg1"/>
              </a:solidFill>
              <a:ea typeface="黑体" pitchFamily="2" charset="-122"/>
              <a:cs typeface="Arial" pitchFamily="34" charset="0"/>
            </a:rPr>
            <a:t>、青海西宁餐厨垃圾处理厂</a:t>
          </a:r>
          <a:endParaRPr lang="zh-CN" altLang="en-US" sz="1800" kern="1200" dirty="0">
            <a:solidFill>
              <a:schemeClr val="bg1"/>
            </a:solidFill>
          </a:endParaRPr>
        </a:p>
      </dsp:txBody>
      <dsp:txXfrm>
        <a:off x="748672" y="2539918"/>
        <a:ext cx="5460836" cy="508162"/>
      </dsp:txXfrm>
    </dsp:sp>
    <dsp:sp modelId="{91285EB7-3254-45ED-9FF3-7990A1384C74}">
      <dsp:nvSpPr>
        <dsp:cNvPr id="0" name=""/>
        <dsp:cNvSpPr/>
      </dsp:nvSpPr>
      <dsp:spPr>
        <a:xfrm>
          <a:off x="431071" y="2476398"/>
          <a:ext cx="635203" cy="635203"/>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384538" y="3301918"/>
          <a:ext cx="5824971" cy="508162"/>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5</a:t>
          </a:r>
          <a:r>
            <a:rPr lang="zh-CN" altLang="en-US" sz="1800" b="1" kern="1200" dirty="0" smtClean="0">
              <a:solidFill>
                <a:schemeClr val="bg1"/>
              </a:solidFill>
              <a:ea typeface="黑体" pitchFamily="2" charset="-122"/>
              <a:cs typeface="Arial" pitchFamily="34" charset="0"/>
            </a:rPr>
            <a:t>、苏州餐厨垃圾处理厂</a:t>
          </a:r>
          <a:endParaRPr lang="zh-CN" altLang="en-US" sz="1800" kern="1200" dirty="0">
            <a:solidFill>
              <a:schemeClr val="bg1"/>
            </a:solidFill>
          </a:endParaRPr>
        </a:p>
      </dsp:txBody>
      <dsp:txXfrm>
        <a:off x="384538" y="3301918"/>
        <a:ext cx="5824971" cy="508162"/>
      </dsp:txXfrm>
    </dsp:sp>
    <dsp:sp modelId="{576FEA3B-1B8C-4AE3-A7A2-511C5A3C2C2A}">
      <dsp:nvSpPr>
        <dsp:cNvPr id="0" name=""/>
        <dsp:cNvSpPr/>
      </dsp:nvSpPr>
      <dsp:spPr>
        <a:xfrm>
          <a:off x="66936" y="3238398"/>
          <a:ext cx="635203" cy="635203"/>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AC9858-8F9E-4DCA-8C46-63D427E7113D}">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7EEBC-E5AF-42C0-954B-894F762E3E32}">
      <dsp:nvSpPr>
        <dsp:cNvPr id="0" name=""/>
        <dsp:cNvSpPr/>
      </dsp:nvSpPr>
      <dsp:spPr>
        <a:xfrm>
          <a:off x="384538" y="253918"/>
          <a:ext cx="5824971" cy="5081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1</a:t>
          </a:r>
          <a:r>
            <a:rPr lang="zh-CN" altLang="en-US" sz="1800" b="1" kern="1200" dirty="0" smtClean="0">
              <a:solidFill>
                <a:schemeClr val="bg1"/>
              </a:solidFill>
              <a:ea typeface="黑体" pitchFamily="2" charset="-122"/>
              <a:cs typeface="Arial" pitchFamily="34" charset="0"/>
            </a:rPr>
            <a:t>、餐厨垃圾处理工艺选择影响因素</a:t>
          </a:r>
          <a:endParaRPr lang="zh-CN" altLang="en-US" sz="1800" kern="1200" dirty="0">
            <a:solidFill>
              <a:schemeClr val="bg1"/>
            </a:solidFill>
          </a:endParaRPr>
        </a:p>
      </dsp:txBody>
      <dsp:txXfrm>
        <a:off x="384538" y="253918"/>
        <a:ext cx="5824971" cy="508162"/>
      </dsp:txXfrm>
    </dsp:sp>
    <dsp:sp modelId="{E0027FF6-2830-4080-B9E2-A4367A0D8733}">
      <dsp:nvSpPr>
        <dsp:cNvPr id="0" name=""/>
        <dsp:cNvSpPr/>
      </dsp:nvSpPr>
      <dsp:spPr>
        <a:xfrm>
          <a:off x="66936" y="190398"/>
          <a:ext cx="635203" cy="635203"/>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0E26E-CE58-4861-9AED-91538CB43923}">
      <dsp:nvSpPr>
        <dsp:cNvPr id="0" name=""/>
        <dsp:cNvSpPr/>
      </dsp:nvSpPr>
      <dsp:spPr>
        <a:xfrm>
          <a:off x="748672" y="1015918"/>
          <a:ext cx="5460836" cy="50816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2</a:t>
          </a:r>
          <a:r>
            <a:rPr lang="zh-CN" altLang="en-US" sz="1800" b="1" kern="1200" dirty="0" smtClean="0">
              <a:solidFill>
                <a:schemeClr val="bg1"/>
              </a:solidFill>
              <a:ea typeface="黑体" pitchFamily="2" charset="-122"/>
              <a:cs typeface="Arial" pitchFamily="34" charset="0"/>
            </a:rPr>
            <a:t>、预处理工艺选择原则</a:t>
          </a:r>
          <a:endParaRPr lang="zh-CN" altLang="en-US" sz="1800" kern="1200" dirty="0">
            <a:solidFill>
              <a:schemeClr val="bg1"/>
            </a:solidFill>
          </a:endParaRPr>
        </a:p>
      </dsp:txBody>
      <dsp:txXfrm>
        <a:off x="748672" y="1015918"/>
        <a:ext cx="5460836" cy="508162"/>
      </dsp:txXfrm>
    </dsp:sp>
    <dsp:sp modelId="{96FEE020-199A-4D2D-BBE8-8B647FBFDC01}">
      <dsp:nvSpPr>
        <dsp:cNvPr id="0" name=""/>
        <dsp:cNvSpPr/>
      </dsp:nvSpPr>
      <dsp:spPr>
        <a:xfrm>
          <a:off x="431071" y="952398"/>
          <a:ext cx="635203" cy="635203"/>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6DDE1-7BDD-4407-BA24-C3372B416C4D}">
      <dsp:nvSpPr>
        <dsp:cNvPr id="0" name=""/>
        <dsp:cNvSpPr/>
      </dsp:nvSpPr>
      <dsp:spPr>
        <a:xfrm>
          <a:off x="860432" y="1777918"/>
          <a:ext cx="5349076" cy="50816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3</a:t>
          </a:r>
          <a:r>
            <a:rPr lang="zh-CN" altLang="en-US" sz="1800" b="1" kern="1200" dirty="0" smtClean="0">
              <a:solidFill>
                <a:schemeClr val="bg1"/>
              </a:solidFill>
              <a:ea typeface="黑体" pitchFamily="2" charset="-122"/>
              <a:cs typeface="Arial" pitchFamily="34" charset="0"/>
            </a:rPr>
            <a:t>、核心工艺选择原则</a:t>
          </a:r>
          <a:endParaRPr lang="zh-CN" altLang="en-US" sz="1800" kern="1200" dirty="0">
            <a:solidFill>
              <a:schemeClr val="bg1"/>
            </a:solidFill>
          </a:endParaRPr>
        </a:p>
      </dsp:txBody>
      <dsp:txXfrm>
        <a:off x="860432" y="1777918"/>
        <a:ext cx="5349076" cy="508162"/>
      </dsp:txXfrm>
    </dsp:sp>
    <dsp:sp modelId="{97E86C59-D4A7-4E3C-855A-777A2B9B1338}">
      <dsp:nvSpPr>
        <dsp:cNvPr id="0" name=""/>
        <dsp:cNvSpPr/>
      </dsp:nvSpPr>
      <dsp:spPr>
        <a:xfrm>
          <a:off x="542831" y="1714398"/>
          <a:ext cx="635203" cy="635203"/>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7A346-89F0-4845-B9E2-888D0717EF54}">
      <dsp:nvSpPr>
        <dsp:cNvPr id="0" name=""/>
        <dsp:cNvSpPr/>
      </dsp:nvSpPr>
      <dsp:spPr>
        <a:xfrm>
          <a:off x="748672" y="2539918"/>
          <a:ext cx="5460836" cy="50816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4</a:t>
          </a:r>
          <a:r>
            <a:rPr lang="zh-CN" altLang="en-US" sz="1800" b="1" kern="1200" dirty="0" smtClean="0">
              <a:solidFill>
                <a:schemeClr val="bg1"/>
              </a:solidFill>
              <a:ea typeface="黑体" pitchFamily="2" charset="-122"/>
              <a:cs typeface="Arial" pitchFamily="34" charset="0"/>
            </a:rPr>
            <a:t>、最终产品去向剖析</a:t>
          </a:r>
          <a:endParaRPr lang="zh-CN" altLang="en-US" sz="1800" kern="1200" dirty="0">
            <a:solidFill>
              <a:schemeClr val="bg1"/>
            </a:solidFill>
          </a:endParaRPr>
        </a:p>
      </dsp:txBody>
      <dsp:txXfrm>
        <a:off x="748672" y="2539918"/>
        <a:ext cx="5460836" cy="508162"/>
      </dsp:txXfrm>
    </dsp:sp>
    <dsp:sp modelId="{91285EB7-3254-45ED-9FF3-7990A1384C74}">
      <dsp:nvSpPr>
        <dsp:cNvPr id="0" name=""/>
        <dsp:cNvSpPr/>
      </dsp:nvSpPr>
      <dsp:spPr>
        <a:xfrm>
          <a:off x="431071" y="2476398"/>
          <a:ext cx="635203" cy="635203"/>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EA6B5D-7AD7-49F0-8F77-6925DAE625E3}">
      <dsp:nvSpPr>
        <dsp:cNvPr id="0" name=""/>
        <dsp:cNvSpPr/>
      </dsp:nvSpPr>
      <dsp:spPr>
        <a:xfrm>
          <a:off x="384538" y="3301918"/>
          <a:ext cx="5824971" cy="508162"/>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zh-CN" sz="1800" b="1" kern="1200" dirty="0" smtClean="0">
              <a:solidFill>
                <a:schemeClr val="bg1"/>
              </a:solidFill>
              <a:ea typeface="黑体" pitchFamily="2" charset="-122"/>
              <a:cs typeface="Arial" pitchFamily="34" charset="0"/>
            </a:rPr>
            <a:t>5</a:t>
          </a:r>
          <a:r>
            <a:rPr lang="zh-CN" altLang="en-US" sz="1800" b="1" kern="1200" dirty="0" smtClean="0">
              <a:solidFill>
                <a:schemeClr val="bg1"/>
              </a:solidFill>
              <a:ea typeface="黑体" pitchFamily="2" charset="-122"/>
              <a:cs typeface="Arial" pitchFamily="34" charset="0"/>
            </a:rPr>
            <a:t>、典型工艺流程介绍</a:t>
          </a:r>
          <a:endParaRPr lang="zh-CN" altLang="en-US" sz="1800" kern="1200" dirty="0">
            <a:solidFill>
              <a:schemeClr val="bg1"/>
            </a:solidFill>
          </a:endParaRPr>
        </a:p>
      </dsp:txBody>
      <dsp:txXfrm>
        <a:off x="384538" y="3301918"/>
        <a:ext cx="5824971" cy="508162"/>
      </dsp:txXfrm>
    </dsp:sp>
    <dsp:sp modelId="{576FEA3B-1B8C-4AE3-A7A2-511C5A3C2C2A}">
      <dsp:nvSpPr>
        <dsp:cNvPr id="0" name=""/>
        <dsp:cNvSpPr/>
      </dsp:nvSpPr>
      <dsp:spPr>
        <a:xfrm>
          <a:off x="66936" y="3238398"/>
          <a:ext cx="635203" cy="635203"/>
        </a:xfrm>
        <a:prstGeom prst="ellipse">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89BA39-8420-45E7-B825-65EFB5997E21}">
      <dsp:nvSpPr>
        <dsp:cNvPr id="0" name=""/>
        <dsp:cNvSpPr/>
      </dsp:nvSpPr>
      <dsp:spPr>
        <a:xfrm>
          <a:off x="2231469" y="2213151"/>
          <a:ext cx="1633061" cy="1633061"/>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黑体" pitchFamily="2" charset="-122"/>
              <a:ea typeface="黑体" pitchFamily="2" charset="-122"/>
            </a:rPr>
            <a:t>餐厨垃圾处理工艺选择</a:t>
          </a:r>
          <a:endParaRPr lang="zh-CN" altLang="en-US" sz="2000" kern="1200" dirty="0">
            <a:latin typeface="黑体" pitchFamily="2" charset="-122"/>
            <a:ea typeface="黑体" pitchFamily="2" charset="-122"/>
          </a:endParaRPr>
        </a:p>
      </dsp:txBody>
      <dsp:txXfrm>
        <a:off x="2231469" y="2213151"/>
        <a:ext cx="1633061" cy="1633061"/>
      </dsp:txXfrm>
    </dsp:sp>
    <dsp:sp modelId="{115D5F1F-A30E-48A8-A354-2278706A5E98}">
      <dsp:nvSpPr>
        <dsp:cNvPr id="0" name=""/>
        <dsp:cNvSpPr/>
      </dsp:nvSpPr>
      <dsp:spPr>
        <a:xfrm rot="10800000">
          <a:off x="572187" y="2796971"/>
          <a:ext cx="1568021" cy="465422"/>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ADB710-896A-4D35-97F5-B8FD21B05B7F}">
      <dsp:nvSpPr>
        <dsp:cNvPr id="0" name=""/>
        <dsp:cNvSpPr/>
      </dsp:nvSpPr>
      <dsp:spPr>
        <a:xfrm>
          <a:off x="615" y="2572425"/>
          <a:ext cx="1143143" cy="9145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运营模式</a:t>
          </a:r>
          <a:endParaRPr lang="zh-CN" altLang="en-US" sz="1800" kern="1200" dirty="0">
            <a:latin typeface="黑体" pitchFamily="2" charset="-122"/>
            <a:ea typeface="黑体" pitchFamily="2" charset="-122"/>
          </a:endParaRPr>
        </a:p>
      </dsp:txBody>
      <dsp:txXfrm>
        <a:off x="615" y="2572425"/>
        <a:ext cx="1143143" cy="914514"/>
      </dsp:txXfrm>
    </dsp:sp>
    <dsp:sp modelId="{89939D61-E793-4FD5-92A4-E77FBFDF5C0B}">
      <dsp:nvSpPr>
        <dsp:cNvPr id="0" name=""/>
        <dsp:cNvSpPr/>
      </dsp:nvSpPr>
      <dsp:spPr>
        <a:xfrm rot="12960000">
          <a:off x="895292" y="1802554"/>
          <a:ext cx="1568021" cy="465422"/>
        </a:xfrm>
        <a:prstGeom prst="leftArrow">
          <a:avLst>
            <a:gd name="adj1" fmla="val 60000"/>
            <a:gd name="adj2" fmla="val 50000"/>
          </a:avLst>
        </a:prstGeom>
        <a:solidFill>
          <a:schemeClr val="accent3">
            <a:hueOff val="2250053"/>
            <a:satOff val="-3376"/>
            <a:lumOff val="-54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536843-F3F4-43FD-9906-155126790EED}">
      <dsp:nvSpPr>
        <dsp:cNvPr id="0" name=""/>
        <dsp:cNvSpPr/>
      </dsp:nvSpPr>
      <dsp:spPr>
        <a:xfrm>
          <a:off x="473454" y="1117178"/>
          <a:ext cx="1143143" cy="914514"/>
        </a:xfrm>
        <a:prstGeom prst="roundRect">
          <a:avLst>
            <a:gd name="adj" fmla="val 10000"/>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产品市场</a:t>
          </a:r>
          <a:endParaRPr lang="zh-CN" altLang="en-US" sz="1800" kern="1200" dirty="0">
            <a:latin typeface="黑体" pitchFamily="2" charset="-122"/>
            <a:ea typeface="黑体" pitchFamily="2" charset="-122"/>
          </a:endParaRPr>
        </a:p>
      </dsp:txBody>
      <dsp:txXfrm>
        <a:off x="473454" y="1117178"/>
        <a:ext cx="1143143" cy="914514"/>
      </dsp:txXfrm>
    </dsp:sp>
    <dsp:sp modelId="{179FDE41-C96A-4EBE-8221-F18A766D4702}">
      <dsp:nvSpPr>
        <dsp:cNvPr id="0" name=""/>
        <dsp:cNvSpPr/>
      </dsp:nvSpPr>
      <dsp:spPr>
        <a:xfrm rot="15120000">
          <a:off x="1741193" y="1187971"/>
          <a:ext cx="1568021" cy="465422"/>
        </a:xfrm>
        <a:prstGeom prst="leftArrow">
          <a:avLst>
            <a:gd name="adj1" fmla="val 60000"/>
            <a:gd name="adj2" fmla="val 50000"/>
          </a:avLst>
        </a:prstGeom>
        <a:solidFill>
          <a:schemeClr val="accent3">
            <a:hueOff val="4500106"/>
            <a:satOff val="-6752"/>
            <a:lumOff val="-109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3EA0CF-1248-400F-9969-30CAF07B1D8C}">
      <dsp:nvSpPr>
        <dsp:cNvPr id="0" name=""/>
        <dsp:cNvSpPr/>
      </dsp:nvSpPr>
      <dsp:spPr>
        <a:xfrm>
          <a:off x="1711360" y="217786"/>
          <a:ext cx="1143143" cy="914514"/>
        </a:xfrm>
        <a:prstGeom prst="roundRect">
          <a:avLst>
            <a:gd name="adj" fmla="val 10000"/>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因地制宜</a:t>
          </a:r>
          <a:endParaRPr lang="zh-CN" altLang="en-US" sz="1800" kern="1200" dirty="0">
            <a:latin typeface="黑体" pitchFamily="2" charset="-122"/>
            <a:ea typeface="黑体" pitchFamily="2" charset="-122"/>
          </a:endParaRPr>
        </a:p>
      </dsp:txBody>
      <dsp:txXfrm>
        <a:off x="1711360" y="217786"/>
        <a:ext cx="1143143" cy="914514"/>
      </dsp:txXfrm>
    </dsp:sp>
    <dsp:sp modelId="{D852638C-A470-4A19-9A79-4CA76C149EF7}">
      <dsp:nvSpPr>
        <dsp:cNvPr id="0" name=""/>
        <dsp:cNvSpPr/>
      </dsp:nvSpPr>
      <dsp:spPr>
        <a:xfrm rot="17280000">
          <a:off x="2786785" y="1187971"/>
          <a:ext cx="1568021" cy="465422"/>
        </a:xfrm>
        <a:prstGeom prst="leftArrow">
          <a:avLst>
            <a:gd name="adj1" fmla="val 60000"/>
            <a:gd name="adj2" fmla="val 50000"/>
          </a:avLst>
        </a:prstGeom>
        <a:solidFill>
          <a:schemeClr val="accent3">
            <a:hueOff val="6750158"/>
            <a:satOff val="-10128"/>
            <a:lumOff val="-164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D1CDB5-1954-4B4E-9F8D-D0EBDCAD17F5}">
      <dsp:nvSpPr>
        <dsp:cNvPr id="0" name=""/>
        <dsp:cNvSpPr/>
      </dsp:nvSpPr>
      <dsp:spPr>
        <a:xfrm>
          <a:off x="3241497" y="217786"/>
          <a:ext cx="1143143" cy="914514"/>
        </a:xfrm>
        <a:prstGeom prst="roundRect">
          <a:avLst>
            <a:gd name="adj" fmla="val 10000"/>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经济指标</a:t>
          </a:r>
          <a:endParaRPr lang="zh-CN" altLang="en-US" sz="1800" kern="1200" dirty="0">
            <a:latin typeface="黑体" pitchFamily="2" charset="-122"/>
            <a:ea typeface="黑体" pitchFamily="2" charset="-122"/>
          </a:endParaRPr>
        </a:p>
      </dsp:txBody>
      <dsp:txXfrm>
        <a:off x="3241497" y="217786"/>
        <a:ext cx="1143143" cy="914514"/>
      </dsp:txXfrm>
    </dsp:sp>
    <dsp:sp modelId="{88763892-218C-4191-8B7F-F5ACAFE24338}">
      <dsp:nvSpPr>
        <dsp:cNvPr id="0" name=""/>
        <dsp:cNvSpPr/>
      </dsp:nvSpPr>
      <dsp:spPr>
        <a:xfrm rot="19440000">
          <a:off x="3632686" y="1802554"/>
          <a:ext cx="1568021" cy="465422"/>
        </a:xfrm>
        <a:prstGeom prst="leftArrow">
          <a:avLst>
            <a:gd name="adj1" fmla="val 60000"/>
            <a:gd name="adj2" fmla="val 50000"/>
          </a:avLst>
        </a:prstGeom>
        <a:solidFill>
          <a:schemeClr val="accent3">
            <a:hueOff val="9000211"/>
            <a:satOff val="-13504"/>
            <a:lumOff val="-219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9A57480-9828-4CC8-A7B2-1D90F70823F1}">
      <dsp:nvSpPr>
        <dsp:cNvPr id="0" name=""/>
        <dsp:cNvSpPr/>
      </dsp:nvSpPr>
      <dsp:spPr>
        <a:xfrm>
          <a:off x="4479403" y="1117178"/>
          <a:ext cx="1143143" cy="914514"/>
        </a:xfrm>
        <a:prstGeom prst="roundRect">
          <a:avLst>
            <a:gd name="adj" fmla="val 10000"/>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环保要求</a:t>
          </a:r>
          <a:endParaRPr lang="zh-CN" altLang="en-US" sz="1800" kern="1200" dirty="0">
            <a:latin typeface="黑体" pitchFamily="2" charset="-122"/>
            <a:ea typeface="黑体" pitchFamily="2" charset="-122"/>
          </a:endParaRPr>
        </a:p>
      </dsp:txBody>
      <dsp:txXfrm>
        <a:off x="4479403" y="1117178"/>
        <a:ext cx="1143143" cy="914514"/>
      </dsp:txXfrm>
    </dsp:sp>
    <dsp:sp modelId="{E6F2DC81-5AFB-40F9-95A3-80C685852B50}">
      <dsp:nvSpPr>
        <dsp:cNvPr id="0" name=""/>
        <dsp:cNvSpPr/>
      </dsp:nvSpPr>
      <dsp:spPr>
        <a:xfrm>
          <a:off x="3955791" y="2796971"/>
          <a:ext cx="1568021" cy="465422"/>
        </a:xfrm>
        <a:prstGeom prst="lef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65BB68-7F37-4580-AAFC-15936A0C1924}">
      <dsp:nvSpPr>
        <dsp:cNvPr id="0" name=""/>
        <dsp:cNvSpPr/>
      </dsp:nvSpPr>
      <dsp:spPr>
        <a:xfrm>
          <a:off x="4952242" y="2572425"/>
          <a:ext cx="1143143" cy="914514"/>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黑体" pitchFamily="2" charset="-122"/>
              <a:ea typeface="黑体" pitchFamily="2" charset="-122"/>
            </a:rPr>
            <a:t>建设规模</a:t>
          </a:r>
          <a:endParaRPr lang="zh-CN" altLang="en-US" sz="1800" kern="1200" dirty="0">
            <a:latin typeface="黑体" pitchFamily="2" charset="-122"/>
            <a:ea typeface="黑体" pitchFamily="2" charset="-122"/>
          </a:endParaRPr>
        </a:p>
      </dsp:txBody>
      <dsp:txXfrm>
        <a:off x="4952242" y="2572425"/>
        <a:ext cx="1143143" cy="91451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9B2E2CF6-910B-40C6-B1B0-4CA8B475598B}" type="datetimeFigureOut">
              <a:rPr lang="zh-CN" altLang="en-US"/>
              <a:pPr>
                <a:defRPr/>
              </a:pPr>
              <a:t>2014/9/23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24D1B5DA-8F02-4480-BA9A-B5716188CF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600" b="1" dirty="0">
                <a:effectLst>
                  <a:outerShdw blurRad="38100" dist="38100" dir="2700000" algn="tl">
                    <a:srgbClr val="000000">
                      <a:alpha val="43137"/>
                    </a:srgbClr>
                  </a:outerShdw>
                </a:effectLst>
                <a:latin typeface="黑体" pitchFamily="2" charset="-122"/>
                <a:ea typeface="黑体" pitchFamily="2" charset="-122"/>
              </a:rPr>
              <a:t>中国</a:t>
            </a:r>
            <a:r>
              <a:rPr lang="en-US" altLang="zh-CN" sz="1600" b="1" dirty="0">
                <a:effectLst>
                  <a:outerShdw blurRad="38100" dist="38100" dir="2700000" algn="tl">
                    <a:srgbClr val="000000">
                      <a:alpha val="43137"/>
                    </a:srgbClr>
                  </a:outerShdw>
                </a:effectLst>
                <a:latin typeface="黑体" pitchFamily="2" charset="-122"/>
                <a:ea typeface="黑体" pitchFamily="2" charset="-122"/>
              </a:rPr>
              <a:t>·</a:t>
            </a:r>
            <a:r>
              <a:rPr lang="zh-CN" altLang="en-US" sz="1600" b="1" dirty="0">
                <a:effectLst>
                  <a:outerShdw blurRad="38100" dist="38100" dir="2700000" algn="tl">
                    <a:srgbClr val="000000">
                      <a:alpha val="43137"/>
                    </a:srgbClr>
                  </a:outerShdw>
                </a:effectLst>
                <a:latin typeface="黑体" pitchFamily="2" charset="-122"/>
                <a:ea typeface="黑体" pitchFamily="2" charset="-122"/>
              </a:rPr>
              <a:t>城市建设研究院</a:t>
            </a:r>
            <a:endParaRPr lang="en-US" altLang="zh-CN" sz="1600" b="1" dirty="0">
              <a:effectLst>
                <a:outerShdw blurRad="38100" dist="38100" dir="2700000" algn="tl">
                  <a:srgbClr val="000000">
                    <a:alpha val="43137"/>
                  </a:srgbClr>
                </a:outerShdw>
              </a:effectLst>
              <a:latin typeface="黑体" pitchFamily="2" charset="-122"/>
              <a:ea typeface="黑体" pitchFamily="2" charset="-122"/>
            </a:endParaRPr>
          </a:p>
          <a:p>
            <a:pPr fontAlgn="auto">
              <a:spcBef>
                <a:spcPts val="0"/>
              </a:spcBef>
              <a:spcAft>
                <a:spcPts val="0"/>
              </a:spcAft>
              <a:defRPr/>
            </a:pPr>
            <a:r>
              <a:rPr lang="en-US" altLang="zh-CN" sz="1600" b="1" spc="-100" dirty="0">
                <a:effectLst>
                  <a:outerShdw blurRad="38100" dist="38100" dir="2700000" algn="tl">
                    <a:srgbClr val="000000">
                      <a:alpha val="43137"/>
                    </a:srgbClr>
                  </a:outerShdw>
                </a:effectLst>
                <a:latin typeface="Arial Narrow" pitchFamily="34" charset="0"/>
                <a:ea typeface="黑体" pitchFamily="2" charset="-122"/>
              </a:rPr>
              <a:t>China Urban Construction Design &amp; Research Institute</a:t>
            </a:r>
            <a:endParaRPr lang="zh-CN" altLang="en-US" sz="1600" b="1" spc="-100" dirty="0">
              <a:effectLst>
                <a:outerShdw blurRad="38100" dist="38100" dir="2700000" algn="tl">
                  <a:srgbClr val="000000">
                    <a:alpha val="43137"/>
                  </a:srgbClr>
                </a:outerShdw>
              </a:effectLst>
              <a:latin typeface="Arial Narrow" pitchFamily="34" charset="0"/>
              <a:ea typeface="黑体" pitchFamily="2"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
        <p:nvSpPr>
          <p:cNvPr id="10" name="矩形 9"/>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灯片编号占位符 2"/>
          <p:cNvSpPr>
            <a:spLocks noGrp="1"/>
          </p:cNvSpPr>
          <p:nvPr>
            <p:ph type="sldNum" sz="quarter" idx="10"/>
          </p:nvPr>
        </p:nvSpPr>
        <p:spPr/>
        <p:txBody>
          <a:bodyPr/>
          <a:lstStyle>
            <a:lvl1pPr>
              <a:defRPr/>
            </a:lvl1pPr>
          </a:lstStyle>
          <a:p>
            <a:pPr>
              <a:defRPr/>
            </a:pPr>
            <a:fld id="{885AA073-630D-408D-A38F-9FD1D2A10222}" type="slidenum">
              <a:rPr lang="zh-CN" altLang="en-US"/>
              <a:pPr>
                <a:defRPr/>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600" b="1" dirty="0">
                <a:effectLst>
                  <a:outerShdw blurRad="38100" dist="38100" dir="2700000" algn="tl">
                    <a:srgbClr val="000000">
                      <a:alpha val="43137"/>
                    </a:srgbClr>
                  </a:outerShdw>
                </a:effectLst>
                <a:latin typeface="黑体" pitchFamily="2" charset="-122"/>
                <a:ea typeface="黑体" pitchFamily="2" charset="-122"/>
              </a:rPr>
              <a:t>中国</a:t>
            </a:r>
            <a:r>
              <a:rPr lang="en-US" altLang="zh-CN" sz="1600" b="1" dirty="0">
                <a:effectLst>
                  <a:outerShdw blurRad="38100" dist="38100" dir="2700000" algn="tl">
                    <a:srgbClr val="000000">
                      <a:alpha val="43137"/>
                    </a:srgbClr>
                  </a:outerShdw>
                </a:effectLst>
                <a:latin typeface="黑体" pitchFamily="2" charset="-122"/>
                <a:ea typeface="黑体" pitchFamily="2" charset="-122"/>
              </a:rPr>
              <a:t>·</a:t>
            </a:r>
            <a:r>
              <a:rPr lang="zh-CN" altLang="en-US" sz="1600" b="1" dirty="0">
                <a:effectLst>
                  <a:outerShdw blurRad="38100" dist="38100" dir="2700000" algn="tl">
                    <a:srgbClr val="000000">
                      <a:alpha val="43137"/>
                    </a:srgbClr>
                  </a:outerShdw>
                </a:effectLst>
                <a:latin typeface="黑体" pitchFamily="2" charset="-122"/>
                <a:ea typeface="黑体" pitchFamily="2" charset="-122"/>
              </a:rPr>
              <a:t>城市建设研究院</a:t>
            </a:r>
            <a:endParaRPr lang="en-US" altLang="zh-CN" sz="1600" b="1" dirty="0">
              <a:effectLst>
                <a:outerShdw blurRad="38100" dist="38100" dir="2700000" algn="tl">
                  <a:srgbClr val="000000">
                    <a:alpha val="43137"/>
                  </a:srgbClr>
                </a:outerShdw>
              </a:effectLst>
              <a:latin typeface="黑体" pitchFamily="2" charset="-122"/>
              <a:ea typeface="黑体" pitchFamily="2" charset="-122"/>
            </a:endParaRPr>
          </a:p>
          <a:p>
            <a:pPr fontAlgn="auto">
              <a:spcBef>
                <a:spcPts val="0"/>
              </a:spcBef>
              <a:spcAft>
                <a:spcPts val="0"/>
              </a:spcAft>
              <a:defRPr/>
            </a:pPr>
            <a:r>
              <a:rPr lang="en-US" altLang="zh-CN" sz="1600" b="1" spc="-100" dirty="0">
                <a:effectLst>
                  <a:outerShdw blurRad="38100" dist="38100" dir="2700000" algn="tl">
                    <a:srgbClr val="000000">
                      <a:alpha val="43137"/>
                    </a:srgbClr>
                  </a:outerShdw>
                </a:effectLst>
                <a:latin typeface="Arial Narrow" pitchFamily="34" charset="0"/>
                <a:ea typeface="黑体" pitchFamily="2" charset="-122"/>
              </a:rPr>
              <a:t>China Urban Construction Design &amp; Research Institute</a:t>
            </a:r>
            <a:endParaRPr lang="zh-CN" altLang="en-US" sz="1600" b="1" spc="-100" dirty="0">
              <a:effectLst>
                <a:outerShdw blurRad="38100" dist="38100" dir="2700000" algn="tl">
                  <a:srgbClr val="000000">
                    <a:alpha val="43137"/>
                  </a:srgbClr>
                </a:outerShdw>
              </a:effectLst>
              <a:latin typeface="Arial Narrow" pitchFamily="34" charset="0"/>
              <a:ea typeface="黑体" pitchFamily="2"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pic>
        <p:nvPicPr>
          <p:cNvPr id="10" name="Picture 2"/>
          <p:cNvPicPr>
            <a:picLocks noChangeAspect="1" noChangeArrowheads="1"/>
          </p:cNvPicPr>
          <p:nvPr userDrawn="1"/>
        </p:nvPicPr>
        <p:blipFill>
          <a:blip r:embed="rId3" cstate="print"/>
          <a:srcRect/>
          <a:stretch>
            <a:fillRect/>
          </a:stretch>
        </p:blipFill>
        <p:spPr bwMode="auto">
          <a:xfrm>
            <a:off x="-36513" y="-100013"/>
            <a:ext cx="10650538" cy="6985001"/>
          </a:xfrm>
          <a:prstGeom prst="rect">
            <a:avLst/>
          </a:prstGeom>
          <a:noFill/>
          <a:ln w="9525">
            <a:noFill/>
            <a:miter lim="800000"/>
            <a:headEnd/>
            <a:tailEnd/>
          </a:ln>
        </p:spPr>
      </p:pic>
      <p:sp>
        <p:nvSpPr>
          <p:cNvPr id="11" name="灯片编号占位符 2"/>
          <p:cNvSpPr>
            <a:spLocks noGrp="1"/>
          </p:cNvSpPr>
          <p:nvPr>
            <p:ph type="sldNum" sz="quarter" idx="10"/>
          </p:nvPr>
        </p:nvSpPr>
        <p:spPr/>
        <p:txBody>
          <a:bodyPr/>
          <a:lstStyle>
            <a:lvl1pPr>
              <a:defRPr/>
            </a:lvl1pPr>
          </a:lstStyle>
          <a:p>
            <a:pPr>
              <a:defRPr/>
            </a:pPr>
            <a:fld id="{55A0BE81-DE73-4CC9-A020-B68BCDC46BA5}" type="slidenum">
              <a:rPr lang="zh-CN" altLang="en-US"/>
              <a:pPr>
                <a:defRPr/>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b="1">
                <a:solidFill>
                  <a:srgbClr val="FFFFFF"/>
                </a:solidFill>
                <a:effectLst>
                  <a:outerShdw blurRad="38100" dist="38100" dir="2700000" algn="tl">
                    <a:srgbClr val="000000"/>
                  </a:outerShdw>
                </a:effectLst>
                <a:latin typeface="黑体" pitchFamily="49" charset="-122"/>
                <a:ea typeface="黑体" pitchFamily="49" charset="-122"/>
              </a:rPr>
              <a:t>中国城市建设研究院</a:t>
            </a:r>
            <a:endParaRPr lang="en-US" altLang="zh-CN" sz="1600" b="1">
              <a:solidFill>
                <a:srgbClr val="FFFFFF"/>
              </a:solidFill>
              <a:effectLst>
                <a:outerShdw blurRad="38100" dist="38100" dir="2700000" algn="tl">
                  <a:srgbClr val="000000"/>
                </a:outerShdw>
              </a:effectLst>
              <a:latin typeface="黑体" pitchFamily="49" charset="-122"/>
              <a:ea typeface="黑体" pitchFamily="49" charset="-122"/>
            </a:endParaRPr>
          </a:p>
          <a:p>
            <a:r>
              <a:rPr lang="en-US" altLang="zh-CN" sz="1600" b="1">
                <a:solidFill>
                  <a:srgbClr val="FFFFFF"/>
                </a:solidFill>
                <a:effectLst>
                  <a:outerShdw blurRad="38100" dist="38100" dir="2700000" algn="tl">
                    <a:srgbClr val="000000"/>
                  </a:outerShdw>
                </a:effectLst>
                <a:latin typeface="Arial Narrow" pitchFamily="34" charset="0"/>
                <a:ea typeface="黑体" pitchFamily="49" charset="-122"/>
              </a:rPr>
              <a:t>China Urban Construction Design &amp; Research Institute</a:t>
            </a:r>
            <a:endParaRPr lang="zh-CN" altLang="en-US" sz="1600" b="1">
              <a:solidFill>
                <a:srgbClr val="FFFFFF"/>
              </a:solidFill>
              <a:effectLst>
                <a:outerShdw blurRad="38100" dist="38100" dir="2700000" algn="tl">
                  <a:srgbClr val="000000"/>
                </a:outerShdw>
              </a:effectLst>
              <a:latin typeface="Arial Narrow" pitchFamily="34" charset="0"/>
              <a:ea typeface="黑体" pitchFamily="49"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
        <p:nvSpPr>
          <p:cNvPr id="10" name="矩形 9"/>
          <p:cNvSpPr/>
          <p:nvPr userDrawn="1"/>
        </p:nvSpPr>
        <p:spPr>
          <a:xfrm>
            <a:off x="0" y="620713"/>
            <a:ext cx="9144000" cy="5572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灯片编号占位符 2"/>
          <p:cNvSpPr>
            <a:spLocks noGrp="1"/>
          </p:cNvSpPr>
          <p:nvPr>
            <p:ph type="sldNum" sz="quarter" idx="10"/>
          </p:nvPr>
        </p:nvSpPr>
        <p:spPr/>
        <p:txBody>
          <a:bodyPr/>
          <a:lstStyle>
            <a:lvl1pPr>
              <a:defRPr/>
            </a:lvl1pPr>
          </a:lstStyle>
          <a:p>
            <a:pPr>
              <a:defRPr/>
            </a:pPr>
            <a:fld id="{D929E42F-E47F-445B-8CB3-6324613A4835}"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600" b="1" dirty="0">
                <a:effectLst>
                  <a:outerShdw blurRad="38100" dist="38100" dir="2700000" algn="tl">
                    <a:srgbClr val="000000">
                      <a:alpha val="43137"/>
                    </a:srgbClr>
                  </a:outerShdw>
                </a:effectLst>
                <a:latin typeface="黑体" pitchFamily="2" charset="-122"/>
                <a:ea typeface="黑体" pitchFamily="2" charset="-122"/>
              </a:rPr>
              <a:t>中国</a:t>
            </a:r>
            <a:r>
              <a:rPr lang="en-US" altLang="zh-CN" sz="1600" b="1" dirty="0">
                <a:effectLst>
                  <a:outerShdw blurRad="38100" dist="38100" dir="2700000" algn="tl">
                    <a:srgbClr val="000000">
                      <a:alpha val="43137"/>
                    </a:srgbClr>
                  </a:outerShdw>
                </a:effectLst>
                <a:latin typeface="黑体" pitchFamily="2" charset="-122"/>
                <a:ea typeface="黑体" pitchFamily="2" charset="-122"/>
              </a:rPr>
              <a:t>·</a:t>
            </a:r>
            <a:r>
              <a:rPr lang="zh-CN" altLang="en-US" sz="1600" b="1" dirty="0">
                <a:effectLst>
                  <a:outerShdw blurRad="38100" dist="38100" dir="2700000" algn="tl">
                    <a:srgbClr val="000000">
                      <a:alpha val="43137"/>
                    </a:srgbClr>
                  </a:outerShdw>
                </a:effectLst>
                <a:latin typeface="黑体" pitchFamily="2" charset="-122"/>
                <a:ea typeface="黑体" pitchFamily="2" charset="-122"/>
              </a:rPr>
              <a:t>城市建设研究院</a:t>
            </a:r>
            <a:endParaRPr lang="en-US" altLang="zh-CN" sz="1600" b="1" dirty="0">
              <a:effectLst>
                <a:outerShdw blurRad="38100" dist="38100" dir="2700000" algn="tl">
                  <a:srgbClr val="000000">
                    <a:alpha val="43137"/>
                  </a:srgbClr>
                </a:outerShdw>
              </a:effectLst>
              <a:latin typeface="黑体" pitchFamily="2" charset="-122"/>
              <a:ea typeface="黑体" pitchFamily="2" charset="-122"/>
            </a:endParaRPr>
          </a:p>
          <a:p>
            <a:pPr fontAlgn="auto">
              <a:spcBef>
                <a:spcPts val="0"/>
              </a:spcBef>
              <a:spcAft>
                <a:spcPts val="0"/>
              </a:spcAft>
              <a:defRPr/>
            </a:pPr>
            <a:r>
              <a:rPr lang="en-US" altLang="zh-CN" sz="1600" b="1" spc="-100" dirty="0">
                <a:effectLst>
                  <a:outerShdw blurRad="38100" dist="38100" dir="2700000" algn="tl">
                    <a:srgbClr val="000000">
                      <a:alpha val="43137"/>
                    </a:srgbClr>
                  </a:outerShdw>
                </a:effectLst>
                <a:latin typeface="Arial Narrow" pitchFamily="34" charset="0"/>
                <a:ea typeface="黑体" pitchFamily="2" charset="-122"/>
              </a:rPr>
              <a:t>China Urban Construction Design &amp; Research Institute</a:t>
            </a:r>
            <a:endParaRPr lang="zh-CN" altLang="en-US" sz="1600" b="1" spc="-100" dirty="0">
              <a:effectLst>
                <a:outerShdw blurRad="38100" dist="38100" dir="2700000" algn="tl">
                  <a:srgbClr val="000000">
                    <a:alpha val="43137"/>
                  </a:srgbClr>
                </a:outerShdw>
              </a:effectLst>
              <a:latin typeface="Arial Narrow" pitchFamily="34" charset="0"/>
              <a:ea typeface="黑体" pitchFamily="2"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
        <p:nvSpPr>
          <p:cNvPr id="10" name="流程图: 库存数据 9"/>
          <p:cNvSpPr/>
          <p:nvPr userDrawn="1"/>
        </p:nvSpPr>
        <p:spPr>
          <a:xfrm>
            <a:off x="71438" y="714375"/>
            <a:ext cx="2143125" cy="5429250"/>
          </a:xfrm>
          <a:prstGeom prst="flowChartOnlineStorag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灯片编号占位符 4"/>
          <p:cNvSpPr>
            <a:spLocks noGrp="1"/>
          </p:cNvSpPr>
          <p:nvPr>
            <p:ph type="sldNum" sz="quarter" idx="10"/>
          </p:nvPr>
        </p:nvSpPr>
        <p:spPr/>
        <p:txBody>
          <a:bodyPr/>
          <a:lstStyle>
            <a:lvl1pPr>
              <a:defRPr/>
            </a:lvl1pPr>
          </a:lstStyle>
          <a:p>
            <a:pPr>
              <a:defRPr/>
            </a:pPr>
            <a:fld id="{CCAD1329-3BE0-4572-88E1-9F38B72DE94A}"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灯片编号占位符 5"/>
          <p:cNvSpPr>
            <a:spLocks noGrp="1"/>
          </p:cNvSpPr>
          <p:nvPr>
            <p:ph type="sldNum" sz="quarter" idx="10"/>
          </p:nvPr>
        </p:nvSpPr>
        <p:spPr/>
        <p:txBody>
          <a:bodyPr/>
          <a:lstStyle>
            <a:lvl1pPr>
              <a:defRPr/>
            </a:lvl1pPr>
          </a:lstStyle>
          <a:p>
            <a:pPr>
              <a:defRPr/>
            </a:pPr>
            <a:fld id="{570E5006-7893-45A5-A505-28113523B265}" type="slidenum">
              <a:rPr lang="zh-CN" altLang="en-US"/>
              <a:pPr>
                <a:defRPr/>
              </a:pPr>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b="1">
                <a:solidFill>
                  <a:srgbClr val="FFFFFF"/>
                </a:solidFill>
                <a:effectLst>
                  <a:outerShdw blurRad="38100" dist="38100" dir="2700000" algn="tl">
                    <a:srgbClr val="000000"/>
                  </a:outerShdw>
                </a:effectLst>
                <a:latin typeface="黑体" pitchFamily="49" charset="-122"/>
                <a:ea typeface="黑体" pitchFamily="49" charset="-122"/>
              </a:rPr>
              <a:t>中国城市建设研究院</a:t>
            </a:r>
            <a:endParaRPr lang="en-US" altLang="zh-CN" sz="1600" b="1">
              <a:solidFill>
                <a:srgbClr val="FFFFFF"/>
              </a:solidFill>
              <a:effectLst>
                <a:outerShdw blurRad="38100" dist="38100" dir="2700000" algn="tl">
                  <a:srgbClr val="000000"/>
                </a:outerShdw>
              </a:effectLst>
              <a:latin typeface="黑体" pitchFamily="49" charset="-122"/>
              <a:ea typeface="黑体" pitchFamily="49" charset="-122"/>
            </a:endParaRPr>
          </a:p>
          <a:p>
            <a:r>
              <a:rPr lang="en-US" altLang="zh-CN" sz="1600" b="1">
                <a:solidFill>
                  <a:srgbClr val="FFFFFF"/>
                </a:solidFill>
                <a:effectLst>
                  <a:outerShdw blurRad="38100" dist="38100" dir="2700000" algn="tl">
                    <a:srgbClr val="000000"/>
                  </a:outerShdw>
                </a:effectLst>
                <a:latin typeface="Arial Narrow" pitchFamily="34" charset="0"/>
                <a:ea typeface="黑体" pitchFamily="49" charset="-122"/>
              </a:rPr>
              <a:t>China Urban Construction Design &amp; Research Institute</a:t>
            </a:r>
            <a:endParaRPr lang="zh-CN" altLang="en-US" sz="1600" b="1">
              <a:solidFill>
                <a:srgbClr val="FFFFFF"/>
              </a:solidFill>
              <a:effectLst>
                <a:outerShdw blurRad="38100" dist="38100" dir="2700000" algn="tl">
                  <a:srgbClr val="000000"/>
                </a:outerShdw>
              </a:effectLst>
              <a:latin typeface="Arial Narrow" pitchFamily="34" charset="0"/>
              <a:ea typeface="黑体" pitchFamily="49"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
        <p:nvSpPr>
          <p:cNvPr id="10" name="矩形 9"/>
          <p:cNvSpPr/>
          <p:nvPr userDrawn="1"/>
        </p:nvSpPr>
        <p:spPr>
          <a:xfrm>
            <a:off x="0" y="0"/>
            <a:ext cx="9144000" cy="785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灯片编号占位符 2"/>
          <p:cNvSpPr>
            <a:spLocks noGrp="1"/>
          </p:cNvSpPr>
          <p:nvPr>
            <p:ph type="sldNum" sz="quarter" idx="10"/>
          </p:nvPr>
        </p:nvSpPr>
        <p:spPr/>
        <p:txBody>
          <a:bodyPr/>
          <a:lstStyle>
            <a:lvl1pPr>
              <a:defRPr/>
            </a:lvl1pPr>
          </a:lstStyle>
          <a:p>
            <a:pPr>
              <a:defRPr/>
            </a:pPr>
            <a:fld id="{60F98E1E-69B8-4D48-857A-AF3C3800F0A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2" name="矩形 1"/>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 name="Picture 2" descr="G:\【城建院】\【城建院·常用图示】\院标.JPG"/>
          <p:cNvPicPr>
            <a:picLocks noChangeAspect="1" noChangeArrowheads="1"/>
          </p:cNvPicPr>
          <p:nvPr/>
        </p:nvPicPr>
        <p:blipFill>
          <a:blip r:embed="rId2" cstate="print"/>
          <a:srcRect/>
          <a:stretch>
            <a:fillRect/>
          </a:stretch>
        </p:blipFill>
        <p:spPr bwMode="auto">
          <a:xfrm>
            <a:off x="403225" y="6307138"/>
            <a:ext cx="450850" cy="444500"/>
          </a:xfrm>
          <a:prstGeom prst="rect">
            <a:avLst/>
          </a:prstGeom>
          <a:noFill/>
          <a:ln w="9525">
            <a:noFill/>
            <a:miter lim="800000"/>
            <a:headEnd/>
            <a:tailEnd/>
          </a:ln>
        </p:spPr>
      </p:pic>
      <p:sp>
        <p:nvSpPr>
          <p:cNvPr id="6" name="椭圆 5"/>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圆角矩形 6"/>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874713" y="6307138"/>
            <a:ext cx="67691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600" b="1" dirty="0">
                <a:effectLst>
                  <a:outerShdw blurRad="38100" dist="38100" dir="2700000" algn="tl">
                    <a:srgbClr val="000000">
                      <a:alpha val="43137"/>
                    </a:srgbClr>
                  </a:outerShdw>
                </a:effectLst>
                <a:latin typeface="黑体" pitchFamily="2" charset="-122"/>
                <a:ea typeface="黑体" pitchFamily="2" charset="-122"/>
              </a:rPr>
              <a:t>中国</a:t>
            </a:r>
            <a:r>
              <a:rPr lang="en-US" altLang="zh-CN" sz="1600" b="1" dirty="0">
                <a:effectLst>
                  <a:outerShdw blurRad="38100" dist="38100" dir="2700000" algn="tl">
                    <a:srgbClr val="000000">
                      <a:alpha val="43137"/>
                    </a:srgbClr>
                  </a:outerShdw>
                </a:effectLst>
                <a:latin typeface="黑体" pitchFamily="2" charset="-122"/>
                <a:ea typeface="黑体" pitchFamily="2" charset="-122"/>
              </a:rPr>
              <a:t>·</a:t>
            </a:r>
            <a:r>
              <a:rPr lang="zh-CN" altLang="en-US" sz="1600" b="1" dirty="0">
                <a:effectLst>
                  <a:outerShdw blurRad="38100" dist="38100" dir="2700000" algn="tl">
                    <a:srgbClr val="000000">
                      <a:alpha val="43137"/>
                    </a:srgbClr>
                  </a:outerShdw>
                </a:effectLst>
                <a:latin typeface="黑体" pitchFamily="2" charset="-122"/>
                <a:ea typeface="黑体" pitchFamily="2" charset="-122"/>
              </a:rPr>
              <a:t>城市建设研究院</a:t>
            </a:r>
            <a:endParaRPr lang="en-US" altLang="zh-CN" sz="1600" b="1" dirty="0">
              <a:effectLst>
                <a:outerShdw blurRad="38100" dist="38100" dir="2700000" algn="tl">
                  <a:srgbClr val="000000">
                    <a:alpha val="43137"/>
                  </a:srgbClr>
                </a:outerShdw>
              </a:effectLst>
              <a:latin typeface="黑体" pitchFamily="2" charset="-122"/>
              <a:ea typeface="黑体" pitchFamily="2" charset="-122"/>
            </a:endParaRPr>
          </a:p>
          <a:p>
            <a:pPr fontAlgn="auto">
              <a:spcBef>
                <a:spcPts val="0"/>
              </a:spcBef>
              <a:spcAft>
                <a:spcPts val="0"/>
              </a:spcAft>
              <a:defRPr/>
            </a:pPr>
            <a:r>
              <a:rPr lang="en-US" altLang="zh-CN" sz="1600" b="1" spc="-100" dirty="0">
                <a:effectLst>
                  <a:outerShdw blurRad="38100" dist="38100" dir="2700000" algn="tl">
                    <a:srgbClr val="000000">
                      <a:alpha val="43137"/>
                    </a:srgbClr>
                  </a:outerShdw>
                </a:effectLst>
                <a:latin typeface="Arial Narrow" pitchFamily="34" charset="0"/>
                <a:ea typeface="黑体" pitchFamily="2" charset="-122"/>
              </a:rPr>
              <a:t>China Urban Construction Design &amp; Research Institute</a:t>
            </a:r>
            <a:endParaRPr lang="zh-CN" altLang="en-US" sz="1600" b="1" spc="-100" dirty="0">
              <a:effectLst>
                <a:outerShdw blurRad="38100" dist="38100" dir="2700000" algn="tl">
                  <a:srgbClr val="000000">
                    <a:alpha val="43137"/>
                  </a:srgbClr>
                </a:outerShdw>
              </a:effectLst>
              <a:latin typeface="Arial Narrow" pitchFamily="34" charset="0"/>
              <a:ea typeface="黑体" pitchFamily="2" charset="-122"/>
            </a:endParaRPr>
          </a:p>
        </p:txBody>
      </p:sp>
      <p:sp>
        <p:nvSpPr>
          <p:cNvPr id="9"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
        <p:nvSpPr>
          <p:cNvPr id="10" name="矩形 9"/>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灯片编号占位符 2"/>
          <p:cNvSpPr>
            <a:spLocks noGrp="1"/>
          </p:cNvSpPr>
          <p:nvPr>
            <p:ph type="sldNum" sz="quarter" idx="10"/>
          </p:nvPr>
        </p:nvSpPr>
        <p:spPr/>
        <p:txBody>
          <a:bodyPr/>
          <a:lstStyle>
            <a:lvl1pPr>
              <a:defRPr/>
            </a:lvl1pPr>
          </a:lstStyle>
          <a:p>
            <a:pPr>
              <a:defRPr/>
            </a:pPr>
            <a:fld id="{7848AE31-0BA5-495C-8EC6-C016AA235DF3}"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5"/>
          <p:cNvSpPr>
            <a:spLocks noGrp="1"/>
          </p:cNvSpPr>
          <p:nvPr>
            <p:ph type="sldNum" sz="quarter" idx="10"/>
          </p:nvPr>
        </p:nvSpPr>
        <p:spPr/>
        <p:txBody>
          <a:bodyPr/>
          <a:lstStyle>
            <a:lvl1pPr>
              <a:defRPr/>
            </a:lvl1pPr>
          </a:lstStyle>
          <a:p>
            <a:pPr>
              <a:defRPr/>
            </a:pPr>
            <a:fld id="{52F8949E-71AA-4AF4-BB9C-8D5E64B467FF}" type="slidenum">
              <a:rPr lang="zh-CN" altLang="en-US"/>
              <a:pPr>
                <a:defRPr/>
              </a:pPr>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nvSpPr>
        <p:spPr>
          <a:xfrm>
            <a:off x="0" y="6215063"/>
            <a:ext cx="9144000" cy="6429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0" y="0"/>
            <a:ext cx="9144000" cy="642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028" name="TextBox 8"/>
          <p:cNvSpPr txBox="1">
            <a:spLocks noChangeArrowheads="1"/>
          </p:cNvSpPr>
          <p:nvPr/>
        </p:nvSpPr>
        <p:spPr bwMode="auto">
          <a:xfrm>
            <a:off x="357188" y="17463"/>
            <a:ext cx="1639887" cy="5857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3200" smtClean="0">
                <a:solidFill>
                  <a:schemeClr val="bg1"/>
                </a:solidFill>
                <a:latin typeface="Arial Black" pitchFamily="34" charset="0"/>
                <a:ea typeface="Arial Unicode MS" pitchFamily="34" charset="-122"/>
                <a:cs typeface="Arial" pitchFamily="34" charset="0"/>
              </a:rPr>
              <a:t>CUCD</a:t>
            </a:r>
            <a:endParaRPr lang="zh-CN" altLang="en-US" sz="3200" smtClean="0">
              <a:solidFill>
                <a:schemeClr val="bg1"/>
              </a:solidFill>
              <a:latin typeface="Arial Black" pitchFamily="34" charset="0"/>
              <a:ea typeface="Arial Unicode MS" pitchFamily="34" charset="-122"/>
              <a:cs typeface="Arial" pitchFamily="34" charset="0"/>
            </a:endParaRPr>
          </a:p>
        </p:txBody>
      </p:sp>
      <p:pic>
        <p:nvPicPr>
          <p:cNvPr id="5125" name="Picture 2" descr="G:\【城建院】\【城建院·常用图示】\院标.JPG"/>
          <p:cNvPicPr>
            <a:picLocks noChangeAspect="1" noChangeArrowheads="1"/>
          </p:cNvPicPr>
          <p:nvPr/>
        </p:nvPicPr>
        <p:blipFill>
          <a:blip r:embed="rId10" cstate="print"/>
          <a:srcRect/>
          <a:stretch>
            <a:fillRect/>
          </a:stretch>
        </p:blipFill>
        <p:spPr bwMode="auto">
          <a:xfrm>
            <a:off x="403225" y="6307138"/>
            <a:ext cx="450850" cy="444500"/>
          </a:xfrm>
          <a:prstGeom prst="rect">
            <a:avLst/>
          </a:prstGeom>
          <a:noFill/>
          <a:ln w="9525">
            <a:noFill/>
            <a:miter lim="800000"/>
            <a:headEnd/>
            <a:tailEnd/>
          </a:ln>
        </p:spPr>
      </p:pic>
      <p:sp>
        <p:nvSpPr>
          <p:cNvPr id="14" name="椭圆 13"/>
          <p:cNvSpPr/>
          <p:nvPr/>
        </p:nvSpPr>
        <p:spPr>
          <a:xfrm>
            <a:off x="8429625" y="6286500"/>
            <a:ext cx="500063" cy="500063"/>
          </a:xfrm>
          <a:prstGeom prst="ellipse">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灯片编号占位符 5"/>
          <p:cNvSpPr>
            <a:spLocks noGrp="1"/>
          </p:cNvSpPr>
          <p:nvPr>
            <p:ph type="sldNum" sz="quarter" idx="4"/>
          </p:nvPr>
        </p:nvSpPr>
        <p:spPr>
          <a:xfrm>
            <a:off x="8215313" y="6357938"/>
            <a:ext cx="928687" cy="365125"/>
          </a:xfrm>
          <a:prstGeom prst="rect">
            <a:avLst/>
          </a:prstGeom>
        </p:spPr>
        <p:txBody>
          <a:bodyPr/>
          <a:lstStyle>
            <a:lvl1pPr algn="ctr" fontAlgn="auto">
              <a:spcBef>
                <a:spcPts val="0"/>
              </a:spcBef>
              <a:spcAft>
                <a:spcPts val="0"/>
              </a:spcAft>
              <a:defRPr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defRPr>
            </a:lvl1pPr>
          </a:lstStyle>
          <a:p>
            <a:pPr>
              <a:defRPr/>
            </a:pPr>
            <a:fld id="{573F2BA4-DB45-42FE-967B-7445C0E19B5A}" type="slidenum">
              <a:rPr lang="zh-CN" altLang="en-US"/>
              <a:pPr>
                <a:defRPr/>
              </a:pPr>
              <a:t>‹#›</a:t>
            </a:fld>
            <a:endParaRPr lang="zh-CN" altLang="en-US" dirty="0"/>
          </a:p>
        </p:txBody>
      </p:sp>
      <p:sp>
        <p:nvSpPr>
          <p:cNvPr id="16" name="圆角矩形 15"/>
          <p:cNvSpPr/>
          <p:nvPr/>
        </p:nvSpPr>
        <p:spPr>
          <a:xfrm>
            <a:off x="2571736" y="78377"/>
            <a:ext cx="6000792" cy="480040"/>
          </a:xfrm>
          <a:prstGeom prst="roundRect">
            <a:avLst>
              <a:gd name="adj" fmla="val 5000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圆角矩形 12"/>
          <p:cNvSpPr/>
          <p:nvPr/>
        </p:nvSpPr>
        <p:spPr>
          <a:xfrm>
            <a:off x="874713" y="6307138"/>
            <a:ext cx="7226300" cy="428625"/>
          </a:xfrm>
          <a:prstGeom prst="roundRect">
            <a:avLst>
              <a:gd name="adj" fmla="val 0"/>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600" b="1">
                <a:solidFill>
                  <a:srgbClr val="FFFFFF"/>
                </a:solidFill>
                <a:effectLst>
                  <a:outerShdw blurRad="38100" dist="38100" dir="2700000" algn="tl">
                    <a:srgbClr val="000000"/>
                  </a:outerShdw>
                </a:effectLst>
                <a:latin typeface="黑体" pitchFamily="49" charset="-122"/>
                <a:ea typeface="黑体" pitchFamily="49" charset="-122"/>
              </a:rPr>
              <a:t>中国城市建设研究院</a:t>
            </a:r>
            <a:endParaRPr lang="en-US" altLang="zh-CN" sz="1600" b="1">
              <a:solidFill>
                <a:srgbClr val="FFFFFF"/>
              </a:solidFill>
              <a:effectLst>
                <a:outerShdw blurRad="38100" dist="38100" dir="2700000" algn="tl">
                  <a:srgbClr val="000000"/>
                </a:outerShdw>
              </a:effectLst>
              <a:latin typeface="黑体" pitchFamily="49" charset="-122"/>
              <a:ea typeface="黑体" pitchFamily="49" charset="-122"/>
            </a:endParaRPr>
          </a:p>
          <a:p>
            <a:r>
              <a:rPr lang="en-US" altLang="zh-CN" sz="1600" b="1">
                <a:solidFill>
                  <a:srgbClr val="FFFFFF"/>
                </a:solidFill>
                <a:effectLst>
                  <a:outerShdw blurRad="38100" dist="38100" dir="2700000" algn="tl">
                    <a:srgbClr val="000000"/>
                  </a:outerShdw>
                </a:effectLst>
                <a:latin typeface="Arial Narrow" pitchFamily="34" charset="0"/>
                <a:ea typeface="黑体" pitchFamily="49" charset="-122"/>
              </a:rPr>
              <a:t>China Urban Construction Design &amp; Research Institute</a:t>
            </a:r>
            <a:endParaRPr lang="zh-CN" altLang="en-US" sz="1600" b="1">
              <a:solidFill>
                <a:srgbClr val="FFFFFF"/>
              </a:solidFill>
              <a:effectLst>
                <a:outerShdw blurRad="38100" dist="38100" dir="2700000" algn="tl">
                  <a:srgbClr val="000000"/>
                </a:outerShdw>
              </a:effectLst>
              <a:latin typeface="Arial Narrow" pitchFamily="34" charset="0"/>
              <a:ea typeface="黑体" pitchFamily="49" charset="-122"/>
            </a:endParaRPr>
          </a:p>
        </p:txBody>
      </p:sp>
      <p:sp>
        <p:nvSpPr>
          <p:cNvPr id="1036" name="矩形 11"/>
          <p:cNvSpPr>
            <a:spLocks noChangeArrowheads="1"/>
          </p:cNvSpPr>
          <p:nvPr/>
        </p:nvSpPr>
        <p:spPr bwMode="auto">
          <a:xfrm>
            <a:off x="3492500" y="107950"/>
            <a:ext cx="3959225" cy="369888"/>
          </a:xfrm>
          <a:prstGeom prst="rect">
            <a:avLst/>
          </a:prstGeom>
          <a:noFill/>
          <a:ln w="9525">
            <a:noFill/>
            <a:miter lim="800000"/>
            <a:headEnd/>
            <a:tailEnd/>
          </a:ln>
        </p:spPr>
        <p:txBody>
          <a:bodyPr>
            <a:spAutoFit/>
          </a:bodyPr>
          <a:lstStyle/>
          <a:p>
            <a:pPr algn="dist">
              <a:defRPr/>
            </a:pPr>
            <a:r>
              <a:rPr lang="zh-CN" altLang="en-US" b="1">
                <a:solidFill>
                  <a:srgbClr val="F2F2F2"/>
                </a:solidFill>
                <a:latin typeface="黑体" pitchFamily="49" charset="-122"/>
                <a:ea typeface="黑体" pitchFamily="49" charset="-122"/>
              </a:rPr>
              <a:t>餐厨垃圾处理现状、工艺及发展前景</a:t>
            </a:r>
          </a:p>
        </p:txBody>
      </p:sp>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86" r:id="rId5"/>
    <p:sldLayoutId id="2147483892" r:id="rId6"/>
    <p:sldLayoutId id="2147483893" r:id="rId7"/>
    <p:sldLayoutId id="2147483887" r:id="rId8"/>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5.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0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s>
</file>

<file path=ppt/slides/_rels/slide10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5.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5.xml"/><Relationship Id="rId5" Type="http://schemas.openxmlformats.org/officeDocument/2006/relationships/image" Target="../media/image93.jpeg"/><Relationship Id="rId4" Type="http://schemas.openxmlformats.org/officeDocument/2006/relationships/image" Target="../media/image92.jpe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5" Type="http://schemas.openxmlformats.org/officeDocument/2006/relationships/image" Target="../media/image30.jpeg"/><Relationship Id="rId4" Type="http://schemas.openxmlformats.org/officeDocument/2006/relationships/image" Target="../media/image29.jpeg"/></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xml"/><Relationship Id="rId5" Type="http://schemas.openxmlformats.org/officeDocument/2006/relationships/image" Target="../media/image35.jpeg"/><Relationship Id="rId4" Type="http://schemas.openxmlformats.org/officeDocument/2006/relationships/image" Target="../media/image34.jpeg"/></Relationships>
</file>

<file path=ppt/slides/_rels/slide6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5.xml"/><Relationship Id="rId5" Type="http://schemas.openxmlformats.org/officeDocument/2006/relationships/image" Target="../media/image39.jpeg"/><Relationship Id="rId4" Type="http://schemas.openxmlformats.org/officeDocument/2006/relationships/image" Target="../media/image38.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5.xml"/><Relationship Id="rId4" Type="http://schemas.openxmlformats.org/officeDocument/2006/relationships/image" Target="../media/image43.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16.jpeg"/></Relationships>
</file>

<file path=ppt/slides/_rels/slide7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emf"/><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5" Type="http://schemas.openxmlformats.org/officeDocument/2006/relationships/image" Target="../media/image60.jpeg"/><Relationship Id="rId4" Type="http://schemas.openxmlformats.org/officeDocument/2006/relationships/image" Target="../media/image5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5.xml"/><Relationship Id="rId5" Type="http://schemas.openxmlformats.org/officeDocument/2006/relationships/image" Target="../media/image68.jpeg"/><Relationship Id="rId4" Type="http://schemas.openxmlformats.org/officeDocument/2006/relationships/image" Target="../media/image67.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5.xml"/><Relationship Id="rId5" Type="http://schemas.openxmlformats.org/officeDocument/2006/relationships/image" Target="../media/image75.jpeg"/><Relationship Id="rId4" Type="http://schemas.openxmlformats.org/officeDocument/2006/relationships/image" Target="../media/image74.jpe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8" Type="http://schemas.openxmlformats.org/officeDocument/2006/relationships/image" Target="../media/image83.jpeg"/><Relationship Id="rId13" Type="http://schemas.openxmlformats.org/officeDocument/2006/relationships/image" Target="../media/image87.png"/><Relationship Id="rId3" Type="http://schemas.openxmlformats.org/officeDocument/2006/relationships/image" Target="../media/image78.png"/><Relationship Id="rId7" Type="http://schemas.openxmlformats.org/officeDocument/2006/relationships/image" Target="../media/image82.png"/><Relationship Id="rId12" Type="http://schemas.openxmlformats.org/officeDocument/2006/relationships/image" Target="../media/image52.jpeg"/><Relationship Id="rId2" Type="http://schemas.openxmlformats.org/officeDocument/2006/relationships/image" Target="../media/image53.jpeg"/><Relationship Id="rId1" Type="http://schemas.openxmlformats.org/officeDocument/2006/relationships/slideLayout" Target="../slideLayouts/slideLayout5.xml"/><Relationship Id="rId6" Type="http://schemas.openxmlformats.org/officeDocument/2006/relationships/image" Target="../media/image81.jpe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jpeg"/><Relationship Id="rId4" Type="http://schemas.openxmlformats.org/officeDocument/2006/relationships/image" Target="../media/image79.jpeg"/><Relationship Id="rId9" Type="http://schemas.openxmlformats.org/officeDocument/2006/relationships/image" Target="../media/image8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3"/>
          <p:cNvSpPr txBox="1">
            <a:spLocks noGrp="1" noChangeArrowheads="1"/>
          </p:cNvSpPr>
          <p:nvPr/>
        </p:nvSpPr>
        <p:spPr bwMode="auto">
          <a:xfrm>
            <a:off x="8099425" y="6453188"/>
            <a:ext cx="720725" cy="331787"/>
          </a:xfrm>
          <a:prstGeom prst="rect">
            <a:avLst/>
          </a:prstGeom>
          <a:noFill/>
          <a:ln w="9525">
            <a:noFill/>
            <a:miter lim="800000"/>
            <a:headEnd/>
            <a:tailEnd/>
          </a:ln>
        </p:spPr>
        <p:txBody>
          <a:bodyPr/>
          <a:lstStyle/>
          <a:p>
            <a:pPr algn="r"/>
            <a:fld id="{9B22EE27-C870-4978-B1DE-CA8B0C62C0B5}" type="slidenum">
              <a:rPr lang="en-US" altLang="zh-CN" sz="1400">
                <a:solidFill>
                  <a:srgbClr val="FAB92B"/>
                </a:solidFill>
              </a:rPr>
              <a:pPr algn="r"/>
              <a:t>1</a:t>
            </a:fld>
            <a:endParaRPr lang="en-US" altLang="zh-CN" sz="1400">
              <a:solidFill>
                <a:srgbClr val="FAB92B"/>
              </a:solidFill>
            </a:endParaRPr>
          </a:p>
        </p:txBody>
      </p:sp>
      <p:pic>
        <p:nvPicPr>
          <p:cNvPr id="12291" name="内容占位符 3" descr="PPT - 封面.JPG"/>
          <p:cNvPicPr>
            <a:picLocks noChangeAspect="1" noChangeArrowheads="1"/>
          </p:cNvPicPr>
          <p:nvPr/>
        </p:nvPicPr>
        <p:blipFill>
          <a:blip r:embed="rId2" cstate="print"/>
          <a:srcRect l="2406" r="2229" b="2103"/>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E08CB12D-B3EE-426E-B13A-32CE0099F774}"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10</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 name="流程图: 文档 3"/>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2800" b="1" smtClean="0">
                <a:solidFill>
                  <a:srgbClr val="FFFF00"/>
                </a:solidFill>
                <a:ea typeface="黑体" pitchFamily="2" charset="-122"/>
                <a:cs typeface="Arial" pitchFamily="34" charset="0"/>
              </a:rPr>
              <a:t>4</a:t>
            </a:r>
            <a:r>
              <a:rPr lang="zh-CN" altLang="en-US" sz="2800" b="1" smtClean="0">
                <a:solidFill>
                  <a:srgbClr val="FFFF00"/>
                </a:solidFill>
                <a:ea typeface="黑体" pitchFamily="2" charset="-122"/>
                <a:cs typeface="Arial" pitchFamily="34" charset="0"/>
              </a:rPr>
              <a:t>、餐厨垃圾的收集及去向</a:t>
            </a:r>
          </a:p>
        </p:txBody>
      </p:sp>
      <p:sp>
        <p:nvSpPr>
          <p:cNvPr id="21510" name="内容占位符 2"/>
          <p:cNvSpPr txBox="1">
            <a:spLocks/>
          </p:cNvSpPr>
          <p:nvPr/>
        </p:nvSpPr>
        <p:spPr bwMode="auto">
          <a:xfrm>
            <a:off x="571472" y="1785926"/>
            <a:ext cx="7818463" cy="4514869"/>
          </a:xfrm>
          <a:prstGeom prst="rect">
            <a:avLst/>
          </a:prstGeom>
          <a:noFill/>
          <a:ln w="9525">
            <a:noFill/>
            <a:miter lim="800000"/>
            <a:headEnd/>
            <a:tailEnd/>
          </a:ln>
        </p:spPr>
        <p:txBody>
          <a:bodyPr/>
          <a:lstStyle/>
          <a:p>
            <a:pPr marL="342900" indent="-342900">
              <a:spcBef>
                <a:spcPts val="600"/>
              </a:spcBef>
              <a:buFont typeface="Wingdings" pitchFamily="2" charset="2"/>
              <a:buNone/>
            </a:pPr>
            <a:r>
              <a:rPr lang="zh-CN" altLang="en-US" sz="2400" b="1" dirty="0">
                <a:solidFill>
                  <a:srgbClr val="C00000"/>
                </a:solidFill>
                <a:latin typeface="宋体" pitchFamily="2" charset="-122"/>
              </a:rPr>
              <a:t>（</a:t>
            </a:r>
            <a:r>
              <a:rPr lang="en-US" altLang="zh-CN" sz="2400" b="1" dirty="0">
                <a:solidFill>
                  <a:srgbClr val="C00000"/>
                </a:solidFill>
                <a:latin typeface="宋体" pitchFamily="2" charset="-122"/>
              </a:rPr>
              <a:t>2</a:t>
            </a:r>
            <a:r>
              <a:rPr lang="zh-CN" altLang="en-US" sz="2400" b="1" dirty="0">
                <a:solidFill>
                  <a:srgbClr val="C00000"/>
                </a:solidFill>
                <a:latin typeface="宋体" pitchFamily="2" charset="-122"/>
              </a:rPr>
              <a:t>）餐厨垃圾的去向</a:t>
            </a:r>
          </a:p>
          <a:p>
            <a:pPr marL="342900" indent="-342900">
              <a:lnSpc>
                <a:spcPct val="120000"/>
              </a:lnSpc>
            </a:pPr>
            <a:r>
              <a:rPr lang="zh-CN" altLang="en-US" sz="2000" b="1" dirty="0">
                <a:solidFill>
                  <a:srgbClr val="003399"/>
                </a:solidFill>
                <a:latin typeface="宋体" pitchFamily="2" charset="-122"/>
              </a:rPr>
              <a:t>我国各个城市餐厨垃圾的去向可以概括为以下四个方面：</a:t>
            </a:r>
          </a:p>
          <a:p>
            <a:pPr marL="342900" indent="-342900">
              <a:lnSpc>
                <a:spcPct val="120000"/>
              </a:lnSpc>
            </a:pPr>
            <a:r>
              <a:rPr lang="zh-CN" altLang="en-US" sz="2000" b="1" dirty="0" smtClean="0">
                <a:solidFill>
                  <a:srgbClr val="003399"/>
                </a:solidFill>
                <a:latin typeface="宋体" pitchFamily="2" charset="-122"/>
              </a:rPr>
              <a:t>①大部分</a:t>
            </a:r>
            <a:r>
              <a:rPr lang="zh-CN" altLang="en-US" sz="2000" b="1" dirty="0">
                <a:solidFill>
                  <a:srgbClr val="003399"/>
                </a:solidFill>
                <a:latin typeface="宋体" pitchFamily="2" charset="-122"/>
              </a:rPr>
              <a:t>作为“垃圾猪”的饲料。大部分宾馆、饭店等的“泔水”流入城市周边的个体养猪场；</a:t>
            </a:r>
          </a:p>
          <a:p>
            <a:pPr marL="342900" indent="-342900">
              <a:lnSpc>
                <a:spcPct val="120000"/>
              </a:lnSpc>
            </a:pPr>
            <a:r>
              <a:rPr lang="zh-CN" altLang="en-US" sz="2000" b="1" dirty="0" smtClean="0">
                <a:solidFill>
                  <a:srgbClr val="003399"/>
                </a:solidFill>
                <a:latin typeface="宋体" pitchFamily="2" charset="-122"/>
              </a:rPr>
              <a:t>②部分</a:t>
            </a:r>
            <a:r>
              <a:rPr lang="zh-CN" altLang="en-US" sz="2000" b="1" dirty="0">
                <a:solidFill>
                  <a:srgbClr val="003399"/>
                </a:solidFill>
                <a:latin typeface="宋体" pitchFamily="2" charset="-122"/>
              </a:rPr>
              <a:t>倒入下水道。一些小饭店的剩汤、剩饭菜的垃圾桶，随满随倒；</a:t>
            </a:r>
          </a:p>
          <a:p>
            <a:pPr marL="342900" indent="-342900">
              <a:lnSpc>
                <a:spcPct val="120000"/>
              </a:lnSpc>
            </a:pPr>
            <a:r>
              <a:rPr lang="zh-CN" altLang="en-US" sz="2000" b="1" dirty="0" smtClean="0">
                <a:solidFill>
                  <a:srgbClr val="003399"/>
                </a:solidFill>
                <a:latin typeface="宋体" pitchFamily="2" charset="-122"/>
              </a:rPr>
              <a:t>③部分</a:t>
            </a:r>
            <a:r>
              <a:rPr lang="zh-CN" altLang="en-US" sz="2000" b="1" dirty="0">
                <a:solidFill>
                  <a:srgbClr val="003399"/>
                </a:solidFill>
                <a:latin typeface="宋体" pitchFamily="2" charset="-122"/>
              </a:rPr>
              <a:t>用于提炼“地沟油”。被不法商贩收走或与从下水道里收集来的“地沟油”一起提炼“垃圾油”；</a:t>
            </a:r>
          </a:p>
          <a:p>
            <a:pPr marL="342900" indent="-342900">
              <a:lnSpc>
                <a:spcPct val="120000"/>
              </a:lnSpc>
            </a:pPr>
            <a:r>
              <a:rPr lang="zh-CN" altLang="en-US" sz="2000" b="1" dirty="0" smtClean="0">
                <a:solidFill>
                  <a:srgbClr val="003399"/>
                </a:solidFill>
                <a:latin typeface="宋体" pitchFamily="2" charset="-122"/>
              </a:rPr>
              <a:t>④小部分</a:t>
            </a:r>
            <a:r>
              <a:rPr lang="zh-CN" altLang="en-US" sz="2000" b="1" dirty="0">
                <a:solidFill>
                  <a:srgbClr val="003399"/>
                </a:solidFill>
                <a:latin typeface="宋体" pitchFamily="2" charset="-122"/>
              </a:rPr>
              <a:t>混入生活垃圾。被环卫部门运往垃圾填埋场。</a:t>
            </a:r>
          </a:p>
          <a:p>
            <a:pPr marL="342900" indent="-342900">
              <a:lnSpc>
                <a:spcPct val="120000"/>
              </a:lnSpc>
            </a:pPr>
            <a:r>
              <a:rPr lang="zh-CN" altLang="en-US" sz="2000" b="1" dirty="0">
                <a:solidFill>
                  <a:srgbClr val="003399"/>
                </a:solidFill>
                <a:latin typeface="宋体" pitchFamily="2" charset="-122"/>
              </a:rPr>
              <a:t>综合以上去向，餐厨垃圾中一部分物料被利用，用于猪饲料，提炼粗油脂</a:t>
            </a:r>
            <a:r>
              <a:rPr lang="zh-CN" altLang="en-US" sz="2000" b="1" dirty="0" smtClean="0">
                <a:solidFill>
                  <a:srgbClr val="003399"/>
                </a:solidFill>
                <a:latin typeface="宋体" pitchFamily="2" charset="-122"/>
              </a:rPr>
              <a:t>。</a:t>
            </a:r>
            <a:endParaRPr lang="zh-CN" altLang="en-US" sz="2000" b="1" dirty="0">
              <a:solidFill>
                <a:srgbClr val="003399"/>
              </a:solidFill>
              <a:latin typeface="宋体" pitchFamily="2" charset="-122"/>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6650B30-2598-4AF8-AC68-88F40A30F98C}" type="slidenum">
              <a:rPr lang="zh-CN" altLang="en-US"/>
              <a:pPr>
                <a:defRPr/>
              </a:pPr>
              <a:t>100</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、苏州餐厨垃圾处理厂</a:t>
            </a:r>
          </a:p>
        </p:txBody>
      </p:sp>
      <p:sp>
        <p:nvSpPr>
          <p:cNvPr id="118788" name="矩形 28"/>
          <p:cNvSpPr>
            <a:spLocks noChangeArrowheads="1"/>
          </p:cNvSpPr>
          <p:nvPr/>
        </p:nvSpPr>
        <p:spPr bwMode="auto">
          <a:xfrm>
            <a:off x="428625" y="1465263"/>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）概述</a:t>
            </a:r>
          </a:p>
        </p:txBody>
      </p:sp>
      <p:sp>
        <p:nvSpPr>
          <p:cNvPr id="118789" name="矩形 28"/>
          <p:cNvSpPr>
            <a:spLocks noChangeArrowheads="1"/>
          </p:cNvSpPr>
          <p:nvPr/>
        </p:nvSpPr>
        <p:spPr bwMode="auto">
          <a:xfrm>
            <a:off x="428625" y="2079625"/>
            <a:ext cx="8072438" cy="3933641"/>
          </a:xfrm>
          <a:prstGeom prst="rect">
            <a:avLst/>
          </a:prstGeom>
          <a:noFill/>
          <a:ln w="9525">
            <a:noFill/>
            <a:miter lim="800000"/>
            <a:headEnd/>
            <a:tailEnd/>
          </a:ln>
        </p:spPr>
        <p:txBody>
          <a:bodyPr>
            <a:spAutoFit/>
          </a:bodyPr>
          <a:lstStyle/>
          <a:p>
            <a:pPr marL="342900" indent="-342900">
              <a:lnSpc>
                <a:spcPct val="120000"/>
              </a:lnSpc>
              <a:spcBef>
                <a:spcPct val="20000"/>
              </a:spcBef>
              <a:buFont typeface="Wingdings" pitchFamily="2" charset="2"/>
              <a:buChar char="u"/>
            </a:pPr>
            <a:r>
              <a:rPr lang="en-US" altLang="zh-CN" sz="2000" b="1" dirty="0">
                <a:solidFill>
                  <a:srgbClr val="000099"/>
                </a:solidFill>
                <a:ea typeface="黑体" pitchFamily="49" charset="-122"/>
                <a:cs typeface="Arial" charset="0"/>
              </a:rPr>
              <a:t>2007</a:t>
            </a:r>
            <a:r>
              <a:rPr lang="zh-CN" altLang="en-US" sz="2000" b="1" dirty="0">
                <a:solidFill>
                  <a:srgbClr val="000099"/>
                </a:solidFill>
                <a:ea typeface="黑体" pitchFamily="49" charset="-122"/>
                <a:cs typeface="Arial" charset="0"/>
              </a:rPr>
              <a:t>年苏州市政府和清华大学合作申请了国家科技部“十一五”科技支撑项目</a:t>
            </a:r>
            <a:r>
              <a:rPr lang="en-US" altLang="zh-CN" sz="2000" b="1" dirty="0">
                <a:solidFill>
                  <a:srgbClr val="000099"/>
                </a:solidFill>
                <a:ea typeface="黑体" pitchFamily="49" charset="-122"/>
                <a:cs typeface="Arial" charset="0"/>
              </a:rPr>
              <a:t>—</a:t>
            </a:r>
            <a:r>
              <a:rPr lang="zh-CN" altLang="en-US" sz="2000" b="1" dirty="0">
                <a:solidFill>
                  <a:srgbClr val="000099"/>
                </a:solidFill>
                <a:ea typeface="黑体" pitchFamily="49" charset="-122"/>
                <a:cs typeface="Arial" charset="0"/>
              </a:rPr>
              <a:t>清洁生产与循环经济的关键技术与示范研究，餐厨废弃物资源化子项目是该项目的重要组成部分，由苏州市政府和清华大学合作对餐厨废弃物的资源化进行研究，并由洁净公司投资建设终端处理设施。</a:t>
            </a:r>
          </a:p>
          <a:p>
            <a:pPr marL="342900" indent="-342900">
              <a:lnSpc>
                <a:spcPct val="120000"/>
              </a:lnSpc>
              <a:spcBef>
                <a:spcPct val="20000"/>
              </a:spcBef>
              <a:buFont typeface="Wingdings" pitchFamily="2" charset="2"/>
              <a:buChar char="u"/>
            </a:pPr>
            <a:r>
              <a:rPr lang="zh-CN" altLang="en-US" sz="2000" b="1" dirty="0">
                <a:solidFill>
                  <a:srgbClr val="000099"/>
                </a:solidFill>
                <a:ea typeface="黑体" pitchFamily="49" charset="-122"/>
                <a:cs typeface="Arial" charset="0"/>
              </a:rPr>
              <a:t>该项目一期工程于</a:t>
            </a:r>
            <a:r>
              <a:rPr lang="en-US" altLang="zh-CN" sz="2000" b="1" dirty="0">
                <a:solidFill>
                  <a:srgbClr val="000099"/>
                </a:solidFill>
                <a:ea typeface="黑体" pitchFamily="49" charset="-122"/>
                <a:cs typeface="Arial" charset="0"/>
              </a:rPr>
              <a:t>2007</a:t>
            </a:r>
            <a:r>
              <a:rPr lang="zh-CN" altLang="en-US" sz="2000" b="1" dirty="0">
                <a:solidFill>
                  <a:srgbClr val="000099"/>
                </a:solidFill>
                <a:ea typeface="黑体" pitchFamily="49" charset="-122"/>
                <a:cs typeface="Arial" charset="0"/>
              </a:rPr>
              <a:t>年底立项，工程位于苏州市西南部吴中区环保静脉产业园内，占地面积约</a:t>
            </a:r>
            <a:r>
              <a:rPr lang="en-US" altLang="zh-CN" sz="2000" b="1" dirty="0">
                <a:solidFill>
                  <a:srgbClr val="000099"/>
                </a:solidFill>
                <a:ea typeface="黑体" pitchFamily="49" charset="-122"/>
                <a:cs typeface="Arial" charset="0"/>
              </a:rPr>
              <a:t>26642.7</a:t>
            </a:r>
            <a:r>
              <a:rPr lang="zh-CN" altLang="en-US" sz="2000" b="1" dirty="0">
                <a:solidFill>
                  <a:srgbClr val="000099"/>
                </a:solidFill>
                <a:ea typeface="黑体" pitchFamily="49" charset="-122"/>
                <a:cs typeface="Arial" charset="0"/>
              </a:rPr>
              <a:t>平方米。</a:t>
            </a:r>
          </a:p>
          <a:p>
            <a:pPr marL="342900" indent="-342900">
              <a:lnSpc>
                <a:spcPct val="120000"/>
              </a:lnSpc>
              <a:spcBef>
                <a:spcPct val="20000"/>
              </a:spcBef>
              <a:buFont typeface="Wingdings" pitchFamily="2" charset="2"/>
              <a:buChar char="u"/>
            </a:pPr>
            <a:r>
              <a:rPr lang="zh-CN" altLang="en-US" sz="2000" b="1" dirty="0">
                <a:solidFill>
                  <a:srgbClr val="000099"/>
                </a:solidFill>
                <a:ea typeface="黑体" pitchFamily="49" charset="-122"/>
                <a:cs typeface="Arial" charset="0"/>
              </a:rPr>
              <a:t>设计处理能力：三班</a:t>
            </a:r>
            <a:r>
              <a:rPr lang="zh-CN" altLang="en-US" sz="2000" b="1" dirty="0" smtClean="0">
                <a:solidFill>
                  <a:srgbClr val="000099"/>
                </a:solidFill>
                <a:ea typeface="黑体" pitchFamily="49" charset="-122"/>
                <a:cs typeface="Arial" charset="0"/>
              </a:rPr>
              <a:t>满负荷</a:t>
            </a:r>
            <a:r>
              <a:rPr lang="en-US" altLang="zh-CN" sz="2000" b="1" dirty="0" smtClean="0">
                <a:solidFill>
                  <a:srgbClr val="000099"/>
                </a:solidFill>
                <a:ea typeface="黑体" pitchFamily="49" charset="-122"/>
                <a:cs typeface="Arial" charset="0"/>
              </a:rPr>
              <a:t>250</a:t>
            </a:r>
            <a:r>
              <a:rPr lang="zh-CN" altLang="en-US" sz="2000" b="1" dirty="0">
                <a:solidFill>
                  <a:srgbClr val="000099"/>
                </a:solidFill>
                <a:ea typeface="黑体" pitchFamily="49" charset="-122"/>
                <a:cs typeface="Arial" charset="0"/>
              </a:rPr>
              <a:t>吨</a:t>
            </a:r>
            <a:r>
              <a:rPr lang="en-US" altLang="zh-CN" sz="2000" b="1" dirty="0">
                <a:solidFill>
                  <a:srgbClr val="000099"/>
                </a:solidFill>
                <a:ea typeface="黑体" pitchFamily="49" charset="-122"/>
                <a:cs typeface="Arial" charset="0"/>
              </a:rPr>
              <a:t>/</a:t>
            </a:r>
            <a:r>
              <a:rPr lang="zh-CN" altLang="en-US" sz="2000" b="1" dirty="0">
                <a:solidFill>
                  <a:srgbClr val="000099"/>
                </a:solidFill>
                <a:ea typeface="黑体" pitchFamily="49" charset="-122"/>
                <a:cs typeface="Arial" charset="0"/>
              </a:rPr>
              <a:t>日。</a:t>
            </a:r>
          </a:p>
          <a:p>
            <a:pPr marL="342900" indent="-342900">
              <a:lnSpc>
                <a:spcPct val="120000"/>
              </a:lnSpc>
              <a:spcBef>
                <a:spcPct val="20000"/>
              </a:spcBef>
              <a:buFont typeface="Wingdings" pitchFamily="2" charset="2"/>
              <a:buChar char="u"/>
            </a:pPr>
            <a:r>
              <a:rPr lang="zh-CN" altLang="en-US" sz="2000" b="1" dirty="0">
                <a:solidFill>
                  <a:srgbClr val="000099"/>
                </a:solidFill>
                <a:ea typeface="黑体" pitchFamily="49" charset="-122"/>
                <a:cs typeface="Arial" charset="0"/>
              </a:rPr>
              <a:t>工程总投资：</a:t>
            </a:r>
            <a:r>
              <a:rPr lang="en-US" altLang="zh-CN" sz="2000" b="1" dirty="0">
                <a:solidFill>
                  <a:srgbClr val="000099"/>
                </a:solidFill>
                <a:ea typeface="黑体" pitchFamily="49" charset="-122"/>
                <a:cs typeface="Arial" charset="0"/>
              </a:rPr>
              <a:t>8200</a:t>
            </a:r>
            <a:r>
              <a:rPr lang="zh-CN" altLang="en-US" sz="2000" b="1" dirty="0">
                <a:solidFill>
                  <a:srgbClr val="000099"/>
                </a:solidFill>
                <a:ea typeface="黑体" pitchFamily="49" charset="-122"/>
                <a:cs typeface="Arial" charset="0"/>
              </a:rPr>
              <a:t>万元，一期工程于</a:t>
            </a:r>
            <a:r>
              <a:rPr lang="en-US" altLang="zh-CN" sz="2000" b="1" dirty="0">
                <a:solidFill>
                  <a:srgbClr val="000099"/>
                </a:solidFill>
                <a:ea typeface="黑体" pitchFamily="49" charset="-122"/>
                <a:cs typeface="Arial" charset="0"/>
              </a:rPr>
              <a:t>2009</a:t>
            </a:r>
            <a:r>
              <a:rPr lang="zh-CN" altLang="en-US" sz="2000" b="1" dirty="0">
                <a:solidFill>
                  <a:srgbClr val="000099"/>
                </a:solidFill>
                <a:ea typeface="黑体" pitchFamily="49" charset="-122"/>
                <a:cs typeface="Arial" charset="0"/>
              </a:rPr>
              <a:t>年底建成，</a:t>
            </a:r>
            <a:r>
              <a:rPr lang="en-US" altLang="zh-CN" sz="2000" b="1" dirty="0">
                <a:solidFill>
                  <a:srgbClr val="000099"/>
                </a:solidFill>
                <a:ea typeface="黑体" pitchFamily="49" charset="-122"/>
                <a:cs typeface="Arial" charset="0"/>
              </a:rPr>
              <a:t>2010</a:t>
            </a:r>
            <a:r>
              <a:rPr lang="zh-CN" altLang="en-US" sz="2000" b="1" dirty="0">
                <a:solidFill>
                  <a:srgbClr val="000099"/>
                </a:solidFill>
                <a:ea typeface="黑体" pitchFamily="49" charset="-122"/>
                <a:cs typeface="Arial" charset="0"/>
              </a:rPr>
              <a:t>年</a:t>
            </a:r>
            <a:r>
              <a:rPr lang="en-US" altLang="zh-CN" sz="2000" b="1" dirty="0">
                <a:solidFill>
                  <a:srgbClr val="000099"/>
                </a:solidFill>
                <a:ea typeface="黑体" pitchFamily="49" charset="-122"/>
                <a:cs typeface="Arial" charset="0"/>
              </a:rPr>
              <a:t>8</a:t>
            </a:r>
            <a:r>
              <a:rPr lang="zh-CN" altLang="en-US" sz="2000" b="1" dirty="0">
                <a:solidFill>
                  <a:srgbClr val="000099"/>
                </a:solidFill>
                <a:ea typeface="黑体" pitchFamily="49" charset="-122"/>
                <a:cs typeface="Arial" charset="0"/>
              </a:rPr>
              <a:t>月</a:t>
            </a:r>
            <a:r>
              <a:rPr lang="en-US" altLang="zh-CN" sz="2000" b="1" dirty="0">
                <a:solidFill>
                  <a:srgbClr val="000099"/>
                </a:solidFill>
                <a:ea typeface="黑体" pitchFamily="49" charset="-122"/>
                <a:cs typeface="Arial" charset="0"/>
              </a:rPr>
              <a:t>1</a:t>
            </a:r>
            <a:r>
              <a:rPr lang="zh-CN" altLang="en-US" sz="2000" b="1" dirty="0">
                <a:solidFill>
                  <a:srgbClr val="000099"/>
                </a:solidFill>
                <a:ea typeface="黑体" pitchFamily="49" charset="-122"/>
                <a:cs typeface="Arial" charset="0"/>
              </a:rPr>
              <a:t>日正式投入生产。二期于</a:t>
            </a:r>
            <a:r>
              <a:rPr lang="en-US" altLang="zh-CN" sz="2000" b="1" dirty="0">
                <a:solidFill>
                  <a:srgbClr val="000099"/>
                </a:solidFill>
                <a:ea typeface="黑体" pitchFamily="49" charset="-122"/>
                <a:cs typeface="Arial" charset="0"/>
              </a:rPr>
              <a:t>2013</a:t>
            </a:r>
            <a:r>
              <a:rPr lang="zh-CN" altLang="en-US" sz="2000" b="1" dirty="0">
                <a:solidFill>
                  <a:srgbClr val="000099"/>
                </a:solidFill>
                <a:ea typeface="黑体" pitchFamily="49" charset="-122"/>
                <a:cs typeface="Arial" charset="0"/>
              </a:rPr>
              <a:t>年</a:t>
            </a:r>
            <a:r>
              <a:rPr lang="en-US" altLang="zh-CN" sz="2000" b="1" dirty="0">
                <a:solidFill>
                  <a:srgbClr val="000099"/>
                </a:solidFill>
                <a:ea typeface="黑体" pitchFamily="49" charset="-122"/>
                <a:cs typeface="Arial" charset="0"/>
              </a:rPr>
              <a:t>5</a:t>
            </a:r>
            <a:r>
              <a:rPr lang="zh-CN" altLang="en-US" sz="2000" b="1" dirty="0">
                <a:solidFill>
                  <a:srgbClr val="000099"/>
                </a:solidFill>
                <a:ea typeface="黑体" pitchFamily="49" charset="-122"/>
                <a:cs typeface="Arial" charset="0"/>
              </a:rPr>
              <a:t>月竣工。</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CBCB137-4E2D-4696-AA69-66E8FEB4A0A1}" type="slidenum">
              <a:rPr lang="zh-CN" altLang="en-US"/>
              <a:pPr>
                <a:defRPr/>
              </a:pPr>
              <a:t>101</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、苏州餐厨垃圾处理厂</a:t>
            </a:r>
          </a:p>
        </p:txBody>
      </p:sp>
      <p:sp>
        <p:nvSpPr>
          <p:cNvPr id="119812" name="矩形 28"/>
          <p:cNvSpPr>
            <a:spLocks noChangeArrowheads="1"/>
          </p:cNvSpPr>
          <p:nvPr/>
        </p:nvSpPr>
        <p:spPr bwMode="auto">
          <a:xfrm>
            <a:off x="428625" y="1579563"/>
            <a:ext cx="26304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）工艺流程</a:t>
            </a:r>
          </a:p>
        </p:txBody>
      </p:sp>
      <p:pic>
        <p:nvPicPr>
          <p:cNvPr id="119813" name="Picture 4" descr="苏州工艺Visio+绘图"/>
          <p:cNvPicPr>
            <a:picLocks noChangeAspect="1" noChangeArrowheads="1"/>
          </p:cNvPicPr>
          <p:nvPr/>
        </p:nvPicPr>
        <p:blipFill>
          <a:blip r:embed="rId2" cstate="print"/>
          <a:srcRect t="7118" b="12851"/>
          <a:stretch>
            <a:fillRect/>
          </a:stretch>
        </p:blipFill>
        <p:spPr bwMode="auto">
          <a:xfrm>
            <a:off x="3708400" y="1643063"/>
            <a:ext cx="4792663" cy="453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37A1B26-A5B3-4B5A-956F-411594D33D63}" type="slidenum">
              <a:rPr lang="zh-CN" altLang="en-US"/>
              <a:pPr>
                <a:defRPr/>
              </a:pPr>
              <a:t>102</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、苏州餐厨垃圾处理厂</a:t>
            </a:r>
          </a:p>
        </p:txBody>
      </p:sp>
      <p:sp>
        <p:nvSpPr>
          <p:cNvPr id="120836" name="矩形 28"/>
          <p:cNvSpPr>
            <a:spLocks noChangeArrowheads="1"/>
          </p:cNvSpPr>
          <p:nvPr/>
        </p:nvSpPr>
        <p:spPr bwMode="auto">
          <a:xfrm>
            <a:off x="428625" y="1679575"/>
            <a:ext cx="3214688"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）主要工艺设备</a:t>
            </a:r>
          </a:p>
        </p:txBody>
      </p:sp>
      <p:sp>
        <p:nvSpPr>
          <p:cNvPr id="120837" name="矩形 28"/>
          <p:cNvSpPr>
            <a:spLocks noChangeArrowheads="1"/>
          </p:cNvSpPr>
          <p:nvPr/>
        </p:nvSpPr>
        <p:spPr bwMode="auto">
          <a:xfrm>
            <a:off x="428625" y="2414588"/>
            <a:ext cx="8072438" cy="2123658"/>
          </a:xfrm>
          <a:prstGeom prst="rect">
            <a:avLst/>
          </a:prstGeom>
          <a:noFill/>
          <a:ln w="9525">
            <a:noFill/>
            <a:miter lim="800000"/>
            <a:headEnd/>
            <a:tailEnd/>
          </a:ln>
        </p:spPr>
        <p:txBody>
          <a:bodyPr>
            <a:spAutoFit/>
          </a:bodyPr>
          <a:lstStyle/>
          <a:p>
            <a:pPr marL="342900" indent="-342900">
              <a:lnSpc>
                <a:spcPct val="120000"/>
              </a:lnSpc>
              <a:spcBef>
                <a:spcPct val="20000"/>
              </a:spcBef>
              <a:buFont typeface="Wingdings" pitchFamily="2" charset="2"/>
              <a:buChar char="u"/>
            </a:pPr>
            <a:r>
              <a:rPr lang="zh-CN" altLang="en-US" sz="2000" b="1" dirty="0">
                <a:solidFill>
                  <a:srgbClr val="002060"/>
                </a:solidFill>
                <a:ea typeface="黑体" pitchFamily="49" charset="-122"/>
                <a:cs typeface="Arial" charset="0"/>
              </a:rPr>
              <a:t>（</a:t>
            </a:r>
            <a:r>
              <a:rPr lang="en-US" altLang="zh-CN" sz="2000" b="1" dirty="0">
                <a:solidFill>
                  <a:srgbClr val="002060"/>
                </a:solidFill>
                <a:ea typeface="黑体" pitchFamily="49" charset="-122"/>
                <a:cs typeface="Arial" charset="0"/>
              </a:rPr>
              <a:t>1</a:t>
            </a:r>
            <a:r>
              <a:rPr lang="zh-CN" altLang="en-US" sz="2000" b="1" dirty="0">
                <a:solidFill>
                  <a:srgbClr val="002060"/>
                </a:solidFill>
                <a:ea typeface="黑体" pitchFamily="49" charset="-122"/>
                <a:cs typeface="Arial" charset="0"/>
              </a:rPr>
              <a:t>）预处理：机械分选和人工拣选相结合；</a:t>
            </a:r>
          </a:p>
          <a:p>
            <a:pPr marL="342900" indent="-342900">
              <a:lnSpc>
                <a:spcPct val="120000"/>
              </a:lnSpc>
              <a:spcBef>
                <a:spcPct val="20000"/>
              </a:spcBef>
              <a:buFont typeface="Wingdings" pitchFamily="2" charset="2"/>
              <a:buChar char="u"/>
            </a:pPr>
            <a:r>
              <a:rPr lang="zh-CN" altLang="en-US" sz="2000" b="1" dirty="0">
                <a:solidFill>
                  <a:srgbClr val="002060"/>
                </a:solidFill>
                <a:ea typeface="黑体" pitchFamily="49" charset="-122"/>
                <a:cs typeface="Arial" charset="0"/>
              </a:rPr>
              <a:t>（</a:t>
            </a:r>
            <a:r>
              <a:rPr lang="en-US" altLang="zh-CN" sz="2000" b="1" dirty="0">
                <a:solidFill>
                  <a:srgbClr val="002060"/>
                </a:solidFill>
                <a:ea typeface="黑体" pitchFamily="49" charset="-122"/>
                <a:cs typeface="Arial" charset="0"/>
              </a:rPr>
              <a:t>2</a:t>
            </a:r>
            <a:r>
              <a:rPr lang="zh-CN" altLang="en-US" sz="2000" b="1" dirty="0">
                <a:solidFill>
                  <a:srgbClr val="002060"/>
                </a:solidFill>
                <a:ea typeface="黑体" pitchFamily="49" charset="-122"/>
                <a:cs typeface="Arial" charset="0"/>
              </a:rPr>
              <a:t>）湿热水解系统：进料仓、提升机、分选机、破碎机、湿热罐、储料罐、卧式离心机等；</a:t>
            </a:r>
          </a:p>
          <a:p>
            <a:pPr marL="342900" indent="-342900">
              <a:lnSpc>
                <a:spcPct val="120000"/>
              </a:lnSpc>
              <a:spcBef>
                <a:spcPct val="20000"/>
              </a:spcBef>
              <a:buFont typeface="Wingdings" pitchFamily="2" charset="2"/>
              <a:buChar char="u"/>
            </a:pPr>
            <a:r>
              <a:rPr lang="zh-CN" altLang="en-US" sz="2000" b="1" dirty="0">
                <a:solidFill>
                  <a:srgbClr val="002060"/>
                </a:solidFill>
                <a:ea typeface="黑体" pitchFamily="49" charset="-122"/>
                <a:cs typeface="Arial" charset="0"/>
              </a:rPr>
              <a:t>湿热罐</a:t>
            </a:r>
            <a:r>
              <a:rPr lang="zh-CN" altLang="en-US" sz="2000" b="1" dirty="0" smtClean="0">
                <a:solidFill>
                  <a:srgbClr val="002060"/>
                </a:solidFill>
                <a:ea typeface="黑体" pitchFamily="49" charset="-122"/>
                <a:cs typeface="Arial" charset="0"/>
              </a:rPr>
              <a:t>共</a:t>
            </a:r>
            <a:r>
              <a:rPr lang="en-US" altLang="zh-CN" sz="2000" b="1" dirty="0" smtClean="0">
                <a:solidFill>
                  <a:srgbClr val="002060"/>
                </a:solidFill>
                <a:ea typeface="黑体" pitchFamily="49" charset="-122"/>
                <a:cs typeface="Arial" charset="0"/>
              </a:rPr>
              <a:t>12</a:t>
            </a:r>
            <a:r>
              <a:rPr lang="zh-CN" altLang="en-US" sz="2000" b="1" dirty="0" smtClean="0">
                <a:solidFill>
                  <a:srgbClr val="002060"/>
                </a:solidFill>
                <a:ea typeface="黑体" pitchFamily="49" charset="-122"/>
                <a:cs typeface="Arial" charset="0"/>
              </a:rPr>
              <a:t>个</a:t>
            </a:r>
            <a:r>
              <a:rPr lang="zh-CN" altLang="en-US" sz="2000" b="1" dirty="0">
                <a:solidFill>
                  <a:srgbClr val="002060"/>
                </a:solidFill>
                <a:ea typeface="黑体" pitchFamily="49" charset="-122"/>
                <a:cs typeface="Arial" charset="0"/>
              </a:rPr>
              <a:t>，每个</a:t>
            </a:r>
            <a:r>
              <a:rPr lang="en-US" altLang="zh-CN" sz="2000" b="1" dirty="0" smtClean="0">
                <a:solidFill>
                  <a:srgbClr val="002060"/>
                </a:solidFill>
                <a:ea typeface="黑体" pitchFamily="49" charset="-122"/>
                <a:cs typeface="Arial" charset="0"/>
              </a:rPr>
              <a:t>15m</a:t>
            </a:r>
            <a:r>
              <a:rPr lang="en-US" altLang="zh-CN" sz="2000" b="1" baseline="30000" dirty="0" smtClean="0">
                <a:solidFill>
                  <a:srgbClr val="002060"/>
                </a:solidFill>
                <a:ea typeface="黑体" pitchFamily="49" charset="-122"/>
                <a:cs typeface="Arial" charset="0"/>
              </a:rPr>
              <a:t>3</a:t>
            </a:r>
            <a:r>
              <a:rPr lang="zh-CN" altLang="en-US" sz="2000" b="1" baseline="30000" dirty="0" smtClean="0">
                <a:solidFill>
                  <a:srgbClr val="002060"/>
                </a:solidFill>
                <a:ea typeface="黑体" pitchFamily="49" charset="-122"/>
                <a:cs typeface="Arial" charset="0"/>
              </a:rPr>
              <a:t>。</a:t>
            </a:r>
            <a:endParaRPr lang="zh-CN" altLang="en-US" sz="2000" b="1" dirty="0">
              <a:solidFill>
                <a:srgbClr val="002060"/>
              </a:solidFill>
              <a:ea typeface="黑体" pitchFamily="49" charset="-122"/>
              <a:cs typeface="Arial" charset="0"/>
            </a:endParaRPr>
          </a:p>
          <a:p>
            <a:pPr marL="342900" indent="-342900">
              <a:lnSpc>
                <a:spcPct val="120000"/>
              </a:lnSpc>
              <a:spcBef>
                <a:spcPct val="20000"/>
              </a:spcBef>
              <a:buFont typeface="Wingdings" pitchFamily="2" charset="2"/>
              <a:buChar char="u"/>
            </a:pPr>
            <a:r>
              <a:rPr lang="zh-CN" altLang="en-US" sz="2000" b="1" dirty="0">
                <a:solidFill>
                  <a:srgbClr val="002060"/>
                </a:solidFill>
                <a:ea typeface="黑体" pitchFamily="49" charset="-122"/>
                <a:cs typeface="Arial" charset="0"/>
              </a:rPr>
              <a:t>（</a:t>
            </a:r>
            <a:r>
              <a:rPr lang="en-US" altLang="zh-CN" sz="2000" b="1" dirty="0">
                <a:solidFill>
                  <a:srgbClr val="002060"/>
                </a:solidFill>
                <a:ea typeface="黑体" pitchFamily="49" charset="-122"/>
                <a:cs typeface="Arial" charset="0"/>
              </a:rPr>
              <a:t>3</a:t>
            </a:r>
            <a:r>
              <a:rPr lang="zh-CN" altLang="en-US" sz="2000" b="1" dirty="0" smtClean="0">
                <a:solidFill>
                  <a:srgbClr val="002060"/>
                </a:solidFill>
                <a:ea typeface="黑体" pitchFamily="49" charset="-122"/>
                <a:cs typeface="Arial" charset="0"/>
              </a:rPr>
              <a:t>）厌氧发酵系统：厌氧反应器、双模储气柜、火炬、发电机等。</a:t>
            </a:r>
            <a:endParaRPr lang="en-US" altLang="zh-CN" sz="2000" b="1" dirty="0">
              <a:solidFill>
                <a:srgbClr val="002060"/>
              </a:solidFill>
              <a:ea typeface="黑体" pitchFamily="49" charset="-122"/>
              <a:cs typeface="Arial"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6BF4676-E27E-404D-AAA4-721C493AF289}" type="slidenum">
              <a:rPr lang="zh-CN" altLang="en-US"/>
              <a:pPr>
                <a:defRPr/>
              </a:pPr>
              <a:t>103</a:t>
            </a:fld>
            <a:endParaRPr lang="zh-CN" altLang="en-US"/>
          </a:p>
        </p:txBody>
      </p:sp>
      <p:graphicFrame>
        <p:nvGraphicFramePr>
          <p:cNvPr id="5" name="图示 4"/>
          <p:cNvGraphicFramePr/>
          <p:nvPr/>
        </p:nvGraphicFramePr>
        <p:xfrm>
          <a:off x="1259632" y="1916832"/>
          <a:ext cx="62646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流程图: 文档 5"/>
          <p:cNvSpPr/>
          <p:nvPr/>
        </p:nvSpPr>
        <p:spPr>
          <a:xfrm>
            <a:off x="759284" y="836712"/>
            <a:ext cx="6696744"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六、餐厨垃圾处理工艺的选择原则</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F4AAEAE-DAA5-4DF8-8A1C-8DBDD5061AD2}" type="slidenum">
              <a:rPr lang="zh-CN" altLang="en-US"/>
              <a:pPr>
                <a:defRPr/>
              </a:pPr>
              <a:t>104</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、餐厨垃圾处理工艺选择影响因素</a:t>
            </a:r>
          </a:p>
        </p:txBody>
      </p:sp>
      <p:graphicFrame>
        <p:nvGraphicFramePr>
          <p:cNvPr id="5" name="图示 4"/>
          <p:cNvGraphicFramePr/>
          <p:nvPr/>
        </p:nvGraphicFramePr>
        <p:xfrm>
          <a:off x="1664692" y="1841649"/>
          <a:ext cx="6096001"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dgm id="{6C89BA39-8420-45E7-B825-65EFB5997E21}"/>
                                            </p:graphicEl>
                                          </p:spTgt>
                                        </p:tgtEl>
                                        <p:attrNameLst>
                                          <p:attrName>style.visibility</p:attrName>
                                        </p:attrNameLst>
                                      </p:cBhvr>
                                      <p:to>
                                        <p:strVal val="visible"/>
                                      </p:to>
                                    </p:set>
                                    <p:animEffect transition="in" filter="wipe(down)">
                                      <p:cBhvr>
                                        <p:cTn id="7" dur="500"/>
                                        <p:tgtEl>
                                          <p:spTgt spid="5">
                                            <p:graphicEl>
                                              <a:dgm id="{6C89BA39-8420-45E7-B825-65EFB5997E2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graphicEl>
                                              <a:dgm id="{115D5F1F-A30E-48A8-A354-2278706A5E98}"/>
                                            </p:graphicEl>
                                          </p:spTgt>
                                        </p:tgtEl>
                                        <p:attrNameLst>
                                          <p:attrName>style.visibility</p:attrName>
                                        </p:attrNameLst>
                                      </p:cBhvr>
                                      <p:to>
                                        <p:strVal val="visible"/>
                                      </p:to>
                                    </p:set>
                                    <p:animEffect transition="in" filter="wipe(down)">
                                      <p:cBhvr>
                                        <p:cTn id="12" dur="500"/>
                                        <p:tgtEl>
                                          <p:spTgt spid="5">
                                            <p:graphicEl>
                                              <a:dgm id="{115D5F1F-A30E-48A8-A354-2278706A5E98}"/>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graphicEl>
                                              <a:dgm id="{67ADB710-896A-4D35-97F5-B8FD21B05B7F}"/>
                                            </p:graphicEl>
                                          </p:spTgt>
                                        </p:tgtEl>
                                        <p:attrNameLst>
                                          <p:attrName>style.visibility</p:attrName>
                                        </p:attrNameLst>
                                      </p:cBhvr>
                                      <p:to>
                                        <p:strVal val="visible"/>
                                      </p:to>
                                    </p:set>
                                    <p:animEffect transition="in" filter="wipe(down)">
                                      <p:cBhvr>
                                        <p:cTn id="15" dur="500"/>
                                        <p:tgtEl>
                                          <p:spTgt spid="5">
                                            <p:graphicEl>
                                              <a:dgm id="{67ADB710-896A-4D35-97F5-B8FD21B05B7F}"/>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
                                            <p:graphicEl>
                                              <a:dgm id="{89939D61-E793-4FD5-92A4-E77FBFDF5C0B}"/>
                                            </p:graphicEl>
                                          </p:spTgt>
                                        </p:tgtEl>
                                        <p:attrNameLst>
                                          <p:attrName>style.visibility</p:attrName>
                                        </p:attrNameLst>
                                      </p:cBhvr>
                                      <p:to>
                                        <p:strVal val="visible"/>
                                      </p:to>
                                    </p:set>
                                    <p:animEffect transition="in" filter="wipe(down)">
                                      <p:cBhvr>
                                        <p:cTn id="20" dur="500"/>
                                        <p:tgtEl>
                                          <p:spTgt spid="5">
                                            <p:graphicEl>
                                              <a:dgm id="{89939D61-E793-4FD5-92A4-E77FBFDF5C0B}"/>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
                                            <p:graphicEl>
                                              <a:dgm id="{92536843-F3F4-43FD-9906-155126790EED}"/>
                                            </p:graphicEl>
                                          </p:spTgt>
                                        </p:tgtEl>
                                        <p:attrNameLst>
                                          <p:attrName>style.visibility</p:attrName>
                                        </p:attrNameLst>
                                      </p:cBhvr>
                                      <p:to>
                                        <p:strVal val="visible"/>
                                      </p:to>
                                    </p:set>
                                    <p:animEffect transition="in" filter="wipe(down)">
                                      <p:cBhvr>
                                        <p:cTn id="23" dur="500"/>
                                        <p:tgtEl>
                                          <p:spTgt spid="5">
                                            <p:graphicEl>
                                              <a:dgm id="{92536843-F3F4-43FD-9906-155126790EED}"/>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graphicEl>
                                              <a:dgm id="{179FDE41-C96A-4EBE-8221-F18A766D4702}"/>
                                            </p:graphicEl>
                                          </p:spTgt>
                                        </p:tgtEl>
                                        <p:attrNameLst>
                                          <p:attrName>style.visibility</p:attrName>
                                        </p:attrNameLst>
                                      </p:cBhvr>
                                      <p:to>
                                        <p:strVal val="visible"/>
                                      </p:to>
                                    </p:set>
                                    <p:animEffect transition="in" filter="wipe(down)">
                                      <p:cBhvr>
                                        <p:cTn id="28" dur="500"/>
                                        <p:tgtEl>
                                          <p:spTgt spid="5">
                                            <p:graphicEl>
                                              <a:dgm id="{179FDE41-C96A-4EBE-8221-F18A766D4702}"/>
                                            </p:graphic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graphicEl>
                                              <a:dgm id="{023EA0CF-1248-400F-9969-30CAF07B1D8C}"/>
                                            </p:graphicEl>
                                          </p:spTgt>
                                        </p:tgtEl>
                                        <p:attrNameLst>
                                          <p:attrName>style.visibility</p:attrName>
                                        </p:attrNameLst>
                                      </p:cBhvr>
                                      <p:to>
                                        <p:strVal val="visible"/>
                                      </p:to>
                                    </p:set>
                                    <p:animEffect transition="in" filter="wipe(down)">
                                      <p:cBhvr>
                                        <p:cTn id="31" dur="500"/>
                                        <p:tgtEl>
                                          <p:spTgt spid="5">
                                            <p:graphicEl>
                                              <a:dgm id="{023EA0CF-1248-400F-9969-30CAF07B1D8C}"/>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5">
                                            <p:graphicEl>
                                              <a:dgm id="{D852638C-A470-4A19-9A79-4CA76C149EF7}"/>
                                            </p:graphicEl>
                                          </p:spTgt>
                                        </p:tgtEl>
                                        <p:attrNameLst>
                                          <p:attrName>style.visibility</p:attrName>
                                        </p:attrNameLst>
                                      </p:cBhvr>
                                      <p:to>
                                        <p:strVal val="visible"/>
                                      </p:to>
                                    </p:set>
                                    <p:animEffect transition="in" filter="wipe(down)">
                                      <p:cBhvr>
                                        <p:cTn id="36" dur="500"/>
                                        <p:tgtEl>
                                          <p:spTgt spid="5">
                                            <p:graphicEl>
                                              <a:dgm id="{D852638C-A470-4A19-9A79-4CA76C149EF7}"/>
                                            </p:graphic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
                                            <p:graphicEl>
                                              <a:dgm id="{31D1CDB5-1954-4B4E-9F8D-D0EBDCAD17F5}"/>
                                            </p:graphicEl>
                                          </p:spTgt>
                                        </p:tgtEl>
                                        <p:attrNameLst>
                                          <p:attrName>style.visibility</p:attrName>
                                        </p:attrNameLst>
                                      </p:cBhvr>
                                      <p:to>
                                        <p:strVal val="visible"/>
                                      </p:to>
                                    </p:set>
                                    <p:animEffect transition="in" filter="wipe(down)">
                                      <p:cBhvr>
                                        <p:cTn id="39" dur="500"/>
                                        <p:tgtEl>
                                          <p:spTgt spid="5">
                                            <p:graphicEl>
                                              <a:dgm id="{31D1CDB5-1954-4B4E-9F8D-D0EBDCAD17F5}"/>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5">
                                            <p:graphicEl>
                                              <a:dgm id="{88763892-218C-4191-8B7F-F5ACAFE24338}"/>
                                            </p:graphicEl>
                                          </p:spTgt>
                                        </p:tgtEl>
                                        <p:attrNameLst>
                                          <p:attrName>style.visibility</p:attrName>
                                        </p:attrNameLst>
                                      </p:cBhvr>
                                      <p:to>
                                        <p:strVal val="visible"/>
                                      </p:to>
                                    </p:set>
                                    <p:animEffect transition="in" filter="wipe(down)">
                                      <p:cBhvr>
                                        <p:cTn id="44" dur="500"/>
                                        <p:tgtEl>
                                          <p:spTgt spid="5">
                                            <p:graphicEl>
                                              <a:dgm id="{88763892-218C-4191-8B7F-F5ACAFE24338}"/>
                                            </p:graphic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5">
                                            <p:graphicEl>
                                              <a:dgm id="{A9A57480-9828-4CC8-A7B2-1D90F70823F1}"/>
                                            </p:graphicEl>
                                          </p:spTgt>
                                        </p:tgtEl>
                                        <p:attrNameLst>
                                          <p:attrName>style.visibility</p:attrName>
                                        </p:attrNameLst>
                                      </p:cBhvr>
                                      <p:to>
                                        <p:strVal val="visible"/>
                                      </p:to>
                                    </p:set>
                                    <p:animEffect transition="in" filter="wipe(down)">
                                      <p:cBhvr>
                                        <p:cTn id="47" dur="500"/>
                                        <p:tgtEl>
                                          <p:spTgt spid="5">
                                            <p:graphicEl>
                                              <a:dgm id="{A9A57480-9828-4CC8-A7B2-1D90F70823F1}"/>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
                                            <p:graphicEl>
                                              <a:dgm id="{E6F2DC81-5AFB-40F9-95A3-80C685852B50}"/>
                                            </p:graphicEl>
                                          </p:spTgt>
                                        </p:tgtEl>
                                        <p:attrNameLst>
                                          <p:attrName>style.visibility</p:attrName>
                                        </p:attrNameLst>
                                      </p:cBhvr>
                                      <p:to>
                                        <p:strVal val="visible"/>
                                      </p:to>
                                    </p:set>
                                    <p:animEffect transition="in" filter="wipe(down)">
                                      <p:cBhvr>
                                        <p:cTn id="52" dur="500"/>
                                        <p:tgtEl>
                                          <p:spTgt spid="5">
                                            <p:graphicEl>
                                              <a:dgm id="{E6F2DC81-5AFB-40F9-95A3-80C685852B50}"/>
                                            </p:graphicEl>
                                          </p:spTgt>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5">
                                            <p:graphicEl>
                                              <a:dgm id="{9E65BB68-7F37-4580-AAFC-15936A0C1924}"/>
                                            </p:graphicEl>
                                          </p:spTgt>
                                        </p:tgtEl>
                                        <p:attrNameLst>
                                          <p:attrName>style.visibility</p:attrName>
                                        </p:attrNameLst>
                                      </p:cBhvr>
                                      <p:to>
                                        <p:strVal val="visible"/>
                                      </p:to>
                                    </p:set>
                                    <p:animEffect transition="in" filter="wipe(down)">
                                      <p:cBhvr>
                                        <p:cTn id="55" dur="500"/>
                                        <p:tgtEl>
                                          <p:spTgt spid="5">
                                            <p:graphicEl>
                                              <a:dgm id="{9E65BB68-7F37-4580-AAFC-15936A0C192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D666589-6BFA-4C79-B0E3-897DAC65E411}" type="slidenum">
              <a:rPr lang="zh-CN" altLang="en-US"/>
              <a:pPr>
                <a:defRPr/>
              </a:pPr>
              <a:t>105</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、餐厨垃圾处理工艺选择影响因素</a:t>
            </a:r>
          </a:p>
        </p:txBody>
      </p:sp>
      <p:graphicFrame>
        <p:nvGraphicFramePr>
          <p:cNvPr id="7" name="图示 6"/>
          <p:cNvGraphicFramePr/>
          <p:nvPr/>
        </p:nvGraphicFramePr>
        <p:xfrm>
          <a:off x="755576" y="1628800"/>
          <a:ext cx="784887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dgm id="{1C037654-B7EA-459F-9BCB-70761F6AE3B4}"/>
                                            </p:graphicEl>
                                          </p:spTgt>
                                        </p:tgtEl>
                                        <p:attrNameLst>
                                          <p:attrName>style.visibility</p:attrName>
                                        </p:attrNameLst>
                                      </p:cBhvr>
                                      <p:to>
                                        <p:strVal val="visible"/>
                                      </p:to>
                                    </p:set>
                                    <p:animEffect transition="in" filter="wipe(left)">
                                      <p:cBhvr>
                                        <p:cTn id="7" dur="500"/>
                                        <p:tgtEl>
                                          <p:spTgt spid="7">
                                            <p:graphicEl>
                                              <a:dgm id="{1C037654-B7EA-459F-9BCB-70761F6AE3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graphicEl>
                                              <a:dgm id="{32570042-B43B-4AC7-B223-4548C1B9B00F}"/>
                                            </p:graphicEl>
                                          </p:spTgt>
                                        </p:tgtEl>
                                        <p:attrNameLst>
                                          <p:attrName>style.visibility</p:attrName>
                                        </p:attrNameLst>
                                      </p:cBhvr>
                                      <p:to>
                                        <p:strVal val="visible"/>
                                      </p:to>
                                    </p:set>
                                    <p:animEffect transition="in" filter="wipe(left)">
                                      <p:cBhvr>
                                        <p:cTn id="12" dur="500"/>
                                        <p:tgtEl>
                                          <p:spTgt spid="7">
                                            <p:graphicEl>
                                              <a:dgm id="{32570042-B43B-4AC7-B223-4548C1B9B00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graphicEl>
                                              <a:dgm id="{62E6B4AE-A060-4B94-866B-BF2D785B7C28}"/>
                                            </p:graphicEl>
                                          </p:spTgt>
                                        </p:tgtEl>
                                        <p:attrNameLst>
                                          <p:attrName>style.visibility</p:attrName>
                                        </p:attrNameLst>
                                      </p:cBhvr>
                                      <p:to>
                                        <p:strVal val="visible"/>
                                      </p:to>
                                    </p:set>
                                    <p:animEffect transition="in" filter="wipe(left)">
                                      <p:cBhvr>
                                        <p:cTn id="17" dur="500"/>
                                        <p:tgtEl>
                                          <p:spTgt spid="7">
                                            <p:graphicEl>
                                              <a:dgm id="{62E6B4AE-A060-4B94-866B-BF2D785B7C28}"/>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graphicEl>
                                              <a:dgm id="{71478C6F-5BC2-4F28-8385-21B17DB86A09}"/>
                                            </p:graphicEl>
                                          </p:spTgt>
                                        </p:tgtEl>
                                        <p:attrNameLst>
                                          <p:attrName>style.visibility</p:attrName>
                                        </p:attrNameLst>
                                      </p:cBhvr>
                                      <p:to>
                                        <p:strVal val="visible"/>
                                      </p:to>
                                    </p:set>
                                    <p:animEffect transition="in" filter="wipe(left)">
                                      <p:cBhvr>
                                        <p:cTn id="22" dur="500"/>
                                        <p:tgtEl>
                                          <p:spTgt spid="7">
                                            <p:graphicEl>
                                              <a:dgm id="{71478C6F-5BC2-4F28-8385-21B17DB86A0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graphicEl>
                                              <a:dgm id="{6C4B009F-4670-4D65-900B-5CC7813D3914}"/>
                                            </p:graphicEl>
                                          </p:spTgt>
                                        </p:tgtEl>
                                        <p:attrNameLst>
                                          <p:attrName>style.visibility</p:attrName>
                                        </p:attrNameLst>
                                      </p:cBhvr>
                                      <p:to>
                                        <p:strVal val="visible"/>
                                      </p:to>
                                    </p:set>
                                    <p:animEffect transition="in" filter="wipe(left)">
                                      <p:cBhvr>
                                        <p:cTn id="27" dur="500"/>
                                        <p:tgtEl>
                                          <p:spTgt spid="7">
                                            <p:graphicEl>
                                              <a:dgm id="{6C4B009F-4670-4D65-900B-5CC7813D3914}"/>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graphicEl>
                                              <a:dgm id="{1134ED9E-7010-4325-A0FE-CF85C7E83319}"/>
                                            </p:graphicEl>
                                          </p:spTgt>
                                        </p:tgtEl>
                                        <p:attrNameLst>
                                          <p:attrName>style.visibility</p:attrName>
                                        </p:attrNameLst>
                                      </p:cBhvr>
                                      <p:to>
                                        <p:strVal val="visible"/>
                                      </p:to>
                                    </p:set>
                                    <p:animEffect transition="in" filter="wipe(left)">
                                      <p:cBhvr>
                                        <p:cTn id="32" dur="500"/>
                                        <p:tgtEl>
                                          <p:spTgt spid="7">
                                            <p:graphicEl>
                                              <a:dgm id="{1134ED9E-7010-4325-A0FE-CF85C7E83319}"/>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
                                            <p:graphicEl>
                                              <a:dgm id="{C40080A1-281C-42F5-BD68-A77EC0614B4D}"/>
                                            </p:graphicEl>
                                          </p:spTgt>
                                        </p:tgtEl>
                                        <p:attrNameLst>
                                          <p:attrName>style.visibility</p:attrName>
                                        </p:attrNameLst>
                                      </p:cBhvr>
                                      <p:to>
                                        <p:strVal val="visible"/>
                                      </p:to>
                                    </p:set>
                                    <p:animEffect transition="in" filter="wipe(left)">
                                      <p:cBhvr>
                                        <p:cTn id="37" dur="500"/>
                                        <p:tgtEl>
                                          <p:spTgt spid="7">
                                            <p:graphicEl>
                                              <a:dgm id="{C40080A1-281C-42F5-BD68-A77EC0614B4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graphicEl>
                                              <a:dgm id="{7A68A19B-0093-4CEF-B639-2D7E1DB724E5}"/>
                                            </p:graphicEl>
                                          </p:spTgt>
                                        </p:tgtEl>
                                        <p:attrNameLst>
                                          <p:attrName>style.visibility</p:attrName>
                                        </p:attrNameLst>
                                      </p:cBhvr>
                                      <p:to>
                                        <p:strVal val="visible"/>
                                      </p:to>
                                    </p:set>
                                    <p:animEffect transition="in" filter="wipe(left)">
                                      <p:cBhvr>
                                        <p:cTn id="42" dur="500"/>
                                        <p:tgtEl>
                                          <p:spTgt spid="7">
                                            <p:graphicEl>
                                              <a:dgm id="{7A68A19B-0093-4CEF-B639-2D7E1DB724E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graphicEl>
                                              <a:dgm id="{FC9C397E-5161-4954-8C21-CC2516D34986}"/>
                                            </p:graphicEl>
                                          </p:spTgt>
                                        </p:tgtEl>
                                        <p:attrNameLst>
                                          <p:attrName>style.visibility</p:attrName>
                                        </p:attrNameLst>
                                      </p:cBhvr>
                                      <p:to>
                                        <p:strVal val="visible"/>
                                      </p:to>
                                    </p:set>
                                    <p:animEffect transition="in" filter="wipe(left)">
                                      <p:cBhvr>
                                        <p:cTn id="47" dur="500"/>
                                        <p:tgtEl>
                                          <p:spTgt spid="7">
                                            <p:graphicEl>
                                              <a:dgm id="{FC9C397E-5161-4954-8C21-CC2516D34986}"/>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
                                            <p:graphicEl>
                                              <a:dgm id="{90988569-4B97-4331-93F4-DA03E3AA036B}"/>
                                            </p:graphicEl>
                                          </p:spTgt>
                                        </p:tgtEl>
                                        <p:attrNameLst>
                                          <p:attrName>style.visibility</p:attrName>
                                        </p:attrNameLst>
                                      </p:cBhvr>
                                      <p:to>
                                        <p:strVal val="visible"/>
                                      </p:to>
                                    </p:set>
                                    <p:animEffect transition="in" filter="wipe(left)">
                                      <p:cBhvr>
                                        <p:cTn id="52" dur="500"/>
                                        <p:tgtEl>
                                          <p:spTgt spid="7">
                                            <p:graphicEl>
                                              <a:dgm id="{90988569-4B97-4331-93F4-DA03E3AA036B}"/>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7">
                                            <p:graphicEl>
                                              <a:dgm id="{1F73377F-F99C-43F5-9025-D7504A01AE80}"/>
                                            </p:graphicEl>
                                          </p:spTgt>
                                        </p:tgtEl>
                                        <p:attrNameLst>
                                          <p:attrName>style.visibility</p:attrName>
                                        </p:attrNameLst>
                                      </p:cBhvr>
                                      <p:to>
                                        <p:strVal val="visible"/>
                                      </p:to>
                                    </p:set>
                                    <p:animEffect transition="in" filter="wipe(left)">
                                      <p:cBhvr>
                                        <p:cTn id="57" dur="500"/>
                                        <p:tgtEl>
                                          <p:spTgt spid="7">
                                            <p:graphicEl>
                                              <a:dgm id="{1F73377F-F99C-43F5-9025-D7504A01AE80}"/>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7">
                                            <p:graphicEl>
                                              <a:dgm id="{6AC47B92-B2C0-49D0-85DE-46B52F58C31B}"/>
                                            </p:graphicEl>
                                          </p:spTgt>
                                        </p:tgtEl>
                                        <p:attrNameLst>
                                          <p:attrName>style.visibility</p:attrName>
                                        </p:attrNameLst>
                                      </p:cBhvr>
                                      <p:to>
                                        <p:strVal val="visible"/>
                                      </p:to>
                                    </p:set>
                                    <p:animEffect transition="in" filter="wipe(left)">
                                      <p:cBhvr>
                                        <p:cTn id="62" dur="500"/>
                                        <p:tgtEl>
                                          <p:spTgt spid="7">
                                            <p:graphicEl>
                                              <a:dgm id="{6AC47B92-B2C0-49D0-85DE-46B52F58C31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灯片编号占位符 4"/>
          <p:cNvSpPr txBox="1">
            <a:spLocks noGrp="1" noChangeArrowheads="1"/>
          </p:cNvSpPr>
          <p:nvPr/>
        </p:nvSpPr>
        <p:spPr bwMode="auto">
          <a:xfrm>
            <a:off x="8099425" y="6453188"/>
            <a:ext cx="720725" cy="331787"/>
          </a:xfrm>
          <a:prstGeom prst="rect">
            <a:avLst/>
          </a:prstGeom>
          <a:noFill/>
          <a:ln w="9525">
            <a:noFill/>
            <a:miter lim="800000"/>
            <a:headEnd/>
            <a:tailEnd/>
          </a:ln>
        </p:spPr>
        <p:txBody>
          <a:bodyPr/>
          <a:lstStyle/>
          <a:p>
            <a:pPr algn="r"/>
            <a:fld id="{5DF09EE5-0EB3-42F9-8FD1-B107113AB083}" type="slidenum">
              <a:rPr lang="en-US" altLang="zh-CN" sz="1400" b="0">
                <a:solidFill>
                  <a:srgbClr val="FAB92B"/>
                </a:solidFill>
              </a:rPr>
              <a:pPr algn="r"/>
              <a:t>106</a:t>
            </a:fld>
            <a:endParaRPr lang="en-US" altLang="zh-CN" sz="1400" b="0">
              <a:solidFill>
                <a:srgbClr val="FAB92B"/>
              </a:solidFill>
            </a:endParaRPr>
          </a:p>
        </p:txBody>
      </p:sp>
      <p:sp>
        <p:nvSpPr>
          <p:cNvPr id="30723" name="Rectangle 2"/>
          <p:cNvSpPr>
            <a:spLocks noGrp="1" noChangeArrowheads="1"/>
          </p:cNvSpPr>
          <p:nvPr>
            <p:ph type="title" idx="4294967295"/>
          </p:nvPr>
        </p:nvSpPr>
        <p:spPr>
          <a:xfrm>
            <a:off x="395288" y="692150"/>
            <a:ext cx="7993062" cy="576263"/>
          </a:xfrm>
          <a:prstGeom prst="rect">
            <a:avLst/>
          </a:prstGeom>
        </p:spPr>
        <p:txBody>
          <a:bodyPr/>
          <a:lstStyle/>
          <a:p>
            <a:pPr eaLnBrk="1" hangingPunct="1"/>
            <a:r>
              <a:rPr lang="zh-CN" altLang="en-US" sz="2800" b="1" smtClean="0">
                <a:solidFill>
                  <a:srgbClr val="0070C0"/>
                </a:solidFill>
                <a:effectLst>
                  <a:outerShdw blurRad="38100" dist="38100" dir="2700000" algn="tl">
                    <a:srgbClr val="C0C0C0"/>
                  </a:outerShdw>
                </a:effectLst>
                <a:latin typeface="黑体" pitchFamily="2" charset="-122"/>
              </a:rPr>
              <a:t>二、餐厨垃圾处理工艺总结</a:t>
            </a:r>
          </a:p>
        </p:txBody>
      </p:sp>
      <p:graphicFrame>
        <p:nvGraphicFramePr>
          <p:cNvPr id="1026" name="Object 4"/>
          <p:cNvGraphicFramePr>
            <a:graphicFrameLocks noChangeAspect="1"/>
          </p:cNvGraphicFramePr>
          <p:nvPr>
            <p:ph sz="half" idx="4294967295"/>
          </p:nvPr>
        </p:nvGraphicFramePr>
        <p:xfrm>
          <a:off x="1928794" y="2214554"/>
          <a:ext cx="5738832" cy="3938858"/>
        </p:xfrm>
        <a:graphic>
          <a:graphicData uri="http://schemas.openxmlformats.org/presentationml/2006/ole">
            <p:oleObj spid="_x0000_s125954" name="Visio" r:id="rId3" imgW="4246514" imgH="2914637" progId="Visio.Drawing.11">
              <p:embed/>
            </p:oleObj>
          </a:graphicData>
        </a:graphic>
      </p:graphicFrame>
      <p:sp>
        <p:nvSpPr>
          <p:cNvPr id="2" name="内容占位符 2"/>
          <p:cNvSpPr txBox="1">
            <a:spLocks/>
          </p:cNvSpPr>
          <p:nvPr/>
        </p:nvSpPr>
        <p:spPr bwMode="auto">
          <a:xfrm>
            <a:off x="428596" y="1500174"/>
            <a:ext cx="8353425" cy="935037"/>
          </a:xfrm>
          <a:prstGeom prst="rect">
            <a:avLst/>
          </a:prstGeom>
          <a:noFill/>
          <a:ln w="9525">
            <a:noFill/>
            <a:miter lim="800000"/>
            <a:headEnd/>
            <a:tailEnd/>
          </a:ln>
        </p:spPr>
        <p:txBody>
          <a:bodyPr/>
          <a:lstStyle/>
          <a:p>
            <a:pPr marL="342900" indent="-342900">
              <a:lnSpc>
                <a:spcPct val="120000"/>
              </a:lnSpc>
            </a:pPr>
            <a:r>
              <a:rPr lang="zh-CN" altLang="en-US" b="1" dirty="0">
                <a:latin typeface="楷体_GB2312" pitchFamily="49" charset="-122"/>
                <a:ea typeface="楷体_GB2312" pitchFamily="49" charset="-122"/>
              </a:rPr>
              <a:t>餐厨垃圾处理有多种工艺，厌氧、肥料化、饲料化等等，但每种工艺都可以归纳一下原则工艺。</a:t>
            </a:r>
          </a:p>
        </p:txBody>
      </p:sp>
      <p:sp>
        <p:nvSpPr>
          <p:cNvPr id="6" name="圆角矩形 5"/>
          <p:cNvSpPr/>
          <p:nvPr/>
        </p:nvSpPr>
        <p:spPr>
          <a:xfrm>
            <a:off x="571472" y="785794"/>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smtClean="0">
                <a:solidFill>
                  <a:srgbClr val="FFFF00"/>
                </a:solidFill>
                <a:latin typeface="Arial" pitchFamily="34" charset="0"/>
                <a:ea typeface="黑体" pitchFamily="2" charset="-122"/>
                <a:cs typeface="Arial" pitchFamily="34" charset="0"/>
              </a:rPr>
              <a:t>1</a:t>
            </a:r>
            <a:r>
              <a:rPr lang="zh-CN" altLang="en-US" sz="2800" b="1" dirty="0" smtClean="0">
                <a:solidFill>
                  <a:srgbClr val="FFFF00"/>
                </a:solidFill>
                <a:latin typeface="Arial" pitchFamily="34" charset="0"/>
                <a:ea typeface="黑体" pitchFamily="2" charset="-122"/>
                <a:cs typeface="Arial" pitchFamily="34" charset="0"/>
              </a:rPr>
              <a:t>、餐厨垃圾处理工艺选择影响因素</a:t>
            </a:r>
            <a:endParaRPr lang="zh-CN" altLang="en-US" sz="2800" b="1" dirty="0">
              <a:solidFill>
                <a:srgbClr val="FFFF00"/>
              </a:solidFill>
              <a:latin typeface="Arial" pitchFamily="34" charset="0"/>
              <a:ea typeface="黑体" pitchFamily="2" charset="-122"/>
              <a:cs typeface="Arial"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55A472B-6B43-4245-80F4-3952DC151723}" type="slidenum">
              <a:rPr lang="zh-CN" altLang="en-US"/>
              <a:pPr>
                <a:defRPr/>
              </a:pPr>
              <a:t>107</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、预处理工艺选择原则</a:t>
            </a:r>
          </a:p>
        </p:txBody>
      </p:sp>
      <p:sp>
        <p:nvSpPr>
          <p:cNvPr id="124932" name="矩形 28"/>
          <p:cNvSpPr>
            <a:spLocks noChangeArrowheads="1"/>
          </p:cNvSpPr>
          <p:nvPr/>
        </p:nvSpPr>
        <p:spPr bwMode="auto">
          <a:xfrm>
            <a:off x="460375" y="1557338"/>
            <a:ext cx="8072438" cy="1420812"/>
          </a:xfrm>
          <a:prstGeom prst="rect">
            <a:avLst/>
          </a:prstGeom>
          <a:noFill/>
          <a:ln w="9525">
            <a:noFill/>
            <a:miter lim="800000"/>
            <a:headEnd/>
            <a:tailEnd/>
          </a:ln>
        </p:spPr>
        <p:txBody>
          <a:bodyPr>
            <a:spAutoFit/>
          </a:bodyPr>
          <a:lstStyle/>
          <a:p>
            <a:pPr>
              <a:lnSpc>
                <a:spcPct val="120000"/>
              </a:lnSpc>
              <a:spcBef>
                <a:spcPct val="20000"/>
              </a:spcBef>
            </a:pPr>
            <a:r>
              <a:rPr lang="zh-CN" altLang="en-US" b="1" dirty="0">
                <a:solidFill>
                  <a:srgbClr val="0066FF"/>
                </a:solidFill>
                <a:ea typeface="黑体" pitchFamily="49" charset="-122"/>
                <a:cs typeface="Arial" charset="0"/>
              </a:rPr>
              <a:t>       预处理工艺的选择要根据核心工艺的工艺要求来选择，而不论哪种核心工艺，都是利用餐厨垃圾中的有机质和高浓度的有机废水，并实现其</a:t>
            </a:r>
            <a:r>
              <a:rPr lang="zh-CN" altLang="en-US" b="1" dirty="0">
                <a:solidFill>
                  <a:srgbClr val="C00000"/>
                </a:solidFill>
                <a:ea typeface="黑体" pitchFamily="49" charset="-122"/>
                <a:cs typeface="Arial" charset="0"/>
              </a:rPr>
              <a:t>减量化、无害化和资源化</a:t>
            </a:r>
            <a:r>
              <a:rPr lang="zh-CN" altLang="en-US" b="1" dirty="0">
                <a:solidFill>
                  <a:srgbClr val="0066FF"/>
                </a:solidFill>
                <a:ea typeface="黑体" pitchFamily="49" charset="-122"/>
                <a:cs typeface="Arial" charset="0"/>
              </a:rPr>
              <a:t>。因此，预处理工艺的最终目的是给核心工艺段提供</a:t>
            </a:r>
            <a:r>
              <a:rPr lang="zh-CN" altLang="en-US" b="1" dirty="0">
                <a:solidFill>
                  <a:srgbClr val="C00000"/>
                </a:solidFill>
                <a:ea typeface="黑体" pitchFamily="49" charset="-122"/>
                <a:cs typeface="Arial" charset="0"/>
              </a:rPr>
              <a:t>尽可能多的</a:t>
            </a:r>
            <a:r>
              <a:rPr lang="zh-CN" altLang="en-US" b="1" dirty="0">
                <a:solidFill>
                  <a:srgbClr val="0066FF"/>
                </a:solidFill>
                <a:ea typeface="黑体" pitchFamily="49" charset="-122"/>
                <a:cs typeface="Arial" charset="0"/>
              </a:rPr>
              <a:t>、</a:t>
            </a:r>
            <a:r>
              <a:rPr lang="zh-CN" altLang="en-US" b="1" dirty="0">
                <a:solidFill>
                  <a:srgbClr val="C00000"/>
                </a:solidFill>
                <a:ea typeface="黑体" pitchFamily="49" charset="-122"/>
                <a:cs typeface="Arial" charset="0"/>
              </a:rPr>
              <a:t>更好利用的</a:t>
            </a:r>
            <a:r>
              <a:rPr lang="zh-CN" altLang="en-US" b="1" dirty="0">
                <a:solidFill>
                  <a:srgbClr val="0066FF"/>
                </a:solidFill>
                <a:ea typeface="黑体" pitchFamily="49" charset="-122"/>
                <a:cs typeface="Arial" charset="0"/>
              </a:rPr>
              <a:t>有机质。</a:t>
            </a:r>
            <a:endParaRPr lang="en-US" altLang="zh-CN" b="1" dirty="0">
              <a:solidFill>
                <a:srgbClr val="0066FF"/>
              </a:solidFill>
              <a:ea typeface="黑体" pitchFamily="49" charset="-122"/>
              <a:cs typeface="Arial" charset="0"/>
            </a:endParaRPr>
          </a:p>
        </p:txBody>
      </p:sp>
      <p:graphicFrame>
        <p:nvGraphicFramePr>
          <p:cNvPr id="6" name="图示 5"/>
          <p:cNvGraphicFramePr/>
          <p:nvPr/>
        </p:nvGraphicFramePr>
        <p:xfrm>
          <a:off x="536576" y="3004889"/>
          <a:ext cx="8352728" cy="3096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211F5CD-317E-4FE9-93BB-5BC786DFDEF5}" type="slidenum">
              <a:rPr lang="zh-CN" altLang="en-US"/>
              <a:pPr>
                <a:defRPr/>
              </a:pPr>
              <a:t>108</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、核心工艺选择原则</a:t>
            </a:r>
          </a:p>
        </p:txBody>
      </p:sp>
      <p:sp>
        <p:nvSpPr>
          <p:cNvPr id="125956" name="矩形 28"/>
          <p:cNvSpPr>
            <a:spLocks noChangeArrowheads="1"/>
          </p:cNvSpPr>
          <p:nvPr/>
        </p:nvSpPr>
        <p:spPr bwMode="auto">
          <a:xfrm>
            <a:off x="460375" y="1557338"/>
            <a:ext cx="8072438" cy="1420812"/>
          </a:xfrm>
          <a:prstGeom prst="rect">
            <a:avLst/>
          </a:prstGeom>
          <a:noFill/>
          <a:ln w="9525">
            <a:noFill/>
            <a:miter lim="800000"/>
            <a:headEnd/>
            <a:tailEnd/>
          </a:ln>
        </p:spPr>
        <p:txBody>
          <a:bodyPr>
            <a:spAutoFit/>
          </a:bodyPr>
          <a:lstStyle/>
          <a:p>
            <a:pPr>
              <a:lnSpc>
                <a:spcPct val="120000"/>
              </a:lnSpc>
              <a:spcBef>
                <a:spcPct val="20000"/>
              </a:spcBef>
            </a:pPr>
            <a:r>
              <a:rPr lang="zh-CN" altLang="en-US" b="1" dirty="0">
                <a:solidFill>
                  <a:srgbClr val="0066FF"/>
                </a:solidFill>
                <a:ea typeface="黑体" pitchFamily="49" charset="-122"/>
                <a:cs typeface="Arial" charset="0"/>
              </a:rPr>
              <a:t>       核心工艺通过利用预处理工段提供的有机质，实现有机质</a:t>
            </a:r>
            <a:r>
              <a:rPr lang="zh-CN" altLang="en-US" b="1" dirty="0" smtClean="0">
                <a:solidFill>
                  <a:srgbClr val="0066FF"/>
                </a:solidFill>
                <a:ea typeface="黑体" pitchFamily="49" charset="-122"/>
                <a:cs typeface="Arial" charset="0"/>
              </a:rPr>
              <a:t>的无害化处理和</a:t>
            </a:r>
            <a:r>
              <a:rPr lang="zh-CN" altLang="en-US" b="1" dirty="0">
                <a:solidFill>
                  <a:srgbClr val="0066FF"/>
                </a:solidFill>
                <a:ea typeface="黑体" pitchFamily="49" charset="-122"/>
                <a:cs typeface="Arial" charset="0"/>
              </a:rPr>
              <a:t>资源化，最终尽可能产生少量的废弃物和大量的、附加值高、容易利用的、销路好的资源化产品。因此，核心工艺的选择与固体废物处理的原则和资源化产品息息相关。</a:t>
            </a:r>
            <a:endParaRPr lang="en-US" altLang="zh-CN" b="1" dirty="0">
              <a:solidFill>
                <a:srgbClr val="0066FF"/>
              </a:solidFill>
              <a:ea typeface="黑体" pitchFamily="49" charset="-122"/>
              <a:cs typeface="Arial" charset="0"/>
            </a:endParaRPr>
          </a:p>
        </p:txBody>
      </p:sp>
      <p:graphicFrame>
        <p:nvGraphicFramePr>
          <p:cNvPr id="6" name="图示 5"/>
          <p:cNvGraphicFramePr/>
          <p:nvPr/>
        </p:nvGraphicFramePr>
        <p:xfrm>
          <a:off x="539750" y="2996952"/>
          <a:ext cx="8352730"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60971A6-B45D-4A7E-988F-8F449D3FA85B}" type="slidenum">
              <a:rPr lang="zh-CN" altLang="en-US"/>
              <a:pPr>
                <a:defRPr/>
              </a:pPr>
              <a:t>109</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、最终产品去向剖析</a:t>
            </a:r>
          </a:p>
        </p:txBody>
      </p:sp>
      <p:sp>
        <p:nvSpPr>
          <p:cNvPr id="126980" name="Rectangle 3"/>
          <p:cNvSpPr>
            <a:spLocks noChangeArrowheads="1"/>
          </p:cNvSpPr>
          <p:nvPr/>
        </p:nvSpPr>
        <p:spPr bwMode="auto">
          <a:xfrm>
            <a:off x="473075" y="1628775"/>
            <a:ext cx="8207375" cy="4608513"/>
          </a:xfrm>
          <a:prstGeom prst="rect">
            <a:avLst/>
          </a:prstGeom>
          <a:noFill/>
          <a:ln w="9525">
            <a:noFill/>
            <a:miter lim="800000"/>
            <a:headEnd/>
            <a:tailEnd/>
          </a:ln>
        </p:spPr>
        <p:txBody>
          <a:bodyPr/>
          <a:lstStyle/>
          <a:p>
            <a:pPr>
              <a:lnSpc>
                <a:spcPct val="150000"/>
              </a:lnSpc>
            </a:pPr>
            <a:r>
              <a:rPr lang="en-US" altLang="zh-CN" b="1" dirty="0">
                <a:solidFill>
                  <a:srgbClr val="0066FF"/>
                </a:solidFill>
                <a:latin typeface="黑体" pitchFamily="49" charset="-122"/>
                <a:ea typeface="黑体" pitchFamily="49" charset="-122"/>
              </a:rPr>
              <a:t>    </a:t>
            </a:r>
            <a:r>
              <a:rPr lang="zh-CN" altLang="zh-CN" b="1" dirty="0">
                <a:solidFill>
                  <a:srgbClr val="0066FF"/>
                </a:solidFill>
                <a:latin typeface="黑体" pitchFamily="49" charset="-122"/>
                <a:ea typeface="黑体" pitchFamily="49" charset="-122"/>
              </a:rPr>
              <a:t>餐厨垃圾在无害化处理和资源化利用过程中，可能</a:t>
            </a:r>
            <a:r>
              <a:rPr lang="zh-CN" altLang="en-US" b="1" dirty="0">
                <a:solidFill>
                  <a:srgbClr val="0066FF"/>
                </a:solidFill>
                <a:latin typeface="黑体" pitchFamily="49" charset="-122"/>
                <a:ea typeface="黑体" pitchFamily="49" charset="-122"/>
              </a:rPr>
              <a:t>产出的直接</a:t>
            </a:r>
            <a:r>
              <a:rPr lang="zh-CN" altLang="zh-CN" b="1" dirty="0">
                <a:solidFill>
                  <a:srgbClr val="0066FF"/>
                </a:solidFill>
                <a:latin typeface="黑体" pitchFamily="49" charset="-122"/>
                <a:ea typeface="黑体" pitchFamily="49" charset="-122"/>
              </a:rPr>
              <a:t>产品有以下几种：</a:t>
            </a:r>
            <a:r>
              <a:rPr lang="zh-CN" altLang="zh-CN" b="1" dirty="0">
                <a:solidFill>
                  <a:srgbClr val="C00000"/>
                </a:solidFill>
                <a:latin typeface="黑体" pitchFamily="49" charset="-122"/>
                <a:ea typeface="黑体" pitchFamily="49" charset="-122"/>
              </a:rPr>
              <a:t>油脂、饲料/肥料、</a:t>
            </a:r>
            <a:r>
              <a:rPr lang="zh-CN" altLang="en-US" b="1" dirty="0">
                <a:solidFill>
                  <a:srgbClr val="C00000"/>
                </a:solidFill>
                <a:latin typeface="黑体" pitchFamily="49" charset="-122"/>
                <a:ea typeface="黑体" pitchFamily="49" charset="-122"/>
              </a:rPr>
              <a:t>营养土、</a:t>
            </a:r>
            <a:r>
              <a:rPr lang="zh-CN" altLang="zh-CN" b="1" dirty="0">
                <a:solidFill>
                  <a:srgbClr val="C00000"/>
                </a:solidFill>
                <a:latin typeface="黑体" pitchFamily="49" charset="-122"/>
                <a:ea typeface="黑体" pitchFamily="49" charset="-122"/>
              </a:rPr>
              <a:t>沼气。</a:t>
            </a:r>
          </a:p>
          <a:p>
            <a:pPr>
              <a:lnSpc>
                <a:spcPct val="150000"/>
              </a:lnSpc>
            </a:pPr>
            <a:r>
              <a:rPr lang="zh-CN" altLang="en-US" b="1" dirty="0">
                <a:solidFill>
                  <a:srgbClr val="C00000"/>
                </a:solidFill>
                <a:latin typeface="黑体" pitchFamily="49" charset="-122"/>
                <a:ea typeface="黑体" pitchFamily="49" charset="-122"/>
              </a:rPr>
              <a:t>（</a:t>
            </a:r>
            <a:r>
              <a:rPr lang="en-US" altLang="zh-CN" b="1" dirty="0">
                <a:solidFill>
                  <a:srgbClr val="C00000"/>
                </a:solidFill>
                <a:latin typeface="黑体" pitchFamily="49" charset="-122"/>
                <a:ea typeface="黑体" pitchFamily="49" charset="-122"/>
              </a:rPr>
              <a:t>1</a:t>
            </a:r>
            <a:r>
              <a:rPr lang="zh-CN" altLang="en-US" b="1" dirty="0">
                <a:solidFill>
                  <a:srgbClr val="C00000"/>
                </a:solidFill>
                <a:latin typeface="黑体" pitchFamily="49" charset="-122"/>
                <a:ea typeface="黑体" pitchFamily="49" charset="-122"/>
              </a:rPr>
              <a:t>）</a:t>
            </a:r>
            <a:r>
              <a:rPr lang="zh-CN" altLang="zh-CN" b="1" dirty="0">
                <a:solidFill>
                  <a:srgbClr val="C00000"/>
                </a:solidFill>
                <a:latin typeface="黑体" pitchFamily="49" charset="-122"/>
                <a:ea typeface="黑体" pitchFamily="49" charset="-122"/>
              </a:rPr>
              <a:t>油脂</a:t>
            </a:r>
          </a:p>
          <a:p>
            <a:pPr>
              <a:lnSpc>
                <a:spcPct val="150000"/>
              </a:lnSpc>
              <a:buFontTx/>
              <a:buChar char="•"/>
            </a:pPr>
            <a:r>
              <a:rPr lang="zh-CN" altLang="zh-CN" b="1" dirty="0">
                <a:solidFill>
                  <a:srgbClr val="002060"/>
                </a:solidFill>
                <a:latin typeface="黑体" pitchFamily="49" charset="-122"/>
                <a:ea typeface="黑体" pitchFamily="49" charset="-122"/>
              </a:rPr>
              <a:t>餐厨垃圾中油脂含量与当地的饮食文化密切相关，一般为2～3%，处理过程中油脂的回收率一般约为</a:t>
            </a:r>
            <a:r>
              <a:rPr lang="en-US" altLang="zh-CN" b="1" dirty="0">
                <a:solidFill>
                  <a:srgbClr val="002060"/>
                </a:solidFill>
                <a:latin typeface="黑体" pitchFamily="49" charset="-122"/>
                <a:ea typeface="黑体" pitchFamily="49" charset="-122"/>
              </a:rPr>
              <a:t>50%~</a:t>
            </a:r>
            <a:r>
              <a:rPr lang="zh-CN" altLang="zh-CN" b="1" dirty="0">
                <a:solidFill>
                  <a:srgbClr val="002060"/>
                </a:solidFill>
                <a:latin typeface="黑体" pitchFamily="49" charset="-122"/>
                <a:ea typeface="黑体" pitchFamily="49" charset="-122"/>
              </a:rPr>
              <a:t>9</a:t>
            </a:r>
            <a:r>
              <a:rPr lang="en-US" altLang="zh-CN" b="1" dirty="0">
                <a:solidFill>
                  <a:srgbClr val="002060"/>
                </a:solidFill>
                <a:latin typeface="黑体" pitchFamily="49" charset="-122"/>
                <a:ea typeface="黑体" pitchFamily="49" charset="-122"/>
              </a:rPr>
              <a:t>5</a:t>
            </a:r>
            <a:r>
              <a:rPr lang="zh-CN" altLang="zh-CN" b="1" dirty="0">
                <a:solidFill>
                  <a:srgbClr val="002060"/>
                </a:solidFill>
                <a:latin typeface="黑体" pitchFamily="49" charset="-122"/>
                <a:ea typeface="黑体" pitchFamily="49" charset="-122"/>
              </a:rPr>
              <a:t>%。</a:t>
            </a:r>
          </a:p>
          <a:p>
            <a:pPr>
              <a:lnSpc>
                <a:spcPct val="150000"/>
              </a:lnSpc>
              <a:buFontTx/>
              <a:buChar char="•"/>
            </a:pPr>
            <a:r>
              <a:rPr lang="zh-CN" altLang="en-US" b="1" dirty="0">
                <a:solidFill>
                  <a:srgbClr val="002060"/>
                </a:solidFill>
                <a:latin typeface="黑体" pitchFamily="49" charset="-122"/>
                <a:ea typeface="黑体" pitchFamily="49" charset="-122"/>
              </a:rPr>
              <a:t>油脂的价值很高，可以外卖给化工厂，油脂的提取纯度按加工厂的要求即可。也有餐厨项目直接将油脂生产成生物柴油，但投入与产出不成正比，给实际运行带来困难。</a:t>
            </a:r>
          </a:p>
          <a:p>
            <a:pPr>
              <a:lnSpc>
                <a:spcPct val="150000"/>
              </a:lnSpc>
            </a:pPr>
            <a:r>
              <a:rPr lang="zh-CN" altLang="en-US" b="1" dirty="0">
                <a:solidFill>
                  <a:srgbClr val="C00000"/>
                </a:solidFill>
                <a:latin typeface="黑体" pitchFamily="49" charset="-122"/>
                <a:ea typeface="黑体" pitchFamily="49" charset="-122"/>
              </a:rPr>
              <a:t>（</a:t>
            </a:r>
            <a:r>
              <a:rPr lang="en-US" altLang="zh-CN" b="1" dirty="0">
                <a:solidFill>
                  <a:srgbClr val="C00000"/>
                </a:solidFill>
                <a:latin typeface="黑体" pitchFamily="49" charset="-122"/>
                <a:ea typeface="黑体" pitchFamily="49" charset="-122"/>
              </a:rPr>
              <a:t>2</a:t>
            </a:r>
            <a:r>
              <a:rPr lang="zh-CN" altLang="en-US" b="1" dirty="0">
                <a:solidFill>
                  <a:srgbClr val="C00000"/>
                </a:solidFill>
                <a:latin typeface="黑体" pitchFamily="49" charset="-122"/>
                <a:ea typeface="黑体" pitchFamily="49" charset="-122"/>
              </a:rPr>
              <a:t>）饲料</a:t>
            </a:r>
            <a:r>
              <a:rPr lang="en-US" altLang="zh-CN" b="1" dirty="0">
                <a:solidFill>
                  <a:srgbClr val="C00000"/>
                </a:solidFill>
                <a:latin typeface="黑体" pitchFamily="49" charset="-122"/>
                <a:ea typeface="黑体" pitchFamily="49" charset="-122"/>
              </a:rPr>
              <a:t>/</a:t>
            </a:r>
            <a:r>
              <a:rPr lang="zh-CN" altLang="en-US" b="1" dirty="0">
                <a:solidFill>
                  <a:srgbClr val="C00000"/>
                </a:solidFill>
                <a:latin typeface="黑体" pitchFamily="49" charset="-122"/>
                <a:ea typeface="黑体" pitchFamily="49" charset="-122"/>
              </a:rPr>
              <a:t>肥料</a:t>
            </a:r>
          </a:p>
          <a:p>
            <a:pPr>
              <a:lnSpc>
                <a:spcPct val="150000"/>
              </a:lnSpc>
            </a:pPr>
            <a:r>
              <a:rPr lang="zh-CN" altLang="en-US" b="1" dirty="0">
                <a:solidFill>
                  <a:srgbClr val="002060"/>
                </a:solidFill>
                <a:latin typeface="黑体" pitchFamily="49" charset="-122"/>
                <a:ea typeface="黑体" pitchFamily="49" charset="-122"/>
              </a:rPr>
              <a:t>饲料</a:t>
            </a:r>
            <a:r>
              <a:rPr lang="en-US" altLang="zh-CN" b="1" dirty="0">
                <a:solidFill>
                  <a:srgbClr val="002060"/>
                </a:solidFill>
                <a:latin typeface="黑体" pitchFamily="49" charset="-122"/>
                <a:ea typeface="黑体" pitchFamily="49" charset="-122"/>
              </a:rPr>
              <a:t>/</a:t>
            </a:r>
            <a:r>
              <a:rPr lang="zh-CN" altLang="en-US" b="1" dirty="0">
                <a:solidFill>
                  <a:srgbClr val="002060"/>
                </a:solidFill>
                <a:latin typeface="黑体" pitchFamily="49" charset="-122"/>
                <a:ea typeface="黑体" pitchFamily="49" charset="-122"/>
              </a:rPr>
              <a:t>肥料的价值也较高，有机物利用率高，按餐厨垃圾制作饲料</a:t>
            </a:r>
            <a:r>
              <a:rPr lang="en-US" altLang="zh-CN" b="1" dirty="0">
                <a:solidFill>
                  <a:srgbClr val="002060"/>
                </a:solidFill>
                <a:latin typeface="黑体" pitchFamily="49" charset="-122"/>
                <a:ea typeface="黑体" pitchFamily="49" charset="-122"/>
              </a:rPr>
              <a:t>/</a:t>
            </a:r>
            <a:r>
              <a:rPr lang="zh-CN" altLang="en-US" b="1" dirty="0">
                <a:solidFill>
                  <a:srgbClr val="002060"/>
                </a:solidFill>
                <a:latin typeface="黑体" pitchFamily="49" charset="-122"/>
                <a:ea typeface="黑体" pitchFamily="49" charset="-122"/>
              </a:rPr>
              <a:t>肥料的标准加工即可。</a:t>
            </a:r>
          </a:p>
          <a:p>
            <a:pPr>
              <a:lnSpc>
                <a:spcPct val="150000"/>
              </a:lnSpc>
            </a:pPr>
            <a:endParaRPr lang="en-US" altLang="zh-CN" b="1" dirty="0">
              <a:solidFill>
                <a:srgbClr val="0066FF"/>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D593E699-6F62-4CE7-AC5B-69CEF6E3403C}"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11</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 name="流程图: 文档 3"/>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2800" b="1" smtClean="0">
                <a:solidFill>
                  <a:srgbClr val="FFFF00"/>
                </a:solidFill>
                <a:ea typeface="黑体" pitchFamily="2" charset="-122"/>
                <a:cs typeface="Arial" pitchFamily="34" charset="0"/>
              </a:rPr>
              <a:t>4</a:t>
            </a:r>
            <a:r>
              <a:rPr lang="zh-CN" altLang="en-US" sz="2800" b="1" smtClean="0">
                <a:solidFill>
                  <a:srgbClr val="FFFF00"/>
                </a:solidFill>
                <a:ea typeface="黑体" pitchFamily="2" charset="-122"/>
                <a:cs typeface="Arial" pitchFamily="34" charset="0"/>
              </a:rPr>
              <a:t>、餐厨垃圾的收集及去向</a:t>
            </a:r>
          </a:p>
        </p:txBody>
      </p:sp>
      <p:pic>
        <p:nvPicPr>
          <p:cNvPr id="22534" name="Picture 7" descr="未命名"/>
          <p:cNvPicPr>
            <a:picLocks noChangeAspect="1" noChangeArrowheads="1"/>
          </p:cNvPicPr>
          <p:nvPr/>
        </p:nvPicPr>
        <p:blipFill>
          <a:blip r:embed="rId2" cstate="print"/>
          <a:srcRect/>
          <a:stretch>
            <a:fillRect/>
          </a:stretch>
        </p:blipFill>
        <p:spPr bwMode="auto">
          <a:xfrm>
            <a:off x="468313" y="1844675"/>
            <a:ext cx="7704137" cy="417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2560E117-3CB0-4928-81FC-50D20B765330}" type="slidenum">
              <a:rPr lang="zh-CN" altLang="en-US"/>
              <a:pPr>
                <a:defRPr/>
              </a:pPr>
              <a:t>110</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、最终产品去向剖析</a:t>
            </a:r>
          </a:p>
        </p:txBody>
      </p:sp>
      <p:sp>
        <p:nvSpPr>
          <p:cNvPr id="128004" name="Rectangle 3"/>
          <p:cNvSpPr>
            <a:spLocks noChangeArrowheads="1"/>
          </p:cNvSpPr>
          <p:nvPr/>
        </p:nvSpPr>
        <p:spPr bwMode="auto">
          <a:xfrm>
            <a:off x="365125" y="1484313"/>
            <a:ext cx="8208963" cy="1439862"/>
          </a:xfrm>
          <a:prstGeom prst="rect">
            <a:avLst/>
          </a:prstGeom>
          <a:noFill/>
          <a:ln w="9525">
            <a:noFill/>
            <a:miter lim="800000"/>
            <a:headEnd/>
            <a:tailEnd/>
          </a:ln>
        </p:spPr>
        <p:txBody>
          <a:bodyPr/>
          <a:lstStyle/>
          <a:p>
            <a:pPr>
              <a:lnSpc>
                <a:spcPct val="150000"/>
              </a:lnSpc>
            </a:pPr>
            <a:r>
              <a:rPr lang="zh-CN" altLang="en-US" b="1" dirty="0">
                <a:solidFill>
                  <a:srgbClr val="C00000"/>
                </a:solidFill>
                <a:latin typeface="黑体" pitchFamily="49" charset="-122"/>
                <a:ea typeface="黑体" pitchFamily="49" charset="-122"/>
              </a:rPr>
              <a:t>（</a:t>
            </a:r>
            <a:r>
              <a:rPr lang="zh-CN" altLang="zh-CN" b="1" dirty="0">
                <a:solidFill>
                  <a:srgbClr val="C00000"/>
                </a:solidFill>
                <a:latin typeface="黑体" pitchFamily="49" charset="-122"/>
                <a:ea typeface="黑体" pitchFamily="49" charset="-122"/>
              </a:rPr>
              <a:t>3</a:t>
            </a:r>
            <a:r>
              <a:rPr lang="zh-CN" altLang="en-US" b="1" dirty="0">
                <a:solidFill>
                  <a:srgbClr val="C00000"/>
                </a:solidFill>
                <a:latin typeface="黑体" pitchFamily="49" charset="-122"/>
                <a:ea typeface="黑体" pitchFamily="49" charset="-122"/>
              </a:rPr>
              <a:t>）</a:t>
            </a:r>
            <a:r>
              <a:rPr lang="zh-CN" altLang="zh-CN" b="1" dirty="0">
                <a:solidFill>
                  <a:srgbClr val="C00000"/>
                </a:solidFill>
                <a:latin typeface="黑体" pitchFamily="49" charset="-122"/>
                <a:ea typeface="黑体" pitchFamily="49" charset="-122"/>
              </a:rPr>
              <a:t>沼气</a:t>
            </a:r>
          </a:p>
          <a:p>
            <a:pPr>
              <a:lnSpc>
                <a:spcPct val="150000"/>
              </a:lnSpc>
            </a:pPr>
            <a:r>
              <a:rPr lang="zh-CN" altLang="zh-CN" b="1" dirty="0">
                <a:solidFill>
                  <a:srgbClr val="002060"/>
                </a:solidFill>
                <a:latin typeface="黑体" pitchFamily="49" charset="-122"/>
                <a:ea typeface="黑体" pitchFamily="49" charset="-122"/>
              </a:rPr>
              <a:t>从理论上说，沼气的用途较多，经过脱S、脱水的沼气可以用作燃料（烧锅炉、供附近居民使用）、可以发电（上网或自用）、可以净化压缩成天然气。</a:t>
            </a:r>
          </a:p>
        </p:txBody>
      </p:sp>
      <p:pic>
        <p:nvPicPr>
          <p:cNvPr id="128005" name="Picture 2" descr="C:\Documents and Settings\Administrator\桌面\2010101535870013.jpg"/>
          <p:cNvPicPr>
            <a:picLocks noChangeAspect="1" noChangeArrowheads="1"/>
          </p:cNvPicPr>
          <p:nvPr/>
        </p:nvPicPr>
        <p:blipFill>
          <a:blip r:embed="rId2" cstate="print"/>
          <a:srcRect t="16934" b="15691"/>
          <a:stretch>
            <a:fillRect/>
          </a:stretch>
        </p:blipFill>
        <p:spPr bwMode="auto">
          <a:xfrm>
            <a:off x="684213" y="3789363"/>
            <a:ext cx="2832100" cy="1533525"/>
          </a:xfrm>
          <a:prstGeom prst="rect">
            <a:avLst/>
          </a:prstGeom>
          <a:noFill/>
          <a:ln w="9525">
            <a:noFill/>
            <a:miter lim="800000"/>
            <a:headEnd/>
            <a:tailEnd/>
          </a:ln>
        </p:spPr>
      </p:pic>
      <p:pic>
        <p:nvPicPr>
          <p:cNvPr id="128006" name="Picture 3" descr="C:\Documents and Settings\Administrator\桌面\20091130170132628952.jpg"/>
          <p:cNvPicPr>
            <a:picLocks noChangeAspect="1" noChangeArrowheads="1"/>
          </p:cNvPicPr>
          <p:nvPr/>
        </p:nvPicPr>
        <p:blipFill>
          <a:blip r:embed="rId3" cstate="print"/>
          <a:srcRect/>
          <a:stretch>
            <a:fillRect/>
          </a:stretch>
        </p:blipFill>
        <p:spPr bwMode="auto">
          <a:xfrm>
            <a:off x="3635375" y="3789363"/>
            <a:ext cx="2600325" cy="1682750"/>
          </a:xfrm>
          <a:prstGeom prst="rect">
            <a:avLst/>
          </a:prstGeom>
          <a:noFill/>
          <a:ln w="9525">
            <a:noFill/>
            <a:miter lim="800000"/>
            <a:headEnd/>
            <a:tailEnd/>
          </a:ln>
        </p:spPr>
      </p:pic>
      <p:pic>
        <p:nvPicPr>
          <p:cNvPr id="128007" name="Picture 29" descr="http://t1.baidu.com/it/u=627965823,3250203240&amp;fm=52&amp;gp=0.jpg"/>
          <p:cNvPicPr>
            <a:picLocks noChangeAspect="1" noChangeArrowheads="1"/>
          </p:cNvPicPr>
          <p:nvPr/>
        </p:nvPicPr>
        <p:blipFill>
          <a:blip r:embed="rId4" cstate="print"/>
          <a:srcRect/>
          <a:stretch>
            <a:fillRect/>
          </a:stretch>
        </p:blipFill>
        <p:spPr bwMode="auto">
          <a:xfrm>
            <a:off x="6372225" y="2781300"/>
            <a:ext cx="2095500" cy="1562100"/>
          </a:xfrm>
          <a:prstGeom prst="rect">
            <a:avLst/>
          </a:prstGeom>
          <a:noFill/>
          <a:ln w="9525">
            <a:noFill/>
            <a:miter lim="800000"/>
            <a:headEnd/>
            <a:tailEnd/>
          </a:ln>
        </p:spPr>
      </p:pic>
      <p:pic>
        <p:nvPicPr>
          <p:cNvPr id="128008" name="Picture 31" descr="http://t3.baidu.com/it/u=2895578078,3352201312&amp;fm=52&amp;gp=0.jpg"/>
          <p:cNvPicPr>
            <a:picLocks noChangeAspect="1" noChangeArrowheads="1"/>
          </p:cNvPicPr>
          <p:nvPr/>
        </p:nvPicPr>
        <p:blipFill>
          <a:blip r:embed="rId5" cstate="print"/>
          <a:srcRect/>
          <a:stretch>
            <a:fillRect/>
          </a:stretch>
        </p:blipFill>
        <p:spPr bwMode="auto">
          <a:xfrm>
            <a:off x="6372225" y="4221163"/>
            <a:ext cx="2128838" cy="1562100"/>
          </a:xfrm>
          <a:prstGeom prst="rect">
            <a:avLst/>
          </a:prstGeom>
          <a:noFill/>
          <a:ln w="9525">
            <a:noFill/>
            <a:miter lim="800000"/>
            <a:headEnd/>
            <a:tailEnd/>
          </a:ln>
        </p:spPr>
      </p:pic>
      <p:sp>
        <p:nvSpPr>
          <p:cNvPr id="128009" name="Rectangle 3"/>
          <p:cNvSpPr>
            <a:spLocks noChangeArrowheads="1"/>
          </p:cNvSpPr>
          <p:nvPr/>
        </p:nvSpPr>
        <p:spPr bwMode="auto">
          <a:xfrm>
            <a:off x="1403350" y="5589588"/>
            <a:ext cx="1476375" cy="576262"/>
          </a:xfrm>
          <a:prstGeom prst="rect">
            <a:avLst/>
          </a:prstGeom>
          <a:noFill/>
          <a:ln w="9525">
            <a:noFill/>
            <a:miter lim="800000"/>
            <a:headEnd/>
            <a:tailEnd/>
          </a:ln>
        </p:spPr>
        <p:txBody>
          <a:bodyPr/>
          <a:lstStyle/>
          <a:p>
            <a:pPr>
              <a:lnSpc>
                <a:spcPct val="150000"/>
              </a:lnSpc>
            </a:pPr>
            <a:r>
              <a:rPr lang="zh-CN" altLang="zh-CN">
                <a:solidFill>
                  <a:srgbClr val="FA2C31"/>
                </a:solidFill>
                <a:latin typeface="楷体_GB2312" pitchFamily="49" charset="-122"/>
                <a:ea typeface="楷体_GB2312" pitchFamily="49" charset="-122"/>
              </a:rPr>
              <a:t>沼气</a:t>
            </a:r>
            <a:r>
              <a:rPr lang="zh-CN" altLang="en-US">
                <a:solidFill>
                  <a:srgbClr val="FA2C31"/>
                </a:solidFill>
                <a:latin typeface="楷体_GB2312" pitchFamily="49" charset="-122"/>
                <a:ea typeface="楷体_GB2312" pitchFamily="49" charset="-122"/>
              </a:rPr>
              <a:t>锅炉</a:t>
            </a:r>
            <a:endParaRPr lang="zh-CN" altLang="zh-CN">
              <a:solidFill>
                <a:srgbClr val="FA2C31"/>
              </a:solidFill>
              <a:latin typeface="楷体_GB2312" pitchFamily="49" charset="-122"/>
              <a:ea typeface="楷体_GB2312" pitchFamily="49" charset="-122"/>
            </a:endParaRPr>
          </a:p>
        </p:txBody>
      </p:sp>
      <p:sp>
        <p:nvSpPr>
          <p:cNvPr id="128010" name="Rectangle 3"/>
          <p:cNvSpPr>
            <a:spLocks noChangeArrowheads="1"/>
          </p:cNvSpPr>
          <p:nvPr/>
        </p:nvSpPr>
        <p:spPr bwMode="auto">
          <a:xfrm>
            <a:off x="6119813" y="5734050"/>
            <a:ext cx="3024187" cy="431800"/>
          </a:xfrm>
          <a:prstGeom prst="rect">
            <a:avLst/>
          </a:prstGeom>
          <a:noFill/>
          <a:ln w="9525">
            <a:noFill/>
            <a:miter lim="800000"/>
            <a:headEnd/>
            <a:tailEnd/>
          </a:ln>
        </p:spPr>
        <p:txBody>
          <a:bodyPr/>
          <a:lstStyle/>
          <a:p>
            <a:pPr>
              <a:lnSpc>
                <a:spcPct val="150000"/>
              </a:lnSpc>
            </a:pPr>
            <a:r>
              <a:rPr lang="zh-CN" altLang="zh-CN">
                <a:solidFill>
                  <a:srgbClr val="FA2C31"/>
                </a:solidFill>
                <a:latin typeface="楷体_GB2312" pitchFamily="49" charset="-122"/>
                <a:ea typeface="楷体_GB2312" pitchFamily="49" charset="-122"/>
              </a:rPr>
              <a:t>沼气</a:t>
            </a:r>
            <a:r>
              <a:rPr lang="zh-CN" altLang="en-US">
                <a:solidFill>
                  <a:srgbClr val="FA2C31"/>
                </a:solidFill>
                <a:latin typeface="楷体_GB2312" pitchFamily="49" charset="-122"/>
                <a:ea typeface="楷体_GB2312" pitchFamily="49" charset="-122"/>
              </a:rPr>
              <a:t>净化压缩成天然气</a:t>
            </a:r>
            <a:endParaRPr lang="zh-CN" altLang="zh-CN">
              <a:solidFill>
                <a:srgbClr val="FA2C31"/>
              </a:solidFill>
              <a:latin typeface="楷体_GB2312" pitchFamily="49" charset="-122"/>
              <a:ea typeface="楷体_GB2312" pitchFamily="49" charset="-122"/>
            </a:endParaRPr>
          </a:p>
        </p:txBody>
      </p:sp>
      <p:sp>
        <p:nvSpPr>
          <p:cNvPr id="128011" name="Rectangle 3"/>
          <p:cNvSpPr>
            <a:spLocks noChangeArrowheads="1"/>
          </p:cNvSpPr>
          <p:nvPr/>
        </p:nvSpPr>
        <p:spPr bwMode="auto">
          <a:xfrm>
            <a:off x="4211638" y="5661025"/>
            <a:ext cx="1476375" cy="576263"/>
          </a:xfrm>
          <a:prstGeom prst="rect">
            <a:avLst/>
          </a:prstGeom>
          <a:noFill/>
          <a:ln w="9525">
            <a:noFill/>
            <a:miter lim="800000"/>
            <a:headEnd/>
            <a:tailEnd/>
          </a:ln>
        </p:spPr>
        <p:txBody>
          <a:bodyPr/>
          <a:lstStyle/>
          <a:p>
            <a:pPr>
              <a:lnSpc>
                <a:spcPct val="150000"/>
              </a:lnSpc>
            </a:pPr>
            <a:r>
              <a:rPr lang="zh-CN" altLang="zh-CN">
                <a:solidFill>
                  <a:srgbClr val="FA2C31"/>
                </a:solidFill>
                <a:latin typeface="楷体_GB2312" pitchFamily="49" charset="-122"/>
                <a:ea typeface="楷体_GB2312" pitchFamily="49" charset="-122"/>
              </a:rPr>
              <a:t>沼气</a:t>
            </a:r>
            <a:r>
              <a:rPr lang="zh-CN" altLang="en-US">
                <a:solidFill>
                  <a:srgbClr val="FA2C31"/>
                </a:solidFill>
                <a:latin typeface="楷体_GB2312" pitchFamily="49" charset="-122"/>
                <a:ea typeface="楷体_GB2312" pitchFamily="49" charset="-122"/>
              </a:rPr>
              <a:t>发电</a:t>
            </a:r>
            <a:endParaRPr lang="zh-CN" altLang="zh-CN">
              <a:solidFill>
                <a:srgbClr val="FA2C31"/>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FEE9453-DD66-4A5E-9C7B-F7DCB1940A85}" type="slidenum">
              <a:rPr lang="zh-CN" altLang="en-US"/>
              <a:pPr>
                <a:defRPr/>
              </a:pPr>
              <a:t>111</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、最终产品去向剖析</a:t>
            </a:r>
          </a:p>
        </p:txBody>
      </p:sp>
      <p:sp>
        <p:nvSpPr>
          <p:cNvPr id="129028" name="Rectangle 3"/>
          <p:cNvSpPr>
            <a:spLocks noChangeArrowheads="1"/>
          </p:cNvSpPr>
          <p:nvPr/>
        </p:nvSpPr>
        <p:spPr bwMode="auto">
          <a:xfrm>
            <a:off x="395288" y="1700213"/>
            <a:ext cx="8207375" cy="3816350"/>
          </a:xfrm>
          <a:prstGeom prst="rect">
            <a:avLst/>
          </a:prstGeom>
          <a:noFill/>
          <a:ln w="9525">
            <a:noFill/>
            <a:miter lim="800000"/>
            <a:headEnd/>
            <a:tailEnd/>
          </a:ln>
        </p:spPr>
        <p:txBody>
          <a:bodyPr/>
          <a:lstStyle/>
          <a:p>
            <a:pPr>
              <a:lnSpc>
                <a:spcPct val="150000"/>
              </a:lnSpc>
            </a:pPr>
            <a:r>
              <a:rPr lang="zh-CN" altLang="en-US" b="1" dirty="0">
                <a:solidFill>
                  <a:srgbClr val="002060"/>
                </a:solidFill>
                <a:latin typeface="黑体" pitchFamily="49" charset="-122"/>
                <a:ea typeface="黑体" pitchFamily="49" charset="-122"/>
              </a:rPr>
              <a:t>    以上几种用途工艺上是成熟的，但在实际工程中，沼气的利用困难是比较大的。原因如下：</a:t>
            </a:r>
          </a:p>
          <a:p>
            <a:pPr>
              <a:lnSpc>
                <a:spcPct val="150000"/>
              </a:lnSpc>
            </a:pPr>
            <a:r>
              <a:rPr lang="en-US" altLang="zh-CN" b="1" dirty="0">
                <a:solidFill>
                  <a:srgbClr val="002060"/>
                </a:solidFill>
                <a:latin typeface="黑体" pitchFamily="49" charset="-122"/>
                <a:ea typeface="黑体" pitchFamily="49" charset="-122"/>
              </a:rPr>
              <a:t>1</a:t>
            </a:r>
            <a:r>
              <a:rPr lang="zh-CN" altLang="en-US" b="1" dirty="0">
                <a:solidFill>
                  <a:srgbClr val="002060"/>
                </a:solidFill>
                <a:latin typeface="黑体" pitchFamily="49" charset="-122"/>
                <a:ea typeface="黑体" pitchFamily="49" charset="-122"/>
              </a:rPr>
              <a:t>）沼气直接作为燃料</a:t>
            </a:r>
            <a:endParaRPr lang="en-US" altLang="zh-CN" b="1" dirty="0">
              <a:solidFill>
                <a:srgbClr val="002060"/>
              </a:solidFill>
              <a:latin typeface="黑体" pitchFamily="49" charset="-122"/>
              <a:ea typeface="黑体" pitchFamily="49" charset="-122"/>
            </a:endParaRPr>
          </a:p>
          <a:p>
            <a:pPr>
              <a:lnSpc>
                <a:spcPct val="150000"/>
              </a:lnSpc>
            </a:pPr>
            <a:r>
              <a:rPr lang="en-US" altLang="zh-CN" b="1" dirty="0">
                <a:solidFill>
                  <a:srgbClr val="002060"/>
                </a:solidFill>
                <a:latin typeface="黑体" pitchFamily="49" charset="-122"/>
                <a:ea typeface="黑体" pitchFamily="49" charset="-122"/>
              </a:rPr>
              <a:t>    </a:t>
            </a:r>
            <a:r>
              <a:rPr lang="zh-CN" altLang="en-US" b="1" dirty="0">
                <a:solidFill>
                  <a:srgbClr val="002060"/>
                </a:solidFill>
                <a:latin typeface="黑体" pitchFamily="49" charset="-122"/>
                <a:ea typeface="黑体" pitchFamily="49" charset="-122"/>
              </a:rPr>
              <a:t>除生产和冬季采暖用沼气外，沼气还有剩余，剩余的量视处理厂的规模定；</a:t>
            </a:r>
          </a:p>
          <a:p>
            <a:pPr>
              <a:lnSpc>
                <a:spcPct val="150000"/>
              </a:lnSpc>
            </a:pPr>
            <a:r>
              <a:rPr lang="zh-CN" altLang="zh-CN" b="1" dirty="0">
                <a:solidFill>
                  <a:srgbClr val="002060"/>
                </a:solidFill>
                <a:latin typeface="黑体" pitchFamily="49" charset="-122"/>
                <a:ea typeface="黑体" pitchFamily="49" charset="-122"/>
              </a:rPr>
              <a:t>2）发电</a:t>
            </a:r>
            <a:endParaRPr lang="zh-CN" altLang="en-US" b="1" dirty="0">
              <a:solidFill>
                <a:srgbClr val="002060"/>
              </a:solidFill>
              <a:latin typeface="黑体" pitchFamily="49" charset="-122"/>
              <a:ea typeface="黑体" pitchFamily="49" charset="-122"/>
            </a:endParaRPr>
          </a:p>
          <a:p>
            <a:pPr>
              <a:lnSpc>
                <a:spcPct val="150000"/>
              </a:lnSpc>
            </a:pPr>
            <a:r>
              <a:rPr lang="en-US" altLang="zh-CN" b="1" dirty="0">
                <a:solidFill>
                  <a:srgbClr val="002060"/>
                </a:solidFill>
                <a:latin typeface="黑体" pitchFamily="49" charset="-122"/>
                <a:ea typeface="黑体" pitchFamily="49" charset="-122"/>
              </a:rPr>
              <a:t>    </a:t>
            </a:r>
            <a:r>
              <a:rPr lang="zh-CN" altLang="zh-CN" b="1" dirty="0">
                <a:solidFill>
                  <a:srgbClr val="002060"/>
                </a:solidFill>
                <a:latin typeface="黑体" pitchFamily="49" charset="-122"/>
                <a:ea typeface="黑体" pitchFamily="49" charset="-122"/>
              </a:rPr>
              <a:t>发电上网是最好的，但由于政策所限，一般很难实现。发电不上网，发出的电应送给污水处理厂一类的24小时工作的处理厂，餐厨垃圾处理厂最好不要用，因餐厨垃圾处理厂一般为16个小时工作，而沼气的产生为24小时，沼气的存储需要的空间太大，很难做到，这样，多余的沼气只能用火炬烧掉，造成浪费。</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02A99A2-1F9F-4E3C-AD79-AC6379B70C56}" type="slidenum">
              <a:rPr lang="zh-CN" altLang="en-US"/>
              <a:pPr>
                <a:defRPr/>
              </a:pPr>
              <a:t>112</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、最终产品去向剖析</a:t>
            </a:r>
          </a:p>
        </p:txBody>
      </p:sp>
      <p:sp>
        <p:nvSpPr>
          <p:cNvPr id="130052" name="Rectangle 3"/>
          <p:cNvSpPr>
            <a:spLocks noChangeArrowheads="1"/>
          </p:cNvSpPr>
          <p:nvPr/>
        </p:nvSpPr>
        <p:spPr bwMode="auto">
          <a:xfrm>
            <a:off x="395288" y="1557338"/>
            <a:ext cx="8207375" cy="2160587"/>
          </a:xfrm>
          <a:prstGeom prst="rect">
            <a:avLst/>
          </a:prstGeom>
          <a:noFill/>
          <a:ln w="9525">
            <a:noFill/>
            <a:miter lim="800000"/>
            <a:headEnd/>
            <a:tailEnd/>
          </a:ln>
        </p:spPr>
        <p:txBody>
          <a:bodyPr/>
          <a:lstStyle/>
          <a:p>
            <a:pPr>
              <a:lnSpc>
                <a:spcPct val="150000"/>
              </a:lnSpc>
            </a:pPr>
            <a:r>
              <a:rPr lang="zh-CN" altLang="zh-CN" sz="2000" b="1" dirty="0">
                <a:solidFill>
                  <a:srgbClr val="002060"/>
                </a:solidFill>
                <a:latin typeface="黑体" pitchFamily="49" charset="-122"/>
                <a:ea typeface="黑体" pitchFamily="49" charset="-122"/>
              </a:rPr>
              <a:t>3）净化压缩成天然气</a:t>
            </a:r>
            <a:endParaRPr lang="zh-CN" altLang="en-US" sz="2000" b="1" dirty="0">
              <a:solidFill>
                <a:srgbClr val="002060"/>
              </a:solidFill>
              <a:latin typeface="黑体" pitchFamily="49" charset="-122"/>
              <a:ea typeface="黑体" pitchFamily="49" charset="-122"/>
            </a:endParaRPr>
          </a:p>
          <a:p>
            <a:pPr>
              <a:lnSpc>
                <a:spcPct val="150000"/>
              </a:lnSpc>
            </a:pPr>
            <a:r>
              <a:rPr lang="en-US" altLang="zh-CN" sz="2000" b="1" dirty="0">
                <a:solidFill>
                  <a:srgbClr val="002060"/>
                </a:solidFill>
                <a:latin typeface="黑体" pitchFamily="49" charset="-122"/>
                <a:ea typeface="黑体" pitchFamily="49" charset="-122"/>
              </a:rPr>
              <a:t>    </a:t>
            </a:r>
            <a:r>
              <a:rPr lang="zh-CN" altLang="zh-CN" sz="2000" b="1" dirty="0">
                <a:solidFill>
                  <a:srgbClr val="002060"/>
                </a:solidFill>
                <a:latin typeface="黑体" pitchFamily="49" charset="-122"/>
                <a:ea typeface="黑体" pitchFamily="49" charset="-122"/>
              </a:rPr>
              <a:t>沼气经过脱</a:t>
            </a:r>
            <a:r>
              <a:rPr lang="zh-CN" altLang="en-US" sz="2000" b="1" dirty="0">
                <a:solidFill>
                  <a:srgbClr val="002060"/>
                </a:solidFill>
                <a:latin typeface="黑体" pitchFamily="49" charset="-122"/>
                <a:ea typeface="黑体" pitchFamily="49" charset="-122"/>
              </a:rPr>
              <a:t>硫</a:t>
            </a:r>
            <a:r>
              <a:rPr lang="zh-CN" altLang="zh-CN" sz="2000" b="1" dirty="0">
                <a:solidFill>
                  <a:srgbClr val="002060"/>
                </a:solidFill>
                <a:latin typeface="黑体" pitchFamily="49" charset="-122"/>
                <a:ea typeface="黑体" pitchFamily="49" charset="-122"/>
              </a:rPr>
              <a:t>、脱水、脱</a:t>
            </a:r>
            <a:r>
              <a:rPr lang="zh-CN" altLang="en-US" sz="2000" b="1" dirty="0">
                <a:solidFill>
                  <a:srgbClr val="002060"/>
                </a:solidFill>
                <a:latin typeface="黑体" pitchFamily="49" charset="-122"/>
                <a:ea typeface="黑体" pitchFamily="49" charset="-122"/>
              </a:rPr>
              <a:t>碳</a:t>
            </a:r>
            <a:r>
              <a:rPr lang="zh-CN" altLang="zh-CN" sz="2000" b="1" dirty="0">
                <a:solidFill>
                  <a:srgbClr val="002060"/>
                </a:solidFill>
                <a:latin typeface="黑体" pitchFamily="49" charset="-122"/>
                <a:ea typeface="黑体" pitchFamily="49" charset="-122"/>
              </a:rPr>
              <a:t>后，压缩成天然气。但该部分天然气输送入天然气管道收距离限制，压缩装罐受市场限制，作为天然气的加气站，受政策限制，一般很难实现。</a:t>
            </a:r>
          </a:p>
          <a:p>
            <a:pPr>
              <a:lnSpc>
                <a:spcPct val="150000"/>
              </a:lnSpc>
            </a:pPr>
            <a:r>
              <a:rPr lang="en-US" altLang="zh-CN" sz="2000" b="1" dirty="0">
                <a:solidFill>
                  <a:srgbClr val="002060"/>
                </a:solidFill>
                <a:latin typeface="黑体" pitchFamily="49" charset="-122"/>
                <a:ea typeface="黑体" pitchFamily="49" charset="-122"/>
              </a:rPr>
              <a:t>    </a:t>
            </a:r>
            <a:r>
              <a:rPr lang="zh-CN" altLang="zh-CN" sz="2000" b="1" dirty="0">
                <a:solidFill>
                  <a:srgbClr val="002060"/>
                </a:solidFill>
                <a:latin typeface="黑体" pitchFamily="49" charset="-122"/>
                <a:ea typeface="黑体" pitchFamily="49" charset="-122"/>
              </a:rPr>
              <a:t>正</a:t>
            </a:r>
            <a:r>
              <a:rPr lang="zh-CN" altLang="en-US" sz="2000" b="1" dirty="0">
                <a:solidFill>
                  <a:srgbClr val="002060"/>
                </a:solidFill>
                <a:latin typeface="黑体" pitchFamily="49" charset="-122"/>
                <a:ea typeface="黑体" pitchFamily="49" charset="-122"/>
              </a:rPr>
              <a:t>是</a:t>
            </a:r>
            <a:r>
              <a:rPr lang="zh-CN" altLang="zh-CN" sz="2000" b="1" dirty="0">
                <a:solidFill>
                  <a:srgbClr val="002060"/>
                </a:solidFill>
                <a:latin typeface="黑体" pitchFamily="49" charset="-122"/>
                <a:ea typeface="黑体" pitchFamily="49" charset="-122"/>
              </a:rPr>
              <a:t>因为沼气利用的限制，使沼气的利用率不高，产生的价值不够大。</a:t>
            </a:r>
            <a:endParaRPr lang="en-US" altLang="zh-CN" sz="2000" b="1" dirty="0">
              <a:solidFill>
                <a:srgbClr val="00206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1074" name="组合 1"/>
          <p:cNvGrpSpPr>
            <a:grpSpLocks/>
          </p:cNvGrpSpPr>
          <p:nvPr/>
        </p:nvGrpSpPr>
        <p:grpSpPr bwMode="auto">
          <a:xfrm>
            <a:off x="1476375" y="5730875"/>
            <a:ext cx="6357938" cy="866775"/>
            <a:chOff x="3253879" y="4786039"/>
            <a:chExt cx="4454525" cy="446088"/>
          </a:xfrm>
        </p:grpSpPr>
        <p:pic>
          <p:nvPicPr>
            <p:cNvPr id="131076" name="Picture 2" descr="G:\【城建院】\【城建院·常用图示】\院标.JPG"/>
            <p:cNvPicPr>
              <a:picLocks noChangeAspect="1" noChangeArrowheads="1"/>
            </p:cNvPicPr>
            <p:nvPr/>
          </p:nvPicPr>
          <p:blipFill>
            <a:blip r:embed="rId2" cstate="print"/>
            <a:srcRect/>
            <a:stretch>
              <a:fillRect/>
            </a:stretch>
          </p:blipFill>
          <p:spPr bwMode="auto">
            <a:xfrm>
              <a:off x="3253879" y="4786039"/>
              <a:ext cx="450850" cy="446088"/>
            </a:xfrm>
            <a:prstGeom prst="rect">
              <a:avLst/>
            </a:prstGeom>
            <a:noFill/>
            <a:ln w="9525">
              <a:noFill/>
              <a:miter lim="800000"/>
              <a:headEnd/>
              <a:tailEnd/>
            </a:ln>
          </p:spPr>
        </p:pic>
        <p:sp>
          <p:nvSpPr>
            <p:cNvPr id="6" name="圆角矩形 5"/>
            <p:cNvSpPr/>
            <p:nvPr/>
          </p:nvSpPr>
          <p:spPr>
            <a:xfrm>
              <a:off x="3707673" y="4797477"/>
              <a:ext cx="4000731" cy="428114"/>
            </a:xfrm>
            <a:prstGeom prst="roundRect">
              <a:avLst/>
            </a:prstGeom>
            <a:no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2000" b="1">
                  <a:solidFill>
                    <a:srgbClr val="F2F2F2"/>
                  </a:solidFill>
                  <a:effectLst>
                    <a:outerShdw blurRad="38100" dist="38100" dir="2700000" algn="tl">
                      <a:srgbClr val="C0C0C0"/>
                    </a:outerShdw>
                  </a:effectLst>
                  <a:latin typeface="黑体" pitchFamily="2" charset="-122"/>
                  <a:ea typeface="黑体" pitchFamily="2" charset="-122"/>
                </a:rPr>
                <a:t>中国城市建设研究院</a:t>
              </a:r>
              <a:endParaRPr lang="en-US" altLang="zh-CN" sz="2000" b="1">
                <a:solidFill>
                  <a:srgbClr val="F2F2F2"/>
                </a:solidFill>
                <a:effectLst>
                  <a:outerShdw blurRad="38100" dist="38100" dir="2700000" algn="tl">
                    <a:srgbClr val="C0C0C0"/>
                  </a:outerShdw>
                </a:effectLst>
                <a:latin typeface="黑体" pitchFamily="2" charset="-122"/>
                <a:ea typeface="黑体" pitchFamily="2" charset="-122"/>
              </a:endParaRPr>
            </a:p>
            <a:p>
              <a:pPr algn="ctr">
                <a:defRPr/>
              </a:pPr>
              <a:r>
                <a:rPr lang="en-US" altLang="zh-CN" sz="2000" b="1">
                  <a:solidFill>
                    <a:srgbClr val="F2F2F2"/>
                  </a:solidFill>
                  <a:effectLst>
                    <a:outerShdw blurRad="38100" dist="38100" dir="2700000" algn="tl">
                      <a:srgbClr val="C0C0C0"/>
                    </a:outerShdw>
                  </a:effectLst>
                  <a:latin typeface="Arial Narrow" pitchFamily="34" charset="0"/>
                  <a:ea typeface="黑体" pitchFamily="2" charset="-122"/>
                </a:rPr>
                <a:t>China Urban Construction Design &amp; Research Institute</a:t>
              </a:r>
              <a:endParaRPr lang="zh-CN" altLang="en-US" sz="2000" b="1">
                <a:solidFill>
                  <a:srgbClr val="F2F2F2"/>
                </a:solidFill>
                <a:effectLst>
                  <a:outerShdw blurRad="38100" dist="38100" dir="2700000" algn="tl">
                    <a:srgbClr val="C0C0C0"/>
                  </a:outerShdw>
                </a:effectLst>
                <a:latin typeface="Arial Narrow" pitchFamily="34" charset="0"/>
                <a:ea typeface="黑体" pitchFamily="2" charset="-122"/>
              </a:endParaRPr>
            </a:p>
          </p:txBody>
        </p:sp>
      </p:grpSp>
      <p:sp>
        <p:nvSpPr>
          <p:cNvPr id="131075" name="TextBox 3"/>
          <p:cNvSpPr txBox="1">
            <a:spLocks noChangeArrowheads="1"/>
          </p:cNvSpPr>
          <p:nvPr/>
        </p:nvSpPr>
        <p:spPr bwMode="auto">
          <a:xfrm>
            <a:off x="1568450" y="331788"/>
            <a:ext cx="6027738" cy="923925"/>
          </a:xfrm>
          <a:prstGeom prst="rect">
            <a:avLst/>
          </a:prstGeom>
          <a:noFill/>
          <a:ln w="9525">
            <a:noFill/>
            <a:miter lim="800000"/>
            <a:headEnd/>
            <a:tailEnd/>
          </a:ln>
        </p:spPr>
        <p:txBody>
          <a:bodyPr>
            <a:spAutoFit/>
          </a:bodyPr>
          <a:lstStyle/>
          <a:p>
            <a:pPr algn="ctr"/>
            <a:r>
              <a:rPr lang="zh-CN" altLang="en-US" sz="5400" b="1" dirty="0">
                <a:solidFill>
                  <a:srgbClr val="002060"/>
                </a:solidFill>
                <a:latin typeface="华文隶书" pitchFamily="2" charset="-122"/>
                <a:ea typeface="华文隶书" pitchFamily="2" charset="-122"/>
              </a:rPr>
              <a:t>演讲结束  谢谢大家</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74C5573-58E8-4CA6-AA9F-283B0D4E69D7}" type="slidenum">
              <a:rPr lang="zh-CN" altLang="en-US"/>
              <a:pPr>
                <a:defRPr/>
              </a:pPr>
              <a:t>12</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2800" b="1" dirty="0" smtClean="0">
                <a:solidFill>
                  <a:srgbClr val="FFFF00"/>
                </a:solidFill>
                <a:ea typeface="黑体" pitchFamily="2" charset="-122"/>
                <a:cs typeface="Arial" pitchFamily="34" charset="0"/>
              </a:rPr>
              <a:t>5</a:t>
            </a:r>
            <a:r>
              <a:rPr lang="zh-CN" altLang="en-US" sz="2800" b="1" dirty="0" smtClean="0">
                <a:solidFill>
                  <a:srgbClr val="FFFF00"/>
                </a:solidFill>
                <a:ea typeface="黑体" pitchFamily="2" charset="-122"/>
                <a:cs typeface="Arial" pitchFamily="34" charset="0"/>
              </a:rPr>
              <a:t>、餐厨垃圾在收、运、处过程中存在的问题</a:t>
            </a:r>
          </a:p>
        </p:txBody>
      </p:sp>
      <p:sp>
        <p:nvSpPr>
          <p:cNvPr id="23558" name="内容占位符 2"/>
          <p:cNvSpPr txBox="1">
            <a:spLocks/>
          </p:cNvSpPr>
          <p:nvPr/>
        </p:nvSpPr>
        <p:spPr bwMode="auto">
          <a:xfrm>
            <a:off x="539750" y="1773238"/>
            <a:ext cx="8135938" cy="3313112"/>
          </a:xfrm>
          <a:prstGeom prst="rect">
            <a:avLst/>
          </a:prstGeom>
          <a:noFill/>
          <a:ln w="9525">
            <a:noFill/>
            <a:miter lim="800000"/>
            <a:headEnd/>
            <a:tailEnd/>
          </a:ln>
        </p:spPr>
        <p:txBody>
          <a:bodyPr/>
          <a:lstStyle/>
          <a:p>
            <a:pPr marL="342900" indent="-342900">
              <a:lnSpc>
                <a:spcPct val="120000"/>
              </a:lnSpc>
            </a:pPr>
            <a:r>
              <a:rPr lang="en-US" altLang="zh-CN" sz="2000" b="1" dirty="0">
                <a:solidFill>
                  <a:srgbClr val="003399"/>
                </a:solidFill>
                <a:latin typeface="楷体_GB2312" pitchFamily="49" charset="-122"/>
                <a:ea typeface="楷体_GB2312" pitchFamily="49" charset="-122"/>
              </a:rPr>
              <a:t>1</a:t>
            </a:r>
            <a:r>
              <a:rPr lang="zh-CN" altLang="en-US" sz="2000" b="1" dirty="0">
                <a:solidFill>
                  <a:srgbClr val="003399"/>
                </a:solidFill>
                <a:latin typeface="楷体_GB2312" pitchFamily="49" charset="-122"/>
                <a:ea typeface="楷体_GB2312" pitchFamily="49" charset="-122"/>
              </a:rPr>
              <a:t>、餐厨垃圾在收集过程中无人监管，收集人员只是将有用的捞走，无用的倒入下水道，致使后厨周边环境脏乱差；收集人员使用的车辆多数为农用三轮车，沿街撒漏，产生嗅觉污染和视觉污染。</a:t>
            </a:r>
          </a:p>
          <a:p>
            <a:pPr marL="342900" indent="-342900">
              <a:lnSpc>
                <a:spcPct val="120000"/>
              </a:lnSpc>
            </a:pPr>
            <a:r>
              <a:rPr lang="en-US" altLang="zh-CN" sz="2000" b="1" dirty="0">
                <a:solidFill>
                  <a:srgbClr val="003399"/>
                </a:solidFill>
                <a:latin typeface="楷体_GB2312" pitchFamily="49" charset="-122"/>
                <a:ea typeface="楷体_GB2312" pitchFamily="49" charset="-122"/>
              </a:rPr>
              <a:t>2</a:t>
            </a:r>
            <a:r>
              <a:rPr lang="zh-CN" altLang="en-US" sz="2000" b="1" dirty="0">
                <a:solidFill>
                  <a:srgbClr val="003399"/>
                </a:solidFill>
                <a:latin typeface="楷体_GB2312" pitchFamily="49" charset="-122"/>
                <a:ea typeface="楷体_GB2312" pitchFamily="49" charset="-122"/>
              </a:rPr>
              <a:t>、餐厨垃圾中提炼出的油脂无人监管，回流餐桌；</a:t>
            </a:r>
          </a:p>
          <a:p>
            <a:pPr marL="342900" indent="-342900">
              <a:lnSpc>
                <a:spcPct val="120000"/>
              </a:lnSpc>
            </a:pPr>
            <a:r>
              <a:rPr lang="en-US" altLang="zh-CN" sz="2000" b="1" dirty="0">
                <a:solidFill>
                  <a:srgbClr val="003399"/>
                </a:solidFill>
                <a:latin typeface="楷体_GB2312" pitchFamily="49" charset="-122"/>
                <a:ea typeface="楷体_GB2312" pitchFamily="49" charset="-122"/>
              </a:rPr>
              <a:t>3</a:t>
            </a:r>
            <a:r>
              <a:rPr lang="zh-CN" altLang="en-US" sz="2000" b="1" dirty="0">
                <a:solidFill>
                  <a:srgbClr val="003399"/>
                </a:solidFill>
                <a:latin typeface="楷体_GB2312" pitchFamily="49" charset="-122"/>
                <a:ea typeface="楷体_GB2312" pitchFamily="49" charset="-122"/>
              </a:rPr>
              <a:t>、餐厨垃圾在喂猪前的蒸煮，使本已经环境卫生很差的养殖场更是雪上加霜。</a:t>
            </a:r>
            <a:r>
              <a:rPr lang="zh-CN" altLang="en-US" sz="2000" b="1" dirty="0">
                <a:solidFill>
                  <a:srgbClr val="003399"/>
                </a:solidFill>
              </a:rPr>
              <a:t> </a:t>
            </a:r>
          </a:p>
        </p:txBody>
      </p:sp>
      <p:pic>
        <p:nvPicPr>
          <p:cNvPr id="23559" name="Picture 1" descr="C:\Documents and Settings\Administrator\桌面\1.jpg"/>
          <p:cNvPicPr>
            <a:picLocks noChangeAspect="1" noChangeArrowheads="1"/>
          </p:cNvPicPr>
          <p:nvPr/>
        </p:nvPicPr>
        <p:blipFill>
          <a:blip r:embed="rId2" cstate="print"/>
          <a:srcRect/>
          <a:stretch>
            <a:fillRect/>
          </a:stretch>
        </p:blipFill>
        <p:spPr bwMode="auto">
          <a:xfrm>
            <a:off x="3276600" y="4149725"/>
            <a:ext cx="2447925" cy="2124075"/>
          </a:xfrm>
          <a:prstGeom prst="rect">
            <a:avLst/>
          </a:prstGeom>
          <a:noFill/>
          <a:ln w="9525">
            <a:noFill/>
            <a:miter lim="800000"/>
            <a:headEnd/>
            <a:tailEnd/>
          </a:ln>
        </p:spPr>
      </p:pic>
      <p:pic>
        <p:nvPicPr>
          <p:cNvPr id="23560" name="Picture 4"/>
          <p:cNvPicPr>
            <a:picLocks noChangeAspect="1" noChangeArrowheads="1"/>
          </p:cNvPicPr>
          <p:nvPr/>
        </p:nvPicPr>
        <p:blipFill>
          <a:blip r:embed="rId3" cstate="print"/>
          <a:srcRect/>
          <a:stretch>
            <a:fillRect/>
          </a:stretch>
        </p:blipFill>
        <p:spPr bwMode="auto">
          <a:xfrm>
            <a:off x="395288" y="4149725"/>
            <a:ext cx="2762250" cy="2128838"/>
          </a:xfrm>
          <a:prstGeom prst="rect">
            <a:avLst/>
          </a:prstGeom>
          <a:noFill/>
          <a:ln w="9525">
            <a:noFill/>
            <a:miter lim="800000"/>
            <a:headEnd/>
            <a:tailEnd/>
          </a:ln>
        </p:spPr>
      </p:pic>
      <p:pic>
        <p:nvPicPr>
          <p:cNvPr id="23561" name="Picture 2"/>
          <p:cNvPicPr>
            <a:picLocks noChangeAspect="1" noChangeArrowheads="1"/>
          </p:cNvPicPr>
          <p:nvPr/>
        </p:nvPicPr>
        <p:blipFill>
          <a:blip r:embed="rId4" cstate="print"/>
          <a:srcRect/>
          <a:stretch>
            <a:fillRect/>
          </a:stretch>
        </p:blipFill>
        <p:spPr bwMode="auto">
          <a:xfrm>
            <a:off x="5940425" y="4149725"/>
            <a:ext cx="2806700" cy="212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9E48B13-EE11-41AC-8FA6-F09BE41FA3A1}" type="slidenum">
              <a:rPr lang="zh-CN" altLang="en-US"/>
              <a:pPr>
                <a:defRPr/>
              </a:pPr>
              <a:t>13</a:t>
            </a:fld>
            <a:endParaRPr lang="zh-CN" altLang="en-US"/>
          </a:p>
        </p:txBody>
      </p:sp>
      <p:sp>
        <p:nvSpPr>
          <p:cNvPr id="3" name="流程图: 文档 2"/>
          <p:cNvSpPr/>
          <p:nvPr/>
        </p:nvSpPr>
        <p:spPr>
          <a:xfrm>
            <a:off x="539552" y="836712"/>
            <a:ext cx="803297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2800" b="1" smtClean="0">
                <a:solidFill>
                  <a:srgbClr val="FFFF00"/>
                </a:solidFill>
                <a:ea typeface="黑体" pitchFamily="2" charset="-122"/>
                <a:cs typeface="Arial" pitchFamily="34" charset="0"/>
              </a:rPr>
              <a:t>5</a:t>
            </a:r>
            <a:r>
              <a:rPr lang="zh-CN" altLang="en-US" sz="2800" b="1" smtClean="0">
                <a:solidFill>
                  <a:srgbClr val="FFFF00"/>
                </a:solidFill>
                <a:ea typeface="黑体" pitchFamily="2" charset="-122"/>
                <a:cs typeface="Arial" pitchFamily="34" charset="0"/>
              </a:rPr>
              <a:t>、餐厨垃圾在收、运、处过程中存在的问题</a:t>
            </a:r>
          </a:p>
        </p:txBody>
      </p:sp>
      <p:sp>
        <p:nvSpPr>
          <p:cNvPr id="24583" name="Rectangle 10"/>
          <p:cNvSpPr>
            <a:spLocks noChangeArrowheads="1"/>
          </p:cNvSpPr>
          <p:nvPr/>
        </p:nvSpPr>
        <p:spPr bwMode="auto">
          <a:xfrm>
            <a:off x="539750" y="2132013"/>
            <a:ext cx="7993063" cy="2246312"/>
          </a:xfrm>
          <a:prstGeom prst="rect">
            <a:avLst/>
          </a:prstGeom>
          <a:noFill/>
          <a:ln w="9525">
            <a:noFill/>
            <a:miter lim="800000"/>
            <a:headEnd/>
            <a:tailEnd/>
          </a:ln>
        </p:spPr>
        <p:txBody>
          <a:bodyPr anchor="ctr">
            <a:spAutoFit/>
          </a:bodyPr>
          <a:lstStyle/>
          <a:p>
            <a:pPr>
              <a:lnSpc>
                <a:spcPct val="120000"/>
              </a:lnSpc>
            </a:pPr>
            <a:r>
              <a:rPr lang="zh-CN" altLang="en-US" sz="2400" b="1" dirty="0">
                <a:solidFill>
                  <a:srgbClr val="003399"/>
                </a:solidFill>
                <a:latin typeface="楷体_GB2312" pitchFamily="49" charset="-122"/>
                <a:ea typeface="楷体_GB2312" pitchFamily="49" charset="-122"/>
              </a:rPr>
              <a:t>目前，餐厨废弃物在收运、</a:t>
            </a:r>
            <a:r>
              <a:rPr lang="zh-CN" altLang="en-US" sz="2400" b="1" dirty="0" smtClean="0">
                <a:solidFill>
                  <a:srgbClr val="003399"/>
                </a:solidFill>
                <a:latin typeface="楷体_GB2312" pitchFamily="49" charset="-122"/>
                <a:ea typeface="楷体_GB2312" pitchFamily="49" charset="-122"/>
              </a:rPr>
              <a:t>处理及</a:t>
            </a:r>
            <a:r>
              <a:rPr lang="zh-CN" altLang="en-US" sz="2400" b="1" dirty="0">
                <a:solidFill>
                  <a:srgbClr val="003399"/>
                </a:solidFill>
                <a:latin typeface="楷体_GB2312" pitchFamily="49" charset="-122"/>
                <a:ea typeface="楷体_GB2312" pitchFamily="49" charset="-122"/>
              </a:rPr>
              <a:t>管理等方面还存在着一些问题，亟待规范和加强管理，归纳起来为：</a:t>
            </a:r>
          </a:p>
          <a:p>
            <a:pPr>
              <a:lnSpc>
                <a:spcPct val="120000"/>
              </a:lnSpc>
            </a:pPr>
            <a:r>
              <a:rPr lang="zh-CN" altLang="en-US" sz="2400" b="1" dirty="0">
                <a:solidFill>
                  <a:srgbClr val="FA2C31"/>
                </a:solidFill>
                <a:ea typeface="楷体_GB2312" pitchFamily="49" charset="-122"/>
              </a:rPr>
              <a:t>“</a:t>
            </a:r>
            <a:r>
              <a:rPr lang="zh-CN" altLang="en-US" sz="2400" b="1" dirty="0">
                <a:solidFill>
                  <a:srgbClr val="FA2C31"/>
                </a:solidFill>
                <a:latin typeface="楷体_GB2312" pitchFamily="49" charset="-122"/>
                <a:ea typeface="楷体_GB2312" pitchFamily="49" charset="-122"/>
              </a:rPr>
              <a:t>源头管理不精细，回收体系不健全、设施能力不匹配、监管机制不完善</a:t>
            </a:r>
            <a:r>
              <a:rPr lang="zh-CN" altLang="en-US" sz="2400" b="1" dirty="0">
                <a:solidFill>
                  <a:srgbClr val="FA2C31"/>
                </a:solidFill>
                <a:ea typeface="楷体_GB2312" pitchFamily="49" charset="-122"/>
              </a:rPr>
              <a:t>”</a:t>
            </a:r>
            <a:r>
              <a:rPr lang="zh-CN" altLang="en-US" sz="2400" b="1" dirty="0">
                <a:solidFill>
                  <a:srgbClr val="003399"/>
                </a:solidFill>
                <a:latin typeface="楷体_GB2312" pitchFamily="49" charset="-122"/>
                <a:ea typeface="楷体_GB2312" pitchFamily="49" charset="-122"/>
              </a:rPr>
              <a:t>。</a:t>
            </a:r>
            <a:endParaRPr lang="en-US" altLang="zh-CN" sz="2400" b="1" dirty="0">
              <a:solidFill>
                <a:srgbClr val="003399"/>
              </a:solidFill>
              <a:latin typeface="楷体_GB2312" pitchFamily="49" charset="-122"/>
              <a:ea typeface="楷体_GB2312" pitchFamily="49" charset="-122"/>
            </a:endParaRPr>
          </a:p>
          <a:p>
            <a:pPr>
              <a:lnSpc>
                <a:spcPct val="120000"/>
              </a:lnSpc>
            </a:pPr>
            <a:endParaRPr lang="zh-CN" altLang="en-US" sz="2200" b="1"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2FD5CFA-CA08-46EB-909B-F896AFEDF2CA}" type="slidenum">
              <a:rPr lang="zh-CN" altLang="en-US"/>
              <a:pPr>
                <a:defRPr/>
              </a:pPr>
              <a:t>14</a:t>
            </a:fld>
            <a:endParaRPr lang="zh-CN" altLang="en-US"/>
          </a:p>
        </p:txBody>
      </p:sp>
      <p:graphicFrame>
        <p:nvGraphicFramePr>
          <p:cNvPr id="5" name="图示 4"/>
          <p:cNvGraphicFramePr/>
          <p:nvPr/>
        </p:nvGraphicFramePr>
        <p:xfrm>
          <a:off x="1477243"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流程图: 文档 5"/>
          <p:cNvSpPr/>
          <p:nvPr/>
        </p:nvSpPr>
        <p:spPr>
          <a:xfrm>
            <a:off x="1259632" y="980728"/>
            <a:ext cx="6696744"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fontAlgn="auto">
              <a:spcBef>
                <a:spcPts val="0"/>
              </a:spcBef>
              <a:spcAft>
                <a:spcPts val="0"/>
              </a:spcAft>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二、国内外餐厨垃圾处理现状</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26D569F-1D4C-46B7-B6D6-372E2DFB9876}" type="slidenum">
              <a:rPr lang="zh-CN" altLang="en-US"/>
              <a:pPr>
                <a:defRPr/>
              </a:pPr>
              <a:t>15</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
        <p:nvSpPr>
          <p:cNvPr id="5" name="矩形 4"/>
          <p:cNvSpPr/>
          <p:nvPr/>
        </p:nvSpPr>
        <p:spPr>
          <a:xfrm>
            <a:off x="827088" y="2327275"/>
            <a:ext cx="7489825" cy="3816350"/>
          </a:xfrm>
          <a:prstGeom prst="rect">
            <a:avLst/>
          </a:prstGeom>
        </p:spPr>
        <p:txBody>
          <a:bodyPr>
            <a:spAutoFit/>
          </a:bodyPr>
          <a:lstStyle/>
          <a:p>
            <a:pPr marL="179388" indent="358775" algn="just">
              <a:spcBef>
                <a:spcPts val="600"/>
              </a:spcBef>
              <a:buFont typeface="Wingdings" pitchFamily="2" charset="2"/>
              <a:buChar char="u"/>
              <a:defRPr/>
            </a:pPr>
            <a:r>
              <a:rPr lang="en-US" altLang="zh-CN" b="1" dirty="0">
                <a:solidFill>
                  <a:srgbClr val="C00000"/>
                </a:solidFill>
                <a:latin typeface="Arial" pitchFamily="34" charset="0"/>
                <a:ea typeface="黑体" pitchFamily="2" charset="-122"/>
                <a:cs typeface="Arial" pitchFamily="34" charset="0"/>
              </a:rPr>
              <a:t>2000</a:t>
            </a:r>
            <a:r>
              <a:rPr lang="zh-CN" altLang="en-US" b="1" dirty="0">
                <a:solidFill>
                  <a:srgbClr val="C00000"/>
                </a:solidFill>
                <a:latin typeface="Arial" pitchFamily="34" charset="0"/>
                <a:ea typeface="黑体" pitchFamily="2" charset="-122"/>
                <a:cs typeface="Arial" pitchFamily="34" charset="0"/>
              </a:rPr>
              <a:t>年，日本颁布了</a:t>
            </a:r>
            <a:r>
              <a:rPr lang="en-US" altLang="zh-CN" b="1" dirty="0">
                <a:solidFill>
                  <a:srgbClr val="C00000"/>
                </a:solidFill>
                <a:latin typeface="Arial" pitchFamily="34" charset="0"/>
                <a:ea typeface="黑体" pitchFamily="2" charset="-122"/>
                <a:cs typeface="Arial" pitchFamily="34" charset="0"/>
              </a:rPr>
              <a:t>《</a:t>
            </a:r>
            <a:r>
              <a:rPr lang="zh-CN" altLang="en-US" b="1" dirty="0">
                <a:solidFill>
                  <a:srgbClr val="C00000"/>
                </a:solidFill>
                <a:latin typeface="Arial" pitchFamily="34" charset="0"/>
                <a:ea typeface="黑体" pitchFamily="2" charset="-122"/>
                <a:cs typeface="Arial" pitchFamily="34" charset="0"/>
              </a:rPr>
              <a:t>食品再生法</a:t>
            </a:r>
            <a:r>
              <a:rPr lang="en-US" altLang="zh-CN" b="1" dirty="0">
                <a:solidFill>
                  <a:srgbClr val="C00000"/>
                </a:solidFill>
                <a:latin typeface="Arial" pitchFamily="34" charset="0"/>
                <a:ea typeface="黑体" pitchFamily="2" charset="-122"/>
                <a:cs typeface="Arial" pitchFamily="34" charset="0"/>
              </a:rPr>
              <a:t>》</a:t>
            </a:r>
          </a:p>
          <a:p>
            <a:pPr marL="179388" lvl="1" indent="358775" algn="just">
              <a:spcBef>
                <a:spcPts val="600"/>
              </a:spcBef>
              <a:defRPr/>
            </a:pPr>
            <a:r>
              <a:rPr lang="zh-CN" altLang="en-US" sz="1600" b="1" dirty="0">
                <a:solidFill>
                  <a:schemeClr val="tx2"/>
                </a:solidFill>
                <a:latin typeface="宋体" pitchFamily="2" charset="-122"/>
                <a:ea typeface="黑体" pitchFamily="2" charset="-122"/>
                <a:cs typeface="Arial" pitchFamily="34" charset="0"/>
              </a:rPr>
              <a:t>该法明确指出，浪费食品是不道德的，而且是违法行为。号召全社会要杜绝严重的食品浪费现象。并且规定对不可避免的食品垃圾要进行回收和再利用。</a:t>
            </a:r>
            <a:endParaRPr lang="en-US" altLang="zh-CN" sz="1600" b="1" dirty="0">
              <a:solidFill>
                <a:schemeClr val="tx2"/>
              </a:solidFill>
              <a:latin typeface="宋体" pitchFamily="2" charset="-122"/>
              <a:ea typeface="黑体" pitchFamily="2" charset="-122"/>
              <a:cs typeface="Arial" pitchFamily="34" charset="0"/>
            </a:endParaRPr>
          </a:p>
          <a:p>
            <a:pPr marL="177800" indent="360363" algn="just">
              <a:spcBef>
                <a:spcPts val="2400"/>
              </a:spcBef>
              <a:buFont typeface="Wingdings" pitchFamily="2" charset="2"/>
              <a:buChar char="u"/>
              <a:defRPr/>
            </a:pPr>
            <a:r>
              <a:rPr lang="en-US" altLang="en-US" b="1" dirty="0">
                <a:solidFill>
                  <a:srgbClr val="C00000"/>
                </a:solidFill>
                <a:latin typeface="Arial" pitchFamily="34" charset="0"/>
                <a:ea typeface="黑体" pitchFamily="2" charset="-122"/>
                <a:cs typeface="Arial" pitchFamily="34" charset="0"/>
              </a:rPr>
              <a:t>2001</a:t>
            </a:r>
            <a:r>
              <a:rPr lang="zh-CN" altLang="en-US" b="1" dirty="0">
                <a:solidFill>
                  <a:srgbClr val="C00000"/>
                </a:solidFill>
                <a:latin typeface="Arial" pitchFamily="34" charset="0"/>
                <a:ea typeface="黑体" pitchFamily="2" charset="-122"/>
                <a:cs typeface="Arial" pitchFamily="34" charset="0"/>
              </a:rPr>
              <a:t>年，日本颁布了</a:t>
            </a:r>
            <a:r>
              <a:rPr lang="en-US" altLang="zh-CN" b="1" dirty="0">
                <a:solidFill>
                  <a:srgbClr val="C00000"/>
                </a:solidFill>
                <a:latin typeface="Arial" pitchFamily="34" charset="0"/>
                <a:ea typeface="黑体" pitchFamily="2" charset="-122"/>
                <a:cs typeface="Arial" pitchFamily="34" charset="0"/>
              </a:rPr>
              <a:t>《</a:t>
            </a:r>
            <a:r>
              <a:rPr lang="zh-CN" altLang="en-US" b="1" dirty="0">
                <a:solidFill>
                  <a:srgbClr val="C00000"/>
                </a:solidFill>
                <a:latin typeface="Arial" pitchFamily="34" charset="0"/>
                <a:ea typeface="黑体" pitchFamily="2" charset="-122"/>
                <a:cs typeface="Arial" pitchFamily="34" charset="0"/>
              </a:rPr>
              <a:t>食品废弃物循环法</a:t>
            </a:r>
            <a:r>
              <a:rPr lang="en-US" altLang="zh-CN" b="1" dirty="0">
                <a:solidFill>
                  <a:srgbClr val="C00000"/>
                </a:solidFill>
                <a:latin typeface="Arial" pitchFamily="34" charset="0"/>
                <a:ea typeface="黑体" pitchFamily="2" charset="-122"/>
                <a:cs typeface="Arial" pitchFamily="34" charset="0"/>
              </a:rPr>
              <a:t>》</a:t>
            </a:r>
          </a:p>
          <a:p>
            <a:pPr marL="179388" lvl="1" indent="358775" algn="just">
              <a:spcBef>
                <a:spcPts val="600"/>
              </a:spcBef>
              <a:defRPr/>
            </a:pPr>
            <a:r>
              <a:rPr lang="zh-CN" altLang="en-US" sz="1600" b="1" dirty="0">
                <a:solidFill>
                  <a:schemeClr val="tx2"/>
                </a:solidFill>
                <a:latin typeface="宋体" pitchFamily="2" charset="-122"/>
              </a:rPr>
              <a:t>该法规定，大型超市及餐厅等餐饮业有义务对食物垃圾再资源化，并设法抑制垃圾的产生。</a:t>
            </a:r>
            <a:endParaRPr lang="en-US" altLang="zh-CN" sz="1600" b="1" dirty="0">
              <a:solidFill>
                <a:schemeClr val="tx2"/>
              </a:solidFill>
              <a:latin typeface="宋体" pitchFamily="2" charset="-122"/>
            </a:endParaRPr>
          </a:p>
          <a:p>
            <a:pPr marL="177800" indent="360363" algn="just">
              <a:spcBef>
                <a:spcPts val="2400"/>
              </a:spcBef>
              <a:buFont typeface="Wingdings" pitchFamily="2" charset="2"/>
              <a:buChar char="u"/>
              <a:defRPr/>
            </a:pPr>
            <a:r>
              <a:rPr lang="en-US" altLang="en-US" b="1" dirty="0">
                <a:solidFill>
                  <a:srgbClr val="C00000"/>
                </a:solidFill>
                <a:latin typeface="Arial" pitchFamily="34" charset="0"/>
                <a:ea typeface="黑体" pitchFamily="2" charset="-122"/>
              </a:rPr>
              <a:t>2006</a:t>
            </a:r>
            <a:r>
              <a:rPr lang="zh-CN" altLang="en-US" b="1" dirty="0">
                <a:solidFill>
                  <a:srgbClr val="C00000"/>
                </a:solidFill>
                <a:latin typeface="Arial" pitchFamily="34" charset="0"/>
                <a:ea typeface="黑体" pitchFamily="2" charset="-122"/>
              </a:rPr>
              <a:t>年，日本环境省统计：</a:t>
            </a:r>
            <a:endParaRPr lang="en-US" altLang="zh-CN" b="1" dirty="0">
              <a:solidFill>
                <a:srgbClr val="C00000"/>
              </a:solidFill>
              <a:latin typeface="Arial" pitchFamily="34" charset="0"/>
              <a:ea typeface="黑体" pitchFamily="2" charset="-122"/>
            </a:endParaRPr>
          </a:p>
          <a:p>
            <a:pPr marL="177800" indent="1588" algn="just">
              <a:spcBef>
                <a:spcPts val="600"/>
              </a:spcBef>
              <a:defRPr/>
            </a:pPr>
            <a:r>
              <a:rPr lang="zh-CN" altLang="en-US" sz="1600" b="1" dirty="0">
                <a:solidFill>
                  <a:srgbClr val="C00000"/>
                </a:solidFill>
                <a:latin typeface="宋体" pitchFamily="2" charset="-122"/>
              </a:rPr>
              <a:t>   家庭餐厨垃圾量</a:t>
            </a:r>
            <a:r>
              <a:rPr lang="zh-CN" altLang="en-US" sz="1600" b="1" dirty="0">
                <a:solidFill>
                  <a:schemeClr val="tx2"/>
                </a:solidFill>
                <a:latin typeface="宋体" pitchFamily="2" charset="-122"/>
              </a:rPr>
              <a:t>约为</a:t>
            </a:r>
            <a:r>
              <a:rPr lang="en-US" altLang="zh-CN" sz="1600" b="1" dirty="0">
                <a:solidFill>
                  <a:schemeClr val="tx2"/>
                </a:solidFill>
                <a:latin typeface="Calibri" pitchFamily="34" charset="0"/>
              </a:rPr>
              <a:t>1058</a:t>
            </a:r>
            <a:r>
              <a:rPr lang="zh-CN" altLang="en-US" sz="1600" b="1" dirty="0">
                <a:solidFill>
                  <a:schemeClr val="tx2"/>
                </a:solidFill>
                <a:latin typeface="宋体" pitchFamily="2" charset="-122"/>
              </a:rPr>
              <a:t>万吨，其中</a:t>
            </a:r>
            <a:r>
              <a:rPr lang="en-US" altLang="zh-CN" sz="1600" b="1" dirty="0">
                <a:solidFill>
                  <a:schemeClr val="tx2"/>
                </a:solidFill>
                <a:latin typeface="Calibri" pitchFamily="34" charset="0"/>
              </a:rPr>
              <a:t>95%</a:t>
            </a:r>
            <a:r>
              <a:rPr lang="zh-CN" altLang="en-US" sz="1600" b="1" dirty="0">
                <a:solidFill>
                  <a:schemeClr val="tx2"/>
                </a:solidFill>
                <a:latin typeface="宋体" pitchFamily="2" charset="-122"/>
              </a:rPr>
              <a:t>随垃圾进行焚烧和填埋处理；</a:t>
            </a:r>
            <a:endParaRPr lang="en-US" altLang="zh-CN" sz="1600" b="1" dirty="0">
              <a:solidFill>
                <a:schemeClr val="tx2"/>
              </a:solidFill>
              <a:latin typeface="宋体" pitchFamily="2" charset="-122"/>
            </a:endParaRPr>
          </a:p>
          <a:p>
            <a:pPr marL="177800" indent="1588" algn="just">
              <a:spcBef>
                <a:spcPts val="600"/>
              </a:spcBef>
              <a:defRPr/>
            </a:pPr>
            <a:r>
              <a:rPr lang="zh-CN" altLang="en-US" sz="1600" b="1" dirty="0">
                <a:solidFill>
                  <a:srgbClr val="C00000"/>
                </a:solidFill>
                <a:latin typeface="宋体" pitchFamily="2" charset="-122"/>
              </a:rPr>
              <a:t>   餐饮垃圾量</a:t>
            </a:r>
            <a:r>
              <a:rPr lang="zh-CN" altLang="en-US" sz="1600" b="1" dirty="0">
                <a:solidFill>
                  <a:schemeClr val="tx2"/>
                </a:solidFill>
                <a:latin typeface="宋体" pitchFamily="2" charset="-122"/>
              </a:rPr>
              <a:t>（餐饮单位及食品加工单位产生的食品类垃圾）约为</a:t>
            </a:r>
            <a:r>
              <a:rPr lang="en-US" altLang="zh-CN" sz="1600" b="1" dirty="0">
                <a:solidFill>
                  <a:schemeClr val="tx2"/>
                </a:solidFill>
                <a:latin typeface="Calibri" pitchFamily="34" charset="0"/>
              </a:rPr>
              <a:t>838</a:t>
            </a:r>
            <a:r>
              <a:rPr lang="zh-CN" altLang="en-US" sz="1600" b="1" dirty="0">
                <a:solidFill>
                  <a:schemeClr val="tx2"/>
                </a:solidFill>
                <a:latin typeface="宋体" pitchFamily="2" charset="-122"/>
              </a:rPr>
              <a:t>万吨，其中</a:t>
            </a:r>
            <a:r>
              <a:rPr lang="en-US" altLang="zh-CN" sz="1600" b="1" dirty="0">
                <a:solidFill>
                  <a:schemeClr val="tx2"/>
                </a:solidFill>
                <a:latin typeface="Calibri" pitchFamily="34" charset="0"/>
              </a:rPr>
              <a:t>20%</a:t>
            </a:r>
            <a:r>
              <a:rPr lang="zh-CN" altLang="en-US" sz="1600" b="1" dirty="0">
                <a:solidFill>
                  <a:schemeClr val="tx2"/>
                </a:solidFill>
                <a:latin typeface="宋体" pitchFamily="2" charset="-122"/>
              </a:rPr>
              <a:t>进行饲料化利用，</a:t>
            </a:r>
            <a:r>
              <a:rPr lang="en-US" altLang="zh-CN" sz="1600" b="1" dirty="0">
                <a:solidFill>
                  <a:schemeClr val="tx2"/>
                </a:solidFill>
                <a:latin typeface="Calibri" pitchFamily="34" charset="0"/>
              </a:rPr>
              <a:t>21%</a:t>
            </a:r>
            <a:r>
              <a:rPr lang="zh-CN" altLang="en-US" sz="1600" b="1" dirty="0">
                <a:solidFill>
                  <a:schemeClr val="tx2"/>
                </a:solidFill>
                <a:latin typeface="宋体" pitchFamily="2" charset="-122"/>
              </a:rPr>
              <a:t>进行肥料化利用，</a:t>
            </a:r>
            <a:r>
              <a:rPr lang="en-US" altLang="zh-CN" sz="1600" b="1" dirty="0">
                <a:solidFill>
                  <a:schemeClr val="tx2"/>
                </a:solidFill>
                <a:latin typeface="Calibri" pitchFamily="34" charset="0"/>
              </a:rPr>
              <a:t>45%</a:t>
            </a:r>
            <a:r>
              <a:rPr lang="zh-CN" altLang="en-US" sz="1600" b="1" dirty="0">
                <a:solidFill>
                  <a:schemeClr val="tx2"/>
                </a:solidFill>
                <a:latin typeface="宋体" pitchFamily="2" charset="-122"/>
              </a:rPr>
              <a:t>随垃圾进行焚烧和填埋处理。</a:t>
            </a:r>
          </a:p>
        </p:txBody>
      </p:sp>
      <p:sp>
        <p:nvSpPr>
          <p:cNvPr id="26631" name="矩形 5"/>
          <p:cNvSpPr>
            <a:spLocks noChangeArrowheads="1"/>
          </p:cNvSpPr>
          <p:nvPr/>
        </p:nvSpPr>
        <p:spPr bwMode="auto">
          <a:xfrm>
            <a:off x="631825" y="1785938"/>
            <a:ext cx="2068513" cy="457200"/>
          </a:xfrm>
          <a:prstGeom prst="rect">
            <a:avLst/>
          </a:prstGeom>
          <a:noFill/>
          <a:ln w="9525">
            <a:noFill/>
            <a:miter lim="800000"/>
            <a:headEnd/>
            <a:tailEnd/>
          </a:ln>
        </p:spPr>
        <p:txBody>
          <a:bodyPr>
            <a:spAutoFit/>
          </a:bodyPr>
          <a:lstStyle/>
          <a:p>
            <a:pPr algn="just">
              <a:spcBef>
                <a:spcPts val="600"/>
              </a:spcBef>
            </a:pPr>
            <a:r>
              <a:rPr lang="zh-CN" altLang="en-US" sz="2400" b="1">
                <a:solidFill>
                  <a:srgbClr val="C00000"/>
                </a:solidFill>
                <a:latin typeface="宋体" pitchFamily="2" charset="-122"/>
                <a:ea typeface="黑体" pitchFamily="49" charset="-122"/>
                <a:cs typeface="Arial" charset="0"/>
              </a:rPr>
              <a:t>（</a:t>
            </a:r>
            <a:r>
              <a:rPr lang="en-US" altLang="zh-CN" sz="2400" b="1">
                <a:solidFill>
                  <a:srgbClr val="C00000"/>
                </a:solidFill>
                <a:latin typeface="宋体" pitchFamily="2" charset="-122"/>
                <a:ea typeface="黑体" pitchFamily="49" charset="-122"/>
                <a:cs typeface="Arial" charset="0"/>
              </a:rPr>
              <a:t>1</a:t>
            </a:r>
            <a:r>
              <a:rPr lang="zh-CN" altLang="en-US" sz="2400" b="1">
                <a:solidFill>
                  <a:srgbClr val="C00000"/>
                </a:solidFill>
                <a:latin typeface="宋体" pitchFamily="2" charset="-122"/>
                <a:ea typeface="黑体" pitchFamily="49" charset="-122"/>
                <a:cs typeface="Arial" charset="0"/>
              </a:rPr>
              <a:t>）日本</a:t>
            </a:r>
            <a:endParaRPr lang="en-US" altLang="zh-CN" sz="2400" b="1">
              <a:solidFill>
                <a:srgbClr val="C00000"/>
              </a:solidFill>
              <a:ea typeface="黑体" pitchFamily="49" charset="-122"/>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96331490-E181-4C96-A9D5-F61E53E2BAC2}" type="slidenum">
              <a:rPr lang="zh-CN" altLang="en-US"/>
              <a:pPr>
                <a:defRPr/>
              </a:pPr>
              <a:t>16</a:t>
            </a:fld>
            <a:endParaRPr lang="zh-CN" altLang="en-US"/>
          </a:p>
        </p:txBody>
      </p:sp>
      <p:sp>
        <p:nvSpPr>
          <p:cNvPr id="27651" name="矩形 3"/>
          <p:cNvSpPr>
            <a:spLocks noChangeArrowheads="1"/>
          </p:cNvSpPr>
          <p:nvPr/>
        </p:nvSpPr>
        <p:spPr bwMode="auto">
          <a:xfrm>
            <a:off x="571500" y="2389188"/>
            <a:ext cx="7561263" cy="3754437"/>
          </a:xfrm>
          <a:prstGeom prst="rect">
            <a:avLst/>
          </a:prstGeom>
          <a:noFill/>
          <a:ln w="9525">
            <a:noFill/>
            <a:miter lim="800000"/>
            <a:headEnd/>
            <a:tailEnd/>
          </a:ln>
        </p:spPr>
        <p:txBody>
          <a:bodyPr>
            <a:spAutoFit/>
          </a:bodyPr>
          <a:lstStyle/>
          <a:p>
            <a:pPr marL="446088" indent="-446088">
              <a:spcBef>
                <a:spcPts val="1200"/>
              </a:spcBef>
              <a:buFont typeface="Wingdings" pitchFamily="2" charset="2"/>
              <a:buChar char="u"/>
            </a:pPr>
            <a:r>
              <a:rPr lang="zh-CN" altLang="en-US" b="1">
                <a:solidFill>
                  <a:schemeClr val="tx2"/>
                </a:solidFill>
                <a:cs typeface="Arial" charset="0"/>
              </a:rPr>
              <a:t>韩国从</a:t>
            </a:r>
            <a:r>
              <a:rPr lang="en-US" altLang="en-US" b="1">
                <a:solidFill>
                  <a:schemeClr val="tx2"/>
                </a:solidFill>
                <a:cs typeface="Arial" charset="0"/>
              </a:rPr>
              <a:t>1996</a:t>
            </a:r>
            <a:r>
              <a:rPr lang="zh-CN" altLang="en-US" b="1">
                <a:solidFill>
                  <a:schemeClr val="tx2"/>
                </a:solidFill>
                <a:cs typeface="Arial" charset="0"/>
              </a:rPr>
              <a:t>年开始了餐厨垃圾资源化再生工作的推广，</a:t>
            </a:r>
            <a:r>
              <a:rPr lang="en-US" altLang="en-US" b="1">
                <a:solidFill>
                  <a:schemeClr val="tx2"/>
                </a:solidFill>
                <a:cs typeface="Arial" charset="0"/>
              </a:rPr>
              <a:t>1999</a:t>
            </a:r>
            <a:r>
              <a:rPr lang="zh-CN" altLang="en-US" b="1">
                <a:solidFill>
                  <a:schemeClr val="tx2"/>
                </a:solidFill>
                <a:cs typeface="Arial" charset="0"/>
              </a:rPr>
              <a:t>年共建立餐厨垃圾饲料化处理设施</a:t>
            </a:r>
            <a:r>
              <a:rPr lang="en-US" altLang="en-US" b="1">
                <a:solidFill>
                  <a:schemeClr val="tx2"/>
                </a:solidFill>
                <a:cs typeface="Arial" charset="0"/>
              </a:rPr>
              <a:t>157</a:t>
            </a:r>
            <a:r>
              <a:rPr lang="zh-CN" altLang="en-US" b="1">
                <a:solidFill>
                  <a:schemeClr val="tx2"/>
                </a:solidFill>
                <a:cs typeface="Arial" charset="0"/>
              </a:rPr>
              <a:t>处，资源利用率达</a:t>
            </a:r>
            <a:r>
              <a:rPr lang="en-US" altLang="en-US" b="1">
                <a:solidFill>
                  <a:schemeClr val="tx2"/>
                </a:solidFill>
                <a:cs typeface="Arial" charset="0"/>
              </a:rPr>
              <a:t>34%</a:t>
            </a:r>
            <a:r>
              <a:rPr lang="zh-CN" altLang="en-US" b="1">
                <a:solidFill>
                  <a:schemeClr val="tx2"/>
                </a:solidFill>
                <a:cs typeface="Arial" charset="0"/>
              </a:rPr>
              <a:t>，其中政府投资并运营的饲料化设施为</a:t>
            </a:r>
            <a:r>
              <a:rPr lang="en-US" altLang="en-US" b="1">
                <a:solidFill>
                  <a:schemeClr val="tx2"/>
                </a:solidFill>
                <a:cs typeface="Arial" charset="0"/>
              </a:rPr>
              <a:t>36</a:t>
            </a:r>
            <a:r>
              <a:rPr lang="zh-CN" altLang="en-US" b="1">
                <a:solidFill>
                  <a:schemeClr val="tx2"/>
                </a:solidFill>
                <a:cs typeface="Arial" charset="0"/>
              </a:rPr>
              <a:t>处，民间投资的饲料化设施达</a:t>
            </a:r>
            <a:r>
              <a:rPr lang="en-US" altLang="en-US" b="1">
                <a:solidFill>
                  <a:schemeClr val="tx2"/>
                </a:solidFill>
                <a:cs typeface="Arial" charset="0"/>
              </a:rPr>
              <a:t>121</a:t>
            </a:r>
            <a:r>
              <a:rPr lang="zh-CN" altLang="en-US" b="1">
                <a:solidFill>
                  <a:schemeClr val="tx2"/>
                </a:solidFill>
                <a:cs typeface="Arial" charset="0"/>
              </a:rPr>
              <a:t>处。</a:t>
            </a:r>
            <a:endParaRPr lang="en-US" altLang="zh-CN" b="1">
              <a:solidFill>
                <a:schemeClr val="tx2"/>
              </a:solidFill>
              <a:cs typeface="Arial" charset="0"/>
            </a:endParaRPr>
          </a:p>
          <a:p>
            <a:pPr marL="446088" indent="-446088">
              <a:spcBef>
                <a:spcPts val="1200"/>
              </a:spcBef>
              <a:buFont typeface="Wingdings" pitchFamily="2" charset="2"/>
              <a:buChar char="u"/>
            </a:pPr>
            <a:r>
              <a:rPr lang="en-US" altLang="en-US" b="1">
                <a:solidFill>
                  <a:schemeClr val="tx2"/>
                </a:solidFill>
                <a:cs typeface="Arial" charset="0"/>
              </a:rPr>
              <a:t>2000</a:t>
            </a:r>
            <a:r>
              <a:rPr lang="zh-CN" altLang="en-US" b="1">
                <a:solidFill>
                  <a:schemeClr val="tx2"/>
                </a:solidFill>
                <a:cs typeface="Arial" charset="0"/>
              </a:rPr>
              <a:t>年到</a:t>
            </a:r>
            <a:r>
              <a:rPr lang="en-US" altLang="en-US" b="1">
                <a:solidFill>
                  <a:schemeClr val="tx2"/>
                </a:solidFill>
                <a:cs typeface="Arial" charset="0"/>
              </a:rPr>
              <a:t>2002</a:t>
            </a:r>
            <a:r>
              <a:rPr lang="zh-CN" altLang="en-US" b="1">
                <a:solidFill>
                  <a:schemeClr val="tx2"/>
                </a:solidFill>
                <a:cs typeface="Arial" charset="0"/>
              </a:rPr>
              <a:t>年期间，各级政府增建了</a:t>
            </a:r>
            <a:r>
              <a:rPr lang="en-US" altLang="en-US" b="1">
                <a:solidFill>
                  <a:schemeClr val="tx2"/>
                </a:solidFill>
                <a:cs typeface="Arial" charset="0"/>
              </a:rPr>
              <a:t>43</a:t>
            </a:r>
            <a:r>
              <a:rPr lang="zh-CN" altLang="en-US" b="1">
                <a:solidFill>
                  <a:schemeClr val="tx2"/>
                </a:solidFill>
                <a:cs typeface="Arial" charset="0"/>
              </a:rPr>
              <a:t>处公共处理设施，每个设施日处理量一般在</a:t>
            </a:r>
            <a:r>
              <a:rPr lang="en-US" altLang="en-US" b="1">
                <a:solidFill>
                  <a:schemeClr val="tx2"/>
                </a:solidFill>
                <a:cs typeface="Arial" charset="0"/>
              </a:rPr>
              <a:t>20</a:t>
            </a:r>
            <a:r>
              <a:rPr lang="zh-CN" altLang="en-US" b="1">
                <a:solidFill>
                  <a:schemeClr val="tx2"/>
                </a:solidFill>
                <a:cs typeface="Arial" charset="0"/>
              </a:rPr>
              <a:t>吨到</a:t>
            </a:r>
            <a:r>
              <a:rPr lang="en-US" altLang="en-US" b="1">
                <a:solidFill>
                  <a:schemeClr val="tx2"/>
                </a:solidFill>
                <a:cs typeface="Arial" charset="0"/>
              </a:rPr>
              <a:t>100</a:t>
            </a:r>
            <a:r>
              <a:rPr lang="zh-CN" altLang="en-US" b="1">
                <a:solidFill>
                  <a:schemeClr val="tx2"/>
                </a:solidFill>
                <a:cs typeface="Arial" charset="0"/>
              </a:rPr>
              <a:t>吨，至</a:t>
            </a:r>
            <a:r>
              <a:rPr lang="en-US" altLang="en-US" b="1">
                <a:solidFill>
                  <a:schemeClr val="tx2"/>
                </a:solidFill>
                <a:cs typeface="Arial" charset="0"/>
              </a:rPr>
              <a:t>2005</a:t>
            </a:r>
            <a:r>
              <a:rPr lang="zh-CN" altLang="en-US" b="1">
                <a:solidFill>
                  <a:schemeClr val="tx2"/>
                </a:solidFill>
                <a:cs typeface="Arial" charset="0"/>
              </a:rPr>
              <a:t>年餐厨垃圾资源化再生利用率达</a:t>
            </a:r>
            <a:r>
              <a:rPr lang="en-US" altLang="en-US" b="1">
                <a:solidFill>
                  <a:schemeClr val="tx2"/>
                </a:solidFill>
                <a:cs typeface="Arial" charset="0"/>
              </a:rPr>
              <a:t>55%</a:t>
            </a:r>
            <a:r>
              <a:rPr lang="zh-CN" altLang="en-US" b="1">
                <a:solidFill>
                  <a:schemeClr val="tx2"/>
                </a:solidFill>
                <a:cs typeface="Arial" charset="0"/>
              </a:rPr>
              <a:t>。</a:t>
            </a:r>
          </a:p>
          <a:p>
            <a:pPr marL="446088" indent="-446088">
              <a:spcBef>
                <a:spcPts val="1200"/>
              </a:spcBef>
              <a:buFont typeface="Wingdings" pitchFamily="2" charset="2"/>
              <a:buChar char="u"/>
            </a:pPr>
            <a:r>
              <a:rPr lang="zh-CN" altLang="en-US" b="1">
                <a:solidFill>
                  <a:schemeClr val="tx2"/>
                </a:solidFill>
                <a:cs typeface="Arial" charset="0"/>
              </a:rPr>
              <a:t>韩国食物垃圾处理厂由国家和地方</a:t>
            </a:r>
            <a:r>
              <a:rPr lang="zh-CN" altLang="en-US" b="1">
                <a:solidFill>
                  <a:srgbClr val="C00000"/>
                </a:solidFill>
                <a:cs typeface="Arial" charset="0"/>
              </a:rPr>
              <a:t>政府投资建设，</a:t>
            </a:r>
            <a:r>
              <a:rPr lang="zh-CN" altLang="en-US" b="1">
                <a:solidFill>
                  <a:schemeClr val="tx2"/>
                </a:solidFill>
                <a:cs typeface="Arial" charset="0"/>
              </a:rPr>
              <a:t>部分食物垃圾处理费用来自产生食物垃圾的用户所支付的</a:t>
            </a:r>
            <a:r>
              <a:rPr lang="zh-CN" altLang="en-US" b="1">
                <a:solidFill>
                  <a:srgbClr val="C00000"/>
                </a:solidFill>
                <a:cs typeface="Arial" charset="0"/>
              </a:rPr>
              <a:t>垃圾费</a:t>
            </a:r>
            <a:r>
              <a:rPr lang="zh-CN" altLang="en-US" b="1">
                <a:solidFill>
                  <a:schemeClr val="tx2"/>
                </a:solidFill>
                <a:cs typeface="Arial" charset="0"/>
              </a:rPr>
              <a:t>。</a:t>
            </a:r>
            <a:endParaRPr lang="en-US" altLang="zh-CN" b="1">
              <a:solidFill>
                <a:schemeClr val="tx2"/>
              </a:solidFill>
              <a:cs typeface="Arial" charset="0"/>
            </a:endParaRPr>
          </a:p>
          <a:p>
            <a:pPr marL="446088" indent="-446088">
              <a:spcBef>
                <a:spcPts val="1200"/>
              </a:spcBef>
              <a:buFont typeface="Wingdings" pitchFamily="2" charset="2"/>
              <a:buChar char="u"/>
            </a:pPr>
            <a:r>
              <a:rPr lang="zh-CN" altLang="en-US" b="1">
                <a:solidFill>
                  <a:schemeClr val="tx2"/>
                </a:solidFill>
                <a:cs typeface="Arial" charset="0"/>
              </a:rPr>
              <a:t>韩国处理能力</a:t>
            </a:r>
            <a:r>
              <a:rPr lang="en-US" altLang="en-US" b="1">
                <a:solidFill>
                  <a:schemeClr val="tx2"/>
                </a:solidFill>
                <a:cs typeface="Arial" charset="0"/>
              </a:rPr>
              <a:t>100</a:t>
            </a:r>
            <a:r>
              <a:rPr lang="zh-CN" altLang="en-US" b="1">
                <a:solidFill>
                  <a:schemeClr val="tx2"/>
                </a:solidFill>
                <a:cs typeface="Arial" charset="0"/>
              </a:rPr>
              <a:t>吨</a:t>
            </a:r>
            <a:r>
              <a:rPr lang="en-US" altLang="zh-CN" b="1">
                <a:solidFill>
                  <a:schemeClr val="tx2"/>
                </a:solidFill>
                <a:cs typeface="Arial" charset="0"/>
              </a:rPr>
              <a:t>/</a:t>
            </a:r>
            <a:r>
              <a:rPr lang="zh-CN" altLang="en-US" b="1">
                <a:solidFill>
                  <a:schemeClr val="tx2"/>
                </a:solidFill>
                <a:cs typeface="Arial" charset="0"/>
              </a:rPr>
              <a:t>日以上食物垃圾处理厂有</a:t>
            </a:r>
            <a:r>
              <a:rPr lang="en-US" altLang="en-US" b="1">
                <a:solidFill>
                  <a:srgbClr val="C00000"/>
                </a:solidFill>
                <a:cs typeface="Arial" charset="0"/>
              </a:rPr>
              <a:t>20</a:t>
            </a:r>
            <a:r>
              <a:rPr lang="zh-CN" altLang="en-US" b="1">
                <a:solidFill>
                  <a:srgbClr val="C00000"/>
                </a:solidFill>
                <a:cs typeface="Arial" charset="0"/>
              </a:rPr>
              <a:t>余家</a:t>
            </a:r>
            <a:r>
              <a:rPr lang="zh-CN" altLang="en-US" b="1">
                <a:solidFill>
                  <a:schemeClr val="tx2"/>
                </a:solidFill>
                <a:cs typeface="Arial" charset="0"/>
              </a:rPr>
              <a:t>，不同的食物垃圾使用不同的方法处理，取得不同的收益。</a:t>
            </a:r>
            <a:endParaRPr lang="en-US" altLang="zh-CN" b="1">
              <a:solidFill>
                <a:schemeClr val="tx2"/>
              </a:solidFill>
              <a:cs typeface="Arial" charset="0"/>
            </a:endParaRPr>
          </a:p>
          <a:p>
            <a:pPr marL="446088" indent="-446088">
              <a:spcBef>
                <a:spcPts val="1200"/>
              </a:spcBef>
              <a:buFont typeface="Wingdings" pitchFamily="2" charset="2"/>
              <a:buChar char="u"/>
            </a:pPr>
            <a:r>
              <a:rPr lang="zh-CN" altLang="en-US" b="1">
                <a:solidFill>
                  <a:schemeClr val="tx2"/>
                </a:solidFill>
                <a:cs typeface="Arial" charset="0"/>
              </a:rPr>
              <a:t>韩国食物垃圾目前仍然以</a:t>
            </a:r>
            <a:r>
              <a:rPr lang="zh-CN" altLang="en-US" b="1">
                <a:solidFill>
                  <a:srgbClr val="C00000"/>
                </a:solidFill>
                <a:cs typeface="Arial" charset="0"/>
              </a:rPr>
              <a:t>生产饲料</a:t>
            </a:r>
            <a:r>
              <a:rPr lang="zh-CN" altLang="en-US" b="1">
                <a:solidFill>
                  <a:schemeClr val="tx2"/>
                </a:solidFill>
                <a:cs typeface="Arial" charset="0"/>
              </a:rPr>
              <a:t>为主。</a:t>
            </a:r>
            <a:endParaRPr lang="en-US" altLang="zh-CN" b="1">
              <a:solidFill>
                <a:schemeClr val="tx2"/>
              </a:solidFill>
              <a:cs typeface="Arial" charset="0"/>
            </a:endParaRPr>
          </a:p>
        </p:txBody>
      </p:sp>
      <p:sp>
        <p:nvSpPr>
          <p:cNvPr id="27652" name="矩形 4"/>
          <p:cNvSpPr>
            <a:spLocks noChangeArrowheads="1"/>
          </p:cNvSpPr>
          <p:nvPr/>
        </p:nvSpPr>
        <p:spPr bwMode="auto">
          <a:xfrm>
            <a:off x="695325" y="1857375"/>
            <a:ext cx="2220913" cy="457200"/>
          </a:xfrm>
          <a:prstGeom prst="rect">
            <a:avLst/>
          </a:prstGeom>
          <a:noFill/>
          <a:ln w="9525">
            <a:noFill/>
            <a:miter lim="800000"/>
            <a:headEnd/>
            <a:tailEnd/>
          </a:ln>
        </p:spPr>
        <p:txBody>
          <a:bodyPr>
            <a:spAutoFit/>
          </a:bodyPr>
          <a:lstStyle/>
          <a:p>
            <a:pPr marL="446088" indent="-446088">
              <a:spcBef>
                <a:spcPts val="1200"/>
              </a:spcBef>
            </a:pPr>
            <a:r>
              <a:rPr lang="zh-CN" altLang="en-US" sz="2400" b="1">
                <a:solidFill>
                  <a:srgbClr val="C00000"/>
                </a:solidFill>
                <a:cs typeface="Arial" charset="0"/>
              </a:rPr>
              <a:t>（</a:t>
            </a:r>
            <a:r>
              <a:rPr lang="en-US" altLang="zh-CN" sz="2400" b="1">
                <a:solidFill>
                  <a:srgbClr val="C00000"/>
                </a:solidFill>
                <a:cs typeface="Arial" charset="0"/>
              </a:rPr>
              <a:t>2</a:t>
            </a:r>
            <a:r>
              <a:rPr lang="zh-CN" altLang="en-US" sz="2400" b="1">
                <a:solidFill>
                  <a:srgbClr val="C00000"/>
                </a:solidFill>
                <a:cs typeface="Arial" charset="0"/>
              </a:rPr>
              <a:t>）韩国</a:t>
            </a:r>
            <a:endParaRPr lang="en-US" altLang="zh-CN" sz="2400" b="1">
              <a:solidFill>
                <a:srgbClr val="C00000"/>
              </a:solidFill>
              <a:cs typeface="Arial" charset="0"/>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181E445-9425-4C4A-AEF1-75AED04C97FD}" type="slidenum">
              <a:rPr lang="zh-CN" altLang="en-US"/>
              <a:pPr>
                <a:defRPr/>
              </a:pPr>
              <a:t>17</a:t>
            </a:fld>
            <a:endParaRPr lang="zh-CN" altLang="en-US"/>
          </a:p>
        </p:txBody>
      </p:sp>
      <p:sp>
        <p:nvSpPr>
          <p:cNvPr id="28675" name="矩形 3"/>
          <p:cNvSpPr>
            <a:spLocks noChangeArrowheads="1"/>
          </p:cNvSpPr>
          <p:nvPr/>
        </p:nvSpPr>
        <p:spPr bwMode="auto">
          <a:xfrm>
            <a:off x="642938" y="3917950"/>
            <a:ext cx="8064500" cy="2154238"/>
          </a:xfrm>
          <a:prstGeom prst="rect">
            <a:avLst/>
          </a:prstGeom>
          <a:noFill/>
          <a:ln w="9525">
            <a:noFill/>
            <a:miter lim="800000"/>
            <a:headEnd/>
            <a:tailEnd/>
          </a:ln>
        </p:spPr>
        <p:txBody>
          <a:bodyPr>
            <a:spAutoFit/>
          </a:bodyPr>
          <a:lstStyle/>
          <a:p>
            <a:pPr>
              <a:lnSpc>
                <a:spcPct val="150000"/>
              </a:lnSpc>
            </a:pPr>
            <a:r>
              <a:rPr lang="zh-CN" altLang="en-US" sz="1600" b="1">
                <a:solidFill>
                  <a:srgbClr val="7030A0"/>
                </a:solidFill>
                <a:latin typeface="黑体" pitchFamily="49" charset="-122"/>
                <a:ea typeface="黑体" pitchFamily="49" charset="-122"/>
                <a:cs typeface="Arial" charset="0"/>
              </a:rPr>
              <a:t>台北市</a:t>
            </a:r>
            <a:endParaRPr lang="en-US" altLang="zh-CN" sz="1600" b="1">
              <a:solidFill>
                <a:srgbClr val="7030A0"/>
              </a:solidFill>
              <a:latin typeface="黑体" pitchFamily="49" charset="-122"/>
              <a:ea typeface="黑体" pitchFamily="49" charset="-122"/>
              <a:cs typeface="Arial" charset="0"/>
            </a:endParaRPr>
          </a:p>
          <a:p>
            <a:pPr>
              <a:spcBef>
                <a:spcPts val="600"/>
              </a:spcBef>
            </a:pPr>
            <a:r>
              <a:rPr lang="en-US" altLang="zh-CN" sz="1600" b="1">
                <a:solidFill>
                  <a:srgbClr val="7030A0"/>
                </a:solidFill>
                <a:latin typeface="Calibri" pitchFamily="34" charset="0"/>
                <a:ea typeface="黑体" pitchFamily="49" charset="-122"/>
                <a:cs typeface="Arial" charset="0"/>
              </a:rPr>
              <a:t>2003</a:t>
            </a:r>
            <a:r>
              <a:rPr lang="zh-CN" altLang="en-US" sz="1600" b="1">
                <a:solidFill>
                  <a:srgbClr val="7030A0"/>
                </a:solidFill>
                <a:latin typeface="宋体" pitchFamily="2" charset="-122"/>
                <a:ea typeface="黑体" pitchFamily="49" charset="-122"/>
                <a:cs typeface="Arial" charset="0"/>
              </a:rPr>
              <a:t>年</a:t>
            </a:r>
            <a:r>
              <a:rPr lang="en-US" altLang="zh-CN" sz="1600" b="1">
                <a:solidFill>
                  <a:srgbClr val="7030A0"/>
                </a:solidFill>
                <a:latin typeface="Calibri" pitchFamily="34" charset="0"/>
                <a:ea typeface="黑体" pitchFamily="49" charset="-122"/>
                <a:cs typeface="Arial" charset="0"/>
              </a:rPr>
              <a:t>12</a:t>
            </a:r>
            <a:r>
              <a:rPr lang="zh-CN" altLang="en-US" sz="1600" b="1">
                <a:solidFill>
                  <a:srgbClr val="7030A0"/>
                </a:solidFill>
                <a:latin typeface="宋体" pitchFamily="2" charset="-122"/>
                <a:ea typeface="黑体" pitchFamily="49" charset="-122"/>
                <a:cs typeface="Arial" charset="0"/>
              </a:rPr>
              <a:t>月</a:t>
            </a:r>
            <a:r>
              <a:rPr lang="en-US" altLang="zh-CN" sz="1600" b="1">
                <a:solidFill>
                  <a:srgbClr val="7030A0"/>
                </a:solidFill>
                <a:latin typeface="Calibri" pitchFamily="34" charset="0"/>
                <a:ea typeface="黑体" pitchFamily="49" charset="-122"/>
                <a:cs typeface="Arial" charset="0"/>
              </a:rPr>
              <a:t>26</a:t>
            </a:r>
            <a:r>
              <a:rPr lang="zh-CN" altLang="en-US" sz="1600" b="1">
                <a:solidFill>
                  <a:srgbClr val="7030A0"/>
                </a:solidFill>
                <a:latin typeface="宋体" pitchFamily="2" charset="-122"/>
                <a:ea typeface="黑体" pitchFamily="49" charset="-122"/>
                <a:cs typeface="Arial" charset="0"/>
              </a:rPr>
              <a:t>日，开始全面回收家庭餐厨垃圾，分类为“养猪餐厨”及“堆肥餐厨”</a:t>
            </a:r>
            <a:endParaRPr lang="en-US" altLang="zh-CN" sz="1600" b="1">
              <a:solidFill>
                <a:srgbClr val="7030A0"/>
              </a:solidFill>
              <a:latin typeface="宋体" pitchFamily="2" charset="-122"/>
              <a:ea typeface="黑体" pitchFamily="49" charset="-122"/>
              <a:cs typeface="Arial" charset="0"/>
            </a:endParaRPr>
          </a:p>
          <a:p>
            <a:pPr>
              <a:spcBef>
                <a:spcPts val="1200"/>
              </a:spcBef>
            </a:pPr>
            <a:r>
              <a:rPr lang="zh-CN" altLang="en-US" sz="1600" b="1">
                <a:solidFill>
                  <a:srgbClr val="7030A0"/>
                </a:solidFill>
                <a:latin typeface="黑体" pitchFamily="49" charset="-122"/>
                <a:ea typeface="黑体" pitchFamily="49" charset="-122"/>
                <a:cs typeface="Arial" charset="0"/>
              </a:rPr>
              <a:t>厨余养猪</a:t>
            </a:r>
            <a:r>
              <a:rPr lang="zh-CN" altLang="en-US" sz="1600" b="1">
                <a:solidFill>
                  <a:srgbClr val="7030A0"/>
                </a:solidFill>
                <a:latin typeface="Calibri" pitchFamily="34" charset="0"/>
                <a:ea typeface="黑体" pitchFamily="49" charset="-122"/>
                <a:cs typeface="Arial" charset="0"/>
              </a:rPr>
              <a:t>：将餐厅餐厨经</a:t>
            </a:r>
            <a:r>
              <a:rPr lang="en-US" altLang="zh-CN" sz="1600" b="1">
                <a:solidFill>
                  <a:srgbClr val="7030A0"/>
                </a:solidFill>
                <a:latin typeface="Calibri" pitchFamily="34" charset="0"/>
                <a:ea typeface="黑体" pitchFamily="49" charset="-122"/>
                <a:cs typeface="Arial" charset="0"/>
              </a:rPr>
              <a:t>135</a:t>
            </a:r>
            <a:r>
              <a:rPr lang="zh-CN" altLang="en-US" sz="1600" b="1">
                <a:solidFill>
                  <a:srgbClr val="7030A0"/>
                </a:solidFill>
                <a:latin typeface="Calibri" pitchFamily="34" charset="0"/>
                <a:ea typeface="黑体" pitchFamily="49" charset="-122"/>
                <a:cs typeface="Arial" charset="0"/>
              </a:rPr>
              <a:t>℃高温蒸煮灭菌后，作为养猪的饲料。</a:t>
            </a:r>
            <a:endParaRPr lang="en-US" altLang="zh-CN" sz="1600" b="1">
              <a:solidFill>
                <a:srgbClr val="7030A0"/>
              </a:solidFill>
              <a:latin typeface="Calibri" pitchFamily="34" charset="0"/>
              <a:ea typeface="黑体" pitchFamily="49" charset="-122"/>
              <a:cs typeface="Arial" charset="0"/>
            </a:endParaRPr>
          </a:p>
          <a:p>
            <a:pPr>
              <a:spcBef>
                <a:spcPts val="600"/>
              </a:spcBef>
            </a:pPr>
            <a:r>
              <a:rPr lang="zh-CN" altLang="en-US" sz="1600" b="1">
                <a:solidFill>
                  <a:srgbClr val="7030A0"/>
                </a:solidFill>
                <a:latin typeface="黑体" pitchFamily="49" charset="-122"/>
                <a:ea typeface="黑体" pitchFamily="49" charset="-122"/>
                <a:cs typeface="Arial" charset="0"/>
              </a:rPr>
              <a:t>厨余堆肥</a:t>
            </a:r>
            <a:r>
              <a:rPr lang="zh-CN" altLang="en-US" sz="1600" b="1">
                <a:solidFill>
                  <a:srgbClr val="7030A0"/>
                </a:solidFill>
                <a:latin typeface="Calibri" pitchFamily="34" charset="0"/>
                <a:ea typeface="黑体" pitchFamily="49" charset="-122"/>
                <a:cs typeface="Arial" charset="0"/>
              </a:rPr>
              <a:t>：由住户将餐厨垃圾和土壤混合发酵成为堆肥，作为盆栽或农场花园的覆土。</a:t>
            </a:r>
            <a:endParaRPr lang="en-US" altLang="zh-CN" sz="1600" b="1">
              <a:solidFill>
                <a:srgbClr val="7030A0"/>
              </a:solidFill>
              <a:latin typeface="宋体" pitchFamily="2" charset="-122"/>
              <a:ea typeface="黑体" pitchFamily="49" charset="-122"/>
              <a:cs typeface="Arial" charset="0"/>
            </a:endParaRPr>
          </a:p>
          <a:p>
            <a:pPr>
              <a:spcBef>
                <a:spcPts val="1200"/>
              </a:spcBef>
            </a:pPr>
            <a:r>
              <a:rPr lang="zh-CN" altLang="en-US" sz="1600" b="1">
                <a:solidFill>
                  <a:srgbClr val="7030A0"/>
                </a:solidFill>
                <a:latin typeface="黑体" pitchFamily="49" charset="-122"/>
                <a:ea typeface="黑体" pitchFamily="49" charset="-122"/>
                <a:cs typeface="Arial" charset="0"/>
              </a:rPr>
              <a:t>台北市餐厨回收体系：</a:t>
            </a:r>
            <a:r>
              <a:rPr lang="zh-CN" altLang="en-US" sz="1600" b="1">
                <a:solidFill>
                  <a:srgbClr val="7030A0"/>
                </a:solidFill>
                <a:latin typeface="宋体" pitchFamily="2" charset="-122"/>
                <a:ea typeface="黑体" pitchFamily="49" charset="-122"/>
                <a:cs typeface="Arial" charset="0"/>
              </a:rPr>
              <a:t>利用了原有垃圾清运体系。通过改装原有垃圾车，变为可同时收集清运混合垃圾及餐厨垃圾的两用车。</a:t>
            </a:r>
          </a:p>
        </p:txBody>
      </p:sp>
      <p:sp>
        <p:nvSpPr>
          <p:cNvPr id="28676" name="矩形 4"/>
          <p:cNvSpPr>
            <a:spLocks noChangeArrowheads="1"/>
          </p:cNvSpPr>
          <p:nvPr/>
        </p:nvSpPr>
        <p:spPr bwMode="auto">
          <a:xfrm>
            <a:off x="684213" y="2451100"/>
            <a:ext cx="7920037" cy="1477963"/>
          </a:xfrm>
          <a:prstGeom prst="rect">
            <a:avLst/>
          </a:prstGeom>
          <a:noFill/>
          <a:ln w="9525">
            <a:noFill/>
            <a:miter lim="800000"/>
            <a:headEnd/>
            <a:tailEnd/>
          </a:ln>
        </p:spPr>
        <p:txBody>
          <a:bodyPr>
            <a:spAutoFit/>
          </a:bodyPr>
          <a:lstStyle/>
          <a:p>
            <a:pPr indent="358775">
              <a:spcBef>
                <a:spcPts val="1200"/>
              </a:spcBef>
              <a:buFont typeface="Wingdings" pitchFamily="2" charset="2"/>
              <a:buChar char="u"/>
            </a:pPr>
            <a:r>
              <a:rPr lang="en-US" altLang="zh-CN" sz="1600" b="1">
                <a:solidFill>
                  <a:schemeClr val="tx2"/>
                </a:solidFill>
                <a:ea typeface="黑体" pitchFamily="49" charset="-122"/>
                <a:cs typeface="Arial" charset="0"/>
              </a:rPr>
              <a:t>2003</a:t>
            </a:r>
            <a:r>
              <a:rPr lang="zh-CN" altLang="en-US" sz="1600" b="1">
                <a:solidFill>
                  <a:schemeClr val="tx2"/>
                </a:solidFill>
                <a:ea typeface="黑体" pitchFamily="49" charset="-122"/>
                <a:cs typeface="Arial" charset="0"/>
              </a:rPr>
              <a:t>年，尽管台湾地区餐厨单独收集取得很大成效，但从收集量看，其比例仍然不到</a:t>
            </a:r>
            <a:r>
              <a:rPr lang="en-US" altLang="zh-CN" sz="1600" b="1">
                <a:solidFill>
                  <a:schemeClr val="tx2"/>
                </a:solidFill>
                <a:ea typeface="黑体" pitchFamily="49" charset="-122"/>
                <a:cs typeface="Arial" charset="0"/>
              </a:rPr>
              <a:t>10%</a:t>
            </a:r>
            <a:r>
              <a:rPr lang="zh-CN" altLang="en-US" sz="1600" b="1">
                <a:solidFill>
                  <a:schemeClr val="tx2"/>
                </a:solidFill>
                <a:ea typeface="黑体" pitchFamily="49" charset="-122"/>
                <a:cs typeface="Arial" charset="0"/>
              </a:rPr>
              <a:t>。此外，进入生活垃圾焚烧厂的餐厨垃圾的比例仍然在</a:t>
            </a:r>
            <a:r>
              <a:rPr lang="en-US" altLang="zh-CN" sz="1600" b="1">
                <a:solidFill>
                  <a:schemeClr val="tx2"/>
                </a:solidFill>
                <a:ea typeface="黑体" pitchFamily="49" charset="-122"/>
                <a:cs typeface="Arial" charset="0"/>
              </a:rPr>
              <a:t>40%</a:t>
            </a:r>
            <a:r>
              <a:rPr lang="zh-CN" altLang="en-US" sz="1600" b="1">
                <a:solidFill>
                  <a:schemeClr val="tx2"/>
                </a:solidFill>
                <a:ea typeface="黑体" pitchFamily="49" charset="-122"/>
                <a:cs typeface="Arial" charset="0"/>
              </a:rPr>
              <a:t>左右。</a:t>
            </a:r>
            <a:endParaRPr lang="en-US" altLang="zh-CN" sz="1600" b="1">
              <a:solidFill>
                <a:schemeClr val="tx2"/>
              </a:solidFill>
              <a:ea typeface="黑体" pitchFamily="49" charset="-122"/>
              <a:cs typeface="Arial" charset="0"/>
            </a:endParaRPr>
          </a:p>
          <a:p>
            <a:pPr indent="358775">
              <a:spcBef>
                <a:spcPts val="600"/>
              </a:spcBef>
              <a:buFont typeface="Wingdings" pitchFamily="2" charset="2"/>
              <a:buChar char="u"/>
            </a:pPr>
            <a:r>
              <a:rPr lang="en-US" altLang="zh-CN" sz="1600" b="1">
                <a:solidFill>
                  <a:schemeClr val="tx2"/>
                </a:solidFill>
                <a:ea typeface="黑体" pitchFamily="49" charset="-122"/>
                <a:cs typeface="Arial" charset="0"/>
              </a:rPr>
              <a:t>2006</a:t>
            </a:r>
            <a:r>
              <a:rPr lang="zh-CN" altLang="en-US" sz="1600" b="1">
                <a:solidFill>
                  <a:schemeClr val="tx2"/>
                </a:solidFill>
                <a:ea typeface="黑体" pitchFamily="49" charset="-122"/>
                <a:cs typeface="Arial" charset="0"/>
              </a:rPr>
              <a:t>年，台湾地区开始控制餐厨养猪，要求清洁队回收的餐厨不再拿来养猪以保证食品安全。</a:t>
            </a:r>
          </a:p>
          <a:p>
            <a:pPr indent="358775">
              <a:spcBef>
                <a:spcPts val="600"/>
              </a:spcBef>
              <a:buFont typeface="Wingdings" pitchFamily="2" charset="2"/>
              <a:buChar char="u"/>
            </a:pPr>
            <a:r>
              <a:rPr lang="en-US" altLang="zh-CN" sz="1600" b="1">
                <a:solidFill>
                  <a:schemeClr val="tx2"/>
                </a:solidFill>
                <a:ea typeface="黑体" pitchFamily="49" charset="-122"/>
                <a:cs typeface="Arial" charset="0"/>
              </a:rPr>
              <a:t>2007</a:t>
            </a:r>
            <a:r>
              <a:rPr lang="zh-CN" altLang="en-US" sz="1600" b="1">
                <a:solidFill>
                  <a:schemeClr val="tx2"/>
                </a:solidFill>
                <a:ea typeface="黑体" pitchFamily="49" charset="-122"/>
                <a:cs typeface="Arial" charset="0"/>
              </a:rPr>
              <a:t>年，台湾回收餐厨单独收集量达到</a:t>
            </a:r>
            <a:r>
              <a:rPr lang="en-US" altLang="zh-CN" sz="1600" b="1">
                <a:solidFill>
                  <a:schemeClr val="tx2"/>
                </a:solidFill>
                <a:ea typeface="黑体" pitchFamily="49" charset="-122"/>
                <a:cs typeface="Arial" charset="0"/>
              </a:rPr>
              <a:t>66.3</a:t>
            </a:r>
            <a:r>
              <a:rPr lang="zh-CN" altLang="en-US" sz="1600" b="1">
                <a:solidFill>
                  <a:schemeClr val="tx2"/>
                </a:solidFill>
                <a:ea typeface="黑体" pitchFamily="49" charset="-122"/>
                <a:cs typeface="Arial" charset="0"/>
              </a:rPr>
              <a:t>万吨，约为</a:t>
            </a:r>
            <a:r>
              <a:rPr lang="en-US" altLang="zh-CN" sz="1600" b="1">
                <a:solidFill>
                  <a:schemeClr val="tx2"/>
                </a:solidFill>
                <a:ea typeface="黑体" pitchFamily="49" charset="-122"/>
                <a:cs typeface="Arial" charset="0"/>
              </a:rPr>
              <a:t>2003</a:t>
            </a:r>
            <a:r>
              <a:rPr lang="zh-CN" altLang="en-US" sz="1600" b="1">
                <a:solidFill>
                  <a:schemeClr val="tx2"/>
                </a:solidFill>
                <a:ea typeface="黑体" pitchFamily="49" charset="-122"/>
                <a:cs typeface="Arial" charset="0"/>
              </a:rPr>
              <a:t>年的</a:t>
            </a:r>
            <a:r>
              <a:rPr lang="en-US" altLang="zh-CN" sz="1600" b="1">
                <a:solidFill>
                  <a:schemeClr val="tx2"/>
                </a:solidFill>
                <a:ea typeface="黑体" pitchFamily="49" charset="-122"/>
                <a:cs typeface="Arial" charset="0"/>
              </a:rPr>
              <a:t>4</a:t>
            </a:r>
            <a:r>
              <a:rPr lang="zh-CN" altLang="en-US" sz="1600" b="1">
                <a:solidFill>
                  <a:schemeClr val="tx2"/>
                </a:solidFill>
                <a:ea typeface="黑体" pitchFamily="49" charset="-122"/>
                <a:cs typeface="Arial" charset="0"/>
              </a:rPr>
              <a:t>倍。</a:t>
            </a:r>
            <a:endParaRPr lang="en-US" altLang="zh-CN" sz="1600" b="1">
              <a:solidFill>
                <a:schemeClr val="tx2"/>
              </a:solidFill>
              <a:ea typeface="黑体" pitchFamily="49" charset="-122"/>
              <a:cs typeface="Arial" charset="0"/>
            </a:endParaRPr>
          </a:p>
        </p:txBody>
      </p:sp>
      <p:sp>
        <p:nvSpPr>
          <p:cNvPr id="28677" name="矩形 5"/>
          <p:cNvSpPr>
            <a:spLocks noChangeArrowheads="1"/>
          </p:cNvSpPr>
          <p:nvPr/>
        </p:nvSpPr>
        <p:spPr bwMode="auto">
          <a:xfrm>
            <a:off x="500063" y="1857375"/>
            <a:ext cx="2559050" cy="457200"/>
          </a:xfrm>
          <a:prstGeom prst="rect">
            <a:avLst/>
          </a:prstGeom>
          <a:noFill/>
          <a:ln w="9525">
            <a:noFill/>
            <a:miter lim="800000"/>
            <a:headEnd/>
            <a:tailEnd/>
          </a:ln>
        </p:spPr>
        <p:txBody>
          <a:bodyPr>
            <a:spAutoFit/>
          </a:bodyPr>
          <a:lstStyle/>
          <a:p>
            <a:r>
              <a:rPr lang="zh-CN" altLang="en-US" sz="2400" b="1">
                <a:solidFill>
                  <a:srgbClr val="C00000"/>
                </a:solidFill>
                <a:latin typeface="黑体" pitchFamily="49" charset="-122"/>
                <a:ea typeface="黑体" pitchFamily="49" charset="-122"/>
                <a:cs typeface="Arial" charset="0"/>
              </a:rPr>
              <a:t>（</a:t>
            </a:r>
            <a:r>
              <a:rPr lang="en-US" altLang="zh-CN" sz="2400" b="1">
                <a:solidFill>
                  <a:srgbClr val="C00000"/>
                </a:solidFill>
                <a:latin typeface="黑体" pitchFamily="49" charset="-122"/>
                <a:ea typeface="黑体" pitchFamily="49" charset="-122"/>
                <a:cs typeface="Arial" charset="0"/>
              </a:rPr>
              <a:t>3</a:t>
            </a:r>
            <a:r>
              <a:rPr lang="zh-CN" altLang="en-US" sz="2400" b="1">
                <a:solidFill>
                  <a:srgbClr val="C00000"/>
                </a:solidFill>
                <a:latin typeface="黑体" pitchFamily="49" charset="-122"/>
                <a:ea typeface="黑体" pitchFamily="49" charset="-122"/>
                <a:cs typeface="Arial" charset="0"/>
              </a:rPr>
              <a:t>）中国台湾</a:t>
            </a:r>
            <a:endParaRPr lang="en-US" altLang="zh-CN" sz="2400" b="1">
              <a:solidFill>
                <a:srgbClr val="C00000"/>
              </a:solidFill>
              <a:latin typeface="黑体" pitchFamily="49" charset="-122"/>
              <a:ea typeface="黑体" pitchFamily="49" charset="-122"/>
              <a:cs typeface="Arial" charset="0"/>
            </a:endParaRPr>
          </a:p>
        </p:txBody>
      </p:sp>
      <p:sp>
        <p:nvSpPr>
          <p:cNvPr id="7" name="流程图: 文档 6"/>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8C5643E1-49C6-4040-A69F-63AB61C28723}" type="slidenum">
              <a:rPr lang="zh-CN" altLang="en-US"/>
              <a:pPr>
                <a:defRPr/>
              </a:pPr>
              <a:t>18</a:t>
            </a:fld>
            <a:endParaRPr lang="zh-CN" altLang="en-US"/>
          </a:p>
        </p:txBody>
      </p:sp>
      <p:sp>
        <p:nvSpPr>
          <p:cNvPr id="4" name="矩形 3"/>
          <p:cNvSpPr/>
          <p:nvPr/>
        </p:nvSpPr>
        <p:spPr>
          <a:xfrm>
            <a:off x="368300" y="3336925"/>
            <a:ext cx="3092450" cy="255428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342900" indent="-342900" fontAlgn="auto">
              <a:lnSpc>
                <a:spcPct val="200000"/>
              </a:lnSpc>
              <a:spcBef>
                <a:spcPts val="0"/>
              </a:spcBef>
              <a:spcAft>
                <a:spcPts val="0"/>
              </a:spcAft>
              <a:buFont typeface="Wingdings" pitchFamily="2" charset="2"/>
              <a:buChar char="ü"/>
              <a:defRPr/>
            </a:pPr>
            <a:r>
              <a:rPr lang="en-US" sz="1600" b="1" dirty="0">
                <a:solidFill>
                  <a:schemeClr val="tx2"/>
                </a:solidFill>
              </a:rPr>
              <a:t>2006</a:t>
            </a:r>
            <a:r>
              <a:rPr lang="zh-CN" altLang="en-US" sz="1600" b="1" dirty="0">
                <a:solidFill>
                  <a:schemeClr val="tx2"/>
                </a:solidFill>
              </a:rPr>
              <a:t>年建成并投入使用</a:t>
            </a:r>
            <a:endParaRPr lang="en-US" altLang="zh-CN" sz="1600" b="1" dirty="0">
              <a:solidFill>
                <a:schemeClr val="tx2"/>
              </a:solidFill>
            </a:endParaRPr>
          </a:p>
          <a:p>
            <a:pPr marL="342900" indent="-342900" fontAlgn="auto">
              <a:lnSpc>
                <a:spcPct val="200000"/>
              </a:lnSpc>
              <a:spcBef>
                <a:spcPts val="0"/>
              </a:spcBef>
              <a:spcAft>
                <a:spcPts val="0"/>
              </a:spcAft>
              <a:buFont typeface="Wingdings" pitchFamily="2" charset="2"/>
              <a:buChar char="ü"/>
              <a:defRPr/>
            </a:pPr>
            <a:r>
              <a:rPr lang="zh-CN" altLang="en-US" sz="1600" b="1" dirty="0">
                <a:solidFill>
                  <a:schemeClr val="tx2"/>
                </a:solidFill>
              </a:rPr>
              <a:t>引进德国厌氧消化工艺</a:t>
            </a:r>
            <a:endParaRPr lang="en-US" altLang="zh-CN" sz="1600" b="1" dirty="0">
              <a:solidFill>
                <a:schemeClr val="tx2"/>
              </a:solidFill>
            </a:endParaRPr>
          </a:p>
          <a:p>
            <a:pPr marL="342900" indent="-342900" fontAlgn="auto">
              <a:lnSpc>
                <a:spcPct val="200000"/>
              </a:lnSpc>
              <a:spcBef>
                <a:spcPts val="0"/>
              </a:spcBef>
              <a:spcAft>
                <a:spcPts val="0"/>
              </a:spcAft>
              <a:buFont typeface="Wingdings" pitchFamily="2" charset="2"/>
              <a:buChar char="ü"/>
              <a:defRPr/>
            </a:pPr>
            <a:r>
              <a:rPr lang="zh-CN" altLang="en-US" sz="1600" b="1" dirty="0">
                <a:solidFill>
                  <a:schemeClr val="tx2"/>
                </a:solidFill>
              </a:rPr>
              <a:t>处理规模为</a:t>
            </a:r>
            <a:r>
              <a:rPr lang="en-US" sz="1600" b="1" dirty="0">
                <a:solidFill>
                  <a:schemeClr val="tx2"/>
                </a:solidFill>
              </a:rPr>
              <a:t>800</a:t>
            </a:r>
            <a:r>
              <a:rPr lang="zh-CN" altLang="en-US" sz="1600" b="1" dirty="0">
                <a:solidFill>
                  <a:schemeClr val="tx2"/>
                </a:solidFill>
              </a:rPr>
              <a:t>吨</a:t>
            </a:r>
            <a:r>
              <a:rPr lang="en-US" altLang="zh-CN" sz="1600" b="1" dirty="0">
                <a:solidFill>
                  <a:schemeClr val="tx2"/>
                </a:solidFill>
              </a:rPr>
              <a:t>/</a:t>
            </a:r>
            <a:r>
              <a:rPr lang="zh-CN" altLang="en-US" sz="1600" b="1" dirty="0">
                <a:solidFill>
                  <a:schemeClr val="tx2"/>
                </a:solidFill>
              </a:rPr>
              <a:t>日</a:t>
            </a:r>
            <a:endParaRPr lang="en-US" altLang="zh-CN" sz="1600" b="1" dirty="0">
              <a:solidFill>
                <a:schemeClr val="tx2"/>
              </a:solidFill>
            </a:endParaRPr>
          </a:p>
          <a:p>
            <a:pPr marL="342900" indent="-342900" fontAlgn="auto">
              <a:lnSpc>
                <a:spcPct val="200000"/>
              </a:lnSpc>
              <a:spcBef>
                <a:spcPts val="0"/>
              </a:spcBef>
              <a:spcAft>
                <a:spcPts val="0"/>
              </a:spcAft>
              <a:buFont typeface="Wingdings" pitchFamily="2" charset="2"/>
              <a:buChar char="ü"/>
              <a:defRPr/>
            </a:pPr>
            <a:r>
              <a:rPr lang="zh-CN" altLang="en-US" sz="1600" b="1" dirty="0">
                <a:solidFill>
                  <a:schemeClr val="tx2"/>
                </a:solidFill>
              </a:rPr>
              <a:t>项目总投资</a:t>
            </a:r>
            <a:r>
              <a:rPr lang="en-US" sz="1600" b="1" dirty="0">
                <a:solidFill>
                  <a:schemeClr val="tx2"/>
                </a:solidFill>
              </a:rPr>
              <a:t>4000</a:t>
            </a:r>
            <a:r>
              <a:rPr lang="zh-CN" altLang="en-US" sz="1600" b="1" dirty="0">
                <a:solidFill>
                  <a:schemeClr val="tx2"/>
                </a:solidFill>
              </a:rPr>
              <a:t>万美元</a:t>
            </a:r>
            <a:endParaRPr lang="en-US" altLang="zh-CN" sz="1600" b="1" dirty="0">
              <a:solidFill>
                <a:schemeClr val="tx2"/>
              </a:solidFill>
            </a:endParaRPr>
          </a:p>
          <a:p>
            <a:pPr marL="342900" indent="-342900" fontAlgn="auto">
              <a:lnSpc>
                <a:spcPct val="200000"/>
              </a:lnSpc>
              <a:spcBef>
                <a:spcPts val="0"/>
              </a:spcBef>
              <a:spcAft>
                <a:spcPts val="0"/>
              </a:spcAft>
              <a:buFont typeface="Wingdings" pitchFamily="2" charset="2"/>
              <a:buChar char="ü"/>
              <a:defRPr/>
            </a:pPr>
            <a:r>
              <a:rPr lang="zh-CN" altLang="en-US" sz="1600" b="1" dirty="0">
                <a:solidFill>
                  <a:schemeClr val="tx2"/>
                </a:solidFill>
              </a:rPr>
              <a:t>沼气发电机装机</a:t>
            </a:r>
            <a:r>
              <a:rPr lang="en-US" sz="1600" b="1" dirty="0">
                <a:solidFill>
                  <a:schemeClr val="tx2"/>
                </a:solidFill>
              </a:rPr>
              <a:t>6MW</a:t>
            </a:r>
            <a:endParaRPr lang="zh-CN" altLang="en-US" sz="1600" b="1" dirty="0">
              <a:solidFill>
                <a:schemeClr val="tx2"/>
              </a:solidFill>
            </a:endParaRPr>
          </a:p>
        </p:txBody>
      </p:sp>
      <p:pic>
        <p:nvPicPr>
          <p:cNvPr id="29700" name="Picture 1"/>
          <p:cNvPicPr>
            <a:picLocks noChangeAspect="1" noChangeArrowheads="1"/>
          </p:cNvPicPr>
          <p:nvPr/>
        </p:nvPicPr>
        <p:blipFill>
          <a:blip r:embed="rId2" cstate="print"/>
          <a:srcRect/>
          <a:stretch>
            <a:fillRect/>
          </a:stretch>
        </p:blipFill>
        <p:spPr bwMode="auto">
          <a:xfrm>
            <a:off x="3590925" y="2060575"/>
            <a:ext cx="5267325" cy="3876675"/>
          </a:xfrm>
          <a:prstGeom prst="rect">
            <a:avLst/>
          </a:prstGeom>
          <a:noFill/>
          <a:ln w="9525">
            <a:noFill/>
            <a:miter lim="800000"/>
            <a:headEnd/>
            <a:tailEnd/>
          </a:ln>
        </p:spPr>
      </p:pic>
      <p:sp>
        <p:nvSpPr>
          <p:cNvPr id="6" name="矩形 5"/>
          <p:cNvSpPr/>
          <p:nvPr/>
        </p:nvSpPr>
        <p:spPr>
          <a:xfrm>
            <a:off x="357158" y="2643182"/>
            <a:ext cx="3103754" cy="720080"/>
          </a:xfrm>
          <a:prstGeom prst="rect">
            <a:avLst/>
          </a:prstGeom>
        </p:spPr>
        <p:style>
          <a:lnRef idx="0">
            <a:schemeClr val="accent1"/>
          </a:lnRef>
          <a:fillRef idx="3">
            <a:schemeClr val="accent1"/>
          </a:fillRef>
          <a:effectRef idx="3">
            <a:schemeClr val="accent1"/>
          </a:effectRef>
          <a:fontRef idx="minor">
            <a:schemeClr val="lt1"/>
          </a:fontRef>
        </p:style>
        <p:txBody>
          <a:bodyPr wrap="none" anchor="ctr" anchorCtr="1"/>
          <a:lstStyle/>
          <a:p>
            <a:pPr fontAlgn="auto">
              <a:spcBef>
                <a:spcPts val="0"/>
              </a:spcBef>
              <a:spcAft>
                <a:spcPts val="0"/>
              </a:spcAft>
              <a:defRPr/>
            </a:pPr>
            <a:r>
              <a:rPr lang="zh-CN" altLang="en-US" b="1" dirty="0">
                <a:solidFill>
                  <a:srgbClr val="FFFF00"/>
                </a:solidFill>
              </a:rPr>
              <a:t>新加坡餐厨垃圾处理厂</a:t>
            </a:r>
            <a:endParaRPr lang="en-US" altLang="zh-CN" b="1" dirty="0">
              <a:solidFill>
                <a:srgbClr val="FFFF00"/>
              </a:solidFill>
            </a:endParaRPr>
          </a:p>
        </p:txBody>
      </p:sp>
      <p:sp>
        <p:nvSpPr>
          <p:cNvPr id="29704" name="矩形 6"/>
          <p:cNvSpPr>
            <a:spLocks noChangeArrowheads="1"/>
          </p:cNvSpPr>
          <p:nvPr/>
        </p:nvSpPr>
        <p:spPr bwMode="auto">
          <a:xfrm>
            <a:off x="493713" y="1928813"/>
            <a:ext cx="2133600" cy="457200"/>
          </a:xfrm>
          <a:prstGeom prst="rect">
            <a:avLst/>
          </a:prstGeom>
          <a:noFill/>
          <a:ln w="9525">
            <a:noFill/>
            <a:miter lim="800000"/>
            <a:headEnd/>
            <a:tailEnd/>
          </a:ln>
        </p:spPr>
        <p:txBody>
          <a:bodyPr>
            <a:spAutoFit/>
          </a:bodyPr>
          <a:lstStyle/>
          <a:p>
            <a:r>
              <a:rPr lang="zh-CN" altLang="en-US" sz="2400" b="1">
                <a:solidFill>
                  <a:srgbClr val="C00000"/>
                </a:solidFill>
                <a:latin typeface="黑体" pitchFamily="49" charset="-122"/>
                <a:ea typeface="黑体" pitchFamily="49" charset="-122"/>
                <a:cs typeface="Arial" charset="0"/>
              </a:rPr>
              <a:t>（</a:t>
            </a:r>
            <a:r>
              <a:rPr lang="en-US" altLang="zh-CN" sz="2400" b="1">
                <a:solidFill>
                  <a:srgbClr val="C00000"/>
                </a:solidFill>
                <a:latin typeface="黑体" pitchFamily="49" charset="-122"/>
                <a:ea typeface="黑体" pitchFamily="49" charset="-122"/>
                <a:cs typeface="Arial" charset="0"/>
              </a:rPr>
              <a:t>4</a:t>
            </a:r>
            <a:r>
              <a:rPr lang="zh-CN" altLang="en-US" sz="2400" b="1">
                <a:solidFill>
                  <a:srgbClr val="C00000"/>
                </a:solidFill>
                <a:latin typeface="黑体" pitchFamily="49" charset="-122"/>
                <a:ea typeface="黑体" pitchFamily="49" charset="-122"/>
                <a:cs typeface="Arial" charset="0"/>
              </a:rPr>
              <a:t>）新加坡</a:t>
            </a:r>
            <a:endParaRPr lang="en-US" altLang="zh-CN" sz="2400" b="1">
              <a:solidFill>
                <a:srgbClr val="C00000"/>
              </a:solidFill>
              <a:latin typeface="黑体" pitchFamily="49" charset="-122"/>
              <a:ea typeface="黑体" pitchFamily="49" charset="-122"/>
              <a:cs typeface="Arial" charset="0"/>
            </a:endParaRPr>
          </a:p>
        </p:txBody>
      </p:sp>
      <p:sp>
        <p:nvSpPr>
          <p:cNvPr id="8" name="流程图: 文档 7"/>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DDA673C-3459-4C54-920E-6DD07651897D}" type="slidenum">
              <a:rPr lang="zh-CN" altLang="en-US"/>
              <a:pPr>
                <a:defRPr/>
              </a:pPr>
              <a:t>19</a:t>
            </a:fld>
            <a:endParaRPr lang="zh-CN" altLang="en-US"/>
          </a:p>
        </p:txBody>
      </p:sp>
      <p:sp>
        <p:nvSpPr>
          <p:cNvPr id="4" name="矩形 3"/>
          <p:cNvSpPr/>
          <p:nvPr/>
        </p:nvSpPr>
        <p:spPr>
          <a:xfrm>
            <a:off x="571500" y="2500313"/>
            <a:ext cx="8215313" cy="3678237"/>
          </a:xfrm>
          <a:prstGeom prst="rect">
            <a:avLst/>
          </a:prstGeom>
        </p:spPr>
        <p:txBody>
          <a:bodyPr>
            <a:spAutoFit/>
          </a:bodyPr>
          <a:lstStyle/>
          <a:p>
            <a:pPr marL="363538" indent="-363538" fontAlgn="auto">
              <a:spcBef>
                <a:spcPts val="1200"/>
              </a:spcBef>
              <a:spcAft>
                <a:spcPts val="0"/>
              </a:spcAft>
              <a:buFont typeface="Wingdings" pitchFamily="2" charset="2"/>
              <a:buChar char="u"/>
              <a:defRPr/>
            </a:pPr>
            <a:r>
              <a:rPr lang="zh-CN" altLang="en-US" b="1" dirty="0">
                <a:solidFill>
                  <a:schemeClr val="tx2"/>
                </a:solidFill>
                <a:latin typeface="黑体" pitchFamily="2" charset="-122"/>
                <a:ea typeface="黑体" pitchFamily="2" charset="-122"/>
              </a:rPr>
              <a:t>首先是</a:t>
            </a:r>
            <a:r>
              <a:rPr lang="zh-CN" altLang="en-US" b="1" dirty="0">
                <a:solidFill>
                  <a:srgbClr val="C00000"/>
                </a:solidFill>
                <a:latin typeface="黑体" pitchFamily="2" charset="-122"/>
                <a:ea typeface="黑体" pitchFamily="2" charset="-122"/>
              </a:rPr>
              <a:t>食物捐助。</a:t>
            </a:r>
            <a:endParaRPr lang="en-US" altLang="zh-CN" b="1" dirty="0">
              <a:solidFill>
                <a:srgbClr val="C00000"/>
              </a:solidFill>
              <a:latin typeface="黑体" pitchFamily="2" charset="-122"/>
              <a:ea typeface="黑体" pitchFamily="2" charset="-122"/>
            </a:endParaRPr>
          </a:p>
          <a:p>
            <a:pPr marL="714375" indent="-350838" fontAlgn="auto">
              <a:spcBef>
                <a:spcPts val="600"/>
              </a:spcBef>
              <a:spcAft>
                <a:spcPts val="0"/>
              </a:spcAft>
              <a:buFont typeface="Wingdings" pitchFamily="2" charset="2"/>
              <a:buChar char="Ø"/>
              <a:defRPr/>
            </a:pPr>
            <a:r>
              <a:rPr lang="zh-CN" altLang="en-US" sz="1600" b="1" dirty="0">
                <a:solidFill>
                  <a:schemeClr val="tx2"/>
                </a:solidFill>
                <a:latin typeface="+mn-lt"/>
                <a:ea typeface="+mn-ea"/>
              </a:rPr>
              <a:t>收集来自学校、食品店、餐馆和工厂企业等的多余食物，再捐献给需要食物的地方。</a:t>
            </a:r>
            <a:endParaRPr lang="en-US" altLang="zh-CN" sz="1600" b="1" dirty="0">
              <a:solidFill>
                <a:schemeClr val="tx2"/>
              </a:solidFill>
              <a:latin typeface="+mn-lt"/>
              <a:ea typeface="+mn-ea"/>
            </a:endParaRPr>
          </a:p>
          <a:p>
            <a:pPr marL="714375" indent="-350838" fontAlgn="auto">
              <a:spcBef>
                <a:spcPts val="600"/>
              </a:spcBef>
              <a:spcAft>
                <a:spcPts val="0"/>
              </a:spcAft>
              <a:buFont typeface="Wingdings" pitchFamily="2" charset="2"/>
              <a:buChar char="Ø"/>
              <a:defRPr/>
            </a:pPr>
            <a:r>
              <a:rPr lang="zh-CN" altLang="en-US" sz="1600" b="1" dirty="0">
                <a:solidFill>
                  <a:schemeClr val="tx2"/>
                </a:solidFill>
                <a:latin typeface="+mn-lt"/>
                <a:ea typeface="+mn-ea"/>
              </a:rPr>
              <a:t>华盛顿地区以及卡罗来纳州则制定了专门的乐施好善食物捐助法案，规定了餐馆必须负责一定量的食物捐助。</a:t>
            </a:r>
            <a:endParaRPr lang="en-US" altLang="zh-CN" sz="1600" b="1" dirty="0">
              <a:solidFill>
                <a:schemeClr val="tx2"/>
              </a:solidFill>
              <a:latin typeface="+mn-lt"/>
              <a:ea typeface="+mn-ea"/>
            </a:endParaRPr>
          </a:p>
          <a:p>
            <a:pPr marL="363538" indent="-363538" fontAlgn="auto">
              <a:spcBef>
                <a:spcPts val="600"/>
              </a:spcBef>
              <a:spcAft>
                <a:spcPts val="0"/>
              </a:spcAft>
              <a:buFont typeface="Wingdings" pitchFamily="2" charset="2"/>
              <a:buChar char="u"/>
              <a:defRPr/>
            </a:pPr>
            <a:r>
              <a:rPr lang="zh-CN" altLang="en-US" b="1" dirty="0">
                <a:solidFill>
                  <a:schemeClr val="tx2"/>
                </a:solidFill>
                <a:latin typeface="黑体" pitchFamily="2" charset="-122"/>
                <a:ea typeface="黑体" pitchFamily="2" charset="-122"/>
              </a:rPr>
              <a:t>其次是</a:t>
            </a:r>
            <a:r>
              <a:rPr lang="zh-CN" altLang="en-US" b="1" dirty="0">
                <a:solidFill>
                  <a:srgbClr val="C00000"/>
                </a:solidFill>
                <a:latin typeface="黑体" pitchFamily="2" charset="-122"/>
                <a:ea typeface="黑体" pitchFamily="2" charset="-122"/>
              </a:rPr>
              <a:t>加工成动物饲料。</a:t>
            </a:r>
            <a:endParaRPr lang="en-US" altLang="zh-CN" b="1" dirty="0">
              <a:solidFill>
                <a:srgbClr val="C00000"/>
              </a:solidFill>
              <a:latin typeface="黑体" pitchFamily="2" charset="-122"/>
              <a:ea typeface="黑体" pitchFamily="2" charset="-122"/>
            </a:endParaRPr>
          </a:p>
          <a:p>
            <a:pPr marL="714375" indent="-350838" fontAlgn="auto">
              <a:spcBef>
                <a:spcPts val="600"/>
              </a:spcBef>
              <a:spcAft>
                <a:spcPts val="0"/>
              </a:spcAft>
              <a:buFont typeface="Wingdings" pitchFamily="2" charset="2"/>
              <a:buChar char="Ø"/>
              <a:defRPr/>
            </a:pPr>
            <a:r>
              <a:rPr lang="zh-CN" altLang="en-US" sz="1600" b="1" dirty="0">
                <a:solidFill>
                  <a:schemeClr val="tx2"/>
                </a:solidFill>
                <a:latin typeface="+mn-lt"/>
                <a:ea typeface="+mn-ea"/>
              </a:rPr>
              <a:t>由农场</a:t>
            </a:r>
            <a:r>
              <a:rPr lang="en-US" altLang="en-US" sz="1600" b="1" dirty="0">
                <a:solidFill>
                  <a:schemeClr val="tx2"/>
                </a:solidFill>
                <a:latin typeface="+mn-lt"/>
                <a:ea typeface="+mn-ea"/>
              </a:rPr>
              <a:t>(</a:t>
            </a:r>
            <a:r>
              <a:rPr lang="zh-CN" altLang="en-US" sz="1600" b="1" dirty="0">
                <a:solidFill>
                  <a:schemeClr val="tx2"/>
                </a:solidFill>
                <a:latin typeface="+mn-lt"/>
                <a:ea typeface="+mn-ea"/>
              </a:rPr>
              <a:t>养殖厂</a:t>
            </a:r>
            <a:r>
              <a:rPr lang="en-US" altLang="en-US" sz="1600" b="1" dirty="0">
                <a:solidFill>
                  <a:schemeClr val="tx2"/>
                </a:solidFill>
                <a:latin typeface="+mn-lt"/>
                <a:ea typeface="+mn-ea"/>
              </a:rPr>
              <a:t>)</a:t>
            </a:r>
            <a:r>
              <a:rPr lang="zh-CN" altLang="en-US" sz="1600" b="1" dirty="0">
                <a:solidFill>
                  <a:schemeClr val="tx2"/>
                </a:solidFill>
                <a:latin typeface="+mn-lt"/>
                <a:ea typeface="+mn-ea"/>
              </a:rPr>
              <a:t>饲养家畜或在饲料加工厂。</a:t>
            </a:r>
            <a:endParaRPr lang="en-US" altLang="zh-CN" sz="1600" b="1" dirty="0">
              <a:solidFill>
                <a:schemeClr val="tx2"/>
              </a:solidFill>
              <a:latin typeface="+mn-lt"/>
              <a:ea typeface="+mn-ea"/>
            </a:endParaRPr>
          </a:p>
          <a:p>
            <a:pPr marL="714375" indent="-350838" fontAlgn="auto">
              <a:spcBef>
                <a:spcPts val="600"/>
              </a:spcBef>
              <a:spcAft>
                <a:spcPts val="0"/>
              </a:spcAft>
              <a:buFont typeface="Wingdings" pitchFamily="2" charset="2"/>
              <a:buChar char="Ø"/>
              <a:defRPr/>
            </a:pPr>
            <a:r>
              <a:rPr lang="zh-CN" altLang="en-US" sz="1600" b="1" dirty="0">
                <a:solidFill>
                  <a:schemeClr val="tx2"/>
                </a:solidFill>
                <a:latin typeface="+mn-lt"/>
                <a:ea typeface="+mn-ea"/>
              </a:rPr>
              <a:t>一般最常见的是养猪，但养猪的农民必须获得动物健康委员会的许可，之后才能对食物垃圾进行收集、蒸汽消毒、喂食家畜。</a:t>
            </a:r>
            <a:endParaRPr lang="en-US" altLang="zh-CN" sz="1600" b="1" dirty="0">
              <a:solidFill>
                <a:schemeClr val="tx2"/>
              </a:solidFill>
              <a:latin typeface="+mn-lt"/>
              <a:ea typeface="+mn-ea"/>
            </a:endParaRPr>
          </a:p>
          <a:p>
            <a:pPr marL="363538" indent="-363538" fontAlgn="auto">
              <a:spcBef>
                <a:spcPts val="600"/>
              </a:spcBef>
              <a:spcAft>
                <a:spcPts val="0"/>
              </a:spcAft>
              <a:buFont typeface="Wingdings" pitchFamily="2" charset="2"/>
              <a:buChar char="u"/>
              <a:defRPr/>
            </a:pPr>
            <a:r>
              <a:rPr lang="zh-CN" altLang="en-US" b="1" dirty="0">
                <a:solidFill>
                  <a:schemeClr val="tx2"/>
                </a:solidFill>
                <a:latin typeface="黑体" pitchFamily="2" charset="-122"/>
                <a:ea typeface="黑体" pitchFamily="2" charset="-122"/>
              </a:rPr>
              <a:t>再次是</a:t>
            </a:r>
            <a:r>
              <a:rPr lang="zh-CN" altLang="en-US" b="1" dirty="0">
                <a:solidFill>
                  <a:srgbClr val="C00000"/>
                </a:solidFill>
                <a:latin typeface="黑体" pitchFamily="2" charset="-122"/>
                <a:ea typeface="黑体" pitchFamily="2" charset="-122"/>
              </a:rPr>
              <a:t>堆肥处理。</a:t>
            </a:r>
            <a:endParaRPr lang="en-US" altLang="zh-CN" b="1" dirty="0">
              <a:solidFill>
                <a:srgbClr val="C00000"/>
              </a:solidFill>
              <a:latin typeface="黑体" pitchFamily="2" charset="-122"/>
              <a:ea typeface="黑体" pitchFamily="2" charset="-122"/>
            </a:endParaRPr>
          </a:p>
          <a:p>
            <a:pPr marL="714375" indent="-350838" fontAlgn="auto">
              <a:spcBef>
                <a:spcPts val="600"/>
              </a:spcBef>
              <a:spcAft>
                <a:spcPts val="0"/>
              </a:spcAft>
              <a:buFont typeface="Wingdings" pitchFamily="2" charset="2"/>
              <a:buChar char="Ø"/>
              <a:defRPr/>
            </a:pPr>
            <a:r>
              <a:rPr lang="zh-CN" altLang="en-US" sz="1600" b="1" dirty="0">
                <a:solidFill>
                  <a:schemeClr val="tx2"/>
                </a:solidFill>
                <a:latin typeface="+mn-lt"/>
                <a:ea typeface="+mn-ea"/>
              </a:rPr>
              <a:t>许多地方都建立了专门的堆肥场和完善的收集和堆肥体系，对不适合食用或食物回用的食物垃圾进行堆肥处理。</a:t>
            </a:r>
          </a:p>
        </p:txBody>
      </p:sp>
      <p:sp>
        <p:nvSpPr>
          <p:cNvPr id="30724" name="矩形 4"/>
          <p:cNvSpPr>
            <a:spLocks noChangeArrowheads="1"/>
          </p:cNvSpPr>
          <p:nvPr/>
        </p:nvSpPr>
        <p:spPr bwMode="auto">
          <a:xfrm>
            <a:off x="501650" y="1928813"/>
            <a:ext cx="2125663" cy="457200"/>
          </a:xfrm>
          <a:prstGeom prst="rect">
            <a:avLst/>
          </a:prstGeom>
          <a:noFill/>
          <a:ln w="9525">
            <a:noFill/>
            <a:miter lim="800000"/>
            <a:headEnd/>
            <a:tailEnd/>
          </a:ln>
        </p:spPr>
        <p:txBody>
          <a:bodyPr>
            <a:spAutoFit/>
          </a:bodyPr>
          <a:lstStyle/>
          <a:p>
            <a:pPr>
              <a:spcBef>
                <a:spcPts val="600"/>
              </a:spcBef>
            </a:pPr>
            <a:r>
              <a:rPr lang="zh-CN" altLang="en-US" sz="2400" b="1">
                <a:solidFill>
                  <a:srgbClr val="C00000"/>
                </a:solidFill>
              </a:rPr>
              <a:t>（</a:t>
            </a:r>
            <a:r>
              <a:rPr lang="en-US" altLang="zh-CN" sz="2400" b="1">
                <a:solidFill>
                  <a:srgbClr val="C00000"/>
                </a:solidFill>
              </a:rPr>
              <a:t>5</a:t>
            </a:r>
            <a:r>
              <a:rPr lang="zh-CN" altLang="en-US" sz="2400" b="1">
                <a:solidFill>
                  <a:srgbClr val="C00000"/>
                </a:solidFill>
              </a:rPr>
              <a:t>）美国</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G:\【城建院】\【城建院·常用图示】\院标.JPG"/>
          <p:cNvPicPr>
            <a:picLocks noChangeAspect="1" noChangeArrowheads="1"/>
          </p:cNvPicPr>
          <p:nvPr/>
        </p:nvPicPr>
        <p:blipFill>
          <a:blip r:embed="rId2" cstate="print"/>
          <a:srcRect/>
          <a:stretch>
            <a:fillRect/>
          </a:stretch>
        </p:blipFill>
        <p:spPr bwMode="auto">
          <a:xfrm>
            <a:off x="331788" y="6342063"/>
            <a:ext cx="450850" cy="444500"/>
          </a:xfrm>
          <a:prstGeom prst="rect">
            <a:avLst/>
          </a:prstGeom>
          <a:noFill/>
          <a:ln w="9525">
            <a:noFill/>
            <a:miter lim="800000"/>
            <a:headEnd/>
            <a:tailEnd/>
          </a:ln>
        </p:spPr>
      </p:pic>
      <p:sp>
        <p:nvSpPr>
          <p:cNvPr id="4" name="圆角矩形 3"/>
          <p:cNvSpPr/>
          <p:nvPr/>
        </p:nvSpPr>
        <p:spPr>
          <a:xfrm>
            <a:off x="785813" y="6351588"/>
            <a:ext cx="4578350" cy="428625"/>
          </a:xfrm>
          <a:prstGeom prst="roundRect">
            <a:avLst/>
          </a:prstGeom>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600" b="1" dirty="0" smtClean="0">
                <a:effectLst>
                  <a:outerShdw blurRad="38100" dist="38100" dir="2700000" algn="tl">
                    <a:srgbClr val="000000">
                      <a:alpha val="43137"/>
                    </a:srgbClr>
                  </a:outerShdw>
                </a:effectLst>
                <a:latin typeface="黑体" pitchFamily="2" charset="-122"/>
                <a:ea typeface="黑体" pitchFamily="2" charset="-122"/>
              </a:rPr>
              <a:t>中国城市</a:t>
            </a:r>
            <a:r>
              <a:rPr lang="zh-CN" altLang="en-US" sz="1600" b="1" dirty="0">
                <a:effectLst>
                  <a:outerShdw blurRad="38100" dist="38100" dir="2700000" algn="tl">
                    <a:srgbClr val="000000">
                      <a:alpha val="43137"/>
                    </a:srgbClr>
                  </a:outerShdw>
                </a:effectLst>
                <a:latin typeface="黑体" pitchFamily="2" charset="-122"/>
                <a:ea typeface="黑体" pitchFamily="2" charset="-122"/>
              </a:rPr>
              <a:t>建设研究院</a:t>
            </a:r>
            <a:endParaRPr lang="en-US" altLang="zh-CN" sz="1600" b="1" dirty="0">
              <a:effectLst>
                <a:outerShdw blurRad="38100" dist="38100" dir="2700000" algn="tl">
                  <a:srgbClr val="000000">
                    <a:alpha val="43137"/>
                  </a:srgbClr>
                </a:outerShdw>
              </a:effectLst>
              <a:latin typeface="黑体" pitchFamily="2" charset="-122"/>
              <a:ea typeface="黑体" pitchFamily="2" charset="-122"/>
            </a:endParaRPr>
          </a:p>
          <a:p>
            <a:pPr fontAlgn="auto">
              <a:spcBef>
                <a:spcPts val="0"/>
              </a:spcBef>
              <a:spcAft>
                <a:spcPts val="0"/>
              </a:spcAft>
              <a:defRPr/>
            </a:pPr>
            <a:r>
              <a:rPr lang="en-US" altLang="zh-CN" sz="1600" b="1" spc="-100" dirty="0">
                <a:effectLst>
                  <a:outerShdw blurRad="38100" dist="38100" dir="2700000" algn="tl">
                    <a:srgbClr val="000000">
                      <a:alpha val="43137"/>
                    </a:srgbClr>
                  </a:outerShdw>
                </a:effectLst>
                <a:latin typeface="Arial Narrow" pitchFamily="34" charset="0"/>
                <a:ea typeface="黑体" pitchFamily="2" charset="-122"/>
              </a:rPr>
              <a:t>China Urban Construction Design &amp; Research Institute</a:t>
            </a:r>
            <a:endParaRPr lang="zh-CN" altLang="en-US" sz="1600" b="1" spc="-100" dirty="0">
              <a:effectLst>
                <a:outerShdw blurRad="38100" dist="38100" dir="2700000" algn="tl">
                  <a:srgbClr val="000000">
                    <a:alpha val="43137"/>
                  </a:srgbClr>
                </a:outerShdw>
              </a:effectLst>
              <a:latin typeface="Arial Narrow" pitchFamily="34" charset="0"/>
              <a:ea typeface="黑体" pitchFamily="2" charset="-122"/>
            </a:endParaRPr>
          </a:p>
        </p:txBody>
      </p:sp>
      <p:sp>
        <p:nvSpPr>
          <p:cNvPr id="5" name="矩形 4"/>
          <p:cNvSpPr/>
          <p:nvPr/>
        </p:nvSpPr>
        <p:spPr>
          <a:xfrm>
            <a:off x="525265" y="1547811"/>
            <a:ext cx="7956376" cy="1323439"/>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zh-CN" alt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行楷" pitchFamily="2" charset="-122"/>
                <a:ea typeface="华文行楷" pitchFamily="2" charset="-122"/>
              </a:rPr>
              <a:t>餐</a:t>
            </a:r>
            <a:r>
              <a:rPr lang="zh-CN" alt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行楷" pitchFamily="2" charset="-122"/>
                <a:ea typeface="华文行楷" pitchFamily="2" charset="-122"/>
              </a:rPr>
              <a:t>厨</a:t>
            </a:r>
            <a:r>
              <a:rPr lang="zh-CN" alt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行楷" pitchFamily="2" charset="-122"/>
                <a:ea typeface="华文行楷" pitchFamily="2" charset="-122"/>
              </a:rPr>
              <a:t>垃圾的产生、收运和处理现状及</a:t>
            </a:r>
            <a:r>
              <a:rPr lang="zh-CN" alt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行楷" pitchFamily="2" charset="-122"/>
                <a:ea typeface="华文行楷" pitchFamily="2" charset="-122"/>
              </a:rPr>
              <a:t>发展前景</a:t>
            </a:r>
          </a:p>
        </p:txBody>
      </p:sp>
      <p:sp>
        <p:nvSpPr>
          <p:cNvPr id="8197" name="TextBox 5"/>
          <p:cNvSpPr txBox="1">
            <a:spLocks noChangeArrowheads="1"/>
          </p:cNvSpPr>
          <p:nvPr/>
        </p:nvSpPr>
        <p:spPr bwMode="auto">
          <a:xfrm>
            <a:off x="2831264" y="3863949"/>
            <a:ext cx="3474028" cy="1331134"/>
          </a:xfrm>
          <a:prstGeom prst="rect">
            <a:avLst/>
          </a:prstGeom>
          <a:noFill/>
          <a:ln>
            <a:noFill/>
          </a:ln>
          <a:extLst>
            <a:ext uri="{909E8E84-426E-40DD-AFC4-6F175D3DCCD1}"/>
            <a:ext uri="{91240B29-F687-4F45-9708-019B960494DF}"/>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defRPr/>
            </a:pPr>
            <a:r>
              <a:rPr lang="zh-CN" altLang="en-US" sz="2800" b="1" kern="90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rPr>
              <a:t>中国城市</a:t>
            </a:r>
            <a:r>
              <a:rPr lang="zh-CN" altLang="en-US" sz="2800" b="1" kern="90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rPr>
              <a:t>建设</a:t>
            </a:r>
            <a:r>
              <a:rPr lang="zh-CN" altLang="en-US" sz="2800" b="1" kern="90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rPr>
              <a:t>研究院</a:t>
            </a:r>
            <a:endParaRPr lang="zh-CN" altLang="en-US" sz="2800" b="1" kern="90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endParaRPr>
          </a:p>
          <a:p>
            <a:pPr algn="ctr" eaLnBrk="1" hangingPunct="1">
              <a:lnSpc>
                <a:spcPct val="150000"/>
              </a:lnSpc>
              <a:defRPr/>
            </a:pPr>
            <a:r>
              <a:rPr lang="zh-CN" altLang="en-US" sz="2800" b="1" kern="90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rPr>
              <a:t>王丽莉</a:t>
            </a:r>
            <a:endParaRPr lang="zh-CN" altLang="en-US" sz="2800" b="1" kern="90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华文行楷" pitchFamily="2" charset="-122"/>
              <a:ea typeface="华文行楷"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A9CAF00-CE5C-4356-90C0-740E782FD473}" type="slidenum">
              <a:rPr lang="zh-CN" altLang="en-US"/>
              <a:pPr>
                <a:defRPr/>
              </a:pPr>
              <a:t>20</a:t>
            </a:fld>
            <a:endParaRPr lang="zh-CN" altLang="en-US"/>
          </a:p>
        </p:txBody>
      </p:sp>
      <p:sp>
        <p:nvSpPr>
          <p:cNvPr id="31747" name="矩形 3"/>
          <p:cNvSpPr>
            <a:spLocks noChangeArrowheads="1"/>
          </p:cNvSpPr>
          <p:nvPr/>
        </p:nvSpPr>
        <p:spPr bwMode="auto">
          <a:xfrm>
            <a:off x="500063" y="2428875"/>
            <a:ext cx="7775575" cy="3292475"/>
          </a:xfrm>
          <a:prstGeom prst="rect">
            <a:avLst/>
          </a:prstGeom>
          <a:noFill/>
          <a:ln w="9525">
            <a:noFill/>
            <a:miter lim="800000"/>
            <a:headEnd/>
            <a:tailEnd/>
          </a:ln>
        </p:spPr>
        <p:txBody>
          <a:bodyPr>
            <a:spAutoFit/>
          </a:bodyPr>
          <a:lstStyle/>
          <a:p>
            <a:pPr marL="363538" indent="-363538" algn="just">
              <a:buFont typeface="Wingdings" pitchFamily="2" charset="2"/>
              <a:buChar char="u"/>
            </a:pPr>
            <a:r>
              <a:rPr lang="zh-CN" altLang="en-US" sz="1600" b="1">
                <a:solidFill>
                  <a:schemeClr val="tx2"/>
                </a:solidFill>
                <a:latin typeface="Calibri" pitchFamily="34" charset="0"/>
              </a:rPr>
              <a:t>英国在</a:t>
            </a:r>
            <a:r>
              <a:rPr lang="en-US" altLang="zh-CN" sz="1600" b="1">
                <a:solidFill>
                  <a:schemeClr val="tx2"/>
                </a:solidFill>
                <a:latin typeface="Calibri" pitchFamily="34" charset="0"/>
              </a:rPr>
              <a:t>2001</a:t>
            </a:r>
            <a:r>
              <a:rPr lang="zh-CN" altLang="en-US" sz="1600" b="1">
                <a:solidFill>
                  <a:schemeClr val="tx2"/>
                </a:solidFill>
                <a:latin typeface="Calibri" pitchFamily="34" charset="0"/>
              </a:rPr>
              <a:t>年</a:t>
            </a:r>
            <a:r>
              <a:rPr lang="zh-CN" altLang="en-US" sz="1600" b="1">
                <a:solidFill>
                  <a:srgbClr val="C00000"/>
                </a:solidFill>
                <a:latin typeface="Calibri" pitchFamily="34" charset="0"/>
              </a:rPr>
              <a:t>动物口蹄疫</a:t>
            </a:r>
            <a:r>
              <a:rPr lang="zh-CN" altLang="en-US" sz="1600" b="1">
                <a:solidFill>
                  <a:schemeClr val="tx2"/>
                </a:solidFill>
                <a:latin typeface="Calibri" pitchFamily="34" charset="0"/>
              </a:rPr>
              <a:t>爆发之前，对利用餐饮垃圾</a:t>
            </a:r>
            <a:r>
              <a:rPr lang="en-US" altLang="zh-CN" sz="1600" b="1">
                <a:solidFill>
                  <a:schemeClr val="tx2"/>
                </a:solidFill>
                <a:latin typeface="Calibri" pitchFamily="34" charset="0"/>
              </a:rPr>
              <a:t>(</a:t>
            </a:r>
            <a:r>
              <a:rPr lang="zh-CN" altLang="en-US" sz="1600" b="1">
                <a:solidFill>
                  <a:schemeClr val="tx2"/>
                </a:solidFill>
                <a:latin typeface="Calibri" pitchFamily="34" charset="0"/>
              </a:rPr>
              <a:t>动物源，如肉类、骨类</a:t>
            </a:r>
            <a:r>
              <a:rPr lang="en-US" altLang="zh-CN" sz="1600" b="1">
                <a:solidFill>
                  <a:schemeClr val="tx2"/>
                </a:solidFill>
                <a:latin typeface="Calibri" pitchFamily="34" charset="0"/>
              </a:rPr>
              <a:t>)</a:t>
            </a:r>
            <a:r>
              <a:rPr lang="zh-CN" altLang="en-US" sz="1600" b="1">
                <a:solidFill>
                  <a:schemeClr val="tx2"/>
                </a:solidFill>
                <a:latin typeface="Calibri" pitchFamily="34" charset="0"/>
              </a:rPr>
              <a:t>饲养牲畜实行许可证制度，餐饮垃圾在饲喂前必须要进行蒸煮杀菌。</a:t>
            </a:r>
            <a:endParaRPr lang="en-US" altLang="zh-CN" sz="1600" b="1">
              <a:solidFill>
                <a:schemeClr val="tx2"/>
              </a:solidFill>
              <a:latin typeface="Calibri" pitchFamily="34" charset="0"/>
            </a:endParaRPr>
          </a:p>
          <a:p>
            <a:pPr marL="363538" indent="-363538" algn="just">
              <a:buFont typeface="Wingdings" pitchFamily="2" charset="2"/>
              <a:buChar char="u"/>
            </a:pPr>
            <a:endParaRPr lang="en-US" altLang="zh-CN" sz="1600" b="1">
              <a:solidFill>
                <a:schemeClr val="tx2"/>
              </a:solidFill>
              <a:latin typeface="Calibri" pitchFamily="34" charset="0"/>
            </a:endParaRPr>
          </a:p>
          <a:p>
            <a:pPr marL="363538" indent="-363538" algn="just">
              <a:buFont typeface="Wingdings" pitchFamily="2" charset="2"/>
              <a:buChar char="u"/>
            </a:pPr>
            <a:r>
              <a:rPr lang="zh-CN" altLang="en-US" sz="1600" b="1">
                <a:solidFill>
                  <a:schemeClr val="tx2"/>
                </a:solidFill>
                <a:latin typeface="Calibri" pitchFamily="34" charset="0"/>
              </a:rPr>
              <a:t>爆发口蹄疫后，</a:t>
            </a:r>
            <a:r>
              <a:rPr lang="zh-CN" altLang="en-US" sz="1600" b="1">
                <a:solidFill>
                  <a:srgbClr val="C00000"/>
                </a:solidFill>
                <a:latin typeface="Calibri" pitchFamily="34" charset="0"/>
              </a:rPr>
              <a:t>用未蒸煮的或未充分蒸煮的餐饮垃圾喂猪</a:t>
            </a:r>
            <a:r>
              <a:rPr lang="zh-CN" altLang="en-US" sz="1600" b="1">
                <a:solidFill>
                  <a:schemeClr val="tx2"/>
                </a:solidFill>
                <a:latin typeface="Calibri" pitchFamily="34" charset="0"/>
              </a:rPr>
              <a:t>被认为是导致口蹄疫的因素之一。</a:t>
            </a:r>
            <a:endParaRPr lang="en-US" altLang="zh-CN" sz="1600" b="1">
              <a:solidFill>
                <a:schemeClr val="tx2"/>
              </a:solidFill>
              <a:latin typeface="Calibri" pitchFamily="34" charset="0"/>
            </a:endParaRPr>
          </a:p>
          <a:p>
            <a:pPr marL="363538" indent="-363538" algn="just">
              <a:buFont typeface="Wingdings" pitchFamily="2" charset="2"/>
              <a:buChar char="u"/>
            </a:pPr>
            <a:endParaRPr lang="en-US" altLang="zh-CN" sz="1600" b="1">
              <a:solidFill>
                <a:schemeClr val="tx2"/>
              </a:solidFill>
              <a:latin typeface="Calibri" pitchFamily="34" charset="0"/>
            </a:endParaRPr>
          </a:p>
          <a:p>
            <a:pPr marL="363538" indent="-363538" algn="just">
              <a:buFont typeface="Wingdings" pitchFamily="2" charset="2"/>
              <a:buChar char="u"/>
            </a:pPr>
            <a:r>
              <a:rPr lang="zh-CN" altLang="en-US" sz="1600" b="1">
                <a:solidFill>
                  <a:schemeClr val="tx2"/>
                </a:solidFill>
                <a:latin typeface="Calibri" pitchFamily="34" charset="0"/>
              </a:rPr>
              <a:t>英国对采用餐饮垃圾喂猪加强了管制，只有不到</a:t>
            </a:r>
            <a:r>
              <a:rPr lang="en-US" altLang="zh-CN" sz="1600" b="1">
                <a:solidFill>
                  <a:schemeClr val="tx2"/>
                </a:solidFill>
                <a:latin typeface="Calibri" pitchFamily="34" charset="0"/>
              </a:rPr>
              <a:t>100</a:t>
            </a:r>
            <a:r>
              <a:rPr lang="zh-CN" altLang="en-US" sz="1600" b="1">
                <a:solidFill>
                  <a:schemeClr val="tx2"/>
                </a:solidFill>
                <a:latin typeface="Calibri" pitchFamily="34" charset="0"/>
              </a:rPr>
              <a:t>家的农场获得许可证，大约有</a:t>
            </a:r>
            <a:r>
              <a:rPr lang="en-US" altLang="zh-CN" sz="1600" b="1">
                <a:solidFill>
                  <a:schemeClr val="tx2"/>
                </a:solidFill>
                <a:latin typeface="Calibri" pitchFamily="34" charset="0"/>
              </a:rPr>
              <a:t>8</a:t>
            </a:r>
            <a:r>
              <a:rPr lang="zh-CN" altLang="en-US" sz="1600" b="1">
                <a:solidFill>
                  <a:schemeClr val="tx2"/>
                </a:solidFill>
                <a:latin typeface="Calibri" pitchFamily="34" charset="0"/>
              </a:rPr>
              <a:t>万头还在用餐饮垃圾进行饲喂。</a:t>
            </a:r>
            <a:endParaRPr lang="en-US" altLang="zh-CN" sz="1600" b="1">
              <a:solidFill>
                <a:schemeClr val="tx2"/>
              </a:solidFill>
              <a:latin typeface="Calibri" pitchFamily="34" charset="0"/>
            </a:endParaRPr>
          </a:p>
          <a:p>
            <a:pPr marL="363538" indent="-363538" algn="just">
              <a:buFont typeface="Wingdings" pitchFamily="2" charset="2"/>
              <a:buChar char="u"/>
            </a:pPr>
            <a:endParaRPr lang="en-US" altLang="zh-CN" sz="1600" b="1">
              <a:solidFill>
                <a:schemeClr val="tx2"/>
              </a:solidFill>
              <a:latin typeface="Calibri" pitchFamily="34" charset="0"/>
            </a:endParaRPr>
          </a:p>
          <a:p>
            <a:pPr marL="363538" indent="-363538" algn="just">
              <a:buFont typeface="Wingdings" pitchFamily="2" charset="2"/>
              <a:buChar char="u"/>
            </a:pPr>
            <a:r>
              <a:rPr lang="en-US" altLang="zh-CN" sz="1600" b="1">
                <a:solidFill>
                  <a:schemeClr val="tx2"/>
                </a:solidFill>
                <a:latin typeface="Calibri" pitchFamily="34" charset="0"/>
              </a:rPr>
              <a:t>2001</a:t>
            </a:r>
            <a:r>
              <a:rPr lang="zh-CN" altLang="en-US" sz="1600" b="1">
                <a:solidFill>
                  <a:schemeClr val="tx2"/>
                </a:solidFill>
                <a:latin typeface="Calibri" pitchFamily="34" charset="0"/>
              </a:rPr>
              <a:t>年</a:t>
            </a:r>
            <a:r>
              <a:rPr lang="en-US" altLang="zh-CN" sz="1600" b="1">
                <a:solidFill>
                  <a:schemeClr val="tx2"/>
                </a:solidFill>
                <a:latin typeface="Calibri" pitchFamily="34" charset="0"/>
              </a:rPr>
              <a:t>5</a:t>
            </a:r>
            <a:r>
              <a:rPr lang="zh-CN" altLang="en-US" sz="1600" b="1">
                <a:solidFill>
                  <a:schemeClr val="tx2"/>
                </a:solidFill>
                <a:latin typeface="Calibri" pitchFamily="34" charset="0"/>
              </a:rPr>
              <a:t>月</a:t>
            </a:r>
            <a:r>
              <a:rPr lang="en-US" altLang="zh-CN" sz="1600" b="1">
                <a:solidFill>
                  <a:schemeClr val="tx2"/>
                </a:solidFill>
                <a:latin typeface="Calibri" pitchFamily="34" charset="0"/>
              </a:rPr>
              <a:t>24</a:t>
            </a:r>
            <a:r>
              <a:rPr lang="zh-CN" altLang="en-US" sz="1600" b="1">
                <a:solidFill>
                  <a:schemeClr val="tx2"/>
                </a:solidFill>
                <a:latin typeface="Calibri" pitchFamily="34" charset="0"/>
              </a:rPr>
              <a:t>日，新办法开始实施。禁止采用餐饮垃圾喂养家畜，含有肉类的垃圾或与肉类有联系的垃圾，无论是否经过蒸煮都在限制之列，被限制使用的餐饮垃圾不包括烹饪后的食油，工业副产品，如酿造废渣、淀粉加工废渣、与肉无关的食品加工副产品等也均不在限制之列。</a:t>
            </a:r>
          </a:p>
        </p:txBody>
      </p:sp>
      <p:sp>
        <p:nvSpPr>
          <p:cNvPr id="31748" name="矩形 4"/>
          <p:cNvSpPr>
            <a:spLocks noChangeArrowheads="1"/>
          </p:cNvSpPr>
          <p:nvPr/>
        </p:nvSpPr>
        <p:spPr bwMode="auto">
          <a:xfrm>
            <a:off x="477838" y="1824038"/>
            <a:ext cx="2078037" cy="457200"/>
          </a:xfrm>
          <a:prstGeom prst="rect">
            <a:avLst/>
          </a:prstGeom>
          <a:noFill/>
          <a:ln w="9525">
            <a:noFill/>
            <a:miter lim="800000"/>
            <a:headEnd/>
            <a:tailEnd/>
          </a:ln>
        </p:spPr>
        <p:txBody>
          <a:bodyPr>
            <a:spAutoFit/>
          </a:bodyPr>
          <a:lstStyle/>
          <a:p>
            <a:pPr>
              <a:spcBef>
                <a:spcPts val="600"/>
              </a:spcBef>
            </a:pPr>
            <a:r>
              <a:rPr lang="zh-CN" altLang="en-US" sz="2400" b="1">
                <a:solidFill>
                  <a:srgbClr val="C00000"/>
                </a:solidFill>
              </a:rPr>
              <a:t>（</a:t>
            </a:r>
            <a:r>
              <a:rPr lang="en-US" altLang="zh-CN" sz="2400" b="1">
                <a:solidFill>
                  <a:srgbClr val="C00000"/>
                </a:solidFill>
              </a:rPr>
              <a:t>6</a:t>
            </a:r>
            <a:r>
              <a:rPr lang="zh-CN" altLang="en-US" sz="2400" b="1">
                <a:solidFill>
                  <a:srgbClr val="C00000"/>
                </a:solidFill>
              </a:rPr>
              <a:t>）英国</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、国外餐厨垃圾处理现状</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AF9AB8F-AA6F-4B43-AD64-F889386C193A}" type="slidenum">
              <a:rPr lang="zh-CN" altLang="en-US"/>
              <a:pPr>
                <a:defRPr/>
              </a:pPr>
              <a:t>21</a:t>
            </a:fld>
            <a:endParaRPr lang="zh-CN" altLang="en-US"/>
          </a:p>
        </p:txBody>
      </p:sp>
      <p:sp>
        <p:nvSpPr>
          <p:cNvPr id="32771" name="矩形 3"/>
          <p:cNvSpPr>
            <a:spLocks noChangeArrowheads="1"/>
          </p:cNvSpPr>
          <p:nvPr/>
        </p:nvSpPr>
        <p:spPr bwMode="auto">
          <a:xfrm>
            <a:off x="428625" y="3200400"/>
            <a:ext cx="7918450" cy="2586038"/>
          </a:xfrm>
          <a:prstGeom prst="rect">
            <a:avLst/>
          </a:prstGeom>
          <a:noFill/>
          <a:ln w="9525">
            <a:noFill/>
            <a:miter lim="800000"/>
            <a:headEnd/>
            <a:tailEnd/>
          </a:ln>
        </p:spPr>
        <p:txBody>
          <a:bodyPr>
            <a:spAutoFit/>
          </a:bodyPr>
          <a:lstStyle/>
          <a:p>
            <a:pPr indent="358775"/>
            <a:r>
              <a:rPr lang="zh-CN" altLang="en-US" b="1">
                <a:solidFill>
                  <a:schemeClr val="tx2"/>
                </a:solidFill>
                <a:latin typeface="Calibri" pitchFamily="34" charset="0"/>
              </a:rPr>
              <a:t>（</a:t>
            </a:r>
            <a:r>
              <a:rPr lang="en-US" altLang="zh-CN" b="1">
                <a:solidFill>
                  <a:schemeClr val="tx2"/>
                </a:solidFill>
                <a:latin typeface="Calibri" pitchFamily="34" charset="0"/>
              </a:rPr>
              <a:t>1</a:t>
            </a:r>
            <a:r>
              <a:rPr lang="zh-CN" altLang="en-US" b="1">
                <a:solidFill>
                  <a:schemeClr val="tx2"/>
                </a:solidFill>
                <a:latin typeface="Calibri" pitchFamily="34" charset="0"/>
              </a:rPr>
              <a:t>）北京南宫餐厨垃圾处理厂处理规模为</a:t>
            </a:r>
            <a:r>
              <a:rPr lang="en-US" altLang="zh-CN" b="1">
                <a:solidFill>
                  <a:schemeClr val="tx2"/>
                </a:solidFill>
                <a:latin typeface="Calibri" pitchFamily="34" charset="0"/>
              </a:rPr>
              <a:t>200t/d</a:t>
            </a:r>
            <a:r>
              <a:rPr lang="zh-CN" altLang="en-US" b="1">
                <a:solidFill>
                  <a:schemeClr val="tx2"/>
                </a:solidFill>
                <a:latin typeface="Calibri" pitchFamily="34" charset="0"/>
              </a:rPr>
              <a:t>，建在北京南宫生活垃圾堆肥厂厂内，是以堆肥厂为依托建的处理厂，该餐厨垃圾处理厂最终产品为营养土。采用的工艺流程为餐厨垃圾经过预处理（卸料给料</a:t>
            </a:r>
            <a:r>
              <a:rPr lang="en-US" altLang="zh-CN" b="1">
                <a:solidFill>
                  <a:schemeClr val="tx2"/>
                </a:solidFill>
                <a:latin typeface="Calibri" pitchFamily="34" charset="0"/>
              </a:rPr>
              <a:t>+</a:t>
            </a:r>
            <a:r>
              <a:rPr lang="zh-CN" altLang="en-US" b="1">
                <a:solidFill>
                  <a:schemeClr val="tx2"/>
                </a:solidFill>
                <a:latin typeface="Calibri" pitchFamily="34" charset="0"/>
              </a:rPr>
              <a:t>固液分离）后，固相部分进入南宫的一次发酵仓，液相部分进行厌氧发酵。该厂于</a:t>
            </a:r>
            <a:r>
              <a:rPr lang="en-US" altLang="zh-CN" b="1">
                <a:solidFill>
                  <a:schemeClr val="tx2"/>
                </a:solidFill>
                <a:latin typeface="Calibri" pitchFamily="34" charset="0"/>
              </a:rPr>
              <a:t>2008</a:t>
            </a:r>
            <a:r>
              <a:rPr lang="zh-CN" altLang="en-US" b="1">
                <a:solidFill>
                  <a:schemeClr val="tx2"/>
                </a:solidFill>
                <a:latin typeface="Calibri" pitchFamily="34" charset="0"/>
              </a:rPr>
              <a:t>年试运行，现已处于停产状态。</a:t>
            </a:r>
          </a:p>
          <a:p>
            <a:pPr indent="358775"/>
            <a:r>
              <a:rPr lang="zh-CN" altLang="en-US" b="1">
                <a:solidFill>
                  <a:schemeClr val="tx2"/>
                </a:solidFill>
                <a:latin typeface="Calibri" pitchFamily="34" charset="0"/>
              </a:rPr>
              <a:t>（</a:t>
            </a:r>
            <a:r>
              <a:rPr lang="en-US" altLang="zh-CN" b="1">
                <a:solidFill>
                  <a:schemeClr val="tx2"/>
                </a:solidFill>
                <a:latin typeface="Calibri" pitchFamily="34" charset="0"/>
              </a:rPr>
              <a:t>2</a:t>
            </a:r>
            <a:r>
              <a:rPr lang="zh-CN" altLang="en-US" b="1">
                <a:solidFill>
                  <a:schemeClr val="tx2"/>
                </a:solidFill>
                <a:latin typeface="Calibri" pitchFamily="34" charset="0"/>
              </a:rPr>
              <a:t>）北京市董村分类垃圾综合处理厂位于北京市通州区台湖镇董村。处理收集的餐厨垃圾、有机垃圾以及有机液态垃圾，处理量为每天</a:t>
            </a:r>
            <a:r>
              <a:rPr lang="en-US" altLang="zh-CN" b="1">
                <a:solidFill>
                  <a:schemeClr val="tx2"/>
                </a:solidFill>
                <a:latin typeface="Calibri" pitchFamily="34" charset="0"/>
              </a:rPr>
              <a:t>200</a:t>
            </a:r>
            <a:r>
              <a:rPr lang="zh-CN" altLang="en-US" b="1">
                <a:solidFill>
                  <a:schemeClr val="tx2"/>
                </a:solidFill>
                <a:latin typeface="Calibri" pitchFamily="34" charset="0"/>
              </a:rPr>
              <a:t>吨餐厨垃圾，或者每天餐厨垃圾</a:t>
            </a:r>
            <a:r>
              <a:rPr lang="en-US" altLang="zh-CN" b="1">
                <a:solidFill>
                  <a:schemeClr val="tx2"/>
                </a:solidFill>
                <a:latin typeface="Calibri" pitchFamily="34" charset="0"/>
              </a:rPr>
              <a:t>100</a:t>
            </a:r>
            <a:r>
              <a:rPr lang="zh-CN" altLang="en-US" b="1">
                <a:solidFill>
                  <a:schemeClr val="tx2"/>
                </a:solidFill>
                <a:latin typeface="Calibri" pitchFamily="34" charset="0"/>
              </a:rPr>
              <a:t>吨和有机垃圾（有机液态垃圾）</a:t>
            </a:r>
            <a:r>
              <a:rPr lang="en-US" altLang="zh-CN" b="1">
                <a:solidFill>
                  <a:schemeClr val="tx2"/>
                </a:solidFill>
                <a:latin typeface="Calibri" pitchFamily="34" charset="0"/>
              </a:rPr>
              <a:t>100</a:t>
            </a:r>
            <a:r>
              <a:rPr lang="zh-CN" altLang="en-US" b="1">
                <a:solidFill>
                  <a:schemeClr val="tx2"/>
                </a:solidFill>
                <a:latin typeface="Calibri" pitchFamily="34" charset="0"/>
              </a:rPr>
              <a:t>吨，目前该厂正在建设中。</a:t>
            </a:r>
          </a:p>
        </p:txBody>
      </p:sp>
      <p:sp>
        <p:nvSpPr>
          <p:cNvPr id="32772" name="矩形 4"/>
          <p:cNvSpPr>
            <a:spLocks noChangeArrowheads="1"/>
          </p:cNvSpPr>
          <p:nvPr/>
        </p:nvSpPr>
        <p:spPr bwMode="auto">
          <a:xfrm>
            <a:off x="428625" y="1824038"/>
            <a:ext cx="5614988"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1</a:t>
            </a:r>
            <a:r>
              <a:rPr lang="zh-CN" altLang="en-US" sz="2400" b="1">
                <a:solidFill>
                  <a:srgbClr val="C00000"/>
                </a:solidFill>
              </a:rPr>
              <a:t>）北京市餐厨垃圾处理技术应用现状</a:t>
            </a:r>
            <a:endParaRPr lang="en-US" altLang="zh-CN" sz="2400" b="1">
              <a:solidFill>
                <a:srgbClr val="C00000"/>
              </a:solidFill>
            </a:endParaRPr>
          </a:p>
        </p:txBody>
      </p:sp>
      <p:sp>
        <p:nvSpPr>
          <p:cNvPr id="32773" name="矩形 5"/>
          <p:cNvSpPr>
            <a:spLocks noChangeArrowheads="1"/>
          </p:cNvSpPr>
          <p:nvPr/>
        </p:nvSpPr>
        <p:spPr bwMode="auto">
          <a:xfrm>
            <a:off x="428625" y="2290763"/>
            <a:ext cx="8001000" cy="917575"/>
          </a:xfrm>
          <a:prstGeom prst="rect">
            <a:avLst/>
          </a:prstGeom>
          <a:noFill/>
          <a:ln w="9525">
            <a:noFill/>
            <a:miter lim="800000"/>
            <a:headEnd/>
            <a:tailEnd/>
          </a:ln>
        </p:spPr>
        <p:txBody>
          <a:bodyPr>
            <a:spAutoFit/>
          </a:bodyPr>
          <a:lstStyle/>
          <a:p>
            <a:pPr indent="358775">
              <a:lnSpc>
                <a:spcPct val="150000"/>
              </a:lnSpc>
            </a:pPr>
            <a:r>
              <a:rPr lang="zh-CN" altLang="en-US" b="1" dirty="0" smtClean="0">
                <a:solidFill>
                  <a:schemeClr val="tx2"/>
                </a:solidFill>
                <a:latin typeface="Calibri" pitchFamily="34" charset="0"/>
              </a:rPr>
              <a:t>“十二五”末期处理规模达到</a:t>
            </a:r>
            <a:r>
              <a:rPr lang="en-US" altLang="zh-CN" b="1" dirty="0" smtClean="0">
                <a:solidFill>
                  <a:schemeClr val="tx2"/>
                </a:solidFill>
                <a:latin typeface="Calibri" pitchFamily="34" charset="0"/>
              </a:rPr>
              <a:t>2600</a:t>
            </a:r>
            <a:r>
              <a:rPr lang="zh-CN" altLang="en-US" b="1" dirty="0" smtClean="0">
                <a:solidFill>
                  <a:schemeClr val="tx2"/>
                </a:solidFill>
                <a:latin typeface="Calibri" pitchFamily="34" charset="0"/>
              </a:rPr>
              <a:t>吨</a:t>
            </a:r>
            <a:r>
              <a:rPr lang="en-US" altLang="zh-CN" b="1" dirty="0" smtClean="0">
                <a:solidFill>
                  <a:schemeClr val="tx2"/>
                </a:solidFill>
                <a:latin typeface="Calibri" pitchFamily="34" charset="0"/>
              </a:rPr>
              <a:t>/</a:t>
            </a:r>
            <a:r>
              <a:rPr lang="zh-CN" altLang="en-US" b="1" dirty="0" smtClean="0">
                <a:solidFill>
                  <a:schemeClr val="tx2"/>
                </a:solidFill>
                <a:latin typeface="Calibri" pitchFamily="34" charset="0"/>
              </a:rPr>
              <a:t>日。已经建成和正在建设的城六区的餐厨垃圾处理设施主要有以下几个。</a:t>
            </a:r>
            <a:endParaRPr lang="zh-CN" altLang="en-US" b="1" dirty="0">
              <a:solidFill>
                <a:schemeClr val="tx2"/>
              </a:solidFill>
              <a:latin typeface="Calibri" pitchFamily="34" charset="0"/>
            </a:endParaRPr>
          </a:p>
        </p:txBody>
      </p:sp>
      <p:sp>
        <p:nvSpPr>
          <p:cNvPr id="7" name="流程图: 文档 6"/>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B0751AE-D3BB-4195-9847-A401E2E3D63B}" type="slidenum">
              <a:rPr lang="zh-CN" altLang="en-US"/>
              <a:pPr>
                <a:defRPr/>
              </a:pPr>
              <a:t>22</a:t>
            </a:fld>
            <a:endParaRPr lang="zh-CN" altLang="en-US"/>
          </a:p>
        </p:txBody>
      </p:sp>
      <p:sp>
        <p:nvSpPr>
          <p:cNvPr id="33795" name="矩形 3"/>
          <p:cNvSpPr>
            <a:spLocks noChangeArrowheads="1"/>
          </p:cNvSpPr>
          <p:nvPr/>
        </p:nvSpPr>
        <p:spPr bwMode="auto">
          <a:xfrm>
            <a:off x="714348" y="2428868"/>
            <a:ext cx="7786742" cy="2862322"/>
          </a:xfrm>
          <a:prstGeom prst="rect">
            <a:avLst/>
          </a:prstGeom>
          <a:noFill/>
          <a:ln w="9525">
            <a:noFill/>
            <a:miter lim="800000"/>
            <a:headEnd/>
            <a:tailEnd/>
          </a:ln>
        </p:spPr>
        <p:txBody>
          <a:bodyPr wrap="square">
            <a:spAutoFit/>
          </a:bodyPr>
          <a:lstStyle/>
          <a:p>
            <a:pPr indent="358775"/>
            <a:r>
              <a:rPr lang="zh-CN" altLang="en-US" b="1" dirty="0">
                <a:solidFill>
                  <a:schemeClr val="tx2"/>
                </a:solidFill>
                <a:latin typeface="Calibri" pitchFamily="34" charset="0"/>
              </a:rPr>
              <a:t>（</a:t>
            </a:r>
            <a:r>
              <a:rPr lang="en-US" altLang="zh-CN" b="1" dirty="0">
                <a:solidFill>
                  <a:schemeClr val="tx2"/>
                </a:solidFill>
                <a:latin typeface="Calibri" pitchFamily="34" charset="0"/>
              </a:rPr>
              <a:t>3</a:t>
            </a:r>
            <a:r>
              <a:rPr lang="zh-CN" altLang="en-US" b="1" dirty="0">
                <a:solidFill>
                  <a:schemeClr val="tx2"/>
                </a:solidFill>
                <a:latin typeface="Calibri" pitchFamily="34" charset="0"/>
              </a:rPr>
              <a:t>）北京市高安屯餐厨垃圾处理厂位于朝阳区高安屯垃圾无害化处理中心厂内，位于朝阳区金盏乡。设计规模</a:t>
            </a:r>
            <a:r>
              <a:rPr lang="en-US" altLang="zh-CN" b="1" dirty="0">
                <a:solidFill>
                  <a:schemeClr val="tx2"/>
                </a:solidFill>
                <a:latin typeface="Calibri" pitchFamily="34" charset="0"/>
              </a:rPr>
              <a:t>400t/d</a:t>
            </a:r>
            <a:r>
              <a:rPr lang="zh-CN" altLang="en-US" b="1" dirty="0">
                <a:solidFill>
                  <a:schemeClr val="tx2"/>
                </a:solidFill>
                <a:latin typeface="Calibri" pitchFamily="34" charset="0"/>
              </a:rPr>
              <a:t>，是全国最大的餐厨垃圾处理项目，主要处理北京市东北部城区餐厨垃圾。该项目采用复合微生物高温好氧扩培技术，产品为微生物菌剂。目前该项目已投产运行。</a:t>
            </a:r>
          </a:p>
          <a:p>
            <a:pPr indent="358775"/>
            <a:r>
              <a:rPr lang="zh-CN" altLang="en-US" b="1" dirty="0">
                <a:solidFill>
                  <a:schemeClr val="tx2"/>
                </a:solidFill>
                <a:latin typeface="Calibri" pitchFamily="34" charset="0"/>
              </a:rPr>
              <a:t>（</a:t>
            </a:r>
            <a:r>
              <a:rPr lang="en-US" altLang="zh-CN" b="1" dirty="0">
                <a:solidFill>
                  <a:schemeClr val="tx2"/>
                </a:solidFill>
                <a:latin typeface="Calibri" pitchFamily="34" charset="0"/>
              </a:rPr>
              <a:t>4</a:t>
            </a:r>
            <a:r>
              <a:rPr lang="zh-CN" altLang="en-US" b="1" dirty="0">
                <a:solidFill>
                  <a:schemeClr val="tx2"/>
                </a:solidFill>
                <a:latin typeface="Calibri" pitchFamily="34" charset="0"/>
              </a:rPr>
              <a:t>）北京市海淀区</a:t>
            </a:r>
            <a:r>
              <a:rPr lang="zh-CN" altLang="en-US" b="1" dirty="0" smtClean="0">
                <a:solidFill>
                  <a:schemeClr val="tx2"/>
                </a:solidFill>
                <a:latin typeface="Calibri" pitchFamily="34" charset="0"/>
              </a:rPr>
              <a:t>的餐厨垃圾正在准备建设的有：清河和肖家河餐</a:t>
            </a:r>
            <a:r>
              <a:rPr lang="zh-CN" altLang="en-US" b="1" dirty="0">
                <a:solidFill>
                  <a:schemeClr val="tx2"/>
                </a:solidFill>
                <a:latin typeface="Calibri" pitchFamily="34" charset="0"/>
              </a:rPr>
              <a:t>厨垃圾处理厂，规模均为</a:t>
            </a:r>
            <a:r>
              <a:rPr lang="en-US" altLang="zh-CN" b="1" dirty="0" smtClean="0">
                <a:solidFill>
                  <a:schemeClr val="tx2"/>
                </a:solidFill>
                <a:latin typeface="Calibri" pitchFamily="34" charset="0"/>
              </a:rPr>
              <a:t>200t/d</a:t>
            </a:r>
            <a:endParaRPr lang="en-US" altLang="zh-CN" b="1" dirty="0">
              <a:solidFill>
                <a:schemeClr val="tx2"/>
              </a:solidFill>
              <a:latin typeface="Calibri" pitchFamily="34" charset="0"/>
            </a:endParaRPr>
          </a:p>
          <a:p>
            <a:pPr indent="358775"/>
            <a:r>
              <a:rPr lang="zh-CN" altLang="en-US" b="1" dirty="0">
                <a:solidFill>
                  <a:schemeClr val="tx2"/>
                </a:solidFill>
                <a:latin typeface="Calibri" pitchFamily="34" charset="0"/>
              </a:rPr>
              <a:t>（</a:t>
            </a:r>
            <a:r>
              <a:rPr lang="en-US" altLang="zh-CN" b="1" dirty="0">
                <a:solidFill>
                  <a:schemeClr val="tx2"/>
                </a:solidFill>
                <a:latin typeface="Calibri" pitchFamily="34" charset="0"/>
              </a:rPr>
              <a:t>5</a:t>
            </a:r>
            <a:r>
              <a:rPr lang="zh-CN" altLang="en-US" b="1" dirty="0">
                <a:solidFill>
                  <a:schemeClr val="tx2"/>
                </a:solidFill>
                <a:latin typeface="Calibri" pitchFamily="34" charset="0"/>
              </a:rPr>
              <a:t>）北京市丰台区循环经济产业园内餐厨垃圾的处理规模</a:t>
            </a:r>
            <a:r>
              <a:rPr lang="en-US" altLang="zh-CN" b="1" dirty="0">
                <a:solidFill>
                  <a:schemeClr val="tx2"/>
                </a:solidFill>
                <a:latin typeface="Calibri" pitchFamily="34" charset="0"/>
              </a:rPr>
              <a:t>200t/d</a:t>
            </a:r>
            <a:r>
              <a:rPr lang="zh-CN" altLang="en-US" b="1" dirty="0">
                <a:solidFill>
                  <a:schemeClr val="tx2"/>
                </a:solidFill>
                <a:latin typeface="Calibri" pitchFamily="34" charset="0"/>
              </a:rPr>
              <a:t>，，采用的是</a:t>
            </a:r>
            <a:r>
              <a:rPr lang="zh-CN" altLang="en-US" b="1" dirty="0">
                <a:solidFill>
                  <a:schemeClr val="tx2"/>
                </a:solidFill>
              </a:rPr>
              <a:t>预处理</a:t>
            </a:r>
            <a:r>
              <a:rPr lang="en-US" altLang="zh-CN" b="1" dirty="0">
                <a:solidFill>
                  <a:schemeClr val="tx2"/>
                </a:solidFill>
              </a:rPr>
              <a:t>+</a:t>
            </a:r>
            <a:r>
              <a:rPr lang="zh-CN" altLang="en-US" b="1" dirty="0">
                <a:solidFill>
                  <a:schemeClr val="tx2"/>
                </a:solidFill>
                <a:latin typeface="Calibri" pitchFamily="34" charset="0"/>
              </a:rPr>
              <a:t>厌氧发酵处理工艺。</a:t>
            </a:r>
          </a:p>
          <a:p>
            <a:pPr indent="358775"/>
            <a:r>
              <a:rPr lang="zh-CN" altLang="en-US" b="1" dirty="0">
                <a:solidFill>
                  <a:schemeClr val="tx2"/>
                </a:solidFill>
                <a:latin typeface="Calibri" pitchFamily="34" charset="0"/>
              </a:rPr>
              <a:t>（</a:t>
            </a:r>
            <a:r>
              <a:rPr lang="en-US" altLang="zh-CN" b="1" dirty="0">
                <a:solidFill>
                  <a:schemeClr val="tx2"/>
                </a:solidFill>
                <a:latin typeface="Calibri" pitchFamily="34" charset="0"/>
              </a:rPr>
              <a:t>6</a:t>
            </a:r>
            <a:r>
              <a:rPr lang="zh-CN" altLang="en-US" b="1" dirty="0">
                <a:solidFill>
                  <a:schemeClr val="tx2"/>
                </a:solidFill>
                <a:latin typeface="Calibri" pitchFamily="34" charset="0"/>
              </a:rPr>
              <a:t>）</a:t>
            </a:r>
            <a:r>
              <a:rPr lang="zh-CN" altLang="en-US" b="1" dirty="0" smtClean="0">
                <a:solidFill>
                  <a:schemeClr val="tx2"/>
                </a:solidFill>
                <a:latin typeface="Calibri" pitchFamily="34" charset="0"/>
              </a:rPr>
              <a:t>北京市首钢的</a:t>
            </a:r>
            <a:r>
              <a:rPr lang="zh-CN" altLang="en-US" b="1" dirty="0">
                <a:solidFill>
                  <a:schemeClr val="tx2"/>
                </a:solidFill>
                <a:latin typeface="Calibri" pitchFamily="34" charset="0"/>
              </a:rPr>
              <a:t>餐厨垃圾厂</a:t>
            </a:r>
            <a:r>
              <a:rPr lang="zh-CN" altLang="en-US" b="1" dirty="0" smtClean="0">
                <a:solidFill>
                  <a:schemeClr val="tx2"/>
                </a:solidFill>
                <a:latin typeface="Calibri" pitchFamily="34" charset="0"/>
              </a:rPr>
              <a:t>规模均为</a:t>
            </a:r>
            <a:r>
              <a:rPr lang="en-US" altLang="zh-CN" b="1" dirty="0" smtClean="0">
                <a:solidFill>
                  <a:schemeClr val="tx2"/>
                </a:solidFill>
                <a:latin typeface="Calibri" pitchFamily="34" charset="0"/>
              </a:rPr>
              <a:t>200t/d</a:t>
            </a:r>
            <a:r>
              <a:rPr lang="zh-CN" altLang="en-US" b="1" dirty="0" smtClean="0">
                <a:solidFill>
                  <a:schemeClr val="tx2"/>
                </a:solidFill>
                <a:latin typeface="Calibri" pitchFamily="34" charset="0"/>
              </a:rPr>
              <a:t>，采用采用复合微生物高温好氧扩培技术，产品为微生物菌剂。</a:t>
            </a:r>
            <a:endParaRPr lang="zh-CN" altLang="en-US" b="1" dirty="0">
              <a:solidFill>
                <a:schemeClr val="tx2"/>
              </a:solidFill>
              <a:latin typeface="Calibri" pitchFamily="34" charset="0"/>
            </a:endParaRPr>
          </a:p>
        </p:txBody>
      </p:sp>
      <p:sp>
        <p:nvSpPr>
          <p:cNvPr id="33796" name="矩形 4"/>
          <p:cNvSpPr>
            <a:spLocks noChangeArrowheads="1"/>
          </p:cNvSpPr>
          <p:nvPr/>
        </p:nvSpPr>
        <p:spPr bwMode="auto">
          <a:xfrm>
            <a:off x="477838" y="1824038"/>
            <a:ext cx="5614987"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1</a:t>
            </a:r>
            <a:r>
              <a:rPr lang="zh-CN" altLang="en-US" sz="2400" b="1">
                <a:solidFill>
                  <a:srgbClr val="C00000"/>
                </a:solidFill>
              </a:rPr>
              <a:t>）北京市餐厨垃圾处理技术应用现状</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1405936-1B99-48C1-8E6C-A766A09439A0}" type="slidenum">
              <a:rPr lang="zh-CN" altLang="en-US"/>
              <a:pPr>
                <a:defRPr/>
              </a:pPr>
              <a:t>23</a:t>
            </a:fld>
            <a:endParaRPr lang="zh-CN" altLang="en-US"/>
          </a:p>
        </p:txBody>
      </p:sp>
      <p:sp>
        <p:nvSpPr>
          <p:cNvPr id="34819" name="矩形 3"/>
          <p:cNvSpPr>
            <a:spLocks noChangeArrowheads="1"/>
          </p:cNvSpPr>
          <p:nvPr/>
        </p:nvSpPr>
        <p:spPr bwMode="auto">
          <a:xfrm>
            <a:off x="500063" y="2314575"/>
            <a:ext cx="8072437" cy="3554819"/>
          </a:xfrm>
          <a:prstGeom prst="rect">
            <a:avLst/>
          </a:prstGeom>
          <a:noFill/>
          <a:ln w="9525">
            <a:noFill/>
            <a:miter lim="800000"/>
            <a:headEnd/>
            <a:tailEnd/>
          </a:ln>
        </p:spPr>
        <p:txBody>
          <a:bodyPr>
            <a:spAutoFit/>
          </a:bodyPr>
          <a:lstStyle/>
          <a:p>
            <a:pPr>
              <a:lnSpc>
                <a:spcPts val="3000"/>
              </a:lnSpc>
              <a:buFont typeface="Wingdings" pitchFamily="2" charset="2"/>
              <a:buChar char="u"/>
            </a:pPr>
            <a:r>
              <a:rPr lang="zh-CN" altLang="en-US" b="1" dirty="0">
                <a:solidFill>
                  <a:schemeClr val="tx2"/>
                </a:solidFill>
                <a:latin typeface="Calibri" pitchFamily="34" charset="0"/>
              </a:rPr>
              <a:t>上海市餐饮单位数量约为</a:t>
            </a:r>
            <a:r>
              <a:rPr lang="en-US" altLang="zh-CN" b="1" dirty="0">
                <a:solidFill>
                  <a:schemeClr val="tx2"/>
                </a:solidFill>
                <a:latin typeface="Calibri" pitchFamily="34" charset="0"/>
              </a:rPr>
              <a:t>3</a:t>
            </a:r>
            <a:r>
              <a:rPr lang="zh-CN" altLang="en-US" b="1" dirty="0">
                <a:solidFill>
                  <a:schemeClr val="tx2"/>
                </a:solidFill>
                <a:latin typeface="Calibri" pitchFamily="34" charset="0"/>
              </a:rPr>
              <a:t>万家，每天餐厨垃圾产生量约为</a:t>
            </a:r>
            <a:r>
              <a:rPr lang="en-US" altLang="zh-CN" b="1" dirty="0">
                <a:solidFill>
                  <a:schemeClr val="tx2"/>
                </a:solidFill>
                <a:latin typeface="Calibri" pitchFamily="34" charset="0"/>
              </a:rPr>
              <a:t>1100</a:t>
            </a:r>
            <a:r>
              <a:rPr lang="zh-CN" altLang="en-US" b="1" dirty="0">
                <a:solidFill>
                  <a:schemeClr val="tx2"/>
                </a:solidFill>
                <a:latin typeface="Calibri" pitchFamily="34" charset="0"/>
              </a:rPr>
              <a:t>吨（宾馆</a:t>
            </a:r>
            <a:r>
              <a:rPr lang="en-US" altLang="zh-CN" b="1" dirty="0">
                <a:solidFill>
                  <a:schemeClr val="tx2"/>
                </a:solidFill>
                <a:latin typeface="Calibri" pitchFamily="34" charset="0"/>
              </a:rPr>
              <a:t>150</a:t>
            </a:r>
            <a:r>
              <a:rPr lang="zh-CN" altLang="en-US" b="1" dirty="0">
                <a:solidFill>
                  <a:schemeClr val="tx2"/>
                </a:solidFill>
                <a:latin typeface="Calibri" pitchFamily="34" charset="0"/>
              </a:rPr>
              <a:t>吨、餐饮业</a:t>
            </a:r>
            <a:r>
              <a:rPr lang="en-US" altLang="zh-CN" b="1" dirty="0">
                <a:solidFill>
                  <a:schemeClr val="tx2"/>
                </a:solidFill>
                <a:latin typeface="Calibri" pitchFamily="34" charset="0"/>
              </a:rPr>
              <a:t>600</a:t>
            </a:r>
            <a:r>
              <a:rPr lang="zh-CN" altLang="en-US" b="1" dirty="0">
                <a:solidFill>
                  <a:schemeClr val="tx2"/>
                </a:solidFill>
                <a:latin typeface="Calibri" pitchFamily="34" charset="0"/>
              </a:rPr>
              <a:t>吨、企事业单位</a:t>
            </a:r>
            <a:r>
              <a:rPr lang="en-US" altLang="zh-CN" b="1" dirty="0">
                <a:solidFill>
                  <a:schemeClr val="tx2"/>
                </a:solidFill>
                <a:latin typeface="Calibri" pitchFamily="34" charset="0"/>
              </a:rPr>
              <a:t>200</a:t>
            </a:r>
            <a:r>
              <a:rPr lang="zh-CN" altLang="en-US" b="1" dirty="0">
                <a:solidFill>
                  <a:schemeClr val="tx2"/>
                </a:solidFill>
                <a:latin typeface="Calibri" pitchFamily="34" charset="0"/>
              </a:rPr>
              <a:t>吨、学校</a:t>
            </a:r>
            <a:r>
              <a:rPr lang="en-US" altLang="zh-CN" b="1" dirty="0">
                <a:solidFill>
                  <a:schemeClr val="tx2"/>
                </a:solidFill>
                <a:latin typeface="Calibri" pitchFamily="34" charset="0"/>
              </a:rPr>
              <a:t>150</a:t>
            </a:r>
            <a:r>
              <a:rPr lang="zh-CN" altLang="en-US" b="1" dirty="0">
                <a:solidFill>
                  <a:schemeClr val="tx2"/>
                </a:solidFill>
                <a:latin typeface="Calibri" pitchFamily="34" charset="0"/>
              </a:rPr>
              <a:t>吨），废弃食用油脂约为</a:t>
            </a:r>
            <a:r>
              <a:rPr lang="en-US" altLang="zh-CN" b="1" dirty="0">
                <a:solidFill>
                  <a:schemeClr val="tx2"/>
                </a:solidFill>
                <a:latin typeface="Calibri" pitchFamily="34" charset="0"/>
              </a:rPr>
              <a:t>40</a:t>
            </a:r>
            <a:r>
              <a:rPr lang="zh-CN" altLang="en-US" b="1" dirty="0">
                <a:solidFill>
                  <a:schemeClr val="tx2"/>
                </a:solidFill>
                <a:latin typeface="Calibri" pitchFamily="34" charset="0"/>
              </a:rPr>
              <a:t>吨。</a:t>
            </a:r>
          </a:p>
          <a:p>
            <a:pPr>
              <a:lnSpc>
                <a:spcPts val="3000"/>
              </a:lnSpc>
              <a:buFont typeface="Wingdings" pitchFamily="2" charset="2"/>
              <a:buChar char="u"/>
            </a:pPr>
            <a:r>
              <a:rPr lang="zh-CN" altLang="en-US" b="1" dirty="0">
                <a:solidFill>
                  <a:schemeClr val="tx2"/>
                </a:solidFill>
                <a:latin typeface="Calibri" pitchFamily="34" charset="0"/>
              </a:rPr>
              <a:t>据统计，目前每天餐厨垃圾实际收运量约</a:t>
            </a:r>
            <a:r>
              <a:rPr lang="en-US" altLang="zh-CN" b="1" dirty="0">
                <a:solidFill>
                  <a:schemeClr val="tx2"/>
                </a:solidFill>
                <a:latin typeface="Calibri" pitchFamily="34" charset="0"/>
              </a:rPr>
              <a:t>400</a:t>
            </a:r>
            <a:r>
              <a:rPr lang="zh-CN" altLang="en-US" b="1" dirty="0">
                <a:solidFill>
                  <a:schemeClr val="tx2"/>
                </a:solidFill>
                <a:latin typeface="Calibri" pitchFamily="34" charset="0"/>
              </a:rPr>
              <a:t>吨、废弃食用油脂约</a:t>
            </a:r>
            <a:r>
              <a:rPr lang="en-US" altLang="zh-CN" b="1" dirty="0">
                <a:solidFill>
                  <a:schemeClr val="tx2"/>
                </a:solidFill>
                <a:latin typeface="Calibri" pitchFamily="34" charset="0"/>
              </a:rPr>
              <a:t>30</a:t>
            </a:r>
            <a:r>
              <a:rPr lang="zh-CN" altLang="en-US" b="1" dirty="0">
                <a:solidFill>
                  <a:schemeClr val="tx2"/>
                </a:solidFill>
                <a:latin typeface="Calibri" pitchFamily="34" charset="0"/>
              </a:rPr>
              <a:t>吨。目前全市已取得餐厨垃圾收运行政许可的收集企业</a:t>
            </a:r>
            <a:r>
              <a:rPr lang="en-US" altLang="zh-CN" b="1" dirty="0">
                <a:solidFill>
                  <a:schemeClr val="tx2"/>
                </a:solidFill>
                <a:latin typeface="Calibri" pitchFamily="34" charset="0"/>
              </a:rPr>
              <a:t>27</a:t>
            </a:r>
            <a:r>
              <a:rPr lang="zh-CN" altLang="en-US" b="1" dirty="0">
                <a:solidFill>
                  <a:schemeClr val="tx2"/>
                </a:solidFill>
                <a:latin typeface="Calibri" pitchFamily="34" charset="0"/>
              </a:rPr>
              <a:t>家，运输企业</a:t>
            </a:r>
            <a:r>
              <a:rPr lang="en-US" altLang="zh-CN" b="1" dirty="0">
                <a:solidFill>
                  <a:schemeClr val="tx2"/>
                </a:solidFill>
                <a:latin typeface="Calibri" pitchFamily="34" charset="0"/>
              </a:rPr>
              <a:t>21</a:t>
            </a:r>
            <a:r>
              <a:rPr lang="zh-CN" altLang="en-US" b="1" dirty="0">
                <a:solidFill>
                  <a:schemeClr val="tx2"/>
                </a:solidFill>
                <a:latin typeface="Calibri" pitchFamily="34" charset="0"/>
              </a:rPr>
              <a:t>家。</a:t>
            </a:r>
          </a:p>
          <a:p>
            <a:pPr>
              <a:lnSpc>
                <a:spcPts val="3000"/>
              </a:lnSpc>
              <a:buFont typeface="Wingdings" pitchFamily="2" charset="2"/>
              <a:buChar char="u"/>
            </a:pPr>
            <a:r>
              <a:rPr lang="zh-CN" altLang="zh-CN" b="1" dirty="0">
                <a:solidFill>
                  <a:schemeClr val="tx2"/>
                </a:solidFill>
                <a:latin typeface="Calibri" pitchFamily="34" charset="0"/>
              </a:rPr>
              <a:t>上海市餐厨垃圾收集由政府负责，处理有企业负责。已建成</a:t>
            </a:r>
            <a:r>
              <a:rPr lang="en-US" altLang="zh-CN" b="1" dirty="0">
                <a:solidFill>
                  <a:schemeClr val="tx2"/>
                </a:solidFill>
                <a:latin typeface="Calibri" pitchFamily="34" charset="0"/>
              </a:rPr>
              <a:t>10</a:t>
            </a:r>
            <a:r>
              <a:rPr lang="zh-CN" altLang="zh-CN" b="1" dirty="0">
                <a:solidFill>
                  <a:schemeClr val="tx2"/>
                </a:solidFill>
                <a:latin typeface="Calibri" pitchFamily="34" charset="0"/>
              </a:rPr>
              <a:t>个餐厨垃圾处理站，收集和处理的总规模</a:t>
            </a:r>
            <a:r>
              <a:rPr lang="en-US" altLang="zh-CN" b="1" dirty="0">
                <a:solidFill>
                  <a:schemeClr val="tx2"/>
                </a:solidFill>
                <a:latin typeface="Calibri" pitchFamily="34" charset="0"/>
              </a:rPr>
              <a:t>750</a:t>
            </a:r>
            <a:r>
              <a:rPr lang="zh-CN" altLang="zh-CN" b="1" dirty="0">
                <a:solidFill>
                  <a:schemeClr val="tx2"/>
                </a:solidFill>
                <a:latin typeface="Calibri" pitchFamily="34" charset="0"/>
              </a:rPr>
              <a:t>～</a:t>
            </a:r>
            <a:r>
              <a:rPr lang="en-US" altLang="zh-CN" b="1" dirty="0">
                <a:solidFill>
                  <a:schemeClr val="tx2"/>
                </a:solidFill>
                <a:latin typeface="Calibri" pitchFamily="34" charset="0"/>
              </a:rPr>
              <a:t>800</a:t>
            </a:r>
            <a:r>
              <a:rPr lang="zh-CN" altLang="zh-CN" b="1" dirty="0">
                <a:solidFill>
                  <a:schemeClr val="tx2"/>
                </a:solidFill>
                <a:latin typeface="Calibri" pitchFamily="34" charset="0"/>
              </a:rPr>
              <a:t>吨</a:t>
            </a:r>
            <a:r>
              <a:rPr lang="en-US" altLang="zh-CN" b="1" dirty="0">
                <a:solidFill>
                  <a:schemeClr val="tx2"/>
                </a:solidFill>
                <a:latin typeface="Calibri" pitchFamily="34" charset="0"/>
              </a:rPr>
              <a:t>/</a:t>
            </a:r>
            <a:r>
              <a:rPr lang="zh-CN" altLang="zh-CN" b="1" dirty="0">
                <a:solidFill>
                  <a:schemeClr val="tx2"/>
                </a:solidFill>
                <a:latin typeface="Calibri" pitchFamily="34" charset="0"/>
              </a:rPr>
              <a:t>日。</a:t>
            </a:r>
            <a:r>
              <a:rPr lang="en-US" altLang="zh-CN" b="1" dirty="0">
                <a:solidFill>
                  <a:schemeClr val="tx2"/>
                </a:solidFill>
                <a:latin typeface="Calibri" pitchFamily="34" charset="0"/>
              </a:rPr>
              <a:t>10</a:t>
            </a:r>
            <a:r>
              <a:rPr lang="zh-CN" altLang="zh-CN" b="1" dirty="0">
                <a:solidFill>
                  <a:schemeClr val="tx2"/>
                </a:solidFill>
                <a:latin typeface="Calibri" pitchFamily="34" charset="0"/>
              </a:rPr>
              <a:t>个处理站中，</a:t>
            </a:r>
            <a:r>
              <a:rPr lang="en-US" altLang="zh-CN" b="1" dirty="0">
                <a:solidFill>
                  <a:schemeClr val="tx2"/>
                </a:solidFill>
                <a:latin typeface="Calibri" pitchFamily="34" charset="0"/>
              </a:rPr>
              <a:t>1</a:t>
            </a:r>
            <a:r>
              <a:rPr lang="zh-CN" altLang="zh-CN" b="1" dirty="0">
                <a:solidFill>
                  <a:schemeClr val="tx2"/>
                </a:solidFill>
                <a:latin typeface="Calibri" pitchFamily="34" charset="0"/>
              </a:rPr>
              <a:t>个站养蚯蚓，</a:t>
            </a:r>
            <a:r>
              <a:rPr lang="en-US" altLang="zh-CN" b="1" dirty="0">
                <a:solidFill>
                  <a:schemeClr val="tx2"/>
                </a:solidFill>
                <a:latin typeface="Calibri" pitchFamily="34" charset="0"/>
              </a:rPr>
              <a:t>2</a:t>
            </a:r>
            <a:r>
              <a:rPr lang="zh-CN" altLang="zh-CN" b="1" dirty="0">
                <a:solidFill>
                  <a:schemeClr val="tx2"/>
                </a:solidFill>
                <a:latin typeface="Calibri" pitchFamily="34" charset="0"/>
              </a:rPr>
              <a:t>个站将餐厨垃圾烘干后加工成宠物饲料添加剂，其余</a:t>
            </a:r>
            <a:r>
              <a:rPr lang="en-US" altLang="zh-CN" b="1" dirty="0">
                <a:solidFill>
                  <a:schemeClr val="tx2"/>
                </a:solidFill>
                <a:latin typeface="Calibri" pitchFamily="34" charset="0"/>
              </a:rPr>
              <a:t>7</a:t>
            </a:r>
            <a:r>
              <a:rPr lang="zh-CN" altLang="zh-CN" b="1" dirty="0">
                <a:solidFill>
                  <a:schemeClr val="tx2"/>
                </a:solidFill>
                <a:latin typeface="Calibri" pitchFamily="34" charset="0"/>
              </a:rPr>
              <a:t>个站采用好氧堆肥的处理工艺</a:t>
            </a:r>
            <a:r>
              <a:rPr lang="zh-CN" altLang="zh-CN" b="1" dirty="0" smtClean="0">
                <a:solidFill>
                  <a:schemeClr val="tx2"/>
                </a:solidFill>
                <a:latin typeface="Calibri" pitchFamily="34" charset="0"/>
              </a:rPr>
              <a:t>。</a:t>
            </a:r>
            <a:r>
              <a:rPr lang="zh-CN" altLang="en-US" b="1" dirty="0" smtClean="0">
                <a:solidFill>
                  <a:schemeClr val="tx2"/>
                </a:solidFill>
                <a:latin typeface="Calibri" pitchFamily="34" charset="0"/>
              </a:rPr>
              <a:t>资源化</a:t>
            </a:r>
            <a:r>
              <a:rPr lang="zh-CN" altLang="en-US" b="1" dirty="0">
                <a:solidFill>
                  <a:schemeClr val="tx2"/>
                </a:solidFill>
                <a:latin typeface="Calibri" pitchFamily="34" charset="0"/>
              </a:rPr>
              <a:t>利用产品主要有：饲料、堆肥、生物蛋白饲料、利用废弃食用油脂制造肥皂、硬脂酸等。</a:t>
            </a:r>
          </a:p>
        </p:txBody>
      </p:sp>
      <p:sp>
        <p:nvSpPr>
          <p:cNvPr id="34820" name="矩形 4"/>
          <p:cNvSpPr>
            <a:spLocks noChangeArrowheads="1"/>
          </p:cNvSpPr>
          <p:nvPr/>
        </p:nvSpPr>
        <p:spPr bwMode="auto">
          <a:xfrm>
            <a:off x="477838" y="1824038"/>
            <a:ext cx="5770562"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2</a:t>
            </a:r>
            <a:r>
              <a:rPr lang="zh-CN" altLang="en-US" sz="2400" b="1">
                <a:solidFill>
                  <a:srgbClr val="C00000"/>
                </a:solidFill>
              </a:rPr>
              <a:t>）</a:t>
            </a:r>
            <a:r>
              <a:rPr lang="en-US" altLang="en-US" sz="2400" b="1">
                <a:latin typeface="楷体_GB2312" pitchFamily="49" charset="-122"/>
                <a:ea typeface="楷体_GB2312" pitchFamily="49" charset="-122"/>
              </a:rPr>
              <a:t> </a:t>
            </a:r>
            <a:r>
              <a:rPr lang="en-US" altLang="en-US" sz="2400" b="1">
                <a:solidFill>
                  <a:srgbClr val="C00000"/>
                </a:solidFill>
              </a:rPr>
              <a:t>上海市餐厨垃圾处理技术应用现状</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970FE7E-06BA-4AEC-8EA9-3206B8B1E2A3}" type="slidenum">
              <a:rPr lang="zh-CN" altLang="en-US"/>
              <a:pPr>
                <a:defRPr/>
              </a:pPr>
              <a:t>24</a:t>
            </a:fld>
            <a:endParaRPr lang="zh-CN" altLang="en-US"/>
          </a:p>
        </p:txBody>
      </p:sp>
      <p:sp>
        <p:nvSpPr>
          <p:cNvPr id="35843" name="矩形 3"/>
          <p:cNvSpPr>
            <a:spLocks noChangeArrowheads="1"/>
          </p:cNvSpPr>
          <p:nvPr/>
        </p:nvSpPr>
        <p:spPr bwMode="auto">
          <a:xfrm>
            <a:off x="500063" y="2286000"/>
            <a:ext cx="8072437" cy="3784600"/>
          </a:xfrm>
          <a:prstGeom prst="rect">
            <a:avLst/>
          </a:prstGeom>
          <a:noFill/>
          <a:ln w="9525">
            <a:noFill/>
            <a:miter lim="800000"/>
            <a:headEnd/>
            <a:tailEnd/>
          </a:ln>
        </p:spPr>
        <p:txBody>
          <a:bodyPr>
            <a:spAutoFit/>
          </a:bodyPr>
          <a:lstStyle/>
          <a:p>
            <a:pPr indent="447675">
              <a:lnSpc>
                <a:spcPct val="150000"/>
              </a:lnSpc>
              <a:buFont typeface="Wingdings" pitchFamily="2" charset="2"/>
              <a:buChar char="u"/>
            </a:pPr>
            <a:r>
              <a:rPr lang="zh-CN" altLang="en-US" b="1" dirty="0">
                <a:solidFill>
                  <a:schemeClr val="tx2"/>
                </a:solidFill>
                <a:latin typeface="Calibri" pitchFamily="34" charset="0"/>
              </a:rPr>
              <a:t>宁波市辖六区、三市、二县，中心城区建成区面积</a:t>
            </a:r>
            <a:r>
              <a:rPr lang="en-US" altLang="zh-CN" b="1" dirty="0">
                <a:solidFill>
                  <a:schemeClr val="tx2"/>
                </a:solidFill>
                <a:latin typeface="Calibri" pitchFamily="34" charset="0"/>
              </a:rPr>
              <a:t>250.93 km2</a:t>
            </a:r>
            <a:r>
              <a:rPr lang="zh-CN" altLang="en-US" b="1" dirty="0">
                <a:solidFill>
                  <a:schemeClr val="tx2"/>
                </a:solidFill>
                <a:latin typeface="Calibri" pitchFamily="34" charset="0"/>
              </a:rPr>
              <a:t>。至</a:t>
            </a:r>
            <a:r>
              <a:rPr lang="en-US" altLang="zh-CN" b="1" dirty="0">
                <a:solidFill>
                  <a:schemeClr val="tx2"/>
                </a:solidFill>
                <a:latin typeface="Calibri" pitchFamily="34" charset="0"/>
              </a:rPr>
              <a:t>2010</a:t>
            </a:r>
            <a:r>
              <a:rPr lang="zh-CN" altLang="en-US" b="1" dirty="0">
                <a:solidFill>
                  <a:schemeClr val="tx2"/>
                </a:solidFill>
                <a:latin typeface="Calibri" pitchFamily="34" charset="0"/>
              </a:rPr>
              <a:t>年底，常驻人口为</a:t>
            </a:r>
            <a:r>
              <a:rPr lang="en-US" altLang="zh-CN" b="1" dirty="0">
                <a:solidFill>
                  <a:schemeClr val="tx2"/>
                </a:solidFill>
                <a:latin typeface="Calibri" pitchFamily="34" charset="0"/>
              </a:rPr>
              <a:t>752</a:t>
            </a:r>
            <a:r>
              <a:rPr lang="zh-CN" altLang="en-US" b="1" dirty="0">
                <a:solidFill>
                  <a:schemeClr val="tx2"/>
                </a:solidFill>
                <a:latin typeface="Calibri" pitchFamily="34" charset="0"/>
              </a:rPr>
              <a:t>万人。据初步统计，中心城区建成区有餐厨废弃物产生单位</a:t>
            </a:r>
            <a:r>
              <a:rPr lang="en-US" altLang="zh-CN" b="1" dirty="0">
                <a:solidFill>
                  <a:schemeClr val="tx2"/>
                </a:solidFill>
                <a:latin typeface="Calibri" pitchFamily="34" charset="0"/>
              </a:rPr>
              <a:t>3000</a:t>
            </a:r>
            <a:r>
              <a:rPr lang="zh-CN" altLang="en-US" b="1" dirty="0">
                <a:solidFill>
                  <a:schemeClr val="tx2"/>
                </a:solidFill>
                <a:latin typeface="Calibri" pitchFamily="34" charset="0"/>
              </a:rPr>
              <a:t>多家。</a:t>
            </a:r>
          </a:p>
          <a:p>
            <a:pPr indent="447675">
              <a:lnSpc>
                <a:spcPct val="150000"/>
              </a:lnSpc>
              <a:buFont typeface="Wingdings" pitchFamily="2" charset="2"/>
              <a:buChar char="u"/>
            </a:pPr>
            <a:r>
              <a:rPr lang="zh-CN" altLang="en-US" b="1" dirty="0">
                <a:solidFill>
                  <a:schemeClr val="tx2"/>
                </a:solidFill>
                <a:latin typeface="Calibri" pitchFamily="34" charset="0"/>
              </a:rPr>
              <a:t>目前，宁波市已初步形成了餐厨废弃物由宁波绿环化工实业有限公司等</a:t>
            </a:r>
            <a:r>
              <a:rPr lang="en-US" altLang="zh-CN" b="1" dirty="0">
                <a:solidFill>
                  <a:schemeClr val="tx2"/>
                </a:solidFill>
                <a:latin typeface="Calibri" pitchFamily="34" charset="0"/>
              </a:rPr>
              <a:t>4</a:t>
            </a:r>
            <a:r>
              <a:rPr lang="zh-CN" altLang="en-US" b="1" dirty="0">
                <a:solidFill>
                  <a:schemeClr val="tx2"/>
                </a:solidFill>
                <a:latin typeface="Calibri" pitchFamily="34" charset="0"/>
              </a:rPr>
              <a:t>家企业收运，宁波开诚生态技术有限公司资源化利用、无害化处理的格局。</a:t>
            </a:r>
            <a:r>
              <a:rPr lang="en-US" altLang="zh-CN" b="1" dirty="0">
                <a:solidFill>
                  <a:schemeClr val="tx2"/>
                </a:solidFill>
                <a:latin typeface="Calibri" pitchFamily="34" charset="0"/>
              </a:rPr>
              <a:t>2010</a:t>
            </a:r>
            <a:r>
              <a:rPr lang="zh-CN" altLang="en-US" b="1" dirty="0">
                <a:solidFill>
                  <a:schemeClr val="tx2"/>
                </a:solidFill>
                <a:latin typeface="Calibri" pitchFamily="34" charset="0"/>
              </a:rPr>
              <a:t>年，全市日均餐厨垃圾收运量</a:t>
            </a:r>
            <a:r>
              <a:rPr lang="en-US" altLang="zh-CN" b="1" dirty="0">
                <a:solidFill>
                  <a:schemeClr val="tx2"/>
                </a:solidFill>
                <a:latin typeface="Calibri" pitchFamily="34" charset="0"/>
              </a:rPr>
              <a:t>217</a:t>
            </a:r>
            <a:r>
              <a:rPr lang="zh-CN" altLang="en-US" b="1" dirty="0">
                <a:solidFill>
                  <a:schemeClr val="tx2"/>
                </a:solidFill>
                <a:latin typeface="Calibri" pitchFamily="34" charset="0"/>
              </a:rPr>
              <a:t>吨，高峰日收运量达</a:t>
            </a:r>
            <a:r>
              <a:rPr lang="en-US" altLang="zh-CN" b="1" dirty="0">
                <a:solidFill>
                  <a:schemeClr val="tx2"/>
                </a:solidFill>
                <a:latin typeface="Calibri" pitchFamily="34" charset="0"/>
              </a:rPr>
              <a:t>270</a:t>
            </a:r>
            <a:r>
              <a:rPr lang="zh-CN" altLang="en-US" b="1" dirty="0">
                <a:solidFill>
                  <a:schemeClr val="tx2"/>
                </a:solidFill>
                <a:latin typeface="Calibri" pitchFamily="34" charset="0"/>
              </a:rPr>
              <a:t>吨。</a:t>
            </a:r>
          </a:p>
          <a:p>
            <a:pPr indent="447675">
              <a:lnSpc>
                <a:spcPct val="150000"/>
              </a:lnSpc>
              <a:buFont typeface="Wingdings" pitchFamily="2" charset="2"/>
              <a:buChar char="u"/>
            </a:pPr>
            <a:r>
              <a:rPr lang="zh-CN" altLang="en-US" b="1" dirty="0">
                <a:solidFill>
                  <a:schemeClr val="tx2"/>
                </a:solidFill>
                <a:latin typeface="Calibri" pitchFamily="34" charset="0"/>
              </a:rPr>
              <a:t> 宁波开诚生态技术有限公司建设的餐厨垃圾处理厂位于宁波市鄞县大道古林段，设计处理能力</a:t>
            </a:r>
            <a:r>
              <a:rPr lang="en-US" altLang="zh-CN" b="1" dirty="0">
                <a:solidFill>
                  <a:schemeClr val="tx2"/>
                </a:solidFill>
                <a:latin typeface="Calibri" pitchFamily="34" charset="0"/>
              </a:rPr>
              <a:t>250</a:t>
            </a:r>
            <a:r>
              <a:rPr lang="zh-CN" altLang="en-US" b="1" dirty="0">
                <a:solidFill>
                  <a:schemeClr val="tx2"/>
                </a:solidFill>
                <a:latin typeface="Calibri" pitchFamily="34" charset="0"/>
              </a:rPr>
              <a:t>吨</a:t>
            </a:r>
            <a:r>
              <a:rPr lang="en-US" altLang="zh-CN" b="1" dirty="0">
                <a:solidFill>
                  <a:schemeClr val="tx2"/>
                </a:solidFill>
                <a:latin typeface="Calibri" pitchFamily="34" charset="0"/>
              </a:rPr>
              <a:t>/</a:t>
            </a:r>
            <a:r>
              <a:rPr lang="zh-CN" altLang="en-US" b="1" dirty="0">
                <a:solidFill>
                  <a:schemeClr val="tx2"/>
                </a:solidFill>
                <a:latin typeface="Calibri" pitchFamily="34" charset="0"/>
              </a:rPr>
              <a:t>日，占地约</a:t>
            </a:r>
            <a:r>
              <a:rPr lang="en-US" altLang="zh-CN" b="1" dirty="0">
                <a:solidFill>
                  <a:schemeClr val="tx2"/>
                </a:solidFill>
                <a:latin typeface="Calibri" pitchFamily="34" charset="0"/>
              </a:rPr>
              <a:t>20</a:t>
            </a:r>
            <a:r>
              <a:rPr lang="zh-CN" altLang="en-US" b="1" dirty="0">
                <a:solidFill>
                  <a:schemeClr val="tx2"/>
                </a:solidFill>
                <a:latin typeface="Calibri" pitchFamily="34" charset="0"/>
              </a:rPr>
              <a:t>亩，采用餐厨垃圾“预处理</a:t>
            </a:r>
            <a:r>
              <a:rPr lang="en-US" altLang="zh-CN" b="1" dirty="0">
                <a:solidFill>
                  <a:schemeClr val="tx2"/>
                </a:solidFill>
                <a:latin typeface="Calibri" pitchFamily="34" charset="0"/>
              </a:rPr>
              <a:t>+</a:t>
            </a:r>
            <a:r>
              <a:rPr lang="zh-CN" altLang="en-US" b="1" dirty="0">
                <a:solidFill>
                  <a:schemeClr val="tx2"/>
                </a:solidFill>
                <a:latin typeface="Calibri" pitchFamily="34" charset="0"/>
              </a:rPr>
              <a:t>制浆系统</a:t>
            </a:r>
            <a:r>
              <a:rPr lang="en-US" altLang="zh-CN" b="1" dirty="0">
                <a:solidFill>
                  <a:schemeClr val="tx2"/>
                </a:solidFill>
                <a:latin typeface="Calibri" pitchFamily="34" charset="0"/>
              </a:rPr>
              <a:t>+</a:t>
            </a:r>
            <a:r>
              <a:rPr lang="zh-CN" altLang="en-US" b="1" dirty="0">
                <a:solidFill>
                  <a:schemeClr val="tx2"/>
                </a:solidFill>
                <a:latin typeface="Calibri" pitchFamily="34" charset="0"/>
              </a:rPr>
              <a:t>油水分离</a:t>
            </a:r>
            <a:r>
              <a:rPr lang="en-US" altLang="zh-CN" b="1" dirty="0">
                <a:solidFill>
                  <a:schemeClr val="tx2"/>
                </a:solidFill>
                <a:latin typeface="Calibri" pitchFamily="34" charset="0"/>
              </a:rPr>
              <a:t>+</a:t>
            </a:r>
            <a:r>
              <a:rPr lang="zh-CN" altLang="en-US" b="1" dirty="0">
                <a:solidFill>
                  <a:schemeClr val="tx2"/>
                </a:solidFill>
                <a:latin typeface="Calibri" pitchFamily="34" charset="0"/>
              </a:rPr>
              <a:t>厌氧发酵制沼气</a:t>
            </a:r>
            <a:r>
              <a:rPr lang="en-US" altLang="zh-CN" b="1" dirty="0">
                <a:solidFill>
                  <a:schemeClr val="tx2"/>
                </a:solidFill>
                <a:latin typeface="Calibri" pitchFamily="34" charset="0"/>
              </a:rPr>
              <a:t>+</a:t>
            </a:r>
            <a:r>
              <a:rPr lang="zh-CN" altLang="en-US" b="1" dirty="0">
                <a:solidFill>
                  <a:schemeClr val="tx2"/>
                </a:solidFill>
                <a:latin typeface="Calibri" pitchFamily="34" charset="0"/>
              </a:rPr>
              <a:t>沼渣制有机肥”的工艺技术路线。</a:t>
            </a:r>
          </a:p>
        </p:txBody>
      </p:sp>
      <p:sp>
        <p:nvSpPr>
          <p:cNvPr id="35844" name="矩形 4"/>
          <p:cNvSpPr>
            <a:spLocks noChangeArrowheads="1"/>
          </p:cNvSpPr>
          <p:nvPr/>
        </p:nvSpPr>
        <p:spPr bwMode="auto">
          <a:xfrm>
            <a:off x="477838" y="1824038"/>
            <a:ext cx="5614987"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3</a:t>
            </a:r>
            <a:r>
              <a:rPr lang="zh-CN" altLang="en-US" sz="2400" b="1">
                <a:solidFill>
                  <a:srgbClr val="C00000"/>
                </a:solidFill>
              </a:rPr>
              <a:t>）宁波市餐厨垃圾处理技术应用现状</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292567D-33F9-44C7-BF06-D59AAA17FBD8}" type="slidenum">
              <a:rPr lang="zh-CN" altLang="en-US"/>
              <a:pPr>
                <a:defRPr/>
              </a:pPr>
              <a:t>25</a:t>
            </a:fld>
            <a:endParaRPr lang="zh-CN" altLang="en-US"/>
          </a:p>
        </p:txBody>
      </p:sp>
      <p:sp>
        <p:nvSpPr>
          <p:cNvPr id="36867" name="矩形 3"/>
          <p:cNvSpPr>
            <a:spLocks noChangeArrowheads="1"/>
          </p:cNvSpPr>
          <p:nvPr/>
        </p:nvSpPr>
        <p:spPr bwMode="auto">
          <a:xfrm>
            <a:off x="500063" y="2370138"/>
            <a:ext cx="8072437" cy="3736664"/>
          </a:xfrm>
          <a:prstGeom prst="rect">
            <a:avLst/>
          </a:prstGeom>
          <a:noFill/>
          <a:ln w="9525">
            <a:noFill/>
            <a:miter lim="800000"/>
            <a:headEnd/>
            <a:tailEnd/>
          </a:ln>
        </p:spPr>
        <p:txBody>
          <a:bodyPr>
            <a:spAutoFit/>
          </a:bodyPr>
          <a:lstStyle/>
          <a:p>
            <a:pPr indent="447675">
              <a:lnSpc>
                <a:spcPct val="130000"/>
              </a:lnSpc>
              <a:spcBef>
                <a:spcPts val="600"/>
              </a:spcBef>
              <a:spcAft>
                <a:spcPts val="600"/>
              </a:spcAft>
              <a:buFont typeface="Wingdings" pitchFamily="2" charset="2"/>
              <a:buChar char="u"/>
            </a:pPr>
            <a:r>
              <a:rPr lang="zh-CN" altLang="en-US" b="1" dirty="0">
                <a:solidFill>
                  <a:schemeClr val="tx2"/>
                </a:solidFill>
                <a:latin typeface="Calibri" pitchFamily="34" charset="0"/>
              </a:rPr>
              <a:t>西宁市现辖五区三县，</a:t>
            </a:r>
            <a:r>
              <a:rPr lang="en-US" altLang="zh-CN" b="1" dirty="0">
                <a:solidFill>
                  <a:schemeClr val="tx2"/>
                </a:solidFill>
                <a:latin typeface="Calibri" pitchFamily="34" charset="0"/>
              </a:rPr>
              <a:t>2010</a:t>
            </a:r>
            <a:r>
              <a:rPr lang="zh-CN" altLang="en-US" b="1" dirty="0">
                <a:solidFill>
                  <a:schemeClr val="tx2"/>
                </a:solidFill>
                <a:latin typeface="Calibri" pitchFamily="34" charset="0"/>
              </a:rPr>
              <a:t>年总人口达</a:t>
            </a:r>
            <a:r>
              <a:rPr lang="en-US" altLang="zh-CN" b="1" dirty="0">
                <a:solidFill>
                  <a:schemeClr val="tx2"/>
                </a:solidFill>
                <a:latin typeface="Calibri" pitchFamily="34" charset="0"/>
              </a:rPr>
              <a:t>220.5</a:t>
            </a:r>
            <a:r>
              <a:rPr lang="zh-CN" altLang="en-US" b="1" dirty="0">
                <a:solidFill>
                  <a:schemeClr val="tx2"/>
                </a:solidFill>
                <a:latin typeface="Calibri" pitchFamily="34" charset="0"/>
              </a:rPr>
              <a:t>万人，其中主城区常驻人口约</a:t>
            </a:r>
            <a:r>
              <a:rPr lang="en-US" altLang="zh-CN" b="1" dirty="0">
                <a:solidFill>
                  <a:schemeClr val="tx2"/>
                </a:solidFill>
                <a:latin typeface="Calibri" pitchFamily="34" charset="0"/>
              </a:rPr>
              <a:t>135</a:t>
            </a:r>
            <a:r>
              <a:rPr lang="zh-CN" altLang="en-US" b="1" dirty="0">
                <a:solidFill>
                  <a:schemeClr val="tx2"/>
                </a:solidFill>
                <a:latin typeface="Calibri" pitchFamily="34" charset="0"/>
              </a:rPr>
              <a:t>万人。目前，西宁市共有餐饮经营企业及党政机关、企事业单位食堂</a:t>
            </a:r>
            <a:r>
              <a:rPr lang="en-US" altLang="zh-CN" b="1" dirty="0">
                <a:solidFill>
                  <a:schemeClr val="tx2"/>
                </a:solidFill>
                <a:latin typeface="Calibri" pitchFamily="34" charset="0"/>
              </a:rPr>
              <a:t>3009</a:t>
            </a:r>
            <a:r>
              <a:rPr lang="zh-CN" altLang="en-US" b="1" dirty="0">
                <a:solidFill>
                  <a:schemeClr val="tx2"/>
                </a:solidFill>
                <a:latin typeface="Calibri" pitchFamily="34" charset="0"/>
              </a:rPr>
              <a:t>家，日产生餐厨垃圾</a:t>
            </a:r>
            <a:r>
              <a:rPr lang="en-US" altLang="zh-CN" b="1" dirty="0">
                <a:solidFill>
                  <a:schemeClr val="tx2"/>
                </a:solidFill>
                <a:latin typeface="Calibri" pitchFamily="34" charset="0"/>
              </a:rPr>
              <a:t>150</a:t>
            </a:r>
            <a:r>
              <a:rPr lang="zh-CN" altLang="en-US" b="1" dirty="0">
                <a:solidFill>
                  <a:schemeClr val="tx2"/>
                </a:solidFill>
                <a:latin typeface="Calibri" pitchFamily="34" charset="0"/>
              </a:rPr>
              <a:t>吨。由青海洁神环境能源产业有限公司负责该市餐厨垃圾的收集运输和无害化处理。</a:t>
            </a:r>
          </a:p>
          <a:p>
            <a:pPr indent="447675">
              <a:lnSpc>
                <a:spcPct val="130000"/>
              </a:lnSpc>
              <a:buFont typeface="Wingdings" pitchFamily="2" charset="2"/>
              <a:buChar char="u"/>
            </a:pPr>
            <a:r>
              <a:rPr lang="zh-CN" altLang="en-US" b="1" dirty="0">
                <a:solidFill>
                  <a:schemeClr val="tx2"/>
                </a:solidFill>
                <a:latin typeface="Calibri" pitchFamily="34" charset="0"/>
              </a:rPr>
              <a:t>青海洁神公司投资</a:t>
            </a:r>
            <a:r>
              <a:rPr lang="en-US" altLang="zh-CN" b="1" dirty="0">
                <a:solidFill>
                  <a:schemeClr val="tx2"/>
                </a:solidFill>
                <a:latin typeface="Calibri" pitchFamily="34" charset="0"/>
              </a:rPr>
              <a:t>5800</a:t>
            </a:r>
            <a:r>
              <a:rPr lang="zh-CN" altLang="en-US" b="1" dirty="0">
                <a:solidFill>
                  <a:schemeClr val="tx2"/>
                </a:solidFill>
                <a:latin typeface="Calibri" pitchFamily="34" charset="0"/>
              </a:rPr>
              <a:t>万元在西宁市经济技术开发区建设处理规模为</a:t>
            </a:r>
            <a:r>
              <a:rPr lang="en-US" altLang="zh-CN" b="1" dirty="0">
                <a:solidFill>
                  <a:schemeClr val="tx2"/>
                </a:solidFill>
                <a:latin typeface="Calibri" pitchFamily="34" charset="0"/>
              </a:rPr>
              <a:t>200</a:t>
            </a:r>
            <a:r>
              <a:rPr lang="zh-CN" altLang="en-US" b="1" dirty="0">
                <a:solidFill>
                  <a:schemeClr val="tx2"/>
                </a:solidFill>
                <a:latin typeface="Calibri" pitchFamily="34" charset="0"/>
              </a:rPr>
              <a:t>吨</a:t>
            </a:r>
            <a:r>
              <a:rPr lang="en-US" altLang="zh-CN" b="1" dirty="0">
                <a:solidFill>
                  <a:schemeClr val="tx2"/>
                </a:solidFill>
                <a:latin typeface="Calibri" pitchFamily="34" charset="0"/>
              </a:rPr>
              <a:t>/</a:t>
            </a:r>
            <a:r>
              <a:rPr lang="zh-CN" altLang="en-US" b="1" dirty="0">
                <a:solidFill>
                  <a:schemeClr val="tx2"/>
                </a:solidFill>
                <a:latin typeface="Calibri" pitchFamily="34" charset="0"/>
              </a:rPr>
              <a:t>日的餐厨垃圾处理厂</a:t>
            </a:r>
            <a:r>
              <a:rPr lang="zh-CN" altLang="en-US" b="1" dirty="0" smtClean="0">
                <a:solidFill>
                  <a:schemeClr val="tx2"/>
                </a:solidFill>
                <a:latin typeface="Calibri" pitchFamily="34" charset="0"/>
              </a:rPr>
              <a:t>。目前</a:t>
            </a:r>
            <a:r>
              <a:rPr lang="zh-CN" altLang="en-US" b="1" dirty="0">
                <a:solidFill>
                  <a:schemeClr val="tx2"/>
                </a:solidFill>
                <a:latin typeface="Calibri" pitchFamily="34" charset="0"/>
              </a:rPr>
              <a:t>，该公司日平均收运、处理餐厨垃圾</a:t>
            </a:r>
            <a:r>
              <a:rPr lang="en-US" altLang="zh-CN" b="1" dirty="0">
                <a:solidFill>
                  <a:schemeClr val="tx2"/>
                </a:solidFill>
                <a:latin typeface="Calibri" pitchFamily="34" charset="0"/>
              </a:rPr>
              <a:t>130</a:t>
            </a:r>
            <a:r>
              <a:rPr lang="zh-CN" altLang="en-US" b="1" dirty="0">
                <a:solidFill>
                  <a:schemeClr val="tx2"/>
                </a:solidFill>
                <a:latin typeface="Calibri" pitchFamily="34" charset="0"/>
              </a:rPr>
              <a:t>吨（占全市餐厨废弃物产生量的</a:t>
            </a:r>
            <a:r>
              <a:rPr lang="en-US" altLang="zh-CN" b="1" dirty="0">
                <a:solidFill>
                  <a:schemeClr val="tx2"/>
                </a:solidFill>
                <a:latin typeface="Calibri" pitchFamily="34" charset="0"/>
              </a:rPr>
              <a:t>85%</a:t>
            </a:r>
            <a:r>
              <a:rPr lang="zh-CN" altLang="en-US" b="1" dirty="0">
                <a:solidFill>
                  <a:schemeClr val="tx2"/>
                </a:solidFill>
                <a:latin typeface="Calibri" pitchFamily="34" charset="0"/>
              </a:rPr>
              <a:t>以上）。采用餐厨垃圾“预处理</a:t>
            </a:r>
            <a:r>
              <a:rPr lang="en-US" altLang="zh-CN" b="1" dirty="0">
                <a:solidFill>
                  <a:schemeClr val="tx2"/>
                </a:solidFill>
                <a:latin typeface="Calibri" pitchFamily="34" charset="0"/>
              </a:rPr>
              <a:t>+</a:t>
            </a:r>
            <a:r>
              <a:rPr lang="zh-CN" altLang="en-US" b="1" dirty="0">
                <a:solidFill>
                  <a:schemeClr val="tx2"/>
                </a:solidFill>
                <a:latin typeface="Calibri" pitchFamily="34" charset="0"/>
              </a:rPr>
              <a:t>干法发酵</a:t>
            </a:r>
            <a:r>
              <a:rPr lang="en-US" altLang="zh-CN" b="1" dirty="0">
                <a:solidFill>
                  <a:schemeClr val="tx2"/>
                </a:solidFill>
                <a:latin typeface="Calibri" pitchFamily="34" charset="0"/>
              </a:rPr>
              <a:t>+</a:t>
            </a:r>
            <a:r>
              <a:rPr lang="zh-CN" altLang="en-US" b="1" dirty="0">
                <a:solidFill>
                  <a:schemeClr val="tx2"/>
                </a:solidFill>
                <a:latin typeface="Calibri" pitchFamily="34" charset="0"/>
              </a:rPr>
              <a:t>微生物高蛋白饲料”的处理工艺</a:t>
            </a:r>
            <a:r>
              <a:rPr lang="zh-CN" altLang="en-US" b="1" dirty="0" smtClean="0">
                <a:solidFill>
                  <a:schemeClr val="tx2"/>
                </a:solidFill>
                <a:latin typeface="Calibri" pitchFamily="34" charset="0"/>
              </a:rPr>
              <a:t>。</a:t>
            </a:r>
            <a:endParaRPr lang="en-US" altLang="zh-CN" b="1" dirty="0" smtClean="0">
              <a:solidFill>
                <a:schemeClr val="tx2"/>
              </a:solidFill>
              <a:latin typeface="Calibri" pitchFamily="34" charset="0"/>
            </a:endParaRPr>
          </a:p>
          <a:p>
            <a:pPr indent="447675">
              <a:lnSpc>
                <a:spcPct val="130000"/>
              </a:lnSpc>
              <a:buFont typeface="Wingdings" pitchFamily="2" charset="2"/>
              <a:buChar char="u"/>
            </a:pPr>
            <a:r>
              <a:rPr lang="zh-CN" altLang="en-US" b="1" dirty="0" smtClean="0">
                <a:solidFill>
                  <a:schemeClr val="tx2"/>
                </a:solidFill>
                <a:latin typeface="Calibri" pitchFamily="34" charset="0"/>
              </a:rPr>
              <a:t>目前该厂正在改造，新增一条预处理和厌氧发酵工艺，形成饲料化和厌氧发酵并存。</a:t>
            </a:r>
            <a:endParaRPr lang="zh-CN" altLang="en-US" b="1" dirty="0">
              <a:solidFill>
                <a:schemeClr val="tx2"/>
              </a:solidFill>
              <a:latin typeface="Calibri" pitchFamily="34" charset="0"/>
            </a:endParaRPr>
          </a:p>
        </p:txBody>
      </p:sp>
      <p:sp>
        <p:nvSpPr>
          <p:cNvPr id="36868" name="矩形 4"/>
          <p:cNvSpPr>
            <a:spLocks noChangeArrowheads="1"/>
          </p:cNvSpPr>
          <p:nvPr/>
        </p:nvSpPr>
        <p:spPr bwMode="auto">
          <a:xfrm>
            <a:off x="477838" y="1824038"/>
            <a:ext cx="4068762"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4</a:t>
            </a:r>
            <a:r>
              <a:rPr lang="zh-CN" altLang="en-US" sz="2400" b="1">
                <a:solidFill>
                  <a:srgbClr val="C00000"/>
                </a:solidFill>
              </a:rPr>
              <a:t>）西宁市餐厨垃圾处理厂</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20EC84E4-5461-4D63-A9FF-249725D1D3E1}" type="slidenum">
              <a:rPr lang="zh-CN" altLang="en-US"/>
              <a:pPr>
                <a:defRPr/>
              </a:pPr>
              <a:t>26</a:t>
            </a:fld>
            <a:endParaRPr lang="zh-CN" altLang="en-US"/>
          </a:p>
        </p:txBody>
      </p:sp>
      <p:sp>
        <p:nvSpPr>
          <p:cNvPr id="37891" name="矩形 3"/>
          <p:cNvSpPr>
            <a:spLocks noChangeArrowheads="1"/>
          </p:cNvSpPr>
          <p:nvPr/>
        </p:nvSpPr>
        <p:spPr bwMode="auto">
          <a:xfrm>
            <a:off x="428625" y="2214563"/>
            <a:ext cx="8358188" cy="3722045"/>
          </a:xfrm>
          <a:prstGeom prst="rect">
            <a:avLst/>
          </a:prstGeom>
          <a:noFill/>
          <a:ln w="9525">
            <a:noFill/>
            <a:miter lim="800000"/>
            <a:headEnd/>
            <a:tailEnd/>
          </a:ln>
        </p:spPr>
        <p:txBody>
          <a:bodyPr>
            <a:spAutoFit/>
          </a:bodyPr>
          <a:lstStyle/>
          <a:p>
            <a:pPr indent="447675">
              <a:lnSpc>
                <a:spcPct val="120000"/>
              </a:lnSpc>
              <a:buFont typeface="Wingdings" pitchFamily="2" charset="2"/>
              <a:buChar char="u"/>
            </a:pPr>
            <a:r>
              <a:rPr lang="zh-CN" altLang="en-US" b="1" dirty="0">
                <a:solidFill>
                  <a:schemeClr val="tx2"/>
                </a:solidFill>
                <a:latin typeface="Calibri" pitchFamily="34" charset="0"/>
              </a:rPr>
              <a:t>重庆市主城九区</a:t>
            </a:r>
            <a:r>
              <a:rPr lang="en-US" altLang="zh-CN" b="1" dirty="0">
                <a:solidFill>
                  <a:schemeClr val="tx2"/>
                </a:solidFill>
                <a:latin typeface="Calibri" pitchFamily="34" charset="0"/>
              </a:rPr>
              <a:t>2010</a:t>
            </a:r>
            <a:r>
              <a:rPr lang="zh-CN" altLang="en-US" b="1" dirty="0">
                <a:solidFill>
                  <a:schemeClr val="tx2"/>
                </a:solidFill>
                <a:latin typeface="Calibri" pitchFamily="34" charset="0"/>
              </a:rPr>
              <a:t>年常住人口</a:t>
            </a:r>
            <a:r>
              <a:rPr lang="en-US" altLang="zh-CN" b="1" dirty="0">
                <a:solidFill>
                  <a:schemeClr val="tx2"/>
                </a:solidFill>
                <a:latin typeface="Calibri" pitchFamily="34" charset="0"/>
              </a:rPr>
              <a:t>746</a:t>
            </a:r>
            <a:r>
              <a:rPr lang="zh-CN" altLang="en-US" b="1" dirty="0">
                <a:solidFill>
                  <a:schemeClr val="tx2"/>
                </a:solidFill>
                <a:latin typeface="Calibri" pitchFamily="34" charset="0"/>
              </a:rPr>
              <a:t>万人，共有餐饮网点（店）</a:t>
            </a:r>
            <a:r>
              <a:rPr lang="en-US" altLang="zh-CN" b="1" dirty="0">
                <a:solidFill>
                  <a:schemeClr val="tx2"/>
                </a:solidFill>
                <a:latin typeface="Calibri" pitchFamily="34" charset="0"/>
              </a:rPr>
              <a:t>2.2</a:t>
            </a:r>
            <a:r>
              <a:rPr lang="zh-CN" altLang="en-US" b="1" dirty="0">
                <a:solidFill>
                  <a:schemeClr val="tx2"/>
                </a:solidFill>
                <a:latin typeface="Calibri" pitchFamily="34" charset="0"/>
              </a:rPr>
              <a:t>万个，日平均餐厨废弃物产生量</a:t>
            </a:r>
            <a:r>
              <a:rPr lang="en-US" altLang="zh-CN" b="1" dirty="0">
                <a:solidFill>
                  <a:schemeClr val="tx2"/>
                </a:solidFill>
                <a:latin typeface="Calibri" pitchFamily="34" charset="0"/>
              </a:rPr>
              <a:t>1622</a:t>
            </a:r>
            <a:r>
              <a:rPr lang="zh-CN" altLang="en-US" b="1" dirty="0">
                <a:solidFill>
                  <a:schemeClr val="tx2"/>
                </a:solidFill>
                <a:latin typeface="Calibri" pitchFamily="34" charset="0"/>
              </a:rPr>
              <a:t>吨，由隶属于各区市政局管理的主城九区固体废弃物运输公司负责收运。</a:t>
            </a:r>
            <a:r>
              <a:rPr lang="en-US" altLang="zh-CN" b="1" dirty="0" smtClean="0">
                <a:solidFill>
                  <a:schemeClr val="tx2"/>
                </a:solidFill>
                <a:latin typeface="Calibri" pitchFamily="34" charset="0"/>
              </a:rPr>
              <a:t>2013</a:t>
            </a:r>
            <a:r>
              <a:rPr lang="zh-CN" altLang="en-US" b="1" dirty="0" smtClean="0">
                <a:solidFill>
                  <a:schemeClr val="tx2"/>
                </a:solidFill>
                <a:latin typeface="Calibri" pitchFamily="34" charset="0"/>
              </a:rPr>
              <a:t>年</a:t>
            </a:r>
            <a:r>
              <a:rPr lang="zh-CN" altLang="en-US" b="1" dirty="0">
                <a:solidFill>
                  <a:schemeClr val="tx2"/>
                </a:solidFill>
                <a:latin typeface="Calibri" pitchFamily="34" charset="0"/>
              </a:rPr>
              <a:t>餐厨废弃物收集量</a:t>
            </a:r>
            <a:r>
              <a:rPr lang="zh-CN" altLang="en-US" b="1" dirty="0" smtClean="0">
                <a:solidFill>
                  <a:schemeClr val="tx2"/>
                </a:solidFill>
                <a:latin typeface="Calibri" pitchFamily="34" charset="0"/>
              </a:rPr>
              <a:t>约日</a:t>
            </a:r>
            <a:r>
              <a:rPr lang="zh-CN" altLang="en-US" b="1" dirty="0">
                <a:solidFill>
                  <a:schemeClr val="tx2"/>
                </a:solidFill>
                <a:latin typeface="Calibri" pitchFamily="34" charset="0"/>
              </a:rPr>
              <a:t>平均</a:t>
            </a:r>
            <a:r>
              <a:rPr lang="zh-CN" altLang="en-US" b="1" dirty="0" smtClean="0">
                <a:solidFill>
                  <a:schemeClr val="tx2"/>
                </a:solidFill>
                <a:latin typeface="Calibri" pitchFamily="34" charset="0"/>
              </a:rPr>
              <a:t>收集近</a:t>
            </a:r>
            <a:r>
              <a:rPr lang="en-US" altLang="zh-CN" b="1" dirty="0" smtClean="0">
                <a:solidFill>
                  <a:schemeClr val="tx2"/>
                </a:solidFill>
                <a:latin typeface="Calibri" pitchFamily="34" charset="0"/>
              </a:rPr>
              <a:t>500</a:t>
            </a:r>
            <a:r>
              <a:rPr lang="zh-CN" altLang="en-US" b="1" dirty="0" smtClean="0">
                <a:solidFill>
                  <a:schemeClr val="tx2"/>
                </a:solidFill>
                <a:latin typeface="Calibri" pitchFamily="34" charset="0"/>
              </a:rPr>
              <a:t>吨。</a:t>
            </a:r>
            <a:endParaRPr lang="zh-CN" altLang="en-US" b="1" dirty="0">
              <a:solidFill>
                <a:schemeClr val="tx2"/>
              </a:solidFill>
              <a:latin typeface="Calibri" pitchFamily="34" charset="0"/>
            </a:endParaRPr>
          </a:p>
          <a:p>
            <a:pPr indent="447675">
              <a:lnSpc>
                <a:spcPct val="120000"/>
              </a:lnSpc>
              <a:buFont typeface="Wingdings" pitchFamily="2" charset="2"/>
              <a:buChar char="u"/>
            </a:pPr>
            <a:r>
              <a:rPr lang="zh-CN" altLang="en-US" b="1" dirty="0">
                <a:solidFill>
                  <a:schemeClr val="tx2"/>
                </a:solidFill>
                <a:latin typeface="Calibri" pitchFamily="34" charset="0"/>
              </a:rPr>
              <a:t>餐厨废弃物</a:t>
            </a:r>
            <a:r>
              <a:rPr lang="zh-CN" altLang="en-US" b="1" dirty="0" smtClean="0">
                <a:solidFill>
                  <a:schemeClr val="tx2"/>
                </a:solidFill>
                <a:latin typeface="Calibri" pitchFamily="34" charset="0"/>
              </a:rPr>
              <a:t>由重庆市</a:t>
            </a:r>
            <a:r>
              <a:rPr lang="zh-CN" altLang="en-US" b="1" dirty="0">
                <a:solidFill>
                  <a:schemeClr val="tx2"/>
                </a:solidFill>
                <a:latin typeface="Calibri" pitchFamily="34" charset="0"/>
              </a:rPr>
              <a:t>环卫控股（集团）有限公司建设的黑石子餐厨废弃物处置厂负责处理。</a:t>
            </a:r>
          </a:p>
          <a:p>
            <a:pPr indent="447675">
              <a:lnSpc>
                <a:spcPct val="120000"/>
              </a:lnSpc>
              <a:buFont typeface="Wingdings" pitchFamily="2" charset="2"/>
              <a:buChar char="u"/>
            </a:pPr>
            <a:r>
              <a:rPr lang="zh-CN" altLang="en-US" b="1" dirty="0">
                <a:solidFill>
                  <a:schemeClr val="tx2"/>
                </a:solidFill>
                <a:latin typeface="Calibri" pitchFamily="34" charset="0"/>
              </a:rPr>
              <a:t>主城区餐厨废弃物处理应急设施设计处理能力为</a:t>
            </a:r>
            <a:r>
              <a:rPr lang="en-US" altLang="zh-CN" b="1" dirty="0">
                <a:solidFill>
                  <a:schemeClr val="tx2"/>
                </a:solidFill>
                <a:latin typeface="Calibri" pitchFamily="34" charset="0"/>
              </a:rPr>
              <a:t>200</a:t>
            </a:r>
            <a:r>
              <a:rPr lang="zh-CN" altLang="en-US" b="1" dirty="0">
                <a:solidFill>
                  <a:schemeClr val="tx2"/>
                </a:solidFill>
                <a:latin typeface="Calibri" pitchFamily="34" charset="0"/>
              </a:rPr>
              <a:t>吨</a:t>
            </a:r>
            <a:r>
              <a:rPr lang="en-US" altLang="zh-CN" b="1" dirty="0">
                <a:solidFill>
                  <a:schemeClr val="tx2"/>
                </a:solidFill>
                <a:latin typeface="Calibri" pitchFamily="34" charset="0"/>
              </a:rPr>
              <a:t>/</a:t>
            </a:r>
            <a:r>
              <a:rPr lang="zh-CN" altLang="en-US" b="1" dirty="0">
                <a:solidFill>
                  <a:schemeClr val="tx2"/>
                </a:solidFill>
                <a:latin typeface="Calibri" pitchFamily="34" charset="0"/>
              </a:rPr>
              <a:t>天，于</a:t>
            </a:r>
            <a:r>
              <a:rPr lang="en-US" altLang="zh-CN" b="1" dirty="0">
                <a:solidFill>
                  <a:schemeClr val="tx2"/>
                </a:solidFill>
                <a:latin typeface="Calibri" pitchFamily="34" charset="0"/>
              </a:rPr>
              <a:t>2009</a:t>
            </a:r>
            <a:r>
              <a:rPr lang="zh-CN" altLang="en-US" b="1" dirty="0">
                <a:solidFill>
                  <a:schemeClr val="tx2"/>
                </a:solidFill>
                <a:latin typeface="Calibri" pitchFamily="34" charset="0"/>
              </a:rPr>
              <a:t>年</a:t>
            </a:r>
            <a:r>
              <a:rPr lang="en-US" altLang="zh-CN" b="1" dirty="0">
                <a:solidFill>
                  <a:schemeClr val="tx2"/>
                </a:solidFill>
                <a:latin typeface="Calibri" pitchFamily="34" charset="0"/>
              </a:rPr>
              <a:t>12</a:t>
            </a:r>
            <a:r>
              <a:rPr lang="zh-CN" altLang="en-US" b="1" dirty="0">
                <a:solidFill>
                  <a:schemeClr val="tx2"/>
                </a:solidFill>
                <a:latin typeface="Calibri" pitchFamily="34" charset="0"/>
              </a:rPr>
              <a:t>月投入运行</a:t>
            </a:r>
            <a:r>
              <a:rPr lang="en-US" altLang="zh-CN" b="1" dirty="0">
                <a:solidFill>
                  <a:schemeClr val="tx2"/>
                </a:solidFill>
                <a:latin typeface="Calibri" pitchFamily="34" charset="0"/>
              </a:rPr>
              <a:t>,</a:t>
            </a:r>
            <a:r>
              <a:rPr lang="zh-CN" altLang="en-US" b="1" dirty="0">
                <a:solidFill>
                  <a:schemeClr val="tx2"/>
                </a:solidFill>
                <a:latin typeface="Calibri" pitchFamily="34" charset="0"/>
              </a:rPr>
              <a:t>采用”机械分拣</a:t>
            </a:r>
            <a:r>
              <a:rPr lang="en-US" altLang="zh-CN" b="1" dirty="0">
                <a:solidFill>
                  <a:schemeClr val="tx2"/>
                </a:solidFill>
                <a:latin typeface="Calibri" pitchFamily="34" charset="0"/>
              </a:rPr>
              <a:t>+</a:t>
            </a:r>
            <a:r>
              <a:rPr lang="zh-CN" altLang="en-US" b="1" dirty="0">
                <a:solidFill>
                  <a:schemeClr val="tx2"/>
                </a:solidFill>
                <a:latin typeface="Calibri" pitchFamily="34" charset="0"/>
              </a:rPr>
              <a:t>固液分离</a:t>
            </a:r>
            <a:r>
              <a:rPr lang="en-US" altLang="zh-CN" b="1" dirty="0">
                <a:solidFill>
                  <a:schemeClr val="tx2"/>
                </a:solidFill>
                <a:latin typeface="Calibri" pitchFamily="34" charset="0"/>
              </a:rPr>
              <a:t>+</a:t>
            </a:r>
            <a:r>
              <a:rPr lang="zh-CN" altLang="en-US" b="1" dirty="0">
                <a:solidFill>
                  <a:schemeClr val="tx2"/>
                </a:solidFill>
                <a:latin typeface="Calibri" pitchFamily="34" charset="0"/>
              </a:rPr>
              <a:t>油脂分离”的处理工艺。</a:t>
            </a:r>
          </a:p>
          <a:p>
            <a:pPr indent="447675">
              <a:lnSpc>
                <a:spcPct val="120000"/>
              </a:lnSpc>
              <a:buFont typeface="Wingdings" pitchFamily="2" charset="2"/>
              <a:buChar char="u"/>
            </a:pPr>
            <a:r>
              <a:rPr lang="zh-CN" altLang="en-US" b="1" dirty="0">
                <a:solidFill>
                  <a:schemeClr val="tx2"/>
                </a:solidFill>
                <a:latin typeface="Calibri" pitchFamily="34" charset="0"/>
              </a:rPr>
              <a:t>黑石子餐厨废弃物处置厂位于重庆市江北区黑石子</a:t>
            </a:r>
            <a:r>
              <a:rPr lang="en-US" altLang="zh-CN" b="1" dirty="0">
                <a:solidFill>
                  <a:schemeClr val="tx2"/>
                </a:solidFill>
                <a:latin typeface="Calibri" pitchFamily="34" charset="0"/>
              </a:rPr>
              <a:t>, </a:t>
            </a:r>
            <a:r>
              <a:rPr lang="zh-CN" altLang="en-US" b="1" dirty="0">
                <a:solidFill>
                  <a:schemeClr val="tx2"/>
                </a:solidFill>
                <a:latin typeface="Calibri" pitchFamily="34" charset="0"/>
              </a:rPr>
              <a:t>设计处理规模</a:t>
            </a:r>
            <a:r>
              <a:rPr lang="en-US" altLang="zh-CN" b="1" dirty="0">
                <a:solidFill>
                  <a:schemeClr val="tx2"/>
                </a:solidFill>
                <a:latin typeface="Calibri" pitchFamily="34" charset="0"/>
              </a:rPr>
              <a:t>500</a:t>
            </a:r>
            <a:r>
              <a:rPr lang="zh-CN" altLang="en-US" b="1" dirty="0">
                <a:solidFill>
                  <a:schemeClr val="tx2"/>
                </a:solidFill>
                <a:latin typeface="Calibri" pitchFamily="34" charset="0"/>
              </a:rPr>
              <a:t>吨</a:t>
            </a:r>
            <a:r>
              <a:rPr lang="en-US" altLang="zh-CN" b="1" dirty="0">
                <a:solidFill>
                  <a:schemeClr val="tx2"/>
                </a:solidFill>
                <a:latin typeface="Calibri" pitchFamily="34" charset="0"/>
              </a:rPr>
              <a:t>/</a:t>
            </a:r>
            <a:r>
              <a:rPr lang="zh-CN" altLang="en-US" b="1" dirty="0">
                <a:solidFill>
                  <a:schemeClr val="tx2"/>
                </a:solidFill>
                <a:latin typeface="Calibri" pitchFamily="34" charset="0"/>
              </a:rPr>
              <a:t>天，总投资</a:t>
            </a:r>
            <a:r>
              <a:rPr lang="en-US" altLang="zh-CN" b="1" dirty="0">
                <a:solidFill>
                  <a:schemeClr val="tx2"/>
                </a:solidFill>
                <a:latin typeface="Calibri" pitchFamily="34" charset="0"/>
              </a:rPr>
              <a:t>27676</a:t>
            </a:r>
            <a:r>
              <a:rPr lang="zh-CN" altLang="en-US" b="1" dirty="0">
                <a:solidFill>
                  <a:schemeClr val="tx2"/>
                </a:solidFill>
                <a:latin typeface="Calibri" pitchFamily="34" charset="0"/>
              </a:rPr>
              <a:t>万元，</a:t>
            </a:r>
            <a:r>
              <a:rPr lang="en-US" altLang="zh-CN" b="1" dirty="0">
                <a:solidFill>
                  <a:schemeClr val="tx2"/>
                </a:solidFill>
                <a:latin typeface="Calibri" pitchFamily="34" charset="0"/>
              </a:rPr>
              <a:t>2009</a:t>
            </a:r>
            <a:r>
              <a:rPr lang="zh-CN" altLang="en-US" b="1" dirty="0">
                <a:solidFill>
                  <a:schemeClr val="tx2"/>
                </a:solidFill>
                <a:latin typeface="Calibri" pitchFamily="34" charset="0"/>
              </a:rPr>
              <a:t>年</a:t>
            </a:r>
            <a:r>
              <a:rPr lang="en-US" altLang="zh-CN" b="1" dirty="0">
                <a:solidFill>
                  <a:schemeClr val="tx2"/>
                </a:solidFill>
                <a:latin typeface="Calibri" pitchFamily="34" charset="0"/>
              </a:rPr>
              <a:t>5</a:t>
            </a:r>
            <a:r>
              <a:rPr lang="zh-CN" altLang="en-US" b="1" dirty="0">
                <a:solidFill>
                  <a:schemeClr val="tx2"/>
                </a:solidFill>
                <a:latin typeface="Calibri" pitchFamily="34" charset="0"/>
              </a:rPr>
              <a:t>月开工建设。一期工程（</a:t>
            </a:r>
            <a:r>
              <a:rPr lang="en-US" altLang="zh-CN" b="1" dirty="0">
                <a:solidFill>
                  <a:schemeClr val="tx2"/>
                </a:solidFill>
                <a:latin typeface="Calibri" pitchFamily="34" charset="0"/>
              </a:rPr>
              <a:t>167</a:t>
            </a:r>
            <a:r>
              <a:rPr lang="zh-CN" altLang="en-US" b="1" dirty="0">
                <a:solidFill>
                  <a:schemeClr val="tx2"/>
                </a:solidFill>
                <a:latin typeface="Calibri" pitchFamily="34" charset="0"/>
              </a:rPr>
              <a:t>吨</a:t>
            </a:r>
            <a:r>
              <a:rPr lang="en-US" altLang="zh-CN" b="1" dirty="0">
                <a:solidFill>
                  <a:schemeClr val="tx2"/>
                </a:solidFill>
                <a:latin typeface="Calibri" pitchFamily="34" charset="0"/>
              </a:rPr>
              <a:t>/</a:t>
            </a:r>
            <a:r>
              <a:rPr lang="zh-CN" altLang="en-US" b="1" dirty="0">
                <a:solidFill>
                  <a:schemeClr val="tx2"/>
                </a:solidFill>
                <a:latin typeface="Calibri" pitchFamily="34" charset="0"/>
              </a:rPr>
              <a:t>日）于</a:t>
            </a:r>
            <a:r>
              <a:rPr lang="en-US" altLang="zh-CN" b="1" dirty="0">
                <a:solidFill>
                  <a:schemeClr val="tx2"/>
                </a:solidFill>
                <a:latin typeface="Calibri" pitchFamily="34" charset="0"/>
              </a:rPr>
              <a:t>2010</a:t>
            </a:r>
            <a:r>
              <a:rPr lang="zh-CN" altLang="en-US" b="1" dirty="0">
                <a:solidFill>
                  <a:schemeClr val="tx2"/>
                </a:solidFill>
                <a:latin typeface="Calibri" pitchFamily="34" charset="0"/>
              </a:rPr>
              <a:t>年</a:t>
            </a:r>
            <a:r>
              <a:rPr lang="en-US" altLang="zh-CN" b="1" dirty="0">
                <a:solidFill>
                  <a:schemeClr val="tx2"/>
                </a:solidFill>
                <a:latin typeface="Calibri" pitchFamily="34" charset="0"/>
              </a:rPr>
              <a:t>12</a:t>
            </a:r>
            <a:r>
              <a:rPr lang="zh-CN" altLang="en-US" b="1" dirty="0">
                <a:solidFill>
                  <a:schemeClr val="tx2"/>
                </a:solidFill>
                <a:latin typeface="Calibri" pitchFamily="34" charset="0"/>
              </a:rPr>
              <a:t>月试运行，预计全厂</a:t>
            </a:r>
            <a:r>
              <a:rPr lang="en-US" altLang="zh-CN" b="1" dirty="0">
                <a:solidFill>
                  <a:schemeClr val="tx2"/>
                </a:solidFill>
                <a:latin typeface="Calibri" pitchFamily="34" charset="0"/>
              </a:rPr>
              <a:t>2012</a:t>
            </a:r>
            <a:r>
              <a:rPr lang="zh-CN" altLang="en-US" b="1" dirty="0">
                <a:solidFill>
                  <a:schemeClr val="tx2"/>
                </a:solidFill>
                <a:latin typeface="Calibri" pitchFamily="34" charset="0"/>
              </a:rPr>
              <a:t>年初投入运行。采用“高温湿式厌氧发酵处理技术”，厌氧发酵后产生的沼气用于发电，残渣制成有机肥，所含油脂提炼加工生物柴油。</a:t>
            </a:r>
          </a:p>
        </p:txBody>
      </p:sp>
      <p:sp>
        <p:nvSpPr>
          <p:cNvPr id="37892" name="矩形 4"/>
          <p:cNvSpPr>
            <a:spLocks noChangeArrowheads="1"/>
          </p:cNvSpPr>
          <p:nvPr/>
        </p:nvSpPr>
        <p:spPr bwMode="auto">
          <a:xfrm>
            <a:off x="477838" y="1824038"/>
            <a:ext cx="4068762"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5</a:t>
            </a:r>
            <a:r>
              <a:rPr lang="zh-CN" altLang="en-US" sz="2400" b="1">
                <a:solidFill>
                  <a:srgbClr val="C00000"/>
                </a:solidFill>
              </a:rPr>
              <a:t>）重庆市餐厨垃圾处理厂</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B7987AA-F1B1-46A1-8626-FD273E4EBABD}" type="slidenum">
              <a:rPr lang="zh-CN" altLang="en-US"/>
              <a:pPr>
                <a:defRPr/>
              </a:pPr>
              <a:t>27</a:t>
            </a:fld>
            <a:endParaRPr lang="zh-CN" altLang="en-US"/>
          </a:p>
        </p:txBody>
      </p:sp>
      <p:sp>
        <p:nvSpPr>
          <p:cNvPr id="38915" name="矩形 3"/>
          <p:cNvSpPr>
            <a:spLocks noChangeArrowheads="1"/>
          </p:cNvSpPr>
          <p:nvPr/>
        </p:nvSpPr>
        <p:spPr bwMode="auto">
          <a:xfrm>
            <a:off x="428625" y="2214563"/>
            <a:ext cx="8358188" cy="4243598"/>
          </a:xfrm>
          <a:prstGeom prst="rect">
            <a:avLst/>
          </a:prstGeom>
          <a:noFill/>
          <a:ln w="9525">
            <a:noFill/>
            <a:miter lim="800000"/>
            <a:headEnd/>
            <a:tailEnd/>
          </a:ln>
        </p:spPr>
        <p:txBody>
          <a:bodyPr>
            <a:spAutoFit/>
          </a:bodyPr>
          <a:lstStyle/>
          <a:p>
            <a:pPr indent="304800" algn="just">
              <a:lnSpc>
                <a:spcPct val="120000"/>
              </a:lnSpc>
              <a:spcAft>
                <a:spcPts val="0"/>
              </a:spcAft>
            </a:pPr>
            <a:r>
              <a:rPr lang="zh-CN" altLang="en-US" sz="1600" b="1" dirty="0" smtClean="0">
                <a:solidFill>
                  <a:schemeClr val="tx2"/>
                </a:solidFill>
                <a:latin typeface="+mj-ea"/>
                <a:ea typeface="+mj-ea"/>
              </a:rPr>
              <a:t>苏州市为</a:t>
            </a:r>
            <a:r>
              <a:rPr lang="en-US" altLang="en-US" sz="1600" b="1" dirty="0" smtClean="0">
                <a:solidFill>
                  <a:schemeClr val="tx2"/>
                </a:solidFill>
                <a:latin typeface="+mj-ea"/>
                <a:ea typeface="+mj-ea"/>
              </a:rPr>
              <a:t>2011</a:t>
            </a:r>
            <a:r>
              <a:rPr lang="zh-CN" altLang="en-US" sz="1600" b="1" dirty="0" smtClean="0">
                <a:solidFill>
                  <a:schemeClr val="tx2"/>
                </a:solidFill>
                <a:latin typeface="+mj-ea"/>
                <a:ea typeface="+mj-ea"/>
              </a:rPr>
              <a:t>年国家级首批餐厨垃圾资源化利用和无害化处理试点城市，餐厨垃圾的收集、运输和处理采用一体化的市场运作模式，政府授权委托企业与餐厨垃圾产生单位签订收运合同，政府做好宣传、立法、执法和监管。使餐厨垃圾的收集由</a:t>
            </a:r>
            <a:r>
              <a:rPr lang="en-US" altLang="en-US" sz="1600" b="1" dirty="0" smtClean="0">
                <a:solidFill>
                  <a:schemeClr val="tx2"/>
                </a:solidFill>
                <a:latin typeface="+mj-ea"/>
                <a:ea typeface="+mj-ea"/>
              </a:rPr>
              <a:t>2009</a:t>
            </a:r>
            <a:r>
              <a:rPr lang="zh-CN" altLang="en-US" sz="1600" b="1" dirty="0" smtClean="0">
                <a:solidFill>
                  <a:schemeClr val="tx2"/>
                </a:solidFill>
                <a:latin typeface="+mj-ea"/>
                <a:ea typeface="+mj-ea"/>
              </a:rPr>
              <a:t>年的</a:t>
            </a:r>
            <a:r>
              <a:rPr lang="en-US" altLang="en-US" sz="1600" b="1" dirty="0" smtClean="0">
                <a:solidFill>
                  <a:schemeClr val="tx2"/>
                </a:solidFill>
                <a:latin typeface="+mj-ea"/>
                <a:ea typeface="+mj-ea"/>
              </a:rPr>
              <a:t>10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a:t>
            </a:r>
            <a:r>
              <a:rPr lang="en-US" altLang="en-US" sz="1600" b="1" dirty="0" smtClean="0">
                <a:solidFill>
                  <a:schemeClr val="tx2"/>
                </a:solidFill>
                <a:latin typeface="+mj-ea"/>
                <a:ea typeface="+mj-ea"/>
              </a:rPr>
              <a:t>2010</a:t>
            </a:r>
            <a:r>
              <a:rPr lang="zh-CN" altLang="en-US" sz="1600" b="1" dirty="0" smtClean="0">
                <a:solidFill>
                  <a:schemeClr val="tx2"/>
                </a:solidFill>
                <a:latin typeface="+mj-ea"/>
                <a:ea typeface="+mj-ea"/>
              </a:rPr>
              <a:t>年的</a:t>
            </a:r>
            <a:r>
              <a:rPr lang="en-US" altLang="en-US" sz="1600" b="1" dirty="0" smtClean="0">
                <a:solidFill>
                  <a:schemeClr val="tx2"/>
                </a:solidFill>
                <a:latin typeface="+mj-ea"/>
                <a:ea typeface="+mj-ea"/>
              </a:rPr>
              <a:t>120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a:t>
            </a:r>
            <a:r>
              <a:rPr lang="en-US" altLang="en-US" sz="1600" b="1" dirty="0" smtClean="0">
                <a:solidFill>
                  <a:schemeClr val="tx2"/>
                </a:solidFill>
                <a:latin typeface="+mj-ea"/>
                <a:ea typeface="+mj-ea"/>
              </a:rPr>
              <a:t>2011</a:t>
            </a:r>
            <a:r>
              <a:rPr lang="zh-CN" altLang="en-US" sz="1600" b="1" dirty="0" smtClean="0">
                <a:solidFill>
                  <a:schemeClr val="tx2"/>
                </a:solidFill>
                <a:latin typeface="+mj-ea"/>
                <a:ea typeface="+mj-ea"/>
              </a:rPr>
              <a:t>～</a:t>
            </a:r>
            <a:r>
              <a:rPr lang="en-US" altLang="en-US" sz="1600" b="1" dirty="0" smtClean="0">
                <a:solidFill>
                  <a:schemeClr val="tx2"/>
                </a:solidFill>
                <a:latin typeface="+mj-ea"/>
                <a:ea typeface="+mj-ea"/>
              </a:rPr>
              <a:t>2012</a:t>
            </a:r>
            <a:r>
              <a:rPr lang="zh-CN" altLang="en-US" sz="1600" b="1" dirty="0" smtClean="0">
                <a:solidFill>
                  <a:schemeClr val="tx2"/>
                </a:solidFill>
                <a:latin typeface="+mj-ea"/>
                <a:ea typeface="+mj-ea"/>
              </a:rPr>
              <a:t>年的</a:t>
            </a:r>
            <a:r>
              <a:rPr lang="en-US" altLang="en-US" sz="1600" b="1" dirty="0" smtClean="0">
                <a:solidFill>
                  <a:schemeClr val="tx2"/>
                </a:solidFill>
                <a:latin typeface="+mj-ea"/>
                <a:ea typeface="+mj-ea"/>
              </a:rPr>
              <a:t>300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日到</a:t>
            </a:r>
            <a:r>
              <a:rPr lang="en-US" altLang="en-US" sz="1600" b="1" dirty="0" smtClean="0">
                <a:solidFill>
                  <a:schemeClr val="tx2"/>
                </a:solidFill>
                <a:latin typeface="+mj-ea"/>
                <a:ea typeface="+mj-ea"/>
              </a:rPr>
              <a:t>2013</a:t>
            </a:r>
            <a:r>
              <a:rPr lang="zh-CN" altLang="en-US" sz="1600" b="1" dirty="0" smtClean="0">
                <a:solidFill>
                  <a:schemeClr val="tx2"/>
                </a:solidFill>
                <a:latin typeface="+mj-ea"/>
                <a:ea typeface="+mj-ea"/>
              </a:rPr>
              <a:t>年</a:t>
            </a:r>
            <a:r>
              <a:rPr lang="en-US" altLang="en-US" sz="1600" b="1" dirty="0" smtClean="0">
                <a:solidFill>
                  <a:schemeClr val="tx2"/>
                </a:solidFill>
                <a:latin typeface="+mj-ea"/>
                <a:ea typeface="+mj-ea"/>
              </a:rPr>
              <a:t>350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日（含</a:t>
            </a:r>
            <a:r>
              <a:rPr lang="en-US" altLang="en-US" sz="1600" b="1" dirty="0" smtClean="0">
                <a:solidFill>
                  <a:schemeClr val="tx2"/>
                </a:solidFill>
                <a:latin typeface="+mj-ea"/>
                <a:ea typeface="+mj-ea"/>
              </a:rPr>
              <a:t>50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日地沟油）。收集范围由最初的一个区扩大到外围的四个区，收集率近</a:t>
            </a:r>
            <a:r>
              <a:rPr lang="en-US" altLang="en-US" sz="1600" b="1" dirty="0" smtClean="0">
                <a:solidFill>
                  <a:schemeClr val="tx2"/>
                </a:solidFill>
                <a:latin typeface="+mj-ea"/>
                <a:ea typeface="+mj-ea"/>
              </a:rPr>
              <a:t>60%</a:t>
            </a:r>
            <a:r>
              <a:rPr lang="zh-CN" altLang="en-US" sz="1600" b="1" dirty="0" smtClean="0">
                <a:solidFill>
                  <a:schemeClr val="tx2"/>
                </a:solidFill>
                <a:latin typeface="+mj-ea"/>
                <a:ea typeface="+mj-ea"/>
              </a:rPr>
              <a:t>。</a:t>
            </a:r>
          </a:p>
          <a:p>
            <a:pPr>
              <a:lnSpc>
                <a:spcPct val="120000"/>
              </a:lnSpc>
            </a:pPr>
            <a:r>
              <a:rPr lang="zh-CN" altLang="en-US" sz="1600" b="1" dirty="0" smtClean="0">
                <a:solidFill>
                  <a:schemeClr val="tx2"/>
                </a:solidFill>
                <a:latin typeface="+mj-ea"/>
                <a:ea typeface="+mj-ea"/>
              </a:rPr>
              <a:t>该餐厨垃圾处理厂内包括</a:t>
            </a:r>
            <a:r>
              <a:rPr lang="en-US" altLang="en-US" sz="1600" b="1" dirty="0" smtClean="0">
                <a:solidFill>
                  <a:schemeClr val="tx2"/>
                </a:solidFill>
                <a:latin typeface="+mj-ea"/>
                <a:ea typeface="+mj-ea"/>
              </a:rPr>
              <a:t>300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日的餐厨垃圾处理、</a:t>
            </a:r>
            <a:r>
              <a:rPr lang="en-US" altLang="en-US" sz="1600" b="1" dirty="0" smtClean="0">
                <a:solidFill>
                  <a:schemeClr val="tx2"/>
                </a:solidFill>
                <a:latin typeface="+mj-ea"/>
                <a:ea typeface="+mj-ea"/>
              </a:rPr>
              <a:t>50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日地沟油的粗加工、</a:t>
            </a:r>
            <a:r>
              <a:rPr lang="en-US" altLang="en-US" sz="1600" b="1" dirty="0" smtClean="0">
                <a:solidFill>
                  <a:schemeClr val="tx2"/>
                </a:solidFill>
                <a:latin typeface="+mj-ea"/>
                <a:ea typeface="+mj-ea"/>
              </a:rPr>
              <a:t>30</a:t>
            </a:r>
            <a:r>
              <a:rPr lang="zh-CN" altLang="en-US" sz="1600" b="1" dirty="0" smtClean="0">
                <a:solidFill>
                  <a:schemeClr val="tx2"/>
                </a:solidFill>
                <a:latin typeface="+mj-ea"/>
                <a:ea typeface="+mj-ea"/>
              </a:rPr>
              <a:t>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日的生物柴油加工厂。</a:t>
            </a:r>
          </a:p>
          <a:p>
            <a:pPr>
              <a:lnSpc>
                <a:spcPct val="120000"/>
              </a:lnSpc>
            </a:pPr>
            <a:r>
              <a:rPr lang="zh-CN" altLang="en-US" sz="1600" b="1" dirty="0" smtClean="0">
                <a:solidFill>
                  <a:schemeClr val="tx2"/>
                </a:solidFill>
                <a:latin typeface="+mj-ea"/>
                <a:ea typeface="+mj-ea"/>
              </a:rPr>
              <a:t>该厂的处理工艺分为两个阶段。试点城市前，采用的工艺流程以饲料化为主，即餐厨垃圾经过预处理</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油水固三项分离</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固相烘干做饲料添加剂</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液相厌氧发酵</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沼气厂内锅炉自用的处理工艺，厂内的主要产品包括：饲料添加剂、沼气和生物柴油。成为试点城市以后，处理工艺逐渐调整为以厌氧发酵为核心，即餐厨垃圾经过预处理</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油水固三项分离</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固液相混合厌氧发酵</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沼气厂内发电和锅炉自用</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污水处理（三级）</a:t>
            </a:r>
            <a:r>
              <a:rPr lang="en-US" altLang="en-US" sz="1600" b="1" dirty="0" smtClean="0">
                <a:solidFill>
                  <a:schemeClr val="tx2"/>
                </a:solidFill>
                <a:latin typeface="+mj-ea"/>
                <a:ea typeface="+mj-ea"/>
              </a:rPr>
              <a:t>+</a:t>
            </a:r>
            <a:r>
              <a:rPr lang="zh-CN" altLang="en-US" sz="1600" b="1" dirty="0" smtClean="0">
                <a:solidFill>
                  <a:schemeClr val="tx2"/>
                </a:solidFill>
                <a:latin typeface="+mj-ea"/>
                <a:ea typeface="+mj-ea"/>
              </a:rPr>
              <a:t>后端养蛆的综合处理工艺。工艺流程的转变，厂内的产品是沼气、生物柴油、厂内自用电和蛆。</a:t>
            </a:r>
          </a:p>
          <a:p>
            <a:pPr indent="447675">
              <a:lnSpc>
                <a:spcPct val="120000"/>
              </a:lnSpc>
              <a:buFont typeface="Wingdings" pitchFamily="2" charset="2"/>
              <a:buChar char="u"/>
            </a:pPr>
            <a:endParaRPr lang="en-US" altLang="zh-CN" b="1" dirty="0" smtClean="0">
              <a:solidFill>
                <a:schemeClr val="tx2"/>
              </a:solidFill>
              <a:latin typeface="Calibri" pitchFamily="34" charset="0"/>
            </a:endParaRPr>
          </a:p>
        </p:txBody>
      </p:sp>
      <p:sp>
        <p:nvSpPr>
          <p:cNvPr id="38916" name="矩形 4"/>
          <p:cNvSpPr>
            <a:spLocks noChangeArrowheads="1"/>
          </p:cNvSpPr>
          <p:nvPr/>
        </p:nvSpPr>
        <p:spPr bwMode="auto">
          <a:xfrm>
            <a:off x="477838" y="1824038"/>
            <a:ext cx="4378122" cy="461665"/>
          </a:xfrm>
          <a:prstGeom prst="rect">
            <a:avLst/>
          </a:prstGeom>
          <a:noFill/>
          <a:ln w="9525">
            <a:noFill/>
            <a:miter lim="800000"/>
            <a:headEnd/>
            <a:tailEnd/>
          </a:ln>
        </p:spPr>
        <p:txBody>
          <a:bodyPr wrap="none">
            <a:spAutoFit/>
          </a:bodyPr>
          <a:lstStyle/>
          <a:p>
            <a:pPr>
              <a:spcBef>
                <a:spcPts val="600"/>
              </a:spcBef>
            </a:pPr>
            <a:r>
              <a:rPr lang="zh-CN" altLang="en-US" sz="2400" b="1" dirty="0">
                <a:solidFill>
                  <a:srgbClr val="C00000"/>
                </a:solidFill>
              </a:rPr>
              <a:t>（</a:t>
            </a:r>
            <a:r>
              <a:rPr lang="en-US" altLang="zh-CN" sz="2400" b="1" dirty="0">
                <a:solidFill>
                  <a:srgbClr val="C00000"/>
                </a:solidFill>
              </a:rPr>
              <a:t>6</a:t>
            </a:r>
            <a:r>
              <a:rPr lang="zh-CN" altLang="en-US" sz="2400" b="1" dirty="0" smtClean="0">
                <a:solidFill>
                  <a:srgbClr val="C00000"/>
                </a:solidFill>
              </a:rPr>
              <a:t>）苏州市</a:t>
            </a:r>
            <a:r>
              <a:rPr lang="zh-CN" altLang="en-US" sz="2400" b="1" dirty="0">
                <a:solidFill>
                  <a:srgbClr val="C00000"/>
                </a:solidFill>
              </a:rPr>
              <a:t>餐厨垃圾处理现状</a:t>
            </a:r>
            <a:endParaRPr lang="en-US" altLang="zh-CN" sz="2400" b="1" dirty="0">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1A18488-CEDE-4D1E-9B49-9A4C6F9DA507}" type="slidenum">
              <a:rPr lang="zh-CN" altLang="en-US"/>
              <a:pPr>
                <a:defRPr/>
              </a:pPr>
              <a:t>28</a:t>
            </a:fld>
            <a:endParaRPr lang="zh-CN" altLang="en-US"/>
          </a:p>
        </p:txBody>
      </p:sp>
      <p:sp>
        <p:nvSpPr>
          <p:cNvPr id="39939" name="矩形 3"/>
          <p:cNvSpPr>
            <a:spLocks noChangeArrowheads="1"/>
          </p:cNvSpPr>
          <p:nvPr/>
        </p:nvSpPr>
        <p:spPr bwMode="auto">
          <a:xfrm>
            <a:off x="428625" y="2325688"/>
            <a:ext cx="8358188" cy="3900487"/>
          </a:xfrm>
          <a:prstGeom prst="rect">
            <a:avLst/>
          </a:prstGeom>
          <a:noFill/>
          <a:ln w="9525">
            <a:noFill/>
            <a:miter lim="800000"/>
            <a:headEnd/>
            <a:tailEnd/>
          </a:ln>
        </p:spPr>
        <p:txBody>
          <a:bodyPr>
            <a:spAutoFit/>
          </a:bodyPr>
          <a:lstStyle/>
          <a:p>
            <a:pPr indent="447675">
              <a:lnSpc>
                <a:spcPts val="3000"/>
              </a:lnSpc>
              <a:buFont typeface="Wingdings" pitchFamily="2" charset="2"/>
              <a:buChar char="u"/>
            </a:pPr>
            <a:r>
              <a:rPr lang="zh-CN" altLang="en-US" b="1">
                <a:solidFill>
                  <a:schemeClr val="tx2"/>
                </a:solidFill>
                <a:latin typeface="Calibri" pitchFamily="34" charset="0"/>
              </a:rPr>
              <a:t>兰州市下辖五区三县，</a:t>
            </a:r>
            <a:r>
              <a:rPr lang="en-US" altLang="zh-CN" b="1">
                <a:solidFill>
                  <a:schemeClr val="tx2"/>
                </a:solidFill>
                <a:latin typeface="Calibri" pitchFamily="34" charset="0"/>
              </a:rPr>
              <a:t>2010</a:t>
            </a:r>
            <a:r>
              <a:rPr lang="zh-CN" altLang="en-US" b="1">
                <a:solidFill>
                  <a:schemeClr val="tx2"/>
                </a:solidFill>
                <a:latin typeface="Calibri" pitchFamily="34" charset="0"/>
              </a:rPr>
              <a:t>年全市户籍总人口</a:t>
            </a:r>
            <a:r>
              <a:rPr lang="en-US" altLang="zh-CN" b="1">
                <a:solidFill>
                  <a:schemeClr val="tx2"/>
                </a:solidFill>
                <a:latin typeface="Calibri" pitchFamily="34" charset="0"/>
              </a:rPr>
              <a:t>323.54</a:t>
            </a:r>
            <a:r>
              <a:rPr lang="zh-CN" altLang="en-US" b="1">
                <a:solidFill>
                  <a:schemeClr val="tx2"/>
                </a:solidFill>
                <a:latin typeface="Calibri" pitchFamily="34" charset="0"/>
              </a:rPr>
              <a:t>万人。兰州市主城区范围内共有餐饮单位</a:t>
            </a:r>
            <a:r>
              <a:rPr lang="en-US" altLang="zh-CN" b="1">
                <a:solidFill>
                  <a:schemeClr val="tx2"/>
                </a:solidFill>
                <a:latin typeface="Calibri" pitchFamily="34" charset="0"/>
              </a:rPr>
              <a:t>6135</a:t>
            </a:r>
            <a:r>
              <a:rPr lang="zh-CN" altLang="en-US" b="1">
                <a:solidFill>
                  <a:schemeClr val="tx2"/>
                </a:solidFill>
                <a:latin typeface="Calibri" pitchFamily="34" charset="0"/>
              </a:rPr>
              <a:t>户，餐厨废弃物日产生量</a:t>
            </a:r>
            <a:r>
              <a:rPr lang="en-US" altLang="zh-CN" b="1">
                <a:solidFill>
                  <a:schemeClr val="tx2"/>
                </a:solidFill>
                <a:latin typeface="Calibri" pitchFamily="34" charset="0"/>
              </a:rPr>
              <a:t>247.32</a:t>
            </a:r>
            <a:r>
              <a:rPr lang="zh-CN" altLang="en-US" b="1">
                <a:solidFill>
                  <a:schemeClr val="tx2"/>
                </a:solidFill>
                <a:latin typeface="Calibri" pitchFamily="34" charset="0"/>
              </a:rPr>
              <a:t>吨。目前，餐厨垃圾日收运量约</a:t>
            </a:r>
            <a:r>
              <a:rPr lang="en-US" altLang="zh-CN" b="1">
                <a:solidFill>
                  <a:schemeClr val="tx2"/>
                </a:solidFill>
                <a:latin typeface="Calibri" pitchFamily="34" charset="0"/>
              </a:rPr>
              <a:t>70</a:t>
            </a:r>
            <a:r>
              <a:rPr lang="zh-CN" altLang="en-US" b="1">
                <a:solidFill>
                  <a:schemeClr val="tx2"/>
                </a:solidFill>
                <a:latin typeface="Calibri" pitchFamily="34" charset="0"/>
              </a:rPr>
              <a:t>吨。</a:t>
            </a:r>
          </a:p>
          <a:p>
            <a:pPr indent="447675">
              <a:lnSpc>
                <a:spcPts val="3000"/>
              </a:lnSpc>
              <a:buFont typeface="Wingdings" pitchFamily="2" charset="2"/>
              <a:buChar char="u"/>
            </a:pPr>
            <a:r>
              <a:rPr lang="zh-CN" altLang="en-US" b="1">
                <a:solidFill>
                  <a:schemeClr val="tx2"/>
                </a:solidFill>
                <a:latin typeface="Calibri" pitchFamily="34" charset="0"/>
              </a:rPr>
              <a:t>甘肃驰耐生物能源管理系统有限公司负责兰州市餐厨垃圾的处理工作。该公司</a:t>
            </a:r>
            <a:r>
              <a:rPr lang="en-US" altLang="zh-CN" b="1">
                <a:solidFill>
                  <a:schemeClr val="tx2"/>
                </a:solidFill>
                <a:latin typeface="Calibri" pitchFamily="34" charset="0"/>
              </a:rPr>
              <a:t>2008</a:t>
            </a:r>
            <a:r>
              <a:rPr lang="zh-CN" altLang="en-US" b="1">
                <a:solidFill>
                  <a:schemeClr val="tx2"/>
                </a:solidFill>
                <a:latin typeface="Calibri" pitchFamily="34" charset="0"/>
              </a:rPr>
              <a:t>年</a:t>
            </a:r>
            <a:r>
              <a:rPr lang="en-US" altLang="zh-CN" b="1">
                <a:solidFill>
                  <a:schemeClr val="tx2"/>
                </a:solidFill>
                <a:latin typeface="Calibri" pitchFamily="34" charset="0"/>
              </a:rPr>
              <a:t>4</a:t>
            </a:r>
            <a:r>
              <a:rPr lang="zh-CN" altLang="en-US" b="1">
                <a:solidFill>
                  <a:schemeClr val="tx2"/>
                </a:solidFill>
                <a:latin typeface="Calibri" pitchFamily="34" charset="0"/>
              </a:rPr>
              <a:t>月投资</a:t>
            </a:r>
            <a:r>
              <a:rPr lang="en-US" altLang="zh-CN" b="1">
                <a:solidFill>
                  <a:schemeClr val="tx2"/>
                </a:solidFill>
                <a:latin typeface="Calibri" pitchFamily="34" charset="0"/>
              </a:rPr>
              <a:t>7000</a:t>
            </a:r>
            <a:r>
              <a:rPr lang="zh-CN" altLang="en-US" b="1">
                <a:solidFill>
                  <a:schemeClr val="tx2"/>
                </a:solidFill>
                <a:latin typeface="Calibri" pitchFamily="34" charset="0"/>
              </a:rPr>
              <a:t>万元在兰州市七里河区西果园晏家坪村韩家河建设总处理规模</a:t>
            </a:r>
            <a:r>
              <a:rPr lang="en-US" altLang="zh-CN" b="1">
                <a:solidFill>
                  <a:schemeClr val="tx2"/>
                </a:solidFill>
                <a:latin typeface="Calibri" pitchFamily="34" charset="0"/>
              </a:rPr>
              <a:t>200</a:t>
            </a:r>
            <a:r>
              <a:rPr lang="zh-CN" altLang="en-US" b="1">
                <a:solidFill>
                  <a:schemeClr val="tx2"/>
                </a:solidFill>
                <a:latin typeface="Calibri" pitchFamily="34" charset="0"/>
              </a:rPr>
              <a:t>吨</a:t>
            </a:r>
            <a:r>
              <a:rPr lang="en-US" altLang="zh-CN" b="1">
                <a:solidFill>
                  <a:schemeClr val="tx2"/>
                </a:solidFill>
                <a:latin typeface="Calibri" pitchFamily="34" charset="0"/>
              </a:rPr>
              <a:t>/</a:t>
            </a:r>
            <a:r>
              <a:rPr lang="zh-CN" altLang="en-US" b="1">
                <a:solidFill>
                  <a:schemeClr val="tx2"/>
                </a:solidFill>
                <a:latin typeface="Calibri" pitchFamily="34" charset="0"/>
              </a:rPr>
              <a:t>日餐厨垃圾处理厂，负责对主城区（城关、七里河、西固、安宁）产生的餐厨垃圾处理，该处理厂距市区</a:t>
            </a:r>
            <a:r>
              <a:rPr lang="en-US" altLang="zh-CN" b="1">
                <a:solidFill>
                  <a:schemeClr val="tx2"/>
                </a:solidFill>
                <a:latin typeface="Calibri" pitchFamily="34" charset="0"/>
              </a:rPr>
              <a:t>4km</a:t>
            </a:r>
            <a:r>
              <a:rPr lang="zh-CN" altLang="en-US" b="1">
                <a:solidFill>
                  <a:schemeClr val="tx2"/>
                </a:solidFill>
                <a:latin typeface="Calibri" pitchFamily="34" charset="0"/>
              </a:rPr>
              <a:t>，建设用地</a:t>
            </a:r>
            <a:r>
              <a:rPr lang="en-US" altLang="zh-CN" b="1">
                <a:solidFill>
                  <a:schemeClr val="tx2"/>
                </a:solidFill>
                <a:latin typeface="Calibri" pitchFamily="34" charset="0"/>
              </a:rPr>
              <a:t>3</a:t>
            </a:r>
            <a:r>
              <a:rPr lang="zh-CN" altLang="en-US" b="1">
                <a:solidFill>
                  <a:schemeClr val="tx2"/>
                </a:solidFill>
                <a:latin typeface="Calibri" pitchFamily="34" charset="0"/>
              </a:rPr>
              <a:t>公顷。一期工程</a:t>
            </a:r>
            <a:r>
              <a:rPr lang="en-US" altLang="zh-CN" b="1">
                <a:solidFill>
                  <a:schemeClr val="tx2"/>
                </a:solidFill>
                <a:latin typeface="Calibri" pitchFamily="34" charset="0"/>
              </a:rPr>
              <a:t>2011</a:t>
            </a:r>
            <a:r>
              <a:rPr lang="zh-CN" altLang="en-US" b="1">
                <a:solidFill>
                  <a:schemeClr val="tx2"/>
                </a:solidFill>
                <a:latin typeface="Calibri" pitchFamily="34" charset="0"/>
              </a:rPr>
              <a:t>年</a:t>
            </a:r>
            <a:r>
              <a:rPr lang="en-US" altLang="zh-CN" b="1">
                <a:solidFill>
                  <a:schemeClr val="tx2"/>
                </a:solidFill>
                <a:latin typeface="Calibri" pitchFamily="34" charset="0"/>
              </a:rPr>
              <a:t>3</a:t>
            </a:r>
            <a:r>
              <a:rPr lang="zh-CN" altLang="en-US" b="1">
                <a:solidFill>
                  <a:schemeClr val="tx2"/>
                </a:solidFill>
                <a:latin typeface="Calibri" pitchFamily="34" charset="0"/>
              </a:rPr>
              <a:t>月建成并投入试运行。</a:t>
            </a:r>
          </a:p>
          <a:p>
            <a:pPr indent="447675">
              <a:lnSpc>
                <a:spcPts val="3000"/>
              </a:lnSpc>
              <a:buFont typeface="Wingdings" pitchFamily="2" charset="2"/>
              <a:buChar char="u"/>
            </a:pPr>
            <a:r>
              <a:rPr lang="zh-CN" altLang="en-US" b="1">
                <a:solidFill>
                  <a:schemeClr val="tx2"/>
                </a:solidFill>
                <a:latin typeface="Calibri" pitchFamily="34" charset="0"/>
              </a:rPr>
              <a:t>该处理厂采用“湿式分选</a:t>
            </a:r>
            <a:r>
              <a:rPr lang="en-US" altLang="zh-CN" b="1">
                <a:solidFill>
                  <a:schemeClr val="tx2"/>
                </a:solidFill>
                <a:latin typeface="Calibri" pitchFamily="34" charset="0"/>
              </a:rPr>
              <a:t>+</a:t>
            </a:r>
            <a:r>
              <a:rPr lang="zh-CN" altLang="en-US" b="1">
                <a:solidFill>
                  <a:schemeClr val="tx2"/>
                </a:solidFill>
                <a:latin typeface="Calibri" pitchFamily="34" charset="0"/>
              </a:rPr>
              <a:t>湿式厌氧发酵处理”工艺对餐厨垃圾进行处理（单相、湿式、中温、连续进料厌氧消化）。</a:t>
            </a:r>
          </a:p>
        </p:txBody>
      </p:sp>
      <p:sp>
        <p:nvSpPr>
          <p:cNvPr id="39940" name="矩形 4"/>
          <p:cNvSpPr>
            <a:spLocks noChangeArrowheads="1"/>
          </p:cNvSpPr>
          <p:nvPr/>
        </p:nvSpPr>
        <p:spPr bwMode="auto">
          <a:xfrm>
            <a:off x="477838" y="1824038"/>
            <a:ext cx="4068762" cy="461962"/>
          </a:xfrm>
          <a:prstGeom prst="rect">
            <a:avLst/>
          </a:prstGeom>
          <a:noFill/>
          <a:ln w="9525">
            <a:noFill/>
            <a:miter lim="800000"/>
            <a:headEnd/>
            <a:tailEnd/>
          </a:ln>
        </p:spPr>
        <p:txBody>
          <a:bodyPr wrap="none">
            <a:spAutoFit/>
          </a:bodyPr>
          <a:lstStyle/>
          <a:p>
            <a:pPr>
              <a:spcBef>
                <a:spcPts val="600"/>
              </a:spcBef>
            </a:pPr>
            <a:r>
              <a:rPr lang="zh-CN" altLang="en-US" sz="2400" b="1">
                <a:solidFill>
                  <a:srgbClr val="C00000"/>
                </a:solidFill>
              </a:rPr>
              <a:t>（</a:t>
            </a:r>
            <a:r>
              <a:rPr lang="en-US" altLang="zh-CN" sz="2400" b="1">
                <a:solidFill>
                  <a:srgbClr val="C00000"/>
                </a:solidFill>
              </a:rPr>
              <a:t>7</a:t>
            </a:r>
            <a:r>
              <a:rPr lang="zh-CN" altLang="en-US" sz="2400" b="1">
                <a:solidFill>
                  <a:srgbClr val="C00000"/>
                </a:solidFill>
              </a:rPr>
              <a:t>）兰州市餐厨垃圾处理厂</a:t>
            </a:r>
            <a:endParaRPr lang="en-US" altLang="zh-CN" sz="2400" b="1">
              <a:solidFill>
                <a:srgbClr val="C00000"/>
              </a:solidFill>
            </a:endParaRPr>
          </a:p>
        </p:txBody>
      </p:sp>
      <p:sp>
        <p:nvSpPr>
          <p:cNvPr id="6" name="流程图: 文档 5"/>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、国内餐厨垃圾处理现状</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54CD729-4520-4A13-A298-0D1DEB62946F}" type="slidenum">
              <a:rPr lang="zh-CN" altLang="en-US"/>
              <a:pPr>
                <a:defRPr/>
              </a:pPr>
              <a:t>29</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、国内餐厨垃圾处理现状总结</a:t>
            </a:r>
          </a:p>
        </p:txBody>
      </p:sp>
      <p:sp>
        <p:nvSpPr>
          <p:cNvPr id="40966" name="矩形 3"/>
          <p:cNvSpPr>
            <a:spLocks noChangeArrowheads="1"/>
          </p:cNvSpPr>
          <p:nvPr/>
        </p:nvSpPr>
        <p:spPr bwMode="auto">
          <a:xfrm>
            <a:off x="428625" y="2843213"/>
            <a:ext cx="8358188" cy="3231654"/>
          </a:xfrm>
          <a:prstGeom prst="rect">
            <a:avLst/>
          </a:prstGeom>
          <a:noFill/>
          <a:ln w="9525">
            <a:noFill/>
            <a:miter lim="800000"/>
            <a:headEnd/>
            <a:tailEnd/>
          </a:ln>
        </p:spPr>
        <p:txBody>
          <a:bodyPr>
            <a:spAutoFit/>
          </a:bodyPr>
          <a:lstStyle/>
          <a:p>
            <a:pPr indent="358775">
              <a:lnSpc>
                <a:spcPct val="150000"/>
              </a:lnSpc>
              <a:spcAft>
                <a:spcPts val="600"/>
              </a:spcAft>
            </a:pPr>
            <a:r>
              <a:rPr lang="en-US" altLang="zh-CN" b="1" dirty="0">
                <a:solidFill>
                  <a:schemeClr val="tx2"/>
                </a:solidFill>
                <a:latin typeface="Calibri" pitchFamily="34" charset="0"/>
              </a:rPr>
              <a:t>1</a:t>
            </a:r>
            <a:r>
              <a:rPr lang="zh-CN" altLang="en-US" b="1" dirty="0">
                <a:solidFill>
                  <a:schemeClr val="tx2"/>
                </a:solidFill>
                <a:latin typeface="Calibri" pitchFamily="34" charset="0"/>
              </a:rPr>
              <a:t>、饲料化或肥料化技术：卸料给料</a:t>
            </a:r>
            <a:r>
              <a:rPr lang="en-US" altLang="zh-CN" b="1" dirty="0">
                <a:solidFill>
                  <a:schemeClr val="tx2"/>
                </a:solidFill>
                <a:latin typeface="Calibri" pitchFamily="34" charset="0"/>
              </a:rPr>
              <a:t>+</a:t>
            </a:r>
            <a:r>
              <a:rPr lang="zh-CN" altLang="en-US" b="1" dirty="0">
                <a:solidFill>
                  <a:schemeClr val="tx2"/>
                </a:solidFill>
                <a:latin typeface="Calibri" pitchFamily="34" charset="0"/>
              </a:rPr>
              <a:t>预处理（固液分离）分成固相和液相两部分，固相部分烘干作饲料或堆肥制肥料，液相油水分离后进行污水处理；</a:t>
            </a:r>
          </a:p>
          <a:p>
            <a:pPr indent="358775">
              <a:lnSpc>
                <a:spcPct val="150000"/>
              </a:lnSpc>
              <a:spcAft>
                <a:spcPts val="600"/>
              </a:spcAft>
            </a:pPr>
            <a:r>
              <a:rPr lang="en-US" altLang="zh-CN" b="1" dirty="0">
                <a:solidFill>
                  <a:schemeClr val="tx2"/>
                </a:solidFill>
                <a:latin typeface="Calibri" pitchFamily="34" charset="0"/>
              </a:rPr>
              <a:t>2</a:t>
            </a:r>
            <a:r>
              <a:rPr lang="zh-CN" altLang="en-US" b="1" dirty="0">
                <a:solidFill>
                  <a:schemeClr val="tx2"/>
                </a:solidFill>
                <a:latin typeface="Calibri" pitchFamily="34" charset="0"/>
              </a:rPr>
              <a:t>、微生物处理技术：卸料给料</a:t>
            </a:r>
            <a:r>
              <a:rPr lang="en-US" altLang="zh-CN" b="1" dirty="0">
                <a:solidFill>
                  <a:schemeClr val="tx2"/>
                </a:solidFill>
                <a:latin typeface="Calibri" pitchFamily="34" charset="0"/>
              </a:rPr>
              <a:t>+</a:t>
            </a:r>
            <a:r>
              <a:rPr lang="zh-CN" altLang="en-US" b="1" dirty="0">
                <a:solidFill>
                  <a:schemeClr val="tx2"/>
                </a:solidFill>
                <a:latin typeface="Calibri" pitchFamily="34" charset="0"/>
              </a:rPr>
              <a:t>预处理</a:t>
            </a:r>
            <a:r>
              <a:rPr lang="en-US" altLang="zh-CN" b="1" dirty="0">
                <a:solidFill>
                  <a:schemeClr val="tx2"/>
                </a:solidFill>
                <a:latin typeface="Calibri" pitchFamily="34" charset="0"/>
              </a:rPr>
              <a:t>(</a:t>
            </a:r>
            <a:r>
              <a:rPr lang="zh-CN" altLang="en-US" b="1" dirty="0">
                <a:solidFill>
                  <a:schemeClr val="tx2"/>
                </a:solidFill>
                <a:latin typeface="Calibri" pitchFamily="34" charset="0"/>
              </a:rPr>
              <a:t>固液分离</a:t>
            </a:r>
            <a:r>
              <a:rPr lang="en-US" altLang="zh-CN" b="1" dirty="0">
                <a:solidFill>
                  <a:schemeClr val="tx2"/>
                </a:solidFill>
                <a:latin typeface="Calibri" pitchFamily="34" charset="0"/>
              </a:rPr>
              <a:t>)</a:t>
            </a:r>
            <a:r>
              <a:rPr lang="zh-CN" altLang="en-US" b="1" dirty="0">
                <a:solidFill>
                  <a:schemeClr val="tx2"/>
                </a:solidFill>
                <a:latin typeface="Calibri" pitchFamily="34" charset="0"/>
              </a:rPr>
              <a:t>，固相部分加入调整材后制成生物腐植酸，液相油水分离后进行污水处理；</a:t>
            </a:r>
          </a:p>
          <a:p>
            <a:pPr indent="358775">
              <a:lnSpc>
                <a:spcPct val="150000"/>
              </a:lnSpc>
              <a:spcAft>
                <a:spcPts val="600"/>
              </a:spcAft>
            </a:pPr>
            <a:r>
              <a:rPr lang="en-US" altLang="zh-CN" b="1" dirty="0">
                <a:solidFill>
                  <a:schemeClr val="tx2"/>
                </a:solidFill>
                <a:latin typeface="Calibri" pitchFamily="34" charset="0"/>
              </a:rPr>
              <a:t>3</a:t>
            </a:r>
            <a:r>
              <a:rPr lang="zh-CN" altLang="en-US" b="1" dirty="0">
                <a:solidFill>
                  <a:schemeClr val="tx2"/>
                </a:solidFill>
                <a:latin typeface="Calibri" pitchFamily="34" charset="0"/>
              </a:rPr>
              <a:t>、厌氧发酵技术：卸料给料</a:t>
            </a:r>
            <a:r>
              <a:rPr lang="en-US" altLang="zh-CN" b="1" dirty="0">
                <a:solidFill>
                  <a:schemeClr val="tx2"/>
                </a:solidFill>
                <a:latin typeface="Calibri" pitchFamily="34" charset="0"/>
              </a:rPr>
              <a:t>+</a:t>
            </a:r>
            <a:r>
              <a:rPr lang="zh-CN" altLang="en-US" b="1" dirty="0">
                <a:solidFill>
                  <a:schemeClr val="tx2"/>
                </a:solidFill>
                <a:latin typeface="Calibri" pitchFamily="34" charset="0"/>
              </a:rPr>
              <a:t>预处理</a:t>
            </a:r>
            <a:r>
              <a:rPr lang="en-US" altLang="zh-CN" b="1" dirty="0">
                <a:solidFill>
                  <a:schemeClr val="tx2"/>
                </a:solidFill>
                <a:latin typeface="Calibri" pitchFamily="34" charset="0"/>
              </a:rPr>
              <a:t>+</a:t>
            </a:r>
            <a:r>
              <a:rPr lang="zh-CN" altLang="en-US" b="1" dirty="0">
                <a:solidFill>
                  <a:schemeClr val="tx2"/>
                </a:solidFill>
                <a:latin typeface="Calibri" pitchFamily="34" charset="0"/>
              </a:rPr>
              <a:t>厌氧发酵，产品为沼气、沼液和沼渣。发酵温度有中温的，也有高温的。但基本都是湿式厌氧发酵</a:t>
            </a:r>
            <a:r>
              <a:rPr lang="zh-CN" altLang="en-US" b="1" dirty="0" smtClean="0">
                <a:solidFill>
                  <a:schemeClr val="tx2"/>
                </a:solidFill>
                <a:latin typeface="Calibri" pitchFamily="34" charset="0"/>
              </a:rPr>
              <a:t>。</a:t>
            </a:r>
            <a:endParaRPr lang="en-US" altLang="zh-CN" b="1" dirty="0" smtClean="0">
              <a:solidFill>
                <a:schemeClr val="tx2"/>
              </a:solidFill>
              <a:latin typeface="Calibri" pitchFamily="34" charset="0"/>
            </a:endParaRPr>
          </a:p>
          <a:p>
            <a:pPr indent="358775">
              <a:lnSpc>
                <a:spcPct val="150000"/>
              </a:lnSpc>
              <a:spcAft>
                <a:spcPts val="600"/>
              </a:spcAft>
            </a:pPr>
            <a:r>
              <a:rPr lang="en-US" altLang="zh-CN" b="1" dirty="0" smtClean="0">
                <a:solidFill>
                  <a:schemeClr val="tx2"/>
                </a:solidFill>
                <a:latin typeface="Calibri" pitchFamily="34" charset="0"/>
              </a:rPr>
              <a:t>4</a:t>
            </a:r>
            <a:r>
              <a:rPr lang="zh-CN" altLang="en-US" b="1" dirty="0" smtClean="0">
                <a:solidFill>
                  <a:schemeClr val="tx2"/>
                </a:solidFill>
                <a:latin typeface="Calibri" pitchFamily="34" charset="0"/>
              </a:rPr>
              <a:t>、与焚烧厂配套的压榨脱水和油水分离工艺。</a:t>
            </a:r>
            <a:endParaRPr lang="zh-CN" altLang="en-US" b="1" dirty="0">
              <a:solidFill>
                <a:schemeClr val="tx2"/>
              </a:solidFill>
              <a:latin typeface="Calibri" pitchFamily="34" charset="0"/>
            </a:endParaRPr>
          </a:p>
        </p:txBody>
      </p:sp>
      <p:sp>
        <p:nvSpPr>
          <p:cNvPr id="40967" name="矩形 4"/>
          <p:cNvSpPr>
            <a:spLocks noChangeArrowheads="1"/>
          </p:cNvSpPr>
          <p:nvPr/>
        </p:nvSpPr>
        <p:spPr bwMode="auto">
          <a:xfrm>
            <a:off x="477838" y="1935163"/>
            <a:ext cx="8166100" cy="1015663"/>
          </a:xfrm>
          <a:prstGeom prst="rect">
            <a:avLst/>
          </a:prstGeom>
          <a:noFill/>
          <a:ln w="9525">
            <a:noFill/>
            <a:miter lim="800000"/>
            <a:headEnd/>
            <a:tailEnd/>
          </a:ln>
        </p:spPr>
        <p:txBody>
          <a:bodyPr>
            <a:spAutoFit/>
          </a:bodyPr>
          <a:lstStyle/>
          <a:p>
            <a:pPr indent="447675">
              <a:lnSpc>
                <a:spcPct val="150000"/>
              </a:lnSpc>
              <a:spcBef>
                <a:spcPts val="600"/>
              </a:spcBef>
            </a:pPr>
            <a:r>
              <a:rPr lang="zh-CN" altLang="en-US" sz="2000" b="1" dirty="0">
                <a:solidFill>
                  <a:srgbClr val="C00000"/>
                </a:solidFill>
              </a:rPr>
              <a:t>国内餐厨垃圾已经建成或正在建设的餐厨垃圾处理厂中，根据处理厂的原则</a:t>
            </a:r>
            <a:r>
              <a:rPr lang="zh-CN" altLang="en-US" sz="2000" b="1" dirty="0" smtClean="0">
                <a:solidFill>
                  <a:srgbClr val="C00000"/>
                </a:solidFill>
              </a:rPr>
              <a:t>工艺流程，主要分以下</a:t>
            </a:r>
            <a:r>
              <a:rPr lang="zh-CN" altLang="en-US" sz="2000" b="1" dirty="0">
                <a:solidFill>
                  <a:srgbClr val="C00000"/>
                </a:solidFill>
              </a:rPr>
              <a:t>几种工艺流程：</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5F4BAB0-7F2D-499A-86DF-210962D4005A}" type="slidenum">
              <a:rPr lang="zh-CN" altLang="en-US"/>
              <a:pPr>
                <a:defRPr/>
              </a:pPr>
              <a:t>3</a:t>
            </a:fld>
            <a:endParaRPr lang="zh-CN" altLang="en-US"/>
          </a:p>
        </p:txBody>
      </p:sp>
      <p:sp>
        <p:nvSpPr>
          <p:cNvPr id="8" name="流程图: 文档 7"/>
          <p:cNvSpPr/>
          <p:nvPr/>
        </p:nvSpPr>
        <p:spPr>
          <a:xfrm>
            <a:off x="1249339" y="855644"/>
            <a:ext cx="6696744" cy="714380"/>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主  要  内  容</a:t>
            </a:r>
          </a:p>
        </p:txBody>
      </p:sp>
      <p:graphicFrame>
        <p:nvGraphicFramePr>
          <p:cNvPr id="4" name="图示 3"/>
          <p:cNvGraphicFramePr/>
          <p:nvPr/>
        </p:nvGraphicFramePr>
        <p:xfrm>
          <a:off x="1495403" y="1779576"/>
          <a:ext cx="609600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3" name="TextBox 4"/>
          <p:cNvSpPr txBox="1">
            <a:spLocks noChangeArrowheads="1"/>
          </p:cNvSpPr>
          <p:nvPr/>
        </p:nvSpPr>
        <p:spPr bwMode="auto">
          <a:xfrm>
            <a:off x="1868488" y="2544763"/>
            <a:ext cx="3500437" cy="323850"/>
          </a:xfrm>
          <a:prstGeom prst="rect">
            <a:avLst/>
          </a:prstGeom>
          <a:noFill/>
          <a:ln w="9525">
            <a:noFill/>
            <a:miter lim="800000"/>
            <a:headEnd/>
            <a:tailEnd/>
          </a:ln>
        </p:spPr>
        <p:txBody>
          <a:bodyPr>
            <a:spAutoFit/>
          </a:bodyPr>
          <a:lstStyle/>
          <a:p>
            <a:r>
              <a:rPr lang="zh-CN" altLang="en-US" sz="1500" b="1">
                <a:solidFill>
                  <a:schemeClr val="bg1"/>
                </a:solidFill>
                <a:latin typeface="黑体" pitchFamily="49" charset="-122"/>
                <a:ea typeface="黑体" pitchFamily="49" charset="-122"/>
                <a:cs typeface="Arial" charset="0"/>
              </a:rPr>
              <a:t>二、国内外餐厨垃圾处理现状</a:t>
            </a:r>
          </a:p>
        </p:txBody>
      </p:sp>
      <p:sp>
        <p:nvSpPr>
          <p:cNvPr id="14344" name="TextBox 5"/>
          <p:cNvSpPr txBox="1">
            <a:spLocks noChangeArrowheads="1"/>
          </p:cNvSpPr>
          <p:nvPr/>
        </p:nvSpPr>
        <p:spPr bwMode="auto">
          <a:xfrm>
            <a:off x="1868488" y="3225800"/>
            <a:ext cx="2851150" cy="320675"/>
          </a:xfrm>
          <a:prstGeom prst="rect">
            <a:avLst/>
          </a:prstGeom>
          <a:noFill/>
          <a:ln w="9525">
            <a:noFill/>
            <a:miter lim="800000"/>
            <a:headEnd/>
            <a:tailEnd/>
          </a:ln>
        </p:spPr>
        <p:txBody>
          <a:bodyPr wrap="none">
            <a:spAutoFit/>
          </a:bodyPr>
          <a:lstStyle/>
          <a:p>
            <a:r>
              <a:rPr lang="zh-CN" altLang="en-US" sz="1500" b="1" dirty="0">
                <a:solidFill>
                  <a:schemeClr val="bg1"/>
                </a:solidFill>
                <a:latin typeface="黑体" pitchFamily="49" charset="-122"/>
                <a:ea typeface="黑体" pitchFamily="49" charset="-122"/>
              </a:rPr>
              <a:t>三、餐厨垃圾收集转运系统介绍</a:t>
            </a:r>
          </a:p>
        </p:txBody>
      </p:sp>
      <p:sp>
        <p:nvSpPr>
          <p:cNvPr id="14345" name="TextBox 6"/>
          <p:cNvSpPr txBox="1">
            <a:spLocks noChangeArrowheads="1"/>
          </p:cNvSpPr>
          <p:nvPr/>
        </p:nvSpPr>
        <p:spPr bwMode="auto">
          <a:xfrm>
            <a:off x="1868488" y="3868738"/>
            <a:ext cx="3878262" cy="338137"/>
          </a:xfrm>
          <a:prstGeom prst="rect">
            <a:avLst/>
          </a:prstGeom>
          <a:solidFill>
            <a:schemeClr val="tx2">
              <a:lumMod val="60000"/>
              <a:lumOff val="40000"/>
            </a:schemeClr>
          </a:solidFill>
          <a:ln w="9525">
            <a:noFill/>
            <a:miter lim="800000"/>
            <a:headEnd/>
            <a:tailEnd/>
          </a:ln>
        </p:spPr>
        <p:txBody>
          <a:bodyPr wrap="none">
            <a:spAutoFit/>
          </a:bodyPr>
          <a:lstStyle/>
          <a:p>
            <a:r>
              <a:rPr lang="zh-CN" altLang="en-US" sz="1500" b="1" dirty="0">
                <a:solidFill>
                  <a:schemeClr val="bg1"/>
                </a:solidFill>
                <a:latin typeface="黑体" pitchFamily="49" charset="-122"/>
                <a:ea typeface="黑体" pitchFamily="49" charset="-122"/>
              </a:rPr>
              <a:t>四、</a:t>
            </a:r>
            <a:r>
              <a:rPr lang="zh-CN" altLang="en-US" sz="1600" b="1" dirty="0">
                <a:solidFill>
                  <a:schemeClr val="bg1"/>
                </a:solidFill>
                <a:latin typeface="黑体" pitchFamily="49" charset="-122"/>
                <a:ea typeface="黑体" pitchFamily="49" charset="-122"/>
                <a:cs typeface="Arial" charset="0"/>
              </a:rPr>
              <a:t>餐厨垃圾处理的主要工艺技术和设备</a:t>
            </a:r>
            <a:endParaRPr lang="zh-CN" altLang="en-US" sz="1600" dirty="0">
              <a:solidFill>
                <a:schemeClr val="bg1"/>
              </a:solidFill>
            </a:endParaRPr>
          </a:p>
        </p:txBody>
      </p:sp>
      <p:sp>
        <p:nvSpPr>
          <p:cNvPr id="14346" name="TextBox 8"/>
          <p:cNvSpPr txBox="1">
            <a:spLocks noChangeArrowheads="1"/>
          </p:cNvSpPr>
          <p:nvPr/>
        </p:nvSpPr>
        <p:spPr bwMode="auto">
          <a:xfrm>
            <a:off x="1868488" y="4583113"/>
            <a:ext cx="3286125" cy="338137"/>
          </a:xfrm>
          <a:prstGeom prst="rect">
            <a:avLst/>
          </a:prstGeom>
          <a:solidFill>
            <a:schemeClr val="accent1">
              <a:lumMod val="75000"/>
            </a:schemeClr>
          </a:solidFill>
          <a:ln w="9525">
            <a:noFill/>
            <a:miter lim="800000"/>
            <a:headEnd/>
            <a:tailEnd/>
          </a:ln>
        </p:spPr>
        <p:txBody>
          <a:bodyPr wrap="none">
            <a:spAutoFit/>
          </a:bodyPr>
          <a:lstStyle/>
          <a:p>
            <a:r>
              <a:rPr lang="zh-CN" altLang="en-US" sz="1600" b="1" dirty="0">
                <a:solidFill>
                  <a:schemeClr val="bg1"/>
                </a:solidFill>
                <a:latin typeface="黑体" pitchFamily="49" charset="-122"/>
                <a:ea typeface="黑体" pitchFamily="49" charset="-122"/>
                <a:cs typeface="Arial" charset="0"/>
              </a:rPr>
              <a:t>五、我国餐厨垃圾处理的工程实例</a:t>
            </a:r>
            <a:endParaRPr lang="zh-CN" altLang="en-US" sz="1600" dirty="0">
              <a:solidFill>
                <a:schemeClr val="bg1"/>
              </a:solidFill>
              <a:ea typeface="黑体" pitchFamily="49" charset="-122"/>
              <a:cs typeface="Arial" charset="0"/>
            </a:endParaRPr>
          </a:p>
        </p:txBody>
      </p:sp>
      <p:sp>
        <p:nvSpPr>
          <p:cNvPr id="14347" name="TextBox 10"/>
          <p:cNvSpPr txBox="1">
            <a:spLocks noChangeArrowheads="1"/>
          </p:cNvSpPr>
          <p:nvPr/>
        </p:nvSpPr>
        <p:spPr bwMode="auto">
          <a:xfrm>
            <a:off x="1876425" y="5243513"/>
            <a:ext cx="2873375" cy="339725"/>
          </a:xfrm>
          <a:prstGeom prst="rect">
            <a:avLst/>
          </a:prstGeom>
          <a:noFill/>
          <a:ln w="9525">
            <a:noFill/>
            <a:miter lim="800000"/>
            <a:headEnd/>
            <a:tailEnd/>
          </a:ln>
        </p:spPr>
        <p:txBody>
          <a:bodyPr wrap="none">
            <a:spAutoFit/>
          </a:bodyPr>
          <a:lstStyle/>
          <a:p>
            <a:r>
              <a:rPr lang="zh-CN" altLang="en-US" sz="1600" b="1">
                <a:solidFill>
                  <a:schemeClr val="bg1"/>
                </a:solidFill>
                <a:latin typeface="黑体" pitchFamily="49" charset="-122"/>
                <a:ea typeface="黑体" pitchFamily="49" charset="-122"/>
                <a:cs typeface="Arial" charset="0"/>
              </a:rPr>
              <a:t>六、餐厨垃圾工艺选择的原则</a:t>
            </a:r>
          </a:p>
        </p:txBody>
      </p:sp>
      <p:sp>
        <p:nvSpPr>
          <p:cNvPr id="14348" name="TextBox 11"/>
          <p:cNvSpPr txBox="1">
            <a:spLocks noChangeArrowheads="1"/>
          </p:cNvSpPr>
          <p:nvPr/>
        </p:nvSpPr>
        <p:spPr bwMode="auto">
          <a:xfrm>
            <a:off x="1868488" y="1868488"/>
            <a:ext cx="3500437" cy="338137"/>
          </a:xfrm>
          <a:prstGeom prst="rect">
            <a:avLst/>
          </a:prstGeom>
          <a:noFill/>
          <a:ln w="9525">
            <a:noFill/>
            <a:miter lim="800000"/>
            <a:headEnd/>
            <a:tailEnd/>
          </a:ln>
        </p:spPr>
        <p:txBody>
          <a:bodyPr>
            <a:spAutoFit/>
          </a:bodyPr>
          <a:lstStyle/>
          <a:p>
            <a:r>
              <a:rPr lang="zh-CN" altLang="en-US" sz="1600" b="1">
                <a:solidFill>
                  <a:schemeClr val="bg1"/>
                </a:solidFill>
                <a:latin typeface="黑体" pitchFamily="49" charset="-122"/>
                <a:ea typeface="黑体" pitchFamily="49" charset="-122"/>
                <a:cs typeface="Arial" charset="0"/>
              </a:rPr>
              <a:t>一、概述</a:t>
            </a:r>
            <a:endParaRPr lang="zh-CN" altLang="en-US" sz="1500" b="1">
              <a:solidFill>
                <a:schemeClr val="bg1"/>
              </a:solidFill>
              <a:latin typeface="黑体" pitchFamily="49" charset="-122"/>
              <a:ea typeface="黑体" pitchFamily="49" charset="-122"/>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40FB1CD-4CB7-474E-BB99-D2E0A0D715CB}" type="slidenum">
              <a:rPr lang="zh-CN" altLang="en-US"/>
              <a:pPr>
                <a:defRPr/>
              </a:pPr>
              <a:t>30</a:t>
            </a:fld>
            <a:endParaRPr lang="zh-CN" altLang="en-US"/>
          </a:p>
        </p:txBody>
      </p:sp>
      <p:sp>
        <p:nvSpPr>
          <p:cNvPr id="3" name="流程图: 文档 2"/>
          <p:cNvSpPr/>
          <p:nvPr/>
        </p:nvSpPr>
        <p:spPr>
          <a:xfrm>
            <a:off x="571472" y="85723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、餐厨垃圾的相关法规、规范</a:t>
            </a:r>
          </a:p>
        </p:txBody>
      </p:sp>
      <p:sp>
        <p:nvSpPr>
          <p:cNvPr id="7" name="矩形 6"/>
          <p:cNvSpPr/>
          <p:nvPr/>
        </p:nvSpPr>
        <p:spPr>
          <a:xfrm>
            <a:off x="611188" y="1743075"/>
            <a:ext cx="8064500" cy="5114925"/>
          </a:xfrm>
          <a:prstGeom prst="rect">
            <a:avLst/>
          </a:prstGeom>
        </p:spPr>
        <p:txBody>
          <a:bodyPr>
            <a:spAutoFit/>
          </a:bodyPr>
          <a:lstStyle/>
          <a:p>
            <a:pPr algn="ctr">
              <a:lnSpc>
                <a:spcPct val="130000"/>
              </a:lnSpc>
            </a:pPr>
            <a:r>
              <a:rPr lang="zh-CN" altLang="en-US" sz="2400" b="1">
                <a:solidFill>
                  <a:srgbClr val="C00000"/>
                </a:solidFill>
              </a:rPr>
              <a:t>现行餐厨垃圾管理政策相关条文</a:t>
            </a:r>
          </a:p>
          <a:p>
            <a:pPr>
              <a:lnSpc>
                <a:spcPct val="130000"/>
              </a:lnSpc>
            </a:pPr>
            <a:r>
              <a:rPr lang="en-US" altLang="zh-CN" sz="2000" b="1">
                <a:solidFill>
                  <a:srgbClr val="000000"/>
                </a:solidFill>
              </a:rPr>
              <a:t>1</a:t>
            </a:r>
            <a:r>
              <a:rPr lang="zh-CN" altLang="en-US" sz="2000" b="1">
                <a:solidFill>
                  <a:srgbClr val="000000"/>
                </a:solidFill>
              </a:rPr>
              <a:t>、国家环境保护总局“关于餐饮行业产生的废弃食用油脂是否属于生活垃圾的复函”（环函</a:t>
            </a:r>
            <a:r>
              <a:rPr lang="en-US" altLang="zh-CN" sz="2000" b="1">
                <a:solidFill>
                  <a:srgbClr val="000000"/>
                </a:solidFill>
              </a:rPr>
              <a:t>〔2006〕395</a:t>
            </a:r>
            <a:r>
              <a:rPr lang="zh-CN" altLang="en-US" sz="2000" b="1">
                <a:solidFill>
                  <a:srgbClr val="000000"/>
                </a:solidFill>
              </a:rPr>
              <a:t>号） </a:t>
            </a:r>
            <a:endParaRPr lang="zh-CN" altLang="en-US" sz="2000" b="1"/>
          </a:p>
          <a:p>
            <a:pPr>
              <a:lnSpc>
                <a:spcPct val="130000"/>
              </a:lnSpc>
            </a:pPr>
            <a:r>
              <a:rPr lang="en-US" altLang="zh-CN" sz="2000" b="1">
                <a:solidFill>
                  <a:srgbClr val="000000"/>
                </a:solidFill>
              </a:rPr>
              <a:t>2</a:t>
            </a:r>
            <a:r>
              <a:rPr lang="zh-CN" altLang="en-US" sz="2000" b="1">
                <a:solidFill>
                  <a:srgbClr val="000000"/>
                </a:solidFill>
              </a:rPr>
              <a:t>、</a:t>
            </a:r>
            <a:r>
              <a:rPr lang="en-US" altLang="zh-CN" sz="2000" b="1">
                <a:solidFill>
                  <a:srgbClr val="000000"/>
                </a:solidFill>
              </a:rPr>
              <a:t>《</a:t>
            </a:r>
            <a:r>
              <a:rPr lang="zh-CN" altLang="en-US" sz="2000" b="1">
                <a:solidFill>
                  <a:srgbClr val="000000"/>
                </a:solidFill>
              </a:rPr>
              <a:t>国务院办公厅关于加强地沟油整治和餐厨废弃物管理的意见</a:t>
            </a:r>
            <a:r>
              <a:rPr lang="en-US" altLang="zh-CN" sz="2000" b="1">
                <a:solidFill>
                  <a:srgbClr val="000000"/>
                </a:solidFill>
              </a:rPr>
              <a:t>》</a:t>
            </a:r>
            <a:r>
              <a:rPr lang="zh-CN" altLang="en-US" sz="2000" b="1">
                <a:solidFill>
                  <a:srgbClr val="000000"/>
                </a:solidFill>
              </a:rPr>
              <a:t>（国办发</a:t>
            </a:r>
            <a:r>
              <a:rPr lang="en-US" altLang="zh-CN" sz="2000" b="1">
                <a:solidFill>
                  <a:srgbClr val="000000"/>
                </a:solidFill>
              </a:rPr>
              <a:t>[2010]36</a:t>
            </a:r>
            <a:r>
              <a:rPr lang="zh-CN" altLang="en-US" sz="2000" b="1">
                <a:solidFill>
                  <a:srgbClr val="000000"/>
                </a:solidFill>
              </a:rPr>
              <a:t>号） </a:t>
            </a:r>
            <a:endParaRPr lang="zh-CN" altLang="en-US" sz="2000" b="1"/>
          </a:p>
          <a:p>
            <a:pPr>
              <a:lnSpc>
                <a:spcPct val="130000"/>
              </a:lnSpc>
            </a:pPr>
            <a:r>
              <a:rPr lang="en-US" altLang="zh-CN" sz="2000" b="1">
                <a:solidFill>
                  <a:srgbClr val="000000"/>
                </a:solidFill>
              </a:rPr>
              <a:t>3</a:t>
            </a:r>
            <a:r>
              <a:rPr lang="zh-CN" altLang="en-US" sz="2000" b="1">
                <a:solidFill>
                  <a:srgbClr val="000000"/>
                </a:solidFill>
              </a:rPr>
              <a:t>、</a:t>
            </a:r>
            <a:r>
              <a:rPr lang="en-US" altLang="zh-CN" sz="2000" b="1">
                <a:solidFill>
                  <a:srgbClr val="000000"/>
                </a:solidFill>
              </a:rPr>
              <a:t>《</a:t>
            </a:r>
            <a:r>
              <a:rPr lang="zh-CN" altLang="en-US" sz="2000" b="1">
                <a:solidFill>
                  <a:srgbClr val="000000"/>
                </a:solidFill>
              </a:rPr>
              <a:t>国务院批转住房城乡建设部等部门关于进一步加强城市生活垃圾处理工作意见的通知</a:t>
            </a:r>
            <a:r>
              <a:rPr lang="en-US" altLang="zh-CN" sz="2000" b="1">
                <a:solidFill>
                  <a:srgbClr val="000000"/>
                </a:solidFill>
              </a:rPr>
              <a:t>》</a:t>
            </a:r>
            <a:r>
              <a:rPr lang="zh-CN" altLang="en-US" sz="2000" b="1">
                <a:solidFill>
                  <a:srgbClr val="000000"/>
                </a:solidFill>
              </a:rPr>
              <a:t>（国发</a:t>
            </a:r>
            <a:r>
              <a:rPr lang="en-US" altLang="zh-CN" sz="2000" b="1">
                <a:solidFill>
                  <a:srgbClr val="000000"/>
                </a:solidFill>
              </a:rPr>
              <a:t>[2011]9</a:t>
            </a:r>
            <a:r>
              <a:rPr lang="zh-CN" altLang="en-US" sz="2000" b="1">
                <a:solidFill>
                  <a:srgbClr val="000000"/>
                </a:solidFill>
              </a:rPr>
              <a:t>号） </a:t>
            </a:r>
            <a:endParaRPr lang="zh-CN" altLang="en-US" sz="2000" b="1"/>
          </a:p>
          <a:p>
            <a:pPr>
              <a:lnSpc>
                <a:spcPct val="130000"/>
              </a:lnSpc>
            </a:pPr>
            <a:r>
              <a:rPr lang="en-US" altLang="zh-CN" sz="2000" b="1">
                <a:solidFill>
                  <a:srgbClr val="000000"/>
                </a:solidFill>
              </a:rPr>
              <a:t>4</a:t>
            </a:r>
            <a:r>
              <a:rPr lang="zh-CN" altLang="en-US" sz="2000" b="1">
                <a:solidFill>
                  <a:srgbClr val="000000"/>
                </a:solidFill>
              </a:rPr>
              <a:t>、</a:t>
            </a:r>
            <a:r>
              <a:rPr lang="en-US" altLang="zh-CN" sz="2000" b="1">
                <a:solidFill>
                  <a:srgbClr val="000000"/>
                </a:solidFill>
              </a:rPr>
              <a:t>《“</a:t>
            </a:r>
            <a:r>
              <a:rPr lang="zh-CN" altLang="en-US" sz="2000" b="1">
                <a:solidFill>
                  <a:srgbClr val="000000"/>
                </a:solidFill>
              </a:rPr>
              <a:t>十二五”全国城镇生活垃圾无害化处理设施建设规划（</a:t>
            </a:r>
            <a:r>
              <a:rPr lang="en-US" altLang="zh-CN" sz="2000" b="1">
                <a:solidFill>
                  <a:srgbClr val="000000"/>
                </a:solidFill>
              </a:rPr>
              <a:t>[2012]23</a:t>
            </a:r>
            <a:r>
              <a:rPr lang="zh-CN" altLang="en-US" sz="2000" b="1">
                <a:solidFill>
                  <a:srgbClr val="000000"/>
                </a:solidFill>
              </a:rPr>
              <a:t>号） </a:t>
            </a:r>
          </a:p>
          <a:p>
            <a:pPr>
              <a:lnSpc>
                <a:spcPct val="130000"/>
              </a:lnSpc>
            </a:pPr>
            <a:r>
              <a:rPr lang="en-US" altLang="zh-CN" sz="2000" b="1">
                <a:solidFill>
                  <a:srgbClr val="000000"/>
                </a:solidFill>
              </a:rPr>
              <a:t>5</a:t>
            </a:r>
            <a:r>
              <a:rPr lang="zh-CN" altLang="en-US" sz="2000" b="1">
                <a:solidFill>
                  <a:srgbClr val="000000"/>
                </a:solidFill>
              </a:rPr>
              <a:t>、</a:t>
            </a:r>
            <a:r>
              <a:rPr lang="en-US" altLang="zh-CN" sz="2000" b="1">
                <a:solidFill>
                  <a:srgbClr val="000000"/>
                </a:solidFill>
              </a:rPr>
              <a:t>《</a:t>
            </a:r>
            <a:r>
              <a:rPr lang="zh-CN" altLang="en-US" sz="2000" b="1">
                <a:solidFill>
                  <a:srgbClr val="000000"/>
                </a:solidFill>
              </a:rPr>
              <a:t>关于组织开展城市餐厨废弃物资源化利用和无害化处理试点工作的通知</a:t>
            </a:r>
            <a:r>
              <a:rPr lang="en-US" altLang="zh-CN" sz="2000" b="1">
                <a:solidFill>
                  <a:srgbClr val="000000"/>
                </a:solidFill>
              </a:rPr>
              <a:t>》</a:t>
            </a:r>
            <a:r>
              <a:rPr lang="zh-CN" altLang="en-US" sz="2000" b="1">
                <a:solidFill>
                  <a:srgbClr val="000000"/>
                </a:solidFill>
              </a:rPr>
              <a:t>（</a:t>
            </a:r>
            <a:r>
              <a:rPr lang="en-US" altLang="zh-CN" sz="2000" b="1">
                <a:solidFill>
                  <a:srgbClr val="000000"/>
                </a:solidFill>
              </a:rPr>
              <a:t>[2010]1020</a:t>
            </a:r>
            <a:r>
              <a:rPr lang="zh-CN" altLang="en-US" sz="2000" b="1">
                <a:solidFill>
                  <a:srgbClr val="000000"/>
                </a:solidFill>
              </a:rPr>
              <a:t>号）</a:t>
            </a:r>
            <a:endParaRPr lang="zh-CN" altLang="en-US" sz="2000" b="1">
              <a:solidFill>
                <a:srgbClr val="C00000"/>
              </a:solidFill>
            </a:endParaRPr>
          </a:p>
          <a:p>
            <a:endParaRPr lang="zh-CN" altLang="en-US" sz="2000" b="1">
              <a:solidFill>
                <a:srgbClr val="C00000"/>
              </a:solidFill>
            </a:endParaRPr>
          </a:p>
          <a:p>
            <a:endParaRPr lang="zh-CN" altLang="en-US" b="1">
              <a:solidFill>
                <a:srgbClr val="C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EE488ED-3F18-4E0D-A6F2-0924501FB36B}" type="slidenum">
              <a:rPr lang="zh-CN" altLang="en-US"/>
              <a:pPr>
                <a:defRPr/>
              </a:pPr>
              <a:t>31</a:t>
            </a:fld>
            <a:endParaRPr lang="zh-CN" altLang="en-US"/>
          </a:p>
        </p:txBody>
      </p:sp>
      <p:graphicFrame>
        <p:nvGraphicFramePr>
          <p:cNvPr id="5" name="表格 4"/>
          <p:cNvGraphicFramePr>
            <a:graphicFrameLocks noGrp="1"/>
          </p:cNvGraphicFramePr>
          <p:nvPr/>
        </p:nvGraphicFramePr>
        <p:xfrm>
          <a:off x="1476375" y="193675"/>
          <a:ext cx="6911975" cy="6418271"/>
        </p:xfrm>
        <a:graphic>
          <a:graphicData uri="http://schemas.openxmlformats.org/drawingml/2006/table">
            <a:tbl>
              <a:tblPr>
                <a:tableStyleId>{69CF1AB2-1976-4502-BF36-3FF5EA218861}</a:tableStyleId>
              </a:tblPr>
              <a:tblGrid>
                <a:gridCol w="592427"/>
                <a:gridCol w="760660"/>
                <a:gridCol w="4629997"/>
                <a:gridCol w="928891"/>
              </a:tblGrid>
              <a:tr h="207041">
                <a:tc gridSpan="2">
                  <a:txBody>
                    <a:bodyPr/>
                    <a:lstStyle/>
                    <a:p>
                      <a:pPr indent="-295275" algn="ctr">
                        <a:lnSpc>
                          <a:spcPts val="1200"/>
                        </a:lnSpc>
                        <a:spcAft>
                          <a:spcPts val="0"/>
                        </a:spcAft>
                      </a:pPr>
                      <a:r>
                        <a:rPr lang="zh-CN" sz="1100" b="1" kern="0" dirty="0">
                          <a:solidFill>
                            <a:srgbClr val="FFFF00"/>
                          </a:solidFill>
                          <a:latin typeface="Arial" pitchFamily="34" charset="0"/>
                          <a:ea typeface="黑体" pitchFamily="2" charset="-122"/>
                          <a:cs typeface="Arial" pitchFamily="34" charset="0"/>
                        </a:rPr>
                        <a:t>城市</a:t>
                      </a:r>
                      <a:endParaRPr lang="zh-CN" sz="1100" b="1" kern="100" dirty="0">
                        <a:solidFill>
                          <a:srgbClr val="FFFF00"/>
                        </a:solidFill>
                        <a:latin typeface="Arial" pitchFamily="34" charset="0"/>
                        <a:ea typeface="黑体" pitchFamily="2" charset="-122"/>
                        <a:cs typeface="Arial" pitchFamily="34" charset="0"/>
                      </a:endParaRPr>
                    </a:p>
                  </a:txBody>
                  <a:tcPr marL="22272" marR="22272" marT="0" marB="0" anchor="ctr" anchorCtr="1">
                    <a:solidFill>
                      <a:schemeClr val="accent1"/>
                    </a:solidFill>
                  </a:tcPr>
                </a:tc>
                <a:tc hMerge="1">
                  <a:txBody>
                    <a:bodyPr/>
                    <a:lstStyle/>
                    <a:p>
                      <a:endParaRPr lang="zh-CN" altLang="en-US"/>
                    </a:p>
                  </a:txBody>
                  <a:tcPr/>
                </a:tc>
                <a:tc>
                  <a:txBody>
                    <a:bodyPr/>
                    <a:lstStyle/>
                    <a:p>
                      <a:pPr indent="-295275" algn="ctr">
                        <a:lnSpc>
                          <a:spcPts val="1200"/>
                        </a:lnSpc>
                        <a:spcAft>
                          <a:spcPts val="0"/>
                        </a:spcAft>
                      </a:pPr>
                      <a:r>
                        <a:rPr lang="zh-CN" sz="1100" b="1" kern="0" dirty="0">
                          <a:solidFill>
                            <a:srgbClr val="FFFF00"/>
                          </a:solidFill>
                          <a:latin typeface="Arial" pitchFamily="34" charset="0"/>
                          <a:ea typeface="黑体" pitchFamily="2" charset="-122"/>
                          <a:cs typeface="Arial" pitchFamily="34" charset="0"/>
                        </a:rPr>
                        <a:t>法规名称</a:t>
                      </a:r>
                      <a:endParaRPr lang="zh-CN" sz="1100" b="1" kern="100" dirty="0">
                        <a:solidFill>
                          <a:srgbClr val="FFFF00"/>
                        </a:solidFill>
                        <a:latin typeface="Arial" pitchFamily="34" charset="0"/>
                        <a:ea typeface="黑体" pitchFamily="2" charset="-122"/>
                        <a:cs typeface="Arial" pitchFamily="34" charset="0"/>
                      </a:endParaRPr>
                    </a:p>
                  </a:txBody>
                  <a:tcPr marL="22272" marR="22272" marT="0" marB="0" anchor="ctr" anchorCtr="1">
                    <a:solidFill>
                      <a:schemeClr val="accent1"/>
                    </a:solidFill>
                  </a:tcPr>
                </a:tc>
                <a:tc>
                  <a:txBody>
                    <a:bodyPr/>
                    <a:lstStyle/>
                    <a:p>
                      <a:pPr indent="-295275" algn="ctr">
                        <a:lnSpc>
                          <a:spcPts val="1200"/>
                        </a:lnSpc>
                        <a:spcAft>
                          <a:spcPts val="0"/>
                        </a:spcAft>
                      </a:pPr>
                      <a:r>
                        <a:rPr lang="zh-CN" sz="1100" b="1" kern="0" dirty="0">
                          <a:solidFill>
                            <a:srgbClr val="FFFF00"/>
                          </a:solidFill>
                          <a:latin typeface="Arial" pitchFamily="34" charset="0"/>
                          <a:ea typeface="黑体" pitchFamily="2" charset="-122"/>
                          <a:cs typeface="Arial" pitchFamily="34" charset="0"/>
                        </a:rPr>
                        <a:t>实施日期</a:t>
                      </a:r>
                      <a:endParaRPr lang="zh-CN" sz="1100" b="1" kern="100" dirty="0">
                        <a:solidFill>
                          <a:srgbClr val="FFFF00"/>
                        </a:solidFill>
                        <a:latin typeface="Arial" pitchFamily="34" charset="0"/>
                        <a:ea typeface="黑体" pitchFamily="2" charset="-122"/>
                        <a:cs typeface="Arial" pitchFamily="34" charset="0"/>
                      </a:endParaRPr>
                    </a:p>
                  </a:txBody>
                  <a:tcPr marL="22272" marR="22272" marT="0" marB="0" anchor="ctr" anchorCtr="1">
                    <a:solidFill>
                      <a:schemeClr val="accent1"/>
                    </a:solidFill>
                  </a:tcPr>
                </a:tc>
              </a:tr>
              <a:tr h="207041">
                <a:tc rowSpan="6">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直辖市</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c rowSpan="2">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北京市</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北京市餐厨垃圾收集运输处理管理办法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2006.01.01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vMerge="1">
                  <a:txBody>
                    <a:bodyPr/>
                    <a:lstStyle/>
                    <a:p>
                      <a:endParaRPr lang="zh-CN" altLang="en-US"/>
                    </a:p>
                  </a:txBody>
                  <a:tcPr/>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北京市餐厨垃圾收集运输处理管理办法（修改）</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2009.02.04</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rowSpan="2">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上海市</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上海市废弃食用油脂污染防治管理办法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2000.03.01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vMerge="1">
                  <a:txBody>
                    <a:bodyPr/>
                    <a:lstStyle/>
                    <a:p>
                      <a:endParaRPr lang="zh-CN" altLang="en-US"/>
                    </a:p>
                  </a:txBody>
                  <a:tcPr/>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上海市餐厨垃圾处理管理办法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2005.04.01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重庆</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重庆市餐厨垃圾管理办法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2009.09.01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天津</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en-US" sz="1100" b="1" u="none" strike="noStrike" kern="100" dirty="0">
                          <a:solidFill>
                            <a:schemeClr val="tx2"/>
                          </a:solidFill>
                          <a:latin typeface="Arial" pitchFamily="34" charset="0"/>
                          <a:ea typeface="黑体" pitchFamily="2" charset="-122"/>
                          <a:cs typeface="Arial" pitchFamily="34" charset="0"/>
                        </a:rPr>
                        <a:t>天津市餐饮废弃物管理实施细则（试行）</a:t>
                      </a:r>
                      <a:r>
                        <a:rPr lang="en-US" sz="1100" b="1" kern="100" dirty="0">
                          <a:solidFill>
                            <a:schemeClr val="tx2"/>
                          </a:solidFill>
                          <a:latin typeface="Arial" pitchFamily="34" charset="0"/>
                          <a:ea typeface="黑体" pitchFamily="2" charset="-122"/>
                          <a:cs typeface="Arial" pitchFamily="34" charset="0"/>
                        </a:rPr>
                        <a:t>   </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2008.11.27</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特区</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深圳市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深圳市餐厨垃圾管理暂行办法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2007.09.12</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rowSpan="20">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省会</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rowSpan="2">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杭州市</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杭州市餐厨垃圾处置管理暂行办法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2003.04.21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vMerge="1">
                  <a:txBody>
                    <a:bodyPr/>
                    <a:lstStyle/>
                    <a:p>
                      <a:endParaRPr lang="zh-CN" altLang="en-US"/>
                    </a:p>
                  </a:txBody>
                  <a:tcPr/>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关于规范杭州市餐厨垃圾处置工作的实施意见</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2009.07.21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济南市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济南市餐饮垃圾管理规定</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2006.07.01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rowSpan="2">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乌鲁木齐</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乌鲁木齐市餐厨垃圾处置管理暂行办法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2003.10.13</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vMerge="1">
                  <a:txBody>
                    <a:bodyPr/>
                    <a:lstStyle/>
                    <a:p>
                      <a:endParaRPr lang="zh-CN" altLang="en-US"/>
                    </a:p>
                  </a:txBody>
                  <a:tcPr/>
                </a:tc>
                <a:tc>
                  <a:txBody>
                    <a:bodyPr/>
                    <a:lstStyle/>
                    <a:p>
                      <a:pPr indent="-295275" algn="l">
                        <a:lnSpc>
                          <a:spcPts val="1200"/>
                        </a:lnSpc>
                        <a:spcAft>
                          <a:spcPts val="0"/>
                        </a:spcAft>
                      </a:pPr>
                      <a:r>
                        <a:rPr lang="zh-CN" sz="1100" b="1" kern="1800" dirty="0">
                          <a:solidFill>
                            <a:schemeClr val="tx2"/>
                          </a:solidFill>
                          <a:latin typeface="Arial" pitchFamily="34" charset="0"/>
                          <a:ea typeface="黑体" pitchFamily="2" charset="-122"/>
                          <a:cs typeface="Arial" pitchFamily="34" charset="0"/>
                        </a:rPr>
                        <a:t>乌鲁木齐市餐厨垃圾处理管理办法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2007.12.01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银川市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银川市餐厨垃圾处置和管理办法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2007.08.31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石家庄</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石家庄市餐厨垃圾处理管理办法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2007.09.01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西宁市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西宁市餐厨垃圾管理办法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2008.01.01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苏州市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苏州市餐厨垃圾管理办法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2010.03.01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兰州市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兰州市餐厨垃圾集中处置管理暂行规定</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2010.05.01</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成都市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成都市关于进一步加强地沟油整治和餐厨垃圾管理的实施意见</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2010.08.13</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长沙市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长沙市餐厨垃圾管理办法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征求意见稿</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广州市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广州市餐厨垃圾管理办法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征求意见稿</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昆明市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a:solidFill>
                            <a:schemeClr val="tx2"/>
                          </a:solidFill>
                          <a:latin typeface="Arial" pitchFamily="34" charset="0"/>
                          <a:ea typeface="黑体" pitchFamily="2" charset="-122"/>
                          <a:cs typeface="Arial" pitchFamily="34" charset="0"/>
                        </a:rPr>
                        <a:t>昆明市餐厨垃圾管理办法（听证稿）</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听证稿</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南昌市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南昌市餐厨垃圾管理办法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福州市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福州市餐厨垃圾和废弃食用油脂管理办法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厦门市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a:solidFill>
                            <a:schemeClr val="tx2"/>
                          </a:solidFill>
                          <a:latin typeface="Arial" pitchFamily="34" charset="0"/>
                          <a:ea typeface="黑体" pitchFamily="2" charset="-122"/>
                          <a:cs typeface="Arial" pitchFamily="34" charset="0"/>
                        </a:rPr>
                        <a:t>厦门市餐厨垃圾管理办法</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武汉市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武汉市餐厨垃圾管理办法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太原市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太原市餐厨垃圾管理办法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郑州市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郑州市餐厨垃圾管理办法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草案</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rowSpan="3">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其他</a:t>
                      </a:r>
                      <a:endParaRPr lang="zh-CN" sz="1100" b="1" kern="100">
                        <a:solidFill>
                          <a:schemeClr val="tx2"/>
                        </a:solidFill>
                        <a:latin typeface="Arial" pitchFamily="34" charset="0"/>
                        <a:ea typeface="黑体" pitchFamily="2" charset="-122"/>
                        <a:cs typeface="Arial" pitchFamily="34" charset="0"/>
                      </a:endParaRPr>
                    </a:p>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城市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景德镇</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景德镇市餐厨垃圾管理办法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2005.11.04</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宁波市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宁波市餐厨垃圾管理办法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2006.12.01</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r h="207041">
                <a:tc vMerge="1">
                  <a:txBody>
                    <a:bodyPr/>
                    <a:lstStyle/>
                    <a:p>
                      <a:endParaRPr lang="zh-CN" altLang="en-US"/>
                    </a:p>
                  </a:txBody>
                  <a:tcPr/>
                </a:tc>
                <a:tc>
                  <a:txBody>
                    <a:bodyPr/>
                    <a:lstStyle/>
                    <a:p>
                      <a:pPr indent="-295275" algn="ctr">
                        <a:lnSpc>
                          <a:spcPts val="1200"/>
                        </a:lnSpc>
                        <a:spcAft>
                          <a:spcPts val="0"/>
                        </a:spcAft>
                      </a:pPr>
                      <a:r>
                        <a:rPr lang="zh-CN" sz="1100" b="1" kern="0">
                          <a:solidFill>
                            <a:schemeClr val="tx2"/>
                          </a:solidFill>
                          <a:latin typeface="Arial" pitchFamily="34" charset="0"/>
                          <a:ea typeface="黑体" pitchFamily="2" charset="-122"/>
                          <a:cs typeface="Arial" pitchFamily="34" charset="0"/>
                        </a:rPr>
                        <a:t>三明市</a:t>
                      </a:r>
                      <a:endParaRPr lang="zh-CN" sz="1100" b="1" kern="100">
                        <a:solidFill>
                          <a:schemeClr val="tx2"/>
                        </a:solidFill>
                        <a:latin typeface="Arial" pitchFamily="34" charset="0"/>
                        <a:ea typeface="黑体" pitchFamily="2" charset="-122"/>
                        <a:cs typeface="Arial" pitchFamily="34" charset="0"/>
                      </a:endParaRPr>
                    </a:p>
                  </a:txBody>
                  <a:tcPr marL="22272" marR="22272" marT="0" marB="0" anchor="ctr" anchorCtr="1"/>
                </a:tc>
                <a:tc>
                  <a:txBody>
                    <a:bodyPr/>
                    <a:lstStyle/>
                    <a:p>
                      <a:pPr indent="-295275" algn="l">
                        <a:lnSpc>
                          <a:spcPts val="1200"/>
                        </a:lnSpc>
                        <a:spcAft>
                          <a:spcPts val="0"/>
                        </a:spcAft>
                      </a:pPr>
                      <a:r>
                        <a:rPr lang="zh-CN" sz="1100" b="1" kern="0" dirty="0">
                          <a:solidFill>
                            <a:schemeClr val="tx2"/>
                          </a:solidFill>
                          <a:latin typeface="Arial" pitchFamily="34" charset="0"/>
                          <a:ea typeface="黑体" pitchFamily="2" charset="-122"/>
                          <a:cs typeface="Arial" pitchFamily="34" charset="0"/>
                        </a:rPr>
                        <a:t>三明市区餐厨垃圾无害化收运处置管理办法</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tc>
                <a:tc>
                  <a:txBody>
                    <a:bodyPr/>
                    <a:lstStyle/>
                    <a:p>
                      <a:pPr indent="-295275" algn="ctr">
                        <a:lnSpc>
                          <a:spcPts val="1200"/>
                        </a:lnSpc>
                        <a:spcAft>
                          <a:spcPts val="0"/>
                        </a:spcAft>
                      </a:pPr>
                      <a:r>
                        <a:rPr lang="en-US" sz="1100" b="1" kern="0" dirty="0">
                          <a:solidFill>
                            <a:schemeClr val="tx2"/>
                          </a:solidFill>
                          <a:latin typeface="Arial" pitchFamily="34" charset="0"/>
                          <a:ea typeface="黑体" pitchFamily="2" charset="-122"/>
                          <a:cs typeface="Arial" pitchFamily="34" charset="0"/>
                        </a:rPr>
                        <a:t>2009.06.01</a:t>
                      </a:r>
                      <a:endParaRPr lang="zh-CN" sz="1100" b="1" kern="100" dirty="0">
                        <a:solidFill>
                          <a:schemeClr val="tx2"/>
                        </a:solidFill>
                        <a:latin typeface="Arial" pitchFamily="34" charset="0"/>
                        <a:ea typeface="黑体" pitchFamily="2" charset="-122"/>
                        <a:cs typeface="Arial" pitchFamily="34" charset="0"/>
                      </a:endParaRPr>
                    </a:p>
                  </a:txBody>
                  <a:tcPr marL="22272" marR="22272" marT="0" marB="0" anchor="ctr" anchorCtr="1"/>
                </a:tc>
              </a:tr>
            </a:tbl>
          </a:graphicData>
        </a:graphic>
      </p:graphicFrame>
      <p:sp>
        <p:nvSpPr>
          <p:cNvPr id="45190" name="矩形 6"/>
          <p:cNvSpPr>
            <a:spLocks noChangeArrowheads="1"/>
          </p:cNvSpPr>
          <p:nvPr/>
        </p:nvSpPr>
        <p:spPr bwMode="auto">
          <a:xfrm flipH="1">
            <a:off x="500063" y="214313"/>
            <a:ext cx="487362" cy="4154487"/>
          </a:xfrm>
          <a:prstGeom prst="rect">
            <a:avLst/>
          </a:prstGeom>
          <a:noFill/>
          <a:ln w="9525">
            <a:noFill/>
            <a:miter lim="800000"/>
            <a:headEnd/>
            <a:tailEnd/>
          </a:ln>
        </p:spPr>
        <p:txBody>
          <a:bodyPr>
            <a:spAutoFit/>
          </a:bodyPr>
          <a:lstStyle/>
          <a:p>
            <a:pPr algn="ctr"/>
            <a:r>
              <a:rPr lang="zh-CN" altLang="en-US" sz="2400" b="1">
                <a:solidFill>
                  <a:srgbClr val="FF0000"/>
                </a:solidFill>
                <a:latin typeface="黑体" pitchFamily="49" charset="-122"/>
                <a:ea typeface="黑体" pitchFamily="49" charset="-122"/>
              </a:rPr>
              <a:t>餐厨垃圾处理地方性法规</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EC6D350A-C655-4E0E-AAAC-49BA2911EB66}" type="slidenum">
              <a:rPr lang="zh-CN" altLang="en-US"/>
              <a:pPr>
                <a:defRPr/>
              </a:pPr>
              <a:t>32</a:t>
            </a:fld>
            <a:endParaRPr lang="zh-CN" altLang="en-US"/>
          </a:p>
        </p:txBody>
      </p:sp>
      <p:sp>
        <p:nvSpPr>
          <p:cNvPr id="5" name="Rectangle 1"/>
          <p:cNvSpPr>
            <a:spLocks noChangeArrowheads="1"/>
          </p:cNvSpPr>
          <p:nvPr/>
        </p:nvSpPr>
        <p:spPr bwMode="auto">
          <a:xfrm>
            <a:off x="1763713" y="1484313"/>
            <a:ext cx="3313112" cy="460851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defRPr/>
            </a:pPr>
            <a:r>
              <a:rPr lang="en-US" altLang="zh-CN" b="1" dirty="0">
                <a:solidFill>
                  <a:schemeClr val="tx1"/>
                </a:solidFill>
                <a:latin typeface="Arial" pitchFamily="34" charset="0"/>
              </a:rPr>
              <a:t>1</a:t>
            </a:r>
            <a:r>
              <a:rPr lang="zh-CN" altLang="en-US" b="1" dirty="0">
                <a:solidFill>
                  <a:schemeClr val="tx1"/>
                </a:solidFill>
                <a:latin typeface="Arial" pitchFamily="34" charset="0"/>
              </a:rPr>
              <a:t>总  则</a:t>
            </a:r>
          </a:p>
          <a:p>
            <a:pPr marL="363538" indent="-363538">
              <a:defRPr/>
            </a:pPr>
            <a:r>
              <a:rPr lang="en-US" altLang="zh-CN" b="1" dirty="0">
                <a:solidFill>
                  <a:schemeClr val="tx1"/>
                </a:solidFill>
                <a:latin typeface="Arial" pitchFamily="34" charset="0"/>
              </a:rPr>
              <a:t>2 </a:t>
            </a:r>
            <a:r>
              <a:rPr lang="zh-CN" altLang="en-US" b="1" dirty="0">
                <a:solidFill>
                  <a:schemeClr val="tx1"/>
                </a:solidFill>
                <a:latin typeface="Arial" pitchFamily="34" charset="0"/>
              </a:rPr>
              <a:t>术语</a:t>
            </a:r>
          </a:p>
          <a:p>
            <a:pPr marL="363538" indent="-363538">
              <a:defRPr/>
            </a:pPr>
            <a:r>
              <a:rPr lang="en-US" altLang="zh-CN" b="1" dirty="0">
                <a:solidFill>
                  <a:schemeClr val="tx1"/>
                </a:solidFill>
                <a:latin typeface="Arial" pitchFamily="34" charset="0"/>
              </a:rPr>
              <a:t>3 </a:t>
            </a:r>
            <a:r>
              <a:rPr lang="zh-CN" altLang="en-US" b="1" dirty="0">
                <a:solidFill>
                  <a:schemeClr val="tx1"/>
                </a:solidFill>
                <a:latin typeface="Arial" pitchFamily="34" charset="0"/>
              </a:rPr>
              <a:t>餐厨垃圾的收集与运输</a:t>
            </a:r>
          </a:p>
          <a:p>
            <a:pPr marL="363538" indent="-363538">
              <a:defRPr/>
            </a:pPr>
            <a:r>
              <a:rPr lang="en-US" altLang="zh-CN" b="1" dirty="0">
                <a:solidFill>
                  <a:schemeClr val="tx1"/>
                </a:solidFill>
                <a:latin typeface="Arial" pitchFamily="34" charset="0"/>
              </a:rPr>
              <a:t>4 </a:t>
            </a:r>
            <a:r>
              <a:rPr lang="zh-CN" altLang="en-US" b="1" dirty="0">
                <a:solidFill>
                  <a:schemeClr val="tx1"/>
                </a:solidFill>
                <a:latin typeface="Arial" pitchFamily="34" charset="0"/>
              </a:rPr>
              <a:t>厂址选择</a:t>
            </a:r>
          </a:p>
          <a:p>
            <a:pPr marL="363538" indent="-363538">
              <a:defRPr/>
            </a:pPr>
            <a:r>
              <a:rPr lang="en-US" altLang="zh-CN" b="1" dirty="0">
                <a:solidFill>
                  <a:schemeClr val="tx1"/>
                </a:solidFill>
                <a:latin typeface="Arial" pitchFamily="34" charset="0"/>
              </a:rPr>
              <a:t>5 </a:t>
            </a:r>
            <a:r>
              <a:rPr lang="zh-CN" altLang="en-US" b="1" dirty="0">
                <a:solidFill>
                  <a:schemeClr val="tx1"/>
                </a:solidFill>
                <a:latin typeface="Arial" pitchFamily="34" charset="0"/>
              </a:rPr>
              <a:t>总体设计</a:t>
            </a:r>
          </a:p>
          <a:p>
            <a:pPr marL="363538" indent="-363538">
              <a:defRPr/>
            </a:pPr>
            <a:r>
              <a:rPr lang="en-US" altLang="zh-CN" b="1" dirty="0">
                <a:solidFill>
                  <a:schemeClr val="tx1"/>
                </a:solidFill>
                <a:latin typeface="Arial" pitchFamily="34" charset="0"/>
              </a:rPr>
              <a:t>     5.1 </a:t>
            </a:r>
            <a:r>
              <a:rPr lang="zh-CN" altLang="en-US" b="1" dirty="0">
                <a:solidFill>
                  <a:schemeClr val="tx1"/>
                </a:solidFill>
                <a:latin typeface="Arial" pitchFamily="34" charset="0"/>
              </a:rPr>
              <a:t>一般规定</a:t>
            </a:r>
          </a:p>
          <a:p>
            <a:pPr marL="363538" indent="-363538">
              <a:defRPr/>
            </a:pPr>
            <a:r>
              <a:rPr lang="en-US" altLang="zh-CN" b="1" dirty="0">
                <a:solidFill>
                  <a:schemeClr val="tx1"/>
                </a:solidFill>
                <a:latin typeface="Arial" pitchFamily="34" charset="0"/>
              </a:rPr>
              <a:t>     5.2 </a:t>
            </a:r>
            <a:r>
              <a:rPr lang="zh-CN" altLang="en-US" b="1" dirty="0">
                <a:solidFill>
                  <a:schemeClr val="tx1"/>
                </a:solidFill>
                <a:latin typeface="Arial" pitchFamily="34" charset="0"/>
              </a:rPr>
              <a:t>规模与分类</a:t>
            </a:r>
          </a:p>
          <a:p>
            <a:pPr marL="363538" indent="-363538">
              <a:defRPr/>
            </a:pPr>
            <a:r>
              <a:rPr lang="en-US" altLang="zh-CN" b="1" dirty="0">
                <a:solidFill>
                  <a:schemeClr val="tx1"/>
                </a:solidFill>
                <a:latin typeface="Arial" pitchFamily="34" charset="0"/>
              </a:rPr>
              <a:t>     5.3 </a:t>
            </a:r>
            <a:r>
              <a:rPr lang="zh-CN" altLang="en-US" b="1" dirty="0">
                <a:solidFill>
                  <a:schemeClr val="tx1"/>
                </a:solidFill>
                <a:latin typeface="Arial" pitchFamily="34" charset="0"/>
              </a:rPr>
              <a:t>总体工艺设计</a:t>
            </a:r>
          </a:p>
          <a:p>
            <a:pPr marL="363538" indent="-363538">
              <a:defRPr/>
            </a:pPr>
            <a:r>
              <a:rPr lang="en-US" altLang="zh-CN" b="1" dirty="0">
                <a:solidFill>
                  <a:schemeClr val="tx1"/>
                </a:solidFill>
                <a:latin typeface="Arial" pitchFamily="34" charset="0"/>
              </a:rPr>
              <a:t>     5.4 </a:t>
            </a:r>
            <a:r>
              <a:rPr lang="zh-CN" altLang="en-US" b="1" dirty="0">
                <a:solidFill>
                  <a:schemeClr val="tx1"/>
                </a:solidFill>
                <a:latin typeface="Arial" pitchFamily="34" charset="0"/>
              </a:rPr>
              <a:t>总图设计</a:t>
            </a:r>
          </a:p>
          <a:p>
            <a:pPr marL="363538" indent="-363538">
              <a:defRPr/>
            </a:pPr>
            <a:r>
              <a:rPr lang="en-US" altLang="zh-CN" b="1" dirty="0">
                <a:solidFill>
                  <a:schemeClr val="tx1"/>
                </a:solidFill>
                <a:latin typeface="Arial" pitchFamily="34" charset="0"/>
              </a:rPr>
              <a:t>6 </a:t>
            </a:r>
            <a:r>
              <a:rPr lang="zh-CN" altLang="en-US" b="1" dirty="0">
                <a:solidFill>
                  <a:schemeClr val="tx1"/>
                </a:solidFill>
                <a:latin typeface="Arial" pitchFamily="34" charset="0"/>
              </a:rPr>
              <a:t>餐厨垃圾计量、接受与输送</a:t>
            </a:r>
          </a:p>
          <a:p>
            <a:pPr marL="363538" indent="-363538">
              <a:defRPr/>
            </a:pPr>
            <a:r>
              <a:rPr lang="en-US" altLang="zh-CN" b="1" dirty="0">
                <a:solidFill>
                  <a:schemeClr val="tx1"/>
                </a:solidFill>
                <a:latin typeface="Arial" pitchFamily="34" charset="0"/>
              </a:rPr>
              <a:t>7 </a:t>
            </a:r>
            <a:r>
              <a:rPr lang="zh-CN" altLang="en-US" b="1" dirty="0">
                <a:solidFill>
                  <a:schemeClr val="tx1"/>
                </a:solidFill>
                <a:latin typeface="Arial" pitchFamily="34" charset="0"/>
              </a:rPr>
              <a:t>餐厨垃圾处理工艺</a:t>
            </a:r>
          </a:p>
          <a:p>
            <a:pPr marL="363538" indent="-363538">
              <a:defRPr/>
            </a:pPr>
            <a:r>
              <a:rPr lang="en-US" altLang="zh-CN" b="1" dirty="0">
                <a:solidFill>
                  <a:schemeClr val="tx1"/>
                </a:solidFill>
                <a:latin typeface="Arial" pitchFamily="34" charset="0"/>
              </a:rPr>
              <a:t>     7.1 </a:t>
            </a:r>
            <a:r>
              <a:rPr lang="zh-CN" altLang="en-US" b="1" dirty="0">
                <a:solidFill>
                  <a:schemeClr val="tx1"/>
                </a:solidFill>
                <a:latin typeface="Arial" pitchFamily="34" charset="0"/>
              </a:rPr>
              <a:t>一般规定</a:t>
            </a:r>
          </a:p>
          <a:p>
            <a:pPr marL="363538" indent="-363538">
              <a:defRPr/>
            </a:pPr>
            <a:r>
              <a:rPr lang="en-US" altLang="zh-CN" b="1" dirty="0">
                <a:solidFill>
                  <a:schemeClr val="tx1"/>
                </a:solidFill>
                <a:latin typeface="Arial" pitchFamily="34" charset="0"/>
              </a:rPr>
              <a:t>     7.2 </a:t>
            </a:r>
            <a:r>
              <a:rPr lang="zh-CN" altLang="en-US" b="1" dirty="0">
                <a:solidFill>
                  <a:schemeClr val="tx1"/>
                </a:solidFill>
                <a:latin typeface="Arial" pitchFamily="34" charset="0"/>
              </a:rPr>
              <a:t>预处理</a:t>
            </a:r>
          </a:p>
          <a:p>
            <a:pPr marL="363538" indent="-363538">
              <a:defRPr/>
            </a:pPr>
            <a:r>
              <a:rPr lang="en-US" altLang="zh-CN" b="1" dirty="0">
                <a:solidFill>
                  <a:schemeClr val="tx1"/>
                </a:solidFill>
                <a:latin typeface="Arial" pitchFamily="34" charset="0"/>
              </a:rPr>
              <a:t>     7.3 </a:t>
            </a:r>
            <a:r>
              <a:rPr lang="zh-CN" altLang="en-US" b="1" dirty="0">
                <a:solidFill>
                  <a:schemeClr val="tx1"/>
                </a:solidFill>
                <a:latin typeface="Arial" pitchFamily="34" charset="0"/>
              </a:rPr>
              <a:t>厌氧消化工艺</a:t>
            </a:r>
          </a:p>
          <a:p>
            <a:pPr marL="363538" indent="-363538">
              <a:defRPr/>
            </a:pPr>
            <a:r>
              <a:rPr lang="en-US" altLang="zh-CN" b="1" dirty="0">
                <a:solidFill>
                  <a:schemeClr val="tx1"/>
                </a:solidFill>
                <a:latin typeface="Arial" pitchFamily="34" charset="0"/>
              </a:rPr>
              <a:t>     7.4 </a:t>
            </a:r>
            <a:r>
              <a:rPr lang="zh-CN" altLang="en-US" b="1" dirty="0">
                <a:solidFill>
                  <a:schemeClr val="tx1"/>
                </a:solidFill>
                <a:latin typeface="Arial" pitchFamily="34" charset="0"/>
              </a:rPr>
              <a:t>好氧生物处理</a:t>
            </a:r>
          </a:p>
          <a:p>
            <a:pPr marL="363538" indent="-363538">
              <a:defRPr/>
            </a:pPr>
            <a:r>
              <a:rPr lang="en-US" altLang="zh-CN" b="1" dirty="0">
                <a:solidFill>
                  <a:schemeClr val="tx1"/>
                </a:solidFill>
                <a:latin typeface="Arial" pitchFamily="34" charset="0"/>
              </a:rPr>
              <a:t>     7.5 </a:t>
            </a:r>
            <a:r>
              <a:rPr lang="zh-CN" altLang="en-US" b="1" dirty="0">
                <a:solidFill>
                  <a:schemeClr val="tx1"/>
                </a:solidFill>
                <a:latin typeface="Arial" pitchFamily="34" charset="0"/>
              </a:rPr>
              <a:t>饲料化处理</a:t>
            </a:r>
          </a:p>
        </p:txBody>
      </p:sp>
      <p:sp>
        <p:nvSpPr>
          <p:cNvPr id="6" name="矩形 5"/>
          <p:cNvSpPr/>
          <p:nvPr/>
        </p:nvSpPr>
        <p:spPr>
          <a:xfrm>
            <a:off x="611188" y="1628775"/>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zh-CN" altLang="en-US" sz="2000" b="1">
                <a:solidFill>
                  <a:srgbClr val="FFFF00"/>
                </a:solidFill>
              </a:rPr>
              <a:t>目      录</a:t>
            </a:r>
          </a:p>
        </p:txBody>
      </p:sp>
      <p:sp>
        <p:nvSpPr>
          <p:cNvPr id="46085"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
        <p:nvSpPr>
          <p:cNvPr id="3" name="Rectangle 1"/>
          <p:cNvSpPr>
            <a:spLocks noChangeArrowheads="1"/>
          </p:cNvSpPr>
          <p:nvPr/>
        </p:nvSpPr>
        <p:spPr bwMode="auto">
          <a:xfrm>
            <a:off x="5435600" y="1484313"/>
            <a:ext cx="2736850" cy="460851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defRPr/>
            </a:pPr>
            <a:r>
              <a:rPr lang="en-US" altLang="zh-CN" b="1">
                <a:solidFill>
                  <a:schemeClr val="tx1"/>
                </a:solidFill>
                <a:latin typeface="Arial" pitchFamily="34" charset="0"/>
              </a:rPr>
              <a:t>8 </a:t>
            </a:r>
            <a:r>
              <a:rPr lang="zh-CN" altLang="en-US" b="1">
                <a:solidFill>
                  <a:schemeClr val="tx1"/>
                </a:solidFill>
                <a:latin typeface="Arial" pitchFamily="34" charset="0"/>
              </a:rPr>
              <a:t>辅助工程</a:t>
            </a:r>
          </a:p>
          <a:p>
            <a:pPr marL="363538" indent="-363538">
              <a:defRPr/>
            </a:pPr>
            <a:r>
              <a:rPr lang="en-US" altLang="zh-CN" b="1">
                <a:solidFill>
                  <a:schemeClr val="tx1"/>
                </a:solidFill>
                <a:latin typeface="Arial" pitchFamily="34" charset="0"/>
              </a:rPr>
              <a:t>    8.1 </a:t>
            </a:r>
            <a:r>
              <a:rPr lang="zh-CN" altLang="en-US" b="1">
                <a:solidFill>
                  <a:schemeClr val="tx1"/>
                </a:solidFill>
                <a:latin typeface="Arial" pitchFamily="34" charset="0"/>
              </a:rPr>
              <a:t>电气与自控</a:t>
            </a:r>
          </a:p>
          <a:p>
            <a:pPr marL="363538" indent="-363538">
              <a:defRPr/>
            </a:pPr>
            <a:r>
              <a:rPr lang="en-US" altLang="zh-CN" b="1">
                <a:solidFill>
                  <a:schemeClr val="tx1"/>
                </a:solidFill>
                <a:latin typeface="Arial" pitchFamily="34" charset="0"/>
              </a:rPr>
              <a:t>    8.2 </a:t>
            </a:r>
            <a:r>
              <a:rPr lang="zh-CN" altLang="en-US" b="1">
                <a:solidFill>
                  <a:schemeClr val="tx1"/>
                </a:solidFill>
                <a:latin typeface="Arial" pitchFamily="34" charset="0"/>
              </a:rPr>
              <a:t>给排水工程</a:t>
            </a:r>
          </a:p>
          <a:p>
            <a:pPr marL="363538" indent="-363538">
              <a:defRPr/>
            </a:pPr>
            <a:r>
              <a:rPr lang="en-US" altLang="zh-CN" b="1">
                <a:solidFill>
                  <a:schemeClr val="tx1"/>
                </a:solidFill>
                <a:latin typeface="Arial" pitchFamily="34" charset="0"/>
              </a:rPr>
              <a:t>    8.3 </a:t>
            </a:r>
            <a:r>
              <a:rPr lang="zh-CN" altLang="en-US" b="1">
                <a:solidFill>
                  <a:schemeClr val="tx1"/>
                </a:solidFill>
                <a:latin typeface="Arial" pitchFamily="34" charset="0"/>
              </a:rPr>
              <a:t>消防</a:t>
            </a:r>
          </a:p>
          <a:p>
            <a:pPr marL="363538" indent="-363538">
              <a:defRPr/>
            </a:pPr>
            <a:r>
              <a:rPr lang="en-US" altLang="zh-CN" b="1">
                <a:solidFill>
                  <a:schemeClr val="tx1"/>
                </a:solidFill>
                <a:latin typeface="Arial" pitchFamily="34" charset="0"/>
              </a:rPr>
              <a:t>    8.4 </a:t>
            </a:r>
            <a:r>
              <a:rPr lang="zh-CN" altLang="en-US" b="1">
                <a:solidFill>
                  <a:schemeClr val="tx1"/>
                </a:solidFill>
                <a:latin typeface="Arial" pitchFamily="34" charset="0"/>
              </a:rPr>
              <a:t>环境保护与监测</a:t>
            </a:r>
          </a:p>
          <a:p>
            <a:pPr marL="363538" indent="-363538">
              <a:defRPr/>
            </a:pPr>
            <a:r>
              <a:rPr lang="en-US" altLang="zh-CN" b="1">
                <a:solidFill>
                  <a:schemeClr val="tx1"/>
                </a:solidFill>
                <a:latin typeface="Arial" pitchFamily="34" charset="0"/>
              </a:rPr>
              <a:t>    8.5 </a:t>
            </a:r>
            <a:r>
              <a:rPr lang="zh-CN" altLang="en-US" b="1">
                <a:solidFill>
                  <a:schemeClr val="tx1"/>
                </a:solidFill>
                <a:latin typeface="Arial" pitchFamily="34" charset="0"/>
              </a:rPr>
              <a:t>安全与劳动保护</a:t>
            </a:r>
          </a:p>
          <a:p>
            <a:pPr marL="363538" indent="-363538">
              <a:defRPr/>
            </a:pPr>
            <a:r>
              <a:rPr lang="en-US" altLang="zh-CN" b="1">
                <a:solidFill>
                  <a:schemeClr val="tx1"/>
                </a:solidFill>
                <a:latin typeface="Arial" pitchFamily="34" charset="0"/>
              </a:rPr>
              <a:t>    8.6</a:t>
            </a:r>
            <a:r>
              <a:rPr lang="zh-CN" altLang="en-US" b="1">
                <a:solidFill>
                  <a:schemeClr val="tx1"/>
                </a:solidFill>
                <a:latin typeface="Arial" pitchFamily="34" charset="0"/>
              </a:rPr>
              <a:t>采暖、通风与空调</a:t>
            </a:r>
          </a:p>
          <a:p>
            <a:pPr marL="363538" indent="-363538">
              <a:defRPr/>
            </a:pPr>
            <a:r>
              <a:rPr lang="en-US" altLang="zh-CN" b="1">
                <a:solidFill>
                  <a:schemeClr val="tx1"/>
                </a:solidFill>
                <a:latin typeface="Arial" pitchFamily="34" charset="0"/>
              </a:rPr>
              <a:t>9 </a:t>
            </a:r>
            <a:r>
              <a:rPr lang="zh-CN" altLang="en-US" b="1">
                <a:solidFill>
                  <a:schemeClr val="tx1"/>
                </a:solidFill>
                <a:latin typeface="Arial" pitchFamily="34" charset="0"/>
              </a:rPr>
              <a:t>工程施工及验收</a:t>
            </a:r>
          </a:p>
          <a:p>
            <a:pPr marL="363538" indent="-363538">
              <a:defRPr/>
            </a:pPr>
            <a:r>
              <a:rPr lang="zh-CN" altLang="en-US" b="1">
                <a:solidFill>
                  <a:schemeClr val="tx1"/>
                </a:solidFill>
                <a:latin typeface="Arial" pitchFamily="34" charset="0"/>
              </a:rPr>
              <a:t>本规范用词说明</a:t>
            </a:r>
          </a:p>
          <a:p>
            <a:pPr marL="363538" indent="-363538">
              <a:defRPr/>
            </a:pPr>
            <a:r>
              <a:rPr lang="zh-CN" altLang="en-US" b="1">
                <a:solidFill>
                  <a:schemeClr val="tx1"/>
                </a:solidFill>
                <a:latin typeface="Arial" pitchFamily="34" charset="0"/>
              </a:rPr>
              <a:t>引用标准名录</a:t>
            </a:r>
          </a:p>
          <a:p>
            <a:pPr marL="363538" indent="-363538">
              <a:defRPr/>
            </a:pPr>
            <a:endParaRPr lang="zh-CN" altLang="en-US" b="1">
              <a:solidFill>
                <a:schemeClr val="tx1"/>
              </a:solidFill>
              <a:latin typeface="Arial" pitchFamily="34" charset="0"/>
            </a:endParaRPr>
          </a:p>
          <a:p>
            <a:pPr marL="363538" indent="-363538">
              <a:defRPr/>
            </a:pPr>
            <a:endParaRPr lang="zh-CN" altLang="en-US" b="1">
              <a:solidFill>
                <a:schemeClr val="tx1"/>
              </a:solidFill>
              <a:latin typeface="Arial" pitchFamily="34" charset="0"/>
            </a:endParaRPr>
          </a:p>
          <a:p>
            <a:pPr marL="363538" indent="-363538">
              <a:defRPr/>
            </a:pPr>
            <a:endParaRPr lang="zh-CN" altLang="en-US" b="1">
              <a:solidFill>
                <a:schemeClr val="tx1"/>
              </a:solidFill>
              <a:latin typeface="Arial" pitchFamily="34" charset="0"/>
            </a:endParaRPr>
          </a:p>
          <a:p>
            <a:pPr marL="363538" indent="-363538">
              <a:defRPr/>
            </a:pPr>
            <a:endParaRPr lang="zh-CN" altLang="en-US" b="1">
              <a:solidFill>
                <a:schemeClr val="tx1"/>
              </a:solidFill>
              <a:latin typeface="Arial" pitchFamily="34" charset="0"/>
            </a:endParaRPr>
          </a:p>
          <a:p>
            <a:pPr marL="363538" indent="-363538">
              <a:defRPr/>
            </a:pPr>
            <a:endParaRPr lang="zh-CN" altLang="en-US" b="1">
              <a:solidFill>
                <a:schemeClr val="tx1"/>
              </a:solidFill>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A50B429-A9FC-4AFF-B58F-45B1E856B38F}"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33</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5" name="Rectangle 1"/>
          <p:cNvSpPr>
            <a:spLocks noChangeArrowheads="1"/>
          </p:cNvSpPr>
          <p:nvPr/>
        </p:nvSpPr>
        <p:spPr bwMode="auto">
          <a:xfrm>
            <a:off x="1071538" y="1500174"/>
            <a:ext cx="7429552" cy="442915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lgn="just" eaLnBrk="0" hangingPunct="0">
              <a:lnSpc>
                <a:spcPct val="130000"/>
              </a:lnSpc>
              <a:buFont typeface="Wingdings" pitchFamily="2" charset="2"/>
              <a:buChar char="l"/>
              <a:defRPr/>
            </a:pPr>
            <a:endParaRPr lang="en-US" altLang="zh-CN" sz="2000" b="1" dirty="0" smtClean="0">
              <a:solidFill>
                <a:srgbClr val="000000"/>
              </a:solidFill>
              <a:latin typeface="Times New Roman" pitchFamily="18" charset="0"/>
              <a:cs typeface="Times New Roman" pitchFamily="18" charset="0"/>
            </a:endParaRPr>
          </a:p>
          <a:p>
            <a:endParaRPr lang="en-US" altLang="zh-CN" sz="2000" b="1" dirty="0" smtClean="0"/>
          </a:p>
          <a:p>
            <a:endParaRPr lang="en-US" altLang="zh-CN" sz="2000" b="1" dirty="0" smtClean="0"/>
          </a:p>
          <a:p>
            <a:r>
              <a:rPr lang="en-US" altLang="zh-CN" b="1" dirty="0" smtClean="0">
                <a:latin typeface="+mj-ea"/>
                <a:ea typeface="+mj-ea"/>
              </a:rPr>
              <a:t> </a:t>
            </a:r>
            <a:r>
              <a:rPr lang="en-US" altLang="zh-CN" b="1" dirty="0" smtClean="0">
                <a:latin typeface="+mj-ea"/>
                <a:ea typeface="+mj-ea"/>
              </a:rPr>
              <a:t>2.0.1 </a:t>
            </a:r>
            <a:r>
              <a:rPr lang="zh-CN" altLang="zh-CN" b="1" dirty="0" smtClean="0">
                <a:solidFill>
                  <a:srgbClr val="FF0000"/>
                </a:solidFill>
                <a:latin typeface="+mj-ea"/>
                <a:ea typeface="+mj-ea"/>
              </a:rPr>
              <a:t>餐饮垃圾</a:t>
            </a:r>
            <a:r>
              <a:rPr lang="en-US" altLang="zh-CN" b="1" dirty="0" smtClean="0">
                <a:solidFill>
                  <a:srgbClr val="FF0000"/>
                </a:solidFill>
                <a:latin typeface="+mj-ea"/>
                <a:ea typeface="+mj-ea"/>
              </a:rPr>
              <a:t> </a:t>
            </a:r>
            <a:r>
              <a:rPr lang="en-US" altLang="zh-CN" b="1" dirty="0" smtClean="0">
                <a:latin typeface="+mj-ea"/>
                <a:ea typeface="+mj-ea"/>
              </a:rPr>
              <a:t>restaurant food waste </a:t>
            </a:r>
            <a:endParaRPr lang="zh-CN" altLang="zh-CN" b="1" dirty="0" smtClean="0">
              <a:latin typeface="+mj-ea"/>
              <a:ea typeface="+mj-ea"/>
            </a:endParaRPr>
          </a:p>
          <a:p>
            <a:r>
              <a:rPr lang="en-US" altLang="zh-CN" b="1" dirty="0" smtClean="0">
                <a:latin typeface="+mj-ea"/>
                <a:ea typeface="+mj-ea"/>
              </a:rPr>
              <a:t>    </a:t>
            </a:r>
            <a:r>
              <a:rPr lang="zh-CN" altLang="zh-CN" b="1" dirty="0" smtClean="0">
                <a:latin typeface="+mj-ea"/>
                <a:ea typeface="+mj-ea"/>
              </a:rPr>
              <a:t>餐馆、饭店、单位食堂等的饮食剩余物以及后厨的果蔬、肉食、油脂、面点等的加工过程废弃物。</a:t>
            </a:r>
          </a:p>
          <a:p>
            <a:r>
              <a:rPr lang="en-US" altLang="zh-CN" b="1" dirty="0" smtClean="0">
                <a:latin typeface="+mj-ea"/>
                <a:ea typeface="+mj-ea"/>
              </a:rPr>
              <a:t>2.0.2 </a:t>
            </a:r>
            <a:r>
              <a:rPr lang="zh-CN" altLang="zh-CN" b="1" dirty="0" smtClean="0">
                <a:solidFill>
                  <a:srgbClr val="FF0000"/>
                </a:solidFill>
                <a:latin typeface="+mj-ea"/>
                <a:ea typeface="+mj-ea"/>
              </a:rPr>
              <a:t>厨余垃圾 </a:t>
            </a:r>
            <a:r>
              <a:rPr lang="en-US" altLang="zh-CN" b="1" dirty="0" smtClean="0">
                <a:latin typeface="+mj-ea"/>
                <a:ea typeface="+mj-ea"/>
              </a:rPr>
              <a:t>food waste from household </a:t>
            </a:r>
            <a:endParaRPr lang="zh-CN" altLang="zh-CN" b="1" dirty="0" smtClean="0">
              <a:latin typeface="+mj-ea"/>
              <a:ea typeface="+mj-ea"/>
            </a:endParaRPr>
          </a:p>
          <a:p>
            <a:r>
              <a:rPr lang="zh-CN" altLang="zh-CN" b="1" dirty="0" smtClean="0">
                <a:latin typeface="+mj-ea"/>
                <a:ea typeface="+mj-ea"/>
              </a:rPr>
              <a:t>家庭日常生活中丢弃的果蔬及食物下脚料、剩菜剩饭、瓜果皮等易腐有机垃圾。</a:t>
            </a:r>
          </a:p>
          <a:p>
            <a:r>
              <a:rPr lang="en-US" altLang="zh-CN" b="1" dirty="0" smtClean="0">
                <a:latin typeface="+mj-ea"/>
                <a:ea typeface="+mj-ea"/>
              </a:rPr>
              <a:t>2.0.3 </a:t>
            </a:r>
            <a:r>
              <a:rPr lang="zh-CN" altLang="zh-CN" b="1" dirty="0" smtClean="0">
                <a:solidFill>
                  <a:srgbClr val="FF0000"/>
                </a:solidFill>
                <a:latin typeface="+mj-ea"/>
                <a:ea typeface="+mj-ea"/>
              </a:rPr>
              <a:t>餐厨垃圾 </a:t>
            </a:r>
            <a:r>
              <a:rPr lang="en-US" altLang="zh-CN" b="1" dirty="0" smtClean="0">
                <a:latin typeface="+mj-ea"/>
                <a:ea typeface="+mj-ea"/>
              </a:rPr>
              <a:t>food </a:t>
            </a:r>
            <a:r>
              <a:rPr lang="en-US" altLang="zh-CN" b="1" dirty="0" smtClean="0">
                <a:latin typeface="+mj-ea"/>
                <a:ea typeface="+mj-ea"/>
              </a:rPr>
              <a:t>waste</a:t>
            </a:r>
            <a:r>
              <a:rPr lang="zh-CN" altLang="en-US" b="1" dirty="0" smtClean="0">
                <a:latin typeface="+mj-ea"/>
                <a:ea typeface="+mj-ea"/>
              </a:rPr>
              <a:t>：</a:t>
            </a:r>
            <a:r>
              <a:rPr lang="zh-CN" altLang="zh-CN" b="1" dirty="0" smtClean="0">
                <a:latin typeface="+mj-ea"/>
                <a:ea typeface="+mj-ea"/>
              </a:rPr>
              <a:t>餐饮</a:t>
            </a:r>
            <a:r>
              <a:rPr lang="zh-CN" altLang="zh-CN" b="1" dirty="0" smtClean="0">
                <a:latin typeface="+mj-ea"/>
                <a:ea typeface="+mj-ea"/>
              </a:rPr>
              <a:t>垃圾和厨余垃圾的总称</a:t>
            </a:r>
            <a:r>
              <a:rPr lang="zh-CN" altLang="zh-CN" b="1" dirty="0" smtClean="0">
                <a:latin typeface="+mj-ea"/>
                <a:ea typeface="+mj-ea"/>
              </a:rPr>
              <a:t>。</a:t>
            </a:r>
            <a:endParaRPr lang="en-US" altLang="zh-CN" b="1" dirty="0" smtClean="0">
              <a:latin typeface="+mj-ea"/>
              <a:ea typeface="+mj-ea"/>
            </a:endParaRPr>
          </a:p>
          <a:p>
            <a:endParaRPr lang="zh-CN" altLang="zh-CN" b="1" dirty="0" smtClean="0">
              <a:latin typeface="+mj-ea"/>
              <a:ea typeface="+mj-ea"/>
            </a:endParaRPr>
          </a:p>
          <a:p>
            <a:r>
              <a:rPr lang="en-US" altLang="zh-CN" b="1" dirty="0" smtClean="0">
                <a:latin typeface="+mj-ea"/>
                <a:ea typeface="+mj-ea"/>
              </a:rPr>
              <a:t>2.0.4 </a:t>
            </a:r>
            <a:r>
              <a:rPr lang="zh-CN" altLang="zh-CN" b="1" dirty="0" smtClean="0">
                <a:solidFill>
                  <a:srgbClr val="FF0000"/>
                </a:solidFill>
                <a:latin typeface="+mj-ea"/>
                <a:ea typeface="+mj-ea"/>
              </a:rPr>
              <a:t>泔水油</a:t>
            </a:r>
            <a:r>
              <a:rPr lang="en-US" altLang="zh-CN" b="1" dirty="0" smtClean="0">
                <a:solidFill>
                  <a:srgbClr val="FF0000"/>
                </a:solidFill>
                <a:latin typeface="+mj-ea"/>
                <a:ea typeface="+mj-ea"/>
              </a:rPr>
              <a:t> </a:t>
            </a:r>
            <a:r>
              <a:rPr lang="en-US" altLang="zh-CN" b="1" dirty="0" smtClean="0">
                <a:latin typeface="+mj-ea"/>
                <a:ea typeface="+mj-ea"/>
              </a:rPr>
              <a:t>oil in food waste</a:t>
            </a:r>
            <a:endParaRPr lang="zh-CN" altLang="zh-CN" b="1" dirty="0" smtClean="0">
              <a:latin typeface="+mj-ea"/>
              <a:ea typeface="+mj-ea"/>
            </a:endParaRPr>
          </a:p>
          <a:p>
            <a:r>
              <a:rPr lang="zh-CN" altLang="zh-CN" b="1" dirty="0" smtClean="0">
                <a:latin typeface="+mj-ea"/>
                <a:ea typeface="+mj-ea"/>
              </a:rPr>
              <a:t>从餐厨垃圾中分离、提炼出的油脂。</a:t>
            </a:r>
          </a:p>
          <a:p>
            <a:r>
              <a:rPr lang="en-US" altLang="zh-CN" b="1" dirty="0" smtClean="0">
                <a:latin typeface="+mj-ea"/>
                <a:ea typeface="+mj-ea"/>
              </a:rPr>
              <a:t>2.0.5</a:t>
            </a:r>
            <a:r>
              <a:rPr lang="en-US" altLang="zh-CN" b="1" dirty="0" smtClean="0">
                <a:solidFill>
                  <a:srgbClr val="FF0000"/>
                </a:solidFill>
                <a:latin typeface="+mj-ea"/>
                <a:ea typeface="+mj-ea"/>
              </a:rPr>
              <a:t> </a:t>
            </a:r>
            <a:r>
              <a:rPr lang="zh-CN" altLang="zh-CN" b="1" dirty="0" smtClean="0">
                <a:solidFill>
                  <a:srgbClr val="FF0000"/>
                </a:solidFill>
                <a:latin typeface="+mj-ea"/>
                <a:ea typeface="+mj-ea"/>
              </a:rPr>
              <a:t>煎炸废油 </a:t>
            </a:r>
            <a:r>
              <a:rPr lang="en-US" altLang="zh-CN" b="1" dirty="0" smtClean="0">
                <a:latin typeface="+mj-ea"/>
                <a:ea typeface="+mj-ea"/>
              </a:rPr>
              <a:t>waste </a:t>
            </a:r>
            <a:r>
              <a:rPr lang="en-US" altLang="zh-CN" b="1" dirty="0" smtClean="0">
                <a:latin typeface="+mj-ea"/>
                <a:ea typeface="+mj-ea"/>
              </a:rPr>
              <a:t>fried oil </a:t>
            </a:r>
            <a:endParaRPr lang="zh-CN" altLang="zh-CN" b="1" dirty="0" smtClean="0">
              <a:latin typeface="+mj-ea"/>
              <a:ea typeface="+mj-ea"/>
            </a:endParaRPr>
          </a:p>
          <a:p>
            <a:r>
              <a:rPr lang="zh-CN" altLang="zh-CN" b="1" dirty="0" smtClean="0">
                <a:latin typeface="+mj-ea"/>
                <a:ea typeface="+mj-ea"/>
              </a:rPr>
              <a:t>餐馆、饭店</a:t>
            </a:r>
            <a:r>
              <a:rPr lang="zh-CN" altLang="zh-CN" b="1" dirty="0" smtClean="0">
                <a:latin typeface="+mj-ea"/>
                <a:ea typeface="+mj-ea"/>
              </a:rPr>
              <a:t>、单位</a:t>
            </a:r>
            <a:r>
              <a:rPr lang="zh-CN" altLang="zh-CN" b="1" dirty="0" smtClean="0">
                <a:latin typeface="+mj-ea"/>
                <a:ea typeface="+mj-ea"/>
              </a:rPr>
              <a:t>食堂等做煎炸食品后废弃的煎炸用油。</a:t>
            </a:r>
          </a:p>
          <a:p>
            <a:r>
              <a:rPr lang="en-US" altLang="zh-CN" b="1" dirty="0" smtClean="0">
                <a:latin typeface="+mj-ea"/>
                <a:ea typeface="+mj-ea"/>
              </a:rPr>
              <a:t>2.0.6 </a:t>
            </a:r>
            <a:r>
              <a:rPr lang="zh-CN" altLang="zh-CN" b="1" dirty="0" smtClean="0">
                <a:solidFill>
                  <a:srgbClr val="FF0000"/>
                </a:solidFill>
                <a:latin typeface="+mj-ea"/>
                <a:ea typeface="+mj-ea"/>
              </a:rPr>
              <a:t>地沟油 </a:t>
            </a:r>
            <a:r>
              <a:rPr lang="en-US" altLang="zh-CN" b="1" dirty="0" smtClean="0">
                <a:latin typeface="+mj-ea"/>
                <a:ea typeface="+mj-ea"/>
              </a:rPr>
              <a:t>oil made from restaurant drainage sewage    </a:t>
            </a:r>
            <a:endParaRPr lang="zh-CN" altLang="zh-CN" b="1" dirty="0" smtClean="0">
              <a:latin typeface="+mj-ea"/>
              <a:ea typeface="+mj-ea"/>
            </a:endParaRPr>
          </a:p>
          <a:p>
            <a:r>
              <a:rPr lang="zh-CN" altLang="zh-CN" b="1" dirty="0" smtClean="0">
                <a:latin typeface="+mj-ea"/>
                <a:ea typeface="+mj-ea"/>
              </a:rPr>
              <a:t>从餐饮单位厨房排水除油设施分离出的油脂和排水管道或检查井清掏污物中提炼出的油脂</a:t>
            </a:r>
            <a:r>
              <a:rPr lang="zh-CN" altLang="zh-CN" dirty="0" smtClean="0">
                <a:latin typeface="+mj-ea"/>
                <a:ea typeface="+mj-ea"/>
              </a:rPr>
              <a:t>。</a:t>
            </a: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p:txBody>
      </p:sp>
      <p:sp>
        <p:nvSpPr>
          <p:cNvPr id="6" name="矩形 5"/>
          <p:cNvSpPr/>
          <p:nvPr/>
        </p:nvSpPr>
        <p:spPr>
          <a:xfrm>
            <a:off x="395288" y="1628775"/>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zh-CN" altLang="en-US" sz="2000" b="1" dirty="0" smtClean="0">
                <a:solidFill>
                  <a:srgbClr val="FFFF00"/>
                </a:solidFill>
              </a:rPr>
              <a:t>术语</a:t>
            </a:r>
            <a:endParaRPr lang="zh-CN" altLang="en-US" sz="2000" b="1" dirty="0">
              <a:solidFill>
                <a:srgbClr val="FFFF00"/>
              </a:solidFill>
            </a:endParaRPr>
          </a:p>
        </p:txBody>
      </p:sp>
      <p:sp>
        <p:nvSpPr>
          <p:cNvPr id="47109"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dirty="0">
                <a:solidFill>
                  <a:srgbClr val="FF0000"/>
                </a:solidFill>
                <a:ea typeface="黑体" pitchFamily="49" charset="-122"/>
                <a:cs typeface="Arial" charset="0"/>
              </a:rPr>
              <a:t>餐厨垃圾处理技术规范（</a:t>
            </a:r>
            <a:r>
              <a:rPr lang="en-US" altLang="zh-CN" sz="2400" b="1" dirty="0">
                <a:solidFill>
                  <a:srgbClr val="FF0000"/>
                </a:solidFill>
                <a:ea typeface="黑体" pitchFamily="49" charset="-122"/>
                <a:cs typeface="Arial" charset="0"/>
              </a:rPr>
              <a:t>CJJ 184-2012</a:t>
            </a:r>
            <a:r>
              <a:rPr lang="zh-CN" altLang="en-US" sz="2400" b="1" dirty="0">
                <a:solidFill>
                  <a:srgbClr val="FF0000"/>
                </a:solidFill>
                <a:ea typeface="黑体" pitchFamily="49" charset="-122"/>
                <a:cs typeface="Arial" charset="0"/>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A50B429-A9FC-4AFF-B58F-45B1E856B38F}"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34</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5" name="Rectangle 1"/>
          <p:cNvSpPr>
            <a:spLocks noChangeArrowheads="1"/>
          </p:cNvSpPr>
          <p:nvPr/>
        </p:nvSpPr>
        <p:spPr bwMode="auto">
          <a:xfrm>
            <a:off x="1042988" y="1628775"/>
            <a:ext cx="7345362" cy="412273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lgn="just" eaLnBrk="0" hangingPunct="0">
              <a:lnSpc>
                <a:spcPct val="130000"/>
              </a:lnSpc>
              <a:buFont typeface="Wingdings" pitchFamily="2" charset="2"/>
              <a:buChar char="l"/>
              <a:defRPr/>
            </a:pPr>
            <a:endParaRPr lang="en-US" altLang="zh-CN" sz="2000" b="1" dirty="0" smtClean="0">
              <a:solidFill>
                <a:srgbClr val="000000"/>
              </a:solidFill>
              <a:latin typeface="Times New Roman" pitchFamily="18" charset="0"/>
              <a:cs typeface="Times New Roman" pitchFamily="18" charset="0"/>
            </a:endParaRPr>
          </a:p>
          <a:p>
            <a:pPr marL="363538" indent="-363538" algn="just" eaLnBrk="0" hangingPunct="0">
              <a:lnSpc>
                <a:spcPct val="130000"/>
              </a:lnSpc>
              <a:buFont typeface="Wingdings" pitchFamily="2" charset="2"/>
              <a:buChar char="l"/>
              <a:defRPr/>
            </a:pPr>
            <a:r>
              <a:rPr lang="en-US" altLang="zh-CN" sz="2000" b="1" dirty="0" smtClean="0">
                <a:solidFill>
                  <a:srgbClr val="000000"/>
                </a:solidFill>
                <a:latin typeface="Times New Roman" pitchFamily="18" charset="0"/>
                <a:cs typeface="Times New Roman" pitchFamily="18" charset="0"/>
              </a:rPr>
              <a:t>3.0.1 </a:t>
            </a:r>
            <a:r>
              <a:rPr lang="zh-CN" altLang="en-US" sz="2000" b="1" dirty="0">
                <a:solidFill>
                  <a:srgbClr val="000000"/>
                </a:solidFill>
                <a:latin typeface="Times New Roman" pitchFamily="18" charset="0"/>
                <a:cs typeface="Times New Roman" pitchFamily="18" charset="0"/>
              </a:rPr>
              <a:t>餐饮垃圾的产生者应对产生的餐饮垃圾进行单独存放和收集，餐饮垃圾的收运者应对</a:t>
            </a:r>
            <a:r>
              <a:rPr lang="zh-CN" altLang="en-US" sz="2000" b="1" dirty="0">
                <a:solidFill>
                  <a:srgbClr val="000000"/>
                </a:solidFill>
                <a:latin typeface="Arial" pitchFamily="34" charset="0"/>
                <a:cs typeface="Arial" pitchFamily="34" charset="0"/>
              </a:rPr>
              <a:t>餐饮垃圾实施</a:t>
            </a:r>
            <a:r>
              <a:rPr lang="zh-CN" altLang="en-US" sz="2000" b="1" dirty="0">
                <a:solidFill>
                  <a:srgbClr val="000000"/>
                </a:solidFill>
                <a:latin typeface="Times New Roman" pitchFamily="18" charset="0"/>
                <a:cs typeface="Times New Roman" pitchFamily="18" charset="0"/>
              </a:rPr>
              <a:t>单独收运，收运中不得混入有害垃圾和其它垃圾。</a:t>
            </a:r>
          </a:p>
          <a:p>
            <a:pPr marL="363538" indent="-363538" algn="just" eaLnBrk="0" hangingPunct="0">
              <a:lnSpc>
                <a:spcPct val="130000"/>
              </a:lnSpc>
              <a:buFont typeface="Wingdings" pitchFamily="2" charset="2"/>
              <a:buChar char="l"/>
              <a:defRPr/>
            </a:pPr>
            <a:r>
              <a:rPr lang="en-US" altLang="zh-CN" sz="2000" b="1" dirty="0">
                <a:solidFill>
                  <a:srgbClr val="000000"/>
                </a:solidFill>
                <a:latin typeface="Times New Roman" pitchFamily="18" charset="0"/>
                <a:cs typeface="Times New Roman" pitchFamily="18" charset="0"/>
              </a:rPr>
              <a:t>3.0.2</a:t>
            </a:r>
            <a:r>
              <a:rPr lang="zh-CN" altLang="en-US" sz="2000" b="1" dirty="0">
                <a:solidFill>
                  <a:srgbClr val="000000"/>
                </a:solidFill>
                <a:latin typeface="Arial" pitchFamily="34" charset="0"/>
                <a:cs typeface="Arial" pitchFamily="34" charset="0"/>
              </a:rPr>
              <a:t>餐饮垃圾不得随意倾倒、堆放，不得排入雨水管道、污水排水管道、河道、公共厕所和生活垃圾收集设施中。</a:t>
            </a: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a:p>
            <a:pPr marL="363538" indent="-363538" algn="just" eaLnBrk="0" hangingPunct="0">
              <a:lnSpc>
                <a:spcPct val="130000"/>
              </a:lnSpc>
              <a:buFont typeface="Wingdings" pitchFamily="2" charset="2"/>
              <a:buChar char="l"/>
              <a:defRPr/>
            </a:pPr>
            <a:endParaRPr lang="zh-CN" altLang="en-US" sz="2000" b="1" dirty="0">
              <a:solidFill>
                <a:srgbClr val="000000"/>
              </a:solidFill>
              <a:latin typeface="Arial" pitchFamily="34" charset="0"/>
              <a:cs typeface="Arial" pitchFamily="34" charset="0"/>
            </a:endParaRPr>
          </a:p>
        </p:txBody>
      </p:sp>
      <p:sp>
        <p:nvSpPr>
          <p:cNvPr id="6" name="矩形 5"/>
          <p:cNvSpPr/>
          <p:nvPr/>
        </p:nvSpPr>
        <p:spPr>
          <a:xfrm>
            <a:off x="395288" y="1628775"/>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zh-CN" altLang="en-US" sz="2000" b="1">
                <a:solidFill>
                  <a:srgbClr val="FFFF00"/>
                </a:solidFill>
              </a:rPr>
              <a:t>收集和转运</a:t>
            </a:r>
          </a:p>
        </p:txBody>
      </p:sp>
      <p:sp>
        <p:nvSpPr>
          <p:cNvPr id="47109"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F87D2A76-44FD-4B8E-B7B1-65114301FE0A}"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35</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5" name="Rectangle 1"/>
          <p:cNvSpPr>
            <a:spLocks noChangeArrowheads="1"/>
          </p:cNvSpPr>
          <p:nvPr/>
        </p:nvSpPr>
        <p:spPr bwMode="auto">
          <a:xfrm>
            <a:off x="1042988" y="1484313"/>
            <a:ext cx="7416800" cy="45370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defRPr/>
            </a:pPr>
            <a:r>
              <a:rPr lang="en-US" altLang="zh-CN" sz="1500" b="1" dirty="0">
                <a:solidFill>
                  <a:schemeClr val="tx1"/>
                </a:solidFill>
                <a:latin typeface="Arial" pitchFamily="34" charset="0"/>
              </a:rPr>
              <a:t>5.2.1</a:t>
            </a:r>
            <a:r>
              <a:rPr lang="zh-CN" altLang="en-US" sz="1500" b="1" dirty="0">
                <a:solidFill>
                  <a:schemeClr val="tx1"/>
                </a:solidFill>
                <a:latin typeface="Arial" pitchFamily="34" charset="0"/>
              </a:rPr>
              <a:t>餐厨垃圾处理工程规模应根据该工程服务区域和用户的餐厨垃圾现状产生量及预测产生量确定。</a:t>
            </a:r>
          </a:p>
          <a:p>
            <a:pPr marL="363538" indent="-363538">
              <a:defRPr/>
            </a:pPr>
            <a:r>
              <a:rPr lang="en-US" altLang="zh-CN" sz="1500" b="1" dirty="0">
                <a:solidFill>
                  <a:schemeClr val="tx1"/>
                </a:solidFill>
                <a:latin typeface="Arial" pitchFamily="34" charset="0"/>
              </a:rPr>
              <a:t>5.2.2 </a:t>
            </a:r>
            <a:r>
              <a:rPr lang="zh-CN" altLang="en-US" sz="1500" b="1" dirty="0">
                <a:solidFill>
                  <a:srgbClr val="FF0000"/>
                </a:solidFill>
                <a:latin typeface="Arial" pitchFamily="34" charset="0"/>
              </a:rPr>
              <a:t>餐饮垃圾</a:t>
            </a:r>
            <a:r>
              <a:rPr lang="zh-CN" altLang="en-US" sz="1500" b="1" dirty="0">
                <a:solidFill>
                  <a:schemeClr val="tx1"/>
                </a:solidFill>
                <a:latin typeface="Arial" pitchFamily="34" charset="0"/>
              </a:rPr>
              <a:t>产生量应根据实际统计数据确定， 也可按人均日产生量按照公式（</a:t>
            </a:r>
            <a:r>
              <a:rPr lang="en-US" altLang="zh-CN" sz="1500" b="1" dirty="0">
                <a:solidFill>
                  <a:schemeClr val="tx1"/>
                </a:solidFill>
                <a:latin typeface="Arial" pitchFamily="34" charset="0"/>
              </a:rPr>
              <a:t>5.2.2</a:t>
            </a:r>
            <a:r>
              <a:rPr lang="zh-CN" altLang="en-US" sz="1500" b="1" dirty="0">
                <a:solidFill>
                  <a:schemeClr val="tx1"/>
                </a:solidFill>
                <a:latin typeface="Arial" pitchFamily="34" charset="0"/>
              </a:rPr>
              <a:t>）进行估算：</a:t>
            </a:r>
          </a:p>
          <a:p>
            <a:pPr marL="363538" indent="-363538">
              <a:defRPr/>
            </a:pPr>
            <a:r>
              <a:rPr lang="zh-CN" altLang="en-US" sz="1500" b="1" dirty="0">
                <a:solidFill>
                  <a:schemeClr val="tx1"/>
                </a:solidFill>
                <a:latin typeface="Arial" pitchFamily="34" charset="0"/>
              </a:rPr>
              <a:t>                                    </a:t>
            </a:r>
            <a:r>
              <a:rPr lang="en-US" altLang="zh-CN" sz="1500" b="1" i="1" dirty="0">
                <a:solidFill>
                  <a:schemeClr val="tx1"/>
                </a:solidFill>
                <a:latin typeface="Arial" pitchFamily="34" charset="0"/>
              </a:rPr>
              <a:t>M</a:t>
            </a:r>
            <a:r>
              <a:rPr lang="en-US" altLang="zh-CN" sz="1500" b="1" dirty="0">
                <a:solidFill>
                  <a:schemeClr val="tx1"/>
                </a:solidFill>
                <a:latin typeface="Arial" pitchFamily="34" charset="0"/>
              </a:rPr>
              <a:t>c= R m k</a:t>
            </a:r>
            <a:endParaRPr lang="zh-CN" altLang="en-US" sz="1500" b="1" dirty="0">
              <a:solidFill>
                <a:schemeClr val="tx1"/>
              </a:solidFill>
              <a:latin typeface="Arial" pitchFamily="34" charset="0"/>
            </a:endParaRPr>
          </a:p>
          <a:p>
            <a:pPr marL="363538" indent="-363538">
              <a:defRPr/>
            </a:pPr>
            <a:r>
              <a:rPr lang="zh-CN" altLang="en-US" sz="1500" b="1" dirty="0">
                <a:solidFill>
                  <a:schemeClr val="tx1"/>
                </a:solidFill>
                <a:latin typeface="Arial" pitchFamily="34" charset="0"/>
              </a:rPr>
              <a:t>式中：</a:t>
            </a:r>
            <a:r>
              <a:rPr lang="en-US" altLang="zh-CN" sz="1500" b="1" i="1" dirty="0">
                <a:solidFill>
                  <a:schemeClr val="tx1"/>
                </a:solidFill>
                <a:latin typeface="Arial" pitchFamily="34" charset="0"/>
              </a:rPr>
              <a:t>M</a:t>
            </a:r>
            <a:r>
              <a:rPr lang="en-US" altLang="zh-CN" sz="1500" b="1" dirty="0">
                <a:solidFill>
                  <a:schemeClr val="tx1"/>
                </a:solidFill>
                <a:latin typeface="Arial" pitchFamily="34" charset="0"/>
              </a:rPr>
              <a:t>c—</a:t>
            </a:r>
            <a:r>
              <a:rPr lang="zh-CN" altLang="en-US" sz="1500" b="1" dirty="0">
                <a:solidFill>
                  <a:schemeClr val="tx1"/>
                </a:solidFill>
                <a:latin typeface="Arial" pitchFamily="34" charset="0"/>
              </a:rPr>
              <a:t>某城市或区域餐饮垃圾日产生量，</a:t>
            </a:r>
            <a:r>
              <a:rPr lang="en-US" altLang="zh-CN" sz="1500" b="1" dirty="0">
                <a:solidFill>
                  <a:schemeClr val="tx1"/>
                </a:solidFill>
                <a:latin typeface="Arial" pitchFamily="34" charset="0"/>
              </a:rPr>
              <a:t>kg/ d;</a:t>
            </a:r>
          </a:p>
          <a:p>
            <a:pPr marL="363538" indent="-363538">
              <a:defRPr/>
            </a:pPr>
            <a:r>
              <a:rPr lang="en-US" altLang="zh-CN" sz="1500" b="1" dirty="0">
                <a:solidFill>
                  <a:schemeClr val="tx1"/>
                </a:solidFill>
                <a:latin typeface="Arial" pitchFamily="34" charset="0"/>
              </a:rPr>
              <a:t>           R—</a:t>
            </a:r>
            <a:r>
              <a:rPr lang="zh-CN" altLang="en-US" sz="1500" b="1" dirty="0">
                <a:solidFill>
                  <a:schemeClr val="tx1"/>
                </a:solidFill>
                <a:latin typeface="Arial" pitchFamily="34" charset="0"/>
              </a:rPr>
              <a:t>城市或区域常住人口；</a:t>
            </a:r>
          </a:p>
          <a:p>
            <a:pPr marL="363538" indent="-363538">
              <a:defRPr/>
            </a:pPr>
            <a:r>
              <a:rPr lang="zh-CN" altLang="en-US" sz="1500" b="1" dirty="0">
                <a:solidFill>
                  <a:schemeClr val="tx1"/>
                </a:solidFill>
                <a:latin typeface="Arial" pitchFamily="34" charset="0"/>
              </a:rPr>
              <a:t>           </a:t>
            </a:r>
            <a:r>
              <a:rPr lang="en-US" altLang="zh-CN" sz="1500" b="1" dirty="0">
                <a:solidFill>
                  <a:schemeClr val="tx1"/>
                </a:solidFill>
                <a:latin typeface="Arial" pitchFamily="34" charset="0"/>
              </a:rPr>
              <a:t>m—</a:t>
            </a:r>
            <a:r>
              <a:rPr lang="zh-CN" altLang="en-US" sz="1500" b="1" dirty="0">
                <a:solidFill>
                  <a:schemeClr val="tx1"/>
                </a:solidFill>
                <a:latin typeface="Arial" pitchFamily="34" charset="0"/>
              </a:rPr>
              <a:t>人均餐饮垃圾产生量基数，</a:t>
            </a:r>
            <a:r>
              <a:rPr lang="en-US" altLang="zh-CN" sz="1500" b="1" dirty="0">
                <a:solidFill>
                  <a:schemeClr val="tx1"/>
                </a:solidFill>
                <a:latin typeface="Arial" pitchFamily="34" charset="0"/>
              </a:rPr>
              <a:t>kg/</a:t>
            </a:r>
            <a:r>
              <a:rPr lang="zh-CN" altLang="en-US" sz="1500" b="1" dirty="0">
                <a:solidFill>
                  <a:schemeClr val="tx1"/>
                </a:solidFill>
                <a:latin typeface="Arial" pitchFamily="34" charset="0"/>
              </a:rPr>
              <a:t>人</a:t>
            </a:r>
            <a:r>
              <a:rPr lang="en-US" altLang="zh-CN" sz="1500" b="1" dirty="0">
                <a:solidFill>
                  <a:schemeClr val="tx1"/>
                </a:solidFill>
                <a:latin typeface="Arial" pitchFamily="34" charset="0"/>
              </a:rPr>
              <a:t>d;   </a:t>
            </a:r>
          </a:p>
          <a:p>
            <a:pPr marL="363538" indent="-363538">
              <a:defRPr/>
            </a:pPr>
            <a:r>
              <a:rPr lang="en-US" altLang="zh-CN" sz="1500" b="1" dirty="0">
                <a:solidFill>
                  <a:schemeClr val="tx1"/>
                </a:solidFill>
                <a:latin typeface="Arial" pitchFamily="34" charset="0"/>
              </a:rPr>
              <a:t>           k—</a:t>
            </a:r>
            <a:r>
              <a:rPr lang="zh-CN" altLang="en-US" sz="1500" b="1" dirty="0">
                <a:solidFill>
                  <a:schemeClr val="tx1"/>
                </a:solidFill>
                <a:latin typeface="Arial" pitchFamily="34" charset="0"/>
              </a:rPr>
              <a:t>餐饮垃圾产生量修正系数。</a:t>
            </a:r>
          </a:p>
          <a:p>
            <a:pPr marL="363538" indent="-363538">
              <a:defRPr/>
            </a:pPr>
            <a:r>
              <a:rPr lang="en-US" altLang="zh-CN" sz="1500" b="1" dirty="0">
                <a:solidFill>
                  <a:schemeClr val="tx1"/>
                </a:solidFill>
                <a:latin typeface="Arial" pitchFamily="34" charset="0"/>
              </a:rPr>
              <a:t>5.2.3 </a:t>
            </a:r>
            <a:r>
              <a:rPr lang="zh-CN" altLang="en-US" sz="1500" b="1" dirty="0">
                <a:solidFill>
                  <a:schemeClr val="tx1"/>
                </a:solidFill>
                <a:latin typeface="Arial" pitchFamily="34" charset="0"/>
              </a:rPr>
              <a:t>人均餐饮垃圾日产生量基数</a:t>
            </a:r>
            <a:r>
              <a:rPr lang="en-US" altLang="zh-CN" sz="1500" b="1" dirty="0">
                <a:solidFill>
                  <a:srgbClr val="FF0000"/>
                </a:solidFill>
                <a:latin typeface="Arial" pitchFamily="34" charset="0"/>
              </a:rPr>
              <a:t>m</a:t>
            </a:r>
            <a:r>
              <a:rPr lang="zh-CN" altLang="en-US" sz="1500" b="1" dirty="0">
                <a:solidFill>
                  <a:schemeClr val="tx1"/>
                </a:solidFill>
                <a:latin typeface="Arial" pitchFamily="34" charset="0"/>
              </a:rPr>
              <a:t>宜取</a:t>
            </a:r>
            <a:r>
              <a:rPr lang="en-US" altLang="zh-CN" sz="1500" b="1" dirty="0">
                <a:solidFill>
                  <a:schemeClr val="tx1"/>
                </a:solidFill>
                <a:latin typeface="Arial" pitchFamily="34" charset="0"/>
              </a:rPr>
              <a:t>0.1 kg/</a:t>
            </a:r>
            <a:r>
              <a:rPr lang="zh-CN" altLang="en-US" sz="1500" b="1" dirty="0">
                <a:solidFill>
                  <a:schemeClr val="tx1"/>
                </a:solidFill>
                <a:latin typeface="Arial" pitchFamily="34" charset="0"/>
              </a:rPr>
              <a:t>人</a:t>
            </a:r>
            <a:r>
              <a:rPr lang="en-US" altLang="zh-CN" sz="1500" b="1" dirty="0">
                <a:solidFill>
                  <a:schemeClr val="tx1"/>
                </a:solidFill>
                <a:latin typeface="Arial" pitchFamily="34" charset="0"/>
              </a:rPr>
              <a:t>d</a:t>
            </a:r>
            <a:r>
              <a:rPr lang="zh-CN" altLang="en-US" sz="1500" b="1" dirty="0">
                <a:solidFill>
                  <a:schemeClr val="tx1"/>
                </a:solidFill>
                <a:latin typeface="Arial" pitchFamily="34" charset="0"/>
              </a:rPr>
              <a:t>。</a:t>
            </a:r>
          </a:p>
          <a:p>
            <a:pPr marL="363538" indent="-363538">
              <a:defRPr/>
            </a:pPr>
            <a:r>
              <a:rPr lang="en-US" altLang="zh-CN" sz="1500" b="1" dirty="0">
                <a:solidFill>
                  <a:schemeClr val="tx1"/>
                </a:solidFill>
                <a:latin typeface="Arial" pitchFamily="34" charset="0"/>
              </a:rPr>
              <a:t>5.2.4 </a:t>
            </a:r>
            <a:r>
              <a:rPr lang="zh-CN" altLang="en-US" sz="1500" b="1" dirty="0">
                <a:solidFill>
                  <a:schemeClr val="tx1"/>
                </a:solidFill>
                <a:latin typeface="Arial" pitchFamily="34" charset="0"/>
              </a:rPr>
              <a:t>餐饮垃圾产生量修正系数</a:t>
            </a:r>
            <a:r>
              <a:rPr lang="en-US" altLang="zh-CN" sz="1500" b="1" dirty="0">
                <a:solidFill>
                  <a:srgbClr val="FF0000"/>
                </a:solidFill>
                <a:latin typeface="Arial" pitchFamily="34" charset="0"/>
              </a:rPr>
              <a:t>k</a:t>
            </a:r>
            <a:r>
              <a:rPr lang="zh-CN" altLang="en-US" sz="1500" b="1" dirty="0">
                <a:solidFill>
                  <a:schemeClr val="tx1"/>
                </a:solidFill>
                <a:latin typeface="Arial" pitchFamily="34" charset="0"/>
              </a:rPr>
              <a:t>的取值可按以下要求确定：</a:t>
            </a:r>
          </a:p>
          <a:p>
            <a:pPr marL="363538" indent="-363538">
              <a:defRPr/>
            </a:pPr>
            <a:r>
              <a:rPr lang="en-US" altLang="zh-CN" sz="1500" b="1" dirty="0">
                <a:solidFill>
                  <a:schemeClr val="tx1"/>
                </a:solidFill>
                <a:latin typeface="Arial" pitchFamily="34" charset="0"/>
              </a:rPr>
              <a:t>    1 </a:t>
            </a:r>
            <a:r>
              <a:rPr lang="zh-CN" altLang="en-US" sz="1500" b="1" dirty="0">
                <a:solidFill>
                  <a:schemeClr val="tx1"/>
                </a:solidFill>
                <a:latin typeface="Arial" pitchFamily="34" charset="0"/>
              </a:rPr>
              <a:t>经济发达城市、旅游业发达城市或高校多的城区可取</a:t>
            </a:r>
            <a:r>
              <a:rPr lang="en-US" altLang="zh-CN" sz="1500" b="1" dirty="0">
                <a:solidFill>
                  <a:schemeClr val="tx1"/>
                </a:solidFill>
                <a:latin typeface="Arial" pitchFamily="34" charset="0"/>
              </a:rPr>
              <a:t>1.05</a:t>
            </a:r>
            <a:r>
              <a:rPr lang="zh-CN" altLang="en-US" sz="1500" b="1" dirty="0">
                <a:solidFill>
                  <a:schemeClr val="tx1"/>
                </a:solidFill>
                <a:latin typeface="Arial" pitchFamily="34" charset="0"/>
              </a:rPr>
              <a:t>～</a:t>
            </a:r>
            <a:r>
              <a:rPr lang="en-US" altLang="zh-CN" sz="1500" b="1" dirty="0">
                <a:solidFill>
                  <a:schemeClr val="tx1"/>
                </a:solidFill>
                <a:latin typeface="Arial" pitchFamily="34" charset="0"/>
              </a:rPr>
              <a:t>1.15</a:t>
            </a:r>
            <a:r>
              <a:rPr lang="zh-CN" altLang="en-US" sz="1500" b="1" dirty="0">
                <a:solidFill>
                  <a:schemeClr val="tx1"/>
                </a:solidFill>
                <a:latin typeface="Arial" pitchFamily="34" charset="0"/>
              </a:rPr>
              <a:t>；</a:t>
            </a:r>
          </a:p>
          <a:p>
            <a:pPr marL="363538" indent="-363538">
              <a:defRPr/>
            </a:pPr>
            <a:r>
              <a:rPr lang="en-US" altLang="zh-CN" sz="1500" b="1" dirty="0">
                <a:solidFill>
                  <a:schemeClr val="tx1"/>
                </a:solidFill>
                <a:latin typeface="Arial" pitchFamily="34" charset="0"/>
              </a:rPr>
              <a:t>    2 </a:t>
            </a:r>
            <a:r>
              <a:rPr lang="zh-CN" altLang="en-US" sz="1500" b="1" dirty="0">
                <a:solidFill>
                  <a:schemeClr val="tx1"/>
                </a:solidFill>
                <a:latin typeface="Arial" pitchFamily="34" charset="0"/>
              </a:rPr>
              <a:t>经济发达旅游城市、经济发达沿海城市可取</a:t>
            </a:r>
            <a:r>
              <a:rPr lang="en-US" altLang="zh-CN" sz="1500" b="1" dirty="0">
                <a:solidFill>
                  <a:schemeClr val="tx1"/>
                </a:solidFill>
                <a:latin typeface="Arial" pitchFamily="34" charset="0"/>
              </a:rPr>
              <a:t>1.15</a:t>
            </a:r>
            <a:r>
              <a:rPr lang="zh-CN" altLang="en-US" sz="1500" b="1" dirty="0">
                <a:solidFill>
                  <a:schemeClr val="tx1"/>
                </a:solidFill>
                <a:latin typeface="Arial" pitchFamily="34" charset="0"/>
              </a:rPr>
              <a:t>～</a:t>
            </a:r>
            <a:r>
              <a:rPr lang="en-US" altLang="zh-CN" sz="1500" b="1" dirty="0">
                <a:solidFill>
                  <a:schemeClr val="tx1"/>
                </a:solidFill>
                <a:latin typeface="Arial" pitchFamily="34" charset="0"/>
              </a:rPr>
              <a:t>1.30</a:t>
            </a:r>
            <a:r>
              <a:rPr lang="zh-CN" altLang="en-US" sz="1500" b="1" dirty="0">
                <a:solidFill>
                  <a:schemeClr val="tx1"/>
                </a:solidFill>
                <a:latin typeface="Arial" pitchFamily="34" charset="0"/>
              </a:rPr>
              <a:t>；</a:t>
            </a:r>
          </a:p>
          <a:p>
            <a:pPr marL="363538" indent="-363538">
              <a:defRPr/>
            </a:pPr>
            <a:r>
              <a:rPr lang="en-US" altLang="zh-CN" sz="1500" b="1" dirty="0">
                <a:solidFill>
                  <a:schemeClr val="tx1"/>
                </a:solidFill>
                <a:latin typeface="Arial" pitchFamily="34" charset="0"/>
              </a:rPr>
              <a:t>    3 </a:t>
            </a:r>
            <a:r>
              <a:rPr lang="zh-CN" altLang="en-US" sz="1500" b="1" dirty="0">
                <a:solidFill>
                  <a:schemeClr val="tx1"/>
                </a:solidFill>
                <a:latin typeface="Arial" pitchFamily="34" charset="0"/>
              </a:rPr>
              <a:t>普通城市可取</a:t>
            </a:r>
            <a:r>
              <a:rPr lang="en-US" altLang="zh-CN" sz="1500" b="1" dirty="0">
                <a:solidFill>
                  <a:schemeClr val="tx1"/>
                </a:solidFill>
                <a:latin typeface="Arial" pitchFamily="34" charset="0"/>
              </a:rPr>
              <a:t>1.00</a:t>
            </a:r>
            <a:r>
              <a:rPr lang="zh-CN" altLang="en-US" sz="1500" b="1" dirty="0">
                <a:solidFill>
                  <a:schemeClr val="tx1"/>
                </a:solidFill>
                <a:latin typeface="Arial" pitchFamily="34" charset="0"/>
              </a:rPr>
              <a:t>。</a:t>
            </a:r>
          </a:p>
          <a:p>
            <a:pPr marL="363538" indent="-363538">
              <a:defRPr/>
            </a:pPr>
            <a:r>
              <a:rPr lang="en-US" altLang="zh-CN" sz="1500" b="1" dirty="0">
                <a:solidFill>
                  <a:schemeClr val="tx1"/>
                </a:solidFill>
                <a:latin typeface="Arial" pitchFamily="34" charset="0"/>
              </a:rPr>
              <a:t>5.2.5 </a:t>
            </a:r>
            <a:r>
              <a:rPr lang="zh-CN" altLang="en-US" sz="1500" b="1" dirty="0">
                <a:solidFill>
                  <a:schemeClr val="tx1"/>
                </a:solidFill>
                <a:latin typeface="Arial" pitchFamily="34" charset="0"/>
              </a:rPr>
              <a:t>餐厨垃圾处理厂宜按下列规定分类</a:t>
            </a:r>
          </a:p>
          <a:p>
            <a:pPr marL="363538" indent="-363538">
              <a:defRPr/>
            </a:pPr>
            <a:r>
              <a:rPr lang="zh-CN" altLang="en-US" sz="1500" b="1" dirty="0">
                <a:solidFill>
                  <a:schemeClr val="tx1"/>
                </a:solidFill>
                <a:latin typeface="Arial" pitchFamily="34" charset="0"/>
              </a:rPr>
              <a:t>   </a:t>
            </a:r>
            <a:r>
              <a:rPr lang="en-US" altLang="zh-CN" sz="1500" b="1" dirty="0">
                <a:solidFill>
                  <a:schemeClr val="tx1"/>
                </a:solidFill>
                <a:latin typeface="Arial" pitchFamily="34" charset="0"/>
              </a:rPr>
              <a:t>1  Ⅰ</a:t>
            </a:r>
            <a:r>
              <a:rPr lang="zh-CN" altLang="en-US" sz="1500" b="1" dirty="0">
                <a:solidFill>
                  <a:schemeClr val="tx1"/>
                </a:solidFill>
                <a:latin typeface="Arial" pitchFamily="34" charset="0"/>
              </a:rPr>
              <a:t>类餐厨垃圾处理厂：全厂总处理能力</a:t>
            </a:r>
            <a:r>
              <a:rPr lang="en-US" altLang="zh-CN" sz="1500" b="1" dirty="0">
                <a:solidFill>
                  <a:schemeClr val="tx1"/>
                </a:solidFill>
                <a:latin typeface="Arial" pitchFamily="34" charset="0"/>
              </a:rPr>
              <a:t>300 t/d</a:t>
            </a:r>
            <a:r>
              <a:rPr lang="zh-CN" altLang="en-US" sz="1500" b="1" dirty="0">
                <a:solidFill>
                  <a:schemeClr val="tx1"/>
                </a:solidFill>
                <a:latin typeface="Arial" pitchFamily="34" charset="0"/>
              </a:rPr>
              <a:t>以上（含</a:t>
            </a:r>
            <a:r>
              <a:rPr lang="en-US" altLang="zh-CN" sz="1500" b="1" dirty="0">
                <a:solidFill>
                  <a:schemeClr val="tx1"/>
                </a:solidFill>
                <a:latin typeface="Arial" pitchFamily="34" charset="0"/>
              </a:rPr>
              <a:t>300 t/d</a:t>
            </a:r>
            <a:r>
              <a:rPr lang="zh-CN" altLang="en-US" sz="1500" b="1" dirty="0">
                <a:solidFill>
                  <a:schemeClr val="tx1"/>
                </a:solidFill>
                <a:latin typeface="Arial" pitchFamily="34" charset="0"/>
              </a:rPr>
              <a:t>）；</a:t>
            </a:r>
          </a:p>
          <a:p>
            <a:pPr marL="363538" indent="-363538">
              <a:defRPr/>
            </a:pPr>
            <a:r>
              <a:rPr lang="zh-CN" altLang="en-US" sz="1500" b="1" dirty="0">
                <a:solidFill>
                  <a:schemeClr val="tx1"/>
                </a:solidFill>
                <a:latin typeface="Arial" pitchFamily="34" charset="0"/>
              </a:rPr>
              <a:t>   </a:t>
            </a:r>
            <a:r>
              <a:rPr lang="en-US" altLang="zh-CN" sz="1500" b="1" dirty="0">
                <a:solidFill>
                  <a:schemeClr val="tx1"/>
                </a:solidFill>
                <a:latin typeface="Arial" pitchFamily="34" charset="0"/>
              </a:rPr>
              <a:t>2  Ⅱ</a:t>
            </a:r>
            <a:r>
              <a:rPr lang="zh-CN" altLang="en-US" sz="1500" b="1" dirty="0">
                <a:solidFill>
                  <a:schemeClr val="tx1"/>
                </a:solidFill>
                <a:latin typeface="Arial" pitchFamily="34" charset="0"/>
              </a:rPr>
              <a:t>类餐厨垃圾处理厂： 全厂总处理能力介于</a:t>
            </a:r>
            <a:r>
              <a:rPr lang="en-US" altLang="zh-CN" sz="1500" b="1" dirty="0">
                <a:solidFill>
                  <a:schemeClr val="tx1"/>
                </a:solidFill>
                <a:latin typeface="Arial" pitchFamily="34" charset="0"/>
              </a:rPr>
              <a:t>150 t/d</a:t>
            </a:r>
            <a:r>
              <a:rPr lang="zh-CN" altLang="en-US" sz="1500" b="1" dirty="0">
                <a:solidFill>
                  <a:schemeClr val="tx1"/>
                </a:solidFill>
                <a:latin typeface="Arial" pitchFamily="34" charset="0"/>
              </a:rPr>
              <a:t>～</a:t>
            </a:r>
            <a:r>
              <a:rPr lang="en-US" altLang="zh-CN" sz="1500" b="1" dirty="0">
                <a:solidFill>
                  <a:schemeClr val="tx1"/>
                </a:solidFill>
                <a:latin typeface="Arial" pitchFamily="34" charset="0"/>
              </a:rPr>
              <a:t>300 t/d</a:t>
            </a:r>
            <a:r>
              <a:rPr lang="zh-CN" altLang="en-US" sz="1500" b="1" dirty="0">
                <a:solidFill>
                  <a:schemeClr val="tx1"/>
                </a:solidFill>
                <a:latin typeface="Arial" pitchFamily="34" charset="0"/>
              </a:rPr>
              <a:t>（含</a:t>
            </a:r>
            <a:r>
              <a:rPr lang="en-US" altLang="zh-CN" sz="1500" b="1" dirty="0">
                <a:solidFill>
                  <a:schemeClr val="tx1"/>
                </a:solidFill>
                <a:latin typeface="Arial" pitchFamily="34" charset="0"/>
              </a:rPr>
              <a:t>150 t/d</a:t>
            </a:r>
            <a:r>
              <a:rPr lang="zh-CN" altLang="en-US" sz="1500" b="1" dirty="0">
                <a:solidFill>
                  <a:schemeClr val="tx1"/>
                </a:solidFill>
                <a:latin typeface="Arial" pitchFamily="34" charset="0"/>
              </a:rPr>
              <a:t>）；</a:t>
            </a:r>
          </a:p>
          <a:p>
            <a:pPr marL="363538" indent="-363538">
              <a:defRPr/>
            </a:pPr>
            <a:r>
              <a:rPr lang="zh-CN" altLang="en-US" sz="1500" b="1" dirty="0">
                <a:solidFill>
                  <a:schemeClr val="tx1"/>
                </a:solidFill>
                <a:latin typeface="Arial" pitchFamily="34" charset="0"/>
              </a:rPr>
              <a:t>   </a:t>
            </a:r>
            <a:r>
              <a:rPr lang="en-US" altLang="zh-CN" sz="1500" b="1" dirty="0">
                <a:solidFill>
                  <a:schemeClr val="tx1"/>
                </a:solidFill>
                <a:latin typeface="Arial" pitchFamily="34" charset="0"/>
              </a:rPr>
              <a:t>3  Ⅲ</a:t>
            </a:r>
            <a:r>
              <a:rPr lang="zh-CN" altLang="en-US" sz="1500" b="1" dirty="0">
                <a:solidFill>
                  <a:schemeClr val="tx1"/>
                </a:solidFill>
                <a:latin typeface="Arial" pitchFamily="34" charset="0"/>
              </a:rPr>
              <a:t>类餐厨垃圾处理厂： 全厂总处理能力</a:t>
            </a:r>
            <a:r>
              <a:rPr lang="en-US" altLang="zh-CN" sz="1500" b="1" dirty="0">
                <a:solidFill>
                  <a:schemeClr val="tx1"/>
                </a:solidFill>
                <a:latin typeface="Arial" pitchFamily="34" charset="0"/>
              </a:rPr>
              <a:t>50 t/d</a:t>
            </a:r>
            <a:r>
              <a:rPr lang="zh-CN" altLang="en-US" sz="1500" b="1" dirty="0">
                <a:solidFill>
                  <a:schemeClr val="tx1"/>
                </a:solidFill>
                <a:latin typeface="Arial" pitchFamily="34" charset="0"/>
              </a:rPr>
              <a:t>～</a:t>
            </a:r>
            <a:r>
              <a:rPr lang="en-US" altLang="zh-CN" sz="1500" b="1" dirty="0">
                <a:solidFill>
                  <a:schemeClr val="tx1"/>
                </a:solidFill>
                <a:latin typeface="Arial" pitchFamily="34" charset="0"/>
              </a:rPr>
              <a:t>150 t/d</a:t>
            </a:r>
            <a:r>
              <a:rPr lang="zh-CN" altLang="en-US" sz="1500" b="1" dirty="0">
                <a:solidFill>
                  <a:schemeClr val="tx1"/>
                </a:solidFill>
                <a:latin typeface="Arial" pitchFamily="34" charset="0"/>
              </a:rPr>
              <a:t>（含</a:t>
            </a:r>
            <a:r>
              <a:rPr lang="en-US" altLang="zh-CN" sz="1500" b="1" dirty="0">
                <a:solidFill>
                  <a:schemeClr val="tx1"/>
                </a:solidFill>
                <a:latin typeface="Arial" pitchFamily="34" charset="0"/>
              </a:rPr>
              <a:t>50 t/d</a:t>
            </a:r>
            <a:r>
              <a:rPr lang="zh-CN" altLang="en-US" sz="1500" b="1" dirty="0">
                <a:solidFill>
                  <a:schemeClr val="tx1"/>
                </a:solidFill>
                <a:latin typeface="Arial" pitchFamily="34" charset="0"/>
              </a:rPr>
              <a:t>）；</a:t>
            </a:r>
          </a:p>
          <a:p>
            <a:pPr marL="363538" indent="-363538">
              <a:defRPr/>
            </a:pPr>
            <a:r>
              <a:rPr lang="en-US" altLang="zh-CN" sz="1500" b="1" dirty="0">
                <a:solidFill>
                  <a:schemeClr val="tx1"/>
                </a:solidFill>
                <a:latin typeface="Arial" pitchFamily="34" charset="0"/>
              </a:rPr>
              <a:t>   4  IV</a:t>
            </a:r>
            <a:r>
              <a:rPr lang="zh-CN" altLang="en-US" sz="1500" b="1" dirty="0">
                <a:solidFill>
                  <a:schemeClr val="tx1"/>
                </a:solidFill>
                <a:latin typeface="Arial" pitchFamily="34" charset="0"/>
              </a:rPr>
              <a:t>类餐厨垃圾处理厂： 全厂总处理能力</a:t>
            </a:r>
            <a:r>
              <a:rPr lang="en-US" altLang="zh-CN" sz="1500" b="1" dirty="0">
                <a:solidFill>
                  <a:schemeClr val="tx1"/>
                </a:solidFill>
                <a:latin typeface="Arial" pitchFamily="34" charset="0"/>
              </a:rPr>
              <a:t>50 t/d</a:t>
            </a:r>
            <a:r>
              <a:rPr lang="zh-CN" altLang="en-US" sz="1500" b="1" dirty="0">
                <a:solidFill>
                  <a:schemeClr val="tx1"/>
                </a:solidFill>
                <a:latin typeface="Arial" pitchFamily="34" charset="0"/>
              </a:rPr>
              <a:t>以下。</a:t>
            </a:r>
            <a:endParaRPr lang="zh-CN" altLang="en-US" sz="1500" b="1" dirty="0">
              <a:solidFill>
                <a:srgbClr val="000000"/>
              </a:solidFill>
              <a:latin typeface="Arial" pitchFamily="34" charset="0"/>
              <a:cs typeface="Arial" pitchFamily="34" charset="0"/>
            </a:endParaRPr>
          </a:p>
        </p:txBody>
      </p:sp>
      <p:sp>
        <p:nvSpPr>
          <p:cNvPr id="6" name="矩形 5"/>
          <p:cNvSpPr/>
          <p:nvPr/>
        </p:nvSpPr>
        <p:spPr>
          <a:xfrm>
            <a:off x="395288" y="1628775"/>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a:defRPr/>
            </a:pPr>
            <a:r>
              <a:rPr lang="zh-CN" altLang="en-US" b="1">
                <a:solidFill>
                  <a:srgbClr val="FFFF00"/>
                </a:solidFill>
                <a:latin typeface="Arial" pitchFamily="34" charset="0"/>
              </a:rPr>
              <a:t>规模与分类</a:t>
            </a:r>
            <a:r>
              <a:rPr lang="zh-CN" altLang="en-US">
                <a:solidFill>
                  <a:schemeClr val="tx1"/>
                </a:solidFill>
                <a:latin typeface="Arial" pitchFamily="34" charset="0"/>
              </a:rPr>
              <a:t> </a:t>
            </a:r>
          </a:p>
        </p:txBody>
      </p:sp>
      <p:sp>
        <p:nvSpPr>
          <p:cNvPr id="1030"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
        <p:nvSpPr>
          <p:cNvPr id="135175" name="Rectangle 7"/>
          <p:cNvSpPr>
            <a:spLocks noChangeArrowheads="1"/>
          </p:cNvSpPr>
          <p:nvPr/>
        </p:nvSpPr>
        <p:spPr bwMode="auto">
          <a:xfrm>
            <a:off x="0" y="0"/>
            <a:ext cx="9144000" cy="0"/>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txBody>
          <a:bodyPr wrap="none" anchor="ctr">
            <a:spAutoFit/>
          </a:bodyPr>
          <a:lstStyle/>
          <a:p>
            <a:pPr>
              <a:defRPr/>
            </a:pPr>
            <a:endParaRPr lang="zh-CN" altLang="en-US">
              <a:latin typeface="Arial" pitchFamily="34" charset="0"/>
            </a:endParaRPr>
          </a:p>
        </p:txBody>
      </p:sp>
      <p:sp>
        <p:nvSpPr>
          <p:cNvPr id="135176" name="Rectangle 8"/>
          <p:cNvSpPr>
            <a:spLocks noChangeArrowheads="1"/>
          </p:cNvSpPr>
          <p:nvPr/>
        </p:nvSpPr>
        <p:spPr bwMode="auto">
          <a:xfrm>
            <a:off x="0" y="228600"/>
            <a:ext cx="242888" cy="274638"/>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txBody>
          <a:bodyPr wrap="none" anchor="ctr">
            <a:spAutoFit/>
          </a:bodyPr>
          <a:lstStyle/>
          <a:p>
            <a:pPr eaLnBrk="0" hangingPunct="0">
              <a:defRPr/>
            </a:pPr>
            <a:r>
              <a:rPr lang="zh-CN" altLang="en-US" sz="1200">
                <a:latin typeface="Times New Roman" pitchFamily="18" charset="0"/>
                <a:cs typeface="Times New Roman" pitchFamily="18" charset="0"/>
              </a:rPr>
              <a:t> </a:t>
            </a:r>
            <a:r>
              <a:rPr lang="zh-CN" altLang="en-US" sz="600">
                <a:latin typeface="Arial" pitchFamily="34" charset="0"/>
              </a:rPr>
              <a:t> </a:t>
            </a:r>
            <a:endParaRPr lang="zh-CN" altLang="en-US">
              <a:latin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10CF1DDD-4A9E-42FF-8E0C-E7F47FD3A9A7}"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36</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5" name="Rectangle 1"/>
          <p:cNvSpPr>
            <a:spLocks noChangeArrowheads="1"/>
          </p:cNvSpPr>
          <p:nvPr/>
        </p:nvSpPr>
        <p:spPr bwMode="auto">
          <a:xfrm>
            <a:off x="1042988" y="1412875"/>
            <a:ext cx="7632700" cy="47529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tIns="165048" bIns="165048" anchor="ctr"/>
          <a:lstStyle/>
          <a:p>
            <a:pPr marL="363538" indent="-363538">
              <a:lnSpc>
                <a:spcPct val="110000"/>
              </a:lnSpc>
              <a:defRPr/>
            </a:pPr>
            <a:r>
              <a:rPr lang="en-US" altLang="zh-CN" sz="1400" b="1" dirty="0">
                <a:solidFill>
                  <a:schemeClr val="tx1"/>
                </a:solidFill>
                <a:latin typeface="Arial" pitchFamily="34" charset="0"/>
              </a:rPr>
              <a:t>7.3.1</a:t>
            </a:r>
            <a:r>
              <a:rPr lang="zh-CN" altLang="en-US" sz="1400" b="1" dirty="0">
                <a:solidFill>
                  <a:schemeClr val="tx1"/>
                </a:solidFill>
                <a:latin typeface="Arial" pitchFamily="34" charset="0"/>
              </a:rPr>
              <a:t>厌氧消化前餐厨垃圾破碎粒度</a:t>
            </a:r>
            <a:r>
              <a:rPr lang="zh-CN" altLang="en-US" sz="1400" b="1" dirty="0">
                <a:solidFill>
                  <a:srgbClr val="FF0000"/>
                </a:solidFill>
                <a:latin typeface="Arial" pitchFamily="34" charset="0"/>
              </a:rPr>
              <a:t>应小于</a:t>
            </a:r>
            <a:r>
              <a:rPr lang="en-US" altLang="zh-CN" sz="1400" b="1" dirty="0">
                <a:solidFill>
                  <a:srgbClr val="FF0000"/>
                </a:solidFill>
                <a:latin typeface="Arial" pitchFamily="34" charset="0"/>
              </a:rPr>
              <a:t>10mm</a:t>
            </a:r>
            <a:r>
              <a:rPr lang="en-US" altLang="zh-CN" sz="1400" b="1" dirty="0">
                <a:solidFill>
                  <a:schemeClr val="tx1"/>
                </a:solidFill>
                <a:latin typeface="Arial" pitchFamily="34" charset="0"/>
              </a:rPr>
              <a:t>, </a:t>
            </a:r>
            <a:r>
              <a:rPr lang="zh-CN" altLang="en-US" sz="1400" b="1" dirty="0">
                <a:solidFill>
                  <a:schemeClr val="tx1"/>
                </a:solidFill>
                <a:latin typeface="Arial" pitchFamily="34" charset="0"/>
              </a:rPr>
              <a:t>并应混合均匀。</a:t>
            </a:r>
          </a:p>
          <a:p>
            <a:pPr marL="363538" indent="-363538">
              <a:lnSpc>
                <a:spcPct val="110000"/>
              </a:lnSpc>
              <a:defRPr/>
            </a:pPr>
            <a:r>
              <a:rPr lang="en-US" altLang="zh-CN" sz="1400" b="1" dirty="0">
                <a:solidFill>
                  <a:schemeClr val="tx1"/>
                </a:solidFill>
                <a:latin typeface="Arial" pitchFamily="34" charset="0"/>
              </a:rPr>
              <a:t>7.3.2</a:t>
            </a:r>
            <a:r>
              <a:rPr lang="zh-CN" altLang="en-US" sz="1400" b="1" dirty="0">
                <a:solidFill>
                  <a:schemeClr val="tx1"/>
                </a:solidFill>
                <a:latin typeface="Arial" pitchFamily="34" charset="0"/>
              </a:rPr>
              <a:t>餐厨垃圾厌氧消化的工艺应根据餐厨垃圾的特性、当地的条件经过技术经济比较后确定。</a:t>
            </a:r>
          </a:p>
          <a:p>
            <a:pPr marL="363538" indent="-363538">
              <a:lnSpc>
                <a:spcPct val="110000"/>
              </a:lnSpc>
              <a:defRPr/>
            </a:pPr>
            <a:r>
              <a:rPr lang="en-US" altLang="zh-CN" sz="1400" b="1" dirty="0">
                <a:solidFill>
                  <a:schemeClr val="tx1"/>
                </a:solidFill>
                <a:latin typeface="Arial" pitchFamily="34" charset="0"/>
              </a:rPr>
              <a:t>7.3.3</a:t>
            </a:r>
            <a:r>
              <a:rPr lang="zh-CN" altLang="en-US" sz="1400" b="1" dirty="0">
                <a:solidFill>
                  <a:schemeClr val="tx1"/>
                </a:solidFill>
                <a:latin typeface="Arial" pitchFamily="34" charset="0"/>
              </a:rPr>
              <a:t>湿式工艺的消化物料含固率</a:t>
            </a:r>
            <a:r>
              <a:rPr lang="zh-CN" altLang="en-US" sz="1400" b="1" dirty="0">
                <a:solidFill>
                  <a:srgbClr val="FF0000"/>
                </a:solidFill>
                <a:latin typeface="Arial" pitchFamily="34" charset="0"/>
              </a:rPr>
              <a:t>宜为</a:t>
            </a:r>
            <a:r>
              <a:rPr lang="en-US" altLang="zh-CN" sz="1400" b="1" dirty="0">
                <a:solidFill>
                  <a:srgbClr val="FF0000"/>
                </a:solidFill>
                <a:latin typeface="Arial" pitchFamily="34" charset="0"/>
              </a:rPr>
              <a:t>8%~18%</a:t>
            </a:r>
            <a:r>
              <a:rPr lang="zh-CN" altLang="en-US" sz="1400" b="1" dirty="0">
                <a:solidFill>
                  <a:schemeClr val="tx1"/>
                </a:solidFill>
                <a:latin typeface="Arial" pitchFamily="34" charset="0"/>
              </a:rPr>
              <a:t>，物料消化停留时间</a:t>
            </a:r>
            <a:r>
              <a:rPr lang="zh-CN" altLang="en-US" sz="1400" b="1" dirty="0">
                <a:solidFill>
                  <a:srgbClr val="FF0000"/>
                </a:solidFill>
                <a:latin typeface="Arial" pitchFamily="34" charset="0"/>
              </a:rPr>
              <a:t>不宜低于</a:t>
            </a:r>
            <a:r>
              <a:rPr lang="en-US" altLang="zh-CN" sz="1400" b="1" dirty="0">
                <a:solidFill>
                  <a:srgbClr val="FF0000"/>
                </a:solidFill>
                <a:latin typeface="Arial" pitchFamily="34" charset="0"/>
              </a:rPr>
              <a:t>15</a:t>
            </a:r>
            <a:r>
              <a:rPr lang="zh-CN" altLang="en-US" sz="1400" b="1" dirty="0">
                <a:solidFill>
                  <a:srgbClr val="FF0000"/>
                </a:solidFill>
                <a:latin typeface="Arial" pitchFamily="34" charset="0"/>
              </a:rPr>
              <a:t>天</a:t>
            </a:r>
            <a:r>
              <a:rPr lang="zh-CN" altLang="en-US" sz="1400" b="1" dirty="0">
                <a:solidFill>
                  <a:schemeClr val="tx1"/>
                </a:solidFill>
                <a:latin typeface="Arial" pitchFamily="34" charset="0"/>
              </a:rPr>
              <a:t>。</a:t>
            </a:r>
          </a:p>
          <a:p>
            <a:pPr marL="363538" indent="-363538">
              <a:lnSpc>
                <a:spcPct val="110000"/>
              </a:lnSpc>
              <a:defRPr/>
            </a:pPr>
            <a:r>
              <a:rPr lang="en-US" altLang="zh-CN" sz="1400" b="1" dirty="0">
                <a:solidFill>
                  <a:schemeClr val="tx1"/>
                </a:solidFill>
                <a:latin typeface="Arial" pitchFamily="34" charset="0"/>
              </a:rPr>
              <a:t>7.3.4 </a:t>
            </a:r>
            <a:r>
              <a:rPr lang="zh-CN" altLang="en-US" sz="1400" b="1" dirty="0">
                <a:solidFill>
                  <a:schemeClr val="tx1"/>
                </a:solidFill>
                <a:latin typeface="Arial" pitchFamily="34" charset="0"/>
              </a:rPr>
              <a:t>干式工艺的消化物含固率</a:t>
            </a:r>
            <a:r>
              <a:rPr lang="zh-CN" altLang="en-US" sz="1400" b="1" dirty="0">
                <a:solidFill>
                  <a:srgbClr val="FF0000"/>
                </a:solidFill>
                <a:latin typeface="Arial" pitchFamily="34" charset="0"/>
              </a:rPr>
              <a:t>宜为</a:t>
            </a:r>
            <a:r>
              <a:rPr lang="en-US" altLang="zh-CN" sz="1400" b="1" dirty="0">
                <a:solidFill>
                  <a:srgbClr val="FF0000"/>
                </a:solidFill>
                <a:latin typeface="Arial" pitchFamily="34" charset="0"/>
              </a:rPr>
              <a:t>18%~30%</a:t>
            </a:r>
            <a:r>
              <a:rPr lang="zh-CN" altLang="en-US" sz="1400" b="1" dirty="0">
                <a:solidFill>
                  <a:schemeClr val="tx1"/>
                </a:solidFill>
                <a:latin typeface="Arial" pitchFamily="34" charset="0"/>
              </a:rPr>
              <a:t>，物料消化停留时间</a:t>
            </a:r>
            <a:r>
              <a:rPr lang="zh-CN" altLang="en-US" sz="1400" b="1" dirty="0">
                <a:solidFill>
                  <a:srgbClr val="FF0000"/>
                </a:solidFill>
                <a:latin typeface="Arial" pitchFamily="34" charset="0"/>
              </a:rPr>
              <a:t>不宜低于</a:t>
            </a:r>
            <a:r>
              <a:rPr lang="en-US" altLang="zh-CN" sz="1400" b="1" dirty="0">
                <a:solidFill>
                  <a:srgbClr val="FF0000"/>
                </a:solidFill>
                <a:latin typeface="Arial" pitchFamily="34" charset="0"/>
              </a:rPr>
              <a:t>20</a:t>
            </a:r>
            <a:r>
              <a:rPr lang="zh-CN" altLang="en-US" sz="1400" b="1" dirty="0">
                <a:solidFill>
                  <a:srgbClr val="FF0000"/>
                </a:solidFill>
                <a:latin typeface="Arial" pitchFamily="34" charset="0"/>
              </a:rPr>
              <a:t>天</a:t>
            </a:r>
            <a:r>
              <a:rPr lang="zh-CN" altLang="en-US" sz="1400" b="1" dirty="0">
                <a:solidFill>
                  <a:schemeClr val="tx1"/>
                </a:solidFill>
                <a:latin typeface="Arial" pitchFamily="34" charset="0"/>
              </a:rPr>
              <a:t>。</a:t>
            </a:r>
          </a:p>
          <a:p>
            <a:pPr marL="363538" indent="-363538">
              <a:lnSpc>
                <a:spcPct val="110000"/>
              </a:lnSpc>
              <a:defRPr/>
            </a:pPr>
            <a:r>
              <a:rPr lang="en-US" altLang="zh-CN" sz="1400" b="1" dirty="0">
                <a:solidFill>
                  <a:schemeClr val="tx1"/>
                </a:solidFill>
                <a:latin typeface="Arial" pitchFamily="34" charset="0"/>
              </a:rPr>
              <a:t>7.3.5</a:t>
            </a:r>
            <a:r>
              <a:rPr lang="zh-CN" altLang="en-US" sz="1400" b="1" dirty="0">
                <a:solidFill>
                  <a:schemeClr val="tx1"/>
                </a:solidFill>
                <a:latin typeface="Arial" pitchFamily="34" charset="0"/>
              </a:rPr>
              <a:t>消化物料碳氮比（</a:t>
            </a:r>
            <a:r>
              <a:rPr lang="en-US" altLang="zh-CN" sz="1400" b="1" dirty="0">
                <a:solidFill>
                  <a:schemeClr val="tx1"/>
                </a:solidFill>
                <a:latin typeface="Arial" pitchFamily="34" charset="0"/>
              </a:rPr>
              <a:t>C/N</a:t>
            </a:r>
            <a:r>
              <a:rPr lang="zh-CN" altLang="en-US" sz="1400" b="1" dirty="0">
                <a:solidFill>
                  <a:schemeClr val="tx1"/>
                </a:solidFill>
                <a:latin typeface="Arial" pitchFamily="34" charset="0"/>
              </a:rPr>
              <a:t>）宜控制在（</a:t>
            </a:r>
            <a:r>
              <a:rPr lang="en-US" altLang="zh-CN" sz="1400" b="1" dirty="0">
                <a:solidFill>
                  <a:schemeClr val="tx1"/>
                </a:solidFill>
                <a:latin typeface="Arial" pitchFamily="34" charset="0"/>
              </a:rPr>
              <a:t>25~30</a:t>
            </a:r>
            <a:r>
              <a:rPr lang="zh-CN" altLang="en-US" sz="1400" b="1" dirty="0">
                <a:solidFill>
                  <a:schemeClr val="tx1"/>
                </a:solidFill>
                <a:latin typeface="Arial" pitchFamily="34" charset="0"/>
              </a:rPr>
              <a:t>）</a:t>
            </a:r>
            <a:r>
              <a:rPr lang="en-US" altLang="zh-CN" sz="1400" b="1" dirty="0">
                <a:solidFill>
                  <a:schemeClr val="tx1"/>
                </a:solidFill>
                <a:latin typeface="Arial" pitchFamily="34" charset="0"/>
              </a:rPr>
              <a:t>︰1</a:t>
            </a:r>
            <a:r>
              <a:rPr lang="zh-CN" altLang="en-US" sz="1400" b="1" dirty="0">
                <a:solidFill>
                  <a:schemeClr val="tx1"/>
                </a:solidFill>
                <a:latin typeface="Arial" pitchFamily="34" charset="0"/>
              </a:rPr>
              <a:t>，</a:t>
            </a:r>
            <a:r>
              <a:rPr lang="en-US" altLang="zh-CN" sz="1400" b="1" dirty="0">
                <a:solidFill>
                  <a:schemeClr val="tx1"/>
                </a:solidFill>
                <a:latin typeface="Arial" pitchFamily="34" charset="0"/>
              </a:rPr>
              <a:t>PH</a:t>
            </a:r>
            <a:r>
              <a:rPr lang="zh-CN" altLang="en-US" sz="1400" b="1" dirty="0">
                <a:solidFill>
                  <a:schemeClr val="tx1"/>
                </a:solidFill>
                <a:latin typeface="Arial" pitchFamily="34" charset="0"/>
              </a:rPr>
              <a:t>值宜控制在</a:t>
            </a:r>
            <a:r>
              <a:rPr lang="en-US" altLang="zh-CN" sz="1400" b="1" dirty="0">
                <a:solidFill>
                  <a:schemeClr val="tx1"/>
                </a:solidFill>
                <a:latin typeface="Arial" pitchFamily="34" charset="0"/>
              </a:rPr>
              <a:t>6.5 ~7.8</a:t>
            </a:r>
            <a:r>
              <a:rPr lang="zh-CN" altLang="en-US" sz="1400" b="1" dirty="0">
                <a:solidFill>
                  <a:schemeClr val="tx1"/>
                </a:solidFill>
                <a:latin typeface="Arial" pitchFamily="34" charset="0"/>
              </a:rPr>
              <a:t>。</a:t>
            </a:r>
          </a:p>
          <a:p>
            <a:pPr marL="363538" indent="-363538">
              <a:lnSpc>
                <a:spcPct val="110000"/>
              </a:lnSpc>
              <a:defRPr/>
            </a:pPr>
            <a:r>
              <a:rPr lang="en-US" altLang="zh-CN" sz="1400" b="1" dirty="0">
                <a:solidFill>
                  <a:schemeClr val="tx1"/>
                </a:solidFill>
                <a:latin typeface="Arial" pitchFamily="34" charset="0"/>
              </a:rPr>
              <a:t>7.3.6</a:t>
            </a:r>
            <a:r>
              <a:rPr lang="zh-CN" altLang="en-US" sz="1400" b="1" dirty="0">
                <a:solidFill>
                  <a:schemeClr val="tx1"/>
                </a:solidFill>
                <a:latin typeface="Arial" pitchFamily="34" charset="0"/>
              </a:rPr>
              <a:t>可采用中温厌氧消化或高温厌氧消化，</a:t>
            </a:r>
            <a:r>
              <a:rPr lang="zh-CN" altLang="en-US" sz="1400" b="1" dirty="0">
                <a:solidFill>
                  <a:srgbClr val="FF0000"/>
                </a:solidFill>
                <a:latin typeface="Arial" pitchFamily="34" charset="0"/>
              </a:rPr>
              <a:t>中温温度以</a:t>
            </a:r>
            <a:r>
              <a:rPr lang="en-US" altLang="zh-CN" sz="1400" b="1" dirty="0">
                <a:solidFill>
                  <a:srgbClr val="FF0000"/>
                </a:solidFill>
                <a:latin typeface="Arial" pitchFamily="34" charset="0"/>
              </a:rPr>
              <a:t>35℃~38 ℃</a:t>
            </a:r>
            <a:r>
              <a:rPr lang="zh-CN" altLang="en-US" sz="1400" b="1" dirty="0">
                <a:solidFill>
                  <a:srgbClr val="FF0000"/>
                </a:solidFill>
                <a:latin typeface="Arial" pitchFamily="34" charset="0"/>
              </a:rPr>
              <a:t>为宜</a:t>
            </a:r>
            <a:r>
              <a:rPr lang="zh-CN" altLang="en-US" sz="1400" b="1" dirty="0">
                <a:solidFill>
                  <a:schemeClr val="tx1"/>
                </a:solidFill>
                <a:latin typeface="Arial" pitchFamily="34" charset="0"/>
              </a:rPr>
              <a:t>，</a:t>
            </a:r>
            <a:r>
              <a:rPr lang="zh-CN" altLang="en-US" sz="1400" b="1" dirty="0">
                <a:solidFill>
                  <a:srgbClr val="FF0000"/>
                </a:solidFill>
                <a:latin typeface="Arial" pitchFamily="34" charset="0"/>
              </a:rPr>
              <a:t>高温温度以</a:t>
            </a:r>
            <a:r>
              <a:rPr lang="en-US" altLang="zh-CN" sz="1400" b="1" dirty="0">
                <a:solidFill>
                  <a:srgbClr val="FF0000"/>
                </a:solidFill>
                <a:latin typeface="Arial" pitchFamily="34" charset="0"/>
              </a:rPr>
              <a:t>50℃~55 </a:t>
            </a:r>
            <a:r>
              <a:rPr lang="en-US" altLang="zh-CN" sz="1400" b="1" dirty="0">
                <a:solidFill>
                  <a:schemeClr val="tx1"/>
                </a:solidFill>
                <a:latin typeface="Arial" pitchFamily="34" charset="0"/>
              </a:rPr>
              <a:t>℃</a:t>
            </a:r>
            <a:r>
              <a:rPr lang="zh-CN" altLang="en-US" sz="1400" b="1" dirty="0">
                <a:solidFill>
                  <a:schemeClr val="tx1"/>
                </a:solidFill>
                <a:latin typeface="Arial" pitchFamily="34" charset="0"/>
              </a:rPr>
              <a:t>为宜。厌氧消化系统应能对物料温度进行控制，物料温度上下波动不宜</a:t>
            </a:r>
            <a:r>
              <a:rPr lang="zh-CN" altLang="en-US" sz="1400" b="1" dirty="0">
                <a:solidFill>
                  <a:schemeClr val="tx1"/>
                </a:solidFill>
                <a:latin typeface="Arial" pitchFamily="34" charset="0"/>
              </a:rPr>
              <a:t>大于</a:t>
            </a:r>
            <a:r>
              <a:rPr lang="en-US" altLang="zh-CN" sz="1400" b="1" dirty="0">
                <a:solidFill>
                  <a:schemeClr val="tx1"/>
                </a:solidFill>
                <a:latin typeface="Arial" pitchFamily="34" charset="0"/>
              </a:rPr>
              <a:t>1℃</a:t>
            </a:r>
            <a:r>
              <a:rPr lang="zh-CN" altLang="en-US" sz="1400" b="1" dirty="0">
                <a:solidFill>
                  <a:schemeClr val="tx1"/>
                </a:solidFill>
                <a:latin typeface="Arial" pitchFamily="34" charset="0"/>
              </a:rPr>
              <a:t>。</a:t>
            </a:r>
          </a:p>
          <a:p>
            <a:pPr marL="363538" indent="-363538">
              <a:lnSpc>
                <a:spcPct val="110000"/>
              </a:lnSpc>
              <a:defRPr/>
            </a:pPr>
            <a:r>
              <a:rPr lang="en-US" altLang="zh-CN" sz="1400" b="1" dirty="0" smtClean="0">
                <a:solidFill>
                  <a:schemeClr val="tx1"/>
                </a:solidFill>
                <a:latin typeface="Arial" pitchFamily="34" charset="0"/>
              </a:rPr>
              <a:t>7.3.8 </a:t>
            </a:r>
            <a:r>
              <a:rPr lang="zh-CN" altLang="en-US" sz="1400" b="1" dirty="0">
                <a:solidFill>
                  <a:schemeClr val="tx1"/>
                </a:solidFill>
                <a:latin typeface="Arial" pitchFamily="34" charset="0"/>
              </a:rPr>
              <a:t>餐厨垃圾</a:t>
            </a:r>
            <a:r>
              <a:rPr lang="zh-CN" altLang="en-US" sz="1400" b="1" dirty="0">
                <a:solidFill>
                  <a:srgbClr val="FF0000"/>
                </a:solidFill>
                <a:latin typeface="Arial" pitchFamily="34" charset="0"/>
              </a:rPr>
              <a:t>厌氧消化器</a:t>
            </a:r>
            <a:r>
              <a:rPr lang="zh-CN" altLang="en-US" sz="1400" b="1" dirty="0">
                <a:solidFill>
                  <a:schemeClr val="tx1"/>
                </a:solidFill>
                <a:latin typeface="Arial" pitchFamily="34" charset="0"/>
              </a:rPr>
              <a:t>应符合下列规定：</a:t>
            </a:r>
          </a:p>
          <a:p>
            <a:pPr marL="363538" indent="-363538">
              <a:lnSpc>
                <a:spcPct val="110000"/>
              </a:lnSpc>
              <a:defRPr/>
            </a:pPr>
            <a:r>
              <a:rPr lang="en-US" altLang="zh-CN" sz="1400" b="1" dirty="0">
                <a:solidFill>
                  <a:schemeClr val="tx1"/>
                </a:solidFill>
                <a:latin typeface="Arial" pitchFamily="34" charset="0"/>
              </a:rPr>
              <a:t>    1 </a:t>
            </a:r>
            <a:r>
              <a:rPr lang="zh-CN" altLang="en-US" sz="1400" b="1" dirty="0">
                <a:solidFill>
                  <a:schemeClr val="tx1"/>
                </a:solidFill>
                <a:latin typeface="Arial" pitchFamily="34" charset="0"/>
              </a:rPr>
              <a:t>应有良好的防渗、防腐、保温和密闭性</a:t>
            </a:r>
            <a:r>
              <a:rPr lang="en-US" altLang="zh-CN" sz="1400" b="1" dirty="0">
                <a:solidFill>
                  <a:schemeClr val="tx1"/>
                </a:solidFill>
                <a:latin typeface="Arial" pitchFamily="34" charset="0"/>
              </a:rPr>
              <a:t>, </a:t>
            </a:r>
            <a:r>
              <a:rPr lang="zh-CN" altLang="en-US" sz="1400" b="1" dirty="0">
                <a:solidFill>
                  <a:schemeClr val="tx1"/>
                </a:solidFill>
                <a:latin typeface="Arial" pitchFamily="34" charset="0"/>
              </a:rPr>
              <a:t>在室外布置的，应具有耐老化、抗强风、雪等恶劣天气的性能。</a:t>
            </a:r>
          </a:p>
          <a:p>
            <a:pPr marL="363538" indent="-363538">
              <a:lnSpc>
                <a:spcPct val="110000"/>
              </a:lnSpc>
              <a:defRPr/>
            </a:pPr>
            <a:r>
              <a:rPr lang="en-US" altLang="zh-CN" sz="1400" b="1" dirty="0">
                <a:solidFill>
                  <a:schemeClr val="tx1"/>
                </a:solidFill>
                <a:latin typeface="Arial" pitchFamily="34" charset="0"/>
              </a:rPr>
              <a:t>    2 </a:t>
            </a:r>
            <a:r>
              <a:rPr lang="zh-CN" altLang="en-US" sz="1400" b="1" dirty="0">
                <a:solidFill>
                  <a:schemeClr val="tx1"/>
                </a:solidFill>
                <a:latin typeface="Arial" pitchFamily="34" charset="0"/>
              </a:rPr>
              <a:t>容量应根据处理规模、发酵周期、容器强度等因素确定。</a:t>
            </a:r>
          </a:p>
          <a:p>
            <a:pPr marL="363538" indent="-363538">
              <a:lnSpc>
                <a:spcPct val="110000"/>
              </a:lnSpc>
              <a:defRPr/>
            </a:pPr>
            <a:r>
              <a:rPr lang="en-US" altLang="zh-CN" sz="1400" b="1" dirty="0">
                <a:solidFill>
                  <a:schemeClr val="tx1"/>
                </a:solidFill>
                <a:latin typeface="Arial" pitchFamily="34" charset="0"/>
              </a:rPr>
              <a:t>    3 </a:t>
            </a:r>
            <a:r>
              <a:rPr lang="zh-CN" altLang="en-US" sz="1400" b="1" dirty="0">
                <a:solidFill>
                  <a:schemeClr val="tx1"/>
                </a:solidFill>
                <a:latin typeface="Arial" pitchFamily="34" charset="0"/>
              </a:rPr>
              <a:t>厌氧消化器的结构应有利于物料的流动，避免产生滞流死角。</a:t>
            </a:r>
          </a:p>
          <a:p>
            <a:pPr marL="363538" indent="-363538">
              <a:lnSpc>
                <a:spcPct val="110000"/>
              </a:lnSpc>
              <a:defRPr/>
            </a:pPr>
            <a:r>
              <a:rPr lang="en-US" altLang="zh-CN" sz="1400" b="1" dirty="0">
                <a:solidFill>
                  <a:schemeClr val="tx1"/>
                </a:solidFill>
                <a:latin typeface="Arial" pitchFamily="34" charset="0"/>
              </a:rPr>
              <a:t>    4 </a:t>
            </a:r>
            <a:r>
              <a:rPr lang="zh-CN" altLang="en-US" sz="1400" b="1" dirty="0">
                <a:solidFill>
                  <a:schemeClr val="tx1"/>
                </a:solidFill>
                <a:latin typeface="Arial" pitchFamily="34" charset="0"/>
              </a:rPr>
              <a:t>厌氧消化器应具有良好的物料搅拌、匀化功能，防止物料在消化器中形成沉淀。</a:t>
            </a:r>
          </a:p>
          <a:p>
            <a:pPr marL="363538" indent="-363538">
              <a:lnSpc>
                <a:spcPct val="110000"/>
              </a:lnSpc>
              <a:defRPr/>
            </a:pPr>
            <a:r>
              <a:rPr lang="en-US" altLang="zh-CN" sz="1400" b="1" dirty="0">
                <a:solidFill>
                  <a:schemeClr val="tx1"/>
                </a:solidFill>
                <a:latin typeface="Arial" pitchFamily="34" charset="0"/>
              </a:rPr>
              <a:t>    5 </a:t>
            </a:r>
            <a:r>
              <a:rPr lang="zh-CN" altLang="en-US" sz="1400" b="1" dirty="0">
                <a:solidFill>
                  <a:schemeClr val="tx1"/>
                </a:solidFill>
                <a:latin typeface="Arial" pitchFamily="34" charset="0"/>
              </a:rPr>
              <a:t>应有检修孔和观察窗。</a:t>
            </a:r>
          </a:p>
          <a:p>
            <a:pPr marL="363538" indent="-363538">
              <a:lnSpc>
                <a:spcPct val="110000"/>
              </a:lnSpc>
              <a:defRPr/>
            </a:pPr>
            <a:r>
              <a:rPr lang="en-US" altLang="zh-CN" sz="1400" b="1" dirty="0">
                <a:solidFill>
                  <a:schemeClr val="tx1"/>
                </a:solidFill>
                <a:latin typeface="Arial" pitchFamily="34" charset="0"/>
              </a:rPr>
              <a:t>    6 </a:t>
            </a:r>
            <a:r>
              <a:rPr lang="zh-CN" altLang="en-US" sz="1400" b="1" dirty="0">
                <a:solidFill>
                  <a:schemeClr val="tx1"/>
                </a:solidFill>
                <a:latin typeface="Arial" pitchFamily="34" charset="0"/>
              </a:rPr>
              <a:t>应配置安全减压装置，安全减压装置应根据安全部门的规定定期检验。</a:t>
            </a:r>
          </a:p>
          <a:p>
            <a:pPr marL="363538" indent="-363538">
              <a:lnSpc>
                <a:spcPct val="110000"/>
              </a:lnSpc>
              <a:defRPr/>
            </a:pPr>
            <a:r>
              <a:rPr lang="en-US" altLang="zh-CN" sz="1400" b="1" dirty="0">
                <a:solidFill>
                  <a:schemeClr val="tx1"/>
                </a:solidFill>
                <a:latin typeface="Arial" pitchFamily="34" charset="0"/>
              </a:rPr>
              <a:t>7.3.9</a:t>
            </a:r>
            <a:r>
              <a:rPr lang="zh-CN" altLang="en-US" sz="1400" b="1" dirty="0">
                <a:solidFill>
                  <a:schemeClr val="tx1"/>
                </a:solidFill>
                <a:latin typeface="Arial" pitchFamily="34" charset="0"/>
              </a:rPr>
              <a:t>对厌氧产生的沼气应进行有效利用或处理，不得直接排入大气。</a:t>
            </a:r>
          </a:p>
          <a:p>
            <a:pPr marL="363538" indent="-363538">
              <a:lnSpc>
                <a:spcPct val="110000"/>
              </a:lnSpc>
              <a:defRPr/>
            </a:pPr>
            <a:r>
              <a:rPr lang="en-US" altLang="zh-CN" sz="1400" b="1" dirty="0">
                <a:solidFill>
                  <a:schemeClr val="tx1"/>
                </a:solidFill>
                <a:latin typeface="Arial" pitchFamily="34" charset="0"/>
              </a:rPr>
              <a:t>7.3.10</a:t>
            </a:r>
            <a:r>
              <a:rPr lang="zh-CN" altLang="en-US" sz="1400" b="1" dirty="0">
                <a:solidFill>
                  <a:schemeClr val="tx1"/>
                </a:solidFill>
                <a:latin typeface="Arial" pitchFamily="34" charset="0"/>
              </a:rPr>
              <a:t>工艺中产生的沼液和残渣应得到妥善处理，不得对环境造成污染。</a:t>
            </a:r>
          </a:p>
          <a:p>
            <a:pPr marL="363538" indent="-363538">
              <a:lnSpc>
                <a:spcPct val="110000"/>
              </a:lnSpc>
              <a:defRPr/>
            </a:pPr>
            <a:r>
              <a:rPr lang="en-US" altLang="zh-CN" sz="1400" b="1" dirty="0">
                <a:solidFill>
                  <a:schemeClr val="tx1"/>
                </a:solidFill>
                <a:latin typeface="Arial" pitchFamily="34" charset="0"/>
              </a:rPr>
              <a:t>7.3.11 </a:t>
            </a:r>
            <a:r>
              <a:rPr lang="zh-CN" altLang="en-US" sz="1400" b="1" dirty="0">
                <a:solidFill>
                  <a:schemeClr val="tx1"/>
                </a:solidFill>
                <a:latin typeface="Arial" pitchFamily="34" charset="0"/>
              </a:rPr>
              <a:t>沼液做液体肥料时，其液体肥产品质量应符合国家现行标准</a:t>
            </a:r>
            <a:r>
              <a:rPr lang="en-US" altLang="zh-CN" sz="1400" b="1" dirty="0">
                <a:solidFill>
                  <a:schemeClr val="tx1"/>
                </a:solidFill>
                <a:latin typeface="Arial" pitchFamily="34" charset="0"/>
              </a:rPr>
              <a:t>《</a:t>
            </a:r>
            <a:r>
              <a:rPr lang="zh-CN" altLang="en-US" sz="1400" b="1" dirty="0">
                <a:solidFill>
                  <a:schemeClr val="tx1"/>
                </a:solidFill>
                <a:latin typeface="Arial" pitchFamily="34" charset="0"/>
              </a:rPr>
              <a:t>含腐植酸水溶肥料</a:t>
            </a:r>
            <a:r>
              <a:rPr lang="en-US" altLang="zh-CN" sz="1400" b="1" dirty="0">
                <a:solidFill>
                  <a:schemeClr val="tx1"/>
                </a:solidFill>
                <a:latin typeface="Arial" pitchFamily="34" charset="0"/>
              </a:rPr>
              <a:t>》NY1106</a:t>
            </a:r>
            <a:r>
              <a:rPr lang="zh-CN" altLang="en-US" sz="1400" b="1" dirty="0">
                <a:solidFill>
                  <a:schemeClr val="tx1"/>
                </a:solidFill>
                <a:latin typeface="Arial" pitchFamily="34" charset="0"/>
              </a:rPr>
              <a:t>的要求。</a:t>
            </a:r>
          </a:p>
        </p:txBody>
      </p:sp>
      <p:sp>
        <p:nvSpPr>
          <p:cNvPr id="6" name="矩形 5"/>
          <p:cNvSpPr/>
          <p:nvPr/>
        </p:nvSpPr>
        <p:spPr>
          <a:xfrm>
            <a:off x="395288" y="1611313"/>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fontAlgn="auto">
              <a:spcBef>
                <a:spcPts val="0"/>
              </a:spcBef>
              <a:spcAft>
                <a:spcPts val="0"/>
              </a:spcAft>
              <a:defRPr/>
            </a:pPr>
            <a:r>
              <a:rPr lang="zh-CN" altLang="en-US" sz="2000" b="1" dirty="0">
                <a:solidFill>
                  <a:srgbClr val="FFFF00"/>
                </a:solidFill>
              </a:rPr>
              <a:t>厌  氧  消  化  技  术</a:t>
            </a:r>
          </a:p>
        </p:txBody>
      </p:sp>
      <p:sp>
        <p:nvSpPr>
          <p:cNvPr id="48133"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45C67F8-345F-4E6A-AF91-E1FFF7FD57E4}" type="slidenum">
              <a:rPr lang="zh-CN" altLang="en-US"/>
              <a:pPr>
                <a:defRPr/>
              </a:pPr>
              <a:t>37</a:t>
            </a:fld>
            <a:endParaRPr lang="zh-CN" altLang="en-US"/>
          </a:p>
        </p:txBody>
      </p:sp>
      <p:sp>
        <p:nvSpPr>
          <p:cNvPr id="4" name="矩形 3"/>
          <p:cNvSpPr/>
          <p:nvPr/>
        </p:nvSpPr>
        <p:spPr>
          <a:xfrm>
            <a:off x="395288" y="1611313"/>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fontAlgn="auto">
              <a:spcBef>
                <a:spcPts val="0"/>
              </a:spcBef>
              <a:spcAft>
                <a:spcPts val="0"/>
              </a:spcAft>
              <a:defRPr/>
            </a:pPr>
            <a:r>
              <a:rPr lang="zh-CN" altLang="en-US" sz="2000" b="1" dirty="0">
                <a:solidFill>
                  <a:srgbClr val="FFFF00"/>
                </a:solidFill>
              </a:rPr>
              <a:t>好  氧  堆  肥  技  术</a:t>
            </a:r>
          </a:p>
        </p:txBody>
      </p:sp>
      <p:sp>
        <p:nvSpPr>
          <p:cNvPr id="78849" name="Rectangle 1"/>
          <p:cNvSpPr>
            <a:spLocks noChangeArrowheads="1"/>
          </p:cNvSpPr>
          <p:nvPr/>
        </p:nvSpPr>
        <p:spPr bwMode="auto">
          <a:xfrm>
            <a:off x="1042988" y="1484313"/>
            <a:ext cx="7416800" cy="46259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lstStyle/>
          <a:p>
            <a:pPr marL="265113" indent="-265113">
              <a:defRPr/>
            </a:pPr>
            <a:r>
              <a:rPr lang="en-US" altLang="zh-CN" sz="1400" b="1" dirty="0">
                <a:solidFill>
                  <a:srgbClr val="FF0000"/>
                </a:solidFill>
                <a:latin typeface="Arial" pitchFamily="34" charset="0"/>
              </a:rPr>
              <a:t>7.4.1 </a:t>
            </a:r>
            <a:r>
              <a:rPr lang="zh-CN" altLang="en-US" sz="1400" b="1" dirty="0">
                <a:solidFill>
                  <a:srgbClr val="FF0000"/>
                </a:solidFill>
                <a:latin typeface="Arial" pitchFamily="34" charset="0"/>
              </a:rPr>
              <a:t>好氧堆肥</a:t>
            </a:r>
          </a:p>
          <a:p>
            <a:pPr marL="265113" indent="-265113">
              <a:defRPr/>
            </a:pPr>
            <a:r>
              <a:rPr lang="en-US" altLang="zh-CN" sz="1400" b="1" dirty="0">
                <a:solidFill>
                  <a:srgbClr val="002060"/>
                </a:solidFill>
                <a:latin typeface="Arial" pitchFamily="34" charset="0"/>
              </a:rPr>
              <a:t>    7.4.1.1 </a:t>
            </a:r>
            <a:r>
              <a:rPr lang="zh-CN" altLang="en-US" sz="1400" b="1" dirty="0">
                <a:solidFill>
                  <a:srgbClr val="002060"/>
                </a:solidFill>
                <a:latin typeface="Arial" pitchFamily="34" charset="0"/>
              </a:rPr>
              <a:t>餐厨垃圾采用好氧堆肥方式处理时，应对餐厨垃圾进行水分调节、盐分调节、脱油、碳氮比调节等处理，物料粒径应控制在</a:t>
            </a:r>
            <a:r>
              <a:rPr lang="en-US" altLang="zh-CN" sz="1400" b="1" dirty="0">
                <a:solidFill>
                  <a:srgbClr val="002060"/>
                </a:solidFill>
                <a:latin typeface="Arial" pitchFamily="34" charset="0"/>
              </a:rPr>
              <a:t>50 mm</a:t>
            </a:r>
            <a:r>
              <a:rPr lang="zh-CN" altLang="en-US" sz="1400" b="1" dirty="0">
                <a:solidFill>
                  <a:srgbClr val="002060"/>
                </a:solidFill>
                <a:latin typeface="Arial" pitchFamily="34" charset="0"/>
              </a:rPr>
              <a:t>以内，含水率宜为</a:t>
            </a:r>
            <a:r>
              <a:rPr lang="en-US" altLang="zh-CN" sz="1400" b="1" dirty="0">
                <a:solidFill>
                  <a:srgbClr val="002060"/>
                </a:solidFill>
                <a:latin typeface="Arial" pitchFamily="34" charset="0"/>
              </a:rPr>
              <a:t>45%~65%</a:t>
            </a:r>
            <a:r>
              <a:rPr lang="zh-CN" altLang="en-US" sz="1400" b="1" dirty="0">
                <a:solidFill>
                  <a:srgbClr val="002060"/>
                </a:solidFill>
                <a:latin typeface="Arial" pitchFamily="34" charset="0"/>
              </a:rPr>
              <a:t>，碳氮比宜为（</a:t>
            </a:r>
            <a:r>
              <a:rPr lang="en-US" altLang="zh-CN" sz="1400" b="1" dirty="0">
                <a:solidFill>
                  <a:srgbClr val="002060"/>
                </a:solidFill>
                <a:latin typeface="Arial" pitchFamily="34" charset="0"/>
              </a:rPr>
              <a:t>20~30</a:t>
            </a:r>
            <a:r>
              <a:rPr lang="zh-CN" altLang="en-US" sz="1400" b="1" dirty="0">
                <a:solidFill>
                  <a:srgbClr val="002060"/>
                </a:solidFill>
                <a:latin typeface="Arial" pitchFamily="34" charset="0"/>
              </a:rPr>
              <a:t>）</a:t>
            </a:r>
            <a:r>
              <a:rPr lang="en-US" altLang="zh-CN" sz="1400" b="1" dirty="0">
                <a:solidFill>
                  <a:srgbClr val="002060"/>
                </a:solidFill>
                <a:latin typeface="Arial" pitchFamily="34" charset="0"/>
              </a:rPr>
              <a:t>︰1</a:t>
            </a:r>
            <a:r>
              <a:rPr lang="zh-CN" altLang="en-US" sz="1400" b="1" dirty="0">
                <a:solidFill>
                  <a:srgbClr val="002060"/>
                </a:solidFill>
                <a:latin typeface="Arial" pitchFamily="34" charset="0"/>
              </a:rPr>
              <a:t>。</a:t>
            </a:r>
          </a:p>
          <a:p>
            <a:pPr marL="265113" indent="-265113">
              <a:defRPr/>
            </a:pPr>
            <a:r>
              <a:rPr lang="en-US" altLang="zh-CN" sz="1400" b="1" dirty="0">
                <a:solidFill>
                  <a:srgbClr val="002060"/>
                </a:solidFill>
                <a:latin typeface="Arial" pitchFamily="34" charset="0"/>
              </a:rPr>
              <a:t>    7.4.1.2 </a:t>
            </a:r>
            <a:r>
              <a:rPr lang="zh-CN" altLang="en-US" sz="1400" b="1" dirty="0">
                <a:solidFill>
                  <a:srgbClr val="002060"/>
                </a:solidFill>
                <a:latin typeface="Arial" pitchFamily="34" charset="0"/>
              </a:rPr>
              <a:t>餐厨垃圾宜与园林废弃物、秸秆、粪便等有机废弃物混合堆肥。</a:t>
            </a:r>
          </a:p>
          <a:p>
            <a:pPr marL="265113" indent="-265113">
              <a:defRPr/>
            </a:pPr>
            <a:r>
              <a:rPr lang="en-US" altLang="zh-CN" sz="1400" b="1" dirty="0">
                <a:solidFill>
                  <a:srgbClr val="002060"/>
                </a:solidFill>
                <a:latin typeface="Arial" pitchFamily="34" charset="0"/>
              </a:rPr>
              <a:t>   7.4.1.3 </a:t>
            </a:r>
            <a:r>
              <a:rPr lang="zh-CN" altLang="en-US" sz="1400" b="1" dirty="0">
                <a:solidFill>
                  <a:srgbClr val="002060"/>
                </a:solidFill>
                <a:latin typeface="Arial" pitchFamily="34" charset="0"/>
              </a:rPr>
              <a:t>餐厨垃圾好氧堆肥应符合国家现行标准</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城市生活垃圾好氧静态堆肥处理技术规范</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a:t>
            </a:r>
            <a:r>
              <a:rPr lang="en-US" altLang="zh-CN" sz="1400" b="1" dirty="0">
                <a:solidFill>
                  <a:srgbClr val="002060"/>
                </a:solidFill>
                <a:latin typeface="Arial" pitchFamily="34" charset="0"/>
              </a:rPr>
              <a:t>CJJ/T 52</a:t>
            </a:r>
            <a:r>
              <a:rPr lang="zh-CN" altLang="en-US" sz="1400" b="1" dirty="0">
                <a:solidFill>
                  <a:srgbClr val="002060"/>
                </a:solidFill>
                <a:latin typeface="Arial" pitchFamily="34" charset="0"/>
              </a:rPr>
              <a:t>）的有关规定。</a:t>
            </a:r>
          </a:p>
          <a:p>
            <a:pPr marL="265113" indent="-265113">
              <a:defRPr/>
            </a:pPr>
            <a:r>
              <a:rPr lang="en-US" altLang="zh-CN" sz="1400" b="1" dirty="0">
                <a:solidFill>
                  <a:srgbClr val="002060"/>
                </a:solidFill>
                <a:latin typeface="Arial" pitchFamily="34" charset="0"/>
              </a:rPr>
              <a:t>   7.4.1.4</a:t>
            </a:r>
            <a:r>
              <a:rPr lang="zh-CN" altLang="en-US" sz="1400" b="1" dirty="0">
                <a:solidFill>
                  <a:srgbClr val="002060"/>
                </a:solidFill>
                <a:latin typeface="Arial" pitchFamily="34" charset="0"/>
              </a:rPr>
              <a:t>餐厨垃圾好氧堆肥成品质量应符合现行国家标准</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城镇垃圾农用控制标准</a:t>
            </a:r>
            <a:r>
              <a:rPr lang="en-US" altLang="zh-CN" sz="1400" b="1" dirty="0">
                <a:solidFill>
                  <a:srgbClr val="002060"/>
                </a:solidFill>
                <a:latin typeface="Arial" pitchFamily="34" charset="0"/>
              </a:rPr>
              <a:t>》GB8172</a:t>
            </a:r>
            <a:r>
              <a:rPr lang="zh-CN" altLang="en-US" sz="1400" b="1" dirty="0">
                <a:solidFill>
                  <a:srgbClr val="002060"/>
                </a:solidFill>
                <a:latin typeface="Arial" pitchFamily="34" charset="0"/>
              </a:rPr>
              <a:t>的要求。当堆肥成品进一步加工制造有机肥时，制成的有机肥质量应符合国家现行标准</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有机肥料</a:t>
            </a:r>
            <a:r>
              <a:rPr lang="en-US" altLang="zh-CN" sz="1400" b="1" dirty="0">
                <a:solidFill>
                  <a:srgbClr val="002060"/>
                </a:solidFill>
                <a:latin typeface="Arial" pitchFamily="34" charset="0"/>
              </a:rPr>
              <a:t>》NY525</a:t>
            </a:r>
            <a:r>
              <a:rPr lang="zh-CN" altLang="en-US" sz="1400" b="1" dirty="0">
                <a:solidFill>
                  <a:srgbClr val="002060"/>
                </a:solidFill>
                <a:latin typeface="Arial" pitchFamily="34" charset="0"/>
              </a:rPr>
              <a:t>和</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生物有机肥</a:t>
            </a:r>
            <a:r>
              <a:rPr lang="en-US" altLang="zh-CN" sz="1400" b="1" dirty="0">
                <a:solidFill>
                  <a:srgbClr val="002060"/>
                </a:solidFill>
                <a:latin typeface="Arial" pitchFamily="34" charset="0"/>
              </a:rPr>
              <a:t>》NY884</a:t>
            </a:r>
            <a:r>
              <a:rPr lang="zh-CN" altLang="en-US" sz="1400" b="1" dirty="0">
                <a:solidFill>
                  <a:srgbClr val="002060"/>
                </a:solidFill>
                <a:latin typeface="Arial" pitchFamily="34" charset="0"/>
              </a:rPr>
              <a:t>的要求。</a:t>
            </a:r>
          </a:p>
          <a:p>
            <a:pPr marL="265113" indent="-265113">
              <a:defRPr/>
            </a:pPr>
            <a:r>
              <a:rPr lang="en-US" altLang="zh-CN" sz="1400" b="1" dirty="0">
                <a:solidFill>
                  <a:srgbClr val="002060"/>
                </a:solidFill>
                <a:latin typeface="Arial" pitchFamily="34" charset="0"/>
              </a:rPr>
              <a:t>   7.4.1.5 </a:t>
            </a:r>
            <a:r>
              <a:rPr lang="zh-CN" altLang="en-US" sz="1400" b="1" dirty="0">
                <a:solidFill>
                  <a:srgbClr val="002060"/>
                </a:solidFill>
                <a:latin typeface="Arial" pitchFamily="34" charset="0"/>
              </a:rPr>
              <a:t>餐厨垃圾堆肥过程中产生的残余物应进行回收利用，不可回收利用部分应进行无害化处理。</a:t>
            </a:r>
          </a:p>
          <a:p>
            <a:pPr marL="265113" indent="-265113">
              <a:defRPr/>
            </a:pPr>
            <a:r>
              <a:rPr lang="en-US" altLang="zh-CN" sz="1400" b="1" dirty="0">
                <a:solidFill>
                  <a:srgbClr val="FF0000"/>
                </a:solidFill>
                <a:latin typeface="Arial" pitchFamily="34" charset="0"/>
              </a:rPr>
              <a:t>7.4.2</a:t>
            </a:r>
            <a:r>
              <a:rPr lang="zh-CN" altLang="en-US" sz="1400" b="1" dirty="0">
                <a:solidFill>
                  <a:srgbClr val="FF0000"/>
                </a:solidFill>
                <a:latin typeface="Arial" pitchFamily="34" charset="0"/>
              </a:rPr>
              <a:t>制备生化腐殖酸</a:t>
            </a:r>
          </a:p>
          <a:p>
            <a:pPr marL="265113" indent="-265113">
              <a:defRPr/>
            </a:pPr>
            <a:r>
              <a:rPr lang="en-US" altLang="zh-CN" sz="1400" b="1" dirty="0">
                <a:solidFill>
                  <a:srgbClr val="002060"/>
                </a:solidFill>
                <a:latin typeface="Arial" pitchFamily="34" charset="0"/>
              </a:rPr>
              <a:t>   7.4.2.1 </a:t>
            </a:r>
            <a:r>
              <a:rPr lang="zh-CN" altLang="en-US" sz="1400" b="1" dirty="0">
                <a:solidFill>
                  <a:srgbClr val="002060"/>
                </a:solidFill>
                <a:latin typeface="Arial" pitchFamily="34" charset="0"/>
              </a:rPr>
              <a:t>餐厨垃圾制生化腐殖酸时，应加入腐殖酸转化剂和碳源调整材，</a:t>
            </a:r>
            <a:r>
              <a:rPr lang="en-US" altLang="zh-CN" sz="1400" b="1" dirty="0">
                <a:solidFill>
                  <a:srgbClr val="002060"/>
                </a:solidFill>
                <a:latin typeface="Arial" pitchFamily="34" charset="0"/>
              </a:rPr>
              <a:t>C/N</a:t>
            </a:r>
            <a:r>
              <a:rPr lang="zh-CN" altLang="en-US" sz="1400" b="1" dirty="0">
                <a:solidFill>
                  <a:srgbClr val="002060"/>
                </a:solidFill>
                <a:latin typeface="Arial" pitchFamily="34" charset="0"/>
              </a:rPr>
              <a:t>比宜控制在</a:t>
            </a:r>
            <a:r>
              <a:rPr lang="en-US" altLang="zh-CN" sz="1400" b="1" dirty="0">
                <a:solidFill>
                  <a:srgbClr val="002060"/>
                </a:solidFill>
                <a:latin typeface="Arial" pitchFamily="34" charset="0"/>
              </a:rPr>
              <a:t>25~30︰1</a:t>
            </a:r>
            <a:r>
              <a:rPr lang="zh-CN" altLang="en-US" sz="1400" b="1" dirty="0">
                <a:solidFill>
                  <a:srgbClr val="002060"/>
                </a:solidFill>
                <a:latin typeface="Arial" pitchFamily="34" charset="0"/>
              </a:rPr>
              <a:t>，物料含水率宜控制在</a:t>
            </a:r>
            <a:r>
              <a:rPr lang="en-US" altLang="zh-CN" sz="1400" b="1" dirty="0">
                <a:solidFill>
                  <a:srgbClr val="002060"/>
                </a:solidFill>
                <a:latin typeface="Arial" pitchFamily="34" charset="0"/>
              </a:rPr>
              <a:t>60%±3%</a:t>
            </a:r>
            <a:r>
              <a:rPr lang="zh-CN" altLang="en-US" sz="1400" b="1" dirty="0">
                <a:solidFill>
                  <a:srgbClr val="002060"/>
                </a:solidFill>
                <a:latin typeface="Arial" pitchFamily="34" charset="0"/>
              </a:rPr>
              <a:t>，并应经历复合微生物好氧发酵过程，发酵过程中物料温度宜控制在</a:t>
            </a:r>
            <a:r>
              <a:rPr lang="en-US" altLang="zh-CN" sz="1400" b="1" dirty="0">
                <a:solidFill>
                  <a:srgbClr val="002060"/>
                </a:solidFill>
                <a:latin typeface="Arial" pitchFamily="34" charset="0"/>
              </a:rPr>
              <a:t>75℃±3℃, </a:t>
            </a:r>
            <a:r>
              <a:rPr lang="zh-CN" altLang="en-US" sz="1400" b="1" dirty="0">
                <a:solidFill>
                  <a:srgbClr val="002060"/>
                </a:solidFill>
                <a:latin typeface="Arial" pitchFamily="34" charset="0"/>
              </a:rPr>
              <a:t>并持续</a:t>
            </a:r>
            <a:r>
              <a:rPr lang="en-US" altLang="zh-CN" sz="1400" b="1" dirty="0">
                <a:solidFill>
                  <a:srgbClr val="002060"/>
                </a:solidFill>
                <a:latin typeface="Arial" pitchFamily="34" charset="0"/>
              </a:rPr>
              <a:t>8~10</a:t>
            </a:r>
            <a:r>
              <a:rPr lang="zh-CN" altLang="en-US" sz="1400" b="1" dirty="0">
                <a:solidFill>
                  <a:srgbClr val="002060"/>
                </a:solidFill>
                <a:latin typeface="Arial" pitchFamily="34" charset="0"/>
              </a:rPr>
              <a:t>小时。</a:t>
            </a:r>
          </a:p>
          <a:p>
            <a:pPr marL="265113" indent="-265113">
              <a:defRPr/>
            </a:pPr>
            <a:r>
              <a:rPr lang="en-US" altLang="zh-CN" sz="1400" b="1" dirty="0">
                <a:solidFill>
                  <a:srgbClr val="002060"/>
                </a:solidFill>
                <a:latin typeface="Arial" pitchFamily="34" charset="0"/>
              </a:rPr>
              <a:t>   7.4.2.2 </a:t>
            </a:r>
            <a:r>
              <a:rPr lang="zh-CN" altLang="en-US" sz="1400" b="1" dirty="0">
                <a:solidFill>
                  <a:srgbClr val="002060"/>
                </a:solidFill>
                <a:latin typeface="Arial" pitchFamily="34" charset="0"/>
              </a:rPr>
              <a:t>工艺过程使用的微生物菌剂应是国家相关部门允许使用的菌种，且应具有遗传稳定性和环境安全性。</a:t>
            </a:r>
          </a:p>
          <a:p>
            <a:pPr marL="265113" indent="-265113">
              <a:defRPr/>
            </a:pPr>
            <a:r>
              <a:rPr lang="en-US" altLang="zh-CN" sz="1400" b="1" dirty="0">
                <a:solidFill>
                  <a:srgbClr val="002060"/>
                </a:solidFill>
                <a:latin typeface="Arial" pitchFamily="34" charset="0"/>
              </a:rPr>
              <a:t>7.4.2.3</a:t>
            </a:r>
            <a:r>
              <a:rPr lang="zh-CN" altLang="en-US" sz="1400" b="1" dirty="0">
                <a:solidFill>
                  <a:srgbClr val="002060"/>
                </a:solidFill>
                <a:latin typeface="Arial" pitchFamily="34" charset="0"/>
              </a:rPr>
              <a:t>发酵完成后，应将物料中大于</a:t>
            </a:r>
            <a:r>
              <a:rPr lang="en-US" altLang="zh-CN" sz="1400" b="1" dirty="0">
                <a:solidFill>
                  <a:srgbClr val="002060"/>
                </a:solidFill>
                <a:latin typeface="Arial" pitchFamily="34" charset="0"/>
              </a:rPr>
              <a:t>5mm</a:t>
            </a:r>
            <a:r>
              <a:rPr lang="zh-CN" altLang="en-US" sz="1400" b="1" dirty="0">
                <a:solidFill>
                  <a:srgbClr val="002060"/>
                </a:solidFill>
                <a:latin typeface="Arial" pitchFamily="34" charset="0"/>
              </a:rPr>
              <a:t>的杂物筛除。</a:t>
            </a:r>
          </a:p>
          <a:p>
            <a:pPr marL="265113" indent="-265113">
              <a:defRPr/>
            </a:pPr>
            <a:r>
              <a:rPr lang="en-US" altLang="zh-CN" sz="1400" b="1" dirty="0">
                <a:solidFill>
                  <a:srgbClr val="002060"/>
                </a:solidFill>
                <a:latin typeface="Arial" pitchFamily="34" charset="0"/>
              </a:rPr>
              <a:t>7.4.2.4 </a:t>
            </a:r>
            <a:r>
              <a:rPr lang="zh-CN" altLang="en-US" sz="1400" b="1" dirty="0">
                <a:solidFill>
                  <a:srgbClr val="002060"/>
                </a:solidFill>
                <a:latin typeface="Arial" pitchFamily="34" charset="0"/>
              </a:rPr>
              <a:t>餐厨垃圾制生化腐殖酸所使用的生化处理设备应符合国家现行标准</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垃圾生化处理机</a:t>
            </a:r>
            <a:r>
              <a:rPr lang="en-US" altLang="zh-CN" sz="1400" b="1" dirty="0">
                <a:solidFill>
                  <a:srgbClr val="002060"/>
                </a:solidFill>
                <a:latin typeface="Arial" pitchFamily="34" charset="0"/>
              </a:rPr>
              <a:t>》</a:t>
            </a:r>
            <a:r>
              <a:rPr lang="zh-CN" altLang="en-US" sz="1400" b="1" dirty="0">
                <a:solidFill>
                  <a:srgbClr val="002060"/>
                </a:solidFill>
                <a:latin typeface="Arial" pitchFamily="34" charset="0"/>
              </a:rPr>
              <a:t>（</a:t>
            </a:r>
            <a:r>
              <a:rPr lang="en-US" altLang="zh-CN" sz="1400" b="1" dirty="0">
                <a:solidFill>
                  <a:srgbClr val="002060"/>
                </a:solidFill>
                <a:latin typeface="Arial" pitchFamily="34" charset="0"/>
              </a:rPr>
              <a:t>CJ/227</a:t>
            </a:r>
            <a:r>
              <a:rPr lang="zh-CN" altLang="en-US" sz="1400" b="1" dirty="0">
                <a:solidFill>
                  <a:srgbClr val="002060"/>
                </a:solidFill>
                <a:latin typeface="Arial" pitchFamily="34" charset="0"/>
              </a:rPr>
              <a:t>）的有关规定。</a:t>
            </a:r>
          </a:p>
          <a:p>
            <a:pPr marL="265113" indent="-265113">
              <a:defRPr/>
            </a:pPr>
            <a:r>
              <a:rPr lang="en-US" altLang="zh-CN" sz="1400" b="1" dirty="0">
                <a:solidFill>
                  <a:srgbClr val="002060"/>
                </a:solidFill>
                <a:latin typeface="Arial" pitchFamily="34" charset="0"/>
              </a:rPr>
              <a:t>7.4.2.5 </a:t>
            </a:r>
            <a:r>
              <a:rPr lang="zh-CN" altLang="en-US" sz="1400" b="1" dirty="0">
                <a:solidFill>
                  <a:srgbClr val="002060"/>
                </a:solidFill>
                <a:latin typeface="Arial" pitchFamily="34" charset="0"/>
              </a:rPr>
              <a:t>生化腐殖酸成品质量应符合表</a:t>
            </a:r>
            <a:r>
              <a:rPr lang="en-US" altLang="zh-CN" sz="1400" b="1" dirty="0">
                <a:solidFill>
                  <a:srgbClr val="002060"/>
                </a:solidFill>
                <a:latin typeface="Arial" pitchFamily="34" charset="0"/>
              </a:rPr>
              <a:t>7.4.2.5</a:t>
            </a:r>
            <a:r>
              <a:rPr lang="zh-CN" altLang="en-US" sz="1400" b="1" dirty="0">
                <a:solidFill>
                  <a:srgbClr val="002060"/>
                </a:solidFill>
                <a:latin typeface="Arial" pitchFamily="34" charset="0"/>
              </a:rPr>
              <a:t>的要求</a:t>
            </a:r>
          </a:p>
        </p:txBody>
      </p:sp>
      <p:sp>
        <p:nvSpPr>
          <p:cNvPr id="49157"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0A956A6-A55A-46BC-8FBA-A6AED396BA18}" type="slidenum">
              <a:rPr lang="zh-CN" altLang="en-US"/>
              <a:pPr>
                <a:defRPr/>
              </a:pPr>
              <a:t>38</a:t>
            </a:fld>
            <a:endParaRPr lang="zh-CN" altLang="en-US"/>
          </a:p>
        </p:txBody>
      </p:sp>
      <p:sp>
        <p:nvSpPr>
          <p:cNvPr id="77825" name="Rectangle 1"/>
          <p:cNvSpPr>
            <a:spLocks noChangeArrowheads="1"/>
          </p:cNvSpPr>
          <p:nvPr/>
        </p:nvSpPr>
        <p:spPr bwMode="auto">
          <a:xfrm>
            <a:off x="1187450" y="1643063"/>
            <a:ext cx="7200900" cy="452278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nchor="ctr"/>
          <a:lstStyle/>
          <a:p>
            <a:pPr marL="265113" indent="-265113">
              <a:defRPr/>
            </a:pPr>
            <a:r>
              <a:rPr lang="en-US" altLang="zh-CN" sz="1400" b="1" dirty="0">
                <a:solidFill>
                  <a:srgbClr val="000099"/>
                </a:solidFill>
                <a:latin typeface="Arial" pitchFamily="34" charset="0"/>
              </a:rPr>
              <a:t>7.5.1</a:t>
            </a:r>
            <a:r>
              <a:rPr lang="zh-CN" altLang="en-US" sz="1400" b="1" dirty="0">
                <a:solidFill>
                  <a:srgbClr val="000099"/>
                </a:solidFill>
                <a:latin typeface="Arial" pitchFamily="34" charset="0"/>
              </a:rPr>
              <a:t>进行饲料化处理的餐厨垃圾在处理前应严格控制存放时间，确保存放和处理过程中不发生霉变。</a:t>
            </a:r>
          </a:p>
          <a:p>
            <a:pPr marL="265113" indent="-265113">
              <a:defRPr/>
            </a:pPr>
            <a:r>
              <a:rPr lang="en-US" altLang="zh-CN" sz="1400" b="1" dirty="0">
                <a:solidFill>
                  <a:srgbClr val="000099"/>
                </a:solidFill>
                <a:latin typeface="Arial" pitchFamily="34" charset="0"/>
              </a:rPr>
              <a:t>7.5.2 </a:t>
            </a:r>
            <a:r>
              <a:rPr lang="zh-CN" altLang="en-US" sz="1400" b="1" dirty="0">
                <a:solidFill>
                  <a:srgbClr val="000099"/>
                </a:solidFill>
                <a:latin typeface="Arial" pitchFamily="34" charset="0"/>
              </a:rPr>
              <a:t>进行饲料化处理的餐厨垃圾中不得混杂塑料、木头、金属、玻璃、陶瓷等非食物垃圾以及过期变质食品。</a:t>
            </a:r>
          </a:p>
          <a:p>
            <a:pPr marL="265113" indent="-265113">
              <a:defRPr/>
            </a:pPr>
            <a:r>
              <a:rPr lang="en-US" altLang="zh-CN" sz="1400" b="1" dirty="0">
                <a:solidFill>
                  <a:srgbClr val="000099"/>
                </a:solidFill>
                <a:latin typeface="Arial" pitchFamily="34" charset="0"/>
              </a:rPr>
              <a:t>7.5.3 </a:t>
            </a:r>
            <a:r>
              <a:rPr lang="zh-CN" altLang="en-US" sz="1400" b="1" dirty="0">
                <a:solidFill>
                  <a:srgbClr val="000099"/>
                </a:solidFill>
                <a:latin typeface="Arial" pitchFamily="34" charset="0"/>
              </a:rPr>
              <a:t>选择饲料化作为主处理工艺的餐厨垃圾处理设施，应考虑对霉变餐厨垃圾的无害化处理措施。</a:t>
            </a:r>
          </a:p>
          <a:p>
            <a:pPr marL="265113" indent="-265113">
              <a:defRPr/>
            </a:pPr>
            <a:r>
              <a:rPr lang="en-US" altLang="zh-CN" sz="1400" b="1" dirty="0">
                <a:solidFill>
                  <a:srgbClr val="000099"/>
                </a:solidFill>
                <a:latin typeface="Arial" pitchFamily="34" charset="0"/>
              </a:rPr>
              <a:t>7.5.4 </a:t>
            </a:r>
            <a:r>
              <a:rPr lang="zh-CN" altLang="en-US" sz="1400" b="1" dirty="0">
                <a:solidFill>
                  <a:srgbClr val="000099"/>
                </a:solidFill>
                <a:latin typeface="Arial" pitchFamily="34" charset="0"/>
              </a:rPr>
              <a:t>餐厨垃圾在进入饲料化处理系统前，应对其进行检测，发生霉变的餐厨垃圾不得进入饲料化处理系统。</a:t>
            </a:r>
          </a:p>
          <a:p>
            <a:pPr marL="265113" indent="-265113">
              <a:defRPr/>
            </a:pPr>
            <a:r>
              <a:rPr lang="en-US" altLang="zh-CN" sz="1400" b="1" dirty="0">
                <a:solidFill>
                  <a:srgbClr val="000099"/>
                </a:solidFill>
                <a:latin typeface="Arial" pitchFamily="34" charset="0"/>
              </a:rPr>
              <a:t>7.5.5 </a:t>
            </a:r>
            <a:r>
              <a:rPr lang="zh-CN" altLang="en-US" sz="1400" b="1" dirty="0">
                <a:solidFill>
                  <a:srgbClr val="000099"/>
                </a:solidFill>
                <a:latin typeface="Arial" pitchFamily="34" charset="0"/>
              </a:rPr>
              <a:t>餐厨垃圾饲料化处理必须设置病原菌杀灭工艺，有效杀灭病原菌。</a:t>
            </a:r>
          </a:p>
          <a:p>
            <a:pPr marL="265113" indent="-265113">
              <a:defRPr/>
            </a:pPr>
            <a:r>
              <a:rPr lang="en-US" altLang="zh-CN" sz="1400" b="1" dirty="0">
                <a:solidFill>
                  <a:srgbClr val="000099"/>
                </a:solidFill>
                <a:latin typeface="Arial" pitchFamily="34" charset="0"/>
              </a:rPr>
              <a:t>7.5.6 </a:t>
            </a:r>
            <a:r>
              <a:rPr lang="zh-CN" altLang="en-US" sz="1400" b="1" dirty="0">
                <a:solidFill>
                  <a:srgbClr val="000099"/>
                </a:solidFill>
                <a:latin typeface="Arial" pitchFamily="34" charset="0"/>
              </a:rPr>
              <a:t>对于含有动物蛋白成分的餐厨垃圾，其饲料化处理工艺应设置生物转化环节，且不得生产反刍动物饲料。</a:t>
            </a:r>
          </a:p>
          <a:p>
            <a:pPr marL="265113" indent="-265113">
              <a:defRPr/>
            </a:pPr>
            <a:r>
              <a:rPr lang="en-US" altLang="zh-CN" sz="1400" b="1" dirty="0">
                <a:solidFill>
                  <a:srgbClr val="000099"/>
                </a:solidFill>
                <a:latin typeface="Arial" pitchFamily="34" charset="0"/>
              </a:rPr>
              <a:t>7.5.7</a:t>
            </a:r>
            <a:r>
              <a:rPr lang="zh-CN" altLang="en-US" sz="1400" b="1" dirty="0">
                <a:solidFill>
                  <a:srgbClr val="000099"/>
                </a:solidFill>
                <a:latin typeface="Arial" pitchFamily="34" charset="0"/>
              </a:rPr>
              <a:t>用于处理餐厨垃圾的微生物菌应是国家相关部门列表允许使用的菌种，确保菌种的有效性和安全性。</a:t>
            </a:r>
          </a:p>
          <a:p>
            <a:pPr marL="265113" indent="-265113">
              <a:defRPr/>
            </a:pPr>
            <a:r>
              <a:rPr lang="en-US" altLang="zh-CN" sz="1400" b="1" dirty="0">
                <a:solidFill>
                  <a:srgbClr val="000099"/>
                </a:solidFill>
                <a:latin typeface="Arial" pitchFamily="34" charset="0"/>
              </a:rPr>
              <a:t>7.5.8 </a:t>
            </a:r>
            <a:r>
              <a:rPr lang="zh-CN" altLang="en-US" sz="1400" b="1" dirty="0">
                <a:solidFill>
                  <a:srgbClr val="000099"/>
                </a:solidFill>
                <a:latin typeface="Arial" pitchFamily="34" charset="0"/>
              </a:rPr>
              <a:t>采用加热工艺去除餐厨垃圾水分时，加热温度应得到有效控制，避免产生燋化和生成有毒物质。</a:t>
            </a:r>
          </a:p>
          <a:p>
            <a:pPr marL="265113" indent="-265113">
              <a:defRPr/>
            </a:pPr>
            <a:r>
              <a:rPr lang="en-US" altLang="zh-CN" sz="1400" b="1" dirty="0">
                <a:solidFill>
                  <a:srgbClr val="000099"/>
                </a:solidFill>
                <a:latin typeface="Arial" pitchFamily="34" charset="0"/>
              </a:rPr>
              <a:t>7.5.9 </a:t>
            </a:r>
            <a:r>
              <a:rPr lang="zh-CN" altLang="en-US" sz="1400" b="1" dirty="0">
                <a:solidFill>
                  <a:srgbClr val="000099"/>
                </a:solidFill>
                <a:latin typeface="Arial" pitchFamily="34" charset="0"/>
              </a:rPr>
              <a:t>生产工艺中任何接触物料的设备，在停运后应及时对残留的物料进行清理，防止残留物料霉变影响产品质量。</a:t>
            </a:r>
          </a:p>
          <a:p>
            <a:pPr marL="265113" indent="-265113">
              <a:defRPr/>
            </a:pPr>
            <a:r>
              <a:rPr lang="en-US" altLang="zh-CN" sz="1400" b="1" dirty="0">
                <a:solidFill>
                  <a:srgbClr val="000099"/>
                </a:solidFill>
                <a:latin typeface="Arial" pitchFamily="34" charset="0"/>
              </a:rPr>
              <a:t>7.5.10 </a:t>
            </a:r>
            <a:r>
              <a:rPr lang="zh-CN" altLang="en-US" sz="1400" b="1" dirty="0">
                <a:solidFill>
                  <a:srgbClr val="000099"/>
                </a:solidFill>
                <a:latin typeface="Arial" pitchFamily="34" charset="0"/>
              </a:rPr>
              <a:t>饲料成品质量应符合现行国家标准</a:t>
            </a:r>
            <a:r>
              <a:rPr lang="en-US" altLang="zh-CN" sz="1400" b="1" dirty="0">
                <a:solidFill>
                  <a:srgbClr val="000099"/>
                </a:solidFill>
                <a:latin typeface="Arial" pitchFamily="34" charset="0"/>
              </a:rPr>
              <a:t>《</a:t>
            </a:r>
            <a:r>
              <a:rPr lang="zh-CN" altLang="en-US" sz="1400" b="1" dirty="0">
                <a:solidFill>
                  <a:srgbClr val="000099"/>
                </a:solidFill>
                <a:latin typeface="Arial" pitchFamily="34" charset="0"/>
              </a:rPr>
              <a:t>饲料卫生标准</a:t>
            </a:r>
            <a:r>
              <a:rPr lang="en-US" altLang="zh-CN" sz="1400" b="1" dirty="0">
                <a:solidFill>
                  <a:srgbClr val="000099"/>
                </a:solidFill>
                <a:latin typeface="Arial" pitchFamily="34" charset="0"/>
              </a:rPr>
              <a:t>》</a:t>
            </a:r>
            <a:r>
              <a:rPr lang="zh-CN" altLang="en-US" sz="1400" b="1" dirty="0">
                <a:solidFill>
                  <a:srgbClr val="000099"/>
                </a:solidFill>
                <a:latin typeface="Arial" pitchFamily="34" charset="0"/>
              </a:rPr>
              <a:t>（</a:t>
            </a:r>
            <a:r>
              <a:rPr lang="en-US" altLang="zh-CN" sz="1400" b="1" dirty="0">
                <a:solidFill>
                  <a:srgbClr val="000099"/>
                </a:solidFill>
                <a:latin typeface="Arial" pitchFamily="34" charset="0"/>
              </a:rPr>
              <a:t>GB13078</a:t>
            </a:r>
            <a:r>
              <a:rPr lang="zh-CN" altLang="en-US" sz="1400" b="1" dirty="0">
                <a:solidFill>
                  <a:srgbClr val="000099"/>
                </a:solidFill>
                <a:latin typeface="Arial" pitchFamily="34" charset="0"/>
              </a:rPr>
              <a:t>）以及国家现行有关饲料产品标准的规定。</a:t>
            </a:r>
          </a:p>
          <a:p>
            <a:pPr marL="265113" indent="-265113">
              <a:defRPr/>
            </a:pPr>
            <a:r>
              <a:rPr lang="en-US" altLang="zh-CN" sz="1400" b="1" dirty="0">
                <a:solidFill>
                  <a:srgbClr val="000099"/>
                </a:solidFill>
                <a:latin typeface="Arial" pitchFamily="34" charset="0"/>
              </a:rPr>
              <a:t>7.5.11</a:t>
            </a:r>
            <a:r>
              <a:rPr lang="zh-CN" altLang="en-US" sz="1400" b="1" dirty="0">
                <a:solidFill>
                  <a:srgbClr val="000099"/>
                </a:solidFill>
                <a:latin typeface="Arial" pitchFamily="34" charset="0"/>
              </a:rPr>
              <a:t>饲料化产品包装及标签应符合现行国家标准</a:t>
            </a:r>
            <a:r>
              <a:rPr lang="en-US" altLang="zh-CN" sz="1400" b="1" dirty="0">
                <a:solidFill>
                  <a:srgbClr val="000099"/>
                </a:solidFill>
                <a:latin typeface="Arial" pitchFamily="34" charset="0"/>
              </a:rPr>
              <a:t>《</a:t>
            </a:r>
            <a:r>
              <a:rPr lang="zh-CN" altLang="en-US" sz="1400" b="1" dirty="0">
                <a:solidFill>
                  <a:srgbClr val="000099"/>
                </a:solidFill>
                <a:latin typeface="Arial" pitchFamily="34" charset="0"/>
              </a:rPr>
              <a:t>饲料标签</a:t>
            </a:r>
            <a:r>
              <a:rPr lang="en-US" altLang="zh-CN" sz="1400" b="1" dirty="0">
                <a:solidFill>
                  <a:srgbClr val="000099"/>
                </a:solidFill>
                <a:latin typeface="Arial" pitchFamily="34" charset="0"/>
              </a:rPr>
              <a:t>》</a:t>
            </a:r>
            <a:r>
              <a:rPr lang="zh-CN" altLang="en-US" sz="1400" b="1" dirty="0">
                <a:solidFill>
                  <a:srgbClr val="000099"/>
                </a:solidFill>
                <a:latin typeface="Arial" pitchFamily="34" charset="0"/>
              </a:rPr>
              <a:t>（</a:t>
            </a:r>
            <a:r>
              <a:rPr lang="en-US" altLang="zh-CN" sz="1400" b="1" dirty="0">
                <a:solidFill>
                  <a:srgbClr val="000099"/>
                </a:solidFill>
                <a:latin typeface="Arial" pitchFamily="34" charset="0"/>
              </a:rPr>
              <a:t>GB 10648</a:t>
            </a:r>
            <a:r>
              <a:rPr lang="zh-CN" altLang="en-US" sz="1400" b="1" dirty="0">
                <a:solidFill>
                  <a:srgbClr val="000099"/>
                </a:solidFill>
                <a:latin typeface="Arial" pitchFamily="34" charset="0"/>
              </a:rPr>
              <a:t>）的规定。</a:t>
            </a:r>
          </a:p>
        </p:txBody>
      </p:sp>
      <p:sp>
        <p:nvSpPr>
          <p:cNvPr id="6" name="矩形 5"/>
          <p:cNvSpPr/>
          <p:nvPr/>
        </p:nvSpPr>
        <p:spPr>
          <a:xfrm>
            <a:off x="395288" y="1643063"/>
            <a:ext cx="576262" cy="4032250"/>
          </a:xfrm>
          <a:prstGeom prst="rect">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fontAlgn="auto">
              <a:spcBef>
                <a:spcPts val="0"/>
              </a:spcBef>
              <a:spcAft>
                <a:spcPts val="0"/>
              </a:spcAft>
              <a:defRPr/>
            </a:pPr>
            <a:r>
              <a:rPr lang="zh-CN" altLang="en-US" sz="2000" b="1" dirty="0">
                <a:solidFill>
                  <a:srgbClr val="FFFF00"/>
                </a:solidFill>
              </a:rPr>
              <a:t>饲  料  化  处  理  技  术</a:t>
            </a:r>
          </a:p>
        </p:txBody>
      </p:sp>
      <p:sp>
        <p:nvSpPr>
          <p:cNvPr id="50181" name="矩形 6"/>
          <p:cNvSpPr>
            <a:spLocks noChangeArrowheads="1"/>
          </p:cNvSpPr>
          <p:nvPr/>
        </p:nvSpPr>
        <p:spPr bwMode="auto">
          <a:xfrm>
            <a:off x="225425" y="928688"/>
            <a:ext cx="5849938" cy="461962"/>
          </a:xfrm>
          <a:prstGeom prst="rect">
            <a:avLst/>
          </a:prstGeom>
          <a:noFill/>
          <a:ln w="9525">
            <a:noFill/>
            <a:miter lim="800000"/>
            <a:headEnd/>
            <a:tailEnd/>
          </a:ln>
        </p:spPr>
        <p:txBody>
          <a:bodyPr wrap="none">
            <a:spAutoFit/>
          </a:bodyPr>
          <a:lstStyle/>
          <a:p>
            <a:pPr algn="ctr"/>
            <a:r>
              <a:rPr lang="zh-CN" altLang="en-US" sz="2400" b="1">
                <a:solidFill>
                  <a:srgbClr val="FF0000"/>
                </a:solidFill>
                <a:ea typeface="黑体" pitchFamily="49" charset="-122"/>
                <a:cs typeface="Arial" charset="0"/>
              </a:rPr>
              <a:t>餐厨垃圾处理技术规范（</a:t>
            </a:r>
            <a:r>
              <a:rPr lang="en-US" altLang="zh-CN" sz="2400" b="1">
                <a:solidFill>
                  <a:srgbClr val="FF0000"/>
                </a:solidFill>
                <a:ea typeface="黑体" pitchFamily="49" charset="-122"/>
                <a:cs typeface="Arial" charset="0"/>
              </a:rPr>
              <a:t>CJJ 184-2012</a:t>
            </a:r>
            <a:r>
              <a:rPr lang="zh-CN" altLang="en-US" sz="2400" b="1">
                <a:solidFill>
                  <a:srgbClr val="FF0000"/>
                </a:solidFill>
                <a:ea typeface="黑体" pitchFamily="49" charset="-122"/>
                <a:cs typeface="Arial" charset="0"/>
              </a:rPr>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216E1210-0F47-4460-B547-DCA8D6DC6C6C}" type="slidenum">
              <a:rPr lang="zh-CN" altLang="en-US"/>
              <a:pPr>
                <a:defRPr/>
              </a:pPr>
              <a:t>39</a:t>
            </a:fld>
            <a:endParaRPr lang="zh-CN" altLang="en-US"/>
          </a:p>
        </p:txBody>
      </p:sp>
      <p:sp>
        <p:nvSpPr>
          <p:cNvPr id="45059" name="Rectangle 1"/>
          <p:cNvSpPr>
            <a:spLocks noChangeArrowheads="1"/>
          </p:cNvSpPr>
          <p:nvPr/>
        </p:nvSpPr>
        <p:spPr bwMode="auto">
          <a:xfrm>
            <a:off x="611188" y="2162442"/>
            <a:ext cx="7848600" cy="3785652"/>
          </a:xfrm>
          <a:prstGeom prst="rect">
            <a:avLst/>
          </a:prstGeom>
          <a:noFill/>
          <a:ln w="9525">
            <a:noFill/>
            <a:miter lim="800000"/>
            <a:headEnd/>
            <a:tailEnd/>
          </a:ln>
        </p:spPr>
        <p:txBody>
          <a:bodyPr anchor="ctr">
            <a:spAutoFit/>
          </a:bodyPr>
          <a:lstStyle/>
          <a:p>
            <a:pPr>
              <a:lnSpc>
                <a:spcPct val="150000"/>
              </a:lnSpc>
              <a:defRPr/>
            </a:pPr>
            <a:r>
              <a:rPr lang="zh-CN" altLang="en-US" sz="1600" b="1" dirty="0">
                <a:solidFill>
                  <a:srgbClr val="C00000"/>
                </a:solidFill>
                <a:latin typeface="Arial" pitchFamily="34" charset="0"/>
                <a:ea typeface="黑体" pitchFamily="2" charset="-122"/>
                <a:cs typeface="Arial" pitchFamily="34" charset="0"/>
              </a:rPr>
              <a:t>（</a:t>
            </a:r>
            <a:r>
              <a:rPr lang="en-US" altLang="zh-CN" sz="1600" b="1" dirty="0">
                <a:solidFill>
                  <a:srgbClr val="C00000"/>
                </a:solidFill>
                <a:latin typeface="Arial" pitchFamily="34" charset="0"/>
                <a:ea typeface="黑体" pitchFamily="2" charset="-122"/>
                <a:cs typeface="Arial" pitchFamily="34" charset="0"/>
              </a:rPr>
              <a:t>1</a:t>
            </a:r>
            <a:r>
              <a:rPr lang="zh-CN" altLang="en-US" sz="1600" b="1" dirty="0">
                <a:solidFill>
                  <a:srgbClr val="C00000"/>
                </a:solidFill>
                <a:latin typeface="Arial" pitchFamily="34" charset="0"/>
                <a:ea typeface="黑体" pitchFamily="2" charset="-122"/>
                <a:cs typeface="Arial" pitchFamily="34" charset="0"/>
              </a:rPr>
              <a:t>）政策法规不完善</a:t>
            </a:r>
          </a:p>
          <a:p>
            <a:pPr indent="358775" eaLnBrk="0" hangingPunct="0">
              <a:defRPr/>
            </a:pPr>
            <a:r>
              <a:rPr lang="zh-CN" altLang="en-US" sz="1600" b="1" dirty="0">
                <a:solidFill>
                  <a:schemeClr val="tx2"/>
                </a:solidFill>
                <a:latin typeface="Times New Roman" pitchFamily="18" charset="0"/>
                <a:ea typeface="黑体" pitchFamily="2" charset="-122"/>
                <a:cs typeface="Times New Roman" pitchFamily="18" charset="0"/>
              </a:rPr>
              <a:t>目前餐厨垃圾收集和处理的政策法规和标准规范仍很不完善，对餐厨垃圾引起的污染、地沟</a:t>
            </a:r>
            <a:r>
              <a:rPr lang="zh-CN" altLang="en-US" sz="1600" b="1" dirty="0" smtClean="0">
                <a:solidFill>
                  <a:schemeClr val="tx2"/>
                </a:solidFill>
                <a:latin typeface="Times New Roman" pitchFamily="18" charset="0"/>
                <a:ea typeface="黑体" pitchFamily="2" charset="-122"/>
                <a:cs typeface="Times New Roman" pitchFamily="18" charset="0"/>
              </a:rPr>
              <a:t>油等对</a:t>
            </a:r>
            <a:r>
              <a:rPr lang="zh-CN" altLang="en-US" sz="1600" b="1" dirty="0">
                <a:solidFill>
                  <a:schemeClr val="tx2"/>
                </a:solidFill>
                <a:latin typeface="Times New Roman" pitchFamily="18" charset="0"/>
                <a:ea typeface="黑体" pitchFamily="2" charset="-122"/>
                <a:cs typeface="Times New Roman" pitchFamily="18" charset="0"/>
              </a:rPr>
              <a:t>人们身心健康的危害还没有立法加以治理。</a:t>
            </a:r>
            <a:endParaRPr lang="en-US" altLang="zh-CN" sz="1600" b="1" dirty="0">
              <a:solidFill>
                <a:schemeClr val="tx2"/>
              </a:solidFill>
              <a:latin typeface="Arial" pitchFamily="34" charset="0"/>
              <a:ea typeface="黑体" pitchFamily="2" charset="-122"/>
              <a:cs typeface="Times New Roman" pitchFamily="18" charset="0"/>
            </a:endParaRPr>
          </a:p>
          <a:p>
            <a:pPr eaLnBrk="0" hangingPunct="0">
              <a:lnSpc>
                <a:spcPct val="150000"/>
              </a:lnSpc>
              <a:defRPr/>
            </a:pPr>
            <a:r>
              <a:rPr lang="zh-CN" altLang="en-US" sz="1600" b="1" dirty="0">
                <a:solidFill>
                  <a:srgbClr val="C00000"/>
                </a:solidFill>
                <a:latin typeface="Arial" pitchFamily="34" charset="0"/>
                <a:ea typeface="黑体" pitchFamily="2" charset="-122"/>
                <a:cs typeface="Arial" pitchFamily="34" charset="0"/>
              </a:rPr>
              <a:t>（</a:t>
            </a:r>
            <a:r>
              <a:rPr lang="en-US" altLang="zh-CN" sz="1600" b="1" dirty="0">
                <a:solidFill>
                  <a:srgbClr val="C00000"/>
                </a:solidFill>
                <a:latin typeface="Arial" pitchFamily="34" charset="0"/>
                <a:ea typeface="黑体" pitchFamily="2" charset="-122"/>
                <a:cs typeface="Arial" pitchFamily="34" charset="0"/>
              </a:rPr>
              <a:t>2</a:t>
            </a:r>
            <a:r>
              <a:rPr lang="zh-CN" altLang="en-US" sz="1600" b="1" dirty="0">
                <a:solidFill>
                  <a:srgbClr val="C00000"/>
                </a:solidFill>
                <a:latin typeface="Arial" pitchFamily="34" charset="0"/>
                <a:ea typeface="黑体" pitchFamily="2" charset="-122"/>
                <a:cs typeface="Arial" pitchFamily="34" charset="0"/>
              </a:rPr>
              <a:t>）餐厨垃圾收集率低 </a:t>
            </a:r>
          </a:p>
          <a:p>
            <a:pPr indent="358775" eaLnBrk="0" hangingPunct="0">
              <a:defRPr/>
            </a:pPr>
            <a:r>
              <a:rPr lang="zh-CN" altLang="en-US" sz="1600" b="1" dirty="0">
                <a:solidFill>
                  <a:srgbClr val="002060"/>
                </a:solidFill>
                <a:latin typeface="Times New Roman" pitchFamily="18" charset="0"/>
                <a:cs typeface="Times New Roman" pitchFamily="18" charset="0"/>
              </a:rPr>
              <a:t>目前，餐厨垃圾主要由个体养殖户有偿到宾馆饭店收集后直接喂泔水猪，宾馆饭店有收益，养殖户有饲料，政府集中收集并且要求餐厨垃圾产生方交纳处理费，餐厨垃圾更难收集，目前标准的收集、运输设施缺乏。</a:t>
            </a:r>
            <a:endParaRPr lang="zh-CN" altLang="en-US" sz="1600" b="1" dirty="0">
              <a:solidFill>
                <a:srgbClr val="002060"/>
              </a:solidFill>
              <a:latin typeface="Arial" pitchFamily="34" charset="0"/>
            </a:endParaRPr>
          </a:p>
          <a:p>
            <a:pPr>
              <a:lnSpc>
                <a:spcPct val="150000"/>
              </a:lnSpc>
              <a:defRPr/>
            </a:pPr>
            <a:r>
              <a:rPr lang="zh-CN" altLang="en-US" sz="1600" b="1" dirty="0">
                <a:solidFill>
                  <a:srgbClr val="C00000"/>
                </a:solidFill>
                <a:latin typeface="Arial" pitchFamily="34" charset="0"/>
                <a:ea typeface="黑体" pitchFamily="2" charset="-122"/>
              </a:rPr>
              <a:t>（</a:t>
            </a:r>
            <a:r>
              <a:rPr lang="en-US" altLang="zh-CN" sz="1600" b="1" dirty="0">
                <a:solidFill>
                  <a:srgbClr val="C00000"/>
                </a:solidFill>
                <a:latin typeface="Arial" pitchFamily="34" charset="0"/>
                <a:ea typeface="黑体" pitchFamily="2" charset="-122"/>
              </a:rPr>
              <a:t>3</a:t>
            </a:r>
            <a:r>
              <a:rPr lang="zh-CN" altLang="en-US" sz="1600" b="1" dirty="0">
                <a:solidFill>
                  <a:srgbClr val="C00000"/>
                </a:solidFill>
                <a:latin typeface="Arial" pitchFamily="34" charset="0"/>
                <a:ea typeface="黑体" pitchFamily="2" charset="-122"/>
              </a:rPr>
              <a:t>）技术应用处于起步阶段</a:t>
            </a:r>
          </a:p>
          <a:p>
            <a:pPr indent="358775" eaLnBrk="0" hangingPunct="0">
              <a:defRPr/>
            </a:pPr>
            <a:r>
              <a:rPr lang="zh-CN" altLang="en-US" sz="1600" b="1" dirty="0">
                <a:solidFill>
                  <a:srgbClr val="002060"/>
                </a:solidFill>
                <a:latin typeface="Times New Roman" pitchFamily="18" charset="0"/>
                <a:cs typeface="Times New Roman" pitchFamily="18" charset="0"/>
              </a:rPr>
              <a:t>目前正在建设和已经建成的餐厨垃圾处理厂主要有厌氧发酵技术、肥料化技术、饲料化技术和资源循环利用技术。每种技术应用的工程实例还相对较少。</a:t>
            </a:r>
            <a:endParaRPr lang="zh-CN" altLang="en-US" sz="1600" b="1" dirty="0">
              <a:solidFill>
                <a:srgbClr val="002060"/>
              </a:solidFill>
              <a:latin typeface="Arial" pitchFamily="34" charset="0"/>
            </a:endParaRPr>
          </a:p>
          <a:p>
            <a:pPr>
              <a:lnSpc>
                <a:spcPct val="150000"/>
              </a:lnSpc>
              <a:defRPr/>
            </a:pPr>
            <a:r>
              <a:rPr lang="zh-CN" altLang="en-US" sz="1600" b="1" dirty="0">
                <a:solidFill>
                  <a:srgbClr val="C00000"/>
                </a:solidFill>
                <a:latin typeface="Arial" pitchFamily="34" charset="0"/>
                <a:ea typeface="黑体" pitchFamily="2" charset="-122"/>
              </a:rPr>
              <a:t>（</a:t>
            </a:r>
            <a:r>
              <a:rPr lang="en-US" altLang="zh-CN" sz="1600" b="1" dirty="0">
                <a:solidFill>
                  <a:srgbClr val="C00000"/>
                </a:solidFill>
                <a:latin typeface="Arial" pitchFamily="34" charset="0"/>
                <a:ea typeface="黑体" pitchFamily="2" charset="-122"/>
              </a:rPr>
              <a:t>4</a:t>
            </a:r>
            <a:r>
              <a:rPr lang="zh-CN" altLang="en-US" sz="1600" b="1" dirty="0">
                <a:solidFill>
                  <a:srgbClr val="C00000"/>
                </a:solidFill>
                <a:latin typeface="Arial" pitchFamily="34" charset="0"/>
                <a:ea typeface="黑体" pitchFamily="2" charset="-122"/>
              </a:rPr>
              <a:t>）实际工程运行的困难较大</a:t>
            </a:r>
          </a:p>
          <a:p>
            <a:pPr indent="358775" eaLnBrk="0" hangingPunct="0">
              <a:defRPr/>
            </a:pPr>
            <a:r>
              <a:rPr lang="zh-CN" altLang="en-US" sz="1600" b="1" dirty="0" smtClean="0">
                <a:solidFill>
                  <a:schemeClr val="tx2"/>
                </a:solidFill>
                <a:latin typeface="Times New Roman" pitchFamily="18" charset="0"/>
                <a:cs typeface="Times New Roman" pitchFamily="18" charset="0"/>
              </a:rPr>
              <a:t>对于已建成的餐</a:t>
            </a:r>
            <a:r>
              <a:rPr lang="zh-CN" altLang="en-US" sz="1600" b="1" dirty="0">
                <a:solidFill>
                  <a:schemeClr val="tx2"/>
                </a:solidFill>
                <a:latin typeface="Times New Roman" pitchFamily="18" charset="0"/>
                <a:cs typeface="Times New Roman" pitchFamily="18" charset="0"/>
              </a:rPr>
              <a:t>厨垃圾处理</a:t>
            </a:r>
            <a:r>
              <a:rPr lang="zh-CN" altLang="en-US" sz="1600" b="1" dirty="0" smtClean="0">
                <a:solidFill>
                  <a:schemeClr val="tx2"/>
                </a:solidFill>
                <a:latin typeface="Times New Roman" pitchFamily="18" charset="0"/>
                <a:cs typeface="Times New Roman" pitchFamily="18" charset="0"/>
              </a:rPr>
              <a:t>厂，</a:t>
            </a:r>
            <a:r>
              <a:rPr lang="zh-CN" altLang="en-US" sz="1600" b="1" dirty="0">
                <a:solidFill>
                  <a:schemeClr val="tx2"/>
                </a:solidFill>
                <a:latin typeface="Times New Roman" pitchFamily="18" charset="0"/>
                <a:cs typeface="Times New Roman" pitchFamily="18" charset="0"/>
              </a:rPr>
              <a:t>但由于收集</a:t>
            </a:r>
            <a:r>
              <a:rPr lang="zh-CN" altLang="en-US" sz="1600" b="1" dirty="0" smtClean="0">
                <a:solidFill>
                  <a:schemeClr val="tx2"/>
                </a:solidFill>
                <a:latin typeface="Times New Roman" pitchFamily="18" charset="0"/>
                <a:cs typeface="Times New Roman" pitchFamily="18" charset="0"/>
              </a:rPr>
              <a:t>系统的问题、</a:t>
            </a:r>
            <a:r>
              <a:rPr lang="zh-CN" altLang="en-US" sz="1600" b="1" dirty="0">
                <a:solidFill>
                  <a:schemeClr val="tx2"/>
                </a:solidFill>
                <a:latin typeface="Times New Roman" pitchFamily="18" charset="0"/>
                <a:cs typeface="Times New Roman" pitchFamily="18" charset="0"/>
              </a:rPr>
              <a:t>处理工艺不</a:t>
            </a:r>
            <a:r>
              <a:rPr lang="zh-CN" altLang="en-US" sz="1600" b="1" dirty="0" smtClean="0">
                <a:solidFill>
                  <a:schemeClr val="tx2"/>
                </a:solidFill>
                <a:latin typeface="Times New Roman" pitchFamily="18" charset="0"/>
                <a:cs typeface="Times New Roman" pitchFamily="18" charset="0"/>
              </a:rPr>
              <a:t>成熟等</a:t>
            </a:r>
            <a:r>
              <a:rPr lang="zh-CN" altLang="en-US" sz="1600" b="1" dirty="0">
                <a:solidFill>
                  <a:schemeClr val="tx2"/>
                </a:solidFill>
                <a:latin typeface="Times New Roman" pitchFamily="18" charset="0"/>
                <a:cs typeface="Times New Roman" pitchFamily="18" charset="0"/>
              </a:rPr>
              <a:t>原因</a:t>
            </a:r>
            <a:r>
              <a:rPr lang="zh-CN" altLang="en-US" sz="1600" b="1" dirty="0" smtClean="0">
                <a:solidFill>
                  <a:schemeClr val="tx2"/>
                </a:solidFill>
                <a:latin typeface="Times New Roman" pitchFamily="18" charset="0"/>
                <a:cs typeface="Times New Roman" pitchFamily="18" charset="0"/>
              </a:rPr>
              <a:t>，达标达产运营的较少。</a:t>
            </a:r>
            <a:endParaRPr lang="zh-CN" altLang="en-US" sz="1600" b="1" dirty="0">
              <a:solidFill>
                <a:schemeClr val="tx2"/>
              </a:solidFill>
              <a:latin typeface="Arial" pitchFamily="34" charset="0"/>
            </a:endParaRPr>
          </a:p>
        </p:txBody>
      </p:sp>
      <p:sp>
        <p:nvSpPr>
          <p:cNvPr id="4" name="流程图: 文档 3"/>
          <p:cNvSpPr/>
          <p:nvPr/>
        </p:nvSpPr>
        <p:spPr>
          <a:xfrm>
            <a:off x="539552" y="980728"/>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、我国餐厨垃圾处理的主要问题</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2FE843A-6ED3-41EC-BB26-56AFE8CB29E1}" type="slidenum">
              <a:rPr lang="zh-CN" altLang="en-US"/>
              <a:pPr>
                <a:defRPr/>
              </a:pPr>
              <a:t>4</a:t>
            </a:fld>
            <a:endParaRPr lang="zh-CN" altLang="en-US"/>
          </a:p>
        </p:txBody>
      </p:sp>
      <p:sp>
        <p:nvSpPr>
          <p:cNvPr id="5" name="流程图: 文档 4"/>
          <p:cNvSpPr/>
          <p:nvPr/>
        </p:nvSpPr>
        <p:spPr>
          <a:xfrm>
            <a:off x="1187624" y="1124744"/>
            <a:ext cx="6696744"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fontAlgn="auto">
              <a:spcBef>
                <a:spcPts val="0"/>
              </a:spcBef>
              <a:spcAft>
                <a:spcPts val="0"/>
              </a:spcAft>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一、概述</a:t>
            </a:r>
          </a:p>
        </p:txBody>
      </p:sp>
      <p:graphicFrame>
        <p:nvGraphicFramePr>
          <p:cNvPr id="6" name="图示 5"/>
          <p:cNvGraphicFramePr/>
          <p:nvPr/>
        </p:nvGraphicFramePr>
        <p:xfrm>
          <a:off x="1551707" y="2209057"/>
          <a:ext cx="6095999" cy="4063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9B8375A-639A-4CD6-BF89-B7CF9250D6F2}"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40</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5" name="流程图: 文档 4"/>
          <p:cNvSpPr/>
          <p:nvPr/>
        </p:nvSpPr>
        <p:spPr>
          <a:xfrm>
            <a:off x="1214414" y="857232"/>
            <a:ext cx="6696744"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defRPr/>
            </a:pPr>
            <a:r>
              <a:rPr lang="zh-CN" altLang="en-US" sz="2800" b="1" smtClean="0">
                <a:solidFill>
                  <a:srgbClr val="FFFF00"/>
                </a:solidFill>
                <a:effectLst>
                  <a:outerShdw blurRad="38100" dist="38100" dir="2700000" algn="tl">
                    <a:srgbClr val="C0C0C0"/>
                  </a:outerShdw>
                </a:effectLst>
                <a:ea typeface="黑体" pitchFamily="2" charset="-122"/>
                <a:cs typeface="Arial" pitchFamily="34" charset="0"/>
              </a:rPr>
              <a:t>三、餐厨垃圾收运及转运系统介绍</a:t>
            </a:r>
          </a:p>
        </p:txBody>
      </p:sp>
      <p:graphicFrame>
        <p:nvGraphicFramePr>
          <p:cNvPr id="6" name="图示 5"/>
          <p:cNvGraphicFramePr/>
          <p:nvPr/>
        </p:nvGraphicFramePr>
        <p:xfrm>
          <a:off x="1428728" y="18573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D6D15E99-7082-4D49-9C8B-4BA5E688F940}"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41</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、餐厨垃圾收运系统建设的必要性及原则</a:t>
            </a:r>
          </a:p>
        </p:txBody>
      </p:sp>
      <p:sp>
        <p:nvSpPr>
          <p:cNvPr id="53252" name="矩形 28"/>
          <p:cNvSpPr>
            <a:spLocks noChangeArrowheads="1"/>
          </p:cNvSpPr>
          <p:nvPr/>
        </p:nvSpPr>
        <p:spPr bwMode="auto">
          <a:xfrm>
            <a:off x="539750" y="1916113"/>
            <a:ext cx="7929563" cy="4219575"/>
          </a:xfrm>
          <a:prstGeom prst="rect">
            <a:avLst/>
          </a:prstGeom>
          <a:noFill/>
          <a:ln w="9525">
            <a:noFill/>
            <a:miter lim="800000"/>
            <a:headEnd/>
            <a:tailEnd/>
          </a:ln>
        </p:spPr>
        <p:txBody>
          <a:bodyPr>
            <a:spAutoFit/>
          </a:bodyPr>
          <a:lstStyle/>
          <a:p>
            <a:pPr indent="538163">
              <a:lnSpc>
                <a:spcPct val="150000"/>
              </a:lnSpc>
              <a:buFont typeface="Wingdings" pitchFamily="2" charset="2"/>
              <a:buNone/>
            </a:pPr>
            <a:r>
              <a:rPr lang="en-US" altLang="zh-CN" b="1" dirty="0">
                <a:solidFill>
                  <a:srgbClr val="003399"/>
                </a:solidFill>
                <a:ea typeface="黑体" pitchFamily="49" charset="-122"/>
                <a:cs typeface="Arial" charset="0"/>
              </a:rPr>
              <a:t>1</a:t>
            </a:r>
            <a:r>
              <a:rPr lang="zh-CN" altLang="en-US" b="1" dirty="0">
                <a:solidFill>
                  <a:srgbClr val="003399"/>
                </a:solidFill>
                <a:ea typeface="黑体" pitchFamily="49" charset="-122"/>
                <a:cs typeface="Arial" charset="0"/>
              </a:rPr>
              <a:t>、必要性</a:t>
            </a:r>
          </a:p>
          <a:p>
            <a:pPr indent="538163">
              <a:lnSpc>
                <a:spcPct val="150000"/>
              </a:lnSpc>
              <a:buFont typeface="Wingdings" pitchFamily="2" charset="2"/>
              <a:buChar char="u"/>
            </a:pPr>
            <a:r>
              <a:rPr lang="zh-CN" altLang="en-US" b="1" dirty="0">
                <a:solidFill>
                  <a:srgbClr val="003399"/>
                </a:solidFill>
                <a:ea typeface="黑体" pitchFamily="49" charset="-122"/>
                <a:cs typeface="Arial" charset="0"/>
              </a:rPr>
              <a:t>收运系统是餐厨垃圾处理的</a:t>
            </a:r>
            <a:r>
              <a:rPr lang="zh-CN" altLang="en-US" b="1" dirty="0">
                <a:solidFill>
                  <a:srgbClr val="FF0000"/>
                </a:solidFill>
                <a:ea typeface="黑体" pitchFamily="49" charset="-122"/>
                <a:cs typeface="Arial" charset="0"/>
              </a:rPr>
              <a:t>保障系统</a:t>
            </a:r>
            <a:r>
              <a:rPr lang="zh-CN" altLang="en-US" b="1" dirty="0">
                <a:solidFill>
                  <a:srgbClr val="003399"/>
                </a:solidFill>
                <a:ea typeface="黑体" pitchFamily="49" charset="-122"/>
                <a:cs typeface="Arial" charset="0"/>
              </a:rPr>
              <a:t>，是保证餐厨垃圾及处理厂正常运行的关键，也是整个餐厨垃圾资源化处理系统的重要环节。</a:t>
            </a:r>
          </a:p>
          <a:p>
            <a:pPr indent="538163">
              <a:lnSpc>
                <a:spcPct val="150000"/>
              </a:lnSpc>
              <a:buFont typeface="Wingdings" pitchFamily="2" charset="2"/>
              <a:buChar char="u"/>
            </a:pPr>
            <a:r>
              <a:rPr lang="zh-CN" altLang="en-US" b="1" dirty="0">
                <a:solidFill>
                  <a:srgbClr val="003399"/>
                </a:solidFill>
                <a:ea typeface="黑体" pitchFamily="49" charset="-122"/>
                <a:cs typeface="Arial" charset="0"/>
              </a:rPr>
              <a:t>采用科学手段收集餐厨垃圾，保证收运系统正常化运行，可实现对覆盖目标单位的餐厨垃圾科学统筹、快捷高效收集，做到日产日清，实现餐厨垃圾无害</a:t>
            </a:r>
            <a:r>
              <a:rPr lang="zh-CN" altLang="en-US" b="1" dirty="0" smtClean="0">
                <a:solidFill>
                  <a:srgbClr val="003399"/>
                </a:solidFill>
                <a:ea typeface="黑体" pitchFamily="49" charset="-122"/>
                <a:cs typeface="Arial" charset="0"/>
              </a:rPr>
              <a:t>化处理</a:t>
            </a:r>
            <a:r>
              <a:rPr lang="zh-CN" altLang="en-US" b="1" dirty="0">
                <a:solidFill>
                  <a:srgbClr val="003399"/>
                </a:solidFill>
                <a:ea typeface="黑体" pitchFamily="49" charset="-122"/>
                <a:cs typeface="Arial" charset="0"/>
              </a:rPr>
              <a:t>和资源化利用 。</a:t>
            </a:r>
          </a:p>
          <a:p>
            <a:pPr indent="538163">
              <a:lnSpc>
                <a:spcPct val="150000"/>
              </a:lnSpc>
              <a:buFont typeface="Wingdings" pitchFamily="2" charset="2"/>
              <a:buChar char="u"/>
            </a:pPr>
            <a:r>
              <a:rPr lang="en-US" altLang="zh-CN" b="1" dirty="0">
                <a:solidFill>
                  <a:srgbClr val="003399"/>
                </a:solidFill>
                <a:ea typeface="黑体" pitchFamily="49" charset="-122"/>
                <a:cs typeface="Arial" charset="0"/>
              </a:rPr>
              <a:t>2</a:t>
            </a:r>
            <a:r>
              <a:rPr lang="zh-CN" altLang="en-US" b="1" dirty="0">
                <a:solidFill>
                  <a:srgbClr val="003399"/>
                </a:solidFill>
                <a:ea typeface="黑体" pitchFamily="49" charset="-122"/>
                <a:cs typeface="Arial" charset="0"/>
              </a:rPr>
              <a:t>、建设原则</a:t>
            </a:r>
          </a:p>
          <a:p>
            <a:pPr indent="538163">
              <a:lnSpc>
                <a:spcPct val="150000"/>
              </a:lnSpc>
              <a:buFont typeface="Wingdings" pitchFamily="2" charset="2"/>
              <a:buChar char="u"/>
            </a:pPr>
            <a:r>
              <a:rPr lang="zh-CN" altLang="en-US" b="1" dirty="0">
                <a:solidFill>
                  <a:srgbClr val="003399"/>
                </a:solidFill>
                <a:ea typeface="黑体" pitchFamily="49" charset="-122"/>
                <a:cs typeface="Arial" charset="0"/>
              </a:rPr>
              <a:t>应按照“统一、专营”的原则建设，“统一”就是要全市统一规划、统一管理、统一标准、统一设置。“专营”就是成立专门的餐厨垃圾收运机构，并由行政主管部门配合，独立运作，不能与生活垃圾的收运混在一起。</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FC10738A-ADB2-4C50-9C5A-37F5824F7907}"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42</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2</a:t>
            </a:r>
            <a:r>
              <a:rPr lang="zh-CN" altLang="en-US" sz="2800" b="1" dirty="0">
                <a:solidFill>
                  <a:srgbClr val="FFFF00"/>
                </a:solidFill>
                <a:latin typeface="Arial" charset="0"/>
                <a:ea typeface="黑体" pitchFamily="49" charset="-122"/>
                <a:cs typeface="Arial" charset="0"/>
              </a:rPr>
              <a:t>、餐厨垃圾收运系统的组成</a:t>
            </a:r>
          </a:p>
        </p:txBody>
      </p:sp>
      <p:sp>
        <p:nvSpPr>
          <p:cNvPr id="54276" name="矩形 28"/>
          <p:cNvSpPr>
            <a:spLocks noChangeArrowheads="1"/>
          </p:cNvSpPr>
          <p:nvPr/>
        </p:nvSpPr>
        <p:spPr bwMode="auto">
          <a:xfrm>
            <a:off x="571500" y="17859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）收运系统的组成</a:t>
            </a:r>
          </a:p>
        </p:txBody>
      </p:sp>
      <p:sp>
        <p:nvSpPr>
          <p:cNvPr id="54277" name="矩形 28"/>
          <p:cNvSpPr>
            <a:spLocks noChangeArrowheads="1"/>
          </p:cNvSpPr>
          <p:nvPr/>
        </p:nvSpPr>
        <p:spPr bwMode="auto">
          <a:xfrm>
            <a:off x="539750" y="2276475"/>
            <a:ext cx="7200900" cy="494238"/>
          </a:xfrm>
          <a:prstGeom prst="rect">
            <a:avLst/>
          </a:prstGeom>
          <a:noFill/>
          <a:ln w="9525">
            <a:noFill/>
            <a:miter lim="800000"/>
            <a:headEnd/>
            <a:tailEnd/>
          </a:ln>
        </p:spPr>
        <p:txBody>
          <a:bodyPr>
            <a:spAutoFit/>
          </a:bodyPr>
          <a:lstStyle/>
          <a:p>
            <a:pPr>
              <a:lnSpc>
                <a:spcPct val="150000"/>
              </a:lnSpc>
              <a:buFont typeface="Wingdings" pitchFamily="2" charset="2"/>
              <a:buNone/>
            </a:pPr>
            <a:r>
              <a:rPr lang="zh-CN" altLang="en-US" sz="2000" b="1" dirty="0">
                <a:solidFill>
                  <a:srgbClr val="002060"/>
                </a:solidFill>
                <a:ea typeface="黑体" pitchFamily="49" charset="-122"/>
                <a:cs typeface="Arial" charset="0"/>
              </a:rPr>
              <a:t>餐厨垃圾收运体系主要由以下部分组成：</a:t>
            </a:r>
          </a:p>
        </p:txBody>
      </p:sp>
      <p:sp>
        <p:nvSpPr>
          <p:cNvPr id="54278" name="矩形 28"/>
          <p:cNvSpPr>
            <a:spLocks noChangeArrowheads="1"/>
          </p:cNvSpPr>
          <p:nvPr/>
        </p:nvSpPr>
        <p:spPr bwMode="auto">
          <a:xfrm>
            <a:off x="468313" y="2924175"/>
            <a:ext cx="2735262" cy="1920875"/>
          </a:xfrm>
          <a:prstGeom prst="rect">
            <a:avLst/>
          </a:prstGeom>
          <a:noFill/>
          <a:ln w="9525">
            <a:noFill/>
            <a:miter lim="800000"/>
            <a:headEnd/>
            <a:tailEnd/>
          </a:ln>
        </p:spPr>
        <p:txBody>
          <a:bodyPr>
            <a:spAutoFit/>
          </a:bodyPr>
          <a:lstStyle/>
          <a:p>
            <a:pPr marL="88900" indent="381000">
              <a:lnSpc>
                <a:spcPct val="150000"/>
              </a:lnSpc>
              <a:buFont typeface="Wingdings" pitchFamily="2" charset="2"/>
              <a:buChar char="u"/>
            </a:pPr>
            <a:r>
              <a:rPr lang="zh-CN" altLang="en-US" sz="2000" b="1" dirty="0">
                <a:solidFill>
                  <a:srgbClr val="002060"/>
                </a:solidFill>
                <a:ea typeface="黑体" pitchFamily="49" charset="-122"/>
                <a:cs typeface="Arial" charset="0"/>
              </a:rPr>
              <a:t>餐厨垃圾盛装容器</a:t>
            </a:r>
          </a:p>
          <a:p>
            <a:pPr marL="88900" indent="381000">
              <a:lnSpc>
                <a:spcPct val="150000"/>
              </a:lnSpc>
              <a:buFont typeface="Wingdings" pitchFamily="2" charset="2"/>
              <a:buChar char="u"/>
            </a:pPr>
            <a:r>
              <a:rPr lang="zh-CN" altLang="en-US" sz="2000" b="1" dirty="0">
                <a:solidFill>
                  <a:srgbClr val="002060"/>
                </a:solidFill>
                <a:ea typeface="黑体" pitchFamily="49" charset="-122"/>
                <a:cs typeface="Arial" charset="0"/>
              </a:rPr>
              <a:t>专用收集运输车辆</a:t>
            </a:r>
          </a:p>
          <a:p>
            <a:pPr marL="88900" indent="381000">
              <a:lnSpc>
                <a:spcPct val="150000"/>
              </a:lnSpc>
              <a:buFont typeface="Wingdings" pitchFamily="2" charset="2"/>
              <a:buChar char="u"/>
            </a:pPr>
            <a:r>
              <a:rPr lang="zh-CN" altLang="en-US" sz="2000" b="1" dirty="0">
                <a:solidFill>
                  <a:srgbClr val="002060"/>
                </a:solidFill>
                <a:ea typeface="黑体" pitchFamily="49" charset="-122"/>
                <a:cs typeface="Arial" charset="0"/>
              </a:rPr>
              <a:t>配套设施</a:t>
            </a:r>
          </a:p>
          <a:p>
            <a:pPr marL="88900" indent="381000">
              <a:lnSpc>
                <a:spcPct val="150000"/>
              </a:lnSpc>
              <a:buFont typeface="Wingdings" pitchFamily="2" charset="2"/>
              <a:buChar char="u"/>
            </a:pPr>
            <a:r>
              <a:rPr lang="zh-CN" altLang="en-US" sz="2000" b="1" dirty="0">
                <a:solidFill>
                  <a:srgbClr val="002060"/>
                </a:solidFill>
                <a:ea typeface="黑体" pitchFamily="49" charset="-122"/>
                <a:cs typeface="Arial" charset="0"/>
              </a:rPr>
              <a:t>收运团队</a:t>
            </a:r>
          </a:p>
        </p:txBody>
      </p:sp>
      <p:grpSp>
        <p:nvGrpSpPr>
          <p:cNvPr id="54279" name="Group 29"/>
          <p:cNvGrpSpPr>
            <a:grpSpLocks/>
          </p:cNvGrpSpPr>
          <p:nvPr/>
        </p:nvGrpSpPr>
        <p:grpSpPr bwMode="auto">
          <a:xfrm>
            <a:off x="5219700" y="3109913"/>
            <a:ext cx="1847850" cy="1625600"/>
            <a:chOff x="4071" y="1584"/>
            <a:chExt cx="1092" cy="1097"/>
          </a:xfrm>
        </p:grpSpPr>
        <p:sp>
          <p:nvSpPr>
            <p:cNvPr id="54330" name="Oval 30"/>
            <p:cNvSpPr>
              <a:spLocks noChangeArrowheads="1"/>
            </p:cNvSpPr>
            <p:nvPr/>
          </p:nvSpPr>
          <p:spPr bwMode="gray">
            <a:xfrm>
              <a:off x="4071" y="1584"/>
              <a:ext cx="1090" cy="1088"/>
            </a:xfrm>
            <a:prstGeom prst="ellipse">
              <a:avLst/>
            </a:prstGeom>
            <a:gradFill rotWithShape="1">
              <a:gsLst>
                <a:gs pos="0">
                  <a:srgbClr val="FFFFFF"/>
                </a:gs>
                <a:gs pos="50000">
                  <a:srgbClr val="D8755A"/>
                </a:gs>
                <a:gs pos="100000">
                  <a:srgbClr val="FFFFFF"/>
                </a:gs>
              </a:gsLst>
              <a:lin ang="2700000" scaled="1"/>
            </a:gradFill>
            <a:ln w="38100" algn="ctr">
              <a:noFill/>
              <a:round/>
              <a:headEnd/>
              <a:tailEnd/>
            </a:ln>
          </p:spPr>
          <p:txBody>
            <a:bodyPr wrap="none" anchor="ctr">
              <a:spAutoFit/>
            </a:bodyPr>
            <a:lstStyle/>
            <a:p>
              <a:endParaRPr lang="zh-CN" altLang="en-US"/>
            </a:p>
          </p:txBody>
        </p:sp>
        <p:sp>
          <p:nvSpPr>
            <p:cNvPr id="54331" name="Oval 31"/>
            <p:cNvSpPr>
              <a:spLocks noChangeArrowheads="1"/>
            </p:cNvSpPr>
            <p:nvPr/>
          </p:nvSpPr>
          <p:spPr bwMode="gray">
            <a:xfrm>
              <a:off x="4073" y="1593"/>
              <a:ext cx="1090" cy="1088"/>
            </a:xfrm>
            <a:prstGeom prst="ellipse">
              <a:avLst/>
            </a:prstGeom>
            <a:gradFill rotWithShape="1">
              <a:gsLst>
                <a:gs pos="0">
                  <a:srgbClr val="D8755A">
                    <a:alpha val="32001"/>
                  </a:srgbClr>
                </a:gs>
                <a:gs pos="100000">
                  <a:srgbClr val="000000">
                    <a:alpha val="89998"/>
                  </a:srgbClr>
                </a:gs>
              </a:gsLst>
              <a:lin ang="2700000" scaled="1"/>
            </a:gradFill>
            <a:ln w="38100" algn="ctr">
              <a:noFill/>
              <a:round/>
              <a:headEnd/>
              <a:tailEnd/>
            </a:ln>
          </p:spPr>
          <p:txBody>
            <a:bodyPr wrap="none" anchor="ctr">
              <a:spAutoFit/>
            </a:bodyPr>
            <a:lstStyle/>
            <a:p>
              <a:endParaRPr lang="zh-CN" altLang="en-US"/>
            </a:p>
          </p:txBody>
        </p:sp>
        <p:sp>
          <p:nvSpPr>
            <p:cNvPr id="54332" name="Oval 32"/>
            <p:cNvSpPr>
              <a:spLocks noChangeArrowheads="1"/>
            </p:cNvSpPr>
            <p:nvPr/>
          </p:nvSpPr>
          <p:spPr bwMode="gray">
            <a:xfrm>
              <a:off x="4131" y="1655"/>
              <a:ext cx="946" cy="945"/>
            </a:xfrm>
            <a:prstGeom prst="ellipse">
              <a:avLst/>
            </a:prstGeom>
            <a:gradFill rotWithShape="1">
              <a:gsLst>
                <a:gs pos="0">
                  <a:srgbClr val="753F31"/>
                </a:gs>
                <a:gs pos="50000">
                  <a:srgbClr val="D8755A"/>
                </a:gs>
                <a:gs pos="100000">
                  <a:srgbClr val="753F31"/>
                </a:gs>
              </a:gsLst>
              <a:lin ang="18900000" scaled="1"/>
            </a:gradFill>
            <a:ln w="38100" algn="ctr">
              <a:noFill/>
              <a:round/>
              <a:headEnd/>
              <a:tailEnd/>
            </a:ln>
          </p:spPr>
          <p:txBody>
            <a:bodyPr anchor="ctr">
              <a:spAutoFit/>
            </a:bodyPr>
            <a:lstStyle/>
            <a:p>
              <a:endParaRPr lang="zh-CN" altLang="en-US"/>
            </a:p>
          </p:txBody>
        </p:sp>
        <p:sp>
          <p:nvSpPr>
            <p:cNvPr id="54333" name="Oval 33"/>
            <p:cNvSpPr>
              <a:spLocks noChangeArrowheads="1"/>
            </p:cNvSpPr>
            <p:nvPr/>
          </p:nvSpPr>
          <p:spPr bwMode="gray">
            <a:xfrm>
              <a:off x="4128" y="1650"/>
              <a:ext cx="946" cy="945"/>
            </a:xfrm>
            <a:prstGeom prst="ellipse">
              <a:avLst/>
            </a:prstGeom>
            <a:gradFill rotWithShape="1">
              <a:gsLst>
                <a:gs pos="0">
                  <a:srgbClr val="894A39"/>
                </a:gs>
                <a:gs pos="100000">
                  <a:srgbClr val="D8755A">
                    <a:alpha val="0"/>
                  </a:srgbClr>
                </a:gs>
              </a:gsLst>
              <a:lin ang="2700000" scaled="1"/>
            </a:gradFill>
            <a:ln w="38100" algn="ctr">
              <a:noFill/>
              <a:round/>
              <a:headEnd/>
              <a:tailEnd/>
            </a:ln>
          </p:spPr>
          <p:txBody>
            <a:bodyPr anchor="ctr">
              <a:spAutoFit/>
            </a:bodyPr>
            <a:lstStyle/>
            <a:p>
              <a:endParaRPr lang="zh-CN" altLang="en-US"/>
            </a:p>
          </p:txBody>
        </p:sp>
        <p:sp>
          <p:nvSpPr>
            <p:cNvPr id="54334" name="Oval 34"/>
            <p:cNvSpPr>
              <a:spLocks noChangeArrowheads="1"/>
            </p:cNvSpPr>
            <p:nvPr/>
          </p:nvSpPr>
          <p:spPr bwMode="gray">
            <a:xfrm>
              <a:off x="4178" y="1703"/>
              <a:ext cx="852" cy="850"/>
            </a:xfrm>
            <a:prstGeom prst="ellipse">
              <a:avLst/>
            </a:prstGeom>
            <a:solidFill>
              <a:srgbClr val="000000"/>
            </a:solidFill>
            <a:ln w="38100" algn="ctr">
              <a:noFill/>
              <a:round/>
              <a:headEnd/>
              <a:tailEnd/>
            </a:ln>
          </p:spPr>
          <p:txBody>
            <a:bodyPr anchor="ctr">
              <a:spAutoFit/>
            </a:bodyPr>
            <a:lstStyle/>
            <a:p>
              <a:endParaRPr lang="zh-CN" altLang="en-US"/>
            </a:p>
          </p:txBody>
        </p:sp>
        <p:grpSp>
          <p:nvGrpSpPr>
            <p:cNvPr id="54335" name="Group 35"/>
            <p:cNvGrpSpPr>
              <a:grpSpLocks/>
            </p:cNvGrpSpPr>
            <p:nvPr/>
          </p:nvGrpSpPr>
          <p:grpSpPr bwMode="auto">
            <a:xfrm>
              <a:off x="4197" y="1716"/>
              <a:ext cx="826" cy="825"/>
              <a:chOff x="4166" y="1706"/>
              <a:chExt cx="1252" cy="1252"/>
            </a:xfrm>
          </p:grpSpPr>
          <p:sp>
            <p:nvSpPr>
              <p:cNvPr id="54336" name="Oval 36"/>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zh-CN" altLang="en-US"/>
              </a:p>
            </p:txBody>
          </p:sp>
          <p:sp>
            <p:nvSpPr>
              <p:cNvPr id="54337" name="Oval 37"/>
              <p:cNvSpPr>
                <a:spLocks noChangeArrowheads="1"/>
              </p:cNvSpPr>
              <p:nvPr/>
            </p:nvSpPr>
            <p:spPr bwMode="gray">
              <a:xfrm>
                <a:off x="4182" y="1713"/>
                <a:ext cx="1222" cy="122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zh-CN" altLang="en-US"/>
              </a:p>
            </p:txBody>
          </p:sp>
          <p:sp>
            <p:nvSpPr>
              <p:cNvPr id="54338" name="Oval 38"/>
              <p:cNvSpPr>
                <a:spLocks noChangeArrowheads="1"/>
              </p:cNvSpPr>
              <p:nvPr/>
            </p:nvSpPr>
            <p:spPr bwMode="gray">
              <a:xfrm>
                <a:off x="4195" y="1725"/>
                <a:ext cx="1162" cy="1141"/>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zh-CN" altLang="en-US"/>
              </a:p>
            </p:txBody>
          </p:sp>
          <p:sp>
            <p:nvSpPr>
              <p:cNvPr id="54339" name="Oval 39"/>
              <p:cNvSpPr>
                <a:spLocks noChangeArrowheads="1"/>
              </p:cNvSpPr>
              <p:nvPr/>
            </p:nvSpPr>
            <p:spPr bwMode="gray">
              <a:xfrm>
                <a:off x="4263" y="1757"/>
                <a:ext cx="1033" cy="926"/>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zh-CN" altLang="en-US"/>
              </a:p>
            </p:txBody>
          </p:sp>
        </p:grpSp>
      </p:grpSp>
      <p:grpSp>
        <p:nvGrpSpPr>
          <p:cNvPr id="54280" name="Group 40"/>
          <p:cNvGrpSpPr>
            <a:grpSpLocks/>
          </p:cNvGrpSpPr>
          <p:nvPr/>
        </p:nvGrpSpPr>
        <p:grpSpPr bwMode="auto">
          <a:xfrm rot="-598479">
            <a:off x="4716463" y="3717925"/>
            <a:ext cx="2951162" cy="1363663"/>
            <a:chOff x="1680" y="1824"/>
            <a:chExt cx="2256" cy="1152"/>
          </a:xfrm>
        </p:grpSpPr>
        <p:sp>
          <p:nvSpPr>
            <p:cNvPr id="54326" name="AutoShape 41"/>
            <p:cNvSpPr>
              <a:spLocks noChangeArrowheads="1"/>
            </p:cNvSpPr>
            <p:nvPr/>
          </p:nvSpPr>
          <p:spPr bwMode="gray">
            <a:xfrm rot="10800000">
              <a:off x="3552" y="1824"/>
              <a:ext cx="384" cy="288"/>
            </a:xfrm>
            <a:prstGeom prst="leftArrow">
              <a:avLst>
                <a:gd name="adj1" fmla="val 31250"/>
                <a:gd name="adj2" fmla="val 71531"/>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zh-CN" altLang="en-US"/>
            </a:p>
          </p:txBody>
        </p:sp>
        <p:sp>
          <p:nvSpPr>
            <p:cNvPr id="54327" name="AutoShape 42"/>
            <p:cNvSpPr>
              <a:spLocks noChangeArrowheads="1"/>
            </p:cNvSpPr>
            <p:nvPr/>
          </p:nvSpPr>
          <p:spPr bwMode="gray">
            <a:xfrm rot="-3685140">
              <a:off x="2112" y="2640"/>
              <a:ext cx="384" cy="288"/>
            </a:xfrm>
            <a:prstGeom prst="leftArrow">
              <a:avLst>
                <a:gd name="adj1" fmla="val 31250"/>
                <a:gd name="adj2" fmla="val 71531"/>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zh-CN" altLang="en-US"/>
            </a:p>
          </p:txBody>
        </p:sp>
        <p:sp>
          <p:nvSpPr>
            <p:cNvPr id="54328" name="AutoShape 43"/>
            <p:cNvSpPr>
              <a:spLocks noChangeArrowheads="1"/>
            </p:cNvSpPr>
            <p:nvPr/>
          </p:nvSpPr>
          <p:spPr bwMode="gray">
            <a:xfrm>
              <a:off x="1680" y="1824"/>
              <a:ext cx="384" cy="288"/>
            </a:xfrm>
            <a:prstGeom prst="leftArrow">
              <a:avLst>
                <a:gd name="adj1" fmla="val 31250"/>
                <a:gd name="adj2" fmla="val 71531"/>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zh-CN" altLang="en-US"/>
            </a:p>
          </p:txBody>
        </p:sp>
        <p:sp>
          <p:nvSpPr>
            <p:cNvPr id="54329" name="AutoShape 44"/>
            <p:cNvSpPr>
              <a:spLocks noChangeArrowheads="1"/>
            </p:cNvSpPr>
            <p:nvPr/>
          </p:nvSpPr>
          <p:spPr bwMode="gray">
            <a:xfrm rot="-7784550">
              <a:off x="3120" y="2640"/>
              <a:ext cx="384" cy="288"/>
            </a:xfrm>
            <a:prstGeom prst="leftArrow">
              <a:avLst>
                <a:gd name="adj1" fmla="val 31250"/>
                <a:gd name="adj2" fmla="val 71531"/>
              </a:avLst>
            </a:prstGeom>
            <a:gradFill rotWithShape="1">
              <a:gsLst>
                <a:gs pos="0">
                  <a:srgbClr val="666699"/>
                </a:gs>
                <a:gs pos="100000">
                  <a:srgbClr val="BEBED4"/>
                </a:gs>
              </a:gsLst>
              <a:lin ang="0" scaled="1"/>
            </a:gradFill>
            <a:ln w="9525" algn="ctr">
              <a:noFill/>
              <a:miter lim="800000"/>
              <a:headEnd/>
              <a:tailEnd/>
            </a:ln>
          </p:spPr>
          <p:txBody>
            <a:bodyPr wrap="none" anchor="ctr"/>
            <a:lstStyle/>
            <a:p>
              <a:endParaRPr lang="zh-CN" altLang="en-US"/>
            </a:p>
          </p:txBody>
        </p:sp>
      </p:grpSp>
      <p:sp>
        <p:nvSpPr>
          <p:cNvPr id="54281" name="Text Box 45"/>
          <p:cNvSpPr txBox="1">
            <a:spLocks noChangeArrowheads="1"/>
          </p:cNvSpPr>
          <p:nvPr/>
        </p:nvSpPr>
        <p:spPr bwMode="gray">
          <a:xfrm>
            <a:off x="5349875" y="3592513"/>
            <a:ext cx="1611313" cy="701675"/>
          </a:xfrm>
          <a:prstGeom prst="rect">
            <a:avLst/>
          </a:prstGeom>
          <a:noFill/>
          <a:ln w="9525" algn="ctr">
            <a:noFill/>
            <a:miter lim="800000"/>
            <a:headEnd/>
            <a:tailEnd/>
          </a:ln>
        </p:spPr>
        <p:txBody>
          <a:bodyPr>
            <a:spAutoFit/>
          </a:bodyPr>
          <a:lstStyle/>
          <a:p>
            <a:pPr algn="ctr" eaLnBrk="0" hangingPunct="0"/>
            <a:r>
              <a:rPr lang="zh-CN" altLang="en-US" sz="2000" b="1">
                <a:solidFill>
                  <a:srgbClr val="000000"/>
                </a:solidFill>
              </a:rPr>
              <a:t>餐厨垃圾收运系统</a:t>
            </a:r>
          </a:p>
        </p:txBody>
      </p:sp>
      <p:grpSp>
        <p:nvGrpSpPr>
          <p:cNvPr id="54282" name="Group 69"/>
          <p:cNvGrpSpPr>
            <a:grpSpLocks/>
          </p:cNvGrpSpPr>
          <p:nvPr/>
        </p:nvGrpSpPr>
        <p:grpSpPr bwMode="auto">
          <a:xfrm>
            <a:off x="3563938" y="3717925"/>
            <a:ext cx="1131887" cy="1016000"/>
            <a:chOff x="884" y="2523"/>
            <a:chExt cx="862" cy="862"/>
          </a:xfrm>
        </p:grpSpPr>
        <p:sp>
          <p:nvSpPr>
            <p:cNvPr id="54317" name="Oval 70"/>
            <p:cNvSpPr>
              <a:spLocks noChangeArrowheads="1"/>
            </p:cNvSpPr>
            <p:nvPr/>
          </p:nvSpPr>
          <p:spPr bwMode="gray">
            <a:xfrm>
              <a:off x="884" y="2523"/>
              <a:ext cx="862" cy="862"/>
            </a:xfrm>
            <a:prstGeom prst="ellipse">
              <a:avLst/>
            </a:prstGeom>
            <a:gradFill rotWithShape="1">
              <a:gsLst>
                <a:gs pos="0">
                  <a:srgbClr val="FFFFFF"/>
                </a:gs>
                <a:gs pos="50000">
                  <a:srgbClr val="00CC66"/>
                </a:gs>
                <a:gs pos="100000">
                  <a:srgbClr val="FFFFFF"/>
                </a:gs>
              </a:gsLst>
              <a:lin ang="2700000" scaled="1"/>
            </a:gradFill>
            <a:ln w="38100" algn="ctr">
              <a:noFill/>
              <a:round/>
              <a:headEnd/>
              <a:tailEnd/>
            </a:ln>
          </p:spPr>
          <p:txBody>
            <a:bodyPr wrap="none" anchor="ctr">
              <a:spAutoFit/>
            </a:bodyPr>
            <a:lstStyle/>
            <a:p>
              <a:endParaRPr lang="zh-CN" altLang="en-US"/>
            </a:p>
          </p:txBody>
        </p:sp>
        <p:sp>
          <p:nvSpPr>
            <p:cNvPr id="54318" name="Oval 71"/>
            <p:cNvSpPr>
              <a:spLocks noChangeArrowheads="1"/>
            </p:cNvSpPr>
            <p:nvPr/>
          </p:nvSpPr>
          <p:spPr bwMode="gray">
            <a:xfrm>
              <a:off x="884" y="2523"/>
              <a:ext cx="862" cy="862"/>
            </a:xfrm>
            <a:prstGeom prst="ellipse">
              <a:avLst/>
            </a:prstGeom>
            <a:gradFill rotWithShape="1">
              <a:gsLst>
                <a:gs pos="0">
                  <a:srgbClr val="00CC66">
                    <a:alpha val="32001"/>
                  </a:srgbClr>
                </a:gs>
                <a:gs pos="100000">
                  <a:srgbClr val="000000">
                    <a:alpha val="89998"/>
                  </a:srgbClr>
                </a:gs>
              </a:gsLst>
              <a:lin ang="2700000" scaled="1"/>
            </a:gradFill>
            <a:ln w="38100" algn="ctr">
              <a:noFill/>
              <a:round/>
              <a:headEnd/>
              <a:tailEnd/>
            </a:ln>
          </p:spPr>
          <p:txBody>
            <a:bodyPr wrap="none" anchor="ctr">
              <a:spAutoFit/>
            </a:bodyPr>
            <a:lstStyle/>
            <a:p>
              <a:endParaRPr lang="zh-CN" altLang="en-US"/>
            </a:p>
          </p:txBody>
        </p:sp>
        <p:sp>
          <p:nvSpPr>
            <p:cNvPr id="54319" name="Oval 72"/>
            <p:cNvSpPr>
              <a:spLocks noChangeArrowheads="1"/>
            </p:cNvSpPr>
            <p:nvPr/>
          </p:nvSpPr>
          <p:spPr bwMode="gray">
            <a:xfrm>
              <a:off x="940" y="2579"/>
              <a:ext cx="750" cy="750"/>
            </a:xfrm>
            <a:prstGeom prst="ellipse">
              <a:avLst/>
            </a:prstGeom>
            <a:gradFill rotWithShape="1">
              <a:gsLst>
                <a:gs pos="0">
                  <a:srgbClr val="006E37"/>
                </a:gs>
                <a:gs pos="50000">
                  <a:srgbClr val="00CC66"/>
                </a:gs>
                <a:gs pos="100000">
                  <a:srgbClr val="006E37"/>
                </a:gs>
              </a:gsLst>
              <a:lin ang="18900000" scaled="1"/>
            </a:gradFill>
            <a:ln w="38100" algn="ctr">
              <a:noFill/>
              <a:round/>
              <a:headEnd/>
              <a:tailEnd/>
            </a:ln>
          </p:spPr>
          <p:txBody>
            <a:bodyPr anchor="ctr">
              <a:spAutoFit/>
            </a:bodyPr>
            <a:lstStyle/>
            <a:p>
              <a:endParaRPr lang="zh-CN" altLang="en-US"/>
            </a:p>
          </p:txBody>
        </p:sp>
        <p:sp>
          <p:nvSpPr>
            <p:cNvPr id="54320" name="Oval 73"/>
            <p:cNvSpPr>
              <a:spLocks noChangeArrowheads="1"/>
            </p:cNvSpPr>
            <p:nvPr/>
          </p:nvSpPr>
          <p:spPr bwMode="gray">
            <a:xfrm>
              <a:off x="941" y="2579"/>
              <a:ext cx="749" cy="750"/>
            </a:xfrm>
            <a:prstGeom prst="ellipse">
              <a:avLst/>
            </a:prstGeom>
            <a:gradFill rotWithShape="1">
              <a:gsLst>
                <a:gs pos="0">
                  <a:srgbClr val="008241"/>
                </a:gs>
                <a:gs pos="100000">
                  <a:srgbClr val="00CC66">
                    <a:alpha val="0"/>
                  </a:srgbClr>
                </a:gs>
              </a:gsLst>
              <a:lin ang="2700000" scaled="1"/>
            </a:gradFill>
            <a:ln w="38100" algn="ctr">
              <a:noFill/>
              <a:round/>
              <a:headEnd/>
              <a:tailEnd/>
            </a:ln>
          </p:spPr>
          <p:txBody>
            <a:bodyPr anchor="ctr">
              <a:spAutoFit/>
            </a:bodyPr>
            <a:lstStyle/>
            <a:p>
              <a:endParaRPr lang="zh-CN" altLang="en-US"/>
            </a:p>
          </p:txBody>
        </p:sp>
        <p:sp>
          <p:nvSpPr>
            <p:cNvPr id="54321" name="Oval 74"/>
            <p:cNvSpPr>
              <a:spLocks noChangeArrowheads="1"/>
            </p:cNvSpPr>
            <p:nvPr/>
          </p:nvSpPr>
          <p:spPr bwMode="gray">
            <a:xfrm>
              <a:off x="981" y="2617"/>
              <a:ext cx="674" cy="674"/>
            </a:xfrm>
            <a:prstGeom prst="ellipse">
              <a:avLst/>
            </a:prstGeom>
            <a:solidFill>
              <a:srgbClr val="333333"/>
            </a:solidFill>
            <a:ln w="38100" algn="ctr">
              <a:noFill/>
              <a:round/>
              <a:headEnd/>
              <a:tailEnd/>
            </a:ln>
          </p:spPr>
          <p:txBody>
            <a:bodyPr anchor="ctr">
              <a:spAutoFit/>
            </a:bodyPr>
            <a:lstStyle/>
            <a:p>
              <a:endParaRPr lang="zh-CN" altLang="en-US"/>
            </a:p>
          </p:txBody>
        </p:sp>
        <p:sp>
          <p:nvSpPr>
            <p:cNvPr id="54322" name="Oval 75"/>
            <p:cNvSpPr>
              <a:spLocks noChangeArrowheads="1"/>
            </p:cNvSpPr>
            <p:nvPr/>
          </p:nvSpPr>
          <p:spPr bwMode="gray">
            <a:xfrm>
              <a:off x="992" y="2628"/>
              <a:ext cx="653" cy="653"/>
            </a:xfrm>
            <a:prstGeom prst="ellipse">
              <a:avLst/>
            </a:prstGeom>
            <a:gradFill rotWithShape="1">
              <a:gsLst>
                <a:gs pos="0">
                  <a:srgbClr val="595959"/>
                </a:gs>
                <a:gs pos="100000">
                  <a:srgbClr val="C0C0C0"/>
                </a:gs>
              </a:gsLst>
              <a:lin ang="5400000" scaled="1"/>
            </a:gradFill>
            <a:ln w="9525" algn="ctr">
              <a:noFill/>
              <a:round/>
              <a:headEnd/>
              <a:tailEnd/>
            </a:ln>
          </p:spPr>
          <p:txBody>
            <a:bodyPr vert="eaVert" wrap="none" anchor="ctr"/>
            <a:lstStyle/>
            <a:p>
              <a:endParaRPr lang="zh-CN" altLang="en-US"/>
            </a:p>
          </p:txBody>
        </p:sp>
        <p:sp>
          <p:nvSpPr>
            <p:cNvPr id="54323" name="Oval 76"/>
            <p:cNvSpPr>
              <a:spLocks noChangeArrowheads="1"/>
            </p:cNvSpPr>
            <p:nvPr/>
          </p:nvSpPr>
          <p:spPr bwMode="gray">
            <a:xfrm>
              <a:off x="1000" y="2632"/>
              <a:ext cx="637" cy="636"/>
            </a:xfrm>
            <a:prstGeom prst="ellipse">
              <a:avLst/>
            </a:prstGeom>
            <a:gradFill rotWithShape="1">
              <a:gsLst>
                <a:gs pos="0">
                  <a:srgbClr val="C0C0C0">
                    <a:alpha val="0"/>
                  </a:srgbClr>
                </a:gs>
                <a:gs pos="100000">
                  <a:srgbClr val="E9E9E9"/>
                </a:gs>
              </a:gsLst>
              <a:lin ang="5400000" scaled="1"/>
            </a:gradFill>
            <a:ln w="9525" algn="ctr">
              <a:noFill/>
              <a:round/>
              <a:headEnd/>
              <a:tailEnd/>
            </a:ln>
          </p:spPr>
          <p:txBody>
            <a:bodyPr vert="eaVert" wrap="none" anchor="ctr"/>
            <a:lstStyle/>
            <a:p>
              <a:endParaRPr lang="zh-CN" altLang="en-US"/>
            </a:p>
          </p:txBody>
        </p:sp>
        <p:sp>
          <p:nvSpPr>
            <p:cNvPr id="54324" name="Oval 77"/>
            <p:cNvSpPr>
              <a:spLocks noChangeArrowheads="1"/>
            </p:cNvSpPr>
            <p:nvPr/>
          </p:nvSpPr>
          <p:spPr bwMode="gray">
            <a:xfrm>
              <a:off x="1007" y="2638"/>
              <a:ext cx="606" cy="595"/>
            </a:xfrm>
            <a:prstGeom prst="ellipse">
              <a:avLst/>
            </a:prstGeom>
            <a:gradFill rotWithShape="1">
              <a:gsLst>
                <a:gs pos="0">
                  <a:srgbClr val="989898"/>
                </a:gs>
                <a:gs pos="100000">
                  <a:srgbClr val="C0C0C0">
                    <a:alpha val="48000"/>
                  </a:srgbClr>
                </a:gs>
              </a:gsLst>
              <a:lin ang="5400000" scaled="1"/>
            </a:gradFill>
            <a:ln w="9525" algn="ctr">
              <a:noFill/>
              <a:round/>
              <a:headEnd/>
              <a:tailEnd/>
            </a:ln>
          </p:spPr>
          <p:txBody>
            <a:bodyPr vert="eaVert" wrap="none" anchor="ctr"/>
            <a:lstStyle/>
            <a:p>
              <a:endParaRPr lang="zh-CN" altLang="en-US"/>
            </a:p>
          </p:txBody>
        </p:sp>
        <p:sp>
          <p:nvSpPr>
            <p:cNvPr id="54325" name="Oval 78"/>
            <p:cNvSpPr>
              <a:spLocks noChangeArrowheads="1"/>
            </p:cNvSpPr>
            <p:nvPr/>
          </p:nvSpPr>
          <p:spPr bwMode="gray">
            <a:xfrm>
              <a:off x="1042" y="2655"/>
              <a:ext cx="539" cy="483"/>
            </a:xfrm>
            <a:prstGeom prst="ellipse">
              <a:avLst/>
            </a:prstGeom>
            <a:gradFill rotWithShape="1">
              <a:gsLst>
                <a:gs pos="0">
                  <a:srgbClr val="FFFFFF"/>
                </a:gs>
                <a:gs pos="100000">
                  <a:srgbClr val="C0C0C0">
                    <a:alpha val="37999"/>
                  </a:srgbClr>
                </a:gs>
              </a:gsLst>
              <a:lin ang="5400000" scaled="1"/>
            </a:gradFill>
            <a:ln w="9525" algn="ctr">
              <a:noFill/>
              <a:round/>
              <a:headEnd/>
              <a:tailEnd/>
            </a:ln>
          </p:spPr>
          <p:txBody>
            <a:bodyPr vert="eaVert" wrap="none" anchor="ctr"/>
            <a:lstStyle/>
            <a:p>
              <a:endParaRPr lang="zh-CN" altLang="en-US"/>
            </a:p>
          </p:txBody>
        </p:sp>
      </p:grpSp>
      <p:sp>
        <p:nvSpPr>
          <p:cNvPr id="54283" name="Text Box 79"/>
          <p:cNvSpPr txBox="1">
            <a:spLocks noChangeArrowheads="1"/>
          </p:cNvSpPr>
          <p:nvPr/>
        </p:nvSpPr>
        <p:spPr bwMode="gray">
          <a:xfrm>
            <a:off x="3781425" y="3862388"/>
            <a:ext cx="719138" cy="701675"/>
          </a:xfrm>
          <a:prstGeom prst="rect">
            <a:avLst/>
          </a:prstGeom>
          <a:noFill/>
          <a:ln w="9525" algn="ctr">
            <a:noFill/>
            <a:miter lim="800000"/>
            <a:headEnd/>
            <a:tailEnd/>
          </a:ln>
        </p:spPr>
        <p:txBody>
          <a:bodyPr>
            <a:spAutoFit/>
          </a:bodyPr>
          <a:lstStyle/>
          <a:p>
            <a:pPr algn="ctr" eaLnBrk="0" hangingPunct="0"/>
            <a:r>
              <a:rPr lang="zh-CN" altLang="en-US" sz="2000" b="1">
                <a:solidFill>
                  <a:srgbClr val="000000"/>
                </a:solidFill>
              </a:rPr>
              <a:t>盛装容器</a:t>
            </a:r>
          </a:p>
        </p:txBody>
      </p:sp>
      <p:grpSp>
        <p:nvGrpSpPr>
          <p:cNvPr id="54284" name="Group 93"/>
          <p:cNvGrpSpPr>
            <a:grpSpLocks/>
          </p:cNvGrpSpPr>
          <p:nvPr/>
        </p:nvGrpSpPr>
        <p:grpSpPr bwMode="auto">
          <a:xfrm>
            <a:off x="4716463" y="5086350"/>
            <a:ext cx="1131887" cy="1016000"/>
            <a:chOff x="884" y="2523"/>
            <a:chExt cx="862" cy="862"/>
          </a:xfrm>
        </p:grpSpPr>
        <p:sp>
          <p:nvSpPr>
            <p:cNvPr id="54308" name="Oval 94"/>
            <p:cNvSpPr>
              <a:spLocks noChangeArrowheads="1"/>
            </p:cNvSpPr>
            <p:nvPr/>
          </p:nvSpPr>
          <p:spPr bwMode="gray">
            <a:xfrm>
              <a:off x="884" y="2523"/>
              <a:ext cx="862" cy="862"/>
            </a:xfrm>
            <a:prstGeom prst="ellipse">
              <a:avLst/>
            </a:prstGeom>
            <a:gradFill rotWithShape="1">
              <a:gsLst>
                <a:gs pos="0">
                  <a:srgbClr val="FFFFFF"/>
                </a:gs>
                <a:gs pos="50000">
                  <a:srgbClr val="00CC66"/>
                </a:gs>
                <a:gs pos="100000">
                  <a:srgbClr val="FFFFFF"/>
                </a:gs>
              </a:gsLst>
              <a:lin ang="2700000" scaled="1"/>
            </a:gradFill>
            <a:ln w="38100" algn="ctr">
              <a:noFill/>
              <a:round/>
              <a:headEnd/>
              <a:tailEnd/>
            </a:ln>
          </p:spPr>
          <p:txBody>
            <a:bodyPr wrap="none" anchor="ctr">
              <a:spAutoFit/>
            </a:bodyPr>
            <a:lstStyle/>
            <a:p>
              <a:endParaRPr lang="zh-CN" altLang="en-US"/>
            </a:p>
          </p:txBody>
        </p:sp>
        <p:sp>
          <p:nvSpPr>
            <p:cNvPr id="54309" name="Oval 95"/>
            <p:cNvSpPr>
              <a:spLocks noChangeArrowheads="1"/>
            </p:cNvSpPr>
            <p:nvPr/>
          </p:nvSpPr>
          <p:spPr bwMode="gray">
            <a:xfrm>
              <a:off x="884" y="2523"/>
              <a:ext cx="862" cy="862"/>
            </a:xfrm>
            <a:prstGeom prst="ellipse">
              <a:avLst/>
            </a:prstGeom>
            <a:gradFill rotWithShape="1">
              <a:gsLst>
                <a:gs pos="0">
                  <a:srgbClr val="00CC66">
                    <a:alpha val="32001"/>
                  </a:srgbClr>
                </a:gs>
                <a:gs pos="100000">
                  <a:srgbClr val="000000">
                    <a:alpha val="89998"/>
                  </a:srgbClr>
                </a:gs>
              </a:gsLst>
              <a:lin ang="2700000" scaled="1"/>
            </a:gradFill>
            <a:ln w="38100" algn="ctr">
              <a:noFill/>
              <a:round/>
              <a:headEnd/>
              <a:tailEnd/>
            </a:ln>
          </p:spPr>
          <p:txBody>
            <a:bodyPr wrap="none" anchor="ctr">
              <a:spAutoFit/>
            </a:bodyPr>
            <a:lstStyle/>
            <a:p>
              <a:endParaRPr lang="zh-CN" altLang="en-US"/>
            </a:p>
          </p:txBody>
        </p:sp>
        <p:sp>
          <p:nvSpPr>
            <p:cNvPr id="54310" name="Oval 96"/>
            <p:cNvSpPr>
              <a:spLocks noChangeArrowheads="1"/>
            </p:cNvSpPr>
            <p:nvPr/>
          </p:nvSpPr>
          <p:spPr bwMode="gray">
            <a:xfrm>
              <a:off x="940" y="2579"/>
              <a:ext cx="750" cy="750"/>
            </a:xfrm>
            <a:prstGeom prst="ellipse">
              <a:avLst/>
            </a:prstGeom>
            <a:gradFill rotWithShape="1">
              <a:gsLst>
                <a:gs pos="0">
                  <a:srgbClr val="006E37"/>
                </a:gs>
                <a:gs pos="50000">
                  <a:srgbClr val="00CC66"/>
                </a:gs>
                <a:gs pos="100000">
                  <a:srgbClr val="006E37"/>
                </a:gs>
              </a:gsLst>
              <a:lin ang="18900000" scaled="1"/>
            </a:gradFill>
            <a:ln w="38100" algn="ctr">
              <a:noFill/>
              <a:round/>
              <a:headEnd/>
              <a:tailEnd/>
            </a:ln>
          </p:spPr>
          <p:txBody>
            <a:bodyPr anchor="ctr">
              <a:spAutoFit/>
            </a:bodyPr>
            <a:lstStyle/>
            <a:p>
              <a:endParaRPr lang="zh-CN" altLang="en-US"/>
            </a:p>
          </p:txBody>
        </p:sp>
        <p:sp>
          <p:nvSpPr>
            <p:cNvPr id="54311" name="Oval 97"/>
            <p:cNvSpPr>
              <a:spLocks noChangeArrowheads="1"/>
            </p:cNvSpPr>
            <p:nvPr/>
          </p:nvSpPr>
          <p:spPr bwMode="gray">
            <a:xfrm>
              <a:off x="941" y="2579"/>
              <a:ext cx="749" cy="750"/>
            </a:xfrm>
            <a:prstGeom prst="ellipse">
              <a:avLst/>
            </a:prstGeom>
            <a:gradFill rotWithShape="1">
              <a:gsLst>
                <a:gs pos="0">
                  <a:srgbClr val="008241"/>
                </a:gs>
                <a:gs pos="100000">
                  <a:srgbClr val="00CC66">
                    <a:alpha val="0"/>
                  </a:srgbClr>
                </a:gs>
              </a:gsLst>
              <a:lin ang="2700000" scaled="1"/>
            </a:gradFill>
            <a:ln w="38100" algn="ctr">
              <a:noFill/>
              <a:round/>
              <a:headEnd/>
              <a:tailEnd/>
            </a:ln>
          </p:spPr>
          <p:txBody>
            <a:bodyPr anchor="ctr">
              <a:spAutoFit/>
            </a:bodyPr>
            <a:lstStyle/>
            <a:p>
              <a:endParaRPr lang="zh-CN" altLang="en-US"/>
            </a:p>
          </p:txBody>
        </p:sp>
        <p:sp>
          <p:nvSpPr>
            <p:cNvPr id="54312" name="Oval 98"/>
            <p:cNvSpPr>
              <a:spLocks noChangeArrowheads="1"/>
            </p:cNvSpPr>
            <p:nvPr/>
          </p:nvSpPr>
          <p:spPr bwMode="gray">
            <a:xfrm>
              <a:off x="981" y="2617"/>
              <a:ext cx="674" cy="674"/>
            </a:xfrm>
            <a:prstGeom prst="ellipse">
              <a:avLst/>
            </a:prstGeom>
            <a:solidFill>
              <a:srgbClr val="333333"/>
            </a:solidFill>
            <a:ln w="38100" algn="ctr">
              <a:noFill/>
              <a:round/>
              <a:headEnd/>
              <a:tailEnd/>
            </a:ln>
          </p:spPr>
          <p:txBody>
            <a:bodyPr anchor="ctr">
              <a:spAutoFit/>
            </a:bodyPr>
            <a:lstStyle/>
            <a:p>
              <a:endParaRPr lang="zh-CN" altLang="en-US"/>
            </a:p>
          </p:txBody>
        </p:sp>
        <p:sp>
          <p:nvSpPr>
            <p:cNvPr id="54313" name="Oval 99"/>
            <p:cNvSpPr>
              <a:spLocks noChangeArrowheads="1"/>
            </p:cNvSpPr>
            <p:nvPr/>
          </p:nvSpPr>
          <p:spPr bwMode="gray">
            <a:xfrm>
              <a:off x="992" y="2628"/>
              <a:ext cx="653" cy="653"/>
            </a:xfrm>
            <a:prstGeom prst="ellipse">
              <a:avLst/>
            </a:prstGeom>
            <a:gradFill rotWithShape="1">
              <a:gsLst>
                <a:gs pos="0">
                  <a:srgbClr val="595959"/>
                </a:gs>
                <a:gs pos="100000">
                  <a:srgbClr val="C0C0C0"/>
                </a:gs>
              </a:gsLst>
              <a:lin ang="5400000" scaled="1"/>
            </a:gradFill>
            <a:ln w="9525" algn="ctr">
              <a:noFill/>
              <a:round/>
              <a:headEnd/>
              <a:tailEnd/>
            </a:ln>
          </p:spPr>
          <p:txBody>
            <a:bodyPr vert="eaVert" wrap="none" anchor="ctr"/>
            <a:lstStyle/>
            <a:p>
              <a:endParaRPr lang="zh-CN" altLang="en-US"/>
            </a:p>
          </p:txBody>
        </p:sp>
        <p:sp>
          <p:nvSpPr>
            <p:cNvPr id="54314" name="Oval 100"/>
            <p:cNvSpPr>
              <a:spLocks noChangeArrowheads="1"/>
            </p:cNvSpPr>
            <p:nvPr/>
          </p:nvSpPr>
          <p:spPr bwMode="gray">
            <a:xfrm>
              <a:off x="1000" y="2632"/>
              <a:ext cx="637" cy="636"/>
            </a:xfrm>
            <a:prstGeom prst="ellipse">
              <a:avLst/>
            </a:prstGeom>
            <a:gradFill rotWithShape="1">
              <a:gsLst>
                <a:gs pos="0">
                  <a:srgbClr val="C0C0C0">
                    <a:alpha val="0"/>
                  </a:srgbClr>
                </a:gs>
                <a:gs pos="100000">
                  <a:srgbClr val="E9E9E9"/>
                </a:gs>
              </a:gsLst>
              <a:lin ang="5400000" scaled="1"/>
            </a:gradFill>
            <a:ln w="9525" algn="ctr">
              <a:noFill/>
              <a:round/>
              <a:headEnd/>
              <a:tailEnd/>
            </a:ln>
          </p:spPr>
          <p:txBody>
            <a:bodyPr vert="eaVert" wrap="none" anchor="ctr"/>
            <a:lstStyle/>
            <a:p>
              <a:endParaRPr lang="zh-CN" altLang="en-US"/>
            </a:p>
          </p:txBody>
        </p:sp>
        <p:sp>
          <p:nvSpPr>
            <p:cNvPr id="54315" name="Oval 101"/>
            <p:cNvSpPr>
              <a:spLocks noChangeArrowheads="1"/>
            </p:cNvSpPr>
            <p:nvPr/>
          </p:nvSpPr>
          <p:spPr bwMode="gray">
            <a:xfrm>
              <a:off x="1007" y="2638"/>
              <a:ext cx="606" cy="595"/>
            </a:xfrm>
            <a:prstGeom prst="ellipse">
              <a:avLst/>
            </a:prstGeom>
            <a:gradFill rotWithShape="1">
              <a:gsLst>
                <a:gs pos="0">
                  <a:srgbClr val="989898"/>
                </a:gs>
                <a:gs pos="100000">
                  <a:srgbClr val="C0C0C0">
                    <a:alpha val="48000"/>
                  </a:srgbClr>
                </a:gs>
              </a:gsLst>
              <a:lin ang="5400000" scaled="1"/>
            </a:gradFill>
            <a:ln w="9525" algn="ctr">
              <a:noFill/>
              <a:round/>
              <a:headEnd/>
              <a:tailEnd/>
            </a:ln>
          </p:spPr>
          <p:txBody>
            <a:bodyPr vert="eaVert" wrap="none" anchor="ctr"/>
            <a:lstStyle/>
            <a:p>
              <a:endParaRPr lang="zh-CN" altLang="en-US"/>
            </a:p>
          </p:txBody>
        </p:sp>
        <p:sp>
          <p:nvSpPr>
            <p:cNvPr id="54316" name="Oval 102"/>
            <p:cNvSpPr>
              <a:spLocks noChangeArrowheads="1"/>
            </p:cNvSpPr>
            <p:nvPr/>
          </p:nvSpPr>
          <p:spPr bwMode="gray">
            <a:xfrm>
              <a:off x="1042" y="2655"/>
              <a:ext cx="539" cy="483"/>
            </a:xfrm>
            <a:prstGeom prst="ellipse">
              <a:avLst/>
            </a:prstGeom>
            <a:gradFill rotWithShape="1">
              <a:gsLst>
                <a:gs pos="0">
                  <a:srgbClr val="FFFFFF"/>
                </a:gs>
                <a:gs pos="100000">
                  <a:srgbClr val="C0C0C0">
                    <a:alpha val="37999"/>
                  </a:srgbClr>
                </a:gs>
              </a:gsLst>
              <a:lin ang="5400000" scaled="1"/>
            </a:gradFill>
            <a:ln w="9525" algn="ctr">
              <a:noFill/>
              <a:round/>
              <a:headEnd/>
              <a:tailEnd/>
            </a:ln>
          </p:spPr>
          <p:txBody>
            <a:bodyPr vert="eaVert" wrap="none" anchor="ctr"/>
            <a:lstStyle/>
            <a:p>
              <a:endParaRPr lang="zh-CN" altLang="en-US"/>
            </a:p>
          </p:txBody>
        </p:sp>
      </p:grpSp>
      <p:sp>
        <p:nvSpPr>
          <p:cNvPr id="54285" name="Text Box 103"/>
          <p:cNvSpPr txBox="1">
            <a:spLocks noChangeArrowheads="1"/>
          </p:cNvSpPr>
          <p:nvPr/>
        </p:nvSpPr>
        <p:spPr bwMode="gray">
          <a:xfrm>
            <a:off x="4933950" y="5230813"/>
            <a:ext cx="719138" cy="701675"/>
          </a:xfrm>
          <a:prstGeom prst="rect">
            <a:avLst/>
          </a:prstGeom>
          <a:noFill/>
          <a:ln w="9525" algn="ctr">
            <a:noFill/>
            <a:miter lim="800000"/>
            <a:headEnd/>
            <a:tailEnd/>
          </a:ln>
        </p:spPr>
        <p:txBody>
          <a:bodyPr>
            <a:spAutoFit/>
          </a:bodyPr>
          <a:lstStyle/>
          <a:p>
            <a:pPr algn="ctr" eaLnBrk="0" hangingPunct="0"/>
            <a:r>
              <a:rPr lang="zh-CN" altLang="en-US" sz="2000" b="1">
                <a:solidFill>
                  <a:srgbClr val="000000"/>
                </a:solidFill>
              </a:rPr>
              <a:t>运输车辆</a:t>
            </a:r>
          </a:p>
        </p:txBody>
      </p:sp>
      <p:grpSp>
        <p:nvGrpSpPr>
          <p:cNvPr id="54286" name="Group 104"/>
          <p:cNvGrpSpPr>
            <a:grpSpLocks/>
          </p:cNvGrpSpPr>
          <p:nvPr/>
        </p:nvGrpSpPr>
        <p:grpSpPr bwMode="auto">
          <a:xfrm>
            <a:off x="6802438" y="4797425"/>
            <a:ext cx="1131887" cy="1016000"/>
            <a:chOff x="884" y="2523"/>
            <a:chExt cx="862" cy="862"/>
          </a:xfrm>
        </p:grpSpPr>
        <p:sp>
          <p:nvSpPr>
            <p:cNvPr id="54299" name="Oval 105"/>
            <p:cNvSpPr>
              <a:spLocks noChangeArrowheads="1"/>
            </p:cNvSpPr>
            <p:nvPr/>
          </p:nvSpPr>
          <p:spPr bwMode="gray">
            <a:xfrm>
              <a:off x="884" y="2523"/>
              <a:ext cx="862" cy="862"/>
            </a:xfrm>
            <a:prstGeom prst="ellipse">
              <a:avLst/>
            </a:prstGeom>
            <a:gradFill rotWithShape="1">
              <a:gsLst>
                <a:gs pos="0">
                  <a:srgbClr val="FFFFFF"/>
                </a:gs>
                <a:gs pos="50000">
                  <a:srgbClr val="00CC66"/>
                </a:gs>
                <a:gs pos="100000">
                  <a:srgbClr val="FFFFFF"/>
                </a:gs>
              </a:gsLst>
              <a:lin ang="2700000" scaled="1"/>
            </a:gradFill>
            <a:ln w="38100" algn="ctr">
              <a:noFill/>
              <a:round/>
              <a:headEnd/>
              <a:tailEnd/>
            </a:ln>
          </p:spPr>
          <p:txBody>
            <a:bodyPr wrap="none" anchor="ctr">
              <a:spAutoFit/>
            </a:bodyPr>
            <a:lstStyle/>
            <a:p>
              <a:endParaRPr lang="zh-CN" altLang="en-US"/>
            </a:p>
          </p:txBody>
        </p:sp>
        <p:sp>
          <p:nvSpPr>
            <p:cNvPr id="54300" name="Oval 106"/>
            <p:cNvSpPr>
              <a:spLocks noChangeArrowheads="1"/>
            </p:cNvSpPr>
            <p:nvPr/>
          </p:nvSpPr>
          <p:spPr bwMode="gray">
            <a:xfrm>
              <a:off x="884" y="2523"/>
              <a:ext cx="862" cy="862"/>
            </a:xfrm>
            <a:prstGeom prst="ellipse">
              <a:avLst/>
            </a:prstGeom>
            <a:gradFill rotWithShape="1">
              <a:gsLst>
                <a:gs pos="0">
                  <a:srgbClr val="00CC66">
                    <a:alpha val="32001"/>
                  </a:srgbClr>
                </a:gs>
                <a:gs pos="100000">
                  <a:srgbClr val="000000">
                    <a:alpha val="89998"/>
                  </a:srgbClr>
                </a:gs>
              </a:gsLst>
              <a:lin ang="2700000" scaled="1"/>
            </a:gradFill>
            <a:ln w="38100" algn="ctr">
              <a:noFill/>
              <a:round/>
              <a:headEnd/>
              <a:tailEnd/>
            </a:ln>
          </p:spPr>
          <p:txBody>
            <a:bodyPr wrap="none" anchor="ctr">
              <a:spAutoFit/>
            </a:bodyPr>
            <a:lstStyle/>
            <a:p>
              <a:endParaRPr lang="zh-CN" altLang="en-US"/>
            </a:p>
          </p:txBody>
        </p:sp>
        <p:sp>
          <p:nvSpPr>
            <p:cNvPr id="54301" name="Oval 107"/>
            <p:cNvSpPr>
              <a:spLocks noChangeArrowheads="1"/>
            </p:cNvSpPr>
            <p:nvPr/>
          </p:nvSpPr>
          <p:spPr bwMode="gray">
            <a:xfrm>
              <a:off x="940" y="2579"/>
              <a:ext cx="750" cy="750"/>
            </a:xfrm>
            <a:prstGeom prst="ellipse">
              <a:avLst/>
            </a:prstGeom>
            <a:gradFill rotWithShape="1">
              <a:gsLst>
                <a:gs pos="0">
                  <a:srgbClr val="006E37"/>
                </a:gs>
                <a:gs pos="50000">
                  <a:srgbClr val="00CC66"/>
                </a:gs>
                <a:gs pos="100000">
                  <a:srgbClr val="006E37"/>
                </a:gs>
              </a:gsLst>
              <a:lin ang="18900000" scaled="1"/>
            </a:gradFill>
            <a:ln w="38100" algn="ctr">
              <a:noFill/>
              <a:round/>
              <a:headEnd/>
              <a:tailEnd/>
            </a:ln>
          </p:spPr>
          <p:txBody>
            <a:bodyPr anchor="ctr">
              <a:spAutoFit/>
            </a:bodyPr>
            <a:lstStyle/>
            <a:p>
              <a:endParaRPr lang="zh-CN" altLang="en-US"/>
            </a:p>
          </p:txBody>
        </p:sp>
        <p:sp>
          <p:nvSpPr>
            <p:cNvPr id="54302" name="Oval 108"/>
            <p:cNvSpPr>
              <a:spLocks noChangeArrowheads="1"/>
            </p:cNvSpPr>
            <p:nvPr/>
          </p:nvSpPr>
          <p:spPr bwMode="gray">
            <a:xfrm>
              <a:off x="941" y="2579"/>
              <a:ext cx="749" cy="750"/>
            </a:xfrm>
            <a:prstGeom prst="ellipse">
              <a:avLst/>
            </a:prstGeom>
            <a:gradFill rotWithShape="1">
              <a:gsLst>
                <a:gs pos="0">
                  <a:srgbClr val="008241"/>
                </a:gs>
                <a:gs pos="100000">
                  <a:srgbClr val="00CC66">
                    <a:alpha val="0"/>
                  </a:srgbClr>
                </a:gs>
              </a:gsLst>
              <a:lin ang="2700000" scaled="1"/>
            </a:gradFill>
            <a:ln w="38100" algn="ctr">
              <a:noFill/>
              <a:round/>
              <a:headEnd/>
              <a:tailEnd/>
            </a:ln>
          </p:spPr>
          <p:txBody>
            <a:bodyPr anchor="ctr">
              <a:spAutoFit/>
            </a:bodyPr>
            <a:lstStyle/>
            <a:p>
              <a:endParaRPr lang="zh-CN" altLang="en-US"/>
            </a:p>
          </p:txBody>
        </p:sp>
        <p:sp>
          <p:nvSpPr>
            <p:cNvPr id="54303" name="Oval 109"/>
            <p:cNvSpPr>
              <a:spLocks noChangeArrowheads="1"/>
            </p:cNvSpPr>
            <p:nvPr/>
          </p:nvSpPr>
          <p:spPr bwMode="gray">
            <a:xfrm>
              <a:off x="981" y="2617"/>
              <a:ext cx="674" cy="674"/>
            </a:xfrm>
            <a:prstGeom prst="ellipse">
              <a:avLst/>
            </a:prstGeom>
            <a:solidFill>
              <a:srgbClr val="333333"/>
            </a:solidFill>
            <a:ln w="38100" algn="ctr">
              <a:noFill/>
              <a:round/>
              <a:headEnd/>
              <a:tailEnd/>
            </a:ln>
          </p:spPr>
          <p:txBody>
            <a:bodyPr anchor="ctr">
              <a:spAutoFit/>
            </a:bodyPr>
            <a:lstStyle/>
            <a:p>
              <a:endParaRPr lang="zh-CN" altLang="en-US"/>
            </a:p>
          </p:txBody>
        </p:sp>
        <p:sp>
          <p:nvSpPr>
            <p:cNvPr id="54304" name="Oval 110"/>
            <p:cNvSpPr>
              <a:spLocks noChangeArrowheads="1"/>
            </p:cNvSpPr>
            <p:nvPr/>
          </p:nvSpPr>
          <p:spPr bwMode="gray">
            <a:xfrm>
              <a:off x="992" y="2628"/>
              <a:ext cx="653" cy="653"/>
            </a:xfrm>
            <a:prstGeom prst="ellipse">
              <a:avLst/>
            </a:prstGeom>
            <a:gradFill rotWithShape="1">
              <a:gsLst>
                <a:gs pos="0">
                  <a:srgbClr val="595959"/>
                </a:gs>
                <a:gs pos="100000">
                  <a:srgbClr val="C0C0C0"/>
                </a:gs>
              </a:gsLst>
              <a:lin ang="5400000" scaled="1"/>
            </a:gradFill>
            <a:ln w="9525" algn="ctr">
              <a:noFill/>
              <a:round/>
              <a:headEnd/>
              <a:tailEnd/>
            </a:ln>
          </p:spPr>
          <p:txBody>
            <a:bodyPr vert="eaVert" wrap="none" anchor="ctr"/>
            <a:lstStyle/>
            <a:p>
              <a:endParaRPr lang="zh-CN" altLang="en-US"/>
            </a:p>
          </p:txBody>
        </p:sp>
        <p:sp>
          <p:nvSpPr>
            <p:cNvPr id="54305" name="Oval 111"/>
            <p:cNvSpPr>
              <a:spLocks noChangeArrowheads="1"/>
            </p:cNvSpPr>
            <p:nvPr/>
          </p:nvSpPr>
          <p:spPr bwMode="gray">
            <a:xfrm>
              <a:off x="1000" y="2632"/>
              <a:ext cx="637" cy="636"/>
            </a:xfrm>
            <a:prstGeom prst="ellipse">
              <a:avLst/>
            </a:prstGeom>
            <a:gradFill rotWithShape="1">
              <a:gsLst>
                <a:gs pos="0">
                  <a:srgbClr val="C0C0C0">
                    <a:alpha val="0"/>
                  </a:srgbClr>
                </a:gs>
                <a:gs pos="100000">
                  <a:srgbClr val="E9E9E9"/>
                </a:gs>
              </a:gsLst>
              <a:lin ang="5400000" scaled="1"/>
            </a:gradFill>
            <a:ln w="9525" algn="ctr">
              <a:noFill/>
              <a:round/>
              <a:headEnd/>
              <a:tailEnd/>
            </a:ln>
          </p:spPr>
          <p:txBody>
            <a:bodyPr vert="eaVert" wrap="none" anchor="ctr"/>
            <a:lstStyle/>
            <a:p>
              <a:endParaRPr lang="zh-CN" altLang="en-US"/>
            </a:p>
          </p:txBody>
        </p:sp>
        <p:sp>
          <p:nvSpPr>
            <p:cNvPr id="54306" name="Oval 112"/>
            <p:cNvSpPr>
              <a:spLocks noChangeArrowheads="1"/>
            </p:cNvSpPr>
            <p:nvPr/>
          </p:nvSpPr>
          <p:spPr bwMode="gray">
            <a:xfrm>
              <a:off x="1007" y="2638"/>
              <a:ext cx="606" cy="595"/>
            </a:xfrm>
            <a:prstGeom prst="ellipse">
              <a:avLst/>
            </a:prstGeom>
            <a:gradFill rotWithShape="1">
              <a:gsLst>
                <a:gs pos="0">
                  <a:srgbClr val="989898"/>
                </a:gs>
                <a:gs pos="100000">
                  <a:srgbClr val="C0C0C0">
                    <a:alpha val="48000"/>
                  </a:srgbClr>
                </a:gs>
              </a:gsLst>
              <a:lin ang="5400000" scaled="1"/>
            </a:gradFill>
            <a:ln w="9525" algn="ctr">
              <a:noFill/>
              <a:round/>
              <a:headEnd/>
              <a:tailEnd/>
            </a:ln>
          </p:spPr>
          <p:txBody>
            <a:bodyPr vert="eaVert" wrap="none" anchor="ctr"/>
            <a:lstStyle/>
            <a:p>
              <a:endParaRPr lang="zh-CN" altLang="en-US"/>
            </a:p>
          </p:txBody>
        </p:sp>
        <p:sp>
          <p:nvSpPr>
            <p:cNvPr id="54307" name="Oval 113"/>
            <p:cNvSpPr>
              <a:spLocks noChangeArrowheads="1"/>
            </p:cNvSpPr>
            <p:nvPr/>
          </p:nvSpPr>
          <p:spPr bwMode="gray">
            <a:xfrm>
              <a:off x="1042" y="2655"/>
              <a:ext cx="539" cy="483"/>
            </a:xfrm>
            <a:prstGeom prst="ellipse">
              <a:avLst/>
            </a:prstGeom>
            <a:gradFill rotWithShape="1">
              <a:gsLst>
                <a:gs pos="0">
                  <a:srgbClr val="FFFFFF"/>
                </a:gs>
                <a:gs pos="100000">
                  <a:srgbClr val="C0C0C0">
                    <a:alpha val="37999"/>
                  </a:srgbClr>
                </a:gs>
              </a:gsLst>
              <a:lin ang="5400000" scaled="1"/>
            </a:gradFill>
            <a:ln w="9525" algn="ctr">
              <a:noFill/>
              <a:round/>
              <a:headEnd/>
              <a:tailEnd/>
            </a:ln>
          </p:spPr>
          <p:txBody>
            <a:bodyPr vert="eaVert" wrap="none" anchor="ctr"/>
            <a:lstStyle/>
            <a:p>
              <a:endParaRPr lang="zh-CN" altLang="en-US"/>
            </a:p>
          </p:txBody>
        </p:sp>
      </p:grpSp>
      <p:sp>
        <p:nvSpPr>
          <p:cNvPr id="54287" name="Text Box 114"/>
          <p:cNvSpPr txBox="1">
            <a:spLocks noChangeArrowheads="1"/>
          </p:cNvSpPr>
          <p:nvPr/>
        </p:nvSpPr>
        <p:spPr bwMode="gray">
          <a:xfrm>
            <a:off x="7019925" y="4941888"/>
            <a:ext cx="719138" cy="701675"/>
          </a:xfrm>
          <a:prstGeom prst="rect">
            <a:avLst/>
          </a:prstGeom>
          <a:noFill/>
          <a:ln w="9525" algn="ctr">
            <a:noFill/>
            <a:miter lim="800000"/>
            <a:headEnd/>
            <a:tailEnd/>
          </a:ln>
        </p:spPr>
        <p:txBody>
          <a:bodyPr>
            <a:spAutoFit/>
          </a:bodyPr>
          <a:lstStyle/>
          <a:p>
            <a:pPr algn="ctr" eaLnBrk="0" hangingPunct="0"/>
            <a:r>
              <a:rPr lang="zh-CN" altLang="en-US" sz="2000" b="1">
                <a:solidFill>
                  <a:srgbClr val="000000"/>
                </a:solidFill>
              </a:rPr>
              <a:t>收运团队</a:t>
            </a:r>
          </a:p>
        </p:txBody>
      </p:sp>
      <p:grpSp>
        <p:nvGrpSpPr>
          <p:cNvPr id="54288" name="Group 126"/>
          <p:cNvGrpSpPr>
            <a:grpSpLocks/>
          </p:cNvGrpSpPr>
          <p:nvPr/>
        </p:nvGrpSpPr>
        <p:grpSpPr bwMode="auto">
          <a:xfrm>
            <a:off x="7450138" y="2997200"/>
            <a:ext cx="1131887" cy="1016000"/>
            <a:chOff x="884" y="2523"/>
            <a:chExt cx="862" cy="862"/>
          </a:xfrm>
        </p:grpSpPr>
        <p:sp>
          <p:nvSpPr>
            <p:cNvPr id="54290" name="Oval 127"/>
            <p:cNvSpPr>
              <a:spLocks noChangeArrowheads="1"/>
            </p:cNvSpPr>
            <p:nvPr/>
          </p:nvSpPr>
          <p:spPr bwMode="gray">
            <a:xfrm>
              <a:off x="884" y="2523"/>
              <a:ext cx="862" cy="862"/>
            </a:xfrm>
            <a:prstGeom prst="ellipse">
              <a:avLst/>
            </a:prstGeom>
            <a:gradFill rotWithShape="1">
              <a:gsLst>
                <a:gs pos="0">
                  <a:srgbClr val="FFFFFF"/>
                </a:gs>
                <a:gs pos="50000">
                  <a:srgbClr val="00CC66"/>
                </a:gs>
                <a:gs pos="100000">
                  <a:srgbClr val="FFFFFF"/>
                </a:gs>
              </a:gsLst>
              <a:lin ang="2700000" scaled="1"/>
            </a:gradFill>
            <a:ln w="38100" algn="ctr">
              <a:noFill/>
              <a:round/>
              <a:headEnd/>
              <a:tailEnd/>
            </a:ln>
          </p:spPr>
          <p:txBody>
            <a:bodyPr wrap="none" anchor="ctr">
              <a:spAutoFit/>
            </a:bodyPr>
            <a:lstStyle/>
            <a:p>
              <a:endParaRPr lang="zh-CN" altLang="en-US"/>
            </a:p>
          </p:txBody>
        </p:sp>
        <p:sp>
          <p:nvSpPr>
            <p:cNvPr id="54291" name="Oval 128"/>
            <p:cNvSpPr>
              <a:spLocks noChangeArrowheads="1"/>
            </p:cNvSpPr>
            <p:nvPr/>
          </p:nvSpPr>
          <p:spPr bwMode="gray">
            <a:xfrm>
              <a:off x="884" y="2523"/>
              <a:ext cx="862" cy="862"/>
            </a:xfrm>
            <a:prstGeom prst="ellipse">
              <a:avLst/>
            </a:prstGeom>
            <a:gradFill rotWithShape="1">
              <a:gsLst>
                <a:gs pos="0">
                  <a:srgbClr val="00CC66">
                    <a:alpha val="32001"/>
                  </a:srgbClr>
                </a:gs>
                <a:gs pos="100000">
                  <a:srgbClr val="000000">
                    <a:alpha val="89998"/>
                  </a:srgbClr>
                </a:gs>
              </a:gsLst>
              <a:lin ang="2700000" scaled="1"/>
            </a:gradFill>
            <a:ln w="38100" algn="ctr">
              <a:noFill/>
              <a:round/>
              <a:headEnd/>
              <a:tailEnd/>
            </a:ln>
          </p:spPr>
          <p:txBody>
            <a:bodyPr wrap="none" anchor="ctr">
              <a:spAutoFit/>
            </a:bodyPr>
            <a:lstStyle/>
            <a:p>
              <a:endParaRPr lang="zh-CN" altLang="en-US"/>
            </a:p>
          </p:txBody>
        </p:sp>
        <p:sp>
          <p:nvSpPr>
            <p:cNvPr id="54292" name="Oval 129"/>
            <p:cNvSpPr>
              <a:spLocks noChangeArrowheads="1"/>
            </p:cNvSpPr>
            <p:nvPr/>
          </p:nvSpPr>
          <p:spPr bwMode="gray">
            <a:xfrm>
              <a:off x="940" y="2579"/>
              <a:ext cx="750" cy="750"/>
            </a:xfrm>
            <a:prstGeom prst="ellipse">
              <a:avLst/>
            </a:prstGeom>
            <a:gradFill rotWithShape="1">
              <a:gsLst>
                <a:gs pos="0">
                  <a:srgbClr val="006E37"/>
                </a:gs>
                <a:gs pos="50000">
                  <a:srgbClr val="00CC66"/>
                </a:gs>
                <a:gs pos="100000">
                  <a:srgbClr val="006E37"/>
                </a:gs>
              </a:gsLst>
              <a:lin ang="18900000" scaled="1"/>
            </a:gradFill>
            <a:ln w="38100" algn="ctr">
              <a:noFill/>
              <a:round/>
              <a:headEnd/>
              <a:tailEnd/>
            </a:ln>
          </p:spPr>
          <p:txBody>
            <a:bodyPr anchor="ctr">
              <a:spAutoFit/>
            </a:bodyPr>
            <a:lstStyle/>
            <a:p>
              <a:endParaRPr lang="zh-CN" altLang="en-US"/>
            </a:p>
          </p:txBody>
        </p:sp>
        <p:sp>
          <p:nvSpPr>
            <p:cNvPr id="54293" name="Oval 130"/>
            <p:cNvSpPr>
              <a:spLocks noChangeArrowheads="1"/>
            </p:cNvSpPr>
            <p:nvPr/>
          </p:nvSpPr>
          <p:spPr bwMode="gray">
            <a:xfrm>
              <a:off x="941" y="2579"/>
              <a:ext cx="749" cy="750"/>
            </a:xfrm>
            <a:prstGeom prst="ellipse">
              <a:avLst/>
            </a:prstGeom>
            <a:gradFill rotWithShape="1">
              <a:gsLst>
                <a:gs pos="0">
                  <a:srgbClr val="008241"/>
                </a:gs>
                <a:gs pos="100000">
                  <a:srgbClr val="00CC66">
                    <a:alpha val="0"/>
                  </a:srgbClr>
                </a:gs>
              </a:gsLst>
              <a:lin ang="2700000" scaled="1"/>
            </a:gradFill>
            <a:ln w="38100" algn="ctr">
              <a:noFill/>
              <a:round/>
              <a:headEnd/>
              <a:tailEnd/>
            </a:ln>
          </p:spPr>
          <p:txBody>
            <a:bodyPr anchor="ctr">
              <a:spAutoFit/>
            </a:bodyPr>
            <a:lstStyle/>
            <a:p>
              <a:endParaRPr lang="zh-CN" altLang="en-US"/>
            </a:p>
          </p:txBody>
        </p:sp>
        <p:sp>
          <p:nvSpPr>
            <p:cNvPr id="54294" name="Oval 131"/>
            <p:cNvSpPr>
              <a:spLocks noChangeArrowheads="1"/>
            </p:cNvSpPr>
            <p:nvPr/>
          </p:nvSpPr>
          <p:spPr bwMode="gray">
            <a:xfrm>
              <a:off x="981" y="2617"/>
              <a:ext cx="674" cy="674"/>
            </a:xfrm>
            <a:prstGeom prst="ellipse">
              <a:avLst/>
            </a:prstGeom>
            <a:solidFill>
              <a:srgbClr val="333333"/>
            </a:solidFill>
            <a:ln w="38100" algn="ctr">
              <a:noFill/>
              <a:round/>
              <a:headEnd/>
              <a:tailEnd/>
            </a:ln>
          </p:spPr>
          <p:txBody>
            <a:bodyPr anchor="ctr">
              <a:spAutoFit/>
            </a:bodyPr>
            <a:lstStyle/>
            <a:p>
              <a:endParaRPr lang="zh-CN" altLang="en-US"/>
            </a:p>
          </p:txBody>
        </p:sp>
        <p:sp>
          <p:nvSpPr>
            <p:cNvPr id="54295" name="Oval 132"/>
            <p:cNvSpPr>
              <a:spLocks noChangeArrowheads="1"/>
            </p:cNvSpPr>
            <p:nvPr/>
          </p:nvSpPr>
          <p:spPr bwMode="gray">
            <a:xfrm>
              <a:off x="992" y="2628"/>
              <a:ext cx="653" cy="653"/>
            </a:xfrm>
            <a:prstGeom prst="ellipse">
              <a:avLst/>
            </a:prstGeom>
            <a:gradFill rotWithShape="1">
              <a:gsLst>
                <a:gs pos="0">
                  <a:srgbClr val="595959"/>
                </a:gs>
                <a:gs pos="100000">
                  <a:srgbClr val="C0C0C0"/>
                </a:gs>
              </a:gsLst>
              <a:lin ang="5400000" scaled="1"/>
            </a:gradFill>
            <a:ln w="9525" algn="ctr">
              <a:noFill/>
              <a:round/>
              <a:headEnd/>
              <a:tailEnd/>
            </a:ln>
          </p:spPr>
          <p:txBody>
            <a:bodyPr vert="eaVert" wrap="none" anchor="ctr"/>
            <a:lstStyle/>
            <a:p>
              <a:endParaRPr lang="zh-CN" altLang="en-US"/>
            </a:p>
          </p:txBody>
        </p:sp>
        <p:sp>
          <p:nvSpPr>
            <p:cNvPr id="54296" name="Oval 133"/>
            <p:cNvSpPr>
              <a:spLocks noChangeArrowheads="1"/>
            </p:cNvSpPr>
            <p:nvPr/>
          </p:nvSpPr>
          <p:spPr bwMode="gray">
            <a:xfrm>
              <a:off x="1000" y="2632"/>
              <a:ext cx="637" cy="636"/>
            </a:xfrm>
            <a:prstGeom prst="ellipse">
              <a:avLst/>
            </a:prstGeom>
            <a:gradFill rotWithShape="1">
              <a:gsLst>
                <a:gs pos="0">
                  <a:srgbClr val="C0C0C0">
                    <a:alpha val="0"/>
                  </a:srgbClr>
                </a:gs>
                <a:gs pos="100000">
                  <a:srgbClr val="E9E9E9"/>
                </a:gs>
              </a:gsLst>
              <a:lin ang="5400000" scaled="1"/>
            </a:gradFill>
            <a:ln w="9525" algn="ctr">
              <a:noFill/>
              <a:round/>
              <a:headEnd/>
              <a:tailEnd/>
            </a:ln>
          </p:spPr>
          <p:txBody>
            <a:bodyPr vert="eaVert" wrap="none" anchor="ctr"/>
            <a:lstStyle/>
            <a:p>
              <a:endParaRPr lang="zh-CN" altLang="en-US"/>
            </a:p>
          </p:txBody>
        </p:sp>
        <p:sp>
          <p:nvSpPr>
            <p:cNvPr id="54297" name="Oval 134"/>
            <p:cNvSpPr>
              <a:spLocks noChangeArrowheads="1"/>
            </p:cNvSpPr>
            <p:nvPr/>
          </p:nvSpPr>
          <p:spPr bwMode="gray">
            <a:xfrm>
              <a:off x="1007" y="2638"/>
              <a:ext cx="606" cy="595"/>
            </a:xfrm>
            <a:prstGeom prst="ellipse">
              <a:avLst/>
            </a:prstGeom>
            <a:gradFill rotWithShape="1">
              <a:gsLst>
                <a:gs pos="0">
                  <a:srgbClr val="989898"/>
                </a:gs>
                <a:gs pos="100000">
                  <a:srgbClr val="C0C0C0">
                    <a:alpha val="48000"/>
                  </a:srgbClr>
                </a:gs>
              </a:gsLst>
              <a:lin ang="5400000" scaled="1"/>
            </a:gradFill>
            <a:ln w="9525" algn="ctr">
              <a:noFill/>
              <a:round/>
              <a:headEnd/>
              <a:tailEnd/>
            </a:ln>
          </p:spPr>
          <p:txBody>
            <a:bodyPr vert="eaVert" wrap="none" anchor="ctr"/>
            <a:lstStyle/>
            <a:p>
              <a:endParaRPr lang="zh-CN" altLang="en-US"/>
            </a:p>
          </p:txBody>
        </p:sp>
        <p:sp>
          <p:nvSpPr>
            <p:cNvPr id="54298" name="Oval 135"/>
            <p:cNvSpPr>
              <a:spLocks noChangeArrowheads="1"/>
            </p:cNvSpPr>
            <p:nvPr/>
          </p:nvSpPr>
          <p:spPr bwMode="gray">
            <a:xfrm>
              <a:off x="1042" y="2655"/>
              <a:ext cx="539" cy="483"/>
            </a:xfrm>
            <a:prstGeom prst="ellipse">
              <a:avLst/>
            </a:prstGeom>
            <a:gradFill rotWithShape="1">
              <a:gsLst>
                <a:gs pos="0">
                  <a:srgbClr val="FFFFFF"/>
                </a:gs>
                <a:gs pos="100000">
                  <a:srgbClr val="C0C0C0">
                    <a:alpha val="37999"/>
                  </a:srgbClr>
                </a:gs>
              </a:gsLst>
              <a:lin ang="5400000" scaled="1"/>
            </a:gradFill>
            <a:ln w="9525" algn="ctr">
              <a:noFill/>
              <a:round/>
              <a:headEnd/>
              <a:tailEnd/>
            </a:ln>
          </p:spPr>
          <p:txBody>
            <a:bodyPr vert="eaVert" wrap="none" anchor="ctr"/>
            <a:lstStyle/>
            <a:p>
              <a:endParaRPr lang="zh-CN" altLang="en-US"/>
            </a:p>
          </p:txBody>
        </p:sp>
      </p:grpSp>
      <p:sp>
        <p:nvSpPr>
          <p:cNvPr id="54289" name="Text Box 136"/>
          <p:cNvSpPr txBox="1">
            <a:spLocks noChangeArrowheads="1"/>
          </p:cNvSpPr>
          <p:nvPr/>
        </p:nvSpPr>
        <p:spPr bwMode="gray">
          <a:xfrm>
            <a:off x="7667625" y="3141663"/>
            <a:ext cx="719138" cy="701675"/>
          </a:xfrm>
          <a:prstGeom prst="rect">
            <a:avLst/>
          </a:prstGeom>
          <a:noFill/>
          <a:ln w="9525" algn="ctr">
            <a:noFill/>
            <a:miter lim="800000"/>
            <a:headEnd/>
            <a:tailEnd/>
          </a:ln>
        </p:spPr>
        <p:txBody>
          <a:bodyPr>
            <a:spAutoFit/>
          </a:bodyPr>
          <a:lstStyle/>
          <a:p>
            <a:pPr algn="ctr" eaLnBrk="0" hangingPunct="0"/>
            <a:r>
              <a:rPr lang="zh-CN" altLang="en-US" sz="2000" b="1">
                <a:solidFill>
                  <a:srgbClr val="000000"/>
                </a:solidFill>
              </a:rPr>
              <a:t>配套设施</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10" descr="5315682"/>
          <p:cNvPicPr>
            <a:picLocks noChangeAspect="1" noChangeArrowheads="1"/>
          </p:cNvPicPr>
          <p:nvPr/>
        </p:nvPicPr>
        <p:blipFill>
          <a:blip r:embed="rId2" cstate="print"/>
          <a:srcRect/>
          <a:stretch>
            <a:fillRect/>
          </a:stretch>
        </p:blipFill>
        <p:spPr bwMode="auto">
          <a:xfrm>
            <a:off x="6119813" y="2566988"/>
            <a:ext cx="3024187" cy="3598862"/>
          </a:xfrm>
          <a:prstGeom prst="rect">
            <a:avLst/>
          </a:prstGeom>
          <a:noFill/>
          <a:ln w="9525">
            <a:noFill/>
            <a:miter lim="800000"/>
            <a:headEnd/>
            <a:tailEnd/>
          </a:ln>
        </p:spPr>
      </p:pic>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550B1D0-DA69-4894-AACD-2802C5EF2F61}"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43</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2</a:t>
            </a:r>
            <a:r>
              <a:rPr lang="zh-CN" altLang="en-US" sz="2800" b="1" dirty="0">
                <a:solidFill>
                  <a:srgbClr val="FFFF00"/>
                </a:solidFill>
                <a:latin typeface="Arial" charset="0"/>
                <a:ea typeface="黑体" pitchFamily="49" charset="-122"/>
                <a:cs typeface="Arial" charset="0"/>
              </a:rPr>
              <a:t>、餐厨垃圾收运系统的组成</a:t>
            </a:r>
          </a:p>
        </p:txBody>
      </p:sp>
      <p:sp>
        <p:nvSpPr>
          <p:cNvPr id="55301" name="矩形 28"/>
          <p:cNvSpPr>
            <a:spLocks noChangeArrowheads="1"/>
          </p:cNvSpPr>
          <p:nvPr/>
        </p:nvSpPr>
        <p:spPr bwMode="auto">
          <a:xfrm>
            <a:off x="539750" y="17732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）盛装容器配置</a:t>
            </a:r>
          </a:p>
        </p:txBody>
      </p:sp>
      <p:sp>
        <p:nvSpPr>
          <p:cNvPr id="55302" name="矩形 28"/>
          <p:cNvSpPr>
            <a:spLocks noChangeArrowheads="1"/>
          </p:cNvSpPr>
          <p:nvPr/>
        </p:nvSpPr>
        <p:spPr bwMode="auto">
          <a:xfrm>
            <a:off x="539750" y="2349500"/>
            <a:ext cx="6048375" cy="3785652"/>
          </a:xfrm>
          <a:prstGeom prst="rect">
            <a:avLst/>
          </a:prstGeom>
          <a:noFill/>
          <a:ln w="9525">
            <a:noFill/>
            <a:miter lim="800000"/>
            <a:headEnd/>
            <a:tailEnd/>
          </a:ln>
        </p:spPr>
        <p:txBody>
          <a:bodyPr>
            <a:spAutoFit/>
          </a:bodyPr>
          <a:lstStyle/>
          <a:p>
            <a:pPr marL="88900" indent="381000">
              <a:lnSpc>
                <a:spcPct val="150000"/>
              </a:lnSpc>
              <a:buFont typeface="Wingdings" pitchFamily="2" charset="2"/>
              <a:buChar char="u"/>
            </a:pPr>
            <a:r>
              <a:rPr lang="en-US" altLang="zh-CN" sz="2000" b="1" dirty="0">
                <a:solidFill>
                  <a:srgbClr val="FF0000"/>
                </a:solidFill>
                <a:ea typeface="黑体" pitchFamily="49" charset="-122"/>
                <a:cs typeface="Arial" charset="0"/>
              </a:rPr>
              <a:t> </a:t>
            </a:r>
            <a:r>
              <a:rPr lang="zh-CN" altLang="en-US" sz="2000" b="1" dirty="0">
                <a:solidFill>
                  <a:srgbClr val="FF0000"/>
                </a:solidFill>
                <a:ea typeface="黑体" pitchFamily="49" charset="-122"/>
                <a:cs typeface="Arial" charset="0"/>
              </a:rPr>
              <a:t>配置方式：</a:t>
            </a:r>
            <a:r>
              <a:rPr lang="zh-CN" altLang="en-US" sz="2000" b="1" dirty="0">
                <a:solidFill>
                  <a:schemeClr val="tx2"/>
                </a:solidFill>
                <a:ea typeface="黑体" pitchFamily="49" charset="-122"/>
                <a:cs typeface="Arial" charset="0"/>
              </a:rPr>
              <a:t>由餐厨垃圾收运（处置）单位为各餐厨垃圾产生单位统一免费发放配置餐厨垃圾盛装专用桶。</a:t>
            </a:r>
          </a:p>
          <a:p>
            <a:pPr marL="88900" indent="381000">
              <a:lnSpc>
                <a:spcPct val="150000"/>
              </a:lnSpc>
              <a:buFont typeface="Wingdings" pitchFamily="2" charset="2"/>
              <a:buChar char="u"/>
            </a:pPr>
            <a:r>
              <a:rPr lang="en-US" altLang="zh-CN" sz="2000" b="1" dirty="0">
                <a:solidFill>
                  <a:srgbClr val="FF0000"/>
                </a:solidFill>
                <a:ea typeface="黑体" pitchFamily="49" charset="-122"/>
                <a:cs typeface="Arial" charset="0"/>
              </a:rPr>
              <a:t> </a:t>
            </a:r>
            <a:r>
              <a:rPr lang="zh-CN" altLang="en-US" sz="2000" b="1" dirty="0">
                <a:solidFill>
                  <a:srgbClr val="FF0000"/>
                </a:solidFill>
                <a:ea typeface="黑体" pitchFamily="49" charset="-122"/>
                <a:cs typeface="Arial" charset="0"/>
              </a:rPr>
              <a:t>容器规格：</a:t>
            </a:r>
            <a:r>
              <a:rPr lang="zh-CN" altLang="en-US" sz="2000" b="1" dirty="0">
                <a:solidFill>
                  <a:schemeClr val="tx2"/>
                </a:solidFill>
                <a:ea typeface="黑体" pitchFamily="49" charset="-122"/>
                <a:cs typeface="Arial" charset="0"/>
              </a:rPr>
              <a:t>容器统一选择</a:t>
            </a:r>
            <a:r>
              <a:rPr lang="en-US" altLang="zh-CN" sz="2000" b="1" dirty="0">
                <a:solidFill>
                  <a:srgbClr val="FF0000"/>
                </a:solidFill>
                <a:ea typeface="黑体" pitchFamily="49" charset="-122"/>
                <a:cs typeface="Arial" charset="0"/>
              </a:rPr>
              <a:t>120L</a:t>
            </a:r>
            <a:r>
              <a:rPr lang="zh-CN" altLang="en-US" sz="2000" b="1" dirty="0">
                <a:solidFill>
                  <a:schemeClr val="tx2"/>
                </a:solidFill>
                <a:ea typeface="黑体" pitchFamily="49" charset="-122"/>
                <a:cs typeface="Arial" charset="0"/>
              </a:rPr>
              <a:t>容积桶（</a:t>
            </a:r>
            <a:r>
              <a:rPr lang="en-US" altLang="zh-CN" sz="2000" b="1" dirty="0">
                <a:solidFill>
                  <a:schemeClr val="tx2"/>
                </a:solidFill>
                <a:ea typeface="黑体" pitchFamily="49" charset="-122"/>
                <a:cs typeface="Arial" charset="0"/>
              </a:rPr>
              <a:t>100KG</a:t>
            </a:r>
            <a:r>
              <a:rPr lang="zh-CN" altLang="en-US" sz="2000" b="1" dirty="0">
                <a:solidFill>
                  <a:schemeClr val="tx2"/>
                </a:solidFill>
                <a:ea typeface="黑体" pitchFamily="49" charset="-122"/>
                <a:cs typeface="Arial" charset="0"/>
              </a:rPr>
              <a:t>）。加盖密封，桶体正面喷涂监管部门名称及监督电话。</a:t>
            </a:r>
          </a:p>
          <a:p>
            <a:pPr marL="88900" indent="381000">
              <a:lnSpc>
                <a:spcPct val="150000"/>
              </a:lnSpc>
              <a:buFont typeface="Wingdings" pitchFamily="2" charset="2"/>
              <a:buChar char="u"/>
            </a:pPr>
            <a:r>
              <a:rPr lang="en-US" altLang="zh-CN" sz="2000" b="1" dirty="0">
                <a:solidFill>
                  <a:srgbClr val="FF0000"/>
                </a:solidFill>
                <a:ea typeface="黑体" pitchFamily="49" charset="-122"/>
                <a:cs typeface="Arial" charset="0"/>
              </a:rPr>
              <a:t> </a:t>
            </a:r>
            <a:r>
              <a:rPr lang="zh-CN" altLang="en-US" sz="2000" b="1" dirty="0">
                <a:solidFill>
                  <a:srgbClr val="FF0000"/>
                </a:solidFill>
                <a:ea typeface="黑体" pitchFamily="49" charset="-122"/>
                <a:cs typeface="Arial" charset="0"/>
              </a:rPr>
              <a:t>容器数量：</a:t>
            </a:r>
            <a:r>
              <a:rPr lang="zh-CN" altLang="en-US" sz="2000" b="1" dirty="0">
                <a:solidFill>
                  <a:schemeClr val="tx2"/>
                </a:solidFill>
                <a:ea typeface="黑体" pitchFamily="49" charset="-122"/>
                <a:cs typeface="Arial" charset="0"/>
              </a:rPr>
              <a:t>根据餐饮单位容器摆放面积、日产生量与收运量匹配等因素按需配置</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CE3D002-D81A-4633-9C14-A2FFB21359E8}"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44</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2</a:t>
            </a:r>
            <a:r>
              <a:rPr lang="zh-CN" altLang="en-US" sz="2800" b="1" dirty="0">
                <a:solidFill>
                  <a:srgbClr val="FFFF00"/>
                </a:solidFill>
                <a:latin typeface="Arial" charset="0"/>
                <a:ea typeface="黑体" pitchFamily="49" charset="-122"/>
                <a:cs typeface="Arial" charset="0"/>
              </a:rPr>
              <a:t>、餐厨垃圾收运系统的组成</a:t>
            </a:r>
          </a:p>
        </p:txBody>
      </p:sp>
      <p:sp>
        <p:nvSpPr>
          <p:cNvPr id="56324" name="矩形 28"/>
          <p:cNvSpPr>
            <a:spLocks noChangeArrowheads="1"/>
          </p:cNvSpPr>
          <p:nvPr/>
        </p:nvSpPr>
        <p:spPr bwMode="auto">
          <a:xfrm>
            <a:off x="539750" y="17732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）餐厨垃圾专用收运车辆</a:t>
            </a:r>
          </a:p>
        </p:txBody>
      </p:sp>
      <p:sp>
        <p:nvSpPr>
          <p:cNvPr id="56325" name="矩形 28"/>
          <p:cNvSpPr>
            <a:spLocks noChangeArrowheads="1"/>
          </p:cNvSpPr>
          <p:nvPr/>
        </p:nvSpPr>
        <p:spPr bwMode="auto">
          <a:xfrm>
            <a:off x="571472" y="2285992"/>
            <a:ext cx="5903913" cy="4413516"/>
          </a:xfrm>
          <a:prstGeom prst="rect">
            <a:avLst/>
          </a:prstGeom>
          <a:noFill/>
          <a:ln w="9525">
            <a:noFill/>
            <a:miter lim="800000"/>
            <a:headEnd/>
            <a:tailEnd/>
          </a:ln>
        </p:spPr>
        <p:txBody>
          <a:bodyPr>
            <a:spAutoFit/>
          </a:bodyPr>
          <a:lstStyle/>
          <a:p>
            <a:pPr marL="88900" indent="381000">
              <a:lnSpc>
                <a:spcPct val="130000"/>
              </a:lnSpc>
            </a:pPr>
            <a:r>
              <a:rPr lang="zh-CN" altLang="en-US" b="1" dirty="0">
                <a:solidFill>
                  <a:schemeClr val="tx2"/>
                </a:solidFill>
                <a:ea typeface="黑体" pitchFamily="49" charset="-122"/>
                <a:cs typeface="Arial" charset="0"/>
              </a:rPr>
              <a:t>餐厨来就专用收运车需有如下专属配置：</a:t>
            </a:r>
          </a:p>
          <a:p>
            <a:pPr marL="88900" indent="381000">
              <a:lnSpc>
                <a:spcPct val="130000"/>
              </a:lnSpc>
              <a:buFont typeface="Wingdings" pitchFamily="2" charset="2"/>
              <a:buChar char="u"/>
            </a:pPr>
            <a:r>
              <a:rPr lang="zh-CN" altLang="en-US" b="1" dirty="0" smtClean="0">
                <a:solidFill>
                  <a:srgbClr val="FF0000"/>
                </a:solidFill>
                <a:ea typeface="黑体" pitchFamily="49" charset="-122"/>
                <a:cs typeface="Arial" charset="0"/>
              </a:rPr>
              <a:t>主要规格：</a:t>
            </a:r>
            <a:r>
              <a:rPr lang="en-US" altLang="zh-CN" b="1" dirty="0" smtClean="0">
                <a:solidFill>
                  <a:schemeClr val="tx2"/>
                </a:solidFill>
                <a:ea typeface="黑体" pitchFamily="49" charset="-122"/>
                <a:cs typeface="Arial" charset="0"/>
              </a:rPr>
              <a:t>3</a:t>
            </a:r>
            <a:r>
              <a:rPr lang="zh-CN" altLang="en-US" b="1" dirty="0" smtClean="0">
                <a:solidFill>
                  <a:schemeClr val="tx2"/>
                </a:solidFill>
                <a:ea typeface="黑体" pitchFamily="49" charset="-122"/>
                <a:cs typeface="Arial" charset="0"/>
              </a:rPr>
              <a:t>吨</a:t>
            </a:r>
            <a:r>
              <a:rPr lang="en-US" altLang="zh-CN" b="1" dirty="0" smtClean="0">
                <a:solidFill>
                  <a:schemeClr val="tx2"/>
                </a:solidFill>
                <a:ea typeface="黑体" pitchFamily="49" charset="-122"/>
                <a:cs typeface="Arial" charset="0"/>
              </a:rPr>
              <a:t>/</a:t>
            </a:r>
            <a:r>
              <a:rPr lang="zh-CN" altLang="en-US" b="1" dirty="0" smtClean="0">
                <a:solidFill>
                  <a:schemeClr val="tx2"/>
                </a:solidFill>
                <a:ea typeface="黑体" pitchFamily="49" charset="-122"/>
                <a:cs typeface="Arial" charset="0"/>
              </a:rPr>
              <a:t>台，</a:t>
            </a:r>
            <a:r>
              <a:rPr lang="en-US" altLang="zh-CN" b="1" dirty="0" smtClean="0">
                <a:solidFill>
                  <a:schemeClr val="tx2"/>
                </a:solidFill>
                <a:ea typeface="黑体" pitchFamily="49" charset="-122"/>
                <a:cs typeface="Arial" charset="0"/>
              </a:rPr>
              <a:t>5</a:t>
            </a:r>
            <a:r>
              <a:rPr lang="zh-CN" altLang="en-US" b="1" dirty="0" smtClean="0">
                <a:solidFill>
                  <a:schemeClr val="tx2"/>
                </a:solidFill>
                <a:ea typeface="黑体" pitchFamily="49" charset="-122"/>
                <a:cs typeface="Arial" charset="0"/>
              </a:rPr>
              <a:t>吨</a:t>
            </a:r>
            <a:r>
              <a:rPr lang="en-US" altLang="zh-CN" b="1" dirty="0" smtClean="0">
                <a:solidFill>
                  <a:schemeClr val="tx2"/>
                </a:solidFill>
                <a:ea typeface="黑体" pitchFamily="49" charset="-122"/>
                <a:cs typeface="Arial" charset="0"/>
              </a:rPr>
              <a:t>/</a:t>
            </a:r>
            <a:r>
              <a:rPr lang="zh-CN" altLang="en-US" b="1" dirty="0" smtClean="0">
                <a:solidFill>
                  <a:schemeClr val="tx2"/>
                </a:solidFill>
                <a:ea typeface="黑体" pitchFamily="49" charset="-122"/>
                <a:cs typeface="Arial" charset="0"/>
              </a:rPr>
              <a:t>台</a:t>
            </a:r>
            <a:r>
              <a:rPr lang="zh-CN" altLang="en-US" b="1" dirty="0" smtClean="0">
                <a:solidFill>
                  <a:schemeClr val="tx2"/>
                </a:solidFill>
                <a:ea typeface="黑体" pitchFamily="49" charset="-122"/>
                <a:cs typeface="Arial" charset="0"/>
              </a:rPr>
              <a:t>，</a:t>
            </a:r>
            <a:r>
              <a:rPr lang="en-US" altLang="zh-CN" b="1" dirty="0" smtClean="0">
                <a:solidFill>
                  <a:schemeClr val="tx2"/>
                </a:solidFill>
                <a:ea typeface="黑体" pitchFamily="49" charset="-122"/>
                <a:cs typeface="Arial" charset="0"/>
              </a:rPr>
              <a:t>8</a:t>
            </a:r>
            <a:r>
              <a:rPr lang="zh-CN" altLang="en-US" b="1" dirty="0" smtClean="0">
                <a:solidFill>
                  <a:schemeClr val="tx2"/>
                </a:solidFill>
                <a:ea typeface="黑体" pitchFamily="49" charset="-122"/>
                <a:cs typeface="Arial" charset="0"/>
              </a:rPr>
              <a:t>吨</a:t>
            </a:r>
            <a:r>
              <a:rPr lang="en-US" altLang="zh-CN" b="1" dirty="0" smtClean="0">
                <a:solidFill>
                  <a:schemeClr val="tx2"/>
                </a:solidFill>
                <a:ea typeface="黑体" pitchFamily="49" charset="-122"/>
                <a:cs typeface="Arial" charset="0"/>
              </a:rPr>
              <a:t>/</a:t>
            </a:r>
            <a:r>
              <a:rPr lang="zh-CN" altLang="en-US" b="1" dirty="0" smtClean="0">
                <a:solidFill>
                  <a:schemeClr val="tx2"/>
                </a:solidFill>
                <a:ea typeface="黑体" pitchFamily="49" charset="-122"/>
                <a:cs typeface="Arial" charset="0"/>
              </a:rPr>
              <a:t>台，</a:t>
            </a:r>
            <a:endParaRPr lang="en-US" altLang="zh-CN" b="1" dirty="0" smtClean="0">
              <a:solidFill>
                <a:schemeClr val="tx2"/>
              </a:solidFill>
              <a:ea typeface="黑体" pitchFamily="49" charset="-122"/>
              <a:cs typeface="Arial" charset="0"/>
            </a:endParaRPr>
          </a:p>
          <a:p>
            <a:pPr marL="88900" indent="381000">
              <a:lnSpc>
                <a:spcPct val="130000"/>
              </a:lnSpc>
              <a:buFont typeface="Wingdings" pitchFamily="2" charset="2"/>
              <a:buChar char="u"/>
            </a:pPr>
            <a:r>
              <a:rPr lang="zh-CN" altLang="en-US" b="1" dirty="0" smtClean="0">
                <a:solidFill>
                  <a:srgbClr val="FF0000"/>
                </a:solidFill>
                <a:ea typeface="黑体" pitchFamily="49" charset="-122"/>
                <a:cs typeface="Arial" charset="0"/>
              </a:rPr>
              <a:t>密闭</a:t>
            </a:r>
            <a:r>
              <a:rPr lang="zh-CN" altLang="en-US" b="1" dirty="0">
                <a:solidFill>
                  <a:srgbClr val="FF0000"/>
                </a:solidFill>
                <a:ea typeface="黑体" pitchFamily="49" charset="-122"/>
                <a:cs typeface="Arial" charset="0"/>
              </a:rPr>
              <a:t>系统：</a:t>
            </a:r>
            <a:r>
              <a:rPr lang="zh-CN" altLang="en-US" b="1" dirty="0">
                <a:solidFill>
                  <a:schemeClr val="tx2"/>
                </a:solidFill>
                <a:ea typeface="黑体" pitchFamily="49" charset="-122"/>
                <a:cs typeface="Arial" charset="0"/>
              </a:rPr>
              <a:t>确保车辆在收集和运输过程中密闭，杜绝洒漏而造成对气体和路面的二次污染问题。</a:t>
            </a:r>
          </a:p>
          <a:p>
            <a:pPr marL="88900" indent="381000">
              <a:lnSpc>
                <a:spcPct val="130000"/>
              </a:lnSpc>
              <a:buFont typeface="Wingdings" pitchFamily="2" charset="2"/>
              <a:buChar char="u"/>
            </a:pPr>
            <a:r>
              <a:rPr lang="en-US" altLang="zh-CN" b="1" dirty="0">
                <a:solidFill>
                  <a:schemeClr val="tx2"/>
                </a:solidFill>
                <a:ea typeface="黑体" pitchFamily="49" charset="-122"/>
                <a:cs typeface="Arial" charset="0"/>
              </a:rPr>
              <a:t> </a:t>
            </a:r>
            <a:r>
              <a:rPr lang="zh-CN" altLang="en-US" b="1" dirty="0">
                <a:solidFill>
                  <a:srgbClr val="FF0000"/>
                </a:solidFill>
                <a:ea typeface="黑体" pitchFamily="49" charset="-122"/>
                <a:cs typeface="Arial" charset="0"/>
              </a:rPr>
              <a:t>自动控制系统：</a:t>
            </a:r>
            <a:r>
              <a:rPr lang="zh-CN" altLang="en-US" b="1" dirty="0">
                <a:solidFill>
                  <a:schemeClr val="tx2"/>
                </a:solidFill>
                <a:ea typeface="黑体" pitchFamily="49" charset="-122"/>
                <a:cs typeface="Arial" charset="0"/>
              </a:rPr>
              <a:t>物料提升、卸桶均配置自动控制系统装置，减少设备故障率，提高效率。</a:t>
            </a:r>
          </a:p>
          <a:p>
            <a:pPr marL="88900" indent="381000">
              <a:lnSpc>
                <a:spcPct val="130000"/>
              </a:lnSpc>
              <a:buFont typeface="Wingdings" pitchFamily="2" charset="2"/>
              <a:buChar char="u"/>
            </a:pPr>
            <a:r>
              <a:rPr lang="en-US" altLang="zh-CN" b="1" dirty="0">
                <a:solidFill>
                  <a:srgbClr val="FF0000"/>
                </a:solidFill>
                <a:ea typeface="黑体" pitchFamily="49" charset="-122"/>
                <a:cs typeface="Arial" charset="0"/>
              </a:rPr>
              <a:t> </a:t>
            </a:r>
            <a:r>
              <a:rPr lang="zh-CN" altLang="en-US" b="1" dirty="0">
                <a:solidFill>
                  <a:srgbClr val="FF0000"/>
                </a:solidFill>
                <a:ea typeface="黑体" pitchFamily="49" charset="-122"/>
                <a:cs typeface="Arial" charset="0"/>
              </a:rPr>
              <a:t>双卸料机构：</a:t>
            </a:r>
            <a:r>
              <a:rPr lang="zh-CN" altLang="en-US" b="1" dirty="0">
                <a:solidFill>
                  <a:schemeClr val="tx2"/>
                </a:solidFill>
                <a:ea typeface="黑体" pitchFamily="49" charset="-122"/>
                <a:cs typeface="Arial" charset="0"/>
              </a:rPr>
              <a:t>包括车厢底部螺旋卸料机构及车体后端大开门推板卸料装置。</a:t>
            </a:r>
          </a:p>
          <a:p>
            <a:pPr marL="88900" indent="381000">
              <a:lnSpc>
                <a:spcPct val="130000"/>
              </a:lnSpc>
              <a:buFont typeface="Wingdings" pitchFamily="2" charset="2"/>
              <a:buChar char="u"/>
            </a:pPr>
            <a:r>
              <a:rPr lang="en-US" altLang="zh-CN" b="1" dirty="0">
                <a:solidFill>
                  <a:schemeClr val="tx2"/>
                </a:solidFill>
                <a:ea typeface="黑体" pitchFamily="49" charset="-122"/>
                <a:cs typeface="Arial" charset="0"/>
              </a:rPr>
              <a:t> </a:t>
            </a:r>
            <a:r>
              <a:rPr lang="zh-CN" altLang="en-US" b="1" dirty="0">
                <a:solidFill>
                  <a:srgbClr val="FF0000"/>
                </a:solidFill>
                <a:ea typeface="黑体" pitchFamily="49" charset="-122"/>
                <a:cs typeface="Arial" charset="0"/>
              </a:rPr>
              <a:t>统一的音乐播放器：</a:t>
            </a:r>
            <a:r>
              <a:rPr lang="zh-CN" altLang="en-US" b="1" dirty="0">
                <a:solidFill>
                  <a:schemeClr val="tx2"/>
                </a:solidFill>
                <a:ea typeface="黑体" pitchFamily="49" charset="-122"/>
                <a:cs typeface="Arial" charset="0"/>
              </a:rPr>
              <a:t>加装统一的音乐播放器，便于集中定时定点集合餐饮单位。</a:t>
            </a:r>
          </a:p>
          <a:p>
            <a:pPr marL="88900" indent="381000">
              <a:lnSpc>
                <a:spcPct val="130000"/>
              </a:lnSpc>
              <a:buFont typeface="Wingdings" pitchFamily="2" charset="2"/>
              <a:buChar char="u"/>
            </a:pPr>
            <a:r>
              <a:rPr lang="en-US" altLang="zh-CN" b="1" dirty="0">
                <a:solidFill>
                  <a:schemeClr val="tx2"/>
                </a:solidFill>
                <a:ea typeface="黑体" pitchFamily="49" charset="-122"/>
                <a:cs typeface="Arial" charset="0"/>
              </a:rPr>
              <a:t> </a:t>
            </a:r>
            <a:r>
              <a:rPr lang="en-US" altLang="zh-CN" b="1" dirty="0">
                <a:solidFill>
                  <a:srgbClr val="FF0000"/>
                </a:solidFill>
                <a:ea typeface="黑体" pitchFamily="49" charset="-122"/>
                <a:cs typeface="Arial" charset="0"/>
              </a:rPr>
              <a:t>GPS</a:t>
            </a:r>
            <a:r>
              <a:rPr lang="zh-CN" altLang="en-US" b="1" dirty="0">
                <a:solidFill>
                  <a:srgbClr val="FF0000"/>
                </a:solidFill>
                <a:ea typeface="黑体" pitchFamily="49" charset="-122"/>
                <a:cs typeface="Arial" charset="0"/>
              </a:rPr>
              <a:t>卫星定位系统：</a:t>
            </a:r>
            <a:r>
              <a:rPr lang="zh-CN" altLang="en-US" b="1" dirty="0">
                <a:solidFill>
                  <a:schemeClr val="tx2"/>
                </a:solidFill>
                <a:ea typeface="黑体" pitchFamily="49" charset="-122"/>
                <a:cs typeface="Arial" charset="0"/>
              </a:rPr>
              <a:t>便于实时监督管控和调度指挥</a:t>
            </a:r>
            <a:r>
              <a:rPr lang="zh-CN" altLang="en-US" b="1" dirty="0" smtClean="0">
                <a:solidFill>
                  <a:schemeClr val="tx2"/>
                </a:solidFill>
                <a:ea typeface="黑体" pitchFamily="49" charset="-122"/>
                <a:cs typeface="Arial" charset="0"/>
              </a:rPr>
              <a:t>。</a:t>
            </a:r>
            <a:endParaRPr lang="en-US" altLang="zh-CN" b="1" dirty="0" smtClean="0">
              <a:solidFill>
                <a:schemeClr val="tx2"/>
              </a:solidFill>
              <a:ea typeface="黑体" pitchFamily="49" charset="-122"/>
              <a:cs typeface="Arial" charset="0"/>
            </a:endParaRPr>
          </a:p>
          <a:p>
            <a:pPr marL="88900" indent="381000">
              <a:lnSpc>
                <a:spcPct val="130000"/>
              </a:lnSpc>
              <a:buFont typeface="Wingdings" pitchFamily="2" charset="2"/>
              <a:buChar char="u"/>
            </a:pPr>
            <a:endParaRPr lang="zh-CN" altLang="en-US" b="1" dirty="0">
              <a:solidFill>
                <a:schemeClr val="tx2"/>
              </a:solidFill>
              <a:ea typeface="黑体" pitchFamily="49" charset="-122"/>
              <a:cs typeface="Arial" charset="0"/>
            </a:endParaRPr>
          </a:p>
        </p:txBody>
      </p:sp>
      <p:pic>
        <p:nvPicPr>
          <p:cNvPr id="56326" name="Picture 3"/>
          <p:cNvPicPr>
            <a:picLocks noChangeAspect="1" noChangeArrowheads="1"/>
          </p:cNvPicPr>
          <p:nvPr/>
        </p:nvPicPr>
        <p:blipFill>
          <a:blip r:embed="rId2" cstate="print"/>
          <a:srcRect/>
          <a:stretch>
            <a:fillRect/>
          </a:stretch>
        </p:blipFill>
        <p:spPr bwMode="auto">
          <a:xfrm>
            <a:off x="6443663" y="2133600"/>
            <a:ext cx="2519362" cy="1798638"/>
          </a:xfrm>
          <a:prstGeom prst="rect">
            <a:avLst/>
          </a:prstGeom>
          <a:noFill/>
          <a:ln w="9525">
            <a:noFill/>
            <a:miter lim="800000"/>
            <a:headEnd/>
            <a:tailEnd/>
          </a:ln>
        </p:spPr>
      </p:pic>
      <p:pic>
        <p:nvPicPr>
          <p:cNvPr id="56327" name="Picture 3"/>
          <p:cNvPicPr>
            <a:picLocks noChangeAspect="1" noChangeArrowheads="1"/>
          </p:cNvPicPr>
          <p:nvPr/>
        </p:nvPicPr>
        <p:blipFill>
          <a:blip r:embed="rId3" cstate="print"/>
          <a:srcRect/>
          <a:stretch>
            <a:fillRect/>
          </a:stretch>
        </p:blipFill>
        <p:spPr bwMode="auto">
          <a:xfrm>
            <a:off x="6443663" y="4244975"/>
            <a:ext cx="2519362" cy="1776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D4679BFD-6AE1-4375-B7CB-62F8DDCA87D9}"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45</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2</a:t>
            </a:r>
            <a:r>
              <a:rPr lang="zh-CN" altLang="en-US" sz="2800" b="1" dirty="0">
                <a:solidFill>
                  <a:srgbClr val="FFFF00"/>
                </a:solidFill>
                <a:latin typeface="Arial" charset="0"/>
                <a:ea typeface="黑体" pitchFamily="49" charset="-122"/>
                <a:cs typeface="Arial" charset="0"/>
              </a:rPr>
              <a:t>、餐厨垃圾收运系统的组成</a:t>
            </a:r>
          </a:p>
        </p:txBody>
      </p:sp>
      <p:sp>
        <p:nvSpPr>
          <p:cNvPr id="57348" name="矩形 28"/>
          <p:cNvSpPr>
            <a:spLocks noChangeArrowheads="1"/>
          </p:cNvSpPr>
          <p:nvPr/>
        </p:nvSpPr>
        <p:spPr bwMode="auto">
          <a:xfrm>
            <a:off x="539750" y="17732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4</a:t>
            </a:r>
            <a:r>
              <a:rPr lang="zh-CN" altLang="en-US" sz="2400" b="1">
                <a:solidFill>
                  <a:schemeClr val="tx2"/>
                </a:solidFill>
                <a:ea typeface="黑体" pitchFamily="49" charset="-122"/>
                <a:cs typeface="Arial" charset="0"/>
              </a:rPr>
              <a:t>）配套设施</a:t>
            </a:r>
          </a:p>
        </p:txBody>
      </p:sp>
      <p:sp>
        <p:nvSpPr>
          <p:cNvPr id="118792" name="Rectangle 8"/>
          <p:cNvSpPr>
            <a:spLocks noChangeArrowheads="1"/>
          </p:cNvSpPr>
          <p:nvPr/>
        </p:nvSpPr>
        <p:spPr bwMode="auto">
          <a:xfrm>
            <a:off x="539750" y="2181216"/>
            <a:ext cx="7632700" cy="3416320"/>
          </a:xfrm>
          <a:prstGeom prst="rect">
            <a:avLst/>
          </a:prstGeom>
          <a:noFill/>
          <a:ln w="9525">
            <a:noFill/>
            <a:miter lim="800000"/>
            <a:headEnd/>
            <a:tailEnd/>
          </a:ln>
          <a:effectLst>
            <a:prstShdw prst="shdw18" dist="17961" dir="13500000">
              <a:schemeClr val="accent1">
                <a:gamma/>
                <a:shade val="60000"/>
                <a:invGamma/>
              </a:schemeClr>
            </a:prstShdw>
          </a:effectLst>
        </p:spPr>
        <p:txBody>
          <a:bodyPr anchor="ctr">
            <a:spAutoFit/>
          </a:bodyPr>
          <a:lstStyle/>
          <a:p>
            <a:pPr>
              <a:lnSpc>
                <a:spcPct val="135000"/>
              </a:lnSpc>
              <a:buFont typeface="Wingdings" pitchFamily="2" charset="2"/>
              <a:buChar char="u"/>
              <a:defRPr/>
            </a:pPr>
            <a:r>
              <a:rPr lang="zh-CN" altLang="en-US" sz="2000" b="1" dirty="0">
                <a:solidFill>
                  <a:srgbClr val="003399"/>
                </a:solidFill>
                <a:latin typeface="Arial" pitchFamily="34" charset="0"/>
                <a:ea typeface="黑体" pitchFamily="2" charset="-122"/>
                <a:cs typeface="Arial" pitchFamily="34" charset="0"/>
              </a:rPr>
              <a:t> </a:t>
            </a:r>
            <a:r>
              <a:rPr lang="zh-CN" altLang="en-US" sz="2000" b="1" dirty="0">
                <a:solidFill>
                  <a:srgbClr val="FF0000"/>
                </a:solidFill>
                <a:latin typeface="Arial" pitchFamily="34" charset="0"/>
                <a:ea typeface="黑体" pitchFamily="2" charset="-122"/>
                <a:cs typeface="Arial" pitchFamily="34" charset="0"/>
              </a:rPr>
              <a:t>备品备件库：</a:t>
            </a:r>
            <a:r>
              <a:rPr lang="zh-CN" altLang="en-US" sz="2000" b="1" dirty="0">
                <a:solidFill>
                  <a:srgbClr val="002060"/>
                </a:solidFill>
                <a:latin typeface="Arial" pitchFamily="34" charset="0"/>
                <a:ea typeface="黑体" pitchFamily="2" charset="-122"/>
                <a:cs typeface="Arial" pitchFamily="34" charset="0"/>
              </a:rPr>
              <a:t>用于储备车辆和垃圾盛装容器等备品备件。包括液压油管、密封胶圈、提升机构、推板装置控制阀、电磁阀等易损件以及盛装容器桶体底部的滑动轮及销轴等易损件。</a:t>
            </a:r>
          </a:p>
          <a:p>
            <a:pPr>
              <a:lnSpc>
                <a:spcPct val="135000"/>
              </a:lnSpc>
              <a:buFont typeface="Wingdings" pitchFamily="2" charset="2"/>
              <a:buChar char="u"/>
              <a:defRPr/>
            </a:pPr>
            <a:r>
              <a:rPr lang="en-US" altLang="zh-CN" sz="2000" b="1" dirty="0">
                <a:solidFill>
                  <a:srgbClr val="003399"/>
                </a:solidFill>
                <a:latin typeface="Arial" pitchFamily="34" charset="0"/>
                <a:ea typeface="黑体" pitchFamily="2" charset="-122"/>
                <a:cs typeface="Arial" pitchFamily="34" charset="0"/>
              </a:rPr>
              <a:t>  </a:t>
            </a:r>
            <a:r>
              <a:rPr lang="zh-CN" altLang="en-US" sz="2000" b="1" dirty="0">
                <a:solidFill>
                  <a:srgbClr val="FF0000"/>
                </a:solidFill>
                <a:latin typeface="Arial" pitchFamily="34" charset="0"/>
                <a:ea typeface="黑体" pitchFamily="2" charset="-122"/>
                <a:cs typeface="Arial" pitchFamily="34" charset="0"/>
              </a:rPr>
              <a:t>维护维修车间：</a:t>
            </a:r>
            <a:r>
              <a:rPr lang="zh-CN" altLang="en-US" sz="2000" b="1" dirty="0">
                <a:solidFill>
                  <a:srgbClr val="002060"/>
                </a:solidFill>
                <a:latin typeface="Arial" pitchFamily="34" charset="0"/>
                <a:ea typeface="黑体" pitchFamily="2" charset="-122"/>
                <a:cs typeface="Arial" pitchFamily="34" charset="0"/>
              </a:rPr>
              <a:t>主要用于车辆日常维修、保养以及简单故障的排除修理，需配置</a:t>
            </a:r>
            <a:r>
              <a:rPr lang="en-US" altLang="zh-CN" sz="2000" b="1" dirty="0">
                <a:solidFill>
                  <a:srgbClr val="002060"/>
                </a:solidFill>
                <a:latin typeface="Arial" pitchFamily="34" charset="0"/>
                <a:ea typeface="黑体" pitchFamily="2" charset="-122"/>
                <a:cs typeface="Arial" pitchFamily="34" charset="0"/>
              </a:rPr>
              <a:t>3t</a:t>
            </a:r>
            <a:r>
              <a:rPr lang="zh-CN" altLang="en-US" sz="2000" b="1" dirty="0">
                <a:solidFill>
                  <a:srgbClr val="002060"/>
                </a:solidFill>
                <a:latin typeface="Arial" pitchFamily="34" charset="0"/>
                <a:ea typeface="黑体" pitchFamily="2" charset="-122"/>
                <a:cs typeface="Arial" pitchFamily="34" charset="0"/>
              </a:rPr>
              <a:t>以上吊装设备，设维修地沟。</a:t>
            </a:r>
          </a:p>
          <a:p>
            <a:pPr>
              <a:lnSpc>
                <a:spcPct val="135000"/>
              </a:lnSpc>
              <a:buFont typeface="Wingdings" pitchFamily="2" charset="2"/>
              <a:buChar char="u"/>
              <a:defRPr/>
            </a:pPr>
            <a:r>
              <a:rPr lang="en-US" altLang="zh-CN" sz="2000" b="1" dirty="0">
                <a:solidFill>
                  <a:srgbClr val="FF0000"/>
                </a:solidFill>
                <a:latin typeface="Arial" pitchFamily="34" charset="0"/>
                <a:ea typeface="黑体" pitchFamily="2" charset="-122"/>
                <a:cs typeface="Arial" pitchFamily="34" charset="0"/>
              </a:rPr>
              <a:t>  </a:t>
            </a:r>
            <a:r>
              <a:rPr lang="zh-CN" altLang="en-US" sz="2000" b="1" dirty="0">
                <a:solidFill>
                  <a:srgbClr val="FF0000"/>
                </a:solidFill>
                <a:latin typeface="Arial" pitchFamily="34" charset="0"/>
                <a:ea typeface="黑体" pitchFamily="2" charset="-122"/>
                <a:cs typeface="Arial" pitchFamily="34" charset="0"/>
              </a:rPr>
              <a:t>冲洗房：</a:t>
            </a:r>
            <a:r>
              <a:rPr lang="zh-CN" altLang="en-US" sz="2000" b="1" dirty="0">
                <a:solidFill>
                  <a:srgbClr val="002060"/>
                </a:solidFill>
                <a:latin typeface="Arial" pitchFamily="34" charset="0"/>
                <a:ea typeface="黑体" pitchFamily="2" charset="-122"/>
                <a:cs typeface="Arial" pitchFamily="34" charset="0"/>
              </a:rPr>
              <a:t>主要用于车辆卸料后的箱体和车身冲洗，可与卸料车间合并设置，需配置高压清洗水枪及独立冲洗水收集系统，并入后段污水处理系统进行达标处理。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3299262E-AB14-431A-A191-E9C2B4B089FF}"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46</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2</a:t>
            </a:r>
            <a:r>
              <a:rPr lang="zh-CN" altLang="en-US" sz="2800" b="1" dirty="0">
                <a:solidFill>
                  <a:srgbClr val="FFFF00"/>
                </a:solidFill>
                <a:latin typeface="Arial" charset="0"/>
                <a:ea typeface="黑体" pitchFamily="49" charset="-122"/>
                <a:cs typeface="Arial" charset="0"/>
              </a:rPr>
              <a:t>、餐厨垃圾收运系统的组成</a:t>
            </a:r>
          </a:p>
        </p:txBody>
      </p:sp>
      <p:sp>
        <p:nvSpPr>
          <p:cNvPr id="58372" name="矩形 28"/>
          <p:cNvSpPr>
            <a:spLocks noChangeArrowheads="1"/>
          </p:cNvSpPr>
          <p:nvPr/>
        </p:nvSpPr>
        <p:spPr bwMode="auto">
          <a:xfrm>
            <a:off x="539750" y="17732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5</a:t>
            </a:r>
            <a:r>
              <a:rPr lang="zh-CN" altLang="en-US" sz="2400" b="1">
                <a:solidFill>
                  <a:schemeClr val="tx2"/>
                </a:solidFill>
                <a:ea typeface="黑体" pitchFamily="49" charset="-122"/>
                <a:cs typeface="Arial" charset="0"/>
              </a:rPr>
              <a:t>）收运团队建设</a:t>
            </a:r>
          </a:p>
        </p:txBody>
      </p:sp>
      <p:sp>
        <p:nvSpPr>
          <p:cNvPr id="119813" name="Rectangle 5"/>
          <p:cNvSpPr>
            <a:spLocks noChangeArrowheads="1"/>
          </p:cNvSpPr>
          <p:nvPr/>
        </p:nvSpPr>
        <p:spPr bwMode="auto">
          <a:xfrm>
            <a:off x="539750" y="2227263"/>
            <a:ext cx="7632700" cy="914400"/>
          </a:xfrm>
          <a:prstGeom prst="rect">
            <a:avLst/>
          </a:prstGeom>
          <a:noFill/>
          <a:ln w="9525">
            <a:noFill/>
            <a:miter lim="800000"/>
            <a:headEnd/>
            <a:tailEnd/>
          </a:ln>
          <a:effectLst>
            <a:prstShdw prst="shdw18" dist="17961" dir="13500000">
              <a:schemeClr val="accent1">
                <a:gamma/>
                <a:shade val="60000"/>
                <a:invGamma/>
              </a:schemeClr>
            </a:prstShdw>
          </a:effectLst>
        </p:spPr>
        <p:txBody>
          <a:bodyPr anchor="ctr">
            <a:spAutoFit/>
          </a:bodyPr>
          <a:lstStyle/>
          <a:p>
            <a:pPr>
              <a:lnSpc>
                <a:spcPct val="135000"/>
              </a:lnSpc>
              <a:buFont typeface="Wingdings" pitchFamily="2" charset="2"/>
              <a:buNone/>
              <a:defRPr/>
            </a:pPr>
            <a:r>
              <a:rPr lang="zh-CN" altLang="en-US" sz="2000" b="1" dirty="0">
                <a:solidFill>
                  <a:schemeClr val="tx2"/>
                </a:solidFill>
                <a:ea typeface="黑体" pitchFamily="49" charset="-122"/>
                <a:cs typeface="Arial" charset="0"/>
              </a:rPr>
              <a:t>收运团队负责整个餐厨垃圾收运体系的运转和管理工作，具体分工如下：</a:t>
            </a:r>
          </a:p>
        </p:txBody>
      </p:sp>
      <p:graphicFrame>
        <p:nvGraphicFramePr>
          <p:cNvPr id="51238" name="Group 38"/>
          <p:cNvGraphicFramePr>
            <a:graphicFrameLocks noGrp="1"/>
          </p:cNvGraphicFramePr>
          <p:nvPr/>
        </p:nvGraphicFramePr>
        <p:xfrm>
          <a:off x="642938" y="3214688"/>
          <a:ext cx="7416800" cy="2468808"/>
        </p:xfrm>
        <a:graphic>
          <a:graphicData uri="http://schemas.openxmlformats.org/drawingml/2006/table">
            <a:tbl>
              <a:tblPr/>
              <a:tblGrid>
                <a:gridCol w="835025"/>
                <a:gridCol w="1214437"/>
                <a:gridCol w="5367338"/>
              </a:tblGrid>
              <a:tr h="365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序号</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岗  位</a:t>
                      </a:r>
                      <a:endParaRPr kumimoji="0" lang="zh-CN" altLang="en-US"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职责描述</a:t>
                      </a:r>
                      <a:endParaRPr kumimoji="0" lang="zh-CN" altLang="en-US"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1</a:t>
                      </a:r>
                      <a:endParaRPr kumimoji="0" lang="en-US" altLang="zh-CN"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部长</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负责收运部门整体管理工作</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2</a:t>
                      </a:r>
                      <a:endParaRPr kumimoji="0" lang="en-US" altLang="zh-CN"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调度</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负责部门车俩调度、计划统计、库管及与生产部门衔接，协助部长对收运人员的考核。</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3</a:t>
                      </a:r>
                      <a:endParaRPr kumimoji="0" lang="en-US" altLang="zh-CN"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司机</a:t>
                      </a:r>
                      <a:endParaRPr kumimoji="0" lang="zh-CN" altLang="en-US"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按照每车配备一人设置，每月安排调休日</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4</a:t>
                      </a:r>
                      <a:endParaRPr kumimoji="0" lang="en-US" altLang="zh-CN"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倒班司机</a:t>
                      </a:r>
                      <a:endParaRPr kumimoji="0" lang="zh-CN" altLang="en-US"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顶替调休人员、倒班及应急备用。</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US" altLang="zh-CN" sz="1800" b="1" i="0" u="none" strike="noStrike" cap="none" normalizeH="0" baseline="0" smtClean="0">
                          <a:ln>
                            <a:noFill/>
                          </a:ln>
                          <a:solidFill>
                            <a:srgbClr val="002060"/>
                          </a:solidFill>
                          <a:effectLst/>
                          <a:latin typeface="Calibri" pitchFamily="34" charset="0"/>
                          <a:ea typeface="宋体" pitchFamily="2" charset="-122"/>
                        </a:rPr>
                        <a:t>5</a:t>
                      </a: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rgbClr val="002060"/>
                          </a:solidFill>
                          <a:effectLst/>
                          <a:latin typeface="Times New Roman" pitchFamily="18" charset="0"/>
                          <a:ea typeface="宋体" pitchFamily="2" charset="-122"/>
                          <a:cs typeface="Times New Roman" pitchFamily="18" charset="0"/>
                        </a:rPr>
                        <a:t>维修</a:t>
                      </a:r>
                      <a:endParaRPr kumimoji="0" lang="zh-CN" altLang="en-US" sz="1800" b="1" i="0" u="none" strike="noStrike" cap="none" normalizeH="0" baseline="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002060"/>
                          </a:solidFill>
                          <a:effectLst/>
                          <a:latin typeface="Times New Roman" pitchFamily="18" charset="0"/>
                          <a:ea typeface="宋体" pitchFamily="2" charset="-122"/>
                          <a:cs typeface="Times New Roman" pitchFamily="18" charset="0"/>
                        </a:rPr>
                        <a:t>负责车辆日常检查及维修，故障排除。</a:t>
                      </a:r>
                      <a:endParaRPr kumimoji="0" lang="zh-CN" altLang="en-US" sz="1800" b="1" i="0" u="none" strike="noStrike" cap="none" normalizeH="0" baseline="0" dirty="0" smtClean="0">
                        <a:ln>
                          <a:noFill/>
                        </a:ln>
                        <a:solidFill>
                          <a:srgbClr val="002060"/>
                        </a:solidFill>
                        <a:effectLst/>
                        <a:latin typeface="Arial" pitchFamily="34" charset="0"/>
                        <a:ea typeface="宋体"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C356B093-3538-4C2F-A538-623A598F4499}"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47</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
        <p:nvSpPr>
          <p:cNvPr id="59396" name="矩形 28"/>
          <p:cNvSpPr>
            <a:spLocks noChangeArrowheads="1"/>
          </p:cNvSpPr>
          <p:nvPr/>
        </p:nvSpPr>
        <p:spPr bwMode="auto">
          <a:xfrm>
            <a:off x="571500" y="1785938"/>
            <a:ext cx="7786688"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）收运对象和范围的界定</a:t>
            </a:r>
          </a:p>
        </p:txBody>
      </p:sp>
      <p:sp>
        <p:nvSpPr>
          <p:cNvPr id="59397" name="矩形 28"/>
          <p:cNvSpPr>
            <a:spLocks noChangeArrowheads="1"/>
          </p:cNvSpPr>
          <p:nvPr/>
        </p:nvSpPr>
        <p:spPr bwMode="auto">
          <a:xfrm>
            <a:off x="684213" y="2349500"/>
            <a:ext cx="8001000" cy="1743075"/>
          </a:xfrm>
          <a:prstGeom prst="rect">
            <a:avLst/>
          </a:prstGeom>
          <a:noFill/>
          <a:ln w="9525">
            <a:noFill/>
            <a:miter lim="800000"/>
            <a:headEnd/>
            <a:tailEnd/>
          </a:ln>
        </p:spPr>
        <p:txBody>
          <a:bodyPr>
            <a:spAutoFit/>
          </a:bodyPr>
          <a:lstStyle/>
          <a:p>
            <a:pPr marL="342900" indent="-342900">
              <a:lnSpc>
                <a:spcPct val="150000"/>
              </a:lnSpc>
            </a:pPr>
            <a:r>
              <a:rPr lang="zh-CN" altLang="en-US" b="1" dirty="0">
                <a:solidFill>
                  <a:srgbClr val="002060"/>
                </a:solidFill>
                <a:ea typeface="黑体" pitchFamily="49" charset="-122"/>
                <a:cs typeface="Arial" charset="0"/>
              </a:rPr>
              <a:t>餐厨垃圾收运对象主要包括以下三个部分：</a:t>
            </a:r>
            <a:endParaRPr lang="en-US" altLang="en-US" b="1" dirty="0">
              <a:solidFill>
                <a:srgbClr val="002060"/>
              </a:solidFill>
              <a:ea typeface="黑体" pitchFamily="49" charset="-122"/>
              <a:cs typeface="Arial" charset="0"/>
            </a:endParaRPr>
          </a:p>
          <a:p>
            <a:pPr marL="342900" indent="-342900">
              <a:lnSpc>
                <a:spcPct val="150000"/>
              </a:lnSpc>
              <a:buFont typeface="Wingdings" pitchFamily="2" charset="2"/>
              <a:buChar char="u"/>
            </a:pPr>
            <a:r>
              <a:rPr lang="zh-CN" altLang="en-US" b="1" dirty="0">
                <a:solidFill>
                  <a:srgbClr val="002060"/>
                </a:solidFill>
                <a:ea typeface="黑体" pitchFamily="49" charset="-122"/>
                <a:cs typeface="Arial" charset="0"/>
              </a:rPr>
              <a:t>大专院校、党政机关，企事业单位食堂</a:t>
            </a:r>
            <a:endParaRPr lang="en-US" altLang="zh-CN" b="1" dirty="0">
              <a:solidFill>
                <a:srgbClr val="002060"/>
              </a:solidFill>
              <a:ea typeface="黑体" pitchFamily="49" charset="-122"/>
              <a:cs typeface="Arial" charset="0"/>
            </a:endParaRPr>
          </a:p>
          <a:p>
            <a:pPr marL="342900" indent="-342900">
              <a:lnSpc>
                <a:spcPct val="150000"/>
              </a:lnSpc>
              <a:buFont typeface="Wingdings" pitchFamily="2" charset="2"/>
              <a:buChar char="u"/>
            </a:pPr>
            <a:r>
              <a:rPr lang="zh-CN" altLang="en-US" b="1" dirty="0">
                <a:solidFill>
                  <a:srgbClr val="002060"/>
                </a:solidFill>
                <a:ea typeface="黑体" pitchFamily="49" charset="-122"/>
                <a:cs typeface="Arial" charset="0"/>
              </a:rPr>
              <a:t>星级以上酒店和大型餐饮单位集中区域，如餐饮一条街等</a:t>
            </a:r>
            <a:endParaRPr lang="en-US" altLang="zh-CN" b="1" dirty="0">
              <a:solidFill>
                <a:srgbClr val="002060"/>
              </a:solidFill>
              <a:ea typeface="黑体" pitchFamily="49" charset="-122"/>
              <a:cs typeface="Arial" charset="0"/>
            </a:endParaRPr>
          </a:p>
          <a:p>
            <a:pPr marL="342900" indent="-342900">
              <a:lnSpc>
                <a:spcPct val="150000"/>
              </a:lnSpc>
              <a:buFont typeface="Wingdings" pitchFamily="2" charset="2"/>
              <a:buChar char="u"/>
            </a:pPr>
            <a:r>
              <a:rPr lang="zh-CN" altLang="en-US" b="1" dirty="0">
                <a:solidFill>
                  <a:srgbClr val="002060"/>
                </a:solidFill>
                <a:ea typeface="黑体" pitchFamily="49" charset="-122"/>
                <a:cs typeface="Arial" charset="0"/>
              </a:rPr>
              <a:t>中等和中等规模以下的餐饮单位及食品加工单位</a:t>
            </a:r>
          </a:p>
        </p:txBody>
      </p:sp>
      <p:sp>
        <p:nvSpPr>
          <p:cNvPr id="59398" name="矩形 6"/>
          <p:cNvSpPr>
            <a:spLocks noChangeArrowheads="1"/>
          </p:cNvSpPr>
          <p:nvPr/>
        </p:nvSpPr>
        <p:spPr bwMode="auto">
          <a:xfrm>
            <a:off x="755650" y="4437063"/>
            <a:ext cx="7600950" cy="1082675"/>
          </a:xfrm>
          <a:prstGeom prst="rect">
            <a:avLst/>
          </a:prstGeom>
          <a:noFill/>
          <a:ln w="9525">
            <a:noFill/>
            <a:miter lim="800000"/>
            <a:headEnd/>
            <a:tailEnd/>
          </a:ln>
        </p:spPr>
        <p:txBody>
          <a:bodyPr>
            <a:spAutoFit/>
          </a:bodyPr>
          <a:lstStyle/>
          <a:p>
            <a:pPr>
              <a:lnSpc>
                <a:spcPct val="120000"/>
              </a:lnSpc>
            </a:pPr>
            <a:r>
              <a:rPr lang="zh-CN" altLang="en-US" b="1">
                <a:solidFill>
                  <a:srgbClr val="C00000"/>
                </a:solidFill>
                <a:ea typeface="黑体" pitchFamily="49" charset="-122"/>
                <a:cs typeface="Arial" charset="0"/>
              </a:rPr>
              <a:t>注：为了科学合理的界定餐厨垃圾收运对象，应在项目正式运行前至少三个月内，开展对上述收运对象的拉网式调查摸底，以便取得最趋向科学准确的收运量数据。</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2E3E73A6-65A9-4B2D-BA4A-3017ACE82A73}"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48</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0419" name="矩形 28"/>
          <p:cNvSpPr>
            <a:spLocks noChangeArrowheads="1"/>
          </p:cNvSpPr>
          <p:nvPr/>
        </p:nvSpPr>
        <p:spPr bwMode="auto">
          <a:xfrm>
            <a:off x="571500" y="1785938"/>
            <a:ext cx="7786688"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）收运路线的确定</a:t>
            </a:r>
          </a:p>
        </p:txBody>
      </p:sp>
      <p:sp>
        <p:nvSpPr>
          <p:cNvPr id="60420" name="矩形 28"/>
          <p:cNvSpPr>
            <a:spLocks noChangeArrowheads="1"/>
          </p:cNvSpPr>
          <p:nvPr/>
        </p:nvSpPr>
        <p:spPr bwMode="auto">
          <a:xfrm>
            <a:off x="500063" y="2214563"/>
            <a:ext cx="8001000" cy="2155825"/>
          </a:xfrm>
          <a:prstGeom prst="rect">
            <a:avLst/>
          </a:prstGeom>
          <a:noFill/>
          <a:ln w="9525">
            <a:noFill/>
            <a:miter lim="800000"/>
            <a:headEnd/>
            <a:tailEnd/>
          </a:ln>
        </p:spPr>
        <p:txBody>
          <a:bodyPr>
            <a:spAutoFit/>
          </a:bodyPr>
          <a:lstStyle/>
          <a:p>
            <a:pPr marL="342900" indent="-342900">
              <a:lnSpc>
                <a:spcPct val="150000"/>
              </a:lnSpc>
              <a:buFont typeface="Wingdings" pitchFamily="2" charset="2"/>
              <a:buChar char="u"/>
            </a:pPr>
            <a:r>
              <a:rPr lang="zh-CN" altLang="en-US" b="1" dirty="0">
                <a:solidFill>
                  <a:srgbClr val="C00000"/>
                </a:solidFill>
                <a:ea typeface="黑体" pitchFamily="49" charset="-122"/>
                <a:cs typeface="Arial" charset="0"/>
              </a:rPr>
              <a:t>绘制餐厨垃圾产生单位电子地图</a:t>
            </a:r>
            <a:endParaRPr lang="en-US" altLang="zh-CN" b="1" dirty="0">
              <a:solidFill>
                <a:srgbClr val="C00000"/>
              </a:solidFill>
              <a:ea typeface="黑体" pitchFamily="49" charset="-122"/>
              <a:cs typeface="Arial" charset="0"/>
            </a:endParaRPr>
          </a:p>
          <a:p>
            <a:pPr marL="342900" indent="-342900">
              <a:lnSpc>
                <a:spcPct val="150000"/>
              </a:lnSpc>
            </a:pPr>
            <a:r>
              <a:rPr lang="zh-CN" altLang="en-US" b="1" dirty="0">
                <a:solidFill>
                  <a:srgbClr val="002060"/>
                </a:solidFill>
                <a:ea typeface="黑体" pitchFamily="49" charset="-122"/>
                <a:cs typeface="Arial" charset="0"/>
              </a:rPr>
              <a:t>     在对餐厨垃圾产生单位进行逐一摸底调查的基础上，应形成餐厨垃圾产生单位分布电子地图，地图标注餐饮单位名称、位置、产生量及产生周期波动、收运时间（与后面的收运时间计划吻合）等，便于实现收运体系的数字化、信息化管理。</a:t>
            </a:r>
            <a:endParaRPr lang="en-US" altLang="zh-CN" b="1" dirty="0">
              <a:solidFill>
                <a:srgbClr val="002060"/>
              </a:solidFill>
              <a:ea typeface="黑体" pitchFamily="49" charset="-122"/>
              <a:cs typeface="Arial" charset="0"/>
            </a:endParaRPr>
          </a:p>
        </p:txBody>
      </p:sp>
      <p:sp>
        <p:nvSpPr>
          <p:cNvPr id="60421" name="矩形 28"/>
          <p:cNvSpPr>
            <a:spLocks noChangeArrowheads="1"/>
          </p:cNvSpPr>
          <p:nvPr/>
        </p:nvSpPr>
        <p:spPr bwMode="auto">
          <a:xfrm>
            <a:off x="500063" y="4330700"/>
            <a:ext cx="8001000" cy="1743075"/>
          </a:xfrm>
          <a:prstGeom prst="rect">
            <a:avLst/>
          </a:prstGeom>
          <a:noFill/>
          <a:ln w="9525">
            <a:noFill/>
            <a:miter lim="800000"/>
            <a:headEnd/>
            <a:tailEnd/>
          </a:ln>
        </p:spPr>
        <p:txBody>
          <a:bodyPr>
            <a:spAutoFit/>
          </a:bodyPr>
          <a:lstStyle/>
          <a:p>
            <a:pPr marL="342900" indent="-342900">
              <a:lnSpc>
                <a:spcPct val="150000"/>
              </a:lnSpc>
              <a:buFont typeface="Wingdings" pitchFamily="2" charset="2"/>
              <a:buChar char="u"/>
            </a:pPr>
            <a:r>
              <a:rPr lang="zh-CN" altLang="en-US" b="1" dirty="0">
                <a:solidFill>
                  <a:srgbClr val="C00000"/>
                </a:solidFill>
                <a:ea typeface="黑体" pitchFamily="49" charset="-122"/>
                <a:cs typeface="Arial" charset="0"/>
              </a:rPr>
              <a:t>确定收运路线及收运量</a:t>
            </a:r>
            <a:endParaRPr lang="en-US" altLang="zh-CN" b="1" dirty="0">
              <a:solidFill>
                <a:srgbClr val="C00000"/>
              </a:solidFill>
              <a:ea typeface="黑体" pitchFamily="49" charset="-122"/>
              <a:cs typeface="Arial" charset="0"/>
            </a:endParaRPr>
          </a:p>
          <a:p>
            <a:pPr marL="342900" indent="-342900">
              <a:lnSpc>
                <a:spcPct val="150000"/>
              </a:lnSpc>
            </a:pPr>
            <a:r>
              <a:rPr lang="zh-CN" altLang="en-US" b="1" dirty="0">
                <a:solidFill>
                  <a:srgbClr val="003399"/>
                </a:solidFill>
                <a:ea typeface="黑体" pitchFamily="49" charset="-122"/>
                <a:cs typeface="Arial" charset="0"/>
              </a:rPr>
              <a:t>     </a:t>
            </a:r>
            <a:r>
              <a:rPr lang="zh-CN" altLang="en-US" b="1" dirty="0">
                <a:solidFill>
                  <a:srgbClr val="002060"/>
                </a:solidFill>
                <a:ea typeface="黑体" pitchFamily="49" charset="-122"/>
                <a:cs typeface="Arial" charset="0"/>
              </a:rPr>
              <a:t>根据餐厨垃圾产生单位分布地图，按照行政区域划分，每个区域细分成若干核心干道，并以干道为脉络，确定并落实到每台车辆的收运路线、收运对象和收运承担量。</a:t>
            </a:r>
            <a:endParaRPr lang="en-US" altLang="zh-CN" b="1" dirty="0">
              <a:solidFill>
                <a:srgbClr val="002060"/>
              </a:solidFill>
              <a:ea typeface="黑体" pitchFamily="49" charset="-122"/>
              <a:cs typeface="Arial" charset="0"/>
            </a:endParaRPr>
          </a:p>
        </p:txBody>
      </p:sp>
      <p:sp>
        <p:nvSpPr>
          <p:cNvPr id="7" name="圆角矩形 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93E92038-0BFF-4A0C-966D-A880695A76F0}"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49</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1443" name="矩形 28"/>
          <p:cNvSpPr>
            <a:spLocks noChangeArrowheads="1"/>
          </p:cNvSpPr>
          <p:nvPr/>
        </p:nvSpPr>
        <p:spPr bwMode="auto">
          <a:xfrm>
            <a:off x="571500" y="17859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）收运时间段的确定</a:t>
            </a:r>
          </a:p>
        </p:txBody>
      </p:sp>
      <p:sp>
        <p:nvSpPr>
          <p:cNvPr id="61444" name="矩形 28"/>
          <p:cNvSpPr>
            <a:spLocks noChangeArrowheads="1"/>
          </p:cNvSpPr>
          <p:nvPr/>
        </p:nvSpPr>
        <p:spPr bwMode="auto">
          <a:xfrm>
            <a:off x="214313" y="2214563"/>
            <a:ext cx="8286750" cy="2155825"/>
          </a:xfrm>
          <a:prstGeom prst="rect">
            <a:avLst/>
          </a:prstGeom>
          <a:noFill/>
          <a:ln w="9525">
            <a:noFill/>
            <a:miter lim="800000"/>
            <a:headEnd/>
            <a:tailEnd/>
          </a:ln>
        </p:spPr>
        <p:txBody>
          <a:bodyPr>
            <a:spAutoFit/>
          </a:bodyPr>
          <a:lstStyle/>
          <a:p>
            <a:pPr marL="357188" indent="446088">
              <a:lnSpc>
                <a:spcPct val="150000"/>
              </a:lnSpc>
            </a:pPr>
            <a:r>
              <a:rPr lang="zh-CN" altLang="en-US" b="1" dirty="0">
                <a:solidFill>
                  <a:srgbClr val="002060"/>
                </a:solidFill>
                <a:ea typeface="黑体" pitchFamily="49" charset="-122"/>
                <a:cs typeface="Arial" charset="0"/>
              </a:rPr>
              <a:t>鉴于餐厨垃圾单车收运单位多，收运量大，时间集中，要求必须制定合理科学严谨的餐厨垃圾餐厨垃圾收集运输计划，对收运时间精心安排，收运效率严格掌控。且应该注意解决两个问题，即餐饮营业就餐高峰时间段和城市交通高峰拥堵时间段尽量不安排收运。</a:t>
            </a:r>
            <a:endParaRPr lang="en-US" altLang="zh-CN" b="1" dirty="0">
              <a:solidFill>
                <a:srgbClr val="002060"/>
              </a:solidFill>
              <a:ea typeface="黑体" pitchFamily="49" charset="-122"/>
              <a:cs typeface="Arial" charset="0"/>
            </a:endParaRPr>
          </a:p>
          <a:p>
            <a:pPr marL="357188" indent="446088">
              <a:lnSpc>
                <a:spcPct val="150000"/>
              </a:lnSpc>
            </a:pPr>
            <a:endParaRPr lang="zh-CN" altLang="en-US" b="1" dirty="0">
              <a:solidFill>
                <a:srgbClr val="0066FF"/>
              </a:solidFill>
              <a:ea typeface="黑体" pitchFamily="49" charset="-122"/>
              <a:cs typeface="Arial" charset="0"/>
            </a:endParaRPr>
          </a:p>
        </p:txBody>
      </p:sp>
      <p:sp>
        <p:nvSpPr>
          <p:cNvPr id="61445" name="矩形 28"/>
          <p:cNvSpPr>
            <a:spLocks noChangeArrowheads="1"/>
          </p:cNvSpPr>
          <p:nvPr/>
        </p:nvSpPr>
        <p:spPr bwMode="auto">
          <a:xfrm>
            <a:off x="571500" y="3929063"/>
            <a:ext cx="7715250" cy="2155825"/>
          </a:xfrm>
          <a:prstGeom prst="rect">
            <a:avLst/>
          </a:prstGeom>
          <a:noFill/>
          <a:ln w="9525">
            <a:noFill/>
            <a:miter lim="800000"/>
            <a:headEnd/>
            <a:tailEnd/>
          </a:ln>
        </p:spPr>
        <p:txBody>
          <a:bodyPr>
            <a:spAutoFit/>
          </a:bodyPr>
          <a:lstStyle/>
          <a:p>
            <a:pPr indent="446088">
              <a:lnSpc>
                <a:spcPct val="150000"/>
              </a:lnSpc>
            </a:pPr>
            <a:r>
              <a:rPr lang="zh-CN" altLang="en-US" b="1" dirty="0">
                <a:solidFill>
                  <a:srgbClr val="002060"/>
                </a:solidFill>
                <a:ea typeface="黑体" pitchFamily="49" charset="-122"/>
                <a:cs typeface="Arial" charset="0"/>
              </a:rPr>
              <a:t>根据上述条件，通常餐厨垃圾收运时间应该确定为，每日两次，即午餐高峰后，晚餐高峰后。整个收运过程约</a:t>
            </a: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3h</a:t>
            </a:r>
            <a:r>
              <a:rPr lang="zh-CN" altLang="en-US" b="1" dirty="0">
                <a:solidFill>
                  <a:srgbClr val="002060"/>
                </a:solidFill>
                <a:ea typeface="黑体" pitchFamily="49" charset="-122"/>
                <a:cs typeface="Arial" charset="0"/>
              </a:rPr>
              <a:t>（含收集和运输），具体每日的收运时间段通常安排为：</a:t>
            </a:r>
          </a:p>
          <a:p>
            <a:pPr indent="446088">
              <a:lnSpc>
                <a:spcPct val="150000"/>
              </a:lnSpc>
            </a:pPr>
            <a:r>
              <a:rPr lang="zh-CN" altLang="en-US" b="1" dirty="0">
                <a:solidFill>
                  <a:srgbClr val="C00000"/>
                </a:solidFill>
                <a:ea typeface="黑体" pitchFamily="49" charset="-122"/>
                <a:cs typeface="Arial" charset="0"/>
              </a:rPr>
              <a:t>中午：</a:t>
            </a:r>
            <a:r>
              <a:rPr lang="en-US" altLang="en-US" b="1" dirty="0">
                <a:solidFill>
                  <a:srgbClr val="C00000"/>
                </a:solidFill>
                <a:ea typeface="黑体" pitchFamily="49" charset="-122"/>
                <a:cs typeface="Arial" charset="0"/>
              </a:rPr>
              <a:t>14</a:t>
            </a:r>
            <a:r>
              <a:rPr lang="zh-CN" altLang="en-US" b="1" dirty="0">
                <a:solidFill>
                  <a:srgbClr val="C00000"/>
                </a:solidFill>
                <a:ea typeface="黑体" pitchFamily="49" charset="-122"/>
                <a:cs typeface="Arial" charset="0"/>
              </a:rPr>
              <a:t>：</a:t>
            </a:r>
            <a:r>
              <a:rPr lang="en-US" altLang="en-US" b="1" dirty="0">
                <a:solidFill>
                  <a:srgbClr val="C00000"/>
                </a:solidFill>
                <a:ea typeface="黑体" pitchFamily="49" charset="-122"/>
                <a:cs typeface="Arial" charset="0"/>
              </a:rPr>
              <a:t>30-----17:10 </a:t>
            </a:r>
            <a:endParaRPr lang="zh-CN" altLang="en-US" b="1" dirty="0">
              <a:solidFill>
                <a:srgbClr val="C00000"/>
              </a:solidFill>
              <a:ea typeface="黑体" pitchFamily="49" charset="-122"/>
              <a:cs typeface="Arial" charset="0"/>
            </a:endParaRPr>
          </a:p>
          <a:p>
            <a:pPr indent="446088">
              <a:lnSpc>
                <a:spcPct val="150000"/>
              </a:lnSpc>
            </a:pPr>
            <a:r>
              <a:rPr lang="zh-CN" altLang="en-US" b="1" dirty="0">
                <a:solidFill>
                  <a:srgbClr val="C00000"/>
                </a:solidFill>
                <a:ea typeface="黑体" pitchFamily="49" charset="-122"/>
                <a:cs typeface="Arial" charset="0"/>
              </a:rPr>
              <a:t>晚上：</a:t>
            </a:r>
            <a:r>
              <a:rPr lang="en-US" altLang="en-US" b="1" dirty="0">
                <a:solidFill>
                  <a:srgbClr val="C00000"/>
                </a:solidFill>
                <a:ea typeface="黑体" pitchFamily="49" charset="-122"/>
                <a:cs typeface="Arial" charset="0"/>
              </a:rPr>
              <a:t>19:20-----22</a:t>
            </a:r>
            <a:r>
              <a:rPr lang="zh-CN" altLang="en-US" b="1" dirty="0">
                <a:solidFill>
                  <a:srgbClr val="C00000"/>
                </a:solidFill>
                <a:ea typeface="黑体" pitchFamily="49" charset="-122"/>
                <a:cs typeface="Arial" charset="0"/>
              </a:rPr>
              <a:t>：</a:t>
            </a:r>
            <a:r>
              <a:rPr lang="en-US" altLang="en-US" b="1" dirty="0">
                <a:solidFill>
                  <a:srgbClr val="C00000"/>
                </a:solidFill>
                <a:ea typeface="黑体" pitchFamily="49" charset="-122"/>
                <a:cs typeface="Arial" charset="0"/>
              </a:rPr>
              <a:t>00</a:t>
            </a:r>
            <a:endParaRPr lang="en-US" altLang="zh-CN" b="1" dirty="0">
              <a:solidFill>
                <a:srgbClr val="C00000"/>
              </a:solidFill>
              <a:ea typeface="黑体" pitchFamily="49" charset="-122"/>
              <a:cs typeface="Arial" charset="0"/>
            </a:endParaRPr>
          </a:p>
        </p:txBody>
      </p:sp>
      <p:sp>
        <p:nvSpPr>
          <p:cNvPr id="7" name="圆角矩形 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33413" y="2714625"/>
            <a:ext cx="3290887" cy="1722438"/>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zh-CN" altLang="en-US" sz="1400" b="1">
                <a:solidFill>
                  <a:srgbClr val="FF0000"/>
                </a:solidFill>
              </a:rPr>
              <a:t>餐厨垃圾</a:t>
            </a:r>
            <a:r>
              <a:rPr lang="zh-CN" altLang="en-US" sz="1400" b="1">
                <a:solidFill>
                  <a:schemeClr val="tx2"/>
                </a:solidFill>
              </a:rPr>
              <a:t>：</a:t>
            </a:r>
            <a:r>
              <a:rPr lang="zh-CN" altLang="en-US" sz="1400" b="1">
                <a:solidFill>
                  <a:schemeClr val="tx1"/>
                </a:solidFill>
                <a:latin typeface="Arial" pitchFamily="34" charset="0"/>
              </a:rPr>
              <a:t>餐饮垃圾和厨余垃圾的总称。</a:t>
            </a:r>
          </a:p>
          <a:p>
            <a:pPr>
              <a:defRPr/>
            </a:pPr>
            <a:r>
              <a:rPr lang="zh-CN" altLang="en-US" sz="1400" b="1">
                <a:solidFill>
                  <a:srgbClr val="FF0000"/>
                </a:solidFill>
              </a:rPr>
              <a:t>餐饮垃圾</a:t>
            </a:r>
            <a:r>
              <a:rPr lang="zh-CN" altLang="en-US" sz="1400" b="1">
                <a:solidFill>
                  <a:schemeClr val="tx1"/>
                </a:solidFill>
                <a:latin typeface="Arial" pitchFamily="34" charset="0"/>
              </a:rPr>
              <a:t> ：餐馆、饭店、单位食堂等的饮食剩余物以及后厨的果蔬、肉食、油脂、面点等的加工过程废弃物。</a:t>
            </a:r>
          </a:p>
          <a:p>
            <a:pPr>
              <a:defRPr/>
            </a:pPr>
            <a:r>
              <a:rPr lang="zh-CN" altLang="en-US" sz="1400" b="1">
                <a:solidFill>
                  <a:srgbClr val="FF0000"/>
                </a:solidFill>
              </a:rPr>
              <a:t>厨余垃圾</a:t>
            </a:r>
            <a:r>
              <a:rPr lang="zh-CN" altLang="en-US" sz="1400" b="1">
                <a:solidFill>
                  <a:schemeClr val="tx1"/>
                </a:solidFill>
                <a:latin typeface="Arial" pitchFamily="34" charset="0"/>
              </a:rPr>
              <a:t> ： 家庭日常生活中丢弃的果蔬及食物下脚料、剩菜剩饭、瓜果皮等易腐有机垃圾。</a:t>
            </a:r>
          </a:p>
        </p:txBody>
      </p:sp>
      <p:sp>
        <p:nvSpPr>
          <p:cNvPr id="2" name="灯片编号占位符 1"/>
          <p:cNvSpPr>
            <a:spLocks noGrp="1"/>
          </p:cNvSpPr>
          <p:nvPr>
            <p:ph type="sldNum" sz="quarter" idx="10"/>
          </p:nvPr>
        </p:nvSpPr>
        <p:spPr/>
        <p:txBody>
          <a:bodyPr/>
          <a:lstStyle/>
          <a:p>
            <a:pPr>
              <a:defRPr/>
            </a:pPr>
            <a:fld id="{AE33BDA2-533A-4BCE-ADBA-66F77C5166C4}" type="slidenum">
              <a:rPr lang="zh-CN" altLang="en-US"/>
              <a:pPr>
                <a:defRPr/>
              </a:pPr>
              <a:t>5</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、餐厨垃圾的概念</a:t>
            </a:r>
          </a:p>
        </p:txBody>
      </p:sp>
      <p:sp>
        <p:nvSpPr>
          <p:cNvPr id="10" name="矩形 9"/>
          <p:cNvSpPr/>
          <p:nvPr/>
        </p:nvSpPr>
        <p:spPr>
          <a:xfrm>
            <a:off x="597272" y="1806565"/>
            <a:ext cx="3431275" cy="720080"/>
          </a:xfrm>
          <a:prstGeom prst="rect">
            <a:avLst/>
          </a:prstGeom>
        </p:spPr>
        <p:style>
          <a:lnRef idx="0">
            <a:schemeClr val="accent1"/>
          </a:lnRef>
          <a:fillRef idx="3">
            <a:schemeClr val="accent1"/>
          </a:fillRef>
          <a:effectRef idx="3">
            <a:schemeClr val="accent1"/>
          </a:effectRef>
          <a:fontRef idx="minor">
            <a:schemeClr val="lt1"/>
          </a:fontRef>
        </p:style>
        <p:txBody>
          <a:bodyPr anchor="ctr" anchorCtr="1"/>
          <a:lstStyle/>
          <a:p>
            <a:pPr algn="ctr">
              <a:defRPr/>
            </a:pPr>
            <a:r>
              <a:rPr lang="zh-CN" altLang="en-US" sz="2000" b="1">
                <a:solidFill>
                  <a:srgbClr val="FFFF00"/>
                </a:solidFill>
                <a:latin typeface="Arial" pitchFamily="34" charset="0"/>
                <a:ea typeface="黑体" pitchFamily="2" charset="-122"/>
                <a:cs typeface="Arial" pitchFamily="34" charset="0"/>
              </a:rPr>
              <a:t>餐厨垃圾</a:t>
            </a:r>
            <a:endParaRPr lang="zh-CN" altLang="en-US" sz="2000" b="1">
              <a:solidFill>
                <a:srgbClr val="FFFF00"/>
              </a:solidFill>
              <a:ea typeface="黑体" pitchFamily="2" charset="-122"/>
              <a:cs typeface="Arial" pitchFamily="34" charset="0"/>
            </a:endParaRPr>
          </a:p>
        </p:txBody>
      </p:sp>
      <p:cxnSp>
        <p:nvCxnSpPr>
          <p:cNvPr id="14" name="直接连接符 13"/>
          <p:cNvCxnSpPr/>
          <p:nvPr/>
        </p:nvCxnSpPr>
        <p:spPr>
          <a:xfrm rot="5400000">
            <a:off x="2303463" y="3968750"/>
            <a:ext cx="4103688" cy="1587"/>
          </a:xfrm>
          <a:prstGeom prst="line">
            <a:avLst/>
          </a:prstGeom>
          <a:ln w="57150">
            <a:prstDash val="sysDot"/>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611188" y="4581525"/>
            <a:ext cx="3313112" cy="158750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defRPr/>
            </a:pPr>
            <a:r>
              <a:rPr lang="zh-CN" altLang="en-US" sz="1400" b="1">
                <a:solidFill>
                  <a:srgbClr val="FF0000"/>
                </a:solidFill>
              </a:rPr>
              <a:t>餐厨垃圾的主要组分</a:t>
            </a:r>
            <a:r>
              <a:rPr lang="zh-CN" altLang="en-US" sz="1400" b="1">
                <a:solidFill>
                  <a:schemeClr val="tx2"/>
                </a:solidFill>
              </a:rPr>
              <a:t>：粮食、蔬菜、植物油、动物油、肉骨等，还有少量废餐具、牙签和餐纸等。</a:t>
            </a:r>
          </a:p>
          <a:p>
            <a:pPr>
              <a:defRPr/>
            </a:pPr>
            <a:r>
              <a:rPr lang="zh-CN" altLang="en-US" sz="1400" b="1">
                <a:solidFill>
                  <a:srgbClr val="FF0000"/>
                </a:solidFill>
              </a:rPr>
              <a:t>主要化学成分：</a:t>
            </a:r>
            <a:r>
              <a:rPr lang="zh-CN" altLang="en-US" sz="1400" b="1">
                <a:solidFill>
                  <a:schemeClr val="tx2"/>
                </a:solidFill>
              </a:rPr>
              <a:t>淀粉、纤维素、蛋白质、脂类和无机盐等，同时含有少量氮、磷、钾、钙、钠、镁、铁等微量元素等。</a:t>
            </a:r>
          </a:p>
        </p:txBody>
      </p:sp>
      <p:graphicFrame>
        <p:nvGraphicFramePr>
          <p:cNvPr id="6" name="图示 5"/>
          <p:cNvGraphicFramePr/>
          <p:nvPr/>
        </p:nvGraphicFramePr>
        <p:xfrm>
          <a:off x="4501580" y="1930390"/>
          <a:ext cx="4392487" cy="40417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0150676D-9673-48F0-9129-582819771D44}"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50</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2467" name="矩形 28"/>
          <p:cNvSpPr>
            <a:spLocks noChangeArrowheads="1"/>
          </p:cNvSpPr>
          <p:nvPr/>
        </p:nvSpPr>
        <p:spPr bwMode="auto">
          <a:xfrm>
            <a:off x="571500" y="17859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4</a:t>
            </a:r>
            <a:r>
              <a:rPr lang="zh-CN" altLang="en-US" sz="2400" b="1">
                <a:solidFill>
                  <a:schemeClr val="tx2"/>
                </a:solidFill>
                <a:ea typeface="黑体" pitchFamily="49" charset="-122"/>
                <a:cs typeface="Arial" charset="0"/>
              </a:rPr>
              <a:t>）收运模式</a:t>
            </a:r>
          </a:p>
        </p:txBody>
      </p:sp>
      <p:sp>
        <p:nvSpPr>
          <p:cNvPr id="62468" name="矩形 28"/>
          <p:cNvSpPr>
            <a:spLocks noChangeArrowheads="1"/>
          </p:cNvSpPr>
          <p:nvPr/>
        </p:nvSpPr>
        <p:spPr bwMode="auto">
          <a:xfrm>
            <a:off x="214313" y="2214563"/>
            <a:ext cx="8286750" cy="1743075"/>
          </a:xfrm>
          <a:prstGeom prst="rect">
            <a:avLst/>
          </a:prstGeom>
          <a:noFill/>
          <a:ln w="9525">
            <a:noFill/>
            <a:miter lim="800000"/>
            <a:headEnd/>
            <a:tailEnd/>
          </a:ln>
        </p:spPr>
        <p:txBody>
          <a:bodyPr>
            <a:spAutoFit/>
          </a:bodyPr>
          <a:lstStyle/>
          <a:p>
            <a:pPr marL="342900" indent="14288">
              <a:lnSpc>
                <a:spcPct val="150000"/>
              </a:lnSpc>
              <a:buFont typeface="Wingdings" pitchFamily="2" charset="2"/>
              <a:buChar char="u"/>
            </a:pPr>
            <a:r>
              <a:rPr lang="zh-CN" altLang="en-US" b="1" dirty="0">
                <a:solidFill>
                  <a:srgbClr val="002060"/>
                </a:solidFill>
                <a:ea typeface="黑体" pitchFamily="49" charset="-122"/>
                <a:cs typeface="Arial" charset="0"/>
              </a:rPr>
              <a:t>  餐厨垃圾收集方式采用直接收运方式较为合理</a:t>
            </a:r>
            <a:endParaRPr lang="en-US" altLang="zh-CN" b="1" dirty="0">
              <a:solidFill>
                <a:srgbClr val="002060"/>
              </a:solidFill>
              <a:ea typeface="黑体" pitchFamily="49" charset="-122"/>
              <a:cs typeface="Arial" charset="0"/>
            </a:endParaRPr>
          </a:p>
          <a:p>
            <a:pPr marL="342900" indent="14288">
              <a:lnSpc>
                <a:spcPct val="150000"/>
              </a:lnSpc>
            </a:pPr>
            <a:r>
              <a:rPr lang="zh-CN" altLang="en-US" b="1" dirty="0">
                <a:solidFill>
                  <a:srgbClr val="C00000"/>
                </a:solidFill>
                <a:ea typeface="黑体" pitchFamily="49" charset="-122"/>
                <a:cs typeface="Arial" charset="0"/>
              </a:rPr>
              <a:t>餐厨垃圾产生单位将餐厨垃圾分类收集后存放在指定存储区域，由餐厨垃圾收运车定时上门收取送往 处理中心。整个收集、运输、处置过程由信心管理中心监督管理。</a:t>
            </a:r>
          </a:p>
        </p:txBody>
      </p:sp>
      <p:pic>
        <p:nvPicPr>
          <p:cNvPr id="62469" name="Picture 2" descr="餐厨垃圾收运系统"/>
          <p:cNvPicPr>
            <a:picLocks noChangeAspect="1" noChangeArrowheads="1"/>
          </p:cNvPicPr>
          <p:nvPr/>
        </p:nvPicPr>
        <p:blipFill>
          <a:blip r:embed="rId2" cstate="print"/>
          <a:srcRect t="3963" b="8524"/>
          <a:stretch>
            <a:fillRect/>
          </a:stretch>
        </p:blipFill>
        <p:spPr bwMode="auto">
          <a:xfrm>
            <a:off x="2500313" y="3714750"/>
            <a:ext cx="5786437" cy="2349500"/>
          </a:xfrm>
          <a:prstGeom prst="rect">
            <a:avLst/>
          </a:prstGeom>
          <a:noFill/>
          <a:ln w="9525">
            <a:noFill/>
            <a:miter lim="800000"/>
            <a:headEnd/>
            <a:tailEnd/>
          </a:ln>
        </p:spPr>
      </p:pic>
      <p:sp>
        <p:nvSpPr>
          <p:cNvPr id="7" name="圆角矩形 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C86B546D-CD23-4632-99B7-7847E12A95E3}"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51</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3491" name="矩形 28"/>
          <p:cNvSpPr>
            <a:spLocks noChangeArrowheads="1"/>
          </p:cNvSpPr>
          <p:nvPr/>
        </p:nvSpPr>
        <p:spPr bwMode="auto">
          <a:xfrm>
            <a:off x="428625" y="1857375"/>
            <a:ext cx="7786688"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4</a:t>
            </a:r>
            <a:r>
              <a:rPr lang="zh-CN" altLang="en-US" sz="2400" b="1">
                <a:solidFill>
                  <a:schemeClr val="tx2"/>
                </a:solidFill>
                <a:ea typeface="黑体" pitchFamily="49" charset="-122"/>
                <a:cs typeface="Arial" charset="0"/>
              </a:rPr>
              <a:t>）收运模式</a:t>
            </a:r>
          </a:p>
        </p:txBody>
      </p:sp>
      <p:sp>
        <p:nvSpPr>
          <p:cNvPr id="63492" name="矩形 28"/>
          <p:cNvSpPr>
            <a:spLocks noChangeArrowheads="1"/>
          </p:cNvSpPr>
          <p:nvPr/>
        </p:nvSpPr>
        <p:spPr bwMode="auto">
          <a:xfrm>
            <a:off x="357188" y="2428875"/>
            <a:ext cx="8143875" cy="3292475"/>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sz="2000" b="1" dirty="0">
                <a:solidFill>
                  <a:srgbClr val="003399"/>
                </a:solidFill>
                <a:ea typeface="黑体" pitchFamily="49" charset="-122"/>
                <a:cs typeface="Arial" charset="0"/>
              </a:rPr>
              <a:t>  </a:t>
            </a:r>
            <a:r>
              <a:rPr lang="zh-CN" altLang="en-US" sz="2000" b="1" dirty="0">
                <a:solidFill>
                  <a:srgbClr val="002060"/>
                </a:solidFill>
                <a:ea typeface="黑体" pitchFamily="49" charset="-122"/>
                <a:cs typeface="Arial" charset="0"/>
              </a:rPr>
              <a:t> 鉴于餐厨垃圾收运时间段集中，收运时间紧迫，因此，必须注重对餐厨垃圾收集过程中的控制，将每家餐饮单位的收集时间尽量严格控制在</a:t>
            </a:r>
            <a:r>
              <a:rPr lang="en-US" altLang="en-US" sz="2000" b="1" dirty="0">
                <a:solidFill>
                  <a:srgbClr val="C00000"/>
                </a:solidFill>
                <a:ea typeface="黑体" pitchFamily="49" charset="-122"/>
                <a:cs typeface="Arial" charset="0"/>
              </a:rPr>
              <a:t>2</a:t>
            </a:r>
            <a:r>
              <a:rPr lang="en-US" altLang="zh-CN" sz="2000" b="1" dirty="0">
                <a:solidFill>
                  <a:srgbClr val="C00000"/>
                </a:solidFill>
                <a:ea typeface="黑体" pitchFamily="49" charset="-122"/>
                <a:cs typeface="Arial" charset="0"/>
              </a:rPr>
              <a:t>min</a:t>
            </a:r>
            <a:r>
              <a:rPr lang="zh-CN" altLang="en-US" sz="2000" b="1" dirty="0">
                <a:solidFill>
                  <a:srgbClr val="C00000"/>
                </a:solidFill>
                <a:ea typeface="黑体" pitchFamily="49" charset="-122"/>
                <a:cs typeface="Arial" charset="0"/>
              </a:rPr>
              <a:t>到</a:t>
            </a:r>
            <a:r>
              <a:rPr lang="en-US" altLang="zh-CN" sz="2000" b="1" dirty="0">
                <a:solidFill>
                  <a:srgbClr val="C00000"/>
                </a:solidFill>
                <a:ea typeface="黑体" pitchFamily="49" charset="-122"/>
                <a:cs typeface="Arial" charset="0"/>
              </a:rPr>
              <a:t>3min</a:t>
            </a:r>
            <a:r>
              <a:rPr lang="zh-CN" altLang="en-US" sz="2000" b="1" dirty="0">
                <a:solidFill>
                  <a:srgbClr val="002060"/>
                </a:solidFill>
                <a:ea typeface="黑体" pitchFamily="49" charset="-122"/>
                <a:cs typeface="Arial" charset="0"/>
              </a:rPr>
              <a:t>左右。</a:t>
            </a:r>
          </a:p>
          <a:p>
            <a:pPr>
              <a:lnSpc>
                <a:spcPct val="150000"/>
              </a:lnSpc>
              <a:buFont typeface="Wingdings" pitchFamily="2" charset="2"/>
              <a:buChar char="u"/>
            </a:pPr>
            <a:r>
              <a:rPr lang="zh-CN" altLang="en-US" sz="2000" b="1" dirty="0">
                <a:solidFill>
                  <a:srgbClr val="002060"/>
                </a:solidFill>
                <a:ea typeface="黑体" pitchFamily="49" charset="-122"/>
                <a:cs typeface="Arial" charset="0"/>
              </a:rPr>
              <a:t>   保证收运严格按照该时间表执行的最有效的收运方式，必须在主管部门的大力支持配合下，实行</a:t>
            </a:r>
            <a:r>
              <a:rPr lang="zh-CN" altLang="en-US" sz="2000" b="1" dirty="0">
                <a:solidFill>
                  <a:srgbClr val="FF0000"/>
                </a:solidFill>
                <a:ea typeface="黑体" pitchFamily="49" charset="-122"/>
                <a:cs typeface="Arial" charset="0"/>
              </a:rPr>
              <a:t>“桶等车”</a:t>
            </a:r>
            <a:r>
              <a:rPr lang="zh-CN" altLang="en-US" sz="2000" b="1" dirty="0">
                <a:solidFill>
                  <a:srgbClr val="002060"/>
                </a:solidFill>
                <a:ea typeface="黑体" pitchFamily="49" charset="-122"/>
                <a:cs typeface="Arial" charset="0"/>
              </a:rPr>
              <a:t>的模式，即要求餐饮单位在车辆达到前</a:t>
            </a:r>
            <a:r>
              <a:rPr lang="en-US" altLang="en-US" sz="2000" b="1" dirty="0">
                <a:solidFill>
                  <a:srgbClr val="002060"/>
                </a:solidFill>
                <a:ea typeface="黑体" pitchFamily="49" charset="-122"/>
                <a:cs typeface="Arial" charset="0"/>
              </a:rPr>
              <a:t>5-10</a:t>
            </a:r>
            <a:r>
              <a:rPr lang="zh-CN" altLang="en-US" sz="2000" b="1" dirty="0">
                <a:solidFill>
                  <a:srgbClr val="002060"/>
                </a:solidFill>
                <a:ea typeface="黑体" pitchFamily="49" charset="-122"/>
                <a:cs typeface="Arial" charset="0"/>
              </a:rPr>
              <a:t>分钟内，将垃圾桶推放到车辆能够停放的指定位置，这样，才能大大缩短中间过程，时间餐厨垃圾快速，高效的收集。</a:t>
            </a:r>
          </a:p>
        </p:txBody>
      </p:sp>
      <p:sp>
        <p:nvSpPr>
          <p:cNvPr id="6" name="圆角矩形 5"/>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825BE236-D665-467E-875A-0E628769F525}"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52</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4515" name="矩形 28"/>
          <p:cNvSpPr>
            <a:spLocks noChangeArrowheads="1"/>
          </p:cNvSpPr>
          <p:nvPr/>
        </p:nvSpPr>
        <p:spPr bwMode="auto">
          <a:xfrm>
            <a:off x="428625" y="1865313"/>
            <a:ext cx="7786688"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5</a:t>
            </a:r>
            <a:r>
              <a:rPr lang="zh-CN" altLang="en-US" sz="2400" b="1">
                <a:solidFill>
                  <a:schemeClr val="tx2"/>
                </a:solidFill>
                <a:ea typeface="黑体" pitchFamily="49" charset="-122"/>
                <a:cs typeface="Arial" charset="0"/>
              </a:rPr>
              <a:t>）调度指挥及监控</a:t>
            </a:r>
          </a:p>
        </p:txBody>
      </p:sp>
      <p:sp>
        <p:nvSpPr>
          <p:cNvPr id="64516" name="矩形 28"/>
          <p:cNvSpPr>
            <a:spLocks noChangeArrowheads="1"/>
          </p:cNvSpPr>
          <p:nvPr/>
        </p:nvSpPr>
        <p:spPr bwMode="auto">
          <a:xfrm>
            <a:off x="428625" y="2286000"/>
            <a:ext cx="8143875" cy="923330"/>
          </a:xfrm>
          <a:prstGeom prst="rect">
            <a:avLst/>
          </a:prstGeom>
          <a:noFill/>
          <a:ln w="9525">
            <a:noFill/>
            <a:miter lim="800000"/>
            <a:headEnd/>
            <a:tailEnd/>
          </a:ln>
        </p:spPr>
        <p:txBody>
          <a:bodyPr>
            <a:spAutoFit/>
          </a:bodyPr>
          <a:lstStyle/>
          <a:p>
            <a:pPr>
              <a:lnSpc>
                <a:spcPct val="150000"/>
              </a:lnSpc>
            </a:pPr>
            <a:r>
              <a:rPr lang="zh-CN" altLang="en-US" b="1" dirty="0">
                <a:solidFill>
                  <a:srgbClr val="C00000"/>
                </a:solidFill>
                <a:ea typeface="黑体" pitchFamily="49" charset="-122"/>
                <a:cs typeface="Arial" charset="0"/>
              </a:rPr>
              <a:t>  </a:t>
            </a:r>
            <a:r>
              <a:rPr lang="zh-CN" altLang="en-US" dirty="0">
                <a:solidFill>
                  <a:srgbClr val="C00000"/>
                </a:solidFill>
                <a:ea typeface="黑体" pitchFamily="49" charset="-122"/>
                <a:cs typeface="Arial" charset="0"/>
              </a:rPr>
              <a:t>   </a:t>
            </a:r>
            <a:r>
              <a:rPr lang="zh-CN" altLang="en-US" b="1" dirty="0">
                <a:solidFill>
                  <a:srgbClr val="C00000"/>
                </a:solidFill>
                <a:ea typeface="黑体" pitchFamily="49" charset="-122"/>
                <a:cs typeface="Arial" charset="0"/>
              </a:rPr>
              <a:t>餐厨垃圾收集运输系统必须实现</a:t>
            </a:r>
            <a:r>
              <a:rPr lang="zh-CN" altLang="en-US" b="1" dirty="0" smtClean="0">
                <a:solidFill>
                  <a:srgbClr val="C00000"/>
                </a:solidFill>
                <a:ea typeface="黑体" pitchFamily="49" charset="-122"/>
                <a:cs typeface="Arial" charset="0"/>
              </a:rPr>
              <a:t>数字化、信息化</a:t>
            </a:r>
            <a:r>
              <a:rPr lang="zh-CN" altLang="en-US" b="1" dirty="0">
                <a:solidFill>
                  <a:srgbClr val="C00000"/>
                </a:solidFill>
                <a:ea typeface="黑体" pitchFamily="49" charset="-122"/>
                <a:cs typeface="Arial" charset="0"/>
              </a:rPr>
              <a:t>管理。该系统调度指挥需建立在以下装备基础上：</a:t>
            </a:r>
          </a:p>
        </p:txBody>
      </p:sp>
      <p:sp>
        <p:nvSpPr>
          <p:cNvPr id="64517" name="矩形 28"/>
          <p:cNvSpPr>
            <a:spLocks noChangeArrowheads="1"/>
          </p:cNvSpPr>
          <p:nvPr/>
        </p:nvSpPr>
        <p:spPr bwMode="auto">
          <a:xfrm>
            <a:off x="428625" y="3143250"/>
            <a:ext cx="8143875" cy="2592388"/>
          </a:xfrm>
          <a:prstGeom prst="rect">
            <a:avLst/>
          </a:prstGeom>
          <a:noFill/>
          <a:ln w="9525">
            <a:noFill/>
            <a:miter lim="800000"/>
            <a:headEnd/>
            <a:tailEnd/>
          </a:ln>
        </p:spPr>
        <p:txBody>
          <a:bodyPr>
            <a:spAutoFit/>
          </a:bodyPr>
          <a:lstStyle/>
          <a:p>
            <a:pPr>
              <a:lnSpc>
                <a:spcPct val="130000"/>
              </a:lnSpc>
              <a:buFont typeface="Wingdings" pitchFamily="2" charset="2"/>
              <a:buChar char="u"/>
            </a:pPr>
            <a:r>
              <a:rPr lang="zh-CN" altLang="en-US" b="1" dirty="0">
                <a:solidFill>
                  <a:srgbClr val="002060"/>
                </a:solidFill>
                <a:ea typeface="黑体" pitchFamily="49" charset="-122"/>
                <a:cs typeface="Arial" charset="0"/>
              </a:rPr>
              <a:t>   编制餐厨垃圾产生单位分布</a:t>
            </a:r>
            <a:r>
              <a:rPr lang="zh-CN" altLang="en-US" b="1" dirty="0">
                <a:solidFill>
                  <a:srgbClr val="FF0000"/>
                </a:solidFill>
                <a:ea typeface="黑体" pitchFamily="49" charset="-122"/>
                <a:cs typeface="Arial" charset="0"/>
              </a:rPr>
              <a:t>电子地图</a:t>
            </a:r>
            <a:r>
              <a:rPr lang="zh-CN" altLang="en-US" b="1" dirty="0">
                <a:solidFill>
                  <a:srgbClr val="002060"/>
                </a:solidFill>
                <a:ea typeface="黑体" pitchFamily="49" charset="-122"/>
                <a:cs typeface="Arial" charset="0"/>
              </a:rPr>
              <a:t>，并根据业主经营情况，在工商局等部门配合下，设立餐饮业经营备案前置程序，及时提供信息，及时更新；</a:t>
            </a:r>
            <a:endParaRPr lang="en-US" altLang="zh-CN" b="1" dirty="0">
              <a:solidFill>
                <a:srgbClr val="002060"/>
              </a:solidFill>
              <a:ea typeface="黑体" pitchFamily="49" charset="-122"/>
              <a:cs typeface="Arial" charset="0"/>
            </a:endParaRPr>
          </a:p>
          <a:p>
            <a:pPr>
              <a:lnSpc>
                <a:spcPct val="13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收运车辆加装</a:t>
            </a:r>
            <a:r>
              <a:rPr lang="en-US" altLang="en-US" b="1" dirty="0">
                <a:solidFill>
                  <a:srgbClr val="FF0000"/>
                </a:solidFill>
                <a:ea typeface="黑体" pitchFamily="49" charset="-122"/>
                <a:cs typeface="Arial" charset="0"/>
              </a:rPr>
              <a:t>GPS</a:t>
            </a:r>
            <a:r>
              <a:rPr lang="zh-CN" altLang="en-US" b="1" dirty="0">
                <a:solidFill>
                  <a:srgbClr val="FF0000"/>
                </a:solidFill>
                <a:ea typeface="黑体" pitchFamily="49" charset="-122"/>
                <a:cs typeface="Arial" charset="0"/>
              </a:rPr>
              <a:t>卫星定位系统</a:t>
            </a:r>
            <a:r>
              <a:rPr lang="zh-CN" altLang="en-US" b="1" dirty="0">
                <a:solidFill>
                  <a:srgbClr val="002060"/>
                </a:solidFill>
                <a:ea typeface="黑体" pitchFamily="49" charset="-122"/>
                <a:cs typeface="Arial" charset="0"/>
              </a:rPr>
              <a:t>，调度室实时监控，确保实现动态管理；</a:t>
            </a:r>
            <a:endParaRPr lang="en-US" altLang="zh-CN" b="1" dirty="0">
              <a:solidFill>
                <a:srgbClr val="002060"/>
              </a:solidFill>
              <a:ea typeface="黑体" pitchFamily="49" charset="-122"/>
              <a:cs typeface="Arial" charset="0"/>
            </a:endParaRPr>
          </a:p>
          <a:p>
            <a:pPr>
              <a:lnSpc>
                <a:spcPct val="13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处理厂设置</a:t>
            </a:r>
            <a:r>
              <a:rPr lang="zh-CN" altLang="en-US" b="1" dirty="0">
                <a:solidFill>
                  <a:srgbClr val="FF0000"/>
                </a:solidFill>
                <a:ea typeface="黑体" pitchFamily="49" charset="-122"/>
                <a:cs typeface="Arial" charset="0"/>
              </a:rPr>
              <a:t>车辆身份自动识别和自动称重系统</a:t>
            </a:r>
            <a:r>
              <a:rPr lang="zh-CN" altLang="en-US" b="1" dirty="0">
                <a:solidFill>
                  <a:srgbClr val="002060"/>
                </a:solidFill>
                <a:ea typeface="黑体" pitchFamily="49" charset="-122"/>
                <a:cs typeface="Arial" charset="0"/>
              </a:rPr>
              <a:t>，每次车辆收运卸料时自动识别，自动称重，自动录入数据，该数据一旦录入即不可更改；</a:t>
            </a:r>
            <a:endParaRPr lang="en-US" altLang="zh-CN" b="1" dirty="0">
              <a:solidFill>
                <a:srgbClr val="002060"/>
              </a:solidFill>
              <a:ea typeface="黑体" pitchFamily="49" charset="-122"/>
              <a:cs typeface="Arial" charset="0"/>
            </a:endParaRPr>
          </a:p>
          <a:p>
            <a:pPr>
              <a:lnSpc>
                <a:spcPct val="13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信息化管理系统与</a:t>
            </a:r>
            <a:r>
              <a:rPr lang="zh-CN" altLang="en-US" b="1" dirty="0">
                <a:solidFill>
                  <a:srgbClr val="FF0000"/>
                </a:solidFill>
                <a:ea typeface="黑体" pitchFamily="49" charset="-122"/>
                <a:cs typeface="Arial" charset="0"/>
              </a:rPr>
              <a:t>城管局等主管部门联网</a:t>
            </a:r>
            <a:r>
              <a:rPr lang="zh-CN" altLang="en-US" b="1" dirty="0">
                <a:solidFill>
                  <a:srgbClr val="002060"/>
                </a:solidFill>
                <a:ea typeface="黑体" pitchFamily="49" charset="-122"/>
                <a:cs typeface="Arial" charset="0"/>
              </a:rPr>
              <a:t>，实现收运量数据的即时传输，便于主管部门准确掌握项目公司运行动态及核定收运量。</a:t>
            </a:r>
          </a:p>
        </p:txBody>
      </p:sp>
      <p:sp>
        <p:nvSpPr>
          <p:cNvPr id="7" name="圆角矩形 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3</a:t>
            </a:r>
            <a:r>
              <a:rPr lang="zh-CN" altLang="en-US" sz="2800" b="1" dirty="0">
                <a:solidFill>
                  <a:srgbClr val="FFFF00"/>
                </a:solidFill>
                <a:latin typeface="Arial" charset="0"/>
                <a:ea typeface="黑体" pitchFamily="49" charset="-122"/>
                <a:cs typeface="Arial" charset="0"/>
              </a:rPr>
              <a:t>、餐厨垃圾收运管理运营体系</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EE1459C6-7F2E-42BD-9B2A-22BF46628ABC}"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53</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4</a:t>
            </a:r>
            <a:r>
              <a:rPr lang="zh-CN" altLang="en-US" sz="2800" b="1" dirty="0">
                <a:solidFill>
                  <a:srgbClr val="FFFF00"/>
                </a:solidFill>
                <a:latin typeface="Arial" charset="0"/>
                <a:ea typeface="黑体" pitchFamily="49" charset="-122"/>
                <a:cs typeface="Arial" charset="0"/>
              </a:rPr>
              <a:t>、应急处理预案</a:t>
            </a:r>
          </a:p>
        </p:txBody>
      </p:sp>
      <p:sp>
        <p:nvSpPr>
          <p:cNvPr id="66564" name="矩形 28"/>
          <p:cNvSpPr>
            <a:spLocks noChangeArrowheads="1"/>
          </p:cNvSpPr>
          <p:nvPr/>
        </p:nvSpPr>
        <p:spPr bwMode="auto">
          <a:xfrm>
            <a:off x="428625" y="189388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）餐厨垃圾收运过程中，会偶发如下突发情况</a:t>
            </a:r>
          </a:p>
        </p:txBody>
      </p:sp>
      <p:sp>
        <p:nvSpPr>
          <p:cNvPr id="66565" name="矩形 28"/>
          <p:cNvSpPr>
            <a:spLocks noChangeArrowheads="1"/>
          </p:cNvSpPr>
          <p:nvPr/>
        </p:nvSpPr>
        <p:spPr bwMode="auto">
          <a:xfrm>
            <a:off x="428625" y="2540000"/>
            <a:ext cx="8143875" cy="2802562"/>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sz="2000" b="1" dirty="0">
                <a:solidFill>
                  <a:srgbClr val="002060"/>
                </a:solidFill>
                <a:ea typeface="黑体" pitchFamily="49" charset="-122"/>
                <a:cs typeface="Arial" charset="0"/>
              </a:rPr>
              <a:t>   车辆故障，造成停驶。</a:t>
            </a:r>
            <a:endParaRPr lang="en-US" altLang="zh-CN" sz="2000" b="1" dirty="0">
              <a:solidFill>
                <a:srgbClr val="002060"/>
              </a:solidFill>
              <a:ea typeface="黑体" pitchFamily="49" charset="-122"/>
              <a:cs typeface="Arial" charset="0"/>
            </a:endParaRPr>
          </a:p>
          <a:p>
            <a:pPr>
              <a:lnSpc>
                <a:spcPct val="150000"/>
              </a:lnSpc>
              <a:buFont typeface="Wingdings" pitchFamily="2" charset="2"/>
              <a:buChar char="u"/>
            </a:pPr>
            <a:r>
              <a:rPr lang="en-US" altLang="zh-CN" sz="2000" b="1" dirty="0">
                <a:solidFill>
                  <a:srgbClr val="002060"/>
                </a:solidFill>
                <a:ea typeface="黑体" pitchFamily="49" charset="-122"/>
                <a:cs typeface="Arial" charset="0"/>
              </a:rPr>
              <a:t>   </a:t>
            </a:r>
            <a:r>
              <a:rPr lang="zh-CN" altLang="en-US" sz="2000" b="1" dirty="0">
                <a:solidFill>
                  <a:srgbClr val="002060"/>
                </a:solidFill>
                <a:ea typeface="黑体" pitchFamily="49" charset="-122"/>
                <a:cs typeface="Arial" charset="0"/>
              </a:rPr>
              <a:t>餐饮单位由于营业原因造成餐厨</a:t>
            </a:r>
            <a:r>
              <a:rPr lang="zh-CN" altLang="en-US" sz="2000" b="1" dirty="0">
                <a:solidFill>
                  <a:srgbClr val="FF0000"/>
                </a:solidFill>
                <a:ea typeface="黑体" pitchFamily="49" charset="-122"/>
                <a:cs typeface="Arial" charset="0"/>
              </a:rPr>
              <a:t>垃圾产生量异常</a:t>
            </a:r>
            <a:r>
              <a:rPr lang="zh-CN" altLang="en-US" sz="2000" b="1" dirty="0">
                <a:solidFill>
                  <a:srgbClr val="002060"/>
                </a:solidFill>
                <a:ea typeface="黑体" pitchFamily="49" charset="-122"/>
                <a:cs typeface="Arial" charset="0"/>
              </a:rPr>
              <a:t>增加，导致车辆提前满载返程卸料，而不能按计划进行后续收运。</a:t>
            </a:r>
            <a:endParaRPr lang="en-US" altLang="zh-CN" sz="2000" b="1" dirty="0">
              <a:solidFill>
                <a:srgbClr val="002060"/>
              </a:solidFill>
              <a:ea typeface="黑体" pitchFamily="49" charset="-122"/>
              <a:cs typeface="Arial" charset="0"/>
            </a:endParaRPr>
          </a:p>
          <a:p>
            <a:pPr>
              <a:lnSpc>
                <a:spcPct val="150000"/>
              </a:lnSpc>
              <a:buFont typeface="Wingdings" pitchFamily="2" charset="2"/>
              <a:buChar char="u"/>
            </a:pPr>
            <a:r>
              <a:rPr lang="en-US" altLang="zh-CN" sz="2000" b="1" dirty="0">
                <a:solidFill>
                  <a:srgbClr val="002060"/>
                </a:solidFill>
                <a:ea typeface="黑体" pitchFamily="49" charset="-122"/>
                <a:cs typeface="Arial" charset="0"/>
              </a:rPr>
              <a:t>   </a:t>
            </a:r>
            <a:r>
              <a:rPr lang="zh-CN" altLang="en-US" sz="2000" b="1" dirty="0">
                <a:solidFill>
                  <a:srgbClr val="002060"/>
                </a:solidFill>
                <a:ea typeface="黑体" pitchFamily="49" charset="-122"/>
                <a:cs typeface="Arial" charset="0"/>
              </a:rPr>
              <a:t>交通拥堵，导致车辆不能按计划抵达。</a:t>
            </a:r>
            <a:endParaRPr lang="en-US" altLang="zh-CN" sz="2000" b="1" dirty="0">
              <a:solidFill>
                <a:srgbClr val="002060"/>
              </a:solidFill>
              <a:ea typeface="黑体" pitchFamily="49" charset="-122"/>
              <a:cs typeface="Arial" charset="0"/>
            </a:endParaRPr>
          </a:p>
          <a:p>
            <a:pPr>
              <a:lnSpc>
                <a:spcPct val="150000"/>
              </a:lnSpc>
              <a:buFont typeface="Wingdings" pitchFamily="2" charset="2"/>
              <a:buChar char="u"/>
            </a:pPr>
            <a:r>
              <a:rPr lang="en-US" altLang="zh-CN" sz="2000" b="1" dirty="0">
                <a:solidFill>
                  <a:srgbClr val="002060"/>
                </a:solidFill>
                <a:ea typeface="黑体" pitchFamily="49" charset="-122"/>
                <a:cs typeface="Arial" charset="0"/>
              </a:rPr>
              <a:t>   </a:t>
            </a:r>
            <a:r>
              <a:rPr lang="zh-CN" altLang="en-US" sz="2000" b="1" dirty="0">
                <a:solidFill>
                  <a:srgbClr val="002060"/>
                </a:solidFill>
                <a:ea typeface="黑体" pitchFamily="49" charset="-122"/>
                <a:cs typeface="Arial" charset="0"/>
              </a:rPr>
              <a:t>相关职能部门查扣非法收运车辆，车辆及餐厨垃圾需要回运。</a:t>
            </a:r>
            <a:endParaRPr lang="en-US" altLang="zh-CN" sz="2000" b="1" dirty="0">
              <a:solidFill>
                <a:srgbClr val="002060"/>
              </a:solidFill>
              <a:ea typeface="黑体" pitchFamily="49" charset="-122"/>
              <a:cs typeface="Arial" charset="0"/>
            </a:endParaRPr>
          </a:p>
          <a:p>
            <a:pPr>
              <a:lnSpc>
                <a:spcPct val="150000"/>
              </a:lnSpc>
              <a:buFont typeface="Wingdings" pitchFamily="2" charset="2"/>
              <a:buChar char="u"/>
            </a:pPr>
            <a:r>
              <a:rPr lang="en-US" altLang="zh-CN" sz="2000" b="1" dirty="0">
                <a:solidFill>
                  <a:srgbClr val="002060"/>
                </a:solidFill>
                <a:ea typeface="黑体" pitchFamily="49" charset="-122"/>
                <a:cs typeface="Arial" charset="0"/>
              </a:rPr>
              <a:t>   </a:t>
            </a:r>
            <a:r>
              <a:rPr lang="zh-CN" altLang="en-US" sz="2000" b="1" dirty="0">
                <a:solidFill>
                  <a:srgbClr val="002060"/>
                </a:solidFill>
                <a:ea typeface="黑体" pitchFamily="49" charset="-122"/>
                <a:cs typeface="Arial" charset="0"/>
              </a:rPr>
              <a:t>司机队伍不稳定，人员批量更替。</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BCB84037-BEDF-40B2-BA92-D76A6D74A0F0}"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54</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7587" name="矩形 28"/>
          <p:cNvSpPr>
            <a:spLocks noChangeArrowheads="1"/>
          </p:cNvSpPr>
          <p:nvPr/>
        </p:nvSpPr>
        <p:spPr bwMode="auto">
          <a:xfrm>
            <a:off x="428625" y="1785938"/>
            <a:ext cx="77866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）应对突发情况的解决方案</a:t>
            </a:r>
          </a:p>
        </p:txBody>
      </p:sp>
      <p:sp>
        <p:nvSpPr>
          <p:cNvPr id="67588" name="矩形 28"/>
          <p:cNvSpPr>
            <a:spLocks noChangeArrowheads="1"/>
          </p:cNvSpPr>
          <p:nvPr/>
        </p:nvSpPr>
        <p:spPr bwMode="auto">
          <a:xfrm>
            <a:off x="428625" y="2286000"/>
            <a:ext cx="8143875" cy="3806825"/>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b="1" dirty="0">
                <a:solidFill>
                  <a:srgbClr val="002060"/>
                </a:solidFill>
                <a:ea typeface="黑体" pitchFamily="49" charset="-122"/>
                <a:cs typeface="Arial" charset="0"/>
              </a:rPr>
              <a:t>   迅速派出预备车辆，衔接后续收运。</a:t>
            </a:r>
            <a:endParaRPr lang="en-US" altLang="zh-CN" b="1" dirty="0">
              <a:solidFill>
                <a:srgbClr val="002060"/>
              </a:solidFill>
              <a:ea typeface="黑体" pitchFamily="49" charset="-122"/>
              <a:cs typeface="Arial" charset="0"/>
            </a:endParaRPr>
          </a:p>
          <a:p>
            <a:pPr>
              <a:lnSpc>
                <a:spcPct val="15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建立异常情况提前申报机制，餐饮单位尽量提前通知收运部门，调整收运时间。或原车辆绕开该业主单位，继续执行原计划，而派出应急预备车辆负责类似业主单位的单独收运。</a:t>
            </a:r>
            <a:endParaRPr lang="en-US" altLang="zh-CN" b="1" dirty="0">
              <a:solidFill>
                <a:srgbClr val="002060"/>
              </a:solidFill>
              <a:ea typeface="黑体" pitchFamily="49" charset="-122"/>
              <a:cs typeface="Arial" charset="0"/>
            </a:endParaRPr>
          </a:p>
          <a:p>
            <a:pPr>
              <a:lnSpc>
                <a:spcPct val="15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建立客户通讯网络体系，迅速告知业主单位，调整收运时间。并派出应急车辆，分段收运，缩短收运时间。</a:t>
            </a:r>
            <a:endParaRPr lang="en-US" altLang="zh-CN" b="1" dirty="0">
              <a:solidFill>
                <a:srgbClr val="002060"/>
              </a:solidFill>
              <a:ea typeface="黑体" pitchFamily="49" charset="-122"/>
              <a:cs typeface="Arial" charset="0"/>
            </a:endParaRPr>
          </a:p>
          <a:p>
            <a:pPr>
              <a:lnSpc>
                <a:spcPct val="15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派出备用车辆，项目公司需备用一台多功能垃圾运输车。</a:t>
            </a:r>
            <a:endParaRPr lang="en-US" altLang="zh-CN" b="1" dirty="0">
              <a:solidFill>
                <a:srgbClr val="002060"/>
              </a:solidFill>
              <a:ea typeface="黑体" pitchFamily="49" charset="-122"/>
              <a:cs typeface="Arial" charset="0"/>
            </a:endParaRPr>
          </a:p>
          <a:p>
            <a:pPr>
              <a:lnSpc>
                <a:spcPct val="150000"/>
              </a:lnSpc>
              <a:buFont typeface="Wingdings" pitchFamily="2" charset="2"/>
              <a:buChar char="u"/>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建立灵活的分配和激励机制，做好员工队伍的思想沟通，尽量保证队伍相对稳定。在常规定员基础上，适当增加应急、顶班人员的数量，以备不时之需</a:t>
            </a:r>
            <a:r>
              <a:rPr lang="zh-CN" altLang="en-US" b="1" dirty="0">
                <a:solidFill>
                  <a:srgbClr val="003399"/>
                </a:solidFill>
                <a:ea typeface="黑体" pitchFamily="49" charset="-122"/>
                <a:cs typeface="Arial" charset="0"/>
              </a:rPr>
              <a:t>。</a:t>
            </a:r>
          </a:p>
        </p:txBody>
      </p:sp>
      <p:sp>
        <p:nvSpPr>
          <p:cNvPr id="7" name="圆角矩形 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4</a:t>
            </a:r>
            <a:r>
              <a:rPr lang="zh-CN" altLang="en-US" sz="2800" b="1" dirty="0">
                <a:solidFill>
                  <a:srgbClr val="FFFF00"/>
                </a:solidFill>
                <a:latin typeface="Arial" charset="0"/>
                <a:ea typeface="黑体" pitchFamily="49" charset="-122"/>
                <a:cs typeface="Arial" charset="0"/>
              </a:rPr>
              <a:t>、应急处理预案</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7389BC6A-35E1-4F6F-860A-4EF47D4C364D}"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55</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5</a:t>
            </a:r>
            <a:r>
              <a:rPr lang="zh-CN" altLang="en-US" sz="2800" b="1" dirty="0">
                <a:solidFill>
                  <a:srgbClr val="FFFF00"/>
                </a:solidFill>
                <a:latin typeface="Arial" charset="0"/>
                <a:ea typeface="黑体" pitchFamily="49" charset="-122"/>
                <a:cs typeface="Arial" charset="0"/>
              </a:rPr>
              <a:t>、配套机制</a:t>
            </a:r>
          </a:p>
        </p:txBody>
      </p:sp>
      <p:sp>
        <p:nvSpPr>
          <p:cNvPr id="68612" name="矩形 28"/>
          <p:cNvSpPr>
            <a:spLocks noChangeArrowheads="1"/>
          </p:cNvSpPr>
          <p:nvPr/>
        </p:nvSpPr>
        <p:spPr bwMode="auto">
          <a:xfrm>
            <a:off x="428625" y="1857375"/>
            <a:ext cx="8143875" cy="1338263"/>
          </a:xfrm>
          <a:prstGeom prst="rect">
            <a:avLst/>
          </a:prstGeom>
          <a:noFill/>
          <a:ln w="9525">
            <a:noFill/>
            <a:miter lim="800000"/>
            <a:headEnd/>
            <a:tailEnd/>
          </a:ln>
        </p:spPr>
        <p:txBody>
          <a:bodyPr>
            <a:spAutoFit/>
          </a:bodyPr>
          <a:lstStyle/>
          <a:p>
            <a:pPr>
              <a:lnSpc>
                <a:spcPct val="150000"/>
              </a:lnSpc>
            </a:pPr>
            <a:r>
              <a:rPr lang="zh-CN" altLang="en-US" b="1">
                <a:solidFill>
                  <a:srgbClr val="C00000"/>
                </a:solidFill>
                <a:ea typeface="黑体" pitchFamily="49" charset="-122"/>
                <a:cs typeface="Arial" charset="0"/>
              </a:rPr>
              <a:t>（</a:t>
            </a:r>
            <a:r>
              <a:rPr lang="en-US" altLang="zh-CN" b="1">
                <a:solidFill>
                  <a:srgbClr val="C00000"/>
                </a:solidFill>
                <a:ea typeface="黑体" pitchFamily="49" charset="-122"/>
                <a:cs typeface="Arial" charset="0"/>
              </a:rPr>
              <a:t>1</a:t>
            </a:r>
            <a:r>
              <a:rPr lang="zh-CN" altLang="en-US" b="1">
                <a:solidFill>
                  <a:srgbClr val="C00000"/>
                </a:solidFill>
                <a:ea typeface="黑体" pitchFamily="49" charset="-122"/>
                <a:cs typeface="Arial" charset="0"/>
              </a:rPr>
              <a:t>）鉴于餐厨垃圾综合管理需要政府多个职能部门齐抓共管，因此，在餐厨垃圾收运体系的建立及运营上，必须有政府各职能部门强有力的配套支持。按照目前各部门的职责分工，建议：</a:t>
            </a:r>
          </a:p>
        </p:txBody>
      </p:sp>
      <p:sp>
        <p:nvSpPr>
          <p:cNvPr id="68613" name="矩形 6"/>
          <p:cNvSpPr>
            <a:spLocks noChangeArrowheads="1"/>
          </p:cNvSpPr>
          <p:nvPr/>
        </p:nvSpPr>
        <p:spPr bwMode="auto">
          <a:xfrm>
            <a:off x="428625" y="3236913"/>
            <a:ext cx="7858125" cy="2981325"/>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农牧部门</a:t>
            </a:r>
            <a:r>
              <a:rPr lang="zh-CN" altLang="en-US" b="1">
                <a:solidFill>
                  <a:srgbClr val="003399"/>
                </a:solidFill>
                <a:ea typeface="黑体" pitchFamily="49" charset="-122"/>
                <a:cs typeface="Arial" charset="0"/>
              </a:rPr>
              <a:t>负责查处餐厨垃圾非法饲喂畜禽动物；</a:t>
            </a:r>
            <a:endParaRPr lang="en-US" altLang="zh-CN" b="1">
              <a:solidFill>
                <a:srgbClr val="003399"/>
              </a:solidFill>
              <a:ea typeface="黑体" pitchFamily="49" charset="-122"/>
              <a:cs typeface="Arial" charset="0"/>
            </a:endParaRPr>
          </a:p>
          <a:p>
            <a:pPr>
              <a:lnSpc>
                <a:spcPct val="150000"/>
              </a:lnSpc>
              <a:buFont typeface="Wingdings" pitchFamily="2" charset="2"/>
              <a:buChar char="u"/>
            </a:pPr>
            <a:r>
              <a:rPr lang="zh-CN" altLang="en-US"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工商局</a:t>
            </a:r>
            <a:r>
              <a:rPr lang="zh-CN" altLang="en-US" b="1">
                <a:solidFill>
                  <a:srgbClr val="003399"/>
                </a:solidFill>
                <a:ea typeface="黑体" pitchFamily="49" charset="-122"/>
                <a:cs typeface="Arial" charset="0"/>
              </a:rPr>
              <a:t>负责餐饮单位注册信息提供、打击地沟油非法生产和流通；</a:t>
            </a:r>
            <a:endParaRPr lang="en-US" altLang="zh-CN" b="1">
              <a:solidFill>
                <a:srgbClr val="003399"/>
              </a:solidFill>
              <a:ea typeface="黑体" pitchFamily="49" charset="-122"/>
              <a:cs typeface="Arial" charset="0"/>
            </a:endParaRPr>
          </a:p>
          <a:p>
            <a:pPr>
              <a:lnSpc>
                <a:spcPct val="150000"/>
              </a:lnSpc>
              <a:buFont typeface="Wingdings" pitchFamily="2" charset="2"/>
              <a:buChar char="u"/>
            </a:pPr>
            <a:r>
              <a:rPr lang="en-US" altLang="zh-CN"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城管局</a:t>
            </a:r>
            <a:r>
              <a:rPr lang="zh-CN" altLang="en-US" b="1">
                <a:solidFill>
                  <a:srgbClr val="003399"/>
                </a:solidFill>
                <a:ea typeface="黑体" pitchFamily="49" charset="-122"/>
                <a:cs typeface="Arial" charset="0"/>
              </a:rPr>
              <a:t>负责综合执法，综合协调以及监管餐厨垃圾产生、收运和处理量；</a:t>
            </a:r>
            <a:endParaRPr lang="en-US" altLang="zh-CN" b="1">
              <a:solidFill>
                <a:srgbClr val="003399"/>
              </a:solidFill>
              <a:ea typeface="黑体" pitchFamily="49" charset="-122"/>
              <a:cs typeface="Arial" charset="0"/>
            </a:endParaRPr>
          </a:p>
          <a:p>
            <a:pPr>
              <a:lnSpc>
                <a:spcPct val="150000"/>
              </a:lnSpc>
              <a:buFont typeface="Wingdings" pitchFamily="2" charset="2"/>
              <a:buChar char="u"/>
            </a:pPr>
            <a:r>
              <a:rPr lang="en-US" altLang="zh-CN"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卫生局</a:t>
            </a:r>
            <a:r>
              <a:rPr lang="zh-CN" altLang="en-US" b="1">
                <a:solidFill>
                  <a:srgbClr val="003399"/>
                </a:solidFill>
                <a:ea typeface="黑体" pitchFamily="49" charset="-122"/>
                <a:cs typeface="Arial" charset="0"/>
              </a:rPr>
              <a:t>负责餐饮企业及处理的卫生检查；</a:t>
            </a:r>
            <a:endParaRPr lang="en-US" altLang="zh-CN" b="1">
              <a:solidFill>
                <a:srgbClr val="003399"/>
              </a:solidFill>
              <a:ea typeface="黑体" pitchFamily="49" charset="-122"/>
              <a:cs typeface="Arial" charset="0"/>
            </a:endParaRPr>
          </a:p>
          <a:p>
            <a:pPr>
              <a:lnSpc>
                <a:spcPct val="150000"/>
              </a:lnSpc>
              <a:buFont typeface="Wingdings" pitchFamily="2" charset="2"/>
              <a:buChar char="u"/>
            </a:pPr>
            <a:r>
              <a:rPr lang="en-US" altLang="zh-CN"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环保局</a:t>
            </a:r>
            <a:r>
              <a:rPr lang="zh-CN" altLang="en-US" b="1">
                <a:solidFill>
                  <a:srgbClr val="003399"/>
                </a:solidFill>
                <a:ea typeface="黑体" pitchFamily="49" charset="-122"/>
                <a:cs typeface="Arial" charset="0"/>
              </a:rPr>
              <a:t>负责对餐厨垃圾产生单位和处理单位的环境监管；</a:t>
            </a:r>
            <a:endParaRPr lang="en-US" altLang="zh-CN" b="1">
              <a:solidFill>
                <a:srgbClr val="003399"/>
              </a:solidFill>
              <a:ea typeface="黑体" pitchFamily="49" charset="-122"/>
              <a:cs typeface="Arial" charset="0"/>
            </a:endParaRPr>
          </a:p>
          <a:p>
            <a:pPr>
              <a:lnSpc>
                <a:spcPct val="150000"/>
              </a:lnSpc>
              <a:buFont typeface="Wingdings" pitchFamily="2" charset="2"/>
              <a:buChar char="u"/>
            </a:pPr>
            <a:r>
              <a:rPr lang="en-US" altLang="zh-CN" b="1">
                <a:solidFill>
                  <a:srgbClr val="003399"/>
                </a:solidFill>
                <a:ea typeface="黑体" pitchFamily="49" charset="-122"/>
                <a:cs typeface="Arial" charset="0"/>
              </a:rPr>
              <a:t>   </a:t>
            </a:r>
            <a:r>
              <a:rPr lang="zh-CN" altLang="en-US" b="1">
                <a:solidFill>
                  <a:srgbClr val="FF0000"/>
                </a:solidFill>
                <a:ea typeface="黑体" pitchFamily="49" charset="-122"/>
                <a:cs typeface="Arial" charset="0"/>
              </a:rPr>
              <a:t>公安局</a:t>
            </a:r>
            <a:r>
              <a:rPr lang="zh-CN" altLang="en-US" b="1">
                <a:solidFill>
                  <a:srgbClr val="003399"/>
                </a:solidFill>
                <a:ea typeface="黑体" pitchFamily="49" charset="-122"/>
                <a:cs typeface="Arial" charset="0"/>
              </a:rPr>
              <a:t>配合城管联动执法，违法收运车辆查扣等。</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6B3DB4C7-C03E-4EAC-8E29-ABA99D0F96C8}"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56</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69635" name="矩形 6"/>
          <p:cNvSpPr>
            <a:spLocks noChangeArrowheads="1"/>
          </p:cNvSpPr>
          <p:nvPr/>
        </p:nvSpPr>
        <p:spPr bwMode="auto">
          <a:xfrm>
            <a:off x="428625" y="2214563"/>
            <a:ext cx="7858125" cy="3323987"/>
          </a:xfrm>
          <a:prstGeom prst="rect">
            <a:avLst/>
          </a:prstGeom>
          <a:noFill/>
          <a:ln w="9525">
            <a:noFill/>
            <a:miter lim="800000"/>
            <a:headEnd/>
            <a:tailEnd/>
          </a:ln>
        </p:spPr>
        <p:txBody>
          <a:bodyPr>
            <a:spAutoFit/>
          </a:bodyPr>
          <a:lstStyle/>
          <a:p>
            <a:pPr>
              <a:lnSpc>
                <a:spcPct val="15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a:t>
            </a:r>
            <a:r>
              <a:rPr lang="zh-CN" altLang="en-US" sz="2000" b="1" dirty="0">
                <a:solidFill>
                  <a:srgbClr val="002060"/>
                </a:solidFill>
                <a:ea typeface="黑体" pitchFamily="49" charset="-122"/>
                <a:cs typeface="Arial" charset="0"/>
              </a:rPr>
              <a:t>在各部门协同支持下，将餐厨垃圾的管理具体内容以</a:t>
            </a:r>
            <a:r>
              <a:rPr lang="en-US" altLang="zh-CN" sz="2000" b="1" dirty="0">
                <a:solidFill>
                  <a:srgbClr val="FF0000"/>
                </a:solidFill>
                <a:ea typeface="黑体" pitchFamily="49" charset="-122"/>
                <a:cs typeface="Arial" charset="0"/>
              </a:rPr>
              <a:t>《</a:t>
            </a:r>
            <a:r>
              <a:rPr lang="zh-CN" altLang="en-US" sz="2000" b="1" dirty="0">
                <a:solidFill>
                  <a:srgbClr val="FF0000"/>
                </a:solidFill>
                <a:ea typeface="黑体" pitchFamily="49" charset="-122"/>
                <a:cs typeface="Arial" charset="0"/>
              </a:rPr>
              <a:t>餐厨垃圾管理责任书</a:t>
            </a:r>
            <a:r>
              <a:rPr lang="en-US" altLang="zh-CN" sz="2000" b="1" dirty="0">
                <a:solidFill>
                  <a:srgbClr val="FF0000"/>
                </a:solidFill>
                <a:ea typeface="黑体" pitchFamily="49" charset="-122"/>
                <a:cs typeface="Arial" charset="0"/>
              </a:rPr>
              <a:t>》</a:t>
            </a:r>
            <a:r>
              <a:rPr lang="zh-CN" altLang="en-US" sz="2000" b="1" dirty="0">
                <a:solidFill>
                  <a:srgbClr val="002060"/>
                </a:solidFill>
                <a:ea typeface="黑体" pitchFamily="49" charset="-122"/>
                <a:cs typeface="Arial" charset="0"/>
              </a:rPr>
              <a:t>方式，与</a:t>
            </a:r>
            <a:r>
              <a:rPr lang="zh-CN" altLang="en-US" sz="2000" b="1" dirty="0">
                <a:solidFill>
                  <a:srgbClr val="FF0000"/>
                </a:solidFill>
                <a:ea typeface="黑体" pitchFamily="49" charset="-122"/>
                <a:cs typeface="Arial" charset="0"/>
              </a:rPr>
              <a:t>餐饮单位及项目公司</a:t>
            </a:r>
            <a:r>
              <a:rPr lang="zh-CN" altLang="en-US" sz="2000" b="1" dirty="0">
                <a:solidFill>
                  <a:srgbClr val="002060"/>
                </a:solidFill>
                <a:ea typeface="黑体" pitchFamily="49" charset="-122"/>
                <a:cs typeface="Arial" charset="0"/>
              </a:rPr>
              <a:t>分别签订。同时，由项目公司收运单位与餐饮业主单位签订</a:t>
            </a:r>
            <a:r>
              <a:rPr lang="en-US" altLang="zh-CN" sz="2000" b="1" dirty="0">
                <a:solidFill>
                  <a:srgbClr val="FF0000"/>
                </a:solidFill>
                <a:ea typeface="黑体" pitchFamily="49" charset="-122"/>
                <a:cs typeface="Arial" charset="0"/>
              </a:rPr>
              <a:t>《</a:t>
            </a:r>
            <a:r>
              <a:rPr lang="zh-CN" altLang="en-US" sz="2000" b="1" dirty="0">
                <a:solidFill>
                  <a:srgbClr val="FF0000"/>
                </a:solidFill>
                <a:ea typeface="黑体" pitchFamily="49" charset="-122"/>
                <a:cs typeface="Arial" charset="0"/>
              </a:rPr>
              <a:t>餐厨垃圾收运合同书</a:t>
            </a:r>
            <a:r>
              <a:rPr lang="en-US" altLang="zh-CN" sz="2000" b="1" dirty="0">
                <a:solidFill>
                  <a:srgbClr val="FF0000"/>
                </a:solidFill>
                <a:ea typeface="黑体" pitchFamily="49" charset="-122"/>
                <a:cs typeface="Arial" charset="0"/>
              </a:rPr>
              <a:t>》</a:t>
            </a:r>
            <a:r>
              <a:rPr lang="zh-CN" altLang="en-US" sz="2000" b="1" dirty="0">
                <a:solidFill>
                  <a:srgbClr val="002060"/>
                </a:solidFill>
                <a:ea typeface="黑体" pitchFamily="49" charset="-122"/>
                <a:cs typeface="Arial" charset="0"/>
              </a:rPr>
              <a:t>，明确各自的责任、权利和义务，从源头上解决餐厨垃圾自私收运，处置的违法现象，从终端杜绝餐厨垃圾非法喂养及地沟油非法生产和流通，从而净化规范餐厨垃圾收运市场，真正实现餐厨垃圾无害</a:t>
            </a:r>
            <a:r>
              <a:rPr lang="zh-CN" altLang="en-US" sz="2000" b="1" dirty="0" smtClean="0">
                <a:solidFill>
                  <a:srgbClr val="002060"/>
                </a:solidFill>
                <a:ea typeface="黑体" pitchFamily="49" charset="-122"/>
                <a:cs typeface="Arial" charset="0"/>
              </a:rPr>
              <a:t>化处理</a:t>
            </a:r>
            <a:r>
              <a:rPr lang="zh-CN" altLang="en-US" sz="2000" b="1" dirty="0">
                <a:solidFill>
                  <a:srgbClr val="002060"/>
                </a:solidFill>
                <a:ea typeface="黑体" pitchFamily="49" charset="-122"/>
                <a:cs typeface="Arial" charset="0"/>
              </a:rPr>
              <a:t>和</a:t>
            </a:r>
            <a:r>
              <a:rPr lang="zh-CN" altLang="en-US" sz="2000" b="1" dirty="0" smtClean="0">
                <a:solidFill>
                  <a:srgbClr val="002060"/>
                </a:solidFill>
                <a:ea typeface="黑体" pitchFamily="49" charset="-122"/>
                <a:cs typeface="Arial" charset="0"/>
              </a:rPr>
              <a:t>资源化利用</a:t>
            </a:r>
            <a:r>
              <a:rPr lang="zh-CN" altLang="en-US" sz="2000" b="1" dirty="0">
                <a:solidFill>
                  <a:srgbClr val="002060"/>
                </a:solidFill>
                <a:ea typeface="黑体" pitchFamily="49" charset="-122"/>
                <a:cs typeface="Arial" charset="0"/>
              </a:rPr>
              <a:t>。</a:t>
            </a:r>
          </a:p>
        </p:txBody>
      </p:sp>
      <p:sp>
        <p:nvSpPr>
          <p:cNvPr id="5" name="圆角矩形 4"/>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charset="0"/>
                <a:ea typeface="黑体" pitchFamily="49" charset="-122"/>
                <a:cs typeface="Arial" charset="0"/>
              </a:rPr>
              <a:t>5</a:t>
            </a:r>
            <a:r>
              <a:rPr lang="zh-CN" altLang="en-US" sz="2800" b="1" dirty="0">
                <a:solidFill>
                  <a:srgbClr val="FFFF00"/>
                </a:solidFill>
                <a:latin typeface="Arial" charset="0"/>
                <a:ea typeface="黑体" pitchFamily="49" charset="-122"/>
                <a:cs typeface="Arial" charset="0"/>
              </a:rPr>
              <a:t>、配套机制</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C462A43E-2B73-4C71-BA82-5E0B107F06F1}"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57</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70659" name="矩形 6"/>
          <p:cNvSpPr>
            <a:spLocks noChangeArrowheads="1"/>
          </p:cNvSpPr>
          <p:nvPr/>
        </p:nvSpPr>
        <p:spPr bwMode="auto">
          <a:xfrm>
            <a:off x="539750" y="1773238"/>
            <a:ext cx="7858125" cy="1082675"/>
          </a:xfrm>
          <a:prstGeom prst="rect">
            <a:avLst/>
          </a:prstGeom>
          <a:noFill/>
          <a:ln w="9525">
            <a:noFill/>
            <a:miter lim="800000"/>
            <a:headEnd/>
            <a:tailEnd/>
          </a:ln>
        </p:spPr>
        <p:txBody>
          <a:bodyPr>
            <a:spAutoFit/>
          </a:bodyPr>
          <a:lstStyle/>
          <a:p>
            <a:pPr>
              <a:lnSpc>
                <a:spcPct val="120000"/>
              </a:lnSpc>
            </a:pPr>
            <a:r>
              <a:rPr lang="zh-CN" altLang="en-US" b="1" dirty="0">
                <a:solidFill>
                  <a:srgbClr val="FF0000"/>
                </a:solidFill>
              </a:rPr>
              <a:t>餐厨垃圾处理技术规范：</a:t>
            </a:r>
          </a:p>
          <a:p>
            <a:pPr>
              <a:lnSpc>
                <a:spcPct val="120000"/>
              </a:lnSpc>
            </a:pPr>
            <a:r>
              <a:rPr lang="zh-CN" altLang="en-US" b="1" dirty="0"/>
              <a:t>餐厨垃圾</a:t>
            </a:r>
            <a:r>
              <a:rPr lang="zh-CN" altLang="en-US" b="1" dirty="0">
                <a:solidFill>
                  <a:srgbClr val="FF0000"/>
                </a:solidFill>
              </a:rPr>
              <a:t>宜</a:t>
            </a:r>
            <a:r>
              <a:rPr lang="zh-CN" altLang="en-US" b="1" dirty="0"/>
              <a:t>直接从收集点运输至处理厂。产生量大、集中处理且运距较远时，可设餐厨垃圾转运站，转运站应采用非暴露式转运工艺。</a:t>
            </a:r>
          </a:p>
        </p:txBody>
      </p:sp>
      <p:sp>
        <p:nvSpPr>
          <p:cNvPr id="5" name="圆角矩形 4"/>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6</a:t>
            </a:r>
            <a:r>
              <a:rPr lang="zh-CN" altLang="en-US" sz="2800" b="1" dirty="0">
                <a:solidFill>
                  <a:srgbClr val="FFFF00"/>
                </a:solidFill>
                <a:latin typeface="Arial" pitchFamily="34" charset="0"/>
                <a:ea typeface="黑体" pitchFamily="2" charset="-122"/>
                <a:cs typeface="Arial" pitchFamily="34" charset="0"/>
              </a:rPr>
              <a:t>、餐厨垃圾的转运</a:t>
            </a:r>
          </a:p>
        </p:txBody>
      </p:sp>
      <p:pic>
        <p:nvPicPr>
          <p:cNvPr id="20" name="Picture 2" descr="CR10-0000-000_asm9"/>
          <p:cNvPicPr>
            <a:picLocks noChangeAspect="1" noChangeArrowheads="1"/>
          </p:cNvPicPr>
          <p:nvPr/>
        </p:nvPicPr>
        <p:blipFill>
          <a:blip r:embed="rId2" cstate="print">
            <a:clrChange>
              <a:clrFrom>
                <a:srgbClr val="FFFFFF"/>
              </a:clrFrom>
              <a:clrTo>
                <a:srgbClr val="FFFFFF">
                  <a:alpha val="0"/>
                </a:srgbClr>
              </a:clrTo>
            </a:clrChange>
            <a:lum contrast="20000"/>
          </a:blip>
          <a:srcRect l="40268" r="39000"/>
          <a:stretch>
            <a:fillRect/>
          </a:stretch>
        </p:blipFill>
        <p:spPr bwMode="auto">
          <a:xfrm>
            <a:off x="4500563" y="3789363"/>
            <a:ext cx="1119187" cy="2379662"/>
          </a:xfrm>
          <a:prstGeom prst="rect">
            <a:avLst/>
          </a:prstGeom>
          <a:noFill/>
          <a:ln w="9525">
            <a:noFill/>
            <a:miter lim="800000"/>
            <a:headEnd/>
            <a:tailEnd/>
          </a:ln>
        </p:spPr>
      </p:pic>
      <p:pic>
        <p:nvPicPr>
          <p:cNvPr id="21" name="Picture 3" descr="QB_asm1"/>
          <p:cNvPicPr>
            <a:picLocks noChangeAspect="1" noChangeArrowheads="1"/>
          </p:cNvPicPr>
          <p:nvPr/>
        </p:nvPicPr>
        <p:blipFill>
          <a:blip r:embed="rId3" cstate="print">
            <a:clrChange>
              <a:clrFrom>
                <a:srgbClr val="FFFFFF"/>
              </a:clrFrom>
              <a:clrTo>
                <a:srgbClr val="FFFFFF">
                  <a:alpha val="0"/>
                </a:srgbClr>
              </a:clrTo>
            </a:clrChange>
          </a:blip>
          <a:srcRect l="30846" r="31908"/>
          <a:stretch>
            <a:fillRect/>
          </a:stretch>
        </p:blipFill>
        <p:spPr bwMode="auto">
          <a:xfrm>
            <a:off x="6010275" y="2636838"/>
            <a:ext cx="3133725" cy="3600450"/>
          </a:xfrm>
          <a:prstGeom prst="rect">
            <a:avLst/>
          </a:prstGeom>
          <a:noFill/>
          <a:ln w="9525">
            <a:noFill/>
            <a:miter lim="800000"/>
            <a:headEnd/>
            <a:tailEnd/>
          </a:ln>
        </p:spPr>
      </p:pic>
      <p:pic>
        <p:nvPicPr>
          <p:cNvPr id="22" name="Picture 4" descr="lc6"/>
          <p:cNvPicPr>
            <a:picLocks noChangeAspect="1" noChangeArrowheads="1"/>
          </p:cNvPicPr>
          <p:nvPr/>
        </p:nvPicPr>
        <p:blipFill>
          <a:blip r:embed="rId4" cstate="print">
            <a:clrChange>
              <a:clrFrom>
                <a:srgbClr val="FFFFFF"/>
              </a:clrFrom>
              <a:clrTo>
                <a:srgbClr val="FFFFFF">
                  <a:alpha val="0"/>
                </a:srgbClr>
              </a:clrTo>
            </a:clrChange>
            <a:lum contrast="20000"/>
          </a:blip>
          <a:srcRect l="21701" r="21423" b="14200"/>
          <a:stretch>
            <a:fillRect/>
          </a:stretch>
        </p:blipFill>
        <p:spPr bwMode="auto">
          <a:xfrm>
            <a:off x="4068763" y="2708275"/>
            <a:ext cx="1944687" cy="1141413"/>
          </a:xfrm>
          <a:prstGeom prst="rect">
            <a:avLst/>
          </a:prstGeom>
          <a:noFill/>
          <a:ln w="9525">
            <a:noFill/>
            <a:miter lim="800000"/>
            <a:headEnd/>
            <a:tailEnd/>
          </a:ln>
        </p:spPr>
      </p:pic>
      <p:pic>
        <p:nvPicPr>
          <p:cNvPr id="24" name="Picture 8" descr="IMG_5722"/>
          <p:cNvPicPr>
            <a:picLocks noChangeAspect="1" noChangeArrowheads="1"/>
          </p:cNvPicPr>
          <p:nvPr/>
        </p:nvPicPr>
        <p:blipFill>
          <a:blip r:embed="rId5" cstate="print">
            <a:lum contrast="10000"/>
          </a:blip>
          <a:srcRect/>
          <a:stretch>
            <a:fillRect/>
          </a:stretch>
        </p:blipFill>
        <p:spPr bwMode="auto">
          <a:xfrm>
            <a:off x="611188" y="3429000"/>
            <a:ext cx="3455987" cy="2592388"/>
          </a:xfrm>
          <a:prstGeom prst="rect">
            <a:avLst/>
          </a:prstGeom>
          <a:noFill/>
          <a:ln w="9525">
            <a:noFill/>
            <a:miter lim="800000"/>
            <a:headEnd/>
            <a:tailEnd/>
          </a:ln>
          <a:effectLst>
            <a:outerShdw dist="139700" dir="2700000" algn="ctr" rotWithShape="0">
              <a:srgbClr val="333333">
                <a:alpha val="64000"/>
              </a:srgbClr>
            </a:outerShdw>
          </a:effectLst>
        </p:spPr>
      </p:pic>
      <p:sp>
        <p:nvSpPr>
          <p:cNvPr id="3" name="TextBox 2"/>
          <p:cNvSpPr txBox="1">
            <a:spLocks noChangeArrowheads="1"/>
          </p:cNvSpPr>
          <p:nvPr/>
        </p:nvSpPr>
        <p:spPr bwMode="auto">
          <a:xfrm>
            <a:off x="8172450" y="2781300"/>
            <a:ext cx="458788" cy="1825625"/>
          </a:xfrm>
          <a:prstGeom prst="rect">
            <a:avLst/>
          </a:prstGeom>
          <a:noFill/>
          <a:ln w="9525">
            <a:noFill/>
            <a:miter lim="800000"/>
            <a:headEnd/>
            <a:tailEnd/>
          </a:ln>
        </p:spPr>
        <p:txBody>
          <a:bodyPr vert="eaVert">
            <a:spAutoFit/>
          </a:bodyPr>
          <a:lstStyle/>
          <a:p>
            <a:r>
              <a:rPr lang="zh-CN" altLang="en-US" b="1">
                <a:solidFill>
                  <a:srgbClr val="002060"/>
                </a:solidFill>
                <a:latin typeface="微软雅黑" pitchFamily="34" charset="-122"/>
                <a:ea typeface="微软雅黑" pitchFamily="34" charset="-122"/>
              </a:rPr>
              <a:t>卸料泊位</a:t>
            </a:r>
          </a:p>
        </p:txBody>
      </p:sp>
      <p:sp>
        <p:nvSpPr>
          <p:cNvPr id="4" name="TextBox 3"/>
          <p:cNvSpPr txBox="1">
            <a:spLocks noChangeArrowheads="1"/>
          </p:cNvSpPr>
          <p:nvPr/>
        </p:nvSpPr>
        <p:spPr bwMode="auto">
          <a:xfrm>
            <a:off x="4573588" y="2924175"/>
            <a:ext cx="1295400" cy="366713"/>
          </a:xfrm>
          <a:prstGeom prst="rect">
            <a:avLst/>
          </a:prstGeom>
          <a:noFill/>
          <a:ln w="9525">
            <a:noFill/>
            <a:miter lim="800000"/>
            <a:headEnd/>
            <a:tailEnd/>
          </a:ln>
        </p:spPr>
        <p:txBody>
          <a:bodyPr>
            <a:spAutoFit/>
          </a:bodyPr>
          <a:lstStyle/>
          <a:p>
            <a:r>
              <a:rPr lang="zh-CN" altLang="en-US" b="1">
                <a:solidFill>
                  <a:srgbClr val="002060"/>
                </a:solidFill>
                <a:latin typeface="微软雅黑" pitchFamily="34" charset="-122"/>
                <a:ea typeface="微软雅黑" pitchFamily="34" charset="-122"/>
              </a:rPr>
              <a:t>卸料溜槽</a:t>
            </a:r>
          </a:p>
        </p:txBody>
      </p:sp>
      <p:sp>
        <p:nvSpPr>
          <p:cNvPr id="31" name="TextBox 30"/>
          <p:cNvSpPr txBox="1">
            <a:spLocks noChangeArrowheads="1"/>
          </p:cNvSpPr>
          <p:nvPr/>
        </p:nvSpPr>
        <p:spPr bwMode="auto">
          <a:xfrm>
            <a:off x="5508625" y="4149725"/>
            <a:ext cx="460375" cy="1825625"/>
          </a:xfrm>
          <a:prstGeom prst="rect">
            <a:avLst/>
          </a:prstGeom>
          <a:noFill/>
          <a:ln w="9525">
            <a:noFill/>
            <a:miter lim="800000"/>
            <a:headEnd/>
            <a:tailEnd/>
          </a:ln>
        </p:spPr>
        <p:txBody>
          <a:bodyPr vert="eaVert">
            <a:spAutoFit/>
          </a:bodyPr>
          <a:lstStyle/>
          <a:p>
            <a:r>
              <a:rPr lang="zh-CN" altLang="en-US" b="1">
                <a:solidFill>
                  <a:srgbClr val="002060"/>
                </a:solidFill>
                <a:latin typeface="微软雅黑" pitchFamily="34" charset="-122"/>
                <a:ea typeface="微软雅黑" pitchFamily="34" charset="-122"/>
              </a:rPr>
              <a:t>转运容器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lide(fromRight)">
                                      <p:cBhvr>
                                        <p:cTn id="7" dur="500"/>
                                        <p:tgtEl>
                                          <p:spTgt spid="21"/>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childTnLst>
                          </p:cTn>
                        </p:par>
                        <p:par>
                          <p:cTn id="16" fill="hold" nodeType="afterGroup">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childTnLst>
                                </p:cTn>
                              </p:par>
                            </p:childTnLst>
                          </p:cTn>
                        </p:par>
                        <p:par>
                          <p:cTn id="24" fill="hold" nodeType="afterGroup">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childTnLst>
                          </p:cTn>
                        </p:par>
                        <p:par>
                          <p:cTn id="28" fill="hold" nodeType="afterGroup">
                            <p:stCondLst>
                              <p:cond delay="3500"/>
                            </p:stCondLst>
                            <p:childTnLst>
                              <p:par>
                                <p:cTn id="29" presetID="2" presetClass="entr" presetSubtype="2"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1+#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98C663D-1A3B-4E9D-B54B-70496145D87C}" type="slidenum">
              <a:rPr lang="zh-CN" altLang="en-US"/>
              <a:pPr>
                <a:defRPr/>
              </a:pPr>
              <a:t>58</a:t>
            </a:fld>
            <a:endParaRPr lang="zh-CN" altLang="en-US"/>
          </a:p>
        </p:txBody>
      </p:sp>
      <p:graphicFrame>
        <p:nvGraphicFramePr>
          <p:cNvPr id="5" name="图示 4"/>
          <p:cNvGraphicFramePr/>
          <p:nvPr/>
        </p:nvGraphicFramePr>
        <p:xfrm>
          <a:off x="1256457" y="1928802"/>
          <a:ext cx="6264696" cy="4063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流程图: 文档 5"/>
          <p:cNvSpPr/>
          <p:nvPr/>
        </p:nvSpPr>
        <p:spPr>
          <a:xfrm>
            <a:off x="1142976" y="785794"/>
            <a:ext cx="6696744"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四、餐厨垃圾处理的主要工艺技术和设备</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3D4E106-D694-411C-9704-92CED9EC167F}" type="slidenum">
              <a:rPr lang="zh-CN" altLang="en-US"/>
              <a:pPr>
                <a:defRPr/>
              </a:pPr>
              <a:t>59</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、餐厨垃圾处理技术综述</a:t>
            </a:r>
          </a:p>
        </p:txBody>
      </p:sp>
      <p:sp>
        <p:nvSpPr>
          <p:cNvPr id="4" name="下箭头标注 3"/>
          <p:cNvSpPr/>
          <p:nvPr/>
        </p:nvSpPr>
        <p:spPr>
          <a:xfrm>
            <a:off x="1763713" y="2060575"/>
            <a:ext cx="4679950" cy="1081088"/>
          </a:xfrm>
          <a:prstGeom prst="downArrowCallout">
            <a:avLst>
              <a:gd name="adj1" fmla="val 78642"/>
              <a:gd name="adj2" fmla="val 72588"/>
              <a:gd name="adj3" fmla="val 25000"/>
              <a:gd name="adj4" fmla="val 56419"/>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黑体" pitchFamily="2" charset="-122"/>
                <a:ea typeface="黑体" pitchFamily="2" charset="-122"/>
              </a:rPr>
              <a:t>餐  厨  垃  圾</a:t>
            </a:r>
          </a:p>
        </p:txBody>
      </p:sp>
      <p:sp>
        <p:nvSpPr>
          <p:cNvPr id="5" name="圆角矩形 4"/>
          <p:cNvSpPr/>
          <p:nvPr/>
        </p:nvSpPr>
        <p:spPr>
          <a:xfrm>
            <a:off x="1763713" y="3284538"/>
            <a:ext cx="4608512" cy="1081087"/>
          </a:xfrm>
          <a:prstGeom prst="roundRect">
            <a:avLst/>
          </a:prstGeom>
          <a:ln w="57150">
            <a:solidFill>
              <a:srgbClr val="C00000"/>
            </a:solidFill>
            <a:prstDash val="sysDot"/>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dirty="0"/>
          </a:p>
        </p:txBody>
      </p:sp>
      <p:sp>
        <p:nvSpPr>
          <p:cNvPr id="7" name="TextBox 6"/>
          <p:cNvSpPr txBox="1"/>
          <p:nvPr/>
        </p:nvSpPr>
        <p:spPr>
          <a:xfrm>
            <a:off x="3449638" y="3644900"/>
            <a:ext cx="1209675" cy="400050"/>
          </a:xfrm>
          <a:prstGeom prst="rect">
            <a:avLst/>
          </a:prstGeom>
          <a:solidFill>
            <a:schemeClr val="accent2">
              <a:lumMod val="20000"/>
              <a:lumOff val="80000"/>
            </a:schemeClr>
          </a:solidFill>
        </p:spPr>
        <p:txBody>
          <a:bodyPr wrap="none">
            <a:spAutoFit/>
          </a:bodyPr>
          <a:lstStyle/>
          <a:p>
            <a:pPr fontAlgn="auto">
              <a:spcBef>
                <a:spcPts val="0"/>
              </a:spcBef>
              <a:spcAft>
                <a:spcPts val="0"/>
              </a:spcAft>
              <a:defRPr/>
            </a:pPr>
            <a:r>
              <a:rPr lang="zh-CN" altLang="en-US" sz="2000" b="1" dirty="0">
                <a:solidFill>
                  <a:srgbClr val="C00000"/>
                </a:solidFill>
                <a:latin typeface="+mn-lt"/>
                <a:ea typeface="+mn-ea"/>
              </a:rPr>
              <a:t>生物处理</a:t>
            </a:r>
          </a:p>
        </p:txBody>
      </p:sp>
      <p:sp>
        <p:nvSpPr>
          <p:cNvPr id="8" name="TextBox 7"/>
          <p:cNvSpPr txBox="1"/>
          <p:nvPr/>
        </p:nvSpPr>
        <p:spPr>
          <a:xfrm>
            <a:off x="1979613" y="3644900"/>
            <a:ext cx="1211262" cy="400050"/>
          </a:xfrm>
          <a:prstGeom prst="rect">
            <a:avLst/>
          </a:prstGeom>
          <a:solidFill>
            <a:schemeClr val="accent2">
              <a:lumMod val="20000"/>
              <a:lumOff val="80000"/>
            </a:schemeClr>
          </a:solidFill>
        </p:spPr>
        <p:txBody>
          <a:bodyPr wrap="none">
            <a:spAutoFit/>
          </a:bodyPr>
          <a:lstStyle/>
          <a:p>
            <a:pPr fontAlgn="auto">
              <a:spcBef>
                <a:spcPts val="0"/>
              </a:spcBef>
              <a:spcAft>
                <a:spcPts val="0"/>
              </a:spcAft>
              <a:defRPr/>
            </a:pPr>
            <a:r>
              <a:rPr lang="zh-CN" altLang="en-US" sz="2000" b="1" dirty="0">
                <a:solidFill>
                  <a:srgbClr val="C00000"/>
                </a:solidFill>
                <a:latin typeface="+mn-lt"/>
                <a:ea typeface="+mn-ea"/>
              </a:rPr>
              <a:t>物理处理</a:t>
            </a:r>
          </a:p>
        </p:txBody>
      </p:sp>
      <p:sp>
        <p:nvSpPr>
          <p:cNvPr id="9" name="TextBox 8"/>
          <p:cNvSpPr txBox="1"/>
          <p:nvPr/>
        </p:nvSpPr>
        <p:spPr>
          <a:xfrm>
            <a:off x="4918075" y="3644900"/>
            <a:ext cx="1211263" cy="400050"/>
          </a:xfrm>
          <a:prstGeom prst="rect">
            <a:avLst/>
          </a:prstGeom>
          <a:solidFill>
            <a:schemeClr val="accent2">
              <a:lumMod val="20000"/>
              <a:lumOff val="80000"/>
            </a:schemeClr>
          </a:solidFill>
        </p:spPr>
        <p:txBody>
          <a:bodyPr wrap="none">
            <a:spAutoFit/>
          </a:bodyPr>
          <a:lstStyle/>
          <a:p>
            <a:pPr fontAlgn="auto">
              <a:spcBef>
                <a:spcPts val="0"/>
              </a:spcBef>
              <a:spcAft>
                <a:spcPts val="0"/>
              </a:spcAft>
              <a:defRPr/>
            </a:pPr>
            <a:r>
              <a:rPr lang="zh-CN" altLang="en-US" sz="2000" b="1" dirty="0">
                <a:solidFill>
                  <a:srgbClr val="C00000"/>
                </a:solidFill>
                <a:latin typeface="+mn-lt"/>
                <a:ea typeface="+mn-ea"/>
              </a:rPr>
              <a:t>化学处理</a:t>
            </a:r>
          </a:p>
        </p:txBody>
      </p:sp>
      <p:sp>
        <p:nvSpPr>
          <p:cNvPr id="10" name="下箭头 9"/>
          <p:cNvSpPr/>
          <p:nvPr/>
        </p:nvSpPr>
        <p:spPr>
          <a:xfrm>
            <a:off x="2005013" y="4508500"/>
            <a:ext cx="647700" cy="649288"/>
          </a:xfrm>
          <a:prstGeom prst="downArrow">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11" name="TextBox 10"/>
          <p:cNvSpPr txBox="1"/>
          <p:nvPr/>
        </p:nvSpPr>
        <p:spPr>
          <a:xfrm>
            <a:off x="1979613" y="5300663"/>
            <a:ext cx="720725" cy="431800"/>
          </a:xfrm>
          <a:prstGeom prst="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wrap="none" anchor="ctr" anchorCtr="1"/>
          <a:lstStyle/>
          <a:p>
            <a:pPr fontAlgn="auto">
              <a:spcBef>
                <a:spcPts val="0"/>
              </a:spcBef>
              <a:spcAft>
                <a:spcPts val="0"/>
              </a:spcAft>
              <a:defRPr/>
            </a:pPr>
            <a:r>
              <a:rPr lang="zh-CN" altLang="en-US" sz="1600" b="1" dirty="0">
                <a:solidFill>
                  <a:schemeClr val="accent6">
                    <a:lumMod val="75000"/>
                  </a:schemeClr>
                </a:solidFill>
                <a:latin typeface="黑体" pitchFamily="2" charset="-122"/>
                <a:ea typeface="黑体" pitchFamily="2" charset="-122"/>
              </a:rPr>
              <a:t>油脂</a:t>
            </a:r>
          </a:p>
        </p:txBody>
      </p:sp>
      <p:sp>
        <p:nvSpPr>
          <p:cNvPr id="12" name="下箭头 11"/>
          <p:cNvSpPr/>
          <p:nvPr/>
        </p:nvSpPr>
        <p:spPr>
          <a:xfrm>
            <a:off x="3157538" y="4508500"/>
            <a:ext cx="647700" cy="649288"/>
          </a:xfrm>
          <a:prstGeom prst="downArrow">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12"/>
          <p:cNvSpPr txBox="1"/>
          <p:nvPr/>
        </p:nvSpPr>
        <p:spPr>
          <a:xfrm>
            <a:off x="3132138" y="5300663"/>
            <a:ext cx="719137" cy="431800"/>
          </a:xfrm>
          <a:prstGeom prst="rect">
            <a:avLst/>
          </a:prstGeom>
          <a:ln>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wrap="none" anchor="ctr" anchorCtr="1"/>
          <a:lstStyle/>
          <a:p>
            <a:pPr fontAlgn="auto">
              <a:spcBef>
                <a:spcPts val="0"/>
              </a:spcBef>
              <a:spcAft>
                <a:spcPts val="0"/>
              </a:spcAft>
              <a:defRPr/>
            </a:pPr>
            <a:r>
              <a:rPr lang="zh-CN" altLang="en-US" sz="1600" b="1" dirty="0">
                <a:solidFill>
                  <a:schemeClr val="accent3">
                    <a:lumMod val="50000"/>
                  </a:schemeClr>
                </a:solidFill>
                <a:latin typeface="黑体" pitchFamily="2" charset="-122"/>
                <a:ea typeface="黑体" pitchFamily="2" charset="-122"/>
              </a:rPr>
              <a:t>饲料</a:t>
            </a:r>
          </a:p>
        </p:txBody>
      </p:sp>
      <p:sp>
        <p:nvSpPr>
          <p:cNvPr id="14" name="下箭头 13"/>
          <p:cNvSpPr/>
          <p:nvPr/>
        </p:nvSpPr>
        <p:spPr>
          <a:xfrm>
            <a:off x="4237038" y="4508500"/>
            <a:ext cx="647700" cy="649288"/>
          </a:xfrm>
          <a:prstGeom prst="downArrow">
            <a:avLst/>
          </a:prstGeom>
          <a:solidFill>
            <a:schemeClr val="accent6">
              <a:lumMod val="5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TextBox 14"/>
          <p:cNvSpPr txBox="1"/>
          <p:nvPr/>
        </p:nvSpPr>
        <p:spPr>
          <a:xfrm>
            <a:off x="4211638" y="5300663"/>
            <a:ext cx="720725" cy="431800"/>
          </a:xfrm>
          <a:prstGeom prst="rect">
            <a:avLst/>
          </a:prstGeom>
          <a:ln>
            <a:solidFill>
              <a:schemeClr val="accent6">
                <a:lumMod val="50000"/>
              </a:schemeClr>
            </a:solidFill>
          </a:ln>
        </p:spPr>
        <p:style>
          <a:lnRef idx="2">
            <a:schemeClr val="accent1"/>
          </a:lnRef>
          <a:fillRef idx="1">
            <a:schemeClr val="lt1"/>
          </a:fillRef>
          <a:effectRef idx="0">
            <a:schemeClr val="accent1"/>
          </a:effectRef>
          <a:fontRef idx="minor">
            <a:schemeClr val="dk1"/>
          </a:fontRef>
        </p:style>
        <p:txBody>
          <a:bodyPr wrap="none" anchor="ctr" anchorCtr="1"/>
          <a:lstStyle/>
          <a:p>
            <a:pPr fontAlgn="auto">
              <a:spcBef>
                <a:spcPts val="0"/>
              </a:spcBef>
              <a:spcAft>
                <a:spcPts val="0"/>
              </a:spcAft>
              <a:defRPr/>
            </a:pPr>
            <a:r>
              <a:rPr lang="zh-CN" altLang="en-US" sz="1600" b="1" dirty="0">
                <a:solidFill>
                  <a:schemeClr val="accent6">
                    <a:lumMod val="50000"/>
                  </a:schemeClr>
                </a:solidFill>
                <a:latin typeface="黑体" pitchFamily="2" charset="-122"/>
                <a:ea typeface="黑体" pitchFamily="2" charset="-122"/>
              </a:rPr>
              <a:t>肥料</a:t>
            </a:r>
          </a:p>
        </p:txBody>
      </p:sp>
      <p:sp>
        <p:nvSpPr>
          <p:cNvPr id="16" name="下箭头 15"/>
          <p:cNvSpPr/>
          <p:nvPr/>
        </p:nvSpPr>
        <p:spPr>
          <a:xfrm>
            <a:off x="5389563" y="4508500"/>
            <a:ext cx="647700" cy="649288"/>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TextBox 16"/>
          <p:cNvSpPr txBox="1"/>
          <p:nvPr/>
        </p:nvSpPr>
        <p:spPr>
          <a:xfrm>
            <a:off x="5364163" y="5300663"/>
            <a:ext cx="720725" cy="431800"/>
          </a:xfrm>
          <a:prstGeom prst="rect">
            <a:avLst/>
          </a:prstGeom>
        </p:spPr>
        <p:style>
          <a:lnRef idx="2">
            <a:schemeClr val="accent1"/>
          </a:lnRef>
          <a:fillRef idx="1">
            <a:schemeClr val="lt1"/>
          </a:fillRef>
          <a:effectRef idx="0">
            <a:schemeClr val="accent1"/>
          </a:effectRef>
          <a:fontRef idx="minor">
            <a:schemeClr val="dk1"/>
          </a:fontRef>
        </p:style>
        <p:txBody>
          <a:bodyPr wrap="none" anchor="ctr" anchorCtr="1"/>
          <a:lstStyle/>
          <a:p>
            <a:pPr fontAlgn="auto">
              <a:spcBef>
                <a:spcPts val="0"/>
              </a:spcBef>
              <a:spcAft>
                <a:spcPts val="0"/>
              </a:spcAft>
              <a:defRPr/>
            </a:pPr>
            <a:r>
              <a:rPr lang="zh-CN" altLang="en-US" sz="1600" b="1" dirty="0">
                <a:solidFill>
                  <a:schemeClr val="tx2"/>
                </a:solidFill>
                <a:latin typeface="黑体" pitchFamily="2" charset="-122"/>
                <a:ea typeface="黑体" pitchFamily="2" charset="-122"/>
              </a:rPr>
              <a:t>沼气</a:t>
            </a:r>
          </a:p>
        </p:txBody>
      </p:sp>
      <p:sp>
        <p:nvSpPr>
          <p:cNvPr id="19" name="对角圆角矩形 18"/>
          <p:cNvSpPr/>
          <p:nvPr/>
        </p:nvSpPr>
        <p:spPr>
          <a:xfrm>
            <a:off x="539750" y="2060575"/>
            <a:ext cx="863600" cy="3960813"/>
          </a:xfrm>
          <a:prstGeom prst="round2DiagRect">
            <a:avLst>
              <a:gd name="adj1" fmla="val 32947"/>
              <a:gd name="adj2" fmla="val 0"/>
            </a:avLst>
          </a:prstGeom>
        </p:spPr>
        <p:style>
          <a:lnRef idx="1">
            <a:schemeClr val="accent1"/>
          </a:lnRef>
          <a:fillRef idx="3">
            <a:schemeClr val="accent1"/>
          </a:fillRef>
          <a:effectRef idx="2">
            <a:schemeClr val="accent1"/>
          </a:effectRef>
          <a:fontRef idx="minor">
            <a:schemeClr val="lt1"/>
          </a:fontRef>
        </p:style>
        <p:txBody>
          <a:bodyPr vert="eaVert" anchor="ctr"/>
          <a:lstStyle/>
          <a:p>
            <a:pPr algn="ctr" fontAlgn="auto">
              <a:spcBef>
                <a:spcPts val="0"/>
              </a:spcBef>
              <a:spcAft>
                <a:spcPts val="0"/>
              </a:spcAft>
              <a:defRPr/>
            </a:pPr>
            <a:r>
              <a:rPr lang="zh-CN" altLang="en-US" sz="2000" b="1" dirty="0">
                <a:solidFill>
                  <a:srgbClr val="FFFF00"/>
                </a:solidFill>
              </a:rPr>
              <a:t>餐厨垃圾处理的总体技术路线</a:t>
            </a:r>
          </a:p>
        </p:txBody>
      </p:sp>
      <p:sp>
        <p:nvSpPr>
          <p:cNvPr id="20" name="圆角矩形 19"/>
          <p:cNvSpPr/>
          <p:nvPr/>
        </p:nvSpPr>
        <p:spPr>
          <a:xfrm>
            <a:off x="6875463" y="2060575"/>
            <a:ext cx="1800225" cy="1728788"/>
          </a:xfrm>
          <a:prstGeom prst="roundRect">
            <a:avLst/>
          </a:prstGeom>
          <a:solidFill>
            <a:schemeClr val="accent6">
              <a:lumMod val="40000"/>
              <a:lumOff val="60000"/>
            </a:schemeClr>
          </a:solidFill>
          <a:ln>
            <a:solidFill>
              <a:schemeClr val="accent6">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a:p>
        </p:txBody>
      </p:sp>
      <p:sp>
        <p:nvSpPr>
          <p:cNvPr id="21" name="圆角矩形 20"/>
          <p:cNvSpPr/>
          <p:nvPr/>
        </p:nvSpPr>
        <p:spPr>
          <a:xfrm>
            <a:off x="6875463" y="4005263"/>
            <a:ext cx="1800225" cy="1727200"/>
          </a:xfrm>
          <a:prstGeom prst="roundRect">
            <a:avLst/>
          </a:prstGeom>
          <a:solidFill>
            <a:schemeClr val="accent3">
              <a:lumMod val="40000"/>
              <a:lumOff val="60000"/>
            </a:schemeClr>
          </a:solidFill>
          <a:ln>
            <a:solidFill>
              <a:schemeClr val="accent3">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zh-CN" altLang="en-US"/>
          </a:p>
        </p:txBody>
      </p:sp>
      <p:cxnSp>
        <p:nvCxnSpPr>
          <p:cNvPr id="23" name="形状 22"/>
          <p:cNvCxnSpPr>
            <a:stCxn id="15" idx="2"/>
            <a:endCxn id="20" idx="1"/>
          </p:cNvCxnSpPr>
          <p:nvPr/>
        </p:nvCxnSpPr>
        <p:spPr>
          <a:xfrm rot="5400000" flipH="1" flipV="1">
            <a:off x="4319588" y="3176587"/>
            <a:ext cx="2808288" cy="2303463"/>
          </a:xfrm>
          <a:prstGeom prst="bentConnector4">
            <a:avLst>
              <a:gd name="adj1" fmla="val -4800"/>
              <a:gd name="adj2" fmla="val 88847"/>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13" idx="2"/>
            <a:endCxn id="21" idx="2"/>
          </p:cNvCxnSpPr>
          <p:nvPr/>
        </p:nvCxnSpPr>
        <p:spPr>
          <a:xfrm rot="16200000" flipH="1">
            <a:off x="5634038" y="3590925"/>
            <a:ext cx="1587" cy="4284663"/>
          </a:xfrm>
          <a:prstGeom prst="bentConnector3">
            <a:avLst>
              <a:gd name="adj1" fmla="val 14395466"/>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019925" y="2116138"/>
            <a:ext cx="1512888" cy="1600200"/>
          </a:xfrm>
          <a:prstGeom prst="rect">
            <a:avLst/>
          </a:prstGeom>
          <a:noFill/>
        </p:spPr>
        <p:txBody>
          <a:bodyPr>
            <a:spAutoFit/>
          </a:bodyPr>
          <a:lstStyle/>
          <a:p>
            <a:pPr algn="ctr" fontAlgn="auto">
              <a:spcBef>
                <a:spcPts val="0"/>
              </a:spcBef>
              <a:spcAft>
                <a:spcPts val="0"/>
              </a:spcAft>
              <a:defRPr/>
            </a:pPr>
            <a:r>
              <a:rPr lang="zh-CN" altLang="en-US" b="1" dirty="0">
                <a:solidFill>
                  <a:schemeClr val="accent6">
                    <a:lumMod val="50000"/>
                  </a:schemeClr>
                </a:solidFill>
                <a:latin typeface="黑体" pitchFamily="2" charset="-122"/>
                <a:ea typeface="黑体" pitchFamily="2" charset="-122"/>
              </a:rPr>
              <a:t>肥 料</a:t>
            </a:r>
            <a:endParaRPr lang="en-US" altLang="zh-CN" b="1" dirty="0">
              <a:solidFill>
                <a:schemeClr val="accent6">
                  <a:lumMod val="50000"/>
                </a:schemeClr>
              </a:solidFill>
              <a:latin typeface="黑体" pitchFamily="2" charset="-122"/>
              <a:ea typeface="黑体" pitchFamily="2" charset="-122"/>
            </a:endParaRPr>
          </a:p>
          <a:p>
            <a:pPr fontAlgn="auto">
              <a:spcBef>
                <a:spcPts val="0"/>
              </a:spcBef>
              <a:spcAft>
                <a:spcPts val="0"/>
              </a:spcAft>
              <a:defRPr/>
            </a:pPr>
            <a:r>
              <a:rPr lang="zh-CN" altLang="en-US" sz="1600" b="1" dirty="0">
                <a:solidFill>
                  <a:schemeClr val="accent6">
                    <a:lumMod val="50000"/>
                  </a:schemeClr>
                </a:solidFill>
                <a:latin typeface="+mn-lt"/>
                <a:ea typeface="+mn-ea"/>
              </a:rPr>
              <a:t>原料中的蛋白质、纤维素、淀粉等高分子已经降解为腐殖质。</a:t>
            </a:r>
          </a:p>
        </p:txBody>
      </p:sp>
      <p:sp>
        <p:nvSpPr>
          <p:cNvPr id="33" name="TextBox 32"/>
          <p:cNvSpPr txBox="1"/>
          <p:nvPr/>
        </p:nvSpPr>
        <p:spPr>
          <a:xfrm>
            <a:off x="6948488" y="4076700"/>
            <a:ext cx="1655762" cy="1600200"/>
          </a:xfrm>
          <a:prstGeom prst="rect">
            <a:avLst/>
          </a:prstGeom>
          <a:noFill/>
        </p:spPr>
        <p:txBody>
          <a:bodyPr>
            <a:spAutoFit/>
          </a:bodyPr>
          <a:lstStyle/>
          <a:p>
            <a:pPr algn="ctr" fontAlgn="auto">
              <a:spcBef>
                <a:spcPts val="0"/>
              </a:spcBef>
              <a:spcAft>
                <a:spcPts val="0"/>
              </a:spcAft>
              <a:defRPr/>
            </a:pPr>
            <a:r>
              <a:rPr lang="zh-CN" altLang="en-US" b="1" dirty="0">
                <a:solidFill>
                  <a:schemeClr val="accent3">
                    <a:lumMod val="50000"/>
                  </a:schemeClr>
                </a:solidFill>
                <a:latin typeface="黑体" pitchFamily="2" charset="-122"/>
                <a:ea typeface="黑体" pitchFamily="2" charset="-122"/>
              </a:rPr>
              <a:t>饲 料</a:t>
            </a:r>
            <a:endParaRPr lang="en-US" altLang="zh-CN" b="1" dirty="0">
              <a:solidFill>
                <a:schemeClr val="accent3">
                  <a:lumMod val="50000"/>
                </a:schemeClr>
              </a:solidFill>
              <a:latin typeface="黑体" pitchFamily="2" charset="-122"/>
              <a:ea typeface="黑体" pitchFamily="2" charset="-122"/>
            </a:endParaRPr>
          </a:p>
          <a:p>
            <a:pPr fontAlgn="auto">
              <a:spcBef>
                <a:spcPts val="0"/>
              </a:spcBef>
              <a:spcAft>
                <a:spcPts val="0"/>
              </a:spcAft>
              <a:defRPr/>
            </a:pPr>
            <a:r>
              <a:rPr lang="zh-CN" altLang="en-US" sz="1600" b="1" dirty="0">
                <a:solidFill>
                  <a:schemeClr val="accent3">
                    <a:lumMod val="50000"/>
                  </a:schemeClr>
                </a:solidFill>
                <a:latin typeface="+mn-lt"/>
                <a:ea typeface="+mn-ea"/>
              </a:rPr>
              <a:t>原料中的蛋白质、纤维素、淀粉等高分子及营养成分保留，基本未降解。</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up)">
                                      <p:cBhvr>
                                        <p:cTn id="34" dur="500"/>
                                        <p:tgtEl>
                                          <p:spTgt spid="1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up)">
                                      <p:cBhvr>
                                        <p:cTn id="42" dur="500"/>
                                        <p:tgtEl>
                                          <p:spTgt spid="1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up)">
                                      <p:cBhvr>
                                        <p:cTn id="50" dur="500"/>
                                        <p:tgtEl>
                                          <p:spTgt spid="15"/>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8" fill="hold" nodeType="click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down)">
                                      <p:cBhvr>
                                        <p:cTn id="73" dur="500"/>
                                        <p:tgtEl>
                                          <p:spTgt spid="2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down)">
                                      <p:cBhvr>
                                        <p:cTn id="7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P spid="21" grpId="0" animBg="1"/>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E99DD29-93C6-4956-AEE9-C3AE2A787210}" type="slidenum">
              <a:rPr lang="zh-CN" altLang="en-US"/>
              <a:pPr>
                <a:defRPr/>
              </a:pPr>
              <a:t>6</a:t>
            </a:fld>
            <a:endParaRPr lang="zh-CN" altLang="en-US"/>
          </a:p>
        </p:txBody>
      </p:sp>
      <p:sp>
        <p:nvSpPr>
          <p:cNvPr id="3" name="流程图: 文档 2"/>
          <p:cNvSpPr/>
          <p:nvPr/>
        </p:nvSpPr>
        <p:spPr>
          <a:xfrm>
            <a:off x="526852" y="803374"/>
            <a:ext cx="8064896" cy="936105"/>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、餐厨垃圾的概念</a:t>
            </a:r>
          </a:p>
        </p:txBody>
      </p:sp>
      <p:pic>
        <p:nvPicPr>
          <p:cNvPr id="135171" name="Picture 3"/>
          <p:cNvPicPr>
            <a:picLocks noChangeAspect="1" noChangeArrowheads="1"/>
          </p:cNvPicPr>
          <p:nvPr/>
        </p:nvPicPr>
        <p:blipFill>
          <a:blip r:embed="rId2" cstate="print">
            <a:extLst>
              <a:ext uri="{28A0092B-C50C-407E-A947-70E740481C1C}"/>
            </a:extLst>
          </a:blip>
          <a:srcRect/>
          <a:stretch>
            <a:fillRect/>
          </a:stretch>
        </p:blipFill>
        <p:spPr bwMode="auto">
          <a:xfrm>
            <a:off x="193162" y="3233670"/>
            <a:ext cx="1667993" cy="1186508"/>
          </a:xfrm>
          <a:prstGeom prst="rect">
            <a:avLst/>
          </a:prstGeom>
          <a:ln>
            <a:noFill/>
          </a:ln>
          <a:effectLst>
            <a:softEdge rad="112500"/>
          </a:effectLst>
          <a:extLst>
            <a:ext uri="{909E8E84-426E-40DD-AFC4-6F175D3DCCD1}"/>
            <a:ext uri="{91240B29-F687-4F45-9708-019B960494DF}"/>
          </a:extLst>
        </p:spPr>
      </p:pic>
      <p:pic>
        <p:nvPicPr>
          <p:cNvPr id="135172" name="Picture 4"/>
          <p:cNvPicPr>
            <a:picLocks noChangeAspect="1" noChangeArrowheads="1"/>
          </p:cNvPicPr>
          <p:nvPr/>
        </p:nvPicPr>
        <p:blipFill>
          <a:blip r:embed="rId3" cstate="print"/>
          <a:srcRect/>
          <a:stretch>
            <a:fillRect/>
          </a:stretch>
        </p:blipFill>
        <p:spPr bwMode="auto">
          <a:xfrm>
            <a:off x="157163" y="1838325"/>
            <a:ext cx="1703387" cy="1084263"/>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pic>
      <p:pic>
        <p:nvPicPr>
          <p:cNvPr id="135173" name="Picture 5"/>
          <p:cNvPicPr>
            <a:picLocks noChangeAspect="1" noChangeArrowheads="1"/>
          </p:cNvPicPr>
          <p:nvPr/>
        </p:nvPicPr>
        <p:blipFill>
          <a:blip r:embed="rId4" cstate="print">
            <a:extLst>
              <a:ext uri="{28A0092B-C50C-407E-A947-70E740481C1C}"/>
            </a:extLst>
          </a:blip>
          <a:srcRect/>
          <a:stretch>
            <a:fillRect/>
          </a:stretch>
        </p:blipFill>
        <p:spPr bwMode="auto">
          <a:xfrm>
            <a:off x="2085587" y="3208475"/>
            <a:ext cx="1872208" cy="1228637"/>
          </a:xfrm>
          <a:prstGeom prst="rect">
            <a:avLst/>
          </a:prstGeom>
          <a:ln>
            <a:noFill/>
          </a:ln>
          <a:effectLst>
            <a:softEdge rad="112500"/>
          </a:effectLst>
          <a:extLst>
            <a:ext uri="{909E8E84-426E-40DD-AFC4-6F175D3DCCD1}"/>
            <a:ext uri="{91240B29-F687-4F45-9708-019B960494DF}"/>
          </a:extLst>
        </p:spPr>
      </p:pic>
      <p:pic>
        <p:nvPicPr>
          <p:cNvPr id="135174" name="Picture 6"/>
          <p:cNvPicPr>
            <a:picLocks noChangeAspect="1" noChangeArrowheads="1"/>
          </p:cNvPicPr>
          <p:nvPr/>
        </p:nvPicPr>
        <p:blipFill>
          <a:blip r:embed="rId5" cstate="print">
            <a:extLst>
              <a:ext uri="{28A0092B-C50C-407E-A947-70E740481C1C}"/>
            </a:extLst>
          </a:blip>
          <a:srcRect/>
          <a:stretch>
            <a:fillRect/>
          </a:stretch>
        </p:blipFill>
        <p:spPr bwMode="auto">
          <a:xfrm>
            <a:off x="4252657" y="4623195"/>
            <a:ext cx="1871933" cy="1475225"/>
          </a:xfrm>
          <a:prstGeom prst="rect">
            <a:avLst/>
          </a:prstGeom>
          <a:ln>
            <a:noFill/>
          </a:ln>
          <a:effectLst>
            <a:softEdge rad="112500"/>
          </a:effectLst>
          <a:extLst>
            <a:ext uri="{909E8E84-426E-40DD-AFC4-6F175D3DCCD1}"/>
            <a:ext uri="{91240B29-F687-4F45-9708-019B960494DF}"/>
          </a:extLst>
        </p:spPr>
      </p:pic>
      <p:pic>
        <p:nvPicPr>
          <p:cNvPr id="135175" name="Picture 7"/>
          <p:cNvPicPr>
            <a:picLocks noChangeAspect="1" noChangeArrowheads="1"/>
          </p:cNvPicPr>
          <p:nvPr/>
        </p:nvPicPr>
        <p:blipFill>
          <a:blip r:embed="rId6" cstate="print">
            <a:extLst>
              <a:ext uri="{28A0092B-C50C-407E-A947-70E740481C1C}"/>
            </a:extLst>
          </a:blip>
          <a:srcRect/>
          <a:stretch>
            <a:fillRect/>
          </a:stretch>
        </p:blipFill>
        <p:spPr bwMode="auto">
          <a:xfrm>
            <a:off x="4282820" y="3214825"/>
            <a:ext cx="1877576" cy="1228637"/>
          </a:xfrm>
          <a:prstGeom prst="rect">
            <a:avLst/>
          </a:prstGeom>
          <a:ln>
            <a:noFill/>
          </a:ln>
          <a:effectLst>
            <a:softEdge rad="112500"/>
          </a:effectLst>
          <a:extLst>
            <a:ext uri="{909E8E84-426E-40DD-AFC4-6F175D3DCCD1}"/>
            <a:ext uri="{91240B29-F687-4F45-9708-019B960494DF}"/>
          </a:extLst>
        </p:spPr>
      </p:pic>
      <p:pic>
        <p:nvPicPr>
          <p:cNvPr id="135176" name="Picture 8"/>
          <p:cNvPicPr>
            <a:picLocks noChangeAspect="1" noChangeArrowheads="1"/>
          </p:cNvPicPr>
          <p:nvPr/>
        </p:nvPicPr>
        <p:blipFill>
          <a:blip r:embed="rId7" cstate="print"/>
          <a:srcRect/>
          <a:stretch>
            <a:fillRect/>
          </a:stretch>
        </p:blipFill>
        <p:spPr bwMode="auto">
          <a:xfrm>
            <a:off x="2162175" y="1841500"/>
            <a:ext cx="1762125" cy="1082675"/>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pic>
      <p:pic>
        <p:nvPicPr>
          <p:cNvPr id="135177" name="Picture 9"/>
          <p:cNvPicPr>
            <a:picLocks noChangeAspect="1" noChangeArrowheads="1"/>
          </p:cNvPicPr>
          <p:nvPr/>
        </p:nvPicPr>
        <p:blipFill>
          <a:blip r:embed="rId8" cstate="print"/>
          <a:srcRect/>
          <a:stretch>
            <a:fillRect/>
          </a:stretch>
        </p:blipFill>
        <p:spPr bwMode="auto">
          <a:xfrm>
            <a:off x="4313238" y="1833563"/>
            <a:ext cx="1738312" cy="1090612"/>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pic>
      <p:pic>
        <p:nvPicPr>
          <p:cNvPr id="135178" name="Picture 10"/>
          <p:cNvPicPr>
            <a:picLocks noChangeAspect="1" noChangeArrowheads="1"/>
          </p:cNvPicPr>
          <p:nvPr/>
        </p:nvPicPr>
        <p:blipFill>
          <a:blip r:embed="rId9" cstate="print">
            <a:extLst>
              <a:ext uri="{28A0092B-C50C-407E-A947-70E740481C1C}"/>
            </a:extLst>
          </a:blip>
          <a:srcRect/>
          <a:stretch>
            <a:fillRect/>
          </a:stretch>
        </p:blipFill>
        <p:spPr bwMode="auto">
          <a:xfrm>
            <a:off x="145646" y="4623196"/>
            <a:ext cx="3812150" cy="1475223"/>
          </a:xfrm>
          <a:prstGeom prst="rect">
            <a:avLst/>
          </a:prstGeom>
          <a:ln>
            <a:noFill/>
          </a:ln>
          <a:effectLst>
            <a:softEdge rad="112500"/>
          </a:effectLst>
          <a:extLst>
            <a:ext uri="{909E8E84-426E-40DD-AFC4-6F175D3DCCD1}"/>
            <a:ext uri="{91240B29-F687-4F45-9708-019B960494DF}"/>
          </a:extLst>
        </p:spPr>
      </p:pic>
      <p:cxnSp>
        <p:nvCxnSpPr>
          <p:cNvPr id="19" name="直接连接符 18"/>
          <p:cNvCxnSpPr/>
          <p:nvPr/>
        </p:nvCxnSpPr>
        <p:spPr>
          <a:xfrm>
            <a:off x="6300788" y="1806575"/>
            <a:ext cx="0" cy="4292600"/>
          </a:xfrm>
          <a:prstGeom prst="line">
            <a:avLst/>
          </a:prstGeom>
          <a:ln w="57150">
            <a:prstDash val="sysDot"/>
          </a:ln>
        </p:spPr>
        <p:style>
          <a:lnRef idx="1">
            <a:schemeClr val="accent1"/>
          </a:lnRef>
          <a:fillRef idx="0">
            <a:schemeClr val="accent1"/>
          </a:fillRef>
          <a:effectRef idx="0">
            <a:schemeClr val="accent1"/>
          </a:effectRef>
          <a:fontRef idx="minor">
            <a:schemeClr val="tx1"/>
          </a:fontRef>
        </p:style>
      </p:cxnSp>
      <p:pic>
        <p:nvPicPr>
          <p:cNvPr id="135179" name="Picture 11"/>
          <p:cNvPicPr>
            <a:picLocks noChangeAspect="1" noChangeArrowheads="1"/>
          </p:cNvPicPr>
          <p:nvPr/>
        </p:nvPicPr>
        <p:blipFill>
          <a:blip r:embed="rId10" cstate="print"/>
          <a:srcRect/>
          <a:stretch>
            <a:fillRect/>
          </a:stretch>
        </p:blipFill>
        <p:spPr bwMode="auto">
          <a:xfrm>
            <a:off x="6538913" y="1758950"/>
            <a:ext cx="2281237" cy="1525588"/>
          </a:xfrm>
          <a:prstGeom prst="rect">
            <a:avLst/>
          </a:prstGeom>
          <a:noFill/>
          <a:ln>
            <a:noFill/>
          </a:ln>
          <a:effectLst>
            <a:prstShdw prst="shdw18" dist="17961" dir="13500000">
              <a:schemeClr val="accent1">
                <a:gamma/>
                <a:shade val="60000"/>
                <a:invGamma/>
              </a:schemeClr>
            </a:prstShdw>
          </a:effectLst>
          <a:extLst>
            <a:ext uri="{909E8E84-426E-40DD-AFC4-6F175D3DCCD1}"/>
            <a:ext uri="{91240B29-F687-4F45-9708-019B960494DF}"/>
          </a:extLst>
        </p:spPr>
      </p:pic>
      <p:pic>
        <p:nvPicPr>
          <p:cNvPr id="135180" name="Picture 12"/>
          <p:cNvPicPr>
            <a:picLocks noChangeAspect="1" noChangeArrowheads="1"/>
          </p:cNvPicPr>
          <p:nvPr/>
        </p:nvPicPr>
        <p:blipFill>
          <a:blip r:embed="rId11" cstate="print">
            <a:extLst>
              <a:ext uri="{28A0092B-C50C-407E-A947-70E740481C1C}"/>
            </a:extLst>
          </a:blip>
          <a:srcRect/>
          <a:stretch>
            <a:fillRect/>
          </a:stretch>
        </p:blipFill>
        <p:spPr bwMode="auto">
          <a:xfrm>
            <a:off x="6539366" y="3427395"/>
            <a:ext cx="2281106" cy="2654884"/>
          </a:xfrm>
          <a:prstGeom prst="rect">
            <a:avLst/>
          </a:prstGeom>
          <a:ln>
            <a:noFill/>
          </a:ln>
          <a:effectLst>
            <a:softEdge rad="112500"/>
          </a:effectLst>
          <a:extLst>
            <a:ext uri="{909E8E84-426E-40DD-AFC4-6F175D3DCCD1}"/>
            <a:ext uri="{91240B29-F687-4F45-9708-019B960494DF}"/>
          </a:extLst>
        </p:spPr>
      </p:pic>
      <p:pic>
        <p:nvPicPr>
          <p:cNvPr id="16" name="Picture 4"/>
          <p:cNvPicPr>
            <a:picLocks noChangeAspect="1" noChangeArrowheads="1"/>
          </p:cNvPicPr>
          <p:nvPr/>
        </p:nvPicPr>
        <p:blipFill>
          <a:blip r:embed="rId3" cstate="print">
            <a:extLst>
              <a:ext uri="{28A0092B-C50C-407E-A947-70E740481C1C}"/>
            </a:extLst>
          </a:blip>
          <a:srcRect/>
          <a:stretch>
            <a:fillRect/>
          </a:stretch>
        </p:blipFill>
        <p:spPr bwMode="auto">
          <a:xfrm>
            <a:off x="165141" y="1828558"/>
            <a:ext cx="1703960" cy="1084338"/>
          </a:xfrm>
          <a:prstGeom prst="rect">
            <a:avLst/>
          </a:prstGeom>
          <a:ln>
            <a:noFill/>
          </a:ln>
          <a:effectLst>
            <a:softEdge rad="112500"/>
          </a:effectLst>
          <a:extLst>
            <a:ext uri="{909E8E84-426E-40DD-AFC4-6F175D3DCCD1}"/>
            <a:ext uri="{91240B29-F687-4F45-9708-019B960494DF}"/>
          </a:extLst>
        </p:spPr>
      </p:pic>
      <p:pic>
        <p:nvPicPr>
          <p:cNvPr id="17" name="Picture 8"/>
          <p:cNvPicPr>
            <a:picLocks noChangeAspect="1" noChangeArrowheads="1"/>
          </p:cNvPicPr>
          <p:nvPr/>
        </p:nvPicPr>
        <p:blipFill>
          <a:blip r:embed="rId7" cstate="print">
            <a:extLst>
              <a:ext uri="{28A0092B-C50C-407E-A947-70E740481C1C}"/>
            </a:extLst>
          </a:blip>
          <a:srcRect/>
          <a:stretch>
            <a:fillRect/>
          </a:stretch>
        </p:blipFill>
        <p:spPr bwMode="auto">
          <a:xfrm>
            <a:off x="2169814" y="1832001"/>
            <a:ext cx="1762060" cy="1083238"/>
          </a:xfrm>
          <a:prstGeom prst="rect">
            <a:avLst/>
          </a:prstGeom>
          <a:ln>
            <a:noFill/>
          </a:ln>
          <a:effectLst>
            <a:softEdge rad="112500"/>
          </a:effectLst>
          <a:extLst>
            <a:ext uri="{909E8E84-426E-40DD-AFC4-6F175D3DCCD1}"/>
            <a:ext uri="{91240B29-F687-4F45-9708-019B960494DF}"/>
          </a:extLst>
        </p:spPr>
      </p:pic>
      <p:pic>
        <p:nvPicPr>
          <p:cNvPr id="18" name="Picture 9"/>
          <p:cNvPicPr>
            <a:picLocks noChangeAspect="1" noChangeArrowheads="1"/>
          </p:cNvPicPr>
          <p:nvPr/>
        </p:nvPicPr>
        <p:blipFill>
          <a:blip r:embed="rId8" cstate="print">
            <a:extLst>
              <a:ext uri="{28A0092B-C50C-407E-A947-70E740481C1C}"/>
            </a:extLst>
          </a:blip>
          <a:srcRect/>
          <a:stretch>
            <a:fillRect/>
          </a:stretch>
        </p:blipFill>
        <p:spPr bwMode="auto">
          <a:xfrm>
            <a:off x="4321060" y="1823635"/>
            <a:ext cx="1738738" cy="1091604"/>
          </a:xfrm>
          <a:prstGeom prst="rect">
            <a:avLst/>
          </a:prstGeom>
          <a:ln>
            <a:noFill/>
          </a:ln>
          <a:effectLst>
            <a:softEdge rad="112500"/>
          </a:effectLst>
          <a:extLst>
            <a:ext uri="{909E8E84-426E-40DD-AFC4-6F175D3DCCD1}"/>
            <a:ext uri="{91240B29-F687-4F45-9708-019B960494DF}"/>
          </a:extLst>
        </p:spPr>
      </p:pic>
      <p:pic>
        <p:nvPicPr>
          <p:cNvPr id="20" name="Picture 11"/>
          <p:cNvPicPr>
            <a:picLocks noChangeAspect="1" noChangeArrowheads="1"/>
          </p:cNvPicPr>
          <p:nvPr/>
        </p:nvPicPr>
        <p:blipFill>
          <a:blip r:embed="rId10" cstate="print"/>
          <a:srcRect/>
          <a:stretch>
            <a:fillRect/>
          </a:stretch>
        </p:blipFill>
        <p:spPr bwMode="auto">
          <a:xfrm>
            <a:off x="6546850" y="1749425"/>
            <a:ext cx="2281238" cy="1525588"/>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651125" y="3446463"/>
            <a:ext cx="2784475" cy="973137"/>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marL="363538" indent="-269875" fontAlgn="auto">
              <a:spcBef>
                <a:spcPts val="0"/>
              </a:spcBef>
              <a:spcAft>
                <a:spcPts val="0"/>
              </a:spcAft>
              <a:buFont typeface="Wingdings" pitchFamily="2" charset="2"/>
              <a:buChar char="l"/>
              <a:defRPr/>
            </a:pPr>
            <a:r>
              <a:rPr lang="zh-CN" altLang="en-US" sz="1700" b="1" dirty="0">
                <a:solidFill>
                  <a:schemeClr val="tx2"/>
                </a:solidFill>
              </a:rPr>
              <a:t>厌氧处理 （产沼</a:t>
            </a:r>
            <a:r>
              <a:rPr lang="en-US" altLang="zh-CN" sz="1700" b="1" dirty="0">
                <a:solidFill>
                  <a:schemeClr val="tx2"/>
                </a:solidFill>
              </a:rPr>
              <a:t>/</a:t>
            </a:r>
            <a:r>
              <a:rPr lang="zh-CN" altLang="en-US" sz="1700" b="1" dirty="0">
                <a:solidFill>
                  <a:schemeClr val="tx2"/>
                </a:solidFill>
              </a:rPr>
              <a:t>制肥）</a:t>
            </a:r>
            <a:endParaRPr lang="en-US" altLang="zh-CN" sz="1700" b="1" dirty="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a:solidFill>
                  <a:schemeClr val="tx2"/>
                </a:solidFill>
              </a:rPr>
              <a:t>好氧处理     （制肥料）</a:t>
            </a:r>
            <a:endParaRPr lang="en-US" altLang="zh-CN" sz="1700" b="1" dirty="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a:solidFill>
                  <a:schemeClr val="tx2"/>
                </a:solidFill>
              </a:rPr>
              <a:t>饲料化处理（制饲料）</a:t>
            </a:r>
          </a:p>
        </p:txBody>
      </p:sp>
      <p:sp>
        <p:nvSpPr>
          <p:cNvPr id="8" name="TextBox 7"/>
          <p:cNvSpPr txBox="1"/>
          <p:nvPr/>
        </p:nvSpPr>
        <p:spPr>
          <a:xfrm>
            <a:off x="2651125" y="4743450"/>
            <a:ext cx="2784475" cy="97155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marL="363538" indent="-269875" fontAlgn="auto">
              <a:spcBef>
                <a:spcPts val="0"/>
              </a:spcBef>
              <a:spcAft>
                <a:spcPts val="0"/>
              </a:spcAft>
              <a:buFont typeface="Wingdings" pitchFamily="2" charset="2"/>
              <a:buChar char="l"/>
              <a:defRPr/>
            </a:pPr>
            <a:r>
              <a:rPr lang="en-US" altLang="zh-CN" sz="1700" b="1" dirty="0">
                <a:solidFill>
                  <a:schemeClr val="tx2"/>
                </a:solidFill>
              </a:rPr>
              <a:t>pH</a:t>
            </a:r>
            <a:r>
              <a:rPr lang="zh-CN" altLang="en-US" sz="1700" b="1" dirty="0">
                <a:solidFill>
                  <a:schemeClr val="tx2"/>
                </a:solidFill>
              </a:rPr>
              <a:t>值调节</a:t>
            </a:r>
            <a:endParaRPr lang="en-US" altLang="zh-CN" sz="1700" b="1" dirty="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a:solidFill>
                  <a:schemeClr val="tx2"/>
                </a:solidFill>
              </a:rPr>
              <a:t>高分子物水解</a:t>
            </a:r>
            <a:endParaRPr lang="en-US" altLang="zh-CN" sz="1700" b="1" dirty="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a:solidFill>
                  <a:schemeClr val="tx2"/>
                </a:solidFill>
              </a:rPr>
              <a:t>裂解与合成</a:t>
            </a:r>
          </a:p>
        </p:txBody>
      </p:sp>
      <p:sp>
        <p:nvSpPr>
          <p:cNvPr id="7" name="TextBox 6"/>
          <p:cNvSpPr txBox="1"/>
          <p:nvPr/>
        </p:nvSpPr>
        <p:spPr>
          <a:xfrm>
            <a:off x="2651125" y="2151063"/>
            <a:ext cx="2784475" cy="97155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marL="363538" indent="-269875" fontAlgn="auto">
              <a:spcBef>
                <a:spcPts val="0"/>
              </a:spcBef>
              <a:spcAft>
                <a:spcPts val="0"/>
              </a:spcAft>
              <a:buFont typeface="Wingdings" pitchFamily="2" charset="2"/>
              <a:buChar char="l"/>
              <a:defRPr/>
            </a:pPr>
            <a:r>
              <a:rPr lang="zh-CN" altLang="en-US" sz="1700" b="1" dirty="0" smtClean="0">
                <a:solidFill>
                  <a:schemeClr val="tx2"/>
                </a:solidFill>
              </a:rPr>
              <a:t>大件垃圾的分选</a:t>
            </a:r>
            <a:endParaRPr lang="en-US" altLang="zh-CN" sz="1700" b="1" dirty="0" smtClean="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smtClean="0">
                <a:solidFill>
                  <a:schemeClr val="tx2"/>
                </a:solidFill>
              </a:rPr>
              <a:t>油水分离</a:t>
            </a:r>
            <a:r>
              <a:rPr lang="zh-CN" altLang="en-US" sz="1700" b="1" dirty="0">
                <a:solidFill>
                  <a:schemeClr val="tx2"/>
                </a:solidFill>
              </a:rPr>
              <a:t>（提取油脂）</a:t>
            </a:r>
            <a:endParaRPr lang="en-US" altLang="zh-CN" sz="1700" b="1" dirty="0">
              <a:solidFill>
                <a:schemeClr val="tx2"/>
              </a:solidFill>
            </a:endParaRPr>
          </a:p>
          <a:p>
            <a:pPr marL="363538" indent="-269875" fontAlgn="auto">
              <a:spcBef>
                <a:spcPts val="0"/>
              </a:spcBef>
              <a:spcAft>
                <a:spcPts val="0"/>
              </a:spcAft>
              <a:buFont typeface="Wingdings" pitchFamily="2" charset="2"/>
              <a:buChar char="l"/>
              <a:defRPr/>
            </a:pPr>
            <a:r>
              <a:rPr lang="zh-CN" altLang="en-US" sz="1700" b="1" dirty="0">
                <a:solidFill>
                  <a:schemeClr val="tx2"/>
                </a:solidFill>
              </a:rPr>
              <a:t>固液分离</a:t>
            </a:r>
          </a:p>
        </p:txBody>
      </p:sp>
      <p:sp>
        <p:nvSpPr>
          <p:cNvPr id="2" name="灯片编号占位符 1"/>
          <p:cNvSpPr>
            <a:spLocks noGrp="1"/>
          </p:cNvSpPr>
          <p:nvPr>
            <p:ph type="sldNum" sz="quarter" idx="10"/>
          </p:nvPr>
        </p:nvSpPr>
        <p:spPr/>
        <p:txBody>
          <a:bodyPr/>
          <a:lstStyle/>
          <a:p>
            <a:pPr>
              <a:defRPr/>
            </a:pPr>
            <a:fld id="{F6557498-7A08-4460-9450-CBD15214BA64}" type="slidenum">
              <a:rPr lang="zh-CN" altLang="en-US"/>
              <a:pPr>
                <a:defRPr/>
              </a:pPr>
              <a:t>60</a:t>
            </a:fld>
            <a:endParaRPr lang="zh-CN" altLang="en-US"/>
          </a:p>
        </p:txBody>
      </p:sp>
      <p:sp>
        <p:nvSpPr>
          <p:cNvPr id="3" name="TextBox 2"/>
          <p:cNvSpPr txBox="1"/>
          <p:nvPr/>
        </p:nvSpPr>
        <p:spPr>
          <a:xfrm>
            <a:off x="1115616" y="2132856"/>
            <a:ext cx="1570628" cy="1008112"/>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00"/>
                </a:solidFill>
              </a:rPr>
              <a:t>物理处理</a:t>
            </a:r>
          </a:p>
        </p:txBody>
      </p:sp>
      <p:sp>
        <p:nvSpPr>
          <p:cNvPr id="4" name="流程图: 文档 3"/>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、餐厨垃圾处理技术综述</a:t>
            </a:r>
          </a:p>
        </p:txBody>
      </p:sp>
      <p:sp>
        <p:nvSpPr>
          <p:cNvPr id="5" name="TextBox 4"/>
          <p:cNvSpPr txBox="1"/>
          <p:nvPr/>
        </p:nvSpPr>
        <p:spPr>
          <a:xfrm>
            <a:off x="1115616" y="3429000"/>
            <a:ext cx="1570628" cy="1008112"/>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00"/>
                </a:solidFill>
              </a:rPr>
              <a:t>生物处理</a:t>
            </a:r>
          </a:p>
        </p:txBody>
      </p:sp>
      <p:sp>
        <p:nvSpPr>
          <p:cNvPr id="6" name="TextBox 5"/>
          <p:cNvSpPr txBox="1"/>
          <p:nvPr/>
        </p:nvSpPr>
        <p:spPr>
          <a:xfrm>
            <a:off x="1115616" y="4725144"/>
            <a:ext cx="1570628" cy="1008112"/>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00"/>
                </a:solidFill>
              </a:rPr>
              <a:t>化学处理</a:t>
            </a:r>
          </a:p>
        </p:txBody>
      </p:sp>
      <p:sp>
        <p:nvSpPr>
          <p:cNvPr id="10" name="TextBox 9"/>
          <p:cNvSpPr txBox="1"/>
          <p:nvPr/>
        </p:nvSpPr>
        <p:spPr>
          <a:xfrm>
            <a:off x="5810250" y="2133600"/>
            <a:ext cx="2001838" cy="1008063"/>
          </a:xfrm>
          <a:prstGeom prst="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zh-CN" altLang="en-US" b="1" dirty="0">
                <a:solidFill>
                  <a:schemeClr val="tx2"/>
                </a:solidFill>
              </a:rPr>
              <a:t>主要用于预处理</a:t>
            </a:r>
          </a:p>
        </p:txBody>
      </p:sp>
      <p:sp>
        <p:nvSpPr>
          <p:cNvPr id="11" name="TextBox 10"/>
          <p:cNvSpPr txBox="1"/>
          <p:nvPr/>
        </p:nvSpPr>
        <p:spPr>
          <a:xfrm>
            <a:off x="5810250" y="3429000"/>
            <a:ext cx="2001838" cy="1008063"/>
          </a:xfrm>
          <a:prstGeom prst="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zh-CN" altLang="en-US" b="1" dirty="0">
                <a:solidFill>
                  <a:schemeClr val="tx2"/>
                </a:solidFill>
              </a:rPr>
              <a:t>主要处理工艺</a:t>
            </a:r>
          </a:p>
        </p:txBody>
      </p:sp>
      <p:sp>
        <p:nvSpPr>
          <p:cNvPr id="12" name="TextBox 11"/>
          <p:cNvSpPr txBox="1"/>
          <p:nvPr/>
        </p:nvSpPr>
        <p:spPr>
          <a:xfrm>
            <a:off x="5810250" y="4724400"/>
            <a:ext cx="2001838" cy="1008063"/>
          </a:xfrm>
          <a:prstGeom prst="rect">
            <a:avLst/>
          </a:prstGeom>
          <a:solidFill>
            <a:schemeClr val="accent1">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zh-CN" altLang="en-US" b="1" smtClean="0">
                <a:solidFill>
                  <a:schemeClr val="tx2"/>
                </a:solidFill>
                <a:latin typeface="Calibri" pitchFamily="34" charset="0"/>
              </a:rPr>
              <a:t>辅助处理</a:t>
            </a:r>
            <a:r>
              <a:rPr lang="en-US" altLang="zh-CN" b="1" smtClean="0">
                <a:solidFill>
                  <a:schemeClr val="tx2"/>
                </a:solidFill>
                <a:latin typeface="Calibri" pitchFamily="34" charset="0"/>
              </a:rPr>
              <a:t>/</a:t>
            </a:r>
          </a:p>
          <a:p>
            <a:pPr algn="ctr" eaLnBrk="1" hangingPunct="1">
              <a:defRPr/>
            </a:pPr>
            <a:r>
              <a:rPr lang="zh-CN" altLang="en-US" b="1" smtClean="0">
                <a:solidFill>
                  <a:schemeClr val="tx2"/>
                </a:solidFill>
                <a:latin typeface="Calibri" pitchFamily="34" charset="0"/>
              </a:rPr>
              <a:t>资源化利用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7" grpId="0" animBg="1"/>
      <p:bldP spid="10" grpId="0" animBg="1"/>
      <p:bldP spid="11" grpId="0" animBg="1"/>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679733E-DBE4-4DEC-BF56-07B8E01AD223}" type="slidenum">
              <a:rPr lang="zh-CN" altLang="en-US"/>
              <a:pPr>
                <a:defRPr/>
              </a:pPr>
              <a:t>61</a:t>
            </a:fld>
            <a:endParaRPr lang="zh-CN" altLang="en-US"/>
          </a:p>
        </p:txBody>
      </p:sp>
      <p:sp>
        <p:nvSpPr>
          <p:cNvPr id="47" name="圆角矩形 46"/>
          <p:cNvSpPr/>
          <p:nvPr/>
        </p:nvSpPr>
        <p:spPr>
          <a:xfrm>
            <a:off x="500063" y="1000125"/>
            <a:ext cx="7993062"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、饲料化技术简介</a:t>
            </a:r>
          </a:p>
        </p:txBody>
      </p:sp>
      <p:sp>
        <p:nvSpPr>
          <p:cNvPr id="74756" name="矩形 28"/>
          <p:cNvSpPr>
            <a:spLocks noChangeArrowheads="1"/>
          </p:cNvSpPr>
          <p:nvPr/>
        </p:nvSpPr>
        <p:spPr bwMode="auto">
          <a:xfrm>
            <a:off x="500063" y="1928813"/>
            <a:ext cx="2487612" cy="461962"/>
          </a:xfrm>
          <a:prstGeom prst="rect">
            <a:avLst/>
          </a:prstGeom>
          <a:noFill/>
          <a:ln w="9525">
            <a:noFill/>
            <a:miter lim="800000"/>
            <a:headEnd/>
            <a:tailEnd/>
          </a:ln>
        </p:spPr>
        <p:txBody>
          <a:bodyPr>
            <a:spAutoFit/>
          </a:bodyPr>
          <a:lstStyle/>
          <a:p>
            <a:pPr marL="363538" indent="-363538" algn="just"/>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）工艺流程</a:t>
            </a:r>
            <a:endParaRPr lang="zh-CN" altLang="en-US" sz="2400" b="1">
              <a:solidFill>
                <a:schemeClr val="tx2"/>
              </a:solidFill>
              <a:latin typeface="宋体" pitchFamily="2" charset="-122"/>
              <a:ea typeface="黑体" pitchFamily="49" charset="-122"/>
              <a:cs typeface="Arial" charset="0"/>
            </a:endParaRPr>
          </a:p>
        </p:txBody>
      </p:sp>
      <p:pic>
        <p:nvPicPr>
          <p:cNvPr id="74757" name="Picture 5" descr="饲料技术原则工艺流程"/>
          <p:cNvPicPr>
            <a:picLocks noChangeAspect="1" noChangeArrowheads="1"/>
          </p:cNvPicPr>
          <p:nvPr/>
        </p:nvPicPr>
        <p:blipFill>
          <a:blip r:embed="rId2" cstate="print"/>
          <a:srcRect t="12563" b="29036"/>
          <a:stretch>
            <a:fillRect/>
          </a:stretch>
        </p:blipFill>
        <p:spPr bwMode="auto">
          <a:xfrm>
            <a:off x="2890838" y="1758950"/>
            <a:ext cx="5929312" cy="4456113"/>
          </a:xfrm>
          <a:prstGeom prst="rect">
            <a:avLst/>
          </a:prstGeom>
          <a:noFill/>
          <a:ln w="9525">
            <a:noFill/>
            <a:miter lim="800000"/>
            <a:headEnd/>
            <a:tailEnd/>
          </a:ln>
        </p:spPr>
      </p:pic>
      <p:sp>
        <p:nvSpPr>
          <p:cNvPr id="74758" name="矩形 28"/>
          <p:cNvSpPr>
            <a:spLocks noChangeArrowheads="1"/>
          </p:cNvSpPr>
          <p:nvPr/>
        </p:nvSpPr>
        <p:spPr bwMode="auto">
          <a:xfrm>
            <a:off x="500063" y="2381250"/>
            <a:ext cx="2816225"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74759" name="矩形 28"/>
          <p:cNvSpPr>
            <a:spLocks noChangeArrowheads="1"/>
          </p:cNvSpPr>
          <p:nvPr/>
        </p:nvSpPr>
        <p:spPr bwMode="auto">
          <a:xfrm>
            <a:off x="357188" y="2881313"/>
            <a:ext cx="2533650" cy="3084512"/>
          </a:xfrm>
          <a:prstGeom prst="rect">
            <a:avLst/>
          </a:prstGeom>
          <a:noFill/>
          <a:ln w="9525">
            <a:noFill/>
            <a:miter lim="800000"/>
            <a:headEnd/>
            <a:tailEnd/>
          </a:ln>
        </p:spPr>
        <p:txBody>
          <a:bodyPr>
            <a:spAutoFit/>
          </a:bodyPr>
          <a:lstStyle/>
          <a:p>
            <a:pPr>
              <a:lnSpc>
                <a:spcPct val="12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1</a:t>
            </a:r>
            <a:r>
              <a:rPr lang="zh-CN" altLang="en-US" b="1" dirty="0">
                <a:solidFill>
                  <a:srgbClr val="002060"/>
                </a:solidFill>
                <a:ea typeface="黑体" pitchFamily="49" charset="-122"/>
                <a:cs typeface="Arial" charset="0"/>
              </a:rPr>
              <a:t>）储料槽及螺旋输送机</a:t>
            </a:r>
          </a:p>
          <a:p>
            <a:pPr>
              <a:lnSpc>
                <a:spcPct val="12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）脱水机</a:t>
            </a:r>
          </a:p>
          <a:p>
            <a:pPr>
              <a:lnSpc>
                <a:spcPct val="12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3</a:t>
            </a:r>
            <a:r>
              <a:rPr lang="zh-CN" altLang="en-US" b="1" dirty="0">
                <a:solidFill>
                  <a:srgbClr val="002060"/>
                </a:solidFill>
                <a:ea typeface="黑体" pitchFamily="49" charset="-122"/>
                <a:cs typeface="Arial" charset="0"/>
              </a:rPr>
              <a:t>）烘干机</a:t>
            </a:r>
            <a:endParaRPr lang="en-US" altLang="zh-CN" b="1" dirty="0">
              <a:solidFill>
                <a:srgbClr val="002060"/>
              </a:solidFill>
              <a:ea typeface="黑体" pitchFamily="49" charset="-122"/>
              <a:cs typeface="Arial" charset="0"/>
            </a:endParaRPr>
          </a:p>
          <a:p>
            <a:pPr>
              <a:lnSpc>
                <a:spcPct val="12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4</a:t>
            </a:r>
            <a:r>
              <a:rPr lang="zh-CN" altLang="en-US" b="1" dirty="0">
                <a:solidFill>
                  <a:srgbClr val="002060"/>
                </a:solidFill>
                <a:ea typeface="黑体" pitchFamily="49" charset="-122"/>
                <a:cs typeface="Arial" charset="0"/>
              </a:rPr>
              <a:t>）后处理设备，包括筛分、磁选、称重装袋</a:t>
            </a:r>
          </a:p>
          <a:p>
            <a:pPr>
              <a:lnSpc>
                <a:spcPct val="120000"/>
              </a:lnSpc>
            </a:pP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5</a:t>
            </a:r>
            <a:r>
              <a:rPr lang="zh-CN" altLang="en-US" b="1" dirty="0">
                <a:solidFill>
                  <a:srgbClr val="002060"/>
                </a:solidFill>
                <a:ea typeface="黑体" pitchFamily="49" charset="-122"/>
                <a:cs typeface="Arial" charset="0"/>
              </a:rPr>
              <a:t>）螺旋输送机</a:t>
            </a:r>
          </a:p>
          <a:p>
            <a:pPr>
              <a:lnSpc>
                <a:spcPct val="120000"/>
              </a:lnSpc>
            </a:pPr>
            <a:endParaRPr lang="zh-CN" altLang="en-US" b="1" dirty="0">
              <a:solidFill>
                <a:srgbClr val="0066FF"/>
              </a:solidFill>
              <a:ea typeface="黑体" pitchFamily="49" charset="-122"/>
              <a:cs typeface="Arial"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BEB113CE-0625-4CF6-B78D-5F38555301A1}" type="slidenum">
              <a:rPr lang="zh-CN" altLang="en-US"/>
              <a:pPr>
                <a:defRPr/>
              </a:pPr>
              <a:t>62</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、饲料化技术简介</a:t>
            </a:r>
          </a:p>
        </p:txBody>
      </p:sp>
      <p:sp>
        <p:nvSpPr>
          <p:cNvPr id="75780" name="矩形 28"/>
          <p:cNvSpPr>
            <a:spLocks noChangeArrowheads="1"/>
          </p:cNvSpPr>
          <p:nvPr/>
        </p:nvSpPr>
        <p:spPr bwMode="auto">
          <a:xfrm>
            <a:off x="428625" y="1571625"/>
            <a:ext cx="2816225"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pic>
        <p:nvPicPr>
          <p:cNvPr id="54277" name="Picture 5" descr="DSC03574"/>
          <p:cNvPicPr>
            <a:picLocks noChangeAspect="1" noChangeArrowheads="1"/>
          </p:cNvPicPr>
          <p:nvPr/>
        </p:nvPicPr>
        <p:blipFill>
          <a:blip r:embed="rId2" cstate="print">
            <a:extLst>
              <a:ext uri="{28A0092B-C50C-407E-A947-70E740481C1C}"/>
            </a:extLst>
          </a:blip>
          <a:srcRect/>
          <a:stretch>
            <a:fillRect/>
          </a:stretch>
        </p:blipFill>
        <p:spPr bwMode="auto">
          <a:xfrm>
            <a:off x="1690538" y="2070913"/>
            <a:ext cx="2233390" cy="1786712"/>
          </a:xfrm>
          <a:prstGeom prst="rect">
            <a:avLst/>
          </a:prstGeom>
          <a:ln>
            <a:noFill/>
          </a:ln>
          <a:effectLst>
            <a:softEdge rad="112500"/>
          </a:effectLst>
          <a:extLst>
            <a:ext uri="{909E8E84-426E-40DD-AFC4-6F175D3DCCD1}"/>
            <a:ext uri="{91240B29-F687-4F45-9708-019B960494DF}"/>
          </a:extLst>
        </p:spPr>
      </p:pic>
      <p:pic>
        <p:nvPicPr>
          <p:cNvPr id="54278" name="Picture 6" descr="CIMG3841"/>
          <p:cNvPicPr>
            <a:picLocks noChangeAspect="1" noChangeArrowheads="1"/>
          </p:cNvPicPr>
          <p:nvPr/>
        </p:nvPicPr>
        <p:blipFill>
          <a:blip r:embed="rId3" cstate="print">
            <a:extLst>
              <a:ext uri="{28A0092B-C50C-407E-A947-70E740481C1C}"/>
            </a:extLst>
          </a:blip>
          <a:srcRect/>
          <a:stretch>
            <a:fillRect/>
          </a:stretch>
        </p:blipFill>
        <p:spPr bwMode="auto">
          <a:xfrm>
            <a:off x="4905226" y="2070913"/>
            <a:ext cx="2382283" cy="1786712"/>
          </a:xfrm>
          <a:prstGeom prst="rect">
            <a:avLst/>
          </a:prstGeom>
          <a:ln>
            <a:noFill/>
          </a:ln>
          <a:effectLst>
            <a:softEdge rad="112500"/>
          </a:effectLst>
          <a:extLst>
            <a:ext uri="{909E8E84-426E-40DD-AFC4-6F175D3DCCD1}"/>
            <a:ext uri="{91240B29-F687-4F45-9708-019B960494DF}"/>
          </a:extLst>
        </p:spPr>
      </p:pic>
      <p:pic>
        <p:nvPicPr>
          <p:cNvPr id="54279" name="Picture 7" descr="DSC03552"/>
          <p:cNvPicPr>
            <a:picLocks noChangeAspect="1" noChangeArrowheads="1"/>
          </p:cNvPicPr>
          <p:nvPr/>
        </p:nvPicPr>
        <p:blipFill>
          <a:blip r:embed="rId4" cstate="print">
            <a:extLst>
              <a:ext uri="{28A0092B-C50C-407E-A947-70E740481C1C}"/>
            </a:extLst>
          </a:blip>
          <a:srcRect/>
          <a:stretch>
            <a:fillRect/>
          </a:stretch>
        </p:blipFill>
        <p:spPr bwMode="auto">
          <a:xfrm>
            <a:off x="4905227" y="4055975"/>
            <a:ext cx="2307836" cy="1730464"/>
          </a:xfrm>
          <a:prstGeom prst="rect">
            <a:avLst/>
          </a:prstGeom>
          <a:ln>
            <a:noFill/>
          </a:ln>
          <a:effectLst>
            <a:softEdge rad="112500"/>
          </a:effectLst>
          <a:extLst>
            <a:ext uri="{909E8E84-426E-40DD-AFC4-6F175D3DCCD1}"/>
            <a:ext uri="{91240B29-F687-4F45-9708-019B960494DF}"/>
          </a:extLst>
        </p:spPr>
      </p:pic>
      <p:pic>
        <p:nvPicPr>
          <p:cNvPr id="54280" name="Picture 8" descr="DSC03559"/>
          <p:cNvPicPr>
            <a:picLocks noChangeAspect="1" noChangeArrowheads="1"/>
          </p:cNvPicPr>
          <p:nvPr/>
        </p:nvPicPr>
        <p:blipFill>
          <a:blip r:embed="rId5" cstate="print">
            <a:extLst>
              <a:ext uri="{28A0092B-C50C-407E-A947-70E740481C1C}"/>
            </a:extLst>
          </a:blip>
          <a:srcRect/>
          <a:stretch>
            <a:fillRect/>
          </a:stretch>
        </p:blipFill>
        <p:spPr bwMode="auto">
          <a:xfrm>
            <a:off x="1693713" y="4075710"/>
            <a:ext cx="2230081" cy="1674215"/>
          </a:xfrm>
          <a:prstGeom prst="rect">
            <a:avLst/>
          </a:prstGeom>
          <a:ln>
            <a:noFill/>
          </a:ln>
          <a:effectLst>
            <a:softEdge rad="112500"/>
          </a:effectLst>
          <a:extLst>
            <a:ext uri="{909E8E84-426E-40DD-AFC4-6F175D3DCCD1}"/>
            <a:ext uri="{91240B29-F687-4F45-9708-019B960494DF}"/>
          </a:extLst>
        </p:spPr>
      </p:pic>
      <p:sp>
        <p:nvSpPr>
          <p:cNvPr id="75785" name="矩形 28"/>
          <p:cNvSpPr>
            <a:spLocks noChangeArrowheads="1"/>
          </p:cNvSpPr>
          <p:nvPr/>
        </p:nvSpPr>
        <p:spPr bwMode="auto">
          <a:xfrm>
            <a:off x="1547813" y="3778250"/>
            <a:ext cx="2382837" cy="4000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储料槽及螺旋输送机</a:t>
            </a:r>
          </a:p>
        </p:txBody>
      </p:sp>
      <p:sp>
        <p:nvSpPr>
          <p:cNvPr id="75786" name="矩形 28"/>
          <p:cNvSpPr>
            <a:spLocks noChangeArrowheads="1"/>
          </p:cNvSpPr>
          <p:nvPr/>
        </p:nvSpPr>
        <p:spPr bwMode="auto">
          <a:xfrm>
            <a:off x="5829300" y="5778500"/>
            <a:ext cx="1190625" cy="395288"/>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脱水机</a:t>
            </a:r>
          </a:p>
        </p:txBody>
      </p:sp>
      <p:sp>
        <p:nvSpPr>
          <p:cNvPr id="75787" name="矩形 28"/>
          <p:cNvSpPr>
            <a:spLocks noChangeArrowheads="1"/>
          </p:cNvSpPr>
          <p:nvPr/>
        </p:nvSpPr>
        <p:spPr bwMode="auto">
          <a:xfrm>
            <a:off x="2378075" y="5743575"/>
            <a:ext cx="1041400" cy="395288"/>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烘干机</a:t>
            </a:r>
          </a:p>
        </p:txBody>
      </p:sp>
      <p:sp>
        <p:nvSpPr>
          <p:cNvPr id="75788" name="矩形 28"/>
          <p:cNvSpPr>
            <a:spLocks noChangeArrowheads="1"/>
          </p:cNvSpPr>
          <p:nvPr/>
        </p:nvSpPr>
        <p:spPr bwMode="auto">
          <a:xfrm>
            <a:off x="4976813" y="3778250"/>
            <a:ext cx="2159000" cy="4000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储料槽及螺旋输送机</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A8F4470-3EBF-4AAB-8BAE-F2F7024C9E91}" type="slidenum">
              <a:rPr lang="zh-CN" altLang="en-US"/>
              <a:pPr>
                <a:defRPr/>
              </a:pPr>
              <a:t>63</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、饲料化技术简介</a:t>
            </a:r>
          </a:p>
        </p:txBody>
      </p:sp>
      <p:sp>
        <p:nvSpPr>
          <p:cNvPr id="76804" name="矩形 28"/>
          <p:cNvSpPr>
            <a:spLocks noChangeArrowheads="1"/>
          </p:cNvSpPr>
          <p:nvPr/>
        </p:nvSpPr>
        <p:spPr bwMode="auto">
          <a:xfrm>
            <a:off x="500063" y="1536700"/>
            <a:ext cx="2816225"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pic>
        <p:nvPicPr>
          <p:cNvPr id="55301" name="Picture 8" descr="DSC03561"/>
          <p:cNvPicPr>
            <a:picLocks noChangeAspect="1" noChangeArrowheads="1"/>
          </p:cNvPicPr>
          <p:nvPr/>
        </p:nvPicPr>
        <p:blipFill>
          <a:blip r:embed="rId2" cstate="print">
            <a:extLst>
              <a:ext uri="{28A0092B-C50C-407E-A947-70E740481C1C}"/>
            </a:extLst>
          </a:blip>
          <a:srcRect l="25038"/>
          <a:stretch>
            <a:fillRect/>
          </a:stretch>
        </p:blipFill>
        <p:spPr bwMode="auto">
          <a:xfrm>
            <a:off x="1698029" y="1994809"/>
            <a:ext cx="2093595" cy="1870943"/>
          </a:xfrm>
          <a:prstGeom prst="rect">
            <a:avLst/>
          </a:prstGeom>
          <a:ln>
            <a:noFill/>
          </a:ln>
          <a:effectLst>
            <a:softEdge rad="112500"/>
          </a:effectLst>
          <a:extLst>
            <a:ext uri="{909E8E84-426E-40DD-AFC4-6F175D3DCCD1}"/>
            <a:ext uri="{91240B29-F687-4F45-9708-019B960494DF}"/>
          </a:extLst>
        </p:spPr>
      </p:pic>
      <p:pic>
        <p:nvPicPr>
          <p:cNvPr id="55302" name="Picture 9" descr="DSC03565"/>
          <p:cNvPicPr>
            <a:picLocks noChangeAspect="1" noChangeArrowheads="1"/>
          </p:cNvPicPr>
          <p:nvPr/>
        </p:nvPicPr>
        <p:blipFill>
          <a:blip r:embed="rId3" cstate="print">
            <a:extLst>
              <a:ext uri="{28A0092B-C50C-407E-A947-70E740481C1C}"/>
            </a:extLst>
          </a:blip>
          <a:srcRect l="20679" r="14952"/>
          <a:stretch>
            <a:fillRect/>
          </a:stretch>
        </p:blipFill>
        <p:spPr bwMode="auto">
          <a:xfrm>
            <a:off x="4912718" y="1995699"/>
            <a:ext cx="2467451" cy="1851004"/>
          </a:xfrm>
          <a:prstGeom prst="rect">
            <a:avLst/>
          </a:prstGeom>
          <a:ln>
            <a:noFill/>
          </a:ln>
          <a:effectLst>
            <a:softEdge rad="112500"/>
          </a:effectLst>
          <a:extLst>
            <a:ext uri="{909E8E84-426E-40DD-AFC4-6F175D3DCCD1}"/>
            <a:ext uri="{91240B29-F687-4F45-9708-019B960494DF}"/>
          </a:extLst>
        </p:spPr>
      </p:pic>
      <p:pic>
        <p:nvPicPr>
          <p:cNvPr id="55303" name="Picture 10" descr="CIMG3861"/>
          <p:cNvPicPr>
            <a:picLocks noChangeAspect="1" noChangeArrowheads="1"/>
          </p:cNvPicPr>
          <p:nvPr/>
        </p:nvPicPr>
        <p:blipFill>
          <a:blip r:embed="rId4" cstate="print">
            <a:extLst>
              <a:ext uri="{28A0092B-C50C-407E-A947-70E740481C1C}"/>
            </a:extLst>
          </a:blip>
          <a:srcRect r="13737"/>
          <a:stretch>
            <a:fillRect/>
          </a:stretch>
        </p:blipFill>
        <p:spPr bwMode="auto">
          <a:xfrm>
            <a:off x="1691680" y="4109772"/>
            <a:ext cx="2100242" cy="1826080"/>
          </a:xfrm>
          <a:prstGeom prst="rect">
            <a:avLst/>
          </a:prstGeom>
          <a:ln>
            <a:noFill/>
          </a:ln>
          <a:effectLst>
            <a:softEdge rad="112500"/>
          </a:effectLst>
          <a:extLst>
            <a:ext uri="{909E8E84-426E-40DD-AFC4-6F175D3DCCD1}"/>
            <a:ext uri="{91240B29-F687-4F45-9708-019B960494DF}"/>
          </a:extLst>
        </p:spPr>
      </p:pic>
      <p:pic>
        <p:nvPicPr>
          <p:cNvPr id="55304" name="Picture 11" descr="CIMG3842"/>
          <p:cNvPicPr>
            <a:picLocks noChangeAspect="1" noChangeArrowheads="1"/>
          </p:cNvPicPr>
          <p:nvPr/>
        </p:nvPicPr>
        <p:blipFill>
          <a:blip r:embed="rId5" cstate="print">
            <a:extLst>
              <a:ext uri="{28A0092B-C50C-407E-A947-70E740481C1C}"/>
            </a:extLst>
          </a:blip>
          <a:srcRect/>
          <a:stretch>
            <a:fillRect/>
          </a:stretch>
        </p:blipFill>
        <p:spPr bwMode="auto">
          <a:xfrm>
            <a:off x="4887318" y="4066571"/>
            <a:ext cx="2494036" cy="1869281"/>
          </a:xfrm>
          <a:prstGeom prst="rect">
            <a:avLst/>
          </a:prstGeom>
          <a:ln>
            <a:noFill/>
          </a:ln>
          <a:effectLst>
            <a:softEdge rad="112500"/>
          </a:effectLst>
          <a:extLst>
            <a:ext uri="{909E8E84-426E-40DD-AFC4-6F175D3DCCD1}"/>
            <a:ext uri="{91240B29-F687-4F45-9708-019B960494DF}"/>
          </a:extLst>
        </p:spPr>
      </p:pic>
      <p:sp>
        <p:nvSpPr>
          <p:cNvPr id="76809" name="矩形 28"/>
          <p:cNvSpPr>
            <a:spLocks noChangeArrowheads="1"/>
          </p:cNvSpPr>
          <p:nvPr/>
        </p:nvSpPr>
        <p:spPr bwMode="auto">
          <a:xfrm>
            <a:off x="1984375" y="3775075"/>
            <a:ext cx="1560513" cy="3873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后处理残渣</a:t>
            </a:r>
          </a:p>
        </p:txBody>
      </p:sp>
      <p:sp>
        <p:nvSpPr>
          <p:cNvPr id="76810" name="矩形 28"/>
          <p:cNvSpPr>
            <a:spLocks noChangeArrowheads="1"/>
          </p:cNvSpPr>
          <p:nvPr/>
        </p:nvSpPr>
        <p:spPr bwMode="auto">
          <a:xfrm>
            <a:off x="2111375" y="5846763"/>
            <a:ext cx="1635125" cy="3873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螺旋输送机</a:t>
            </a:r>
          </a:p>
        </p:txBody>
      </p:sp>
      <p:sp>
        <p:nvSpPr>
          <p:cNvPr id="76811" name="矩形 28"/>
          <p:cNvSpPr>
            <a:spLocks noChangeArrowheads="1"/>
          </p:cNvSpPr>
          <p:nvPr/>
        </p:nvSpPr>
        <p:spPr bwMode="auto">
          <a:xfrm>
            <a:off x="5413375" y="3778250"/>
            <a:ext cx="1560513" cy="3873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饲料原料</a:t>
            </a:r>
          </a:p>
        </p:txBody>
      </p:sp>
      <p:sp>
        <p:nvSpPr>
          <p:cNvPr id="76812" name="矩形 28"/>
          <p:cNvSpPr>
            <a:spLocks noChangeArrowheads="1"/>
          </p:cNvSpPr>
          <p:nvPr/>
        </p:nvSpPr>
        <p:spPr bwMode="auto">
          <a:xfrm>
            <a:off x="5468938" y="5849938"/>
            <a:ext cx="1635125" cy="387350"/>
          </a:xfrm>
          <a:prstGeom prst="rect">
            <a:avLst/>
          </a:prstGeom>
          <a:noFill/>
          <a:ln w="9525">
            <a:noFill/>
            <a:miter lim="800000"/>
            <a:headEnd/>
            <a:tailEnd/>
          </a:ln>
        </p:spPr>
        <p:txBody>
          <a:bodyPr>
            <a:spAutoFit/>
          </a:bodyPr>
          <a:lstStyle/>
          <a:p>
            <a:pPr>
              <a:lnSpc>
                <a:spcPct val="120000"/>
              </a:lnSpc>
            </a:pPr>
            <a:r>
              <a:rPr lang="zh-CN" altLang="en-US" sz="1600" b="1">
                <a:solidFill>
                  <a:srgbClr val="0066FF"/>
                </a:solidFill>
                <a:ea typeface="黑体" pitchFamily="49" charset="-122"/>
                <a:cs typeface="Arial" charset="0"/>
              </a:rPr>
              <a:t>螺旋输送机</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0487C05-F8F1-4212-B8CA-1E905EB3DE51}" type="slidenum">
              <a:rPr lang="zh-CN" altLang="en-US"/>
              <a:pPr>
                <a:defRPr/>
              </a:pPr>
              <a:t>64</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、饲料化技术简介</a:t>
            </a:r>
          </a:p>
        </p:txBody>
      </p:sp>
      <p:sp>
        <p:nvSpPr>
          <p:cNvPr id="77828" name="矩形 28"/>
          <p:cNvSpPr>
            <a:spLocks noChangeArrowheads="1"/>
          </p:cNvSpPr>
          <p:nvPr/>
        </p:nvSpPr>
        <p:spPr bwMode="auto">
          <a:xfrm>
            <a:off x="469900" y="1679575"/>
            <a:ext cx="2816225" cy="534988"/>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）工艺特点</a:t>
            </a:r>
          </a:p>
        </p:txBody>
      </p:sp>
      <p:sp>
        <p:nvSpPr>
          <p:cNvPr id="77829" name="矩形 28"/>
          <p:cNvSpPr>
            <a:spLocks noChangeArrowheads="1"/>
          </p:cNvSpPr>
          <p:nvPr/>
        </p:nvSpPr>
        <p:spPr bwMode="auto">
          <a:xfrm>
            <a:off x="428625" y="2154238"/>
            <a:ext cx="8001000" cy="2613025"/>
          </a:xfrm>
          <a:prstGeom prst="rect">
            <a:avLst/>
          </a:prstGeom>
          <a:noFill/>
          <a:ln w="9525">
            <a:noFill/>
            <a:miter lim="800000"/>
            <a:headEnd/>
            <a:tailEnd/>
          </a:ln>
        </p:spPr>
        <p:txBody>
          <a:bodyPr>
            <a:spAutoFit/>
          </a:bodyPr>
          <a:lstStyle/>
          <a:p>
            <a:pPr>
              <a:lnSpc>
                <a:spcPct val="150000"/>
              </a:lnSpc>
              <a:spcBef>
                <a:spcPts val="600"/>
              </a:spcBef>
              <a:spcAft>
                <a:spcPts val="600"/>
              </a:spcAft>
              <a:buFont typeface="Wingdings" pitchFamily="2" charset="2"/>
              <a:buChar char="u"/>
            </a:pPr>
            <a:r>
              <a:rPr lang="zh-CN" altLang="en-US" b="1" dirty="0">
                <a:solidFill>
                  <a:srgbClr val="FF0000"/>
                </a:solidFill>
                <a:ea typeface="黑体" pitchFamily="49" charset="-122"/>
                <a:cs typeface="Arial" charset="0"/>
              </a:rPr>
              <a:t>优点：</a:t>
            </a:r>
            <a:r>
              <a:rPr lang="zh-CN" altLang="en-US" b="1" dirty="0">
                <a:solidFill>
                  <a:srgbClr val="002060"/>
                </a:solidFill>
                <a:ea typeface="黑体" pitchFamily="49" charset="-122"/>
                <a:cs typeface="Arial" charset="0"/>
              </a:rPr>
              <a:t>工艺简单；资源化程度较高，占地面积小。</a:t>
            </a:r>
          </a:p>
          <a:p>
            <a:pPr>
              <a:lnSpc>
                <a:spcPct val="150000"/>
              </a:lnSpc>
              <a:spcBef>
                <a:spcPts val="600"/>
              </a:spcBef>
              <a:spcAft>
                <a:spcPts val="600"/>
              </a:spcAft>
              <a:buFont typeface="Wingdings" pitchFamily="2" charset="2"/>
              <a:buChar char="u"/>
            </a:pPr>
            <a:r>
              <a:rPr lang="zh-CN" altLang="en-US" b="1" dirty="0">
                <a:solidFill>
                  <a:srgbClr val="FF0000"/>
                </a:solidFill>
                <a:ea typeface="黑体" pitchFamily="49" charset="-122"/>
                <a:cs typeface="Arial" charset="0"/>
              </a:rPr>
              <a:t>缺点：</a:t>
            </a:r>
            <a:r>
              <a:rPr lang="zh-CN" altLang="en-US" b="1" dirty="0">
                <a:solidFill>
                  <a:srgbClr val="002060"/>
                </a:solidFill>
                <a:ea typeface="黑体" pitchFamily="49" charset="-122"/>
                <a:cs typeface="Arial" charset="0"/>
              </a:rPr>
              <a:t>是对有害有机物及重金属等的污染无法很好解决、无害化不彻底；对其用作饲料存在一定的顾虑。</a:t>
            </a:r>
          </a:p>
          <a:p>
            <a:pPr>
              <a:lnSpc>
                <a:spcPct val="150000"/>
              </a:lnSpc>
              <a:spcBef>
                <a:spcPts val="600"/>
              </a:spcBef>
              <a:spcAft>
                <a:spcPts val="600"/>
              </a:spcAft>
              <a:buFont typeface="Wingdings" pitchFamily="2" charset="2"/>
              <a:buChar char="u"/>
            </a:pPr>
            <a:r>
              <a:rPr lang="zh-CN" altLang="en-US" b="1" dirty="0">
                <a:solidFill>
                  <a:srgbClr val="002060"/>
                </a:solidFill>
                <a:ea typeface="黑体" pitchFamily="49" charset="-122"/>
                <a:cs typeface="Arial" charset="0"/>
              </a:rPr>
              <a:t>国内已建成的饲料化餐厨垃圾处理厂有：</a:t>
            </a:r>
          </a:p>
          <a:p>
            <a:pPr>
              <a:lnSpc>
                <a:spcPct val="150000"/>
              </a:lnSpc>
              <a:spcBef>
                <a:spcPts val="600"/>
              </a:spcBef>
              <a:spcAft>
                <a:spcPts val="600"/>
              </a:spcAft>
            </a:pPr>
            <a:r>
              <a:rPr lang="zh-CN" altLang="en-US" b="1" dirty="0">
                <a:solidFill>
                  <a:srgbClr val="C00000"/>
                </a:solidFill>
                <a:ea typeface="黑体" pitchFamily="49" charset="-122"/>
                <a:cs typeface="Arial" charset="0"/>
              </a:rPr>
              <a:t>青海西宁、上海、福建三</a:t>
            </a:r>
            <a:r>
              <a:rPr lang="zh-CN" altLang="en-US" b="1" dirty="0" smtClean="0">
                <a:solidFill>
                  <a:srgbClr val="C00000"/>
                </a:solidFill>
                <a:ea typeface="黑体" pitchFamily="49" charset="-122"/>
                <a:cs typeface="Arial" charset="0"/>
              </a:rPr>
              <a:t>明、三亚</a:t>
            </a:r>
            <a:endParaRPr lang="zh-CN" altLang="en-US" b="1" dirty="0">
              <a:solidFill>
                <a:srgbClr val="C00000"/>
              </a:solidFill>
              <a:ea typeface="黑体" pitchFamily="49" charset="-122"/>
              <a:cs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CC09411-79DC-4266-B169-4C38CE90353B}" type="slidenum">
              <a:rPr lang="zh-CN" altLang="en-US"/>
              <a:pPr>
                <a:defRPr/>
              </a:pPr>
              <a:t>65</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、肥料化技术简介</a:t>
            </a:r>
          </a:p>
        </p:txBody>
      </p:sp>
      <p:sp>
        <p:nvSpPr>
          <p:cNvPr id="78852" name="矩形 28"/>
          <p:cNvSpPr>
            <a:spLocks noChangeArrowheads="1"/>
          </p:cNvSpPr>
          <p:nvPr/>
        </p:nvSpPr>
        <p:spPr bwMode="auto">
          <a:xfrm>
            <a:off x="500063" y="1643063"/>
            <a:ext cx="28162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）工艺流程</a:t>
            </a:r>
          </a:p>
        </p:txBody>
      </p:sp>
      <p:pic>
        <p:nvPicPr>
          <p:cNvPr id="78853" name="Picture 5" descr="堆肥技术原则工艺流程"/>
          <p:cNvPicPr>
            <a:picLocks noChangeAspect="1" noChangeArrowheads="1"/>
          </p:cNvPicPr>
          <p:nvPr/>
        </p:nvPicPr>
        <p:blipFill>
          <a:blip r:embed="rId2" cstate="print"/>
          <a:srcRect t="11858" b="28392"/>
          <a:stretch>
            <a:fillRect/>
          </a:stretch>
        </p:blipFill>
        <p:spPr bwMode="auto">
          <a:xfrm>
            <a:off x="2714625" y="1597025"/>
            <a:ext cx="5786438" cy="4618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7246BFC-42C9-4186-832D-A878C65570BB}" type="slidenum">
              <a:rPr lang="zh-CN" altLang="en-US"/>
              <a:pPr>
                <a:defRPr/>
              </a:pPr>
              <a:t>66</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、肥料化技术简介</a:t>
            </a:r>
          </a:p>
        </p:txBody>
      </p:sp>
      <p:sp>
        <p:nvSpPr>
          <p:cNvPr id="79876" name="矩形 28"/>
          <p:cNvSpPr>
            <a:spLocks noChangeArrowheads="1"/>
          </p:cNvSpPr>
          <p:nvPr/>
        </p:nvSpPr>
        <p:spPr bwMode="auto">
          <a:xfrm>
            <a:off x="428625" y="1608138"/>
            <a:ext cx="2816225"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）工艺设备</a:t>
            </a:r>
          </a:p>
        </p:txBody>
      </p:sp>
      <p:sp>
        <p:nvSpPr>
          <p:cNvPr id="79877" name="矩形 6"/>
          <p:cNvSpPr>
            <a:spLocks noChangeArrowheads="1"/>
          </p:cNvSpPr>
          <p:nvPr/>
        </p:nvSpPr>
        <p:spPr bwMode="auto">
          <a:xfrm>
            <a:off x="708025" y="2143125"/>
            <a:ext cx="3143250" cy="1089025"/>
          </a:xfrm>
          <a:prstGeom prst="rect">
            <a:avLst/>
          </a:prstGeom>
          <a:noFill/>
          <a:ln w="9525">
            <a:noFill/>
            <a:miter lim="800000"/>
            <a:headEnd/>
            <a:tailEnd/>
          </a:ln>
        </p:spPr>
        <p:txBody>
          <a:bodyPr>
            <a:spAutoFit/>
          </a:bodyPr>
          <a:lstStyle/>
          <a:p>
            <a:pPr>
              <a:lnSpc>
                <a:spcPct val="120000"/>
              </a:lnSpc>
            </a:pPr>
            <a:r>
              <a:rPr lang="en-US" altLang="zh-CN" b="1" dirty="0">
                <a:solidFill>
                  <a:srgbClr val="002060"/>
                </a:solidFill>
                <a:ea typeface="黑体" pitchFamily="49" charset="-122"/>
                <a:cs typeface="Arial" charset="0"/>
              </a:rPr>
              <a:t>1</a:t>
            </a:r>
            <a:r>
              <a:rPr lang="zh-CN" altLang="en-US" b="1" dirty="0">
                <a:solidFill>
                  <a:srgbClr val="002060"/>
                </a:solidFill>
                <a:ea typeface="黑体" pitchFamily="49" charset="-122"/>
                <a:cs typeface="Arial" charset="0"/>
              </a:rPr>
              <a:t>）储料槽及螺旋输送机</a:t>
            </a:r>
          </a:p>
          <a:p>
            <a:pPr>
              <a:lnSpc>
                <a:spcPct val="120000"/>
              </a:lnSpc>
            </a:pP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）脱水机</a:t>
            </a:r>
          </a:p>
          <a:p>
            <a:pPr>
              <a:lnSpc>
                <a:spcPct val="120000"/>
              </a:lnSpc>
            </a:pPr>
            <a:r>
              <a:rPr lang="en-US" altLang="zh-CN" b="1" dirty="0">
                <a:solidFill>
                  <a:srgbClr val="002060"/>
                </a:solidFill>
                <a:ea typeface="黑体" pitchFamily="49" charset="-122"/>
                <a:cs typeface="Arial" charset="0"/>
              </a:rPr>
              <a:t>3</a:t>
            </a:r>
            <a:r>
              <a:rPr lang="zh-CN" altLang="en-US" b="1" dirty="0">
                <a:solidFill>
                  <a:srgbClr val="002060"/>
                </a:solidFill>
                <a:ea typeface="黑体" pitchFamily="49" charset="-122"/>
                <a:cs typeface="Arial" charset="0"/>
              </a:rPr>
              <a:t>）翻堆机</a:t>
            </a:r>
          </a:p>
        </p:txBody>
      </p:sp>
      <p:pic>
        <p:nvPicPr>
          <p:cNvPr id="58374" name="Picture 5" descr="540_001"/>
          <p:cNvPicPr>
            <a:picLocks noChangeAspect="1" noChangeArrowheads="1"/>
          </p:cNvPicPr>
          <p:nvPr/>
        </p:nvPicPr>
        <p:blipFill>
          <a:blip r:embed="rId2" cstate="print">
            <a:extLst>
              <a:ext uri="{28A0092B-C50C-407E-A947-70E740481C1C}"/>
            </a:extLst>
          </a:blip>
          <a:srcRect/>
          <a:stretch>
            <a:fillRect/>
          </a:stretch>
        </p:blipFill>
        <p:spPr bwMode="auto">
          <a:xfrm>
            <a:off x="538163" y="3862388"/>
            <a:ext cx="3186112" cy="2182812"/>
          </a:xfrm>
          <a:prstGeom prst="rect">
            <a:avLst/>
          </a:prstGeom>
          <a:ln>
            <a:noFill/>
          </a:ln>
          <a:effectLst>
            <a:softEdge rad="112500"/>
          </a:effectLst>
          <a:extLst>
            <a:ext uri="{909E8E84-426E-40DD-AFC4-6F175D3DCCD1}"/>
            <a:ext uri="{91240B29-F687-4F45-9708-019B960494DF}"/>
          </a:extLst>
        </p:spPr>
      </p:pic>
      <p:pic>
        <p:nvPicPr>
          <p:cNvPr id="58376" name="Picture 7" descr="9"/>
          <p:cNvPicPr>
            <a:picLocks noChangeAspect="1" noChangeArrowheads="1"/>
          </p:cNvPicPr>
          <p:nvPr/>
        </p:nvPicPr>
        <p:blipFill>
          <a:blip r:embed="rId3" cstate="print">
            <a:extLst>
              <a:ext uri="{28A0092B-C50C-407E-A947-70E740481C1C}"/>
            </a:extLst>
          </a:blip>
          <a:srcRect/>
          <a:stretch>
            <a:fillRect/>
          </a:stretch>
        </p:blipFill>
        <p:spPr bwMode="auto">
          <a:xfrm>
            <a:off x="4065587" y="4002088"/>
            <a:ext cx="3643314" cy="2143125"/>
          </a:xfrm>
          <a:prstGeom prst="rect">
            <a:avLst/>
          </a:prstGeom>
          <a:ln>
            <a:noFill/>
          </a:ln>
          <a:effectLst>
            <a:softEdge rad="112500"/>
          </a:effectLst>
          <a:extLst>
            <a:ext uri="{909E8E84-426E-40DD-AFC4-6F175D3DCCD1}"/>
            <a:ext uri="{91240B29-F687-4F45-9708-019B960494DF}"/>
          </a:extLst>
        </p:spPr>
      </p:pic>
      <p:pic>
        <p:nvPicPr>
          <p:cNvPr id="79880" name="Picture 4" descr="翻抛车"/>
          <p:cNvPicPr>
            <a:picLocks noChangeAspect="1" noChangeArrowheads="1"/>
          </p:cNvPicPr>
          <p:nvPr/>
        </p:nvPicPr>
        <p:blipFill>
          <a:blip r:embed="rId4" cstate="print"/>
          <a:srcRect/>
          <a:stretch>
            <a:fillRect/>
          </a:stretch>
        </p:blipFill>
        <p:spPr bwMode="auto">
          <a:xfrm>
            <a:off x="4284663" y="1628775"/>
            <a:ext cx="3095625" cy="231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FA37801-5B58-4061-BE19-C23C413977BC}" type="slidenum">
              <a:rPr lang="zh-CN" altLang="en-US"/>
              <a:pPr>
                <a:defRPr/>
              </a:pPr>
              <a:t>67</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、肥料化技术简介</a:t>
            </a:r>
          </a:p>
        </p:txBody>
      </p:sp>
      <p:sp>
        <p:nvSpPr>
          <p:cNvPr id="80900" name="矩形 28"/>
          <p:cNvSpPr>
            <a:spLocks noChangeArrowheads="1"/>
          </p:cNvSpPr>
          <p:nvPr/>
        </p:nvSpPr>
        <p:spPr bwMode="auto">
          <a:xfrm>
            <a:off x="357188" y="1643063"/>
            <a:ext cx="2816225"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）工艺特点</a:t>
            </a:r>
          </a:p>
        </p:txBody>
      </p:sp>
      <p:sp>
        <p:nvSpPr>
          <p:cNvPr id="80901" name="矩形 6"/>
          <p:cNvSpPr>
            <a:spLocks noChangeArrowheads="1"/>
          </p:cNvSpPr>
          <p:nvPr/>
        </p:nvSpPr>
        <p:spPr bwMode="auto">
          <a:xfrm>
            <a:off x="285750" y="2143125"/>
            <a:ext cx="7643813" cy="2802562"/>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sz="2000" b="1" dirty="0">
                <a:solidFill>
                  <a:srgbClr val="FF0000"/>
                </a:solidFill>
                <a:ea typeface="黑体" pitchFamily="49" charset="-122"/>
                <a:cs typeface="Arial" charset="0"/>
              </a:rPr>
              <a:t>优点：</a:t>
            </a:r>
            <a:r>
              <a:rPr lang="zh-CN" altLang="en-US" sz="2000" b="1" dirty="0">
                <a:solidFill>
                  <a:srgbClr val="002060"/>
                </a:solidFill>
                <a:ea typeface="黑体" pitchFamily="49" charset="-122"/>
                <a:cs typeface="Arial" charset="0"/>
              </a:rPr>
              <a:t>工艺简单；资源化程度较高、产品有农用价值，占地面积小。</a:t>
            </a:r>
          </a:p>
          <a:p>
            <a:pPr>
              <a:lnSpc>
                <a:spcPct val="150000"/>
              </a:lnSpc>
              <a:buFont typeface="Wingdings" pitchFamily="2" charset="2"/>
              <a:buChar char="u"/>
            </a:pPr>
            <a:r>
              <a:rPr lang="zh-CN" altLang="en-US" sz="2000" b="1" dirty="0">
                <a:solidFill>
                  <a:srgbClr val="FF0000"/>
                </a:solidFill>
                <a:ea typeface="黑体" pitchFamily="49" charset="-122"/>
                <a:cs typeface="Arial" charset="0"/>
              </a:rPr>
              <a:t>缺点：</a:t>
            </a:r>
            <a:r>
              <a:rPr lang="zh-CN" altLang="en-US" sz="2000" b="1" dirty="0">
                <a:solidFill>
                  <a:srgbClr val="002060"/>
                </a:solidFill>
                <a:ea typeface="黑体" pitchFamily="49" charset="-122"/>
                <a:cs typeface="Arial" charset="0"/>
              </a:rPr>
              <a:t>对有害有机物及重金属等的污染无法很好解决、无害化不彻底；堆肥处理周期较长，堆肥过程中二次污染不容易很好的解决。</a:t>
            </a:r>
          </a:p>
          <a:p>
            <a:pPr>
              <a:lnSpc>
                <a:spcPct val="150000"/>
              </a:lnSpc>
              <a:buFont typeface="Wingdings" pitchFamily="2" charset="2"/>
              <a:buChar char="u"/>
            </a:pPr>
            <a:r>
              <a:rPr lang="zh-CN" altLang="en-US" sz="2000" b="1" dirty="0">
                <a:solidFill>
                  <a:srgbClr val="002060"/>
                </a:solidFill>
                <a:ea typeface="黑体" pitchFamily="49" charset="-122"/>
                <a:cs typeface="Arial" charset="0"/>
              </a:rPr>
              <a:t>国内已建成的肥料化餐厨垃圾处理厂有：</a:t>
            </a:r>
          </a:p>
          <a:p>
            <a:pPr>
              <a:lnSpc>
                <a:spcPct val="150000"/>
              </a:lnSpc>
            </a:pPr>
            <a:r>
              <a:rPr lang="zh-CN" altLang="en-US" sz="2000" b="1" dirty="0">
                <a:solidFill>
                  <a:srgbClr val="C00000"/>
                </a:solidFill>
                <a:ea typeface="黑体" pitchFamily="49" charset="-122"/>
                <a:cs typeface="Arial" charset="0"/>
              </a:rPr>
              <a:t>北京南宫、</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AB3124F-E827-4273-B97F-5A6A34BED50F}" type="slidenum">
              <a:rPr lang="zh-CN" altLang="en-US"/>
              <a:pPr>
                <a:defRPr/>
              </a:pPr>
              <a:t>68</a:t>
            </a:fld>
            <a:endParaRPr lang="zh-CN" altLang="en-US"/>
          </a:p>
        </p:txBody>
      </p:sp>
      <p:sp>
        <p:nvSpPr>
          <p:cNvPr id="47" name="圆角矩形 46"/>
          <p:cNvSpPr/>
          <p:nvPr/>
        </p:nvSpPr>
        <p:spPr>
          <a:xfrm>
            <a:off x="500063" y="852488"/>
            <a:ext cx="7993062"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、制备生化腐殖酸技术简介</a:t>
            </a:r>
          </a:p>
        </p:txBody>
      </p:sp>
      <p:sp>
        <p:nvSpPr>
          <p:cNvPr id="81924" name="矩形 28"/>
          <p:cNvSpPr>
            <a:spLocks noChangeArrowheads="1"/>
          </p:cNvSpPr>
          <p:nvPr/>
        </p:nvSpPr>
        <p:spPr bwMode="auto">
          <a:xfrm>
            <a:off x="357188" y="1643063"/>
            <a:ext cx="25590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4</a:t>
            </a:r>
            <a:r>
              <a:rPr lang="zh-CN" altLang="en-US" sz="2400" b="1">
                <a:solidFill>
                  <a:schemeClr val="tx2"/>
                </a:solidFill>
                <a:ea typeface="黑体" pitchFamily="49" charset="-122"/>
                <a:cs typeface="Arial" charset="0"/>
              </a:rPr>
              <a:t>）工艺流程</a:t>
            </a:r>
          </a:p>
        </p:txBody>
      </p:sp>
      <p:sp>
        <p:nvSpPr>
          <p:cNvPr id="6" name="矩形 28"/>
          <p:cNvSpPr>
            <a:spLocks noChangeArrowheads="1"/>
          </p:cNvSpPr>
          <p:nvPr/>
        </p:nvSpPr>
        <p:spPr bwMode="auto">
          <a:xfrm>
            <a:off x="603250" y="2286000"/>
            <a:ext cx="2816225" cy="1754188"/>
          </a:xfrm>
          <a:prstGeom prst="rect">
            <a:avLst/>
          </a:prstGeom>
          <a:noFill/>
          <a:ln w="9525">
            <a:noFill/>
            <a:miter lim="800000"/>
            <a:headEnd/>
            <a:tailEnd/>
          </a:ln>
        </p:spPr>
        <p:txBody>
          <a:bodyPr>
            <a:spAutoFit/>
          </a:bodyPr>
          <a:lstStyle/>
          <a:p>
            <a:pPr indent="88900">
              <a:lnSpc>
                <a:spcPct val="120000"/>
              </a:lnSpc>
              <a:defRPr/>
            </a:pPr>
            <a:r>
              <a:rPr lang="zh-CN" altLang="en-US" b="1" dirty="0">
                <a:solidFill>
                  <a:srgbClr val="002060"/>
                </a:solidFill>
                <a:latin typeface="Arial" pitchFamily="34" charset="0"/>
                <a:ea typeface="黑体" pitchFamily="2" charset="-122"/>
                <a:cs typeface="Arial" pitchFamily="34" charset="0"/>
              </a:rPr>
              <a:t>主要包括以下几个部分：</a:t>
            </a:r>
          </a:p>
          <a:p>
            <a:pPr>
              <a:lnSpc>
                <a:spcPct val="120000"/>
              </a:lnSpc>
              <a:defRPr/>
            </a:pPr>
            <a:r>
              <a:rPr lang="en-US" altLang="zh-CN" b="1" dirty="0">
                <a:solidFill>
                  <a:srgbClr val="002060"/>
                </a:solidFill>
                <a:latin typeface="Arial" pitchFamily="34" charset="0"/>
                <a:ea typeface="黑体" pitchFamily="2" charset="-122"/>
                <a:cs typeface="Arial" pitchFamily="34" charset="0"/>
              </a:rPr>
              <a:t>1</a:t>
            </a:r>
            <a:r>
              <a:rPr lang="zh-CN" altLang="en-US" b="1" dirty="0">
                <a:solidFill>
                  <a:srgbClr val="002060"/>
                </a:solidFill>
                <a:latin typeface="Arial" pitchFamily="34" charset="0"/>
                <a:ea typeface="黑体" pitchFamily="2" charset="-122"/>
                <a:cs typeface="Arial" pitchFamily="34" charset="0"/>
              </a:rPr>
              <a:t>）进料与预处理单元；</a:t>
            </a:r>
          </a:p>
          <a:p>
            <a:pPr>
              <a:lnSpc>
                <a:spcPct val="120000"/>
              </a:lnSpc>
              <a:defRPr/>
            </a:pPr>
            <a:r>
              <a:rPr lang="en-US" altLang="zh-CN" b="1" dirty="0">
                <a:solidFill>
                  <a:srgbClr val="002060"/>
                </a:solidFill>
                <a:latin typeface="Arial" pitchFamily="34" charset="0"/>
                <a:ea typeface="黑体" pitchFamily="2" charset="-122"/>
                <a:cs typeface="Arial" pitchFamily="34" charset="0"/>
              </a:rPr>
              <a:t>2</a:t>
            </a:r>
            <a:r>
              <a:rPr lang="zh-CN" altLang="en-US" b="1" dirty="0">
                <a:solidFill>
                  <a:srgbClr val="002060"/>
                </a:solidFill>
                <a:latin typeface="Arial" pitchFamily="34" charset="0"/>
                <a:ea typeface="黑体" pitchFamily="2" charset="-122"/>
                <a:cs typeface="Arial" pitchFamily="34" charset="0"/>
              </a:rPr>
              <a:t>）生化处理单元；</a:t>
            </a:r>
          </a:p>
          <a:p>
            <a:pPr>
              <a:lnSpc>
                <a:spcPct val="120000"/>
              </a:lnSpc>
              <a:defRPr/>
            </a:pPr>
            <a:r>
              <a:rPr lang="en-US" altLang="zh-CN" b="1" dirty="0">
                <a:solidFill>
                  <a:srgbClr val="002060"/>
                </a:solidFill>
                <a:latin typeface="Arial" pitchFamily="34" charset="0"/>
                <a:ea typeface="黑体" pitchFamily="2" charset="-122"/>
                <a:cs typeface="Arial" pitchFamily="34" charset="0"/>
              </a:rPr>
              <a:t>3</a:t>
            </a:r>
            <a:r>
              <a:rPr lang="zh-CN" altLang="en-US" b="1" dirty="0">
                <a:solidFill>
                  <a:srgbClr val="002060"/>
                </a:solidFill>
                <a:latin typeface="Arial" pitchFamily="34" charset="0"/>
                <a:ea typeface="黑体" pitchFamily="2" charset="-122"/>
                <a:cs typeface="Arial" pitchFamily="34" charset="0"/>
              </a:rPr>
              <a:t>）后处理单元；</a:t>
            </a:r>
          </a:p>
          <a:p>
            <a:pPr>
              <a:lnSpc>
                <a:spcPct val="120000"/>
              </a:lnSpc>
              <a:defRPr/>
            </a:pPr>
            <a:endParaRPr lang="zh-CN" altLang="en-US" b="1" dirty="0">
              <a:solidFill>
                <a:srgbClr val="0066FF"/>
              </a:solidFill>
              <a:latin typeface="Arial" pitchFamily="34" charset="0"/>
              <a:ea typeface="黑体" pitchFamily="2" charset="-122"/>
              <a:cs typeface="Arial" pitchFamily="34" charset="0"/>
            </a:endParaRPr>
          </a:p>
        </p:txBody>
      </p:sp>
      <p:pic>
        <p:nvPicPr>
          <p:cNvPr id="81926" name="Picture 5" descr="微生物处理技术原则工艺流程"/>
          <p:cNvPicPr>
            <a:picLocks noChangeAspect="1" noChangeArrowheads="1"/>
          </p:cNvPicPr>
          <p:nvPr/>
        </p:nvPicPr>
        <p:blipFill>
          <a:blip r:embed="rId2" cstate="print"/>
          <a:srcRect t="1547" b="23740"/>
          <a:stretch>
            <a:fillRect/>
          </a:stretch>
        </p:blipFill>
        <p:spPr bwMode="auto">
          <a:xfrm>
            <a:off x="4067175" y="1628775"/>
            <a:ext cx="4360863" cy="4602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84252011-9161-4791-BF20-A59560426F21}" type="slidenum">
              <a:rPr lang="zh-CN" altLang="en-US"/>
              <a:pPr>
                <a:defRPr/>
              </a:pPr>
              <a:t>69</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a:solidFill>
                  <a:srgbClr val="FFFF00"/>
                </a:solidFill>
                <a:latin typeface="Arial" pitchFamily="34" charset="0"/>
                <a:ea typeface="黑体" pitchFamily="2" charset="-122"/>
                <a:cs typeface="Arial" pitchFamily="34" charset="0"/>
              </a:rPr>
              <a:t>4</a:t>
            </a:r>
            <a:r>
              <a:rPr lang="zh-CN" altLang="en-US" sz="2800" b="1">
                <a:solidFill>
                  <a:srgbClr val="FFFF00"/>
                </a:solidFill>
                <a:latin typeface="Arial" pitchFamily="34" charset="0"/>
                <a:ea typeface="黑体" pitchFamily="2" charset="-122"/>
                <a:cs typeface="Arial" pitchFamily="34" charset="0"/>
              </a:rPr>
              <a:t>、制备生化腐殖酸技术简介</a:t>
            </a:r>
          </a:p>
        </p:txBody>
      </p:sp>
      <p:sp>
        <p:nvSpPr>
          <p:cNvPr id="82948" name="矩形 28"/>
          <p:cNvSpPr>
            <a:spLocks noChangeArrowheads="1"/>
          </p:cNvSpPr>
          <p:nvPr/>
        </p:nvSpPr>
        <p:spPr bwMode="auto">
          <a:xfrm>
            <a:off x="357188" y="1643063"/>
            <a:ext cx="2846387"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82949" name="矩形 28"/>
          <p:cNvSpPr>
            <a:spLocks noChangeArrowheads="1"/>
          </p:cNvSpPr>
          <p:nvPr/>
        </p:nvSpPr>
        <p:spPr bwMode="auto">
          <a:xfrm>
            <a:off x="509588" y="2071688"/>
            <a:ext cx="5214937" cy="392112"/>
          </a:xfrm>
          <a:prstGeom prst="rect">
            <a:avLst/>
          </a:prstGeom>
          <a:noFill/>
          <a:ln w="9525">
            <a:noFill/>
            <a:miter lim="800000"/>
            <a:headEnd/>
            <a:tailEnd/>
          </a:ln>
        </p:spPr>
        <p:txBody>
          <a:bodyPr>
            <a:spAutoFit/>
          </a:bodyPr>
          <a:lstStyle/>
          <a:p>
            <a:pPr indent="88900">
              <a:lnSpc>
                <a:spcPct val="120000"/>
              </a:lnSpc>
            </a:pPr>
            <a:r>
              <a:rPr lang="en-US" altLang="zh-CN" b="1">
                <a:solidFill>
                  <a:srgbClr val="0066FF"/>
                </a:solidFill>
                <a:ea typeface="黑体" pitchFamily="49" charset="-122"/>
                <a:cs typeface="Arial" charset="0"/>
              </a:rPr>
              <a:t>1</a:t>
            </a:r>
            <a:r>
              <a:rPr lang="zh-CN" altLang="en-US" b="1">
                <a:solidFill>
                  <a:srgbClr val="0066FF"/>
                </a:solidFill>
                <a:ea typeface="黑体" pitchFamily="49" charset="-122"/>
                <a:cs typeface="Arial" charset="0"/>
              </a:rPr>
              <a:t>）预处理系统：板式给料机、破袋机、格栅</a:t>
            </a:r>
          </a:p>
        </p:txBody>
      </p:sp>
      <p:pic>
        <p:nvPicPr>
          <p:cNvPr id="82950" name="Picture 4" descr="SDC12873"/>
          <p:cNvPicPr>
            <a:picLocks noChangeAspect="1" noChangeArrowheads="1"/>
          </p:cNvPicPr>
          <p:nvPr/>
        </p:nvPicPr>
        <p:blipFill>
          <a:blip r:embed="rId2" cstate="print"/>
          <a:srcRect/>
          <a:stretch>
            <a:fillRect/>
          </a:stretch>
        </p:blipFill>
        <p:spPr bwMode="auto">
          <a:xfrm>
            <a:off x="403225" y="2786063"/>
            <a:ext cx="3311525" cy="2484437"/>
          </a:xfrm>
          <a:prstGeom prst="rect">
            <a:avLst/>
          </a:prstGeom>
          <a:noFill/>
          <a:ln w="9525">
            <a:noFill/>
            <a:miter lim="800000"/>
            <a:headEnd/>
            <a:tailEnd/>
          </a:ln>
        </p:spPr>
      </p:pic>
      <p:pic>
        <p:nvPicPr>
          <p:cNvPr id="82951" name="Picture 10"/>
          <p:cNvPicPr>
            <a:picLocks noChangeAspect="1" noChangeArrowheads="1"/>
          </p:cNvPicPr>
          <p:nvPr/>
        </p:nvPicPr>
        <p:blipFill>
          <a:blip r:embed="rId3" cstate="print"/>
          <a:srcRect/>
          <a:stretch>
            <a:fillRect/>
          </a:stretch>
        </p:blipFill>
        <p:spPr bwMode="auto">
          <a:xfrm>
            <a:off x="3898900" y="2786063"/>
            <a:ext cx="4438650" cy="2508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3D864DD-FD5D-4F04-88C6-F4EE7AFCE30B}" type="slidenum">
              <a:rPr lang="zh-CN" altLang="en-US"/>
              <a:pPr>
                <a:defRPr/>
              </a:pPr>
              <a:t>7</a:t>
            </a:fld>
            <a:endParaRPr lang="zh-CN" altLang="en-US"/>
          </a:p>
        </p:txBody>
      </p:sp>
      <p:sp>
        <p:nvSpPr>
          <p:cNvPr id="3" name="流程图: 文档 2"/>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、餐厨垃圾的特点</a:t>
            </a:r>
          </a:p>
        </p:txBody>
      </p:sp>
      <p:sp>
        <p:nvSpPr>
          <p:cNvPr id="18438" name="Rectangle 1"/>
          <p:cNvSpPr>
            <a:spLocks noChangeArrowheads="1"/>
          </p:cNvSpPr>
          <p:nvPr/>
        </p:nvSpPr>
        <p:spPr bwMode="auto">
          <a:xfrm>
            <a:off x="611188" y="1844675"/>
            <a:ext cx="6408737" cy="2395538"/>
          </a:xfrm>
          <a:prstGeom prst="rect">
            <a:avLst/>
          </a:prstGeom>
          <a:noFill/>
          <a:ln w="9525">
            <a:noFill/>
            <a:miter lim="800000"/>
            <a:headEnd/>
            <a:tailEnd/>
          </a:ln>
        </p:spPr>
        <p:txBody>
          <a:bodyPr anchor="ctr">
            <a:spAutoFit/>
          </a:bodyPr>
          <a:lstStyle/>
          <a:p>
            <a:pPr>
              <a:spcBef>
                <a:spcPts val="600"/>
              </a:spcBef>
            </a:pPr>
            <a:r>
              <a:rPr lang="en-US" altLang="zh-CN" b="1">
                <a:solidFill>
                  <a:schemeClr val="tx2"/>
                </a:solidFill>
                <a:cs typeface="Arial" charset="0"/>
              </a:rPr>
              <a:t>1</a:t>
            </a:r>
            <a:r>
              <a:rPr lang="zh-CN" altLang="en-US" b="1">
                <a:solidFill>
                  <a:schemeClr val="tx2"/>
                </a:solidFill>
                <a:cs typeface="Arial" charset="0"/>
              </a:rPr>
              <a:t>、含水率高，可达 </a:t>
            </a:r>
            <a:r>
              <a:rPr lang="en-US" altLang="zh-CN" b="1">
                <a:solidFill>
                  <a:schemeClr val="tx2"/>
                </a:solidFill>
                <a:latin typeface="宋体" pitchFamily="2" charset="-122"/>
                <a:cs typeface="Arial" charset="0"/>
              </a:rPr>
              <a:t>80</a:t>
            </a:r>
            <a:r>
              <a:rPr lang="zh-CN" altLang="en-US" b="1">
                <a:solidFill>
                  <a:schemeClr val="tx2"/>
                </a:solidFill>
                <a:latin typeface="宋体" pitchFamily="2" charset="-122"/>
                <a:cs typeface="Arial" charset="0"/>
              </a:rPr>
              <a:t>～</a:t>
            </a:r>
            <a:r>
              <a:rPr lang="en-US" altLang="zh-CN" b="1">
                <a:solidFill>
                  <a:schemeClr val="tx2"/>
                </a:solidFill>
                <a:latin typeface="宋体" pitchFamily="2" charset="-122"/>
                <a:cs typeface="Arial" charset="0"/>
              </a:rPr>
              <a:t>95</a:t>
            </a:r>
            <a:r>
              <a:rPr lang="zh-CN" altLang="en-US" b="1">
                <a:solidFill>
                  <a:schemeClr val="tx2"/>
                </a:solidFill>
                <a:cs typeface="Arial" charset="0"/>
              </a:rPr>
              <a:t>％；</a:t>
            </a:r>
            <a:endParaRPr lang="en-US" altLang="zh-CN" b="1">
              <a:solidFill>
                <a:schemeClr val="tx2"/>
              </a:solidFill>
              <a:cs typeface="Arial" charset="0"/>
            </a:endParaRPr>
          </a:p>
          <a:p>
            <a:pPr>
              <a:spcBef>
                <a:spcPts val="600"/>
              </a:spcBef>
            </a:pPr>
            <a:r>
              <a:rPr lang="en-US" altLang="zh-CN" b="1">
                <a:solidFill>
                  <a:schemeClr val="tx2"/>
                </a:solidFill>
                <a:cs typeface="Arial" charset="0"/>
              </a:rPr>
              <a:t>2</a:t>
            </a:r>
            <a:r>
              <a:rPr lang="zh-CN" altLang="en-US" b="1">
                <a:solidFill>
                  <a:schemeClr val="tx2"/>
                </a:solidFill>
                <a:cs typeface="Arial" charset="0"/>
              </a:rPr>
              <a:t>、盐分含量高（部分餐厨垃圾辣椒、醋酸含量高）；</a:t>
            </a:r>
            <a:endParaRPr lang="en-US" altLang="zh-CN" b="1">
              <a:solidFill>
                <a:schemeClr val="tx2"/>
              </a:solidFill>
              <a:cs typeface="Arial" charset="0"/>
            </a:endParaRPr>
          </a:p>
          <a:p>
            <a:pPr>
              <a:spcBef>
                <a:spcPts val="600"/>
              </a:spcBef>
            </a:pPr>
            <a:r>
              <a:rPr lang="en-US" altLang="zh-CN" b="1">
                <a:solidFill>
                  <a:schemeClr val="tx2"/>
                </a:solidFill>
                <a:cs typeface="Arial" charset="0"/>
              </a:rPr>
              <a:t>3</a:t>
            </a:r>
            <a:r>
              <a:rPr lang="zh-CN" altLang="en-US" b="1">
                <a:solidFill>
                  <a:schemeClr val="tx2"/>
                </a:solidFill>
                <a:cs typeface="Arial" charset="0"/>
              </a:rPr>
              <a:t>、有机物含量高（蛋白质、纤维素、淀粉、油脂等） 、易腐烂，易变质，易发酵，易发臭；</a:t>
            </a:r>
          </a:p>
          <a:p>
            <a:pPr>
              <a:spcBef>
                <a:spcPts val="600"/>
              </a:spcBef>
            </a:pPr>
            <a:r>
              <a:rPr lang="en-US" altLang="zh-CN" b="1">
                <a:solidFill>
                  <a:schemeClr val="tx2"/>
                </a:solidFill>
                <a:cs typeface="Arial" charset="0"/>
              </a:rPr>
              <a:t>4</a:t>
            </a:r>
            <a:r>
              <a:rPr lang="zh-CN" altLang="en-US" b="1">
                <a:solidFill>
                  <a:schemeClr val="tx2"/>
                </a:solidFill>
                <a:cs typeface="Arial" charset="0"/>
              </a:rPr>
              <a:t>、油脂高；</a:t>
            </a:r>
            <a:endParaRPr lang="en-US" altLang="zh-CN" b="1">
              <a:solidFill>
                <a:schemeClr val="tx2"/>
              </a:solidFill>
              <a:cs typeface="Arial" charset="0"/>
            </a:endParaRPr>
          </a:p>
          <a:p>
            <a:pPr>
              <a:spcBef>
                <a:spcPts val="600"/>
              </a:spcBef>
            </a:pPr>
            <a:r>
              <a:rPr lang="en-US" altLang="zh-CN" b="1">
                <a:solidFill>
                  <a:schemeClr val="tx2"/>
                </a:solidFill>
                <a:cs typeface="Arial" charset="0"/>
              </a:rPr>
              <a:t>5</a:t>
            </a:r>
            <a:r>
              <a:rPr lang="zh-CN" altLang="en-US" b="1">
                <a:solidFill>
                  <a:schemeClr val="tx2"/>
                </a:solidFill>
                <a:cs typeface="Arial" charset="0"/>
              </a:rPr>
              <a:t>、杂质含量高；</a:t>
            </a:r>
          </a:p>
          <a:p>
            <a:pPr>
              <a:spcBef>
                <a:spcPts val="600"/>
              </a:spcBef>
            </a:pPr>
            <a:r>
              <a:rPr lang="en-US" altLang="zh-CN" b="1">
                <a:solidFill>
                  <a:schemeClr val="tx2"/>
                </a:solidFill>
                <a:cs typeface="Arial" charset="0"/>
              </a:rPr>
              <a:t>6</a:t>
            </a:r>
            <a:r>
              <a:rPr lang="zh-CN" altLang="en-US" b="1">
                <a:solidFill>
                  <a:schemeClr val="tx2"/>
                </a:solidFill>
                <a:cs typeface="Arial" charset="0"/>
              </a:rPr>
              <a:t>、粘度高。</a:t>
            </a:r>
            <a:endParaRPr lang="en-US" altLang="zh-CN" b="1">
              <a:solidFill>
                <a:schemeClr val="tx2"/>
              </a:solidFill>
              <a:cs typeface="Arial" charset="0"/>
            </a:endParaRPr>
          </a:p>
        </p:txBody>
      </p:sp>
      <p:sp>
        <p:nvSpPr>
          <p:cNvPr id="9" name="爆炸形 2 8"/>
          <p:cNvSpPr/>
          <p:nvPr/>
        </p:nvSpPr>
        <p:spPr>
          <a:xfrm rot="19451248">
            <a:off x="6948488" y="1700213"/>
            <a:ext cx="2357437" cy="245586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dirty="0"/>
          </a:p>
        </p:txBody>
      </p:sp>
      <p:sp>
        <p:nvSpPr>
          <p:cNvPr id="18440" name="矩形 9"/>
          <p:cNvSpPr>
            <a:spLocks noChangeArrowheads="1"/>
          </p:cNvSpPr>
          <p:nvPr/>
        </p:nvSpPr>
        <p:spPr bwMode="auto">
          <a:xfrm rot="-6810">
            <a:off x="7524750" y="2301875"/>
            <a:ext cx="1150938" cy="1323975"/>
          </a:xfrm>
          <a:prstGeom prst="rect">
            <a:avLst/>
          </a:prstGeom>
          <a:noFill/>
          <a:ln w="9525">
            <a:noFill/>
            <a:miter lim="800000"/>
            <a:headEnd/>
            <a:tailEnd/>
          </a:ln>
        </p:spPr>
        <p:txBody>
          <a:bodyPr>
            <a:spAutoFit/>
          </a:bodyPr>
          <a:lstStyle/>
          <a:p>
            <a:pPr algn="ctr"/>
            <a:r>
              <a:rPr lang="zh-CN" altLang="en-US" sz="1600" b="1">
                <a:solidFill>
                  <a:srgbClr val="FFFF00"/>
                </a:solidFill>
                <a:latin typeface="黑体" pitchFamily="49" charset="-122"/>
                <a:ea typeface="黑体" pitchFamily="49" charset="-122"/>
              </a:rPr>
              <a:t>川菜、粤菜、鲁菜等不同菜系成分有较大差异</a:t>
            </a:r>
          </a:p>
        </p:txBody>
      </p:sp>
      <p:pic>
        <p:nvPicPr>
          <p:cNvPr id="13" name="Picture 2" descr="C:\Documents and Settings\Administrator\桌面\3.gif"/>
          <p:cNvPicPr>
            <a:picLocks noChangeAspect="1" noChangeArrowheads="1"/>
          </p:cNvPicPr>
          <p:nvPr/>
        </p:nvPicPr>
        <p:blipFill>
          <a:blip r:embed="rId2" cstate="print">
            <a:extLst>
              <a:ext uri="{28A0092B-C50C-407E-A947-70E740481C1C}"/>
            </a:extLst>
          </a:blip>
          <a:srcRect/>
          <a:stretch>
            <a:fillRect/>
          </a:stretch>
        </p:blipFill>
        <p:spPr bwMode="auto">
          <a:xfrm>
            <a:off x="4791075" y="4438650"/>
            <a:ext cx="1565275" cy="1728788"/>
          </a:xfrm>
          <a:prstGeom prst="rect">
            <a:avLst/>
          </a:prstGeom>
          <a:ln>
            <a:noFill/>
          </a:ln>
          <a:effectLst>
            <a:softEdge rad="112500"/>
          </a:effectLst>
          <a:extLst>
            <a:ext uri="{909E8E84-426E-40DD-AFC4-6F175D3DCCD1}"/>
            <a:ext uri="{91240B29-F687-4F45-9708-019B960494DF}"/>
          </a:extLst>
        </p:spPr>
      </p:pic>
      <p:pic>
        <p:nvPicPr>
          <p:cNvPr id="14" name="Picture 3" descr="C:\Documents and Settings\Administrator\桌面\2.jpg"/>
          <p:cNvPicPr>
            <a:picLocks noChangeAspect="1" noChangeArrowheads="1"/>
          </p:cNvPicPr>
          <p:nvPr/>
        </p:nvPicPr>
        <p:blipFill>
          <a:blip r:embed="rId3" cstate="print">
            <a:extLst>
              <a:ext uri="{28A0092B-C50C-407E-A947-70E740481C1C}"/>
            </a:extLst>
          </a:blip>
          <a:srcRect/>
          <a:stretch>
            <a:fillRect/>
          </a:stretch>
        </p:blipFill>
        <p:spPr bwMode="auto">
          <a:xfrm>
            <a:off x="465138" y="4438650"/>
            <a:ext cx="1584325" cy="1728788"/>
          </a:xfrm>
          <a:prstGeom prst="rect">
            <a:avLst/>
          </a:prstGeom>
          <a:ln>
            <a:noFill/>
          </a:ln>
          <a:effectLst>
            <a:softEdge rad="112500"/>
          </a:effectLst>
          <a:extLst>
            <a:ext uri="{909E8E84-426E-40DD-AFC4-6F175D3DCCD1}"/>
            <a:ext uri="{91240B29-F687-4F45-9708-019B960494DF}"/>
          </a:extLst>
        </p:spPr>
      </p:pic>
      <p:pic>
        <p:nvPicPr>
          <p:cNvPr id="15" name="Picture 4" descr="C:\Documents and Settings\Administrator\桌面\4.jpg"/>
          <p:cNvPicPr>
            <a:picLocks noChangeAspect="1" noChangeArrowheads="1"/>
          </p:cNvPicPr>
          <p:nvPr/>
        </p:nvPicPr>
        <p:blipFill>
          <a:blip r:embed="rId4" cstate="print">
            <a:extLst>
              <a:ext uri="{28A0092B-C50C-407E-A947-70E740481C1C}"/>
            </a:extLst>
          </a:blip>
          <a:srcRect/>
          <a:stretch>
            <a:fillRect/>
          </a:stretch>
        </p:blipFill>
        <p:spPr bwMode="auto">
          <a:xfrm>
            <a:off x="6445250" y="4438650"/>
            <a:ext cx="2303463" cy="1728788"/>
          </a:xfrm>
          <a:prstGeom prst="rect">
            <a:avLst/>
          </a:prstGeom>
          <a:ln>
            <a:noFill/>
          </a:ln>
          <a:effectLst>
            <a:softEdge rad="112500"/>
          </a:effectLst>
          <a:extLst>
            <a:ext uri="{909E8E84-426E-40DD-AFC4-6F175D3DCCD1}"/>
            <a:ext uri="{91240B29-F687-4F45-9708-019B960494DF}"/>
          </a:extLst>
        </p:spPr>
      </p:pic>
      <p:pic>
        <p:nvPicPr>
          <p:cNvPr id="16" name="Picture 5" descr="C:\Documents and Settings\Administrator\桌面\5.jpg"/>
          <p:cNvPicPr>
            <a:picLocks noChangeAspect="1" noChangeArrowheads="1"/>
          </p:cNvPicPr>
          <p:nvPr/>
        </p:nvPicPr>
        <p:blipFill>
          <a:blip r:embed="rId5" cstate="print">
            <a:extLst>
              <a:ext uri="{28A0092B-C50C-407E-A947-70E740481C1C}"/>
            </a:extLst>
          </a:blip>
          <a:srcRect/>
          <a:stretch>
            <a:fillRect/>
          </a:stretch>
        </p:blipFill>
        <p:spPr bwMode="auto">
          <a:xfrm>
            <a:off x="2203451" y="4443413"/>
            <a:ext cx="2303462" cy="1728788"/>
          </a:xfrm>
          <a:prstGeom prst="rect">
            <a:avLst/>
          </a:prstGeom>
          <a:ln>
            <a:noFill/>
          </a:ln>
          <a:effectLst>
            <a:softEdge rad="112500"/>
          </a:effectLst>
          <a:extLst>
            <a:ext uri="{909E8E84-426E-40DD-AFC4-6F175D3DCCD1}"/>
            <a:ext uri="{91240B29-F687-4F45-9708-019B960494DF}"/>
          </a:extLst>
        </p:spPr>
      </p:pic>
      <p:cxnSp>
        <p:nvCxnSpPr>
          <p:cNvPr id="17" name="直接连接符 16"/>
          <p:cNvCxnSpPr/>
          <p:nvPr/>
        </p:nvCxnSpPr>
        <p:spPr>
          <a:xfrm rot="5400000">
            <a:off x="3671094" y="5120482"/>
            <a:ext cx="1944687" cy="0"/>
          </a:xfrm>
          <a:prstGeom prst="line">
            <a:avLst/>
          </a:prstGeom>
          <a:ln w="57150">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739DD30F-8A65-495B-894B-39484B9B1BA6}" type="slidenum">
              <a:rPr lang="zh-CN" altLang="en-US"/>
              <a:pPr>
                <a:defRPr/>
              </a:pPr>
              <a:t>70</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a:solidFill>
                  <a:srgbClr val="FFFF00"/>
                </a:solidFill>
                <a:latin typeface="Arial" pitchFamily="34" charset="0"/>
                <a:ea typeface="黑体" pitchFamily="2" charset="-122"/>
                <a:cs typeface="Arial" pitchFamily="34" charset="0"/>
              </a:rPr>
              <a:t>4</a:t>
            </a:r>
            <a:r>
              <a:rPr lang="zh-CN" altLang="en-US" sz="2800" b="1">
                <a:solidFill>
                  <a:srgbClr val="FFFF00"/>
                </a:solidFill>
                <a:latin typeface="Arial" pitchFamily="34" charset="0"/>
                <a:ea typeface="黑体" pitchFamily="2" charset="-122"/>
                <a:cs typeface="Arial" pitchFamily="34" charset="0"/>
              </a:rPr>
              <a:t>、制备生化腐殖酸技术简介</a:t>
            </a:r>
          </a:p>
        </p:txBody>
      </p:sp>
      <p:sp>
        <p:nvSpPr>
          <p:cNvPr id="83972" name="矩形 28"/>
          <p:cNvSpPr>
            <a:spLocks noChangeArrowheads="1"/>
          </p:cNvSpPr>
          <p:nvPr/>
        </p:nvSpPr>
        <p:spPr bwMode="auto">
          <a:xfrm>
            <a:off x="357188" y="1643063"/>
            <a:ext cx="2428875"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83973" name="矩形 28"/>
          <p:cNvSpPr>
            <a:spLocks noChangeArrowheads="1"/>
          </p:cNvSpPr>
          <p:nvPr/>
        </p:nvSpPr>
        <p:spPr bwMode="auto">
          <a:xfrm>
            <a:off x="539750" y="2071688"/>
            <a:ext cx="2643188" cy="723900"/>
          </a:xfrm>
          <a:prstGeom prst="rect">
            <a:avLst/>
          </a:prstGeom>
          <a:noFill/>
          <a:ln w="9525">
            <a:noFill/>
            <a:miter lim="800000"/>
            <a:headEnd/>
            <a:tailEnd/>
          </a:ln>
        </p:spPr>
        <p:txBody>
          <a:bodyPr>
            <a:spAutoFit/>
          </a:bodyPr>
          <a:lstStyle/>
          <a:p>
            <a:pPr indent="88900">
              <a:lnSpc>
                <a:spcPct val="120000"/>
              </a:lnSpc>
            </a:pPr>
            <a:r>
              <a:rPr lang="en-US" altLang="zh-CN" b="1" dirty="0">
                <a:solidFill>
                  <a:srgbClr val="0066FF"/>
                </a:solidFill>
                <a:ea typeface="黑体" pitchFamily="49" charset="-122"/>
                <a:cs typeface="Arial" charset="0"/>
              </a:rPr>
              <a:t>2</a:t>
            </a:r>
            <a:r>
              <a:rPr lang="zh-CN" altLang="en-US" b="1" dirty="0">
                <a:solidFill>
                  <a:srgbClr val="0066FF"/>
                </a:solidFill>
                <a:ea typeface="黑体" pitchFamily="49" charset="-122"/>
                <a:cs typeface="Arial" charset="0"/>
              </a:rPr>
              <a:t>）生物处理系统：</a:t>
            </a:r>
            <a:endParaRPr lang="en-US" altLang="zh-CN" b="1" dirty="0">
              <a:solidFill>
                <a:srgbClr val="0066FF"/>
              </a:solidFill>
              <a:ea typeface="黑体" pitchFamily="49" charset="-122"/>
              <a:cs typeface="Arial" charset="0"/>
            </a:endParaRPr>
          </a:p>
          <a:p>
            <a:pPr indent="88900">
              <a:lnSpc>
                <a:spcPct val="120000"/>
              </a:lnSpc>
            </a:pPr>
            <a:r>
              <a:rPr lang="zh-CN" altLang="en-US" b="1" dirty="0">
                <a:solidFill>
                  <a:srgbClr val="0066FF"/>
                </a:solidFill>
                <a:ea typeface="黑体" pitchFamily="49" charset="-122"/>
                <a:cs typeface="Arial" charset="0"/>
              </a:rPr>
              <a:t>          生化处理机</a:t>
            </a:r>
          </a:p>
        </p:txBody>
      </p:sp>
      <p:pic>
        <p:nvPicPr>
          <p:cNvPr id="83974" name="Picture 13"/>
          <p:cNvPicPr>
            <a:picLocks noChangeAspect="1" noChangeArrowheads="1"/>
          </p:cNvPicPr>
          <p:nvPr/>
        </p:nvPicPr>
        <p:blipFill>
          <a:blip r:embed="rId2" cstate="print"/>
          <a:srcRect/>
          <a:stretch>
            <a:fillRect/>
          </a:stretch>
        </p:blipFill>
        <p:spPr bwMode="auto">
          <a:xfrm>
            <a:off x="2487613" y="1612900"/>
            <a:ext cx="6084887" cy="453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E4C7E8C2-DA8B-4E49-999C-4F454E3F1021}" type="slidenum">
              <a:rPr lang="zh-CN" altLang="en-US"/>
              <a:pPr>
                <a:defRPr/>
              </a:pPr>
              <a:t>71</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a:solidFill>
                  <a:srgbClr val="FFFF00"/>
                </a:solidFill>
                <a:latin typeface="Arial" pitchFamily="34" charset="0"/>
                <a:ea typeface="黑体" pitchFamily="2" charset="-122"/>
                <a:cs typeface="Arial" pitchFamily="34" charset="0"/>
              </a:rPr>
              <a:t>4</a:t>
            </a:r>
            <a:r>
              <a:rPr lang="zh-CN" altLang="en-US" sz="2800" b="1">
                <a:solidFill>
                  <a:srgbClr val="FFFF00"/>
                </a:solidFill>
                <a:latin typeface="Arial" pitchFamily="34" charset="0"/>
                <a:ea typeface="黑体" pitchFamily="2" charset="-122"/>
                <a:cs typeface="Arial" pitchFamily="34" charset="0"/>
              </a:rPr>
              <a:t>、制备生化腐殖酸技术简介</a:t>
            </a:r>
          </a:p>
        </p:txBody>
      </p:sp>
      <p:sp>
        <p:nvSpPr>
          <p:cNvPr id="84996" name="矩形 28"/>
          <p:cNvSpPr>
            <a:spLocks noChangeArrowheads="1"/>
          </p:cNvSpPr>
          <p:nvPr/>
        </p:nvSpPr>
        <p:spPr bwMode="auto">
          <a:xfrm>
            <a:off x="357188" y="1643063"/>
            <a:ext cx="2919412"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6" name="矩形 28"/>
          <p:cNvSpPr>
            <a:spLocks noChangeArrowheads="1"/>
          </p:cNvSpPr>
          <p:nvPr/>
        </p:nvSpPr>
        <p:spPr bwMode="auto">
          <a:xfrm>
            <a:off x="142875" y="2071688"/>
            <a:ext cx="4857750" cy="4449762"/>
          </a:xfrm>
          <a:prstGeom prst="rect">
            <a:avLst/>
          </a:prstGeom>
          <a:noFill/>
          <a:ln w="9525">
            <a:noFill/>
            <a:miter lim="800000"/>
            <a:headEnd/>
            <a:tailEnd/>
          </a:ln>
        </p:spPr>
        <p:txBody>
          <a:bodyPr>
            <a:spAutoFit/>
          </a:bodyPr>
          <a:lstStyle/>
          <a:p>
            <a:pPr indent="88900">
              <a:lnSpc>
                <a:spcPct val="120000"/>
              </a:lnSpc>
              <a:defRPr/>
            </a:pPr>
            <a:r>
              <a:rPr lang="zh-CN" altLang="en-US" b="1" dirty="0">
                <a:solidFill>
                  <a:srgbClr val="002060"/>
                </a:solidFill>
                <a:latin typeface="Arial" pitchFamily="34" charset="0"/>
                <a:ea typeface="黑体" pitchFamily="2" charset="-122"/>
                <a:cs typeface="Arial" pitchFamily="34" charset="0"/>
              </a:rPr>
              <a:t>      </a:t>
            </a:r>
            <a:r>
              <a:rPr lang="en-US" altLang="zh-CN" b="1" dirty="0">
                <a:solidFill>
                  <a:srgbClr val="002060"/>
                </a:solidFill>
                <a:latin typeface="Arial" pitchFamily="34" charset="0"/>
                <a:ea typeface="黑体" pitchFamily="2" charset="-122"/>
                <a:cs typeface="Arial" pitchFamily="34" charset="0"/>
              </a:rPr>
              <a:t>3</a:t>
            </a:r>
            <a:r>
              <a:rPr lang="zh-CN" altLang="en-US" b="1" dirty="0">
                <a:solidFill>
                  <a:srgbClr val="002060"/>
                </a:solidFill>
                <a:latin typeface="Arial" pitchFamily="34" charset="0"/>
                <a:ea typeface="黑体" pitchFamily="2" charset="-122"/>
                <a:cs typeface="Arial" pitchFamily="34" charset="0"/>
              </a:rPr>
              <a:t>）生物处理系统主要技术参数：</a:t>
            </a:r>
            <a:endParaRPr lang="en-US" altLang="zh-CN" b="1" dirty="0">
              <a:solidFill>
                <a:srgbClr val="002060"/>
              </a:solidFill>
              <a:latin typeface="Arial" pitchFamily="34" charset="0"/>
              <a:ea typeface="黑体" pitchFamily="2" charset="-122"/>
              <a:cs typeface="Arial" pitchFamily="34" charset="0"/>
            </a:endParaRP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额定处理能力： </a:t>
            </a:r>
            <a:r>
              <a:rPr lang="en-US" altLang="zh-CN" sz="1600" b="1" dirty="0">
                <a:solidFill>
                  <a:srgbClr val="002060"/>
                </a:solidFill>
                <a:latin typeface="Arial" pitchFamily="34" charset="0"/>
                <a:ea typeface="黑体" pitchFamily="2" charset="-122"/>
                <a:cs typeface="Arial" pitchFamily="34" charset="0"/>
              </a:rPr>
              <a:t>3 t/</a:t>
            </a:r>
            <a:r>
              <a:rPr lang="zh-CN" altLang="en-US" sz="1600" b="1" dirty="0">
                <a:solidFill>
                  <a:srgbClr val="002060"/>
                </a:solidFill>
                <a:latin typeface="Arial" pitchFamily="34" charset="0"/>
                <a:ea typeface="黑体" pitchFamily="2" charset="-122"/>
                <a:cs typeface="Arial" pitchFamily="34" charset="0"/>
              </a:rPr>
              <a:t>台</a:t>
            </a:r>
            <a:r>
              <a:rPr lang="en-US" altLang="zh-CN" sz="1600" b="1" dirty="0">
                <a:solidFill>
                  <a:srgbClr val="002060"/>
                </a:solidFill>
                <a:latin typeface="Arial" pitchFamily="34" charset="0"/>
                <a:ea typeface="黑体" pitchFamily="2" charset="-122"/>
                <a:cs typeface="Arial" pitchFamily="34" charset="0"/>
              </a:rPr>
              <a:t>•</a:t>
            </a:r>
            <a:r>
              <a:rPr lang="zh-CN" altLang="en-US" sz="1600" b="1" dirty="0">
                <a:solidFill>
                  <a:srgbClr val="002060"/>
                </a:solidFill>
                <a:latin typeface="Arial" pitchFamily="34" charset="0"/>
                <a:ea typeface="黑体" pitchFamily="2" charset="-122"/>
                <a:cs typeface="Arial" pitchFamily="34" charset="0"/>
              </a:rPr>
              <a:t>班；</a:t>
            </a:r>
          </a:p>
          <a:p>
            <a:pPr marL="717550">
              <a:lnSpc>
                <a:spcPct val="150000"/>
              </a:lnSpc>
              <a:defRPr/>
            </a:pPr>
            <a:r>
              <a:rPr lang="zh-CN" altLang="en-US" sz="1600" b="1" dirty="0">
                <a:solidFill>
                  <a:srgbClr val="002060"/>
                </a:solidFill>
                <a:latin typeface="Arial" pitchFamily="34" charset="0"/>
                <a:ea typeface="黑体" pitchFamily="2" charset="-122"/>
                <a:cs typeface="Arial" pitchFamily="34" charset="0"/>
              </a:rPr>
              <a:t>单台单班最大物料集中投放量：≤ </a:t>
            </a:r>
            <a:r>
              <a:rPr lang="en-US" altLang="zh-CN" sz="1600" b="1" dirty="0">
                <a:solidFill>
                  <a:srgbClr val="002060"/>
                </a:solidFill>
                <a:latin typeface="Arial" pitchFamily="34" charset="0"/>
                <a:ea typeface="黑体" pitchFamily="2" charset="-122"/>
                <a:cs typeface="Arial" pitchFamily="34" charset="0"/>
              </a:rPr>
              <a:t>3.2t</a:t>
            </a:r>
            <a:r>
              <a:rPr lang="zh-CN" altLang="en-US" sz="1600" b="1" dirty="0">
                <a:solidFill>
                  <a:srgbClr val="002060"/>
                </a:solidFill>
                <a:latin typeface="Arial" pitchFamily="34" charset="0"/>
                <a:ea typeface="黑体" pitchFamily="2" charset="-122"/>
                <a:cs typeface="Arial" pitchFamily="34" charset="0"/>
              </a:rPr>
              <a:t>； </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系统物料控制发酵温度：≤ </a:t>
            </a:r>
            <a:r>
              <a:rPr lang="en-US" altLang="zh-CN" sz="1600" b="1" dirty="0">
                <a:solidFill>
                  <a:srgbClr val="002060"/>
                </a:solidFill>
                <a:latin typeface="Arial" pitchFamily="34" charset="0"/>
                <a:ea typeface="黑体" pitchFamily="2" charset="-122"/>
                <a:cs typeface="Arial" pitchFamily="34" charset="0"/>
              </a:rPr>
              <a:t>75℃</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处理时间：</a:t>
            </a:r>
            <a:r>
              <a:rPr lang="en-US" altLang="zh-CN" sz="1600" b="1" dirty="0">
                <a:solidFill>
                  <a:srgbClr val="002060"/>
                </a:solidFill>
                <a:latin typeface="Arial" pitchFamily="34" charset="0"/>
                <a:ea typeface="黑体" pitchFamily="2" charset="-122"/>
                <a:cs typeface="Arial" pitchFamily="34" charset="0"/>
              </a:rPr>
              <a:t>10 h</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餐厨垃圾转化率（扣除水分）：≥ </a:t>
            </a:r>
            <a:r>
              <a:rPr lang="en-US" altLang="zh-CN" sz="1600" b="1" dirty="0">
                <a:solidFill>
                  <a:srgbClr val="002060"/>
                </a:solidFill>
                <a:latin typeface="Arial" pitchFamily="34" charset="0"/>
                <a:ea typeface="黑体" pitchFamily="2" charset="-122"/>
                <a:cs typeface="Arial" pitchFamily="34" charset="0"/>
              </a:rPr>
              <a:t>95%</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天然气耗气量：</a:t>
            </a:r>
            <a:r>
              <a:rPr lang="en-US" altLang="zh-CN" sz="1600" b="1" dirty="0">
                <a:solidFill>
                  <a:srgbClr val="002060"/>
                </a:solidFill>
                <a:latin typeface="Arial" pitchFamily="34" charset="0"/>
                <a:ea typeface="黑体" pitchFamily="2" charset="-122"/>
                <a:cs typeface="Arial" pitchFamily="34" charset="0"/>
              </a:rPr>
              <a:t>15</a:t>
            </a:r>
            <a:r>
              <a:rPr lang="zh-CN" altLang="en-US" sz="1600" b="1" dirty="0">
                <a:solidFill>
                  <a:srgbClr val="002060"/>
                </a:solidFill>
                <a:latin typeface="Arial" pitchFamily="34" charset="0"/>
                <a:ea typeface="黑体" pitchFamily="2" charset="-122"/>
                <a:cs typeface="Arial" pitchFamily="34" charset="0"/>
              </a:rPr>
              <a:t>～</a:t>
            </a:r>
            <a:r>
              <a:rPr lang="en-US" altLang="zh-CN" sz="1600" b="1" dirty="0">
                <a:solidFill>
                  <a:srgbClr val="002060"/>
                </a:solidFill>
                <a:latin typeface="Arial" pitchFamily="34" charset="0"/>
                <a:ea typeface="黑体" pitchFamily="2" charset="-122"/>
                <a:cs typeface="Arial" pitchFamily="34" charset="0"/>
              </a:rPr>
              <a:t>22m3/h•</a:t>
            </a:r>
            <a:r>
              <a:rPr lang="zh-CN" altLang="en-US" sz="1600" b="1" dirty="0">
                <a:solidFill>
                  <a:srgbClr val="002060"/>
                </a:solidFill>
                <a:latin typeface="Arial" pitchFamily="34" charset="0"/>
                <a:ea typeface="黑体" pitchFamily="2" charset="-122"/>
                <a:cs typeface="Arial" pitchFamily="34" charset="0"/>
              </a:rPr>
              <a:t>台；</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燃烧室内高温区：</a:t>
            </a:r>
            <a:r>
              <a:rPr lang="en-US" altLang="zh-CN" sz="1600" b="1" dirty="0">
                <a:solidFill>
                  <a:srgbClr val="002060"/>
                </a:solidFill>
                <a:latin typeface="Arial" pitchFamily="34" charset="0"/>
                <a:ea typeface="黑体" pitchFamily="2" charset="-122"/>
                <a:cs typeface="Arial" pitchFamily="34" charset="0"/>
              </a:rPr>
              <a:t>1000℃</a:t>
            </a:r>
            <a:r>
              <a:rPr lang="zh-CN" altLang="en-US" sz="1600" b="1" dirty="0">
                <a:solidFill>
                  <a:srgbClr val="002060"/>
                </a:solidFill>
                <a:latin typeface="Arial" pitchFamily="34" charset="0"/>
                <a:ea typeface="黑体" pitchFamily="2" charset="-122"/>
                <a:cs typeface="Arial" pitchFamily="34" charset="0"/>
              </a:rPr>
              <a:t>～</a:t>
            </a:r>
            <a:r>
              <a:rPr lang="en-US" altLang="zh-CN" sz="1600" b="1" dirty="0">
                <a:solidFill>
                  <a:srgbClr val="002060"/>
                </a:solidFill>
                <a:latin typeface="Arial" pitchFamily="34" charset="0"/>
                <a:ea typeface="黑体" pitchFamily="2" charset="-122"/>
                <a:cs typeface="Arial" pitchFamily="34" charset="0"/>
              </a:rPr>
              <a:t>1300℃</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燃烧室内低温区：</a:t>
            </a:r>
            <a:r>
              <a:rPr lang="en-US" altLang="zh-CN" sz="1600" b="1" dirty="0">
                <a:solidFill>
                  <a:srgbClr val="002060"/>
                </a:solidFill>
                <a:latin typeface="Arial" pitchFamily="34" charset="0"/>
                <a:ea typeface="黑体" pitchFamily="2" charset="-122"/>
                <a:cs typeface="Arial" pitchFamily="34" charset="0"/>
              </a:rPr>
              <a:t>800℃</a:t>
            </a:r>
            <a:r>
              <a:rPr lang="zh-CN" altLang="en-US" sz="1600" b="1" dirty="0">
                <a:solidFill>
                  <a:srgbClr val="002060"/>
                </a:solidFill>
                <a:latin typeface="Arial" pitchFamily="34" charset="0"/>
                <a:ea typeface="黑体" pitchFamily="2" charset="-122"/>
                <a:cs typeface="Arial" pitchFamily="34" charset="0"/>
              </a:rPr>
              <a:t>～</a:t>
            </a:r>
            <a:r>
              <a:rPr lang="en-US" altLang="zh-CN" sz="1600" b="1" dirty="0">
                <a:solidFill>
                  <a:srgbClr val="002060"/>
                </a:solidFill>
                <a:latin typeface="Arial" pitchFamily="34" charset="0"/>
                <a:ea typeface="黑体" pitchFamily="2" charset="-122"/>
                <a:cs typeface="Arial" pitchFamily="34" charset="0"/>
              </a:rPr>
              <a:t>1000℃</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循环风机流量：</a:t>
            </a:r>
            <a:r>
              <a:rPr lang="en-US" altLang="zh-CN" sz="1600" b="1" dirty="0">
                <a:solidFill>
                  <a:srgbClr val="002060"/>
                </a:solidFill>
                <a:latin typeface="Arial" pitchFamily="34" charset="0"/>
                <a:ea typeface="黑体" pitchFamily="2" charset="-122"/>
                <a:cs typeface="Arial" pitchFamily="34" charset="0"/>
              </a:rPr>
              <a:t>1.33m3/s</a:t>
            </a:r>
            <a:r>
              <a:rPr lang="zh-CN" altLang="en-US" sz="1600" b="1" dirty="0">
                <a:solidFill>
                  <a:srgbClr val="002060"/>
                </a:solidFill>
                <a:latin typeface="Arial" pitchFamily="34" charset="0"/>
                <a:ea typeface="黑体" pitchFamily="2" charset="-122"/>
                <a:cs typeface="Arial" pitchFamily="34" charset="0"/>
              </a:rPr>
              <a:t>；</a:t>
            </a:r>
          </a:p>
          <a:p>
            <a:pPr indent="717550">
              <a:lnSpc>
                <a:spcPct val="150000"/>
              </a:lnSpc>
              <a:defRPr/>
            </a:pPr>
            <a:r>
              <a:rPr lang="zh-CN" altLang="en-US" sz="1600" b="1" dirty="0">
                <a:solidFill>
                  <a:srgbClr val="002060"/>
                </a:solidFill>
                <a:latin typeface="Arial" pitchFamily="34" charset="0"/>
                <a:ea typeface="黑体" pitchFamily="2" charset="-122"/>
                <a:cs typeface="Arial" pitchFamily="34" charset="0"/>
              </a:rPr>
              <a:t>臭气在燃烧室内停留时间：≥ </a:t>
            </a:r>
            <a:r>
              <a:rPr lang="en-US" altLang="zh-CN" sz="1600" b="1" dirty="0">
                <a:solidFill>
                  <a:srgbClr val="002060"/>
                </a:solidFill>
                <a:latin typeface="Arial" pitchFamily="34" charset="0"/>
                <a:ea typeface="黑体" pitchFamily="2" charset="-122"/>
                <a:cs typeface="Arial" pitchFamily="34" charset="0"/>
              </a:rPr>
              <a:t>1.1</a:t>
            </a:r>
            <a:r>
              <a:rPr lang="zh-CN" altLang="en-US" sz="1600" b="1" dirty="0">
                <a:solidFill>
                  <a:srgbClr val="002060"/>
                </a:solidFill>
                <a:latin typeface="Arial" pitchFamily="34" charset="0"/>
                <a:ea typeface="黑体" pitchFamily="2" charset="-122"/>
                <a:cs typeface="Arial" pitchFamily="34" charset="0"/>
              </a:rPr>
              <a:t>秒。</a:t>
            </a:r>
          </a:p>
          <a:p>
            <a:pPr indent="88900">
              <a:lnSpc>
                <a:spcPct val="120000"/>
              </a:lnSpc>
              <a:defRPr/>
            </a:pPr>
            <a:endParaRPr lang="zh-CN" altLang="en-US" b="1" dirty="0">
              <a:solidFill>
                <a:srgbClr val="0066FF"/>
              </a:solidFill>
              <a:latin typeface="Arial" pitchFamily="34" charset="0"/>
              <a:ea typeface="黑体" pitchFamily="2" charset="-122"/>
              <a:cs typeface="Arial" pitchFamily="34" charset="0"/>
            </a:endParaRPr>
          </a:p>
        </p:txBody>
      </p:sp>
      <p:pic>
        <p:nvPicPr>
          <p:cNvPr id="84998" name="Picture 7" descr="09123002"/>
          <p:cNvPicPr>
            <a:picLocks noChangeAspect="1" noChangeArrowheads="1"/>
          </p:cNvPicPr>
          <p:nvPr/>
        </p:nvPicPr>
        <p:blipFill>
          <a:blip r:embed="rId2" cstate="print"/>
          <a:srcRect/>
          <a:stretch>
            <a:fillRect/>
          </a:stretch>
        </p:blipFill>
        <p:spPr bwMode="auto">
          <a:xfrm>
            <a:off x="5507038" y="1616075"/>
            <a:ext cx="3006725" cy="2255838"/>
          </a:xfrm>
          <a:prstGeom prst="rect">
            <a:avLst/>
          </a:prstGeom>
          <a:noFill/>
          <a:ln w="9525">
            <a:noFill/>
            <a:miter lim="800000"/>
            <a:headEnd/>
            <a:tailEnd/>
          </a:ln>
        </p:spPr>
      </p:pic>
      <p:pic>
        <p:nvPicPr>
          <p:cNvPr id="84999" name="Picture 9" descr="SDC12876"/>
          <p:cNvPicPr>
            <a:picLocks noChangeAspect="1" noChangeArrowheads="1"/>
          </p:cNvPicPr>
          <p:nvPr/>
        </p:nvPicPr>
        <p:blipFill>
          <a:blip r:embed="rId3" cstate="print"/>
          <a:srcRect/>
          <a:stretch>
            <a:fillRect/>
          </a:stretch>
        </p:blipFill>
        <p:spPr bwMode="auto">
          <a:xfrm>
            <a:off x="5500688" y="3971925"/>
            <a:ext cx="3000375" cy="2252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2E91026-F2ED-412D-8004-98A6CB5A17E1}" type="slidenum">
              <a:rPr lang="zh-CN" altLang="en-US"/>
              <a:pPr>
                <a:defRPr/>
              </a:pPr>
              <a:t>72</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a:solidFill>
                  <a:srgbClr val="FFFF00"/>
                </a:solidFill>
                <a:latin typeface="Arial" pitchFamily="34" charset="0"/>
                <a:ea typeface="黑体" pitchFamily="2" charset="-122"/>
                <a:cs typeface="Arial" pitchFamily="34" charset="0"/>
              </a:rPr>
              <a:t>4</a:t>
            </a:r>
            <a:r>
              <a:rPr lang="zh-CN" altLang="en-US" sz="2800" b="1">
                <a:solidFill>
                  <a:srgbClr val="FFFF00"/>
                </a:solidFill>
                <a:latin typeface="Arial" pitchFamily="34" charset="0"/>
                <a:ea typeface="黑体" pitchFamily="2" charset="-122"/>
                <a:cs typeface="Arial" pitchFamily="34" charset="0"/>
              </a:rPr>
              <a:t>、制备生化腐殖酸技术简介</a:t>
            </a:r>
          </a:p>
        </p:txBody>
      </p:sp>
      <p:sp>
        <p:nvSpPr>
          <p:cNvPr id="86020" name="矩形 28"/>
          <p:cNvSpPr>
            <a:spLocks noChangeArrowheads="1"/>
          </p:cNvSpPr>
          <p:nvPr/>
        </p:nvSpPr>
        <p:spPr bwMode="auto">
          <a:xfrm>
            <a:off x="357188" y="1643063"/>
            <a:ext cx="2701925"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86021" name="矩形 28"/>
          <p:cNvSpPr>
            <a:spLocks noChangeArrowheads="1"/>
          </p:cNvSpPr>
          <p:nvPr/>
        </p:nvSpPr>
        <p:spPr bwMode="auto">
          <a:xfrm>
            <a:off x="142875" y="2071688"/>
            <a:ext cx="7786688" cy="391710"/>
          </a:xfrm>
          <a:prstGeom prst="rect">
            <a:avLst/>
          </a:prstGeom>
          <a:noFill/>
          <a:ln w="9525">
            <a:noFill/>
            <a:miter lim="800000"/>
            <a:headEnd/>
            <a:tailEnd/>
          </a:ln>
        </p:spPr>
        <p:txBody>
          <a:bodyPr>
            <a:spAutoFit/>
          </a:bodyPr>
          <a:lstStyle/>
          <a:p>
            <a:pPr indent="88900">
              <a:lnSpc>
                <a:spcPct val="120000"/>
              </a:lnSpc>
            </a:pPr>
            <a:r>
              <a:rPr lang="zh-CN" altLang="en-US" b="1" dirty="0">
                <a:solidFill>
                  <a:srgbClr val="0066FF"/>
                </a:solidFill>
                <a:ea typeface="黑体" pitchFamily="49" charset="-122"/>
                <a:cs typeface="Arial" charset="0"/>
              </a:rPr>
              <a:t>      </a:t>
            </a:r>
            <a:r>
              <a:rPr lang="en-US" altLang="zh-CN" b="1" dirty="0">
                <a:solidFill>
                  <a:srgbClr val="002060"/>
                </a:solidFill>
                <a:ea typeface="黑体" pitchFamily="49" charset="-122"/>
                <a:cs typeface="Arial" charset="0"/>
              </a:rPr>
              <a:t>4</a:t>
            </a:r>
            <a:r>
              <a:rPr lang="zh-CN" altLang="en-US" b="1" dirty="0">
                <a:solidFill>
                  <a:srgbClr val="002060"/>
                </a:solidFill>
                <a:ea typeface="黑体" pitchFamily="49" charset="-122"/>
                <a:cs typeface="Arial" charset="0"/>
              </a:rPr>
              <a:t>）后处理系统：斗式提升机、筛分机、储仓、计量包装机及输送设备</a:t>
            </a:r>
            <a:r>
              <a:rPr lang="zh-CN" altLang="en-US" b="1" dirty="0">
                <a:solidFill>
                  <a:srgbClr val="0066FF"/>
                </a:solidFill>
                <a:ea typeface="黑体" pitchFamily="49" charset="-122"/>
                <a:cs typeface="Arial" charset="0"/>
              </a:rPr>
              <a:t>。</a:t>
            </a:r>
            <a:endParaRPr lang="en-US" altLang="zh-CN" b="1" dirty="0">
              <a:solidFill>
                <a:srgbClr val="0066FF"/>
              </a:solidFill>
              <a:ea typeface="黑体" pitchFamily="49" charset="-122"/>
              <a:cs typeface="Arial" charset="0"/>
            </a:endParaRPr>
          </a:p>
        </p:txBody>
      </p:sp>
      <p:pic>
        <p:nvPicPr>
          <p:cNvPr id="64518" name="Picture 6" descr="SDC12890"/>
          <p:cNvPicPr>
            <a:picLocks noChangeAspect="1" noChangeArrowheads="1"/>
          </p:cNvPicPr>
          <p:nvPr/>
        </p:nvPicPr>
        <p:blipFill>
          <a:blip r:embed="rId2" cstate="print">
            <a:extLst>
              <a:ext uri="{28A0092B-C50C-407E-A947-70E740481C1C}"/>
            </a:extLst>
          </a:blip>
          <a:srcRect/>
          <a:stretch>
            <a:fillRect/>
          </a:stretch>
        </p:blipFill>
        <p:spPr bwMode="auto">
          <a:xfrm>
            <a:off x="2220119" y="2646040"/>
            <a:ext cx="4500562" cy="337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D0459EE-F3DE-4BB5-BD5E-8C6AEB227BAC}" type="slidenum">
              <a:rPr lang="zh-CN" altLang="en-US"/>
              <a:pPr>
                <a:defRPr/>
              </a:pPr>
              <a:t>73</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800" b="1">
                <a:solidFill>
                  <a:srgbClr val="FFFF00"/>
                </a:solidFill>
                <a:latin typeface="Arial" pitchFamily="34" charset="0"/>
                <a:ea typeface="黑体" pitchFamily="2" charset="-122"/>
                <a:cs typeface="Arial" pitchFamily="34" charset="0"/>
              </a:rPr>
              <a:t>（四）制备生化腐殖酸技术简介</a:t>
            </a:r>
          </a:p>
        </p:txBody>
      </p:sp>
      <p:sp>
        <p:nvSpPr>
          <p:cNvPr id="87044" name="矩形 28"/>
          <p:cNvSpPr>
            <a:spLocks noChangeArrowheads="1"/>
          </p:cNvSpPr>
          <p:nvPr/>
        </p:nvSpPr>
        <p:spPr bwMode="auto">
          <a:xfrm>
            <a:off x="357188" y="1643063"/>
            <a:ext cx="2143125" cy="534987"/>
          </a:xfrm>
          <a:prstGeom prst="rect">
            <a:avLst/>
          </a:prstGeom>
          <a:noFill/>
          <a:ln w="9525">
            <a:noFill/>
            <a:miter lim="800000"/>
            <a:headEnd/>
            <a:tailEnd/>
          </a:ln>
        </p:spPr>
        <p:txBody>
          <a:bodyPr>
            <a:spAutoFit/>
          </a:bodyPr>
          <a:lstStyle/>
          <a:p>
            <a:pPr>
              <a:lnSpc>
                <a:spcPct val="120000"/>
              </a:lnSpc>
            </a:pP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、工艺特点</a:t>
            </a:r>
          </a:p>
        </p:txBody>
      </p:sp>
      <p:sp>
        <p:nvSpPr>
          <p:cNvPr id="87045" name="矩形 28"/>
          <p:cNvSpPr>
            <a:spLocks noChangeArrowheads="1"/>
          </p:cNvSpPr>
          <p:nvPr/>
        </p:nvSpPr>
        <p:spPr bwMode="auto">
          <a:xfrm>
            <a:off x="357188" y="2197100"/>
            <a:ext cx="7786687" cy="2946400"/>
          </a:xfrm>
          <a:prstGeom prst="rect">
            <a:avLst/>
          </a:prstGeom>
          <a:noFill/>
          <a:ln w="9525">
            <a:noFill/>
            <a:miter lim="800000"/>
            <a:headEnd/>
            <a:tailEnd/>
          </a:ln>
        </p:spPr>
        <p:txBody>
          <a:bodyPr>
            <a:spAutoFit/>
          </a:bodyPr>
          <a:lstStyle/>
          <a:p>
            <a:pPr>
              <a:lnSpc>
                <a:spcPct val="150000"/>
              </a:lnSpc>
              <a:buFont typeface="Wingdings" pitchFamily="2" charset="2"/>
              <a:buChar char="u"/>
            </a:pPr>
            <a:r>
              <a:rPr lang="zh-CN" altLang="en-US" b="1">
                <a:solidFill>
                  <a:srgbClr val="FF0000"/>
                </a:solidFill>
                <a:ea typeface="黑体" pitchFamily="49" charset="-122"/>
                <a:cs typeface="Arial" charset="0"/>
              </a:rPr>
              <a:t>优点：</a:t>
            </a:r>
            <a:r>
              <a:rPr lang="zh-CN" altLang="en-US" b="1">
                <a:solidFill>
                  <a:srgbClr val="0066FF"/>
                </a:solidFill>
                <a:ea typeface="黑体" pitchFamily="49" charset="-122"/>
                <a:cs typeface="Arial" charset="0"/>
              </a:rPr>
              <a:t>占地面积小；处理时间短，无需繁杂分拣；资源利用率高；产品的市场销路较好，产品质量较高，产品附加值较高。</a:t>
            </a:r>
          </a:p>
          <a:p>
            <a:pPr>
              <a:lnSpc>
                <a:spcPct val="150000"/>
              </a:lnSpc>
              <a:buFont typeface="Wingdings" pitchFamily="2" charset="2"/>
              <a:buChar char="u"/>
            </a:pPr>
            <a:r>
              <a:rPr lang="zh-CN" altLang="en-US" b="1">
                <a:solidFill>
                  <a:srgbClr val="FF0000"/>
                </a:solidFill>
                <a:ea typeface="黑体" pitchFamily="49" charset="-122"/>
                <a:cs typeface="Arial" charset="0"/>
              </a:rPr>
              <a:t>缺点：</a:t>
            </a:r>
            <a:r>
              <a:rPr lang="zh-CN" altLang="en-US" b="1">
                <a:solidFill>
                  <a:srgbClr val="0066FF"/>
                </a:solidFill>
                <a:ea typeface="黑体" pitchFamily="49" charset="-122"/>
                <a:cs typeface="Arial" charset="0"/>
              </a:rPr>
              <a:t>一次性投资略高，单台设备处理能力篇低，更重要的是餐厨垃圾处理阶段设备耗能大，而且该技术减量化效果差，在餐厨垃圾中大量掺其他有机物，如麸皮、糠等，后端农业生产资料应用产业链较长。</a:t>
            </a:r>
          </a:p>
          <a:p>
            <a:pPr>
              <a:lnSpc>
                <a:spcPct val="150000"/>
              </a:lnSpc>
              <a:buFont typeface="Wingdings" pitchFamily="2" charset="2"/>
              <a:buChar char="u"/>
            </a:pPr>
            <a:r>
              <a:rPr lang="zh-CN" altLang="en-US" b="1">
                <a:solidFill>
                  <a:srgbClr val="0066FF"/>
                </a:solidFill>
                <a:ea typeface="黑体" pitchFamily="49" charset="-122"/>
                <a:cs typeface="Arial" charset="0"/>
              </a:rPr>
              <a:t>国内已建成的微生物处理技术的餐厨垃圾处理厂有：</a:t>
            </a:r>
          </a:p>
          <a:p>
            <a:pPr>
              <a:lnSpc>
                <a:spcPct val="150000"/>
              </a:lnSpc>
            </a:pPr>
            <a:r>
              <a:rPr lang="zh-CN" altLang="en-US" b="1">
                <a:solidFill>
                  <a:srgbClr val="C00000"/>
                </a:solidFill>
                <a:ea typeface="黑体" pitchFamily="49" charset="-122"/>
                <a:cs typeface="Arial" charset="0"/>
              </a:rPr>
              <a:t>北京高安屯、成都</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21D50C0-F0CF-43D1-AB65-0768B770DB2F}" type="slidenum">
              <a:rPr lang="zh-CN" altLang="en-US"/>
              <a:pPr>
                <a:defRPr/>
              </a:pPr>
              <a:t>74</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88068" name="矩形 28"/>
          <p:cNvSpPr>
            <a:spLocks noChangeArrowheads="1"/>
          </p:cNvSpPr>
          <p:nvPr/>
        </p:nvSpPr>
        <p:spPr bwMode="auto">
          <a:xfrm>
            <a:off x="357188" y="1643063"/>
            <a:ext cx="25590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）工艺流程</a:t>
            </a:r>
          </a:p>
        </p:txBody>
      </p:sp>
      <p:sp>
        <p:nvSpPr>
          <p:cNvPr id="88069" name="矩形 28"/>
          <p:cNvSpPr>
            <a:spLocks noChangeArrowheads="1"/>
          </p:cNvSpPr>
          <p:nvPr/>
        </p:nvSpPr>
        <p:spPr bwMode="auto">
          <a:xfrm>
            <a:off x="214313" y="2197100"/>
            <a:ext cx="2928937" cy="2170113"/>
          </a:xfrm>
          <a:prstGeom prst="rect">
            <a:avLst/>
          </a:prstGeom>
          <a:noFill/>
          <a:ln w="9525">
            <a:noFill/>
            <a:miter lim="800000"/>
            <a:headEnd/>
            <a:tailEnd/>
          </a:ln>
        </p:spPr>
        <p:txBody>
          <a:bodyPr>
            <a:spAutoFit/>
          </a:bodyPr>
          <a:lstStyle/>
          <a:p>
            <a:pPr>
              <a:lnSpc>
                <a:spcPct val="150000"/>
              </a:lnSpc>
            </a:pPr>
            <a:r>
              <a:rPr lang="zh-CN" altLang="en-US" b="1" dirty="0">
                <a:solidFill>
                  <a:srgbClr val="0066FF"/>
                </a:solidFill>
                <a:ea typeface="黑体" pitchFamily="49" charset="-122"/>
                <a:cs typeface="Arial" charset="0"/>
              </a:rPr>
              <a:t>  </a:t>
            </a:r>
            <a:r>
              <a:rPr lang="zh-CN" altLang="en-US" b="1" dirty="0">
                <a:solidFill>
                  <a:srgbClr val="002060"/>
                </a:solidFill>
                <a:ea typeface="黑体" pitchFamily="49" charset="-122"/>
                <a:cs typeface="Arial" charset="0"/>
              </a:rPr>
              <a:t>主要包括以下几个部分：</a:t>
            </a:r>
          </a:p>
          <a:p>
            <a:pPr>
              <a:lnSpc>
                <a:spcPct val="150000"/>
              </a:lnSpc>
            </a:pPr>
            <a:r>
              <a:rPr lang="en-US" altLang="zh-CN" b="1" dirty="0">
                <a:solidFill>
                  <a:srgbClr val="002060"/>
                </a:solidFill>
                <a:ea typeface="黑体" pitchFamily="49" charset="-122"/>
                <a:cs typeface="Arial" charset="0"/>
              </a:rPr>
              <a:t>1</a:t>
            </a:r>
            <a:r>
              <a:rPr lang="zh-CN" altLang="en-US" b="1" dirty="0">
                <a:solidFill>
                  <a:srgbClr val="002060"/>
                </a:solidFill>
                <a:ea typeface="黑体" pitchFamily="49" charset="-122"/>
                <a:cs typeface="Arial" charset="0"/>
              </a:rPr>
              <a:t>）进料与预处理单元；</a:t>
            </a:r>
          </a:p>
          <a:p>
            <a:pPr>
              <a:lnSpc>
                <a:spcPct val="150000"/>
              </a:lnSpc>
            </a:pP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）厌氧发酵单元；</a:t>
            </a:r>
          </a:p>
          <a:p>
            <a:pPr>
              <a:lnSpc>
                <a:spcPct val="150000"/>
              </a:lnSpc>
            </a:pPr>
            <a:r>
              <a:rPr lang="en-US" altLang="zh-CN" b="1" dirty="0">
                <a:solidFill>
                  <a:srgbClr val="002060"/>
                </a:solidFill>
                <a:ea typeface="黑体" pitchFamily="49" charset="-122"/>
                <a:cs typeface="Arial" charset="0"/>
              </a:rPr>
              <a:t>3</a:t>
            </a:r>
            <a:r>
              <a:rPr lang="zh-CN" altLang="en-US" b="1" dirty="0">
                <a:solidFill>
                  <a:srgbClr val="002060"/>
                </a:solidFill>
                <a:ea typeface="黑体" pitchFamily="49" charset="-122"/>
                <a:cs typeface="Arial" charset="0"/>
              </a:rPr>
              <a:t>）残渣脱水单元；</a:t>
            </a:r>
          </a:p>
          <a:p>
            <a:pPr>
              <a:lnSpc>
                <a:spcPct val="150000"/>
              </a:lnSpc>
            </a:pPr>
            <a:r>
              <a:rPr lang="en-US" altLang="zh-CN" b="1" dirty="0">
                <a:solidFill>
                  <a:srgbClr val="002060"/>
                </a:solidFill>
                <a:ea typeface="黑体" pitchFamily="49" charset="-122"/>
                <a:cs typeface="Arial" charset="0"/>
              </a:rPr>
              <a:t>4</a:t>
            </a:r>
            <a:r>
              <a:rPr lang="zh-CN" altLang="en-US" b="1" dirty="0">
                <a:solidFill>
                  <a:srgbClr val="002060"/>
                </a:solidFill>
                <a:ea typeface="黑体" pitchFamily="49" charset="-122"/>
                <a:cs typeface="Arial" charset="0"/>
              </a:rPr>
              <a:t>）生物气利用单元。</a:t>
            </a:r>
          </a:p>
        </p:txBody>
      </p:sp>
      <p:pic>
        <p:nvPicPr>
          <p:cNvPr id="88070" name="Picture 5" descr="厌氧发酵主体原则工艺流程"/>
          <p:cNvPicPr>
            <a:picLocks noChangeAspect="1" noChangeArrowheads="1"/>
          </p:cNvPicPr>
          <p:nvPr/>
        </p:nvPicPr>
        <p:blipFill>
          <a:blip r:embed="rId2" cstate="print"/>
          <a:srcRect l="3751" t="11905" r="2762" b="32477"/>
          <a:stretch>
            <a:fillRect/>
          </a:stretch>
        </p:blipFill>
        <p:spPr bwMode="auto">
          <a:xfrm>
            <a:off x="3286125" y="1600200"/>
            <a:ext cx="5286375" cy="4443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91ECFB5-FA43-4F79-AB4F-37C033398C16}" type="slidenum">
              <a:rPr lang="zh-CN" altLang="en-US"/>
              <a:pPr>
                <a:defRPr/>
              </a:pPr>
              <a:t>75</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89092" name="矩形 28"/>
          <p:cNvSpPr>
            <a:spLocks noChangeArrowheads="1"/>
          </p:cNvSpPr>
          <p:nvPr/>
        </p:nvSpPr>
        <p:spPr bwMode="auto">
          <a:xfrm>
            <a:off x="357188" y="1643063"/>
            <a:ext cx="2846387"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89093" name="矩形 28"/>
          <p:cNvSpPr>
            <a:spLocks noChangeArrowheads="1"/>
          </p:cNvSpPr>
          <p:nvPr/>
        </p:nvSpPr>
        <p:spPr bwMode="auto">
          <a:xfrm>
            <a:off x="214313" y="2197100"/>
            <a:ext cx="8429625" cy="723900"/>
          </a:xfrm>
          <a:prstGeom prst="rect">
            <a:avLst/>
          </a:prstGeom>
          <a:noFill/>
          <a:ln w="9525">
            <a:noFill/>
            <a:miter lim="800000"/>
            <a:headEnd/>
            <a:tailEnd/>
          </a:ln>
        </p:spPr>
        <p:txBody>
          <a:bodyPr>
            <a:spAutoFit/>
          </a:bodyPr>
          <a:lstStyle/>
          <a:p>
            <a:pPr>
              <a:lnSpc>
                <a:spcPct val="120000"/>
              </a:lnSpc>
            </a:pPr>
            <a:r>
              <a:rPr lang="en-US" altLang="zh-CN" b="1" dirty="0">
                <a:solidFill>
                  <a:srgbClr val="002060"/>
                </a:solidFill>
                <a:ea typeface="黑体" pitchFamily="49" charset="-122"/>
                <a:cs typeface="Arial" charset="0"/>
              </a:rPr>
              <a:t>1</a:t>
            </a:r>
            <a:r>
              <a:rPr lang="zh-CN" altLang="en-US" b="1" dirty="0">
                <a:solidFill>
                  <a:srgbClr val="002060"/>
                </a:solidFill>
                <a:ea typeface="黑体" pitchFamily="49" charset="-122"/>
                <a:cs typeface="Arial" charset="0"/>
              </a:rPr>
              <a:t>）进料与预处理单元：</a:t>
            </a:r>
          </a:p>
          <a:p>
            <a:pPr>
              <a:lnSpc>
                <a:spcPct val="120000"/>
              </a:lnSpc>
            </a:pPr>
            <a:r>
              <a:rPr lang="zh-CN" altLang="en-US" b="1" dirty="0">
                <a:solidFill>
                  <a:srgbClr val="002060"/>
                </a:solidFill>
                <a:ea typeface="黑体" pitchFamily="49" charset="-122"/>
                <a:cs typeface="Arial" charset="0"/>
              </a:rPr>
              <a:t>储料仓及螺旋输送机、破碎机、筛分机、制浆机、油水分离机、螺旋输送机等；</a:t>
            </a:r>
          </a:p>
        </p:txBody>
      </p:sp>
      <p:pic>
        <p:nvPicPr>
          <p:cNvPr id="89094" name="Picture 33" descr="폐수처리설비"/>
          <p:cNvPicPr>
            <a:picLocks noChangeAspect="1" noChangeArrowheads="1"/>
          </p:cNvPicPr>
          <p:nvPr/>
        </p:nvPicPr>
        <p:blipFill>
          <a:blip r:embed="rId2" cstate="print"/>
          <a:srcRect/>
          <a:stretch>
            <a:fillRect/>
          </a:stretch>
        </p:blipFill>
        <p:spPr bwMode="auto">
          <a:xfrm>
            <a:off x="285750" y="3214688"/>
            <a:ext cx="3429000" cy="2443162"/>
          </a:xfrm>
          <a:prstGeom prst="rect">
            <a:avLst/>
          </a:prstGeom>
          <a:noFill/>
          <a:ln w="12700">
            <a:noFill/>
            <a:miter lim="800000"/>
            <a:headEnd/>
            <a:tailEnd/>
          </a:ln>
        </p:spPr>
      </p:pic>
      <p:pic>
        <p:nvPicPr>
          <p:cNvPr id="89095" name="Picture 13" descr="자동선별및분쇄기"/>
          <p:cNvPicPr preferRelativeResize="0">
            <a:picLocks noChangeAspect="1" noChangeArrowheads="1"/>
          </p:cNvPicPr>
          <p:nvPr/>
        </p:nvPicPr>
        <p:blipFill>
          <a:blip r:embed="rId3" cstate="print"/>
          <a:srcRect/>
          <a:stretch>
            <a:fillRect/>
          </a:stretch>
        </p:blipFill>
        <p:spPr bwMode="auto">
          <a:xfrm>
            <a:off x="4643438" y="3214688"/>
            <a:ext cx="3440112" cy="2428875"/>
          </a:xfrm>
          <a:prstGeom prst="rect">
            <a:avLst/>
          </a:prstGeom>
          <a:noFill/>
          <a:ln w="12700">
            <a:noFill/>
            <a:miter lim="800000"/>
            <a:headEnd/>
            <a:tailEnd/>
          </a:ln>
        </p:spPr>
      </p:pic>
      <p:sp>
        <p:nvSpPr>
          <p:cNvPr id="89096" name="Rectangle 10"/>
          <p:cNvSpPr>
            <a:spLocks noChangeArrowheads="1"/>
          </p:cNvSpPr>
          <p:nvPr/>
        </p:nvSpPr>
        <p:spPr bwMode="auto">
          <a:xfrm>
            <a:off x="1344613" y="5786438"/>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sz="1600" b="1">
                <a:solidFill>
                  <a:srgbClr val="0066FF"/>
                </a:solidFill>
                <a:ea typeface="黑体" pitchFamily="49" charset="-122"/>
                <a:cs typeface="Arial" charset="0"/>
              </a:rPr>
              <a:t>油水分离机</a:t>
            </a:r>
          </a:p>
        </p:txBody>
      </p:sp>
      <p:sp>
        <p:nvSpPr>
          <p:cNvPr id="89097" name="Rectangle 11"/>
          <p:cNvSpPr>
            <a:spLocks noChangeArrowheads="1"/>
          </p:cNvSpPr>
          <p:nvPr/>
        </p:nvSpPr>
        <p:spPr bwMode="auto">
          <a:xfrm>
            <a:off x="5715000" y="5783263"/>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sz="1600" b="1">
                <a:solidFill>
                  <a:srgbClr val="0066FF"/>
                </a:solidFill>
                <a:ea typeface="黑体" pitchFamily="49" charset="-122"/>
                <a:cs typeface="Arial" charset="0"/>
              </a:rPr>
              <a:t>破碎筛分机</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2F5227C-CBB4-45EC-AAF0-03E8FC50F546}" type="slidenum">
              <a:rPr lang="zh-CN" altLang="en-US"/>
              <a:pPr>
                <a:defRPr/>
              </a:pPr>
              <a:t>76</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90116" name="矩形 28"/>
          <p:cNvSpPr>
            <a:spLocks noChangeArrowheads="1"/>
          </p:cNvSpPr>
          <p:nvPr/>
        </p:nvSpPr>
        <p:spPr bwMode="auto">
          <a:xfrm>
            <a:off x="357188" y="1643063"/>
            <a:ext cx="27749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90117" name="矩形 28"/>
          <p:cNvSpPr>
            <a:spLocks noChangeArrowheads="1"/>
          </p:cNvSpPr>
          <p:nvPr/>
        </p:nvSpPr>
        <p:spPr bwMode="auto">
          <a:xfrm>
            <a:off x="357188" y="2197100"/>
            <a:ext cx="3929062" cy="2733675"/>
          </a:xfrm>
          <a:prstGeom prst="rect">
            <a:avLst/>
          </a:prstGeom>
          <a:noFill/>
          <a:ln w="9525">
            <a:noFill/>
            <a:miter lim="800000"/>
            <a:headEnd/>
            <a:tailEnd/>
          </a:ln>
        </p:spPr>
        <p:txBody>
          <a:bodyPr>
            <a:spAutoFit/>
          </a:bodyPr>
          <a:lstStyle/>
          <a:p>
            <a:pPr>
              <a:lnSpc>
                <a:spcPct val="120000"/>
              </a:lnSpc>
            </a:pPr>
            <a:r>
              <a:rPr lang="en-US" altLang="zh-CN" b="1" dirty="0">
                <a:solidFill>
                  <a:srgbClr val="002060"/>
                </a:solidFill>
                <a:ea typeface="黑体" pitchFamily="49" charset="-122"/>
                <a:cs typeface="Arial" charset="0"/>
              </a:rPr>
              <a:t>2</a:t>
            </a:r>
            <a:r>
              <a:rPr lang="zh-CN" altLang="en-US" b="1" dirty="0">
                <a:solidFill>
                  <a:srgbClr val="002060"/>
                </a:solidFill>
                <a:ea typeface="黑体" pitchFamily="49" charset="-122"/>
                <a:cs typeface="Arial" charset="0"/>
              </a:rPr>
              <a:t>）厌氧发酵单元：调整酸化槽、厌氧消化罐等；</a:t>
            </a:r>
          </a:p>
          <a:p>
            <a:pPr>
              <a:lnSpc>
                <a:spcPct val="120000"/>
              </a:lnSpc>
            </a:pPr>
            <a:r>
              <a:rPr lang="zh-CN" altLang="en-US" b="1" dirty="0">
                <a:solidFill>
                  <a:srgbClr val="002060"/>
                </a:solidFill>
                <a:ea typeface="黑体" pitchFamily="49" charset="-122"/>
                <a:cs typeface="Arial" charset="0"/>
              </a:rPr>
              <a:t>工艺参数：</a:t>
            </a:r>
            <a:endParaRPr lang="en-US" altLang="zh-CN" b="1" dirty="0">
              <a:solidFill>
                <a:srgbClr val="002060"/>
              </a:solidFill>
              <a:ea typeface="黑体" pitchFamily="49" charset="-122"/>
              <a:cs typeface="Arial" charset="0"/>
            </a:endParaRPr>
          </a:p>
          <a:p>
            <a:pPr>
              <a:lnSpc>
                <a:spcPct val="120000"/>
              </a:lnSpc>
            </a:pPr>
            <a:r>
              <a:rPr lang="zh-CN" altLang="en-US" b="1" dirty="0">
                <a:solidFill>
                  <a:srgbClr val="002060"/>
                </a:solidFill>
                <a:ea typeface="黑体" pitchFamily="49" charset="-122"/>
                <a:cs typeface="Arial" charset="0"/>
              </a:rPr>
              <a:t>发酵温度： </a:t>
            </a:r>
            <a:r>
              <a:rPr lang="en-US" altLang="en-US" b="1" dirty="0">
                <a:solidFill>
                  <a:srgbClr val="002060"/>
                </a:solidFill>
                <a:ea typeface="黑体" pitchFamily="49" charset="-122"/>
                <a:cs typeface="Arial" charset="0"/>
              </a:rPr>
              <a:t>中温</a:t>
            </a:r>
            <a:r>
              <a:rPr lang="zh-CN" altLang="en-US" b="1" dirty="0">
                <a:solidFill>
                  <a:srgbClr val="002060"/>
                </a:solidFill>
                <a:ea typeface="黑体" pitchFamily="49" charset="-122"/>
                <a:cs typeface="Arial" charset="0"/>
              </a:rPr>
              <a:t>：</a:t>
            </a:r>
            <a:r>
              <a:rPr lang="en-US" altLang="en-US" b="1" dirty="0">
                <a:solidFill>
                  <a:srgbClr val="002060"/>
                </a:solidFill>
                <a:ea typeface="黑体" pitchFamily="49" charset="-122"/>
                <a:cs typeface="Arial" charset="0"/>
              </a:rPr>
              <a:t>35～</a:t>
            </a:r>
            <a:r>
              <a:rPr lang="en-US" altLang="zh-CN" b="1" dirty="0">
                <a:solidFill>
                  <a:srgbClr val="002060"/>
                </a:solidFill>
                <a:ea typeface="黑体" pitchFamily="49" charset="-122"/>
                <a:cs typeface="Arial" charset="0"/>
              </a:rPr>
              <a:t>38℃</a:t>
            </a:r>
            <a:r>
              <a:rPr lang="zh-CN" altLang="en-US" b="1" dirty="0">
                <a:solidFill>
                  <a:srgbClr val="002060"/>
                </a:solidFill>
                <a:ea typeface="黑体" pitchFamily="49" charset="-122"/>
                <a:cs typeface="Arial" charset="0"/>
              </a:rPr>
              <a:t>；         </a:t>
            </a:r>
            <a:endParaRPr lang="en-US" altLang="zh-CN" b="1" dirty="0">
              <a:solidFill>
                <a:srgbClr val="002060"/>
              </a:solidFill>
              <a:ea typeface="黑体" pitchFamily="49" charset="-122"/>
              <a:cs typeface="Arial" charset="0"/>
            </a:endParaRPr>
          </a:p>
          <a:p>
            <a:pPr>
              <a:lnSpc>
                <a:spcPct val="120000"/>
              </a:lnSpc>
            </a:pPr>
            <a:r>
              <a:rPr lang="en-US" altLang="zh-CN" b="1" dirty="0">
                <a:solidFill>
                  <a:srgbClr val="002060"/>
                </a:solidFill>
                <a:ea typeface="黑体" pitchFamily="49" charset="-122"/>
                <a:cs typeface="Arial" charset="0"/>
              </a:rPr>
              <a:t>                   </a:t>
            </a:r>
            <a:r>
              <a:rPr lang="zh-CN" altLang="en-US" b="1" dirty="0">
                <a:solidFill>
                  <a:srgbClr val="002060"/>
                </a:solidFill>
                <a:ea typeface="黑体" pitchFamily="49" charset="-122"/>
                <a:cs typeface="Arial" charset="0"/>
              </a:rPr>
              <a:t>高</a:t>
            </a:r>
            <a:r>
              <a:rPr lang="en-US" altLang="en-US" b="1" dirty="0">
                <a:solidFill>
                  <a:srgbClr val="002060"/>
                </a:solidFill>
                <a:ea typeface="黑体" pitchFamily="49" charset="-122"/>
                <a:cs typeface="Arial" charset="0"/>
              </a:rPr>
              <a:t>温</a:t>
            </a:r>
            <a:r>
              <a:rPr lang="zh-CN"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50</a:t>
            </a:r>
            <a:r>
              <a:rPr lang="en-US"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55℃</a:t>
            </a:r>
          </a:p>
          <a:p>
            <a:pPr>
              <a:lnSpc>
                <a:spcPct val="120000"/>
              </a:lnSpc>
            </a:pPr>
            <a:r>
              <a:rPr lang="zh-CN" altLang="en-US" b="1" dirty="0">
                <a:solidFill>
                  <a:srgbClr val="002060"/>
                </a:solidFill>
                <a:ea typeface="黑体" pitchFamily="49" charset="-122"/>
                <a:cs typeface="Arial" charset="0"/>
              </a:rPr>
              <a:t>固含率：</a:t>
            </a:r>
            <a:r>
              <a:rPr lang="en-US" altLang="zh-CN" b="1" dirty="0">
                <a:solidFill>
                  <a:srgbClr val="002060"/>
                </a:solidFill>
                <a:ea typeface="黑体" pitchFamily="49" charset="-122"/>
                <a:cs typeface="Arial" charset="0"/>
              </a:rPr>
              <a:t>5%</a:t>
            </a:r>
            <a:r>
              <a:rPr lang="en-US" altLang="en-US" b="1" dirty="0">
                <a:solidFill>
                  <a:srgbClr val="002060"/>
                </a:solidFill>
                <a:ea typeface="黑体" pitchFamily="49" charset="-122"/>
                <a:cs typeface="Arial" charset="0"/>
              </a:rPr>
              <a:t>～</a:t>
            </a:r>
            <a:r>
              <a:rPr lang="en-US" altLang="zh-CN" b="1" dirty="0">
                <a:solidFill>
                  <a:srgbClr val="002060"/>
                </a:solidFill>
                <a:ea typeface="黑体" pitchFamily="49" charset="-122"/>
                <a:cs typeface="Arial" charset="0"/>
              </a:rPr>
              <a:t>15%</a:t>
            </a:r>
            <a:r>
              <a:rPr lang="zh-CN" altLang="en-US" b="1" dirty="0">
                <a:solidFill>
                  <a:srgbClr val="002060"/>
                </a:solidFill>
                <a:ea typeface="黑体" pitchFamily="49" charset="-122"/>
                <a:cs typeface="Arial" charset="0"/>
              </a:rPr>
              <a:t>，一般</a:t>
            </a:r>
            <a:r>
              <a:rPr lang="en-US" altLang="zh-CN" b="1" dirty="0">
                <a:solidFill>
                  <a:srgbClr val="002060"/>
                </a:solidFill>
                <a:ea typeface="黑体" pitchFamily="49" charset="-122"/>
                <a:cs typeface="Arial" charset="0"/>
              </a:rPr>
              <a:t>8%</a:t>
            </a:r>
            <a:r>
              <a:rPr lang="zh-CN" altLang="en-US" b="1" dirty="0">
                <a:solidFill>
                  <a:srgbClr val="002060"/>
                </a:solidFill>
                <a:ea typeface="黑体" pitchFamily="49" charset="-122"/>
                <a:cs typeface="Arial" charset="0"/>
              </a:rPr>
              <a:t>左右；</a:t>
            </a:r>
          </a:p>
          <a:p>
            <a:pPr>
              <a:lnSpc>
                <a:spcPct val="120000"/>
              </a:lnSpc>
            </a:pPr>
            <a:r>
              <a:rPr lang="en-US" altLang="zh-CN" b="1" dirty="0">
                <a:solidFill>
                  <a:srgbClr val="002060"/>
                </a:solidFill>
                <a:ea typeface="黑体" pitchFamily="49" charset="-122"/>
                <a:cs typeface="Arial" charset="0"/>
              </a:rPr>
              <a:t>pH</a:t>
            </a:r>
            <a:r>
              <a:rPr lang="zh-CN" altLang="en-US" b="1" dirty="0">
                <a:solidFill>
                  <a:srgbClr val="002060"/>
                </a:solidFill>
                <a:ea typeface="黑体" pitchFamily="49" charset="-122"/>
                <a:cs typeface="Arial" charset="0"/>
              </a:rPr>
              <a:t>：</a:t>
            </a:r>
            <a:r>
              <a:rPr lang="en-US" altLang="en-US" b="1" dirty="0">
                <a:solidFill>
                  <a:srgbClr val="002060"/>
                </a:solidFill>
                <a:ea typeface="黑体" pitchFamily="49" charset="-122"/>
                <a:cs typeface="Arial" charset="0"/>
              </a:rPr>
              <a:t>6.5 ~7.8</a:t>
            </a:r>
            <a:r>
              <a:rPr lang="zh-CN" altLang="en-US" b="1" dirty="0">
                <a:solidFill>
                  <a:srgbClr val="002060"/>
                </a:solidFill>
                <a:ea typeface="黑体" pitchFamily="49" charset="-122"/>
                <a:cs typeface="Arial" charset="0"/>
              </a:rPr>
              <a:t>。</a:t>
            </a:r>
          </a:p>
          <a:p>
            <a:pPr>
              <a:lnSpc>
                <a:spcPct val="120000"/>
              </a:lnSpc>
            </a:pPr>
            <a:endParaRPr lang="zh-CN" altLang="en-US" b="1" dirty="0">
              <a:solidFill>
                <a:srgbClr val="0066FF"/>
              </a:solidFill>
              <a:ea typeface="黑体" pitchFamily="49" charset="-122"/>
              <a:cs typeface="Arial" charset="0"/>
            </a:endParaRPr>
          </a:p>
        </p:txBody>
      </p:sp>
      <p:sp>
        <p:nvSpPr>
          <p:cNvPr id="90118" name="Rectangle 10"/>
          <p:cNvSpPr>
            <a:spLocks noChangeArrowheads="1"/>
          </p:cNvSpPr>
          <p:nvPr/>
        </p:nvSpPr>
        <p:spPr bwMode="auto">
          <a:xfrm>
            <a:off x="6429375" y="4714875"/>
            <a:ext cx="1584325" cy="503238"/>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sz="1600" b="1">
                <a:solidFill>
                  <a:srgbClr val="0066FF"/>
                </a:solidFill>
                <a:ea typeface="黑体" pitchFamily="49" charset="-122"/>
                <a:cs typeface="Arial" charset="0"/>
              </a:rPr>
              <a:t>厌氧消化罐</a:t>
            </a:r>
          </a:p>
        </p:txBody>
      </p:sp>
      <p:pic>
        <p:nvPicPr>
          <p:cNvPr id="90119" name="Picture 3" descr="消化槽参考写真b1（千葉)"/>
          <p:cNvPicPr>
            <a:picLocks noChangeAspect="1" noChangeArrowheads="1"/>
          </p:cNvPicPr>
          <p:nvPr/>
        </p:nvPicPr>
        <p:blipFill>
          <a:blip r:embed="rId2" cstate="print"/>
          <a:srcRect l="23228" t="1579"/>
          <a:stretch>
            <a:fillRect/>
          </a:stretch>
        </p:blipFill>
        <p:spPr bwMode="auto">
          <a:xfrm>
            <a:off x="5715000" y="2000250"/>
            <a:ext cx="2755900" cy="2643188"/>
          </a:xfrm>
          <a:prstGeom prst="rect">
            <a:avLst/>
          </a:prstGeom>
          <a:noFill/>
          <a:ln w="12700">
            <a:solidFill>
              <a:schemeClr val="tx1"/>
            </a:solid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24F0581B-222C-4F7C-884D-56E59F49680E}" type="slidenum">
              <a:rPr lang="zh-CN" altLang="en-US"/>
              <a:pPr>
                <a:defRPr/>
              </a:pPr>
              <a:t>77</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91140" name="矩形 28"/>
          <p:cNvSpPr>
            <a:spLocks noChangeArrowheads="1"/>
          </p:cNvSpPr>
          <p:nvPr/>
        </p:nvSpPr>
        <p:spPr bwMode="auto">
          <a:xfrm>
            <a:off x="357188" y="1643063"/>
            <a:ext cx="2846387"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91141" name="矩形 28"/>
          <p:cNvSpPr>
            <a:spLocks noChangeArrowheads="1"/>
          </p:cNvSpPr>
          <p:nvPr/>
        </p:nvSpPr>
        <p:spPr bwMode="auto">
          <a:xfrm>
            <a:off x="285750" y="2197100"/>
            <a:ext cx="8215313" cy="1082675"/>
          </a:xfrm>
          <a:prstGeom prst="rect">
            <a:avLst/>
          </a:prstGeom>
          <a:noFill/>
          <a:ln w="9525">
            <a:noFill/>
            <a:miter lim="800000"/>
            <a:headEnd/>
            <a:tailEnd/>
          </a:ln>
        </p:spPr>
        <p:txBody>
          <a:bodyPr>
            <a:spAutoFit/>
          </a:bodyPr>
          <a:lstStyle/>
          <a:p>
            <a:pPr>
              <a:lnSpc>
                <a:spcPct val="120000"/>
              </a:lnSpc>
            </a:pPr>
            <a:r>
              <a:rPr lang="zh-CN" altLang="en-US" b="1" dirty="0">
                <a:solidFill>
                  <a:srgbClr val="002060"/>
                </a:solidFill>
                <a:ea typeface="黑体" pitchFamily="49" charset="-122"/>
                <a:cs typeface="Arial" charset="0"/>
              </a:rPr>
              <a:t>     </a:t>
            </a:r>
            <a:r>
              <a:rPr lang="en-US" altLang="zh-CN" b="1" dirty="0">
                <a:solidFill>
                  <a:srgbClr val="002060"/>
                </a:solidFill>
                <a:ea typeface="黑体" pitchFamily="49" charset="-122"/>
                <a:cs typeface="Arial" charset="0"/>
              </a:rPr>
              <a:t>3</a:t>
            </a:r>
            <a:r>
              <a:rPr lang="zh-CN" altLang="en-US" b="1" dirty="0">
                <a:solidFill>
                  <a:srgbClr val="002060"/>
                </a:solidFill>
                <a:ea typeface="黑体" pitchFamily="49" charset="-122"/>
                <a:cs typeface="Arial" charset="0"/>
              </a:rPr>
              <a:t>）残渣脱水单元：离心式脱水机、泵及螺旋输送机等；</a:t>
            </a:r>
          </a:p>
          <a:p>
            <a:pPr>
              <a:lnSpc>
                <a:spcPct val="120000"/>
              </a:lnSpc>
            </a:pPr>
            <a:r>
              <a:rPr lang="zh-CN" altLang="en-US" b="1" dirty="0">
                <a:solidFill>
                  <a:srgbClr val="002060"/>
                </a:solidFill>
                <a:ea typeface="黑体" pitchFamily="49" charset="-122"/>
                <a:cs typeface="Arial" charset="0"/>
              </a:rPr>
              <a:t>将厌氧发酵后的物料分离成沼液和沼渣两部分，沼液进行污水处理，沼渣多用于好氧堆肥，形成营养土。</a:t>
            </a:r>
          </a:p>
        </p:txBody>
      </p:sp>
      <p:pic>
        <p:nvPicPr>
          <p:cNvPr id="91142" name="Picture 6"/>
          <p:cNvPicPr>
            <a:picLocks noChangeAspect="1" noChangeArrowheads="1"/>
          </p:cNvPicPr>
          <p:nvPr/>
        </p:nvPicPr>
        <p:blipFill>
          <a:blip r:embed="rId2" cstate="print"/>
          <a:srcRect/>
          <a:stretch>
            <a:fillRect/>
          </a:stretch>
        </p:blipFill>
        <p:spPr bwMode="auto">
          <a:xfrm>
            <a:off x="4857750" y="3571875"/>
            <a:ext cx="3429000" cy="1785938"/>
          </a:xfrm>
          <a:prstGeom prst="rect">
            <a:avLst/>
          </a:prstGeom>
          <a:noFill/>
          <a:ln w="9525">
            <a:noFill/>
            <a:miter lim="800000"/>
            <a:headEnd/>
            <a:tailEnd/>
          </a:ln>
        </p:spPr>
      </p:pic>
      <p:pic>
        <p:nvPicPr>
          <p:cNvPr id="91143" name="Picture 5" descr="ALDEC picture final"/>
          <p:cNvPicPr>
            <a:picLocks noChangeAspect="1" noChangeArrowheads="1"/>
          </p:cNvPicPr>
          <p:nvPr/>
        </p:nvPicPr>
        <p:blipFill>
          <a:blip r:embed="rId3" cstate="print"/>
          <a:srcRect/>
          <a:stretch>
            <a:fillRect/>
          </a:stretch>
        </p:blipFill>
        <p:spPr bwMode="auto">
          <a:xfrm>
            <a:off x="323850" y="3789363"/>
            <a:ext cx="3506788" cy="1643062"/>
          </a:xfrm>
          <a:prstGeom prst="rect">
            <a:avLst/>
          </a:prstGeom>
          <a:noFill/>
          <a:ln w="9525">
            <a:noFill/>
            <a:miter lim="800000"/>
            <a:headEnd/>
            <a:tailEnd/>
          </a:ln>
        </p:spPr>
      </p:pic>
      <p:sp>
        <p:nvSpPr>
          <p:cNvPr id="91144" name="Rectangle 10"/>
          <p:cNvSpPr>
            <a:spLocks noChangeArrowheads="1"/>
          </p:cNvSpPr>
          <p:nvPr/>
        </p:nvSpPr>
        <p:spPr bwMode="auto">
          <a:xfrm>
            <a:off x="1357313" y="5357813"/>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sz="1600" b="1">
                <a:solidFill>
                  <a:srgbClr val="0066FF"/>
                </a:solidFill>
                <a:ea typeface="黑体" pitchFamily="49" charset="-122"/>
                <a:cs typeface="Arial" charset="0"/>
              </a:rPr>
              <a:t>离心脱水机</a:t>
            </a:r>
          </a:p>
        </p:txBody>
      </p:sp>
      <p:sp>
        <p:nvSpPr>
          <p:cNvPr id="91145" name="Rectangle 10"/>
          <p:cNvSpPr>
            <a:spLocks noChangeArrowheads="1"/>
          </p:cNvSpPr>
          <p:nvPr/>
        </p:nvSpPr>
        <p:spPr bwMode="auto">
          <a:xfrm>
            <a:off x="5786438" y="5357813"/>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sz="1600" b="1">
                <a:solidFill>
                  <a:srgbClr val="0066FF"/>
                </a:solidFill>
                <a:ea typeface="黑体" pitchFamily="49" charset="-122"/>
                <a:cs typeface="Arial" charset="0"/>
              </a:rPr>
              <a:t>好氧堆肥系统</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E7A3D8EA-E4D6-4EDD-8DC9-E4F997014229}" type="slidenum">
              <a:rPr lang="zh-CN" altLang="en-US"/>
              <a:pPr>
                <a:defRPr/>
              </a:pPr>
              <a:t>78</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92164" name="矩形 28"/>
          <p:cNvSpPr>
            <a:spLocks noChangeArrowheads="1"/>
          </p:cNvSpPr>
          <p:nvPr/>
        </p:nvSpPr>
        <p:spPr bwMode="auto">
          <a:xfrm>
            <a:off x="357188" y="1643063"/>
            <a:ext cx="3135312"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6" name="矩形 28"/>
          <p:cNvSpPr>
            <a:spLocks noChangeArrowheads="1"/>
          </p:cNvSpPr>
          <p:nvPr/>
        </p:nvSpPr>
        <p:spPr bwMode="auto">
          <a:xfrm>
            <a:off x="785786" y="2197100"/>
            <a:ext cx="7500990" cy="3046988"/>
          </a:xfrm>
          <a:prstGeom prst="rect">
            <a:avLst/>
          </a:prstGeom>
          <a:noFill/>
          <a:ln w="9525">
            <a:noFill/>
            <a:miter lim="800000"/>
            <a:headEnd/>
            <a:tailEnd/>
          </a:ln>
        </p:spPr>
        <p:txBody>
          <a:bodyPr wrap="square">
            <a:spAutoFit/>
          </a:bodyPr>
          <a:lstStyle/>
          <a:p>
            <a:pPr>
              <a:lnSpc>
                <a:spcPct val="120000"/>
              </a:lnSpc>
              <a:defRPr/>
            </a:pPr>
            <a:r>
              <a:rPr lang="zh-CN" altLang="en-US" sz="2000" b="1" dirty="0">
                <a:solidFill>
                  <a:srgbClr val="002060"/>
                </a:solidFill>
                <a:latin typeface="Arial" pitchFamily="34" charset="0"/>
                <a:ea typeface="黑体" pitchFamily="2" charset="-122"/>
                <a:cs typeface="Arial" pitchFamily="34" charset="0"/>
              </a:rPr>
              <a:t>       </a:t>
            </a:r>
            <a:r>
              <a:rPr lang="en-US" altLang="zh-CN" sz="2000" b="1" dirty="0">
                <a:solidFill>
                  <a:srgbClr val="002060"/>
                </a:solidFill>
                <a:latin typeface="Arial" pitchFamily="34" charset="0"/>
                <a:ea typeface="黑体" pitchFamily="2" charset="-122"/>
                <a:cs typeface="Arial" pitchFamily="34" charset="0"/>
              </a:rPr>
              <a:t>4</a:t>
            </a:r>
            <a:r>
              <a:rPr lang="zh-CN" altLang="en-US" sz="2000" b="1" dirty="0">
                <a:solidFill>
                  <a:srgbClr val="002060"/>
                </a:solidFill>
                <a:latin typeface="Arial" pitchFamily="34" charset="0"/>
                <a:ea typeface="黑体" pitchFamily="2" charset="-122"/>
                <a:cs typeface="Arial" pitchFamily="34" charset="0"/>
              </a:rPr>
              <a:t>）沼气利用单元：</a:t>
            </a:r>
          </a:p>
          <a:p>
            <a:pPr indent="447675">
              <a:lnSpc>
                <a:spcPct val="120000"/>
              </a:lnSpc>
              <a:defRPr/>
            </a:pPr>
            <a:r>
              <a:rPr lang="zh-CN" altLang="en-US" sz="2000" b="1" dirty="0">
                <a:solidFill>
                  <a:srgbClr val="002060"/>
                </a:solidFill>
                <a:latin typeface="Arial" pitchFamily="34" charset="0"/>
                <a:ea typeface="黑体" pitchFamily="2" charset="-122"/>
                <a:cs typeface="Arial" pitchFamily="34" charset="0"/>
              </a:rPr>
              <a:t>沼气的利用主要作为燃料，可用于沼气发电、沼气锅炉、家庭用燃气，车用天然气等。</a:t>
            </a:r>
          </a:p>
          <a:p>
            <a:pPr indent="447675">
              <a:lnSpc>
                <a:spcPct val="120000"/>
              </a:lnSpc>
              <a:defRPr/>
            </a:pPr>
            <a:r>
              <a:rPr lang="zh-CN" altLang="en-US" sz="2000" b="1" dirty="0">
                <a:solidFill>
                  <a:srgbClr val="C00000"/>
                </a:solidFill>
                <a:latin typeface="Arial" pitchFamily="34" charset="0"/>
                <a:ea typeface="黑体" pitchFamily="2" charset="-122"/>
                <a:cs typeface="Arial" pitchFamily="34" charset="0"/>
              </a:rPr>
              <a:t>沼气发电的核心设备：</a:t>
            </a:r>
            <a:r>
              <a:rPr lang="zh-CN" altLang="en-US" sz="2000" b="1" dirty="0">
                <a:solidFill>
                  <a:srgbClr val="002060"/>
                </a:solidFill>
                <a:latin typeface="Arial" pitchFamily="34" charset="0"/>
                <a:ea typeface="黑体" pitchFamily="2" charset="-122"/>
                <a:cs typeface="Arial" pitchFamily="34" charset="0"/>
              </a:rPr>
              <a:t>储气罐（双膜）、沼气预处理装置（沼气的脱水、脱硫、稳压、去除杂质、安全保护）、发电机组、火炬等。</a:t>
            </a:r>
            <a:endParaRPr lang="en-US" altLang="zh-CN" sz="2000" b="1" dirty="0">
              <a:solidFill>
                <a:srgbClr val="002060"/>
              </a:solidFill>
              <a:latin typeface="Arial" pitchFamily="34" charset="0"/>
              <a:ea typeface="黑体" pitchFamily="2" charset="-122"/>
              <a:cs typeface="Arial" pitchFamily="34" charset="0"/>
            </a:endParaRPr>
          </a:p>
          <a:p>
            <a:pPr indent="447675">
              <a:lnSpc>
                <a:spcPct val="120000"/>
              </a:lnSpc>
              <a:defRPr/>
            </a:pPr>
            <a:r>
              <a:rPr lang="zh-CN" altLang="en-US" sz="2000" b="1" dirty="0">
                <a:solidFill>
                  <a:srgbClr val="C00000"/>
                </a:solidFill>
                <a:latin typeface="Arial" pitchFamily="34" charset="0"/>
                <a:ea typeface="黑体" pitchFamily="2" charset="-122"/>
                <a:cs typeface="Arial" pitchFamily="34" charset="0"/>
              </a:rPr>
              <a:t>车用天然气的核心设备：</a:t>
            </a:r>
            <a:r>
              <a:rPr lang="zh-CN" altLang="en-US" sz="2000" b="1" dirty="0">
                <a:solidFill>
                  <a:srgbClr val="002060"/>
                </a:solidFill>
                <a:latin typeface="Arial" pitchFamily="34" charset="0"/>
                <a:ea typeface="黑体" pitchFamily="2" charset="-122"/>
                <a:cs typeface="Arial" pitchFamily="34" charset="0"/>
              </a:rPr>
              <a:t>储气罐（双膜）、沼气预处理装置（沼气的脱水、脱硫、脱二氧化碳）、压缩装罐、火炬等。</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9BE03E1E-A1A0-48B8-8405-05EAE0DDE74F}" type="slidenum">
              <a:rPr lang="zh-CN" altLang="en-US"/>
              <a:pPr>
                <a:defRPr/>
              </a:pPr>
              <a:t>79</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93188" name="矩形 28"/>
          <p:cNvSpPr>
            <a:spLocks noChangeArrowheads="1"/>
          </p:cNvSpPr>
          <p:nvPr/>
        </p:nvSpPr>
        <p:spPr bwMode="auto">
          <a:xfrm>
            <a:off x="357188" y="1643063"/>
            <a:ext cx="3351212"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）主要设备</a:t>
            </a:r>
          </a:p>
        </p:txBody>
      </p:sp>
      <p:sp>
        <p:nvSpPr>
          <p:cNvPr id="93189" name="矩形 28"/>
          <p:cNvSpPr>
            <a:spLocks noChangeArrowheads="1"/>
          </p:cNvSpPr>
          <p:nvPr/>
        </p:nvSpPr>
        <p:spPr bwMode="auto">
          <a:xfrm>
            <a:off x="142875" y="2143125"/>
            <a:ext cx="8358188" cy="392113"/>
          </a:xfrm>
          <a:prstGeom prst="rect">
            <a:avLst/>
          </a:prstGeom>
          <a:noFill/>
          <a:ln w="9525">
            <a:noFill/>
            <a:miter lim="800000"/>
            <a:headEnd/>
            <a:tailEnd/>
          </a:ln>
        </p:spPr>
        <p:txBody>
          <a:bodyPr>
            <a:spAutoFit/>
          </a:bodyPr>
          <a:lstStyle/>
          <a:p>
            <a:pPr>
              <a:lnSpc>
                <a:spcPct val="120000"/>
              </a:lnSpc>
            </a:pPr>
            <a:r>
              <a:rPr lang="zh-CN" altLang="en-US" b="1">
                <a:solidFill>
                  <a:srgbClr val="0066FF"/>
                </a:solidFill>
                <a:ea typeface="黑体" pitchFamily="49" charset="-122"/>
                <a:cs typeface="Arial" charset="0"/>
              </a:rPr>
              <a:t>        </a:t>
            </a:r>
            <a:r>
              <a:rPr lang="en-US" altLang="zh-CN" b="1">
                <a:solidFill>
                  <a:srgbClr val="0066FF"/>
                </a:solidFill>
                <a:ea typeface="黑体" pitchFamily="49" charset="-122"/>
                <a:cs typeface="Arial" charset="0"/>
              </a:rPr>
              <a:t>4</a:t>
            </a:r>
            <a:r>
              <a:rPr lang="zh-CN" altLang="en-US" b="1">
                <a:solidFill>
                  <a:srgbClr val="0066FF"/>
                </a:solidFill>
                <a:ea typeface="黑体" pitchFamily="49" charset="-122"/>
                <a:cs typeface="Arial" charset="0"/>
              </a:rPr>
              <a:t>）沼气利用单元：</a:t>
            </a:r>
          </a:p>
        </p:txBody>
      </p:sp>
      <p:pic>
        <p:nvPicPr>
          <p:cNvPr id="93190" name="Picture 5"/>
          <p:cNvPicPr>
            <a:picLocks noChangeAspect="1" noChangeArrowheads="1"/>
          </p:cNvPicPr>
          <p:nvPr/>
        </p:nvPicPr>
        <p:blipFill>
          <a:blip r:embed="rId2" cstate="print"/>
          <a:srcRect/>
          <a:stretch>
            <a:fillRect/>
          </a:stretch>
        </p:blipFill>
        <p:spPr bwMode="auto">
          <a:xfrm>
            <a:off x="71438" y="2571750"/>
            <a:ext cx="2536825" cy="1928813"/>
          </a:xfrm>
          <a:prstGeom prst="rect">
            <a:avLst/>
          </a:prstGeom>
          <a:noFill/>
          <a:ln w="9525">
            <a:noFill/>
            <a:miter lim="800000"/>
            <a:headEnd/>
            <a:tailEnd/>
          </a:ln>
        </p:spPr>
      </p:pic>
      <p:pic>
        <p:nvPicPr>
          <p:cNvPr id="93191" name="Picture 3"/>
          <p:cNvPicPr>
            <a:picLocks noChangeAspect="1" noChangeArrowheads="1"/>
          </p:cNvPicPr>
          <p:nvPr/>
        </p:nvPicPr>
        <p:blipFill>
          <a:blip r:embed="rId3" cstate="print">
            <a:lum bright="10000"/>
          </a:blip>
          <a:srcRect/>
          <a:stretch>
            <a:fillRect/>
          </a:stretch>
        </p:blipFill>
        <p:spPr bwMode="auto">
          <a:xfrm>
            <a:off x="5143500" y="2643188"/>
            <a:ext cx="2500313" cy="1876425"/>
          </a:xfrm>
          <a:prstGeom prst="rect">
            <a:avLst/>
          </a:prstGeom>
          <a:noFill/>
          <a:ln w="9525">
            <a:noFill/>
            <a:miter lim="800000"/>
            <a:headEnd/>
            <a:tailEnd/>
          </a:ln>
        </p:spPr>
      </p:pic>
      <p:sp>
        <p:nvSpPr>
          <p:cNvPr id="93192" name="Rectangle 10"/>
          <p:cNvSpPr>
            <a:spLocks noChangeArrowheads="1"/>
          </p:cNvSpPr>
          <p:nvPr/>
        </p:nvSpPr>
        <p:spPr bwMode="auto">
          <a:xfrm>
            <a:off x="987425" y="4500563"/>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b="1">
                <a:solidFill>
                  <a:srgbClr val="0066FF"/>
                </a:solidFill>
                <a:ea typeface="黑体" pitchFamily="49" charset="-122"/>
                <a:cs typeface="Arial" charset="0"/>
              </a:rPr>
              <a:t>储气罐</a:t>
            </a:r>
          </a:p>
        </p:txBody>
      </p:sp>
      <p:sp>
        <p:nvSpPr>
          <p:cNvPr id="93193" name="Rectangle 10"/>
          <p:cNvSpPr>
            <a:spLocks noChangeArrowheads="1"/>
          </p:cNvSpPr>
          <p:nvPr/>
        </p:nvSpPr>
        <p:spPr bwMode="auto">
          <a:xfrm>
            <a:off x="5643563" y="4500563"/>
            <a:ext cx="158432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b="1">
                <a:solidFill>
                  <a:srgbClr val="0066FF"/>
                </a:solidFill>
                <a:ea typeface="黑体" pitchFamily="49" charset="-122"/>
                <a:cs typeface="Arial" charset="0"/>
              </a:rPr>
              <a:t>沼气发电机组</a:t>
            </a:r>
          </a:p>
        </p:txBody>
      </p:sp>
      <p:pic>
        <p:nvPicPr>
          <p:cNvPr id="93194" name="Picture 5" descr="火炬"/>
          <p:cNvPicPr>
            <a:picLocks noChangeAspect="1" noChangeArrowheads="1"/>
          </p:cNvPicPr>
          <p:nvPr/>
        </p:nvPicPr>
        <p:blipFill>
          <a:blip r:embed="rId4" cstate="print"/>
          <a:srcRect l="1257" r="74651" b="29024"/>
          <a:stretch>
            <a:fillRect/>
          </a:stretch>
        </p:blipFill>
        <p:spPr bwMode="auto">
          <a:xfrm>
            <a:off x="7786688" y="2643188"/>
            <a:ext cx="839787" cy="1857375"/>
          </a:xfrm>
          <a:prstGeom prst="rect">
            <a:avLst/>
          </a:prstGeom>
          <a:noFill/>
          <a:ln w="9525">
            <a:noFill/>
            <a:miter lim="800000"/>
            <a:headEnd/>
            <a:tailEnd/>
          </a:ln>
        </p:spPr>
      </p:pic>
      <p:pic>
        <p:nvPicPr>
          <p:cNvPr id="93195" name="Picture 6" descr="沼气提纯区现场照片"/>
          <p:cNvPicPr>
            <a:picLocks noChangeAspect="1" noChangeArrowheads="1"/>
          </p:cNvPicPr>
          <p:nvPr/>
        </p:nvPicPr>
        <p:blipFill>
          <a:blip r:embed="rId5" cstate="print"/>
          <a:srcRect/>
          <a:stretch>
            <a:fillRect/>
          </a:stretch>
        </p:blipFill>
        <p:spPr bwMode="auto">
          <a:xfrm>
            <a:off x="2571750" y="2643188"/>
            <a:ext cx="2476500" cy="1857375"/>
          </a:xfrm>
          <a:prstGeom prst="rect">
            <a:avLst/>
          </a:prstGeom>
          <a:noFill/>
          <a:ln w="9525">
            <a:noFill/>
            <a:miter lim="800000"/>
            <a:headEnd/>
            <a:tailEnd/>
          </a:ln>
        </p:spPr>
      </p:pic>
      <p:sp>
        <p:nvSpPr>
          <p:cNvPr id="93196" name="Rectangle 10"/>
          <p:cNvSpPr>
            <a:spLocks noChangeArrowheads="1"/>
          </p:cNvSpPr>
          <p:nvPr/>
        </p:nvSpPr>
        <p:spPr bwMode="auto">
          <a:xfrm>
            <a:off x="2857500" y="4500563"/>
            <a:ext cx="185737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b="1" dirty="0">
                <a:solidFill>
                  <a:srgbClr val="0066FF"/>
                </a:solidFill>
                <a:ea typeface="黑体" pitchFamily="49" charset="-122"/>
                <a:cs typeface="Arial" charset="0"/>
              </a:rPr>
              <a:t>沼气预处理装置</a:t>
            </a:r>
          </a:p>
        </p:txBody>
      </p:sp>
      <p:sp>
        <p:nvSpPr>
          <p:cNvPr id="93197" name="Rectangle 10"/>
          <p:cNvSpPr>
            <a:spLocks noChangeArrowheads="1"/>
          </p:cNvSpPr>
          <p:nvPr/>
        </p:nvSpPr>
        <p:spPr bwMode="auto">
          <a:xfrm>
            <a:off x="7929563" y="4497388"/>
            <a:ext cx="714375" cy="503237"/>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pPr>
            <a:r>
              <a:rPr lang="zh-CN" altLang="en-US" b="1">
                <a:solidFill>
                  <a:srgbClr val="0066FF"/>
                </a:solidFill>
                <a:ea typeface="黑体" pitchFamily="49" charset="-122"/>
                <a:cs typeface="Arial" charset="0"/>
              </a:rPr>
              <a:t>火炬</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F72FF385-52D2-46D0-A18C-DBA78F6874F8}" type="slidenum">
              <a:rPr lang="zh-CN" altLang="en-US"/>
              <a:pPr>
                <a:defRPr/>
              </a:pPr>
              <a:t>8</a:t>
            </a:fld>
            <a:endParaRPr lang="zh-CN" altLang="en-US"/>
          </a:p>
        </p:txBody>
      </p:sp>
      <p:sp>
        <p:nvSpPr>
          <p:cNvPr id="4" name="流程图: 文档 3"/>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、餐厨垃圾的产生情况</a:t>
            </a:r>
          </a:p>
        </p:txBody>
      </p:sp>
      <p:sp>
        <p:nvSpPr>
          <p:cNvPr id="19462" name="矩形 4"/>
          <p:cNvSpPr>
            <a:spLocks noChangeArrowheads="1"/>
          </p:cNvSpPr>
          <p:nvPr/>
        </p:nvSpPr>
        <p:spPr bwMode="auto">
          <a:xfrm>
            <a:off x="539750" y="1844675"/>
            <a:ext cx="8064500" cy="3673475"/>
          </a:xfrm>
          <a:prstGeom prst="rect">
            <a:avLst/>
          </a:prstGeom>
          <a:noFill/>
          <a:ln w="9525">
            <a:noFill/>
            <a:miter lim="800000"/>
            <a:headEnd/>
            <a:tailEnd/>
          </a:ln>
        </p:spPr>
        <p:txBody>
          <a:bodyPr>
            <a:spAutoFit/>
          </a:bodyPr>
          <a:lstStyle/>
          <a:p>
            <a:pPr>
              <a:spcBef>
                <a:spcPts val="600"/>
              </a:spcBef>
            </a:pPr>
            <a:r>
              <a:rPr lang="zh-CN" altLang="en-US" sz="2000" b="1" dirty="0">
                <a:solidFill>
                  <a:schemeClr val="tx2"/>
                </a:solidFill>
                <a:ea typeface="黑体" pitchFamily="49" charset="-122"/>
                <a:cs typeface="Arial" charset="0"/>
              </a:rPr>
              <a:t>        目前，城市餐厨垃圾量还没有准确的统计，根据我国一些城市的典型调查：</a:t>
            </a:r>
            <a:endParaRPr lang="en-US" altLang="zh-CN" sz="2000" b="1" dirty="0">
              <a:solidFill>
                <a:schemeClr val="tx2"/>
              </a:solidFill>
              <a:ea typeface="黑体" pitchFamily="49" charset="-122"/>
              <a:cs typeface="Arial" charset="0"/>
            </a:endParaRPr>
          </a:p>
          <a:p>
            <a:pPr>
              <a:spcBef>
                <a:spcPts val="600"/>
              </a:spcBef>
            </a:pPr>
            <a:r>
              <a:rPr lang="zh-CN" altLang="en-US" sz="2000" b="1" dirty="0">
                <a:solidFill>
                  <a:schemeClr val="tx2"/>
                </a:solidFill>
                <a:ea typeface="黑体" pitchFamily="49" charset="-122"/>
                <a:cs typeface="Arial" charset="0"/>
              </a:rPr>
              <a:t>        餐厨垃圾</a:t>
            </a:r>
            <a:r>
              <a:rPr lang="zh-CN" altLang="en-US" sz="2000" b="1" dirty="0">
                <a:solidFill>
                  <a:srgbClr val="003399"/>
                </a:solidFill>
                <a:ea typeface="黑体" pitchFamily="49" charset="-122"/>
                <a:cs typeface="Arial" charset="0"/>
              </a:rPr>
              <a:t>人均产生量</a:t>
            </a:r>
            <a:r>
              <a:rPr lang="zh-CN" altLang="en-US" sz="2000" b="1" dirty="0">
                <a:solidFill>
                  <a:schemeClr val="tx2"/>
                </a:solidFill>
                <a:ea typeface="黑体" pitchFamily="49" charset="-122"/>
                <a:cs typeface="Arial" charset="0"/>
              </a:rPr>
              <a:t>约为人均 </a:t>
            </a:r>
            <a:r>
              <a:rPr lang="en-US" altLang="zh-CN" sz="2000" b="1" dirty="0">
                <a:solidFill>
                  <a:srgbClr val="C00000"/>
                </a:solidFill>
                <a:ea typeface="黑体" pitchFamily="49" charset="-122"/>
                <a:cs typeface="Arial" charset="0"/>
              </a:rPr>
              <a:t>0.1</a:t>
            </a:r>
            <a:r>
              <a:rPr lang="zh-CN" altLang="en-US" sz="2000" b="1" dirty="0">
                <a:solidFill>
                  <a:srgbClr val="C00000"/>
                </a:solidFill>
                <a:ea typeface="黑体" pitchFamily="49" charset="-122"/>
                <a:cs typeface="Arial" charset="0"/>
              </a:rPr>
              <a:t>千克</a:t>
            </a:r>
            <a:r>
              <a:rPr lang="en-US" altLang="zh-CN" sz="2000" b="1" dirty="0">
                <a:solidFill>
                  <a:srgbClr val="C00000"/>
                </a:solidFill>
                <a:ea typeface="黑体" pitchFamily="49" charset="-122"/>
                <a:cs typeface="Arial" charset="0"/>
              </a:rPr>
              <a:t>/</a:t>
            </a:r>
            <a:r>
              <a:rPr lang="zh-CN" altLang="en-US" sz="2000" b="1" dirty="0">
                <a:solidFill>
                  <a:srgbClr val="C00000"/>
                </a:solidFill>
                <a:ea typeface="黑体" pitchFamily="49" charset="-122"/>
                <a:cs typeface="Arial" charset="0"/>
              </a:rPr>
              <a:t>人日</a:t>
            </a:r>
            <a:r>
              <a:rPr lang="zh-CN" altLang="en-US" sz="2000" b="1" dirty="0">
                <a:solidFill>
                  <a:schemeClr val="tx2"/>
                </a:solidFill>
                <a:ea typeface="黑体" pitchFamily="49" charset="-122"/>
                <a:cs typeface="Arial" charset="0"/>
              </a:rPr>
              <a:t>，相当于城市生活垃圾清运量的</a:t>
            </a:r>
            <a:r>
              <a:rPr lang="en-US" altLang="zh-CN" sz="2000" b="1" dirty="0">
                <a:solidFill>
                  <a:srgbClr val="C00000"/>
                </a:solidFill>
                <a:ea typeface="黑体" pitchFamily="49" charset="-122"/>
                <a:cs typeface="Arial" charset="0"/>
              </a:rPr>
              <a:t>10%</a:t>
            </a:r>
            <a:r>
              <a:rPr lang="zh-CN" altLang="en-US" sz="2000" b="1" dirty="0">
                <a:solidFill>
                  <a:schemeClr val="tx2"/>
                </a:solidFill>
                <a:ea typeface="黑体" pitchFamily="49" charset="-122"/>
                <a:cs typeface="Arial" charset="0"/>
              </a:rPr>
              <a:t>。</a:t>
            </a:r>
            <a:endParaRPr lang="en-US" altLang="zh-CN" sz="2000" b="1" dirty="0">
              <a:solidFill>
                <a:schemeClr val="tx2"/>
              </a:solidFill>
              <a:ea typeface="黑体" pitchFamily="49" charset="-122"/>
              <a:cs typeface="Arial" charset="0"/>
            </a:endParaRPr>
          </a:p>
          <a:p>
            <a:pPr>
              <a:spcBef>
                <a:spcPts val="600"/>
              </a:spcBef>
            </a:pPr>
            <a:endParaRPr lang="en-US" altLang="zh-CN" sz="2000" b="1" dirty="0">
              <a:solidFill>
                <a:schemeClr val="tx2"/>
              </a:solidFill>
              <a:ea typeface="黑体" pitchFamily="49" charset="-122"/>
              <a:cs typeface="Arial" charset="0"/>
            </a:endParaRPr>
          </a:p>
          <a:p>
            <a:pPr>
              <a:spcBef>
                <a:spcPts val="600"/>
              </a:spcBef>
            </a:pPr>
            <a:r>
              <a:rPr lang="zh-CN" altLang="en-US" sz="2000" b="1" dirty="0">
                <a:solidFill>
                  <a:schemeClr val="tx2"/>
                </a:solidFill>
                <a:ea typeface="黑体" pitchFamily="49" charset="-122"/>
                <a:cs typeface="Arial" charset="0"/>
              </a:rPr>
              <a:t>北京市</a:t>
            </a:r>
            <a:endParaRPr lang="en-US" altLang="zh-CN" sz="2000" b="1" dirty="0">
              <a:solidFill>
                <a:schemeClr val="tx2"/>
              </a:solidFill>
              <a:ea typeface="黑体" pitchFamily="49" charset="-122"/>
              <a:cs typeface="Arial" charset="0"/>
            </a:endParaRPr>
          </a:p>
          <a:p>
            <a:pPr>
              <a:spcBef>
                <a:spcPts val="600"/>
              </a:spcBef>
            </a:pPr>
            <a:endParaRPr lang="en-US" altLang="zh-CN" sz="2000" b="1" dirty="0">
              <a:solidFill>
                <a:schemeClr val="tx2"/>
              </a:solidFill>
              <a:ea typeface="黑体" pitchFamily="49" charset="-122"/>
              <a:cs typeface="Arial" charset="0"/>
            </a:endParaRPr>
          </a:p>
          <a:p>
            <a:pPr>
              <a:spcBef>
                <a:spcPts val="600"/>
              </a:spcBef>
            </a:pPr>
            <a:r>
              <a:rPr lang="en-US" altLang="zh-CN" sz="2000" b="1" dirty="0">
                <a:solidFill>
                  <a:schemeClr val="tx2"/>
                </a:solidFill>
                <a:ea typeface="黑体" pitchFamily="49" charset="-122"/>
                <a:cs typeface="Arial" charset="0"/>
              </a:rPr>
              <a:t>2010</a:t>
            </a:r>
            <a:r>
              <a:rPr lang="zh-CN" altLang="en-US" sz="2000" b="1" dirty="0">
                <a:solidFill>
                  <a:schemeClr val="tx2"/>
                </a:solidFill>
                <a:ea typeface="黑体" pitchFamily="49" charset="-122"/>
                <a:cs typeface="Arial" charset="0"/>
              </a:rPr>
              <a:t>年，市餐厨垃圾日产生量约为</a:t>
            </a:r>
            <a:r>
              <a:rPr lang="en-US" altLang="zh-CN" sz="2000" b="1" dirty="0">
                <a:solidFill>
                  <a:srgbClr val="C00000"/>
                </a:solidFill>
                <a:ea typeface="黑体" pitchFamily="49" charset="-122"/>
                <a:cs typeface="Arial" charset="0"/>
              </a:rPr>
              <a:t>1450</a:t>
            </a:r>
            <a:r>
              <a:rPr lang="zh-CN" altLang="en-US" sz="2000" b="1" dirty="0">
                <a:solidFill>
                  <a:srgbClr val="C00000"/>
                </a:solidFill>
                <a:ea typeface="黑体" pitchFamily="49" charset="-122"/>
                <a:cs typeface="Arial" charset="0"/>
              </a:rPr>
              <a:t>吨（</a:t>
            </a:r>
            <a:r>
              <a:rPr lang="en-US" altLang="zh-CN" sz="2000" b="1" dirty="0">
                <a:solidFill>
                  <a:srgbClr val="C00000"/>
                </a:solidFill>
                <a:ea typeface="黑体" pitchFamily="49" charset="-122"/>
                <a:cs typeface="Arial" charset="0"/>
              </a:rPr>
              <a:t>53</a:t>
            </a:r>
            <a:r>
              <a:rPr lang="zh-CN" altLang="en-US" sz="2000" b="1" dirty="0">
                <a:solidFill>
                  <a:srgbClr val="C00000"/>
                </a:solidFill>
                <a:ea typeface="黑体" pitchFamily="49" charset="-122"/>
                <a:cs typeface="Arial" charset="0"/>
              </a:rPr>
              <a:t>万吨</a:t>
            </a:r>
            <a:r>
              <a:rPr lang="en-US" altLang="zh-CN" sz="2000" b="1" dirty="0">
                <a:solidFill>
                  <a:srgbClr val="C00000"/>
                </a:solidFill>
                <a:ea typeface="黑体" pitchFamily="49" charset="-122"/>
                <a:cs typeface="Arial" charset="0"/>
              </a:rPr>
              <a:t>/</a:t>
            </a:r>
            <a:r>
              <a:rPr lang="zh-CN" altLang="en-US" sz="2000" b="1" dirty="0">
                <a:solidFill>
                  <a:srgbClr val="C00000"/>
                </a:solidFill>
                <a:ea typeface="黑体" pitchFamily="49" charset="-122"/>
                <a:cs typeface="Arial" charset="0"/>
              </a:rPr>
              <a:t>年），</a:t>
            </a:r>
            <a:r>
              <a:rPr lang="zh-CN" altLang="en-US" sz="2000" b="1" dirty="0">
                <a:solidFill>
                  <a:schemeClr val="tx2"/>
                </a:solidFill>
                <a:ea typeface="黑体" pitchFamily="49" charset="-122"/>
                <a:cs typeface="Arial" charset="0"/>
              </a:rPr>
              <a:t>其中：</a:t>
            </a:r>
            <a:endParaRPr lang="en-US" altLang="zh-CN" sz="2000" b="1" dirty="0">
              <a:solidFill>
                <a:schemeClr val="tx2"/>
              </a:solidFill>
              <a:ea typeface="黑体" pitchFamily="49" charset="-122"/>
              <a:cs typeface="Arial" charset="0"/>
            </a:endParaRPr>
          </a:p>
          <a:p>
            <a:pPr>
              <a:spcBef>
                <a:spcPts val="600"/>
              </a:spcBef>
              <a:buFont typeface="Wingdings" pitchFamily="2" charset="2"/>
              <a:buChar char="u"/>
            </a:pPr>
            <a:r>
              <a:rPr lang="zh-CN" altLang="en-US" sz="2000" b="1" dirty="0">
                <a:solidFill>
                  <a:schemeClr val="tx2"/>
                </a:solidFill>
                <a:ea typeface="黑体" pitchFamily="49" charset="-122"/>
                <a:cs typeface="Arial" charset="0"/>
              </a:rPr>
              <a:t>城区餐厨垃圾日产生量</a:t>
            </a:r>
            <a:r>
              <a:rPr lang="en-US" altLang="zh-CN" sz="2000" b="1" dirty="0">
                <a:solidFill>
                  <a:schemeClr val="tx2"/>
                </a:solidFill>
                <a:ea typeface="黑体" pitchFamily="49" charset="-122"/>
                <a:cs typeface="Arial" charset="0"/>
              </a:rPr>
              <a:t>1206</a:t>
            </a:r>
            <a:r>
              <a:rPr lang="zh-CN" altLang="en-US" sz="2000" b="1" dirty="0">
                <a:solidFill>
                  <a:schemeClr val="tx2"/>
                </a:solidFill>
                <a:ea typeface="黑体" pitchFamily="49" charset="-122"/>
                <a:cs typeface="Arial" charset="0"/>
              </a:rPr>
              <a:t>吨（</a:t>
            </a:r>
            <a:r>
              <a:rPr lang="en-US" altLang="zh-CN" sz="2000" b="1" dirty="0">
                <a:solidFill>
                  <a:schemeClr val="tx2"/>
                </a:solidFill>
                <a:ea typeface="黑体" pitchFamily="49" charset="-122"/>
                <a:cs typeface="Arial" charset="0"/>
              </a:rPr>
              <a:t>44</a:t>
            </a:r>
            <a:r>
              <a:rPr lang="zh-CN" altLang="en-US" sz="2000" b="1" dirty="0">
                <a:solidFill>
                  <a:schemeClr val="tx2"/>
                </a:solidFill>
                <a:ea typeface="黑体" pitchFamily="49" charset="-122"/>
                <a:cs typeface="Arial" charset="0"/>
              </a:rPr>
              <a:t>万吨</a:t>
            </a:r>
            <a:r>
              <a:rPr lang="en-US" altLang="zh-CN" sz="2000" b="1" dirty="0">
                <a:solidFill>
                  <a:schemeClr val="tx2"/>
                </a:solidFill>
                <a:ea typeface="黑体" pitchFamily="49" charset="-122"/>
                <a:cs typeface="Arial" charset="0"/>
              </a:rPr>
              <a:t>/</a:t>
            </a:r>
            <a:r>
              <a:rPr lang="zh-CN" altLang="en-US" sz="2000" b="1" dirty="0">
                <a:solidFill>
                  <a:schemeClr val="tx2"/>
                </a:solidFill>
                <a:ea typeface="黑体" pitchFamily="49" charset="-122"/>
                <a:cs typeface="Arial" charset="0"/>
              </a:rPr>
              <a:t>年）</a:t>
            </a:r>
            <a:endParaRPr lang="en-US" altLang="zh-CN" sz="2000" b="1" dirty="0">
              <a:solidFill>
                <a:schemeClr val="tx2"/>
              </a:solidFill>
              <a:ea typeface="黑体" pitchFamily="49" charset="-122"/>
              <a:cs typeface="Arial" charset="0"/>
            </a:endParaRPr>
          </a:p>
          <a:p>
            <a:pPr>
              <a:spcBef>
                <a:spcPts val="600"/>
              </a:spcBef>
              <a:buFont typeface="Wingdings" pitchFamily="2" charset="2"/>
              <a:buChar char="u"/>
            </a:pPr>
            <a:r>
              <a:rPr lang="zh-CN" altLang="en-US" sz="2000" b="1" dirty="0">
                <a:solidFill>
                  <a:schemeClr val="tx2"/>
                </a:solidFill>
                <a:ea typeface="黑体" pitchFamily="49" charset="-122"/>
                <a:cs typeface="Arial" charset="0"/>
              </a:rPr>
              <a:t>郊区县餐厨垃圾日产生量</a:t>
            </a:r>
            <a:r>
              <a:rPr lang="en-US" altLang="zh-CN" sz="2000" b="1" dirty="0">
                <a:solidFill>
                  <a:schemeClr val="tx2"/>
                </a:solidFill>
                <a:ea typeface="黑体" pitchFamily="49" charset="-122"/>
                <a:cs typeface="Arial" charset="0"/>
              </a:rPr>
              <a:t>244</a:t>
            </a:r>
            <a:r>
              <a:rPr lang="zh-CN" altLang="en-US" sz="2000" b="1" dirty="0">
                <a:solidFill>
                  <a:schemeClr val="tx2"/>
                </a:solidFill>
                <a:ea typeface="黑体" pitchFamily="49" charset="-122"/>
                <a:cs typeface="Arial" charset="0"/>
              </a:rPr>
              <a:t>吨（</a:t>
            </a:r>
            <a:r>
              <a:rPr lang="en-US" altLang="zh-CN" sz="2000" b="1" dirty="0">
                <a:solidFill>
                  <a:schemeClr val="tx2"/>
                </a:solidFill>
                <a:ea typeface="黑体" pitchFamily="49" charset="-122"/>
                <a:cs typeface="Arial" charset="0"/>
              </a:rPr>
              <a:t>9</a:t>
            </a:r>
            <a:r>
              <a:rPr lang="zh-CN" altLang="en-US" sz="2000" b="1" dirty="0">
                <a:solidFill>
                  <a:schemeClr val="tx2"/>
                </a:solidFill>
                <a:ea typeface="黑体" pitchFamily="49" charset="-122"/>
                <a:cs typeface="Arial" charset="0"/>
              </a:rPr>
              <a:t>万吨</a:t>
            </a:r>
            <a:r>
              <a:rPr lang="en-US" altLang="zh-CN" sz="2000" b="1" dirty="0">
                <a:solidFill>
                  <a:schemeClr val="tx2"/>
                </a:solidFill>
                <a:ea typeface="黑体" pitchFamily="49" charset="-122"/>
                <a:cs typeface="Arial" charset="0"/>
              </a:rPr>
              <a:t>/</a:t>
            </a:r>
            <a:r>
              <a:rPr lang="zh-CN" altLang="en-US" sz="2000" b="1" dirty="0">
                <a:solidFill>
                  <a:schemeClr val="tx2"/>
                </a:solidFill>
                <a:ea typeface="黑体" pitchFamily="49" charset="-122"/>
                <a:cs typeface="Arial" charset="0"/>
              </a:rPr>
              <a:t>年）</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7BF8489-BA89-4B58-9EE5-CAD255BECD75}" type="slidenum">
              <a:rPr lang="zh-CN" altLang="en-US"/>
              <a:pPr>
                <a:defRPr/>
              </a:pPr>
              <a:t>80</a:t>
            </a:fld>
            <a:endParaRPr lang="zh-CN" altLang="en-US"/>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2800" b="1" dirty="0">
                <a:solidFill>
                  <a:srgbClr val="FFFF00"/>
                </a:solidFill>
                <a:latin typeface="Arial" pitchFamily="34" charset="0"/>
                <a:ea typeface="黑体" pitchFamily="2" charset="-122"/>
                <a:cs typeface="Arial" pitchFamily="34" charset="0"/>
              </a:rPr>
              <a:t>5</a:t>
            </a:r>
            <a:r>
              <a:rPr lang="zh-CN" altLang="en-US" sz="2800" b="1" dirty="0">
                <a:solidFill>
                  <a:srgbClr val="FFFF00"/>
                </a:solidFill>
                <a:latin typeface="Arial" pitchFamily="34" charset="0"/>
                <a:ea typeface="黑体" pitchFamily="2" charset="-122"/>
                <a:cs typeface="Arial" pitchFamily="34" charset="0"/>
              </a:rPr>
              <a:t>、厌氧发酵技术简介</a:t>
            </a:r>
          </a:p>
        </p:txBody>
      </p:sp>
      <p:sp>
        <p:nvSpPr>
          <p:cNvPr id="94212" name="矩形 28"/>
          <p:cNvSpPr>
            <a:spLocks noChangeArrowheads="1"/>
          </p:cNvSpPr>
          <p:nvPr/>
        </p:nvSpPr>
        <p:spPr bwMode="auto">
          <a:xfrm>
            <a:off x="357188" y="1722438"/>
            <a:ext cx="29908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）工艺特点</a:t>
            </a:r>
          </a:p>
        </p:txBody>
      </p:sp>
      <p:sp>
        <p:nvSpPr>
          <p:cNvPr id="94213" name="矩形 28"/>
          <p:cNvSpPr>
            <a:spLocks noChangeArrowheads="1"/>
          </p:cNvSpPr>
          <p:nvPr/>
        </p:nvSpPr>
        <p:spPr bwMode="auto">
          <a:xfrm>
            <a:off x="571472" y="2286000"/>
            <a:ext cx="7786716" cy="1800493"/>
          </a:xfrm>
          <a:prstGeom prst="rect">
            <a:avLst/>
          </a:prstGeom>
          <a:noFill/>
          <a:ln w="9525">
            <a:noFill/>
            <a:miter lim="800000"/>
            <a:headEnd/>
            <a:tailEnd/>
          </a:ln>
        </p:spPr>
        <p:txBody>
          <a:bodyPr wrap="square">
            <a:spAutoFit/>
          </a:bodyPr>
          <a:lstStyle/>
          <a:p>
            <a:pPr>
              <a:lnSpc>
                <a:spcPct val="150000"/>
              </a:lnSpc>
              <a:buFont typeface="Wingdings" pitchFamily="2" charset="2"/>
              <a:buChar char="u"/>
            </a:pPr>
            <a:r>
              <a:rPr lang="zh-CN" altLang="en-US" b="1" dirty="0">
                <a:solidFill>
                  <a:srgbClr val="FF0000"/>
                </a:solidFill>
                <a:ea typeface="黑体" pitchFamily="49" charset="-122"/>
                <a:cs typeface="Arial" charset="0"/>
              </a:rPr>
              <a:t>优点：</a:t>
            </a:r>
            <a:r>
              <a:rPr lang="zh-CN" altLang="en-US" b="1" dirty="0">
                <a:solidFill>
                  <a:srgbClr val="002060"/>
                </a:solidFill>
                <a:ea typeface="黑体" pitchFamily="49" charset="-122"/>
                <a:cs typeface="Arial" charset="0"/>
              </a:rPr>
              <a:t>具有高的有机负荷承担能力；能回收生物质能；不存在同源性的问题，有机物分解成为甲烷和二氧化碳；产品（甲烷）用途较好。</a:t>
            </a:r>
          </a:p>
          <a:p>
            <a:pPr>
              <a:lnSpc>
                <a:spcPct val="150000"/>
              </a:lnSpc>
              <a:buFont typeface="Wingdings" pitchFamily="2" charset="2"/>
              <a:buChar char="u"/>
            </a:pPr>
            <a:r>
              <a:rPr lang="zh-CN" altLang="en-US" b="1" dirty="0">
                <a:solidFill>
                  <a:srgbClr val="FF0000"/>
                </a:solidFill>
                <a:ea typeface="黑体" pitchFamily="49" charset="-122"/>
                <a:cs typeface="Arial" charset="0"/>
              </a:rPr>
              <a:t>缺点：</a:t>
            </a:r>
            <a:r>
              <a:rPr lang="zh-CN" altLang="en-US" b="1" dirty="0">
                <a:solidFill>
                  <a:srgbClr val="002060"/>
                </a:solidFill>
                <a:ea typeface="黑体" pitchFamily="49" charset="-122"/>
                <a:cs typeface="Arial" charset="0"/>
              </a:rPr>
              <a:t>工程投资较大；工艺较为复杂，调试时间较长；产生的沼液量较大，沼液处理</a:t>
            </a:r>
            <a:r>
              <a:rPr lang="zh-CN" altLang="en-US" sz="2000" b="1" dirty="0">
                <a:solidFill>
                  <a:srgbClr val="002060"/>
                </a:solidFill>
                <a:ea typeface="黑体" pitchFamily="49" charset="-122"/>
                <a:cs typeface="Arial" charset="0"/>
              </a:rPr>
              <a:t>难度</a:t>
            </a:r>
            <a:r>
              <a:rPr lang="zh-CN" altLang="en-US" b="1" dirty="0">
                <a:solidFill>
                  <a:srgbClr val="002060"/>
                </a:solidFill>
                <a:ea typeface="黑体" pitchFamily="49" charset="-122"/>
                <a:cs typeface="Arial" charset="0"/>
              </a:rPr>
              <a:t>大。</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9F9A280A-4FAE-4143-BB28-5A4EEA8EBE4A}"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81</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smtClean="0">
                <a:solidFill>
                  <a:srgbClr val="FFFF00"/>
                </a:solidFill>
                <a:latin typeface="Arial" pitchFamily="34" charset="0"/>
                <a:ea typeface="黑体" pitchFamily="2" charset="-122"/>
                <a:cs typeface="Arial" pitchFamily="34" charset="0"/>
              </a:rPr>
              <a:t>6</a:t>
            </a:r>
            <a:r>
              <a:rPr lang="zh-CN" altLang="en-US" sz="2800" b="1" dirty="0" smtClean="0">
                <a:solidFill>
                  <a:srgbClr val="FFFF00"/>
                </a:solidFill>
                <a:latin typeface="Arial" pitchFamily="34" charset="0"/>
                <a:ea typeface="黑体" pitchFamily="2" charset="-122"/>
                <a:cs typeface="Arial" pitchFamily="34" charset="0"/>
              </a:rPr>
              <a:t>、</a:t>
            </a:r>
            <a:r>
              <a:rPr lang="zh-CN" altLang="en-US" sz="2800" b="1" dirty="0">
                <a:solidFill>
                  <a:srgbClr val="FFFF00"/>
                </a:solidFill>
                <a:latin typeface="Arial" pitchFamily="34" charset="0"/>
                <a:ea typeface="黑体" pitchFamily="2" charset="-122"/>
                <a:cs typeface="Arial" pitchFamily="34" charset="0"/>
              </a:rPr>
              <a:t>以焚烧为核心的餐厨垃圾处理技术</a:t>
            </a:r>
          </a:p>
        </p:txBody>
      </p:sp>
      <p:sp>
        <p:nvSpPr>
          <p:cNvPr id="3077" name="矩形 28"/>
          <p:cNvSpPr>
            <a:spLocks noChangeArrowheads="1"/>
          </p:cNvSpPr>
          <p:nvPr/>
        </p:nvSpPr>
        <p:spPr bwMode="auto">
          <a:xfrm>
            <a:off x="357188" y="1643063"/>
            <a:ext cx="2857500" cy="5302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）工艺流程</a:t>
            </a:r>
          </a:p>
        </p:txBody>
      </p:sp>
      <p:graphicFrame>
        <p:nvGraphicFramePr>
          <p:cNvPr id="3074" name="对象 2"/>
          <p:cNvGraphicFramePr>
            <a:graphicFrameLocks noChangeAspect="1"/>
          </p:cNvGraphicFramePr>
          <p:nvPr/>
        </p:nvGraphicFramePr>
        <p:xfrm>
          <a:off x="2771775" y="1631950"/>
          <a:ext cx="5800725" cy="4560888"/>
        </p:xfrm>
        <a:graphic>
          <a:graphicData uri="http://schemas.openxmlformats.org/presentationml/2006/ole">
            <p:oleObj spid="_x0000_s3074" name="Visio" r:id="rId3" imgW="3617100" imgH="2843120" progId="Visio.Drawing.11">
              <p:embed/>
            </p:oleObj>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215313" y="6357938"/>
            <a:ext cx="928687" cy="365125"/>
          </a:xfrm>
          <a:prstGeom prst="rect">
            <a:avLst/>
          </a:prstGeom>
          <a:noFill/>
        </p:spPr>
        <p:txBody>
          <a:bodyPr/>
          <a:lstStyle/>
          <a:p>
            <a:pPr algn="ctr" fontAlgn="auto">
              <a:spcBef>
                <a:spcPts val="0"/>
              </a:spcBef>
              <a:spcAft>
                <a:spcPts val="0"/>
              </a:spcAft>
              <a:defRPr/>
            </a:pPr>
            <a:fld id="{1B97E550-FAD1-4449-9F3E-F9BBEC8675E4}" type="slidenum">
              <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rPr>
              <a:pPr algn="ctr" fontAlgn="auto">
                <a:spcBef>
                  <a:spcPts val="0"/>
                </a:spcBef>
                <a:spcAft>
                  <a:spcPts val="0"/>
                </a:spcAft>
                <a:defRPr/>
              </a:pPr>
              <a:t>82</a:t>
            </a:fld>
            <a:endParaRPr lang="zh-CN" altLang="en-US" sz="1600" b="1">
              <a:solidFill>
                <a:srgbClr val="0070C0"/>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7" name="圆角矩形 46"/>
          <p:cNvSpPr/>
          <p:nvPr/>
        </p:nvSpPr>
        <p:spPr>
          <a:xfrm>
            <a:off x="428625" y="857250"/>
            <a:ext cx="814387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7</a:t>
            </a:r>
            <a:r>
              <a:rPr lang="zh-CN" altLang="en-US" sz="2800" b="1" dirty="0">
                <a:solidFill>
                  <a:srgbClr val="FFFF00"/>
                </a:solidFill>
                <a:latin typeface="Arial" pitchFamily="34" charset="0"/>
                <a:ea typeface="黑体" pitchFamily="2" charset="-122"/>
                <a:cs typeface="Arial" pitchFamily="34" charset="0"/>
              </a:rPr>
              <a:t>、以焚烧为核心的餐厨垃圾处理技术</a:t>
            </a:r>
          </a:p>
        </p:txBody>
      </p:sp>
      <p:sp>
        <p:nvSpPr>
          <p:cNvPr id="100356" name="矩形 28"/>
          <p:cNvSpPr>
            <a:spLocks noChangeArrowheads="1"/>
          </p:cNvSpPr>
          <p:nvPr/>
        </p:nvSpPr>
        <p:spPr bwMode="auto">
          <a:xfrm>
            <a:off x="357188" y="1643063"/>
            <a:ext cx="285750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）工艺特点</a:t>
            </a:r>
          </a:p>
        </p:txBody>
      </p:sp>
      <p:sp>
        <p:nvSpPr>
          <p:cNvPr id="5" name="矩形 28"/>
          <p:cNvSpPr>
            <a:spLocks noChangeArrowheads="1"/>
          </p:cNvSpPr>
          <p:nvPr/>
        </p:nvSpPr>
        <p:spPr bwMode="auto">
          <a:xfrm>
            <a:off x="285750" y="2214563"/>
            <a:ext cx="8072438" cy="2978150"/>
          </a:xfrm>
          <a:prstGeom prst="rect">
            <a:avLst/>
          </a:prstGeom>
          <a:noFill/>
          <a:ln w="9525">
            <a:noFill/>
            <a:miter lim="800000"/>
            <a:headEnd/>
            <a:tailEnd/>
          </a:ln>
        </p:spPr>
        <p:txBody>
          <a:bodyPr>
            <a:spAutoFit/>
          </a:bodyPr>
          <a:lstStyle/>
          <a:p>
            <a:pPr>
              <a:lnSpc>
                <a:spcPts val="2500"/>
              </a:lnSpc>
              <a:defRPr/>
            </a:pPr>
            <a:r>
              <a:rPr lang="en-US" altLang="en-US" sz="2000" b="1" dirty="0">
                <a:solidFill>
                  <a:srgbClr val="FF0000"/>
                </a:solidFill>
                <a:latin typeface="Arial" pitchFamily="34" charset="0"/>
                <a:ea typeface="黑体" pitchFamily="2" charset="-122"/>
                <a:cs typeface="Arial" pitchFamily="34" charset="0"/>
              </a:rPr>
              <a:t>    1</a:t>
            </a:r>
            <a:r>
              <a:rPr lang="zh-CN" altLang="en-US" sz="2000" b="1" dirty="0">
                <a:solidFill>
                  <a:srgbClr val="FF0000"/>
                </a:solidFill>
                <a:latin typeface="Arial" pitchFamily="34" charset="0"/>
                <a:ea typeface="黑体" pitchFamily="2" charset="-122"/>
                <a:cs typeface="Arial" pitchFamily="34" charset="0"/>
              </a:rPr>
              <a:t>）工艺简单</a:t>
            </a:r>
          </a:p>
          <a:p>
            <a:pPr marL="88900" indent="449263">
              <a:lnSpc>
                <a:spcPts val="2500"/>
              </a:lnSpc>
              <a:defRPr/>
            </a:pPr>
            <a:r>
              <a:rPr lang="zh-CN" altLang="en-US" sz="2000" b="1" dirty="0">
                <a:solidFill>
                  <a:srgbClr val="002060"/>
                </a:solidFill>
                <a:latin typeface="Arial" pitchFamily="34" charset="0"/>
                <a:ea typeface="黑体" pitchFamily="2" charset="-122"/>
                <a:cs typeface="Arial" pitchFamily="34" charset="0"/>
              </a:rPr>
              <a:t>本工艺流程短，设备较少，运行维护简单。</a:t>
            </a:r>
            <a:endParaRPr lang="en-US" altLang="zh-CN" sz="2000" b="1" dirty="0">
              <a:solidFill>
                <a:srgbClr val="002060"/>
              </a:solidFill>
              <a:latin typeface="Arial" pitchFamily="34" charset="0"/>
              <a:ea typeface="黑体" pitchFamily="2" charset="-122"/>
              <a:cs typeface="Arial" pitchFamily="34" charset="0"/>
            </a:endParaRPr>
          </a:p>
          <a:p>
            <a:pPr marL="88900" indent="177800">
              <a:lnSpc>
                <a:spcPts val="2500"/>
              </a:lnSpc>
              <a:defRPr/>
            </a:pPr>
            <a:r>
              <a:rPr lang="en-US" altLang="en-US" sz="2000" b="1" dirty="0">
                <a:solidFill>
                  <a:srgbClr val="FF0000"/>
                </a:solidFill>
                <a:latin typeface="Arial" pitchFamily="34" charset="0"/>
                <a:ea typeface="黑体" pitchFamily="2" charset="-122"/>
                <a:cs typeface="Arial" pitchFamily="34" charset="0"/>
              </a:rPr>
              <a:t>2</a:t>
            </a:r>
            <a:r>
              <a:rPr lang="zh-CN" altLang="en-US" sz="2000" b="1" dirty="0">
                <a:solidFill>
                  <a:srgbClr val="FF0000"/>
                </a:solidFill>
                <a:latin typeface="Arial" pitchFamily="34" charset="0"/>
                <a:ea typeface="黑体" pitchFamily="2" charset="-122"/>
                <a:cs typeface="Arial" pitchFamily="34" charset="0"/>
              </a:rPr>
              <a:t>）依托焚烧厂，建设难度小</a:t>
            </a:r>
            <a:endParaRPr lang="en-US" altLang="zh-CN" sz="2000" b="1" dirty="0">
              <a:solidFill>
                <a:srgbClr val="FF0000"/>
              </a:solidFill>
              <a:latin typeface="Arial" pitchFamily="34" charset="0"/>
              <a:ea typeface="黑体" pitchFamily="2" charset="-122"/>
              <a:cs typeface="Arial" pitchFamily="34" charset="0"/>
            </a:endParaRPr>
          </a:p>
          <a:p>
            <a:pPr marL="88900" indent="177800">
              <a:lnSpc>
                <a:spcPts val="2500"/>
              </a:lnSpc>
              <a:defRPr/>
            </a:pPr>
            <a:r>
              <a:rPr lang="zh-CN" altLang="en-US" sz="2000" b="1" dirty="0">
                <a:solidFill>
                  <a:srgbClr val="0066FF"/>
                </a:solidFill>
                <a:latin typeface="Arial" pitchFamily="34" charset="0"/>
                <a:ea typeface="黑体" pitchFamily="2" charset="-122"/>
                <a:cs typeface="Arial" pitchFamily="34" charset="0"/>
              </a:rPr>
              <a:t>     </a:t>
            </a:r>
            <a:r>
              <a:rPr lang="zh-CN" altLang="en-US" sz="2000" b="1" dirty="0">
                <a:solidFill>
                  <a:srgbClr val="002060"/>
                </a:solidFill>
                <a:latin typeface="Arial" pitchFamily="34" charset="0"/>
                <a:ea typeface="黑体" pitchFamily="2" charset="-122"/>
                <a:cs typeface="Arial" pitchFamily="34" charset="0"/>
              </a:rPr>
              <a:t>餐厨垃圾在预处理产生的残渣和大块垃圾全部进入焚烧厂焚烧处置，缩短工艺流程，依托现有焚烧厂建设，难度小，大块垃圾和固相有机物几乎可以全部利用。</a:t>
            </a:r>
          </a:p>
          <a:p>
            <a:pPr>
              <a:lnSpc>
                <a:spcPts val="2500"/>
              </a:lnSpc>
              <a:defRPr/>
            </a:pPr>
            <a:r>
              <a:rPr lang="en-US" altLang="en-US" sz="2000" b="1" dirty="0">
                <a:solidFill>
                  <a:srgbClr val="FF0000"/>
                </a:solidFill>
                <a:latin typeface="Arial" pitchFamily="34" charset="0"/>
                <a:ea typeface="黑体" pitchFamily="2" charset="-122"/>
                <a:cs typeface="Arial" pitchFamily="34" charset="0"/>
              </a:rPr>
              <a:t>    3</a:t>
            </a:r>
            <a:r>
              <a:rPr lang="zh-CN" altLang="en-US" sz="2000" b="1" dirty="0">
                <a:solidFill>
                  <a:srgbClr val="FF0000"/>
                </a:solidFill>
                <a:latin typeface="Arial" pitchFamily="34" charset="0"/>
                <a:ea typeface="黑体" pitchFamily="2" charset="-122"/>
                <a:cs typeface="Arial" pitchFamily="34" charset="0"/>
              </a:rPr>
              <a:t>）对物料适应性强</a:t>
            </a:r>
            <a:endParaRPr lang="en-US" altLang="zh-CN" sz="2000" b="1" dirty="0">
              <a:solidFill>
                <a:srgbClr val="FF0000"/>
              </a:solidFill>
              <a:latin typeface="Arial" pitchFamily="34" charset="0"/>
              <a:ea typeface="黑体" pitchFamily="2" charset="-122"/>
              <a:cs typeface="Arial" pitchFamily="34" charset="0"/>
            </a:endParaRPr>
          </a:p>
          <a:p>
            <a:pPr>
              <a:lnSpc>
                <a:spcPts val="2500"/>
              </a:lnSpc>
              <a:defRPr/>
            </a:pPr>
            <a:r>
              <a:rPr lang="en-US" altLang="zh-CN" sz="2000" b="1" dirty="0">
                <a:solidFill>
                  <a:srgbClr val="002060"/>
                </a:solidFill>
                <a:latin typeface="Arial" pitchFamily="34" charset="0"/>
                <a:ea typeface="黑体" pitchFamily="2" charset="-122"/>
                <a:cs typeface="Arial" pitchFamily="34" charset="0"/>
              </a:rPr>
              <a:t>         </a:t>
            </a:r>
            <a:r>
              <a:rPr lang="zh-CN" altLang="en-US" sz="2000" b="1" dirty="0">
                <a:solidFill>
                  <a:srgbClr val="002060"/>
                </a:solidFill>
                <a:latin typeface="Arial" pitchFamily="34" charset="0"/>
                <a:ea typeface="黑体" pitchFamily="2" charset="-122"/>
                <a:cs typeface="Arial" pitchFamily="34" charset="0"/>
              </a:rPr>
              <a:t>由于焚烧工艺对进料的适应性较强，使得本工艺对餐厨垃圾收集的质量要求不高。</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28BF1B3-5FCF-40AB-9216-E2E734E61823}" type="slidenum">
              <a:rPr lang="zh-CN" altLang="en-US"/>
              <a:pPr>
                <a:defRPr/>
              </a:pPr>
              <a:t>83</a:t>
            </a:fld>
            <a:endParaRPr lang="zh-CN" altLang="en-US"/>
          </a:p>
        </p:txBody>
      </p:sp>
      <p:sp>
        <p:nvSpPr>
          <p:cNvPr id="3" name="流程图: 文档 2"/>
          <p:cNvSpPr/>
          <p:nvPr/>
        </p:nvSpPr>
        <p:spPr>
          <a:xfrm>
            <a:off x="928662" y="928670"/>
            <a:ext cx="7200800" cy="1080000"/>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p>
            <a:pPr>
              <a:defRPr/>
            </a:pPr>
            <a:r>
              <a:rPr lang="zh-CN" altLang="en-US" sz="2800" b="1" dirty="0">
                <a:solidFill>
                  <a:srgbClr val="FFFF00"/>
                </a:solidFill>
                <a:effectLst>
                  <a:outerShdw blurRad="38100" dist="38100" dir="2700000" algn="tl">
                    <a:srgbClr val="000000">
                      <a:alpha val="43137"/>
                    </a:srgbClr>
                  </a:outerShdw>
                </a:effectLst>
                <a:latin typeface="Arial" pitchFamily="34" charset="0"/>
                <a:ea typeface="黑体" pitchFamily="2" charset="-122"/>
                <a:cs typeface="Arial" pitchFamily="34" charset="0"/>
              </a:rPr>
              <a:t>五、我国餐厨垃圾处理的工程实例</a:t>
            </a:r>
          </a:p>
        </p:txBody>
      </p:sp>
      <p:graphicFrame>
        <p:nvGraphicFramePr>
          <p:cNvPr id="5" name="图示 4"/>
          <p:cNvGraphicFramePr/>
          <p:nvPr/>
        </p:nvGraphicFramePr>
        <p:xfrm>
          <a:off x="1411585" y="2067198"/>
          <a:ext cx="62646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8FB83F8-17D5-4791-80E2-5F00B23D8054}" type="slidenum">
              <a:rPr lang="zh-CN" altLang="en-US"/>
              <a:pPr>
                <a:defRPr/>
              </a:pPr>
              <a:t>84</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、北京高安屯餐厨垃圾处理厂</a:t>
            </a:r>
          </a:p>
        </p:txBody>
      </p:sp>
      <p:pic>
        <p:nvPicPr>
          <p:cNvPr id="102404" name="Picture 2"/>
          <p:cNvPicPr>
            <a:picLocks noChangeAspect="1" noChangeArrowheads="1"/>
          </p:cNvPicPr>
          <p:nvPr/>
        </p:nvPicPr>
        <p:blipFill>
          <a:blip r:embed="rId2" cstate="print"/>
          <a:srcRect/>
          <a:stretch>
            <a:fillRect/>
          </a:stretch>
        </p:blipFill>
        <p:spPr bwMode="auto">
          <a:xfrm>
            <a:off x="439738" y="3548063"/>
            <a:ext cx="3846512" cy="2544762"/>
          </a:xfrm>
          <a:prstGeom prst="rect">
            <a:avLst/>
          </a:prstGeom>
          <a:noFill/>
          <a:ln w="9525">
            <a:noFill/>
            <a:miter lim="800000"/>
            <a:headEnd/>
            <a:tailEnd/>
          </a:ln>
        </p:spPr>
      </p:pic>
      <p:pic>
        <p:nvPicPr>
          <p:cNvPr id="102405" name="Picture 3"/>
          <p:cNvPicPr>
            <a:picLocks noChangeAspect="1" noChangeArrowheads="1"/>
          </p:cNvPicPr>
          <p:nvPr/>
        </p:nvPicPr>
        <p:blipFill>
          <a:blip r:embed="rId3" cstate="print"/>
          <a:srcRect/>
          <a:stretch>
            <a:fillRect/>
          </a:stretch>
        </p:blipFill>
        <p:spPr bwMode="auto">
          <a:xfrm>
            <a:off x="4641850" y="3571875"/>
            <a:ext cx="3859213" cy="2571750"/>
          </a:xfrm>
          <a:prstGeom prst="rect">
            <a:avLst/>
          </a:prstGeom>
          <a:noFill/>
          <a:ln w="9525">
            <a:noFill/>
            <a:miter lim="800000"/>
            <a:headEnd/>
            <a:tailEnd/>
          </a:ln>
        </p:spPr>
      </p:pic>
      <p:sp>
        <p:nvSpPr>
          <p:cNvPr id="32" name="Rectangle 3"/>
          <p:cNvSpPr>
            <a:spLocks noChangeArrowheads="1"/>
          </p:cNvSpPr>
          <p:nvPr/>
        </p:nvSpPr>
        <p:spPr bwMode="auto">
          <a:xfrm>
            <a:off x="428625" y="2000250"/>
            <a:ext cx="8072438" cy="1500188"/>
          </a:xfrm>
          <a:prstGeom prst="rect">
            <a:avLst/>
          </a:prstGeom>
          <a:solidFill>
            <a:schemeClr val="accent1">
              <a:lumMod val="20000"/>
              <a:lumOff val="80000"/>
            </a:schemeClr>
          </a:solidFill>
          <a:ln w="9525">
            <a:noFill/>
            <a:miter lim="800000"/>
            <a:headEnd/>
            <a:tailEnd/>
          </a:ln>
        </p:spPr>
        <p:txBody>
          <a:bodyPr anchor="ctr"/>
          <a:lstStyle/>
          <a:p>
            <a:pPr marL="0" lvl="1" indent="358775" fontAlgn="auto">
              <a:lnSpc>
                <a:spcPct val="90000"/>
              </a:lnSpc>
              <a:spcBef>
                <a:spcPts val="600"/>
              </a:spcBef>
              <a:spcAft>
                <a:spcPts val="600"/>
              </a:spcAft>
              <a:buFont typeface="Wingdings" pitchFamily="2" charset="2"/>
              <a:buChar char="n"/>
              <a:defRPr/>
            </a:pPr>
            <a:r>
              <a:rPr lang="zh-CN" altLang="en-US" b="1" dirty="0">
                <a:solidFill>
                  <a:srgbClr val="C00000"/>
                </a:solidFill>
                <a:latin typeface="Arial" pitchFamily="34" charset="0"/>
                <a:ea typeface="黑体" pitchFamily="2" charset="-122"/>
                <a:cs typeface="Arial" pitchFamily="34" charset="0"/>
              </a:rPr>
              <a:t>设计规模：</a:t>
            </a:r>
            <a:r>
              <a:rPr lang="en-US" altLang="zh-CN" b="1" dirty="0">
                <a:solidFill>
                  <a:schemeClr val="tx2"/>
                </a:solidFill>
                <a:latin typeface="Arial" pitchFamily="34" charset="0"/>
                <a:ea typeface="黑体" pitchFamily="2" charset="-122"/>
                <a:cs typeface="Arial" pitchFamily="34" charset="0"/>
              </a:rPr>
              <a:t>400</a:t>
            </a:r>
            <a:r>
              <a:rPr lang="zh-CN" altLang="en-US" b="1" dirty="0">
                <a:solidFill>
                  <a:schemeClr val="tx2"/>
                </a:solidFill>
                <a:latin typeface="Arial" pitchFamily="34" charset="0"/>
                <a:ea typeface="黑体" pitchFamily="2" charset="-122"/>
                <a:cs typeface="Arial" pitchFamily="34" charset="0"/>
              </a:rPr>
              <a:t>吨</a:t>
            </a:r>
            <a:r>
              <a:rPr lang="en-US" altLang="zh-CN" b="1" dirty="0">
                <a:solidFill>
                  <a:schemeClr val="tx2"/>
                </a:solidFill>
                <a:latin typeface="Arial" pitchFamily="34" charset="0"/>
                <a:ea typeface="黑体" pitchFamily="2" charset="-122"/>
                <a:cs typeface="Arial" pitchFamily="34" charset="0"/>
              </a:rPr>
              <a:t>/</a:t>
            </a:r>
            <a:r>
              <a:rPr lang="zh-CN" altLang="en-US" b="1" dirty="0">
                <a:solidFill>
                  <a:schemeClr val="tx2"/>
                </a:solidFill>
                <a:latin typeface="Arial" pitchFamily="34" charset="0"/>
                <a:ea typeface="黑体" pitchFamily="2" charset="-122"/>
                <a:cs typeface="Arial" pitchFamily="34" charset="0"/>
              </a:rPr>
              <a:t>日（</a:t>
            </a:r>
            <a:r>
              <a:rPr lang="en-US" altLang="zh-CN" b="1" dirty="0">
                <a:solidFill>
                  <a:schemeClr val="tx2"/>
                </a:solidFill>
                <a:latin typeface="Arial" pitchFamily="34" charset="0"/>
                <a:ea typeface="黑体" pitchFamily="2" charset="-122"/>
                <a:cs typeface="Arial" pitchFamily="34" charset="0"/>
              </a:rPr>
              <a:t>5</a:t>
            </a:r>
            <a:r>
              <a:rPr lang="zh-CN" altLang="en-US" b="1" dirty="0">
                <a:solidFill>
                  <a:schemeClr val="tx2"/>
                </a:solidFill>
                <a:latin typeface="Arial" pitchFamily="34" charset="0"/>
                <a:ea typeface="黑体" pitchFamily="2" charset="-122"/>
                <a:cs typeface="Arial" pitchFamily="34" charset="0"/>
              </a:rPr>
              <a:t>吨</a:t>
            </a:r>
            <a:r>
              <a:rPr lang="en-US" altLang="zh-CN" b="1" dirty="0">
                <a:solidFill>
                  <a:schemeClr val="tx2"/>
                </a:solidFill>
                <a:latin typeface="Arial" pitchFamily="34" charset="0"/>
                <a:ea typeface="黑体" pitchFamily="2" charset="-122"/>
                <a:cs typeface="Arial" pitchFamily="34" charset="0"/>
              </a:rPr>
              <a:t>/</a:t>
            </a:r>
            <a:r>
              <a:rPr lang="zh-CN" altLang="en-US" b="1" dirty="0">
                <a:solidFill>
                  <a:schemeClr val="tx2"/>
                </a:solidFill>
                <a:latin typeface="Arial" pitchFamily="34" charset="0"/>
                <a:ea typeface="黑体" pitchFamily="2" charset="-122"/>
                <a:cs typeface="Arial" pitchFamily="34" charset="0"/>
              </a:rPr>
              <a:t>日</a:t>
            </a:r>
            <a:r>
              <a:rPr lang="en-US" altLang="zh-CN" b="1" dirty="0">
                <a:solidFill>
                  <a:schemeClr val="tx2"/>
                </a:solidFill>
                <a:latin typeface="Arial" pitchFamily="34" charset="0"/>
                <a:ea typeface="黑体" pitchFamily="2" charset="-122"/>
                <a:cs typeface="Arial" pitchFamily="34" charset="0"/>
              </a:rPr>
              <a:t>×80</a:t>
            </a:r>
            <a:r>
              <a:rPr lang="zh-CN" altLang="en-US" b="1" dirty="0">
                <a:solidFill>
                  <a:schemeClr val="tx2"/>
                </a:solidFill>
                <a:latin typeface="Arial" pitchFamily="34" charset="0"/>
                <a:ea typeface="黑体" pitchFamily="2" charset="-122"/>
                <a:cs typeface="Arial" pitchFamily="34" charset="0"/>
              </a:rPr>
              <a:t>台）</a:t>
            </a:r>
            <a:endParaRPr lang="en-US" altLang="zh-CN" b="1" dirty="0">
              <a:solidFill>
                <a:schemeClr val="tx2"/>
              </a:solidFill>
              <a:latin typeface="Arial" pitchFamily="34" charset="0"/>
              <a:ea typeface="黑体" pitchFamily="2" charset="-122"/>
              <a:cs typeface="Arial" pitchFamily="34" charset="0"/>
            </a:endParaRPr>
          </a:p>
          <a:p>
            <a:pPr marL="342900" lvl="1" indent="-342900" fontAlgn="auto">
              <a:lnSpc>
                <a:spcPct val="90000"/>
              </a:lnSpc>
              <a:spcBef>
                <a:spcPts val="600"/>
              </a:spcBef>
              <a:spcAft>
                <a:spcPts val="600"/>
              </a:spcAft>
              <a:buFont typeface="Wingdings" pitchFamily="2" charset="2"/>
              <a:buChar char="n"/>
              <a:defRPr/>
            </a:pPr>
            <a:r>
              <a:rPr lang="zh-CN" altLang="en-US" b="1" dirty="0">
                <a:solidFill>
                  <a:srgbClr val="C00000"/>
                </a:solidFill>
                <a:latin typeface="Arial" pitchFamily="34" charset="0"/>
                <a:ea typeface="黑体" pitchFamily="2" charset="-122"/>
                <a:cs typeface="Arial" pitchFamily="34" charset="0"/>
              </a:rPr>
              <a:t>总计投资：</a:t>
            </a:r>
            <a:r>
              <a:rPr lang="en-US" altLang="zh-CN" b="1" dirty="0">
                <a:solidFill>
                  <a:schemeClr val="tx2"/>
                </a:solidFill>
                <a:latin typeface="Arial" pitchFamily="34" charset="0"/>
                <a:ea typeface="黑体" pitchFamily="2" charset="-122"/>
                <a:cs typeface="Arial" pitchFamily="34" charset="0"/>
              </a:rPr>
              <a:t>1.34</a:t>
            </a:r>
            <a:r>
              <a:rPr lang="zh-CN" altLang="en-US" b="1" dirty="0">
                <a:solidFill>
                  <a:schemeClr val="tx2"/>
                </a:solidFill>
                <a:latin typeface="Arial" pitchFamily="34" charset="0"/>
                <a:ea typeface="黑体" pitchFamily="2" charset="-122"/>
                <a:cs typeface="Arial" pitchFamily="34" charset="0"/>
              </a:rPr>
              <a:t>亿元</a:t>
            </a:r>
            <a:endParaRPr lang="en-US" altLang="zh-CN" b="1" dirty="0">
              <a:solidFill>
                <a:schemeClr val="tx2"/>
              </a:solidFill>
              <a:latin typeface="Arial" pitchFamily="34" charset="0"/>
              <a:ea typeface="黑体" pitchFamily="2" charset="-122"/>
              <a:cs typeface="Arial" pitchFamily="34" charset="0"/>
            </a:endParaRPr>
          </a:p>
          <a:p>
            <a:pPr marL="342900" lvl="1" indent="-342900" fontAlgn="auto">
              <a:lnSpc>
                <a:spcPct val="90000"/>
              </a:lnSpc>
              <a:spcBef>
                <a:spcPts val="600"/>
              </a:spcBef>
              <a:spcAft>
                <a:spcPts val="600"/>
              </a:spcAft>
              <a:buFont typeface="Wingdings" pitchFamily="2" charset="2"/>
              <a:buChar char="n"/>
              <a:defRPr/>
            </a:pPr>
            <a:r>
              <a:rPr lang="zh-CN" altLang="en-US" b="1" dirty="0">
                <a:solidFill>
                  <a:srgbClr val="C00000"/>
                </a:solidFill>
                <a:latin typeface="Arial" pitchFamily="34" charset="0"/>
                <a:ea typeface="黑体" pitchFamily="2" charset="-122"/>
                <a:cs typeface="Arial" pitchFamily="34" charset="0"/>
              </a:rPr>
              <a:t>技术核心：</a:t>
            </a:r>
            <a:r>
              <a:rPr lang="en-US" altLang="zh-CN" b="1" dirty="0">
                <a:solidFill>
                  <a:schemeClr val="tx2"/>
                </a:solidFill>
                <a:latin typeface="Arial" pitchFamily="34" charset="0"/>
                <a:ea typeface="黑体" pitchFamily="2" charset="-122"/>
                <a:cs typeface="Arial" pitchFamily="34" charset="0"/>
              </a:rPr>
              <a:t>BGB</a:t>
            </a:r>
            <a:r>
              <a:rPr lang="zh-CN" altLang="en-US" b="1" dirty="0">
                <a:solidFill>
                  <a:schemeClr val="tx2"/>
                </a:solidFill>
                <a:latin typeface="Arial" pitchFamily="34" charset="0"/>
                <a:ea typeface="黑体" pitchFamily="2" charset="-122"/>
                <a:cs typeface="Arial" pitchFamily="34" charset="0"/>
              </a:rPr>
              <a:t>生物处理</a:t>
            </a:r>
            <a:endParaRPr lang="en-US" altLang="zh-CN" b="1" dirty="0">
              <a:solidFill>
                <a:schemeClr val="tx2"/>
              </a:solidFill>
              <a:latin typeface="Arial" pitchFamily="34" charset="0"/>
              <a:ea typeface="黑体" pitchFamily="2" charset="-122"/>
              <a:cs typeface="Arial" pitchFamily="34" charset="0"/>
            </a:endParaRPr>
          </a:p>
          <a:p>
            <a:pPr marL="361950" lvl="1" indent="-342900" fontAlgn="auto">
              <a:lnSpc>
                <a:spcPct val="90000"/>
              </a:lnSpc>
              <a:spcBef>
                <a:spcPts val="600"/>
              </a:spcBef>
              <a:spcAft>
                <a:spcPts val="600"/>
              </a:spcAft>
              <a:buFont typeface="Wingdings" pitchFamily="2" charset="2"/>
              <a:buChar char="n"/>
              <a:defRPr/>
            </a:pPr>
            <a:r>
              <a:rPr lang="zh-CN" altLang="en-US" b="1" dirty="0">
                <a:solidFill>
                  <a:srgbClr val="C00000"/>
                </a:solidFill>
                <a:latin typeface="Arial" pitchFamily="34" charset="0"/>
                <a:ea typeface="黑体" pitchFamily="2" charset="-122"/>
                <a:cs typeface="Arial" pitchFamily="34" charset="0"/>
              </a:rPr>
              <a:t>处理产品：</a:t>
            </a:r>
            <a:r>
              <a:rPr lang="zh-CN" altLang="en-US" b="1" dirty="0">
                <a:solidFill>
                  <a:schemeClr val="tx2"/>
                </a:solidFill>
                <a:latin typeface="Arial" pitchFamily="34" charset="0"/>
                <a:ea typeface="黑体" pitchFamily="2" charset="-122"/>
                <a:cs typeface="Arial" pitchFamily="34" charset="0"/>
              </a:rPr>
              <a:t>饲料、肥料</a:t>
            </a:r>
          </a:p>
        </p:txBody>
      </p:sp>
      <p:sp>
        <p:nvSpPr>
          <p:cNvPr id="102407" name="矩形 28"/>
          <p:cNvSpPr>
            <a:spLocks noChangeArrowheads="1"/>
          </p:cNvSpPr>
          <p:nvPr/>
        </p:nvSpPr>
        <p:spPr bwMode="auto">
          <a:xfrm>
            <a:off x="428625" y="1500188"/>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）概况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507882E-CCBE-4C54-9953-B39EFD48C97E}" type="slidenum">
              <a:rPr lang="zh-CN" altLang="en-US"/>
              <a:pPr>
                <a:defRPr/>
              </a:pPr>
              <a:t>85</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、北京高安屯餐厨垃圾处理厂</a:t>
            </a:r>
          </a:p>
        </p:txBody>
      </p:sp>
      <p:sp>
        <p:nvSpPr>
          <p:cNvPr id="32" name="Rectangle 3"/>
          <p:cNvSpPr>
            <a:spLocks noChangeArrowheads="1"/>
          </p:cNvSpPr>
          <p:nvPr/>
        </p:nvSpPr>
        <p:spPr bwMode="auto">
          <a:xfrm>
            <a:off x="500063" y="2071688"/>
            <a:ext cx="8072437" cy="2071687"/>
          </a:xfrm>
          <a:prstGeom prst="rect">
            <a:avLst/>
          </a:prstGeom>
          <a:solidFill>
            <a:schemeClr val="accent1">
              <a:lumMod val="20000"/>
              <a:lumOff val="80000"/>
            </a:schemeClr>
          </a:solidFill>
          <a:ln w="9525">
            <a:noFill/>
            <a:miter lim="800000"/>
            <a:headEnd/>
            <a:tailEnd/>
          </a:ln>
        </p:spPr>
        <p:txBody>
          <a:bodyPr anchor="ctr"/>
          <a:lstStyle/>
          <a:p>
            <a:pPr marL="0" lvl="1" indent="358775" fontAlgn="auto">
              <a:lnSpc>
                <a:spcPct val="150000"/>
              </a:lnSpc>
              <a:spcBef>
                <a:spcPts val="600"/>
              </a:spcBef>
              <a:spcAft>
                <a:spcPts val="600"/>
              </a:spcAft>
              <a:buFont typeface="Wingdings" pitchFamily="2" charset="2"/>
              <a:buChar char="u"/>
              <a:defRPr/>
            </a:pPr>
            <a:r>
              <a:rPr lang="zh-CN" altLang="en-US" sz="2000" b="1" dirty="0">
                <a:solidFill>
                  <a:srgbClr val="002060"/>
                </a:solidFill>
                <a:latin typeface="Arial" pitchFamily="34" charset="0"/>
                <a:ea typeface="黑体" pitchFamily="2" charset="-122"/>
                <a:cs typeface="Arial" pitchFamily="34" charset="0"/>
              </a:rPr>
              <a:t>高安屯餐厨垃圾处理厂位于朝阳区金盏乡高安屯村朝阳循环经济产业园内，设计规模</a:t>
            </a:r>
            <a:r>
              <a:rPr lang="en-US" altLang="zh-CN" sz="2000" b="1" dirty="0">
                <a:solidFill>
                  <a:srgbClr val="002060"/>
                </a:solidFill>
                <a:latin typeface="Arial" pitchFamily="34" charset="0"/>
                <a:ea typeface="黑体" pitchFamily="2" charset="-122"/>
                <a:cs typeface="Arial" pitchFamily="34" charset="0"/>
              </a:rPr>
              <a:t>400</a:t>
            </a:r>
            <a:r>
              <a:rPr lang="zh-CN" altLang="en-US" sz="2000" b="1" dirty="0">
                <a:solidFill>
                  <a:srgbClr val="002060"/>
                </a:solidFill>
                <a:latin typeface="Arial" pitchFamily="34" charset="0"/>
                <a:ea typeface="黑体" pitchFamily="2" charset="-122"/>
                <a:cs typeface="Arial" pitchFamily="34" charset="0"/>
              </a:rPr>
              <a:t>吨</a:t>
            </a:r>
            <a:r>
              <a:rPr lang="en-US" altLang="zh-CN" sz="2000" b="1" dirty="0">
                <a:solidFill>
                  <a:srgbClr val="002060"/>
                </a:solidFill>
                <a:latin typeface="Arial" pitchFamily="34" charset="0"/>
                <a:ea typeface="黑体" pitchFamily="2" charset="-122"/>
                <a:cs typeface="Arial" pitchFamily="34" charset="0"/>
              </a:rPr>
              <a:t>/</a:t>
            </a:r>
            <a:r>
              <a:rPr lang="zh-CN" altLang="en-US" sz="2000" b="1" dirty="0">
                <a:solidFill>
                  <a:srgbClr val="002060"/>
                </a:solidFill>
                <a:latin typeface="Arial" pitchFamily="34" charset="0"/>
                <a:ea typeface="黑体" pitchFamily="2" charset="-122"/>
                <a:cs typeface="Arial" pitchFamily="34" charset="0"/>
              </a:rPr>
              <a:t>日，占地</a:t>
            </a:r>
            <a:r>
              <a:rPr lang="en-US" altLang="zh-CN" sz="2000" b="1" dirty="0">
                <a:solidFill>
                  <a:srgbClr val="002060"/>
                </a:solidFill>
                <a:latin typeface="Arial" pitchFamily="34" charset="0"/>
                <a:ea typeface="黑体" pitchFamily="2" charset="-122"/>
                <a:cs typeface="Arial" pitchFamily="34" charset="0"/>
              </a:rPr>
              <a:t>32</a:t>
            </a:r>
            <a:r>
              <a:rPr lang="zh-CN" altLang="en-US" sz="2000" b="1" dirty="0">
                <a:solidFill>
                  <a:srgbClr val="002060"/>
                </a:solidFill>
                <a:latin typeface="Arial" pitchFamily="34" charset="0"/>
                <a:ea typeface="黑体" pitchFamily="2" charset="-122"/>
                <a:cs typeface="Arial" pitchFamily="34" charset="0"/>
              </a:rPr>
              <a:t>亩。处理厂采用</a:t>
            </a:r>
            <a:r>
              <a:rPr lang="en-US" altLang="zh-CN" sz="2000" b="1" dirty="0">
                <a:solidFill>
                  <a:srgbClr val="002060"/>
                </a:solidFill>
                <a:latin typeface="Arial" pitchFamily="34" charset="0"/>
                <a:ea typeface="黑体" pitchFamily="2" charset="-122"/>
                <a:cs typeface="Arial" pitchFamily="34" charset="0"/>
              </a:rPr>
              <a:t>BGB</a:t>
            </a:r>
            <a:r>
              <a:rPr lang="zh-CN" altLang="en-US" sz="2000" b="1" dirty="0">
                <a:solidFill>
                  <a:srgbClr val="002060"/>
                </a:solidFill>
                <a:latin typeface="Arial" pitchFamily="34" charset="0"/>
                <a:ea typeface="黑体" pitchFamily="2" charset="-122"/>
                <a:cs typeface="Arial" pitchFamily="34" charset="0"/>
              </a:rPr>
              <a:t>公司的“复合微生物高温好氧扩培技术”，主要产品为微生物肥料菌剂。</a:t>
            </a:r>
            <a:endParaRPr lang="en-US" altLang="zh-CN" sz="2000" b="1" dirty="0">
              <a:solidFill>
                <a:srgbClr val="002060"/>
              </a:solidFill>
              <a:latin typeface="Arial" pitchFamily="34" charset="0"/>
              <a:ea typeface="黑体" pitchFamily="2" charset="-122"/>
              <a:cs typeface="Arial" pitchFamily="34" charset="0"/>
            </a:endParaRPr>
          </a:p>
          <a:p>
            <a:pPr marL="342900" indent="-342900">
              <a:lnSpc>
                <a:spcPct val="150000"/>
              </a:lnSpc>
              <a:buFont typeface="Wingdings" pitchFamily="2" charset="2"/>
              <a:buChar char="u"/>
              <a:defRPr/>
            </a:pPr>
            <a:r>
              <a:rPr lang="zh-CN" altLang="en-US" sz="2000" b="1" dirty="0">
                <a:solidFill>
                  <a:srgbClr val="002060"/>
                </a:solidFill>
                <a:latin typeface="Arial" pitchFamily="34" charset="0"/>
                <a:ea typeface="黑体" pitchFamily="2" charset="-122"/>
                <a:cs typeface="Arial" pitchFamily="34" charset="0"/>
              </a:rPr>
              <a:t>项目总投资</a:t>
            </a:r>
            <a:r>
              <a:rPr lang="en-US" altLang="zh-CN" sz="2000" b="1" dirty="0">
                <a:solidFill>
                  <a:srgbClr val="002060"/>
                </a:solidFill>
                <a:latin typeface="Arial" pitchFamily="34" charset="0"/>
                <a:ea typeface="黑体" pitchFamily="2" charset="-122"/>
                <a:cs typeface="Arial" pitchFamily="34" charset="0"/>
              </a:rPr>
              <a:t>14150.89</a:t>
            </a:r>
            <a:r>
              <a:rPr lang="zh-CN" altLang="en-US" sz="2000" b="1" dirty="0">
                <a:solidFill>
                  <a:srgbClr val="002060"/>
                </a:solidFill>
                <a:latin typeface="Arial" pitchFamily="34" charset="0"/>
                <a:ea typeface="黑体" pitchFamily="2" charset="-122"/>
                <a:cs typeface="Arial" pitchFamily="34" charset="0"/>
              </a:rPr>
              <a:t>万。</a:t>
            </a:r>
          </a:p>
        </p:txBody>
      </p:sp>
      <p:sp>
        <p:nvSpPr>
          <p:cNvPr id="103429" name="矩形 28"/>
          <p:cNvSpPr>
            <a:spLocks noChangeArrowheads="1"/>
          </p:cNvSpPr>
          <p:nvPr/>
        </p:nvSpPr>
        <p:spPr bwMode="auto">
          <a:xfrm>
            <a:off x="428625" y="1500188"/>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）概况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101C0045-D435-472F-BCC3-24D0FC21A7EC}" type="slidenum">
              <a:rPr lang="zh-CN" altLang="en-US"/>
              <a:pPr>
                <a:defRPr/>
              </a:pPr>
              <a:t>86</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、北京高安屯餐厨垃圾处理厂</a:t>
            </a:r>
          </a:p>
        </p:txBody>
      </p:sp>
      <p:sp>
        <p:nvSpPr>
          <p:cNvPr id="104452" name="矩形 28"/>
          <p:cNvSpPr>
            <a:spLocks noChangeArrowheads="1"/>
          </p:cNvSpPr>
          <p:nvPr/>
        </p:nvSpPr>
        <p:spPr bwMode="auto">
          <a:xfrm>
            <a:off x="428625" y="1500188"/>
            <a:ext cx="2143125" cy="93503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）工艺流程</a:t>
            </a:r>
          </a:p>
        </p:txBody>
      </p:sp>
      <p:pic>
        <p:nvPicPr>
          <p:cNvPr id="104453" name="Picture 5" descr="高安屯 Visio 绘图"/>
          <p:cNvPicPr>
            <a:picLocks noChangeAspect="1" noChangeArrowheads="1"/>
          </p:cNvPicPr>
          <p:nvPr/>
        </p:nvPicPr>
        <p:blipFill>
          <a:blip r:embed="rId2" cstate="print"/>
          <a:srcRect l="4218" t="14862" r="3313" b="22638"/>
          <a:stretch>
            <a:fillRect/>
          </a:stretch>
        </p:blipFill>
        <p:spPr bwMode="auto">
          <a:xfrm>
            <a:off x="508000" y="2000250"/>
            <a:ext cx="7993063" cy="414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B9CEE20-6FAE-4B75-A4E4-6B1D8E6E58BE}" type="slidenum">
              <a:rPr lang="zh-CN" altLang="en-US"/>
              <a:pPr>
                <a:defRPr/>
              </a:pPr>
              <a:t>87</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、北京高安屯餐厨垃圾处理厂</a:t>
            </a:r>
          </a:p>
        </p:txBody>
      </p:sp>
      <p:sp>
        <p:nvSpPr>
          <p:cNvPr id="105476" name="矩形 28"/>
          <p:cNvSpPr>
            <a:spLocks noChangeArrowheads="1"/>
          </p:cNvSpPr>
          <p:nvPr/>
        </p:nvSpPr>
        <p:spPr bwMode="auto">
          <a:xfrm>
            <a:off x="428625" y="1500188"/>
            <a:ext cx="25590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）主要设备</a:t>
            </a:r>
          </a:p>
        </p:txBody>
      </p:sp>
      <p:graphicFrame>
        <p:nvGraphicFramePr>
          <p:cNvPr id="7" name="Group 705"/>
          <p:cNvGraphicFramePr>
            <a:graphicFrameLocks/>
          </p:cNvGraphicFramePr>
          <p:nvPr/>
        </p:nvGraphicFramePr>
        <p:xfrm>
          <a:off x="3643313" y="1643063"/>
          <a:ext cx="4824412" cy="4535488"/>
        </p:xfrm>
        <a:graphic>
          <a:graphicData uri="http://schemas.openxmlformats.org/drawingml/2006/table">
            <a:tbl>
              <a:tblPr/>
              <a:tblGrid>
                <a:gridCol w="742950"/>
                <a:gridCol w="2003425"/>
                <a:gridCol w="892175"/>
                <a:gridCol w="1185862"/>
              </a:tblGrid>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chemeClr val="tx1"/>
                          </a:solidFill>
                          <a:effectLst/>
                          <a:latin typeface="宋体" pitchFamily="2" charset="-122"/>
                          <a:ea typeface="宋体" pitchFamily="2" charset="-122"/>
                        </a:rPr>
                        <a:t>序号</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设</a:t>
                      </a: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a:t>
                      </a:r>
                      <a:r>
                        <a:rPr kumimoji="0" lang="zh-CN" altLang="en-US" sz="1200" b="0" i="0" u="none" strike="noStrike" cap="none" normalizeH="0" baseline="0" smtClean="0">
                          <a:ln>
                            <a:noFill/>
                          </a:ln>
                          <a:solidFill>
                            <a:schemeClr val="tx1"/>
                          </a:solidFill>
                          <a:effectLst/>
                          <a:latin typeface="宋体" pitchFamily="2" charset="-122"/>
                          <a:ea typeface="宋体" pitchFamily="2" charset="-122"/>
                        </a:rPr>
                        <a:t>备</a:t>
                      </a: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rPr>
                        <a:t> </a:t>
                      </a:r>
                      <a:r>
                        <a:rPr kumimoji="0" lang="zh-CN" altLang="en-US" sz="1200" b="0" i="0" u="none" strike="noStrike" cap="none" normalizeH="0" baseline="0" smtClean="0">
                          <a:ln>
                            <a:noFill/>
                          </a:ln>
                          <a:solidFill>
                            <a:schemeClr val="tx1"/>
                          </a:solidFill>
                          <a:effectLst/>
                          <a:latin typeface="宋体" pitchFamily="2" charset="-122"/>
                          <a:ea typeface="宋体" pitchFamily="2" charset="-122"/>
                        </a:rPr>
                        <a:t>名</a:t>
                      </a: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rPr>
                        <a:t> </a:t>
                      </a:r>
                      <a:r>
                        <a:rPr kumimoji="0" lang="zh-CN" altLang="en-US" sz="1200" b="0" i="0" u="none" strike="noStrike" cap="none" normalizeH="0" baseline="0" smtClean="0">
                          <a:ln>
                            <a:noFill/>
                          </a:ln>
                          <a:solidFill>
                            <a:schemeClr val="tx1"/>
                          </a:solidFill>
                          <a:effectLst/>
                          <a:latin typeface="宋体" pitchFamily="2" charset="-122"/>
                          <a:ea typeface="宋体" pitchFamily="2" charset="-122"/>
                        </a:rPr>
                        <a:t>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单位</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数量 （台）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宋体" pitchFamily="2" charset="-122"/>
                          <a:ea typeface="宋体" pitchFamily="2" charset="-122"/>
                        </a:rPr>
                        <a:t>一、</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solidFill>
                          <a:effectLst/>
                          <a:latin typeface="宋体" pitchFamily="2" charset="-122"/>
                          <a:ea typeface="宋体" pitchFamily="2" charset="-122"/>
                        </a:rPr>
                        <a:t>预处理车间</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板式破袋给料机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机械格栅机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湿料组合仓</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提升机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5</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电动单梁起重机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宋体" pitchFamily="2" charset="-122"/>
                          <a:ea typeface="宋体" pitchFamily="2" charset="-122"/>
                        </a:rPr>
                        <a:t>二、</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solidFill>
                          <a:effectLst/>
                          <a:latin typeface="宋体" pitchFamily="2" charset="-122"/>
                          <a:ea typeface="宋体" pitchFamily="2" charset="-122"/>
                        </a:rPr>
                        <a:t>生化处理车间</a:t>
                      </a: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8</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生化处理机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80</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宋体" pitchFamily="2" charset="-122"/>
                          <a:ea typeface="宋体" pitchFamily="2" charset="-122"/>
                        </a:rPr>
                        <a:t>三、</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宋体" pitchFamily="2" charset="-122"/>
                          <a:ea typeface="宋体" pitchFamily="2" charset="-122"/>
                        </a:rPr>
                        <a:t>后处理车间</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9</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斗提机</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10</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料仓</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11</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滚筒筛</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除臭系统</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5554" name="矩形 28"/>
          <p:cNvSpPr>
            <a:spLocks noChangeArrowheads="1"/>
          </p:cNvSpPr>
          <p:nvPr/>
        </p:nvSpPr>
        <p:spPr bwMode="auto">
          <a:xfrm>
            <a:off x="428625" y="2000250"/>
            <a:ext cx="2714625" cy="1417568"/>
          </a:xfrm>
          <a:prstGeom prst="rect">
            <a:avLst/>
          </a:prstGeom>
          <a:noFill/>
          <a:ln w="9525">
            <a:noFill/>
            <a:miter lim="800000"/>
            <a:headEnd/>
            <a:tailEnd/>
          </a:ln>
        </p:spPr>
        <p:txBody>
          <a:bodyPr>
            <a:spAutoFit/>
          </a:bodyPr>
          <a:lstStyle/>
          <a:p>
            <a:pPr indent="447675">
              <a:lnSpc>
                <a:spcPct val="150000"/>
              </a:lnSpc>
            </a:pPr>
            <a:r>
              <a:rPr lang="zh-CN" altLang="en-US" sz="2000" b="1" dirty="0">
                <a:solidFill>
                  <a:srgbClr val="002060"/>
                </a:solidFill>
                <a:ea typeface="黑体" pitchFamily="49" charset="-122"/>
                <a:cs typeface="Arial" charset="0"/>
              </a:rPr>
              <a:t>设备系统由预处理系统、生化处理系统及后处理系统组成。</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9FD26FE-6559-4081-9D01-13C9C58FA6C6}" type="slidenum">
              <a:rPr lang="zh-CN" altLang="en-US"/>
              <a:pPr>
                <a:defRPr/>
              </a:pPr>
              <a:t>88</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1</a:t>
            </a:r>
            <a:r>
              <a:rPr lang="zh-CN" altLang="en-US" sz="2800" b="1" dirty="0">
                <a:solidFill>
                  <a:srgbClr val="FFFF00"/>
                </a:solidFill>
                <a:latin typeface="Arial" pitchFamily="34" charset="0"/>
                <a:ea typeface="黑体" pitchFamily="2" charset="-122"/>
                <a:cs typeface="Arial" pitchFamily="34" charset="0"/>
              </a:rPr>
              <a:t>、北京高安屯餐厨垃圾处理厂</a:t>
            </a:r>
          </a:p>
        </p:txBody>
      </p:sp>
      <p:pic>
        <p:nvPicPr>
          <p:cNvPr id="106500" name="Picture 4" descr="09123004"/>
          <p:cNvPicPr>
            <a:picLocks noChangeAspect="1" noChangeArrowheads="1"/>
          </p:cNvPicPr>
          <p:nvPr/>
        </p:nvPicPr>
        <p:blipFill>
          <a:blip r:embed="rId2" cstate="print"/>
          <a:srcRect/>
          <a:stretch>
            <a:fillRect/>
          </a:stretch>
        </p:blipFill>
        <p:spPr bwMode="auto">
          <a:xfrm>
            <a:off x="755650" y="1644650"/>
            <a:ext cx="7561263" cy="2403475"/>
          </a:xfrm>
          <a:prstGeom prst="rect">
            <a:avLst/>
          </a:prstGeom>
          <a:noFill/>
          <a:ln w="9525">
            <a:noFill/>
            <a:miter lim="800000"/>
            <a:headEnd/>
            <a:tailEnd/>
          </a:ln>
        </p:spPr>
      </p:pic>
      <p:pic>
        <p:nvPicPr>
          <p:cNvPr id="106501" name="Picture 5" descr="SDC12873"/>
          <p:cNvPicPr>
            <a:picLocks noChangeAspect="1" noChangeArrowheads="1"/>
          </p:cNvPicPr>
          <p:nvPr/>
        </p:nvPicPr>
        <p:blipFill>
          <a:blip r:embed="rId3" cstate="print"/>
          <a:srcRect/>
          <a:stretch>
            <a:fillRect/>
          </a:stretch>
        </p:blipFill>
        <p:spPr bwMode="auto">
          <a:xfrm>
            <a:off x="755650" y="4092575"/>
            <a:ext cx="2259013" cy="1693863"/>
          </a:xfrm>
          <a:prstGeom prst="rect">
            <a:avLst/>
          </a:prstGeom>
          <a:noFill/>
          <a:ln w="9525">
            <a:noFill/>
            <a:miter lim="800000"/>
            <a:headEnd/>
            <a:tailEnd/>
          </a:ln>
        </p:spPr>
      </p:pic>
      <p:pic>
        <p:nvPicPr>
          <p:cNvPr id="106502" name="Picture 6" descr="09123002"/>
          <p:cNvPicPr>
            <a:picLocks noChangeAspect="1" noChangeArrowheads="1"/>
          </p:cNvPicPr>
          <p:nvPr/>
        </p:nvPicPr>
        <p:blipFill>
          <a:blip r:embed="rId4" cstate="print"/>
          <a:srcRect/>
          <a:stretch>
            <a:fillRect/>
          </a:stretch>
        </p:blipFill>
        <p:spPr bwMode="auto">
          <a:xfrm>
            <a:off x="3563938" y="4092575"/>
            <a:ext cx="2079625" cy="1622425"/>
          </a:xfrm>
          <a:prstGeom prst="rect">
            <a:avLst/>
          </a:prstGeom>
          <a:noFill/>
          <a:ln w="9525">
            <a:noFill/>
            <a:miter lim="800000"/>
            <a:headEnd/>
            <a:tailEnd/>
          </a:ln>
        </p:spPr>
      </p:pic>
      <p:pic>
        <p:nvPicPr>
          <p:cNvPr id="106503" name="Picture 7" descr="SDC12890"/>
          <p:cNvPicPr>
            <a:picLocks noChangeAspect="1" noChangeArrowheads="1"/>
          </p:cNvPicPr>
          <p:nvPr/>
        </p:nvPicPr>
        <p:blipFill>
          <a:blip r:embed="rId5" cstate="print"/>
          <a:srcRect/>
          <a:stretch>
            <a:fillRect/>
          </a:stretch>
        </p:blipFill>
        <p:spPr bwMode="auto">
          <a:xfrm>
            <a:off x="6286500" y="4092575"/>
            <a:ext cx="2051050" cy="1622425"/>
          </a:xfrm>
          <a:prstGeom prst="rect">
            <a:avLst/>
          </a:prstGeom>
          <a:noFill/>
          <a:ln w="9525">
            <a:noFill/>
            <a:miter lim="800000"/>
            <a:headEnd/>
            <a:tailEnd/>
          </a:ln>
        </p:spPr>
      </p:pic>
      <p:sp>
        <p:nvSpPr>
          <p:cNvPr id="106504" name="Rectangle 8"/>
          <p:cNvSpPr>
            <a:spLocks noChangeArrowheads="1"/>
          </p:cNvSpPr>
          <p:nvPr/>
        </p:nvSpPr>
        <p:spPr bwMode="auto">
          <a:xfrm>
            <a:off x="1162050" y="5818188"/>
            <a:ext cx="1338263" cy="369887"/>
          </a:xfrm>
          <a:prstGeom prst="rect">
            <a:avLst/>
          </a:prstGeom>
          <a:noFill/>
          <a:ln w="9525">
            <a:noFill/>
            <a:miter lim="800000"/>
            <a:headEnd/>
            <a:tailEnd/>
          </a:ln>
        </p:spPr>
        <p:txBody>
          <a:bodyPr wrap="none">
            <a:spAutoFit/>
          </a:bodyPr>
          <a:lstStyle/>
          <a:p>
            <a:pPr fontAlgn="ctr"/>
            <a:r>
              <a:rPr lang="zh-CN" altLang="en-US">
                <a:solidFill>
                  <a:srgbClr val="0066FF"/>
                </a:solidFill>
              </a:rPr>
              <a:t>预处理车间</a:t>
            </a:r>
          </a:p>
        </p:txBody>
      </p:sp>
      <p:sp>
        <p:nvSpPr>
          <p:cNvPr id="106505" name="Rectangle 9"/>
          <p:cNvSpPr>
            <a:spLocks noChangeArrowheads="1"/>
          </p:cNvSpPr>
          <p:nvPr/>
        </p:nvSpPr>
        <p:spPr bwMode="auto">
          <a:xfrm>
            <a:off x="3779838" y="5773738"/>
            <a:ext cx="1570037" cy="369887"/>
          </a:xfrm>
          <a:prstGeom prst="rect">
            <a:avLst/>
          </a:prstGeom>
          <a:noFill/>
          <a:ln w="9525">
            <a:noFill/>
            <a:miter lim="800000"/>
            <a:headEnd/>
            <a:tailEnd/>
          </a:ln>
        </p:spPr>
        <p:txBody>
          <a:bodyPr wrap="none">
            <a:spAutoFit/>
          </a:bodyPr>
          <a:lstStyle/>
          <a:p>
            <a:pPr fontAlgn="ctr"/>
            <a:r>
              <a:rPr lang="zh-CN" altLang="en-US">
                <a:solidFill>
                  <a:srgbClr val="0066FF"/>
                </a:solidFill>
              </a:rPr>
              <a:t>生化处理车间</a:t>
            </a:r>
          </a:p>
        </p:txBody>
      </p:sp>
      <p:sp>
        <p:nvSpPr>
          <p:cNvPr id="106506" name="Rectangle 10"/>
          <p:cNvSpPr>
            <a:spLocks noChangeArrowheads="1"/>
          </p:cNvSpPr>
          <p:nvPr/>
        </p:nvSpPr>
        <p:spPr bwMode="auto">
          <a:xfrm>
            <a:off x="6516688" y="5773738"/>
            <a:ext cx="1338262" cy="369887"/>
          </a:xfrm>
          <a:prstGeom prst="rect">
            <a:avLst/>
          </a:prstGeom>
          <a:noFill/>
          <a:ln w="9525">
            <a:noFill/>
            <a:miter lim="800000"/>
            <a:headEnd/>
            <a:tailEnd/>
          </a:ln>
        </p:spPr>
        <p:txBody>
          <a:bodyPr wrap="none">
            <a:spAutoFit/>
          </a:bodyPr>
          <a:lstStyle/>
          <a:p>
            <a:pPr fontAlgn="ctr"/>
            <a:r>
              <a:rPr lang="zh-CN" altLang="en-US">
                <a:solidFill>
                  <a:srgbClr val="0066FF"/>
                </a:solidFill>
              </a:rPr>
              <a:t>后处理车间</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98FA3BA9-59C4-4A6E-872B-F50F7F612A11}" type="slidenum">
              <a:rPr lang="zh-CN" altLang="en-US"/>
              <a:pPr>
                <a:defRPr/>
              </a:pPr>
              <a:t>89</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、重庆市主城区餐厨垃圾处理厂</a:t>
            </a:r>
          </a:p>
        </p:txBody>
      </p:sp>
      <p:sp>
        <p:nvSpPr>
          <p:cNvPr id="107524" name="矩形 28"/>
          <p:cNvSpPr>
            <a:spLocks noChangeArrowheads="1"/>
          </p:cNvSpPr>
          <p:nvPr/>
        </p:nvSpPr>
        <p:spPr bwMode="auto">
          <a:xfrm>
            <a:off x="428625" y="1500188"/>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）概况</a:t>
            </a:r>
          </a:p>
        </p:txBody>
      </p:sp>
      <p:sp>
        <p:nvSpPr>
          <p:cNvPr id="107525" name="矩形 28"/>
          <p:cNvSpPr>
            <a:spLocks noChangeArrowheads="1"/>
          </p:cNvSpPr>
          <p:nvPr/>
        </p:nvSpPr>
        <p:spPr bwMode="auto">
          <a:xfrm>
            <a:off x="428625" y="2000250"/>
            <a:ext cx="8072438" cy="3946525"/>
          </a:xfrm>
          <a:prstGeom prst="rect">
            <a:avLst/>
          </a:prstGeom>
          <a:noFill/>
          <a:ln w="9525">
            <a:noFill/>
            <a:miter lim="800000"/>
            <a:headEnd/>
            <a:tailEnd/>
          </a:ln>
        </p:spPr>
        <p:txBody>
          <a:bodyPr>
            <a:spAutoFit/>
          </a:bodyPr>
          <a:lstStyle/>
          <a:p>
            <a:pPr marL="342900" indent="-342900">
              <a:lnSpc>
                <a:spcPct val="120000"/>
              </a:lnSpc>
              <a:spcBef>
                <a:spcPct val="20000"/>
              </a:spcBef>
              <a:buFont typeface="Wingdings" pitchFamily="2" charset="2"/>
              <a:buChar char="u"/>
            </a:pPr>
            <a:r>
              <a:rPr lang="zh-CN" altLang="en-US" b="1">
                <a:solidFill>
                  <a:srgbClr val="000099"/>
                </a:solidFill>
                <a:ea typeface="黑体" pitchFamily="49" charset="-122"/>
                <a:cs typeface="Arial" charset="0"/>
              </a:rPr>
              <a:t>重庆市主城区餐厨垃圾处理工程，位于重庆黑石子垃圾处理厂东侧，处理重庆市主城区餐厅、食堂的餐厨垃圾，普拉克公司负责该项目的全部工艺设计及设备供应。</a:t>
            </a:r>
          </a:p>
          <a:p>
            <a:pPr marL="342900" indent="-342900">
              <a:lnSpc>
                <a:spcPct val="120000"/>
              </a:lnSpc>
              <a:spcBef>
                <a:spcPct val="20000"/>
              </a:spcBef>
              <a:buFont typeface="Wingdings" pitchFamily="2" charset="2"/>
              <a:buChar char="u"/>
            </a:pPr>
            <a:r>
              <a:rPr lang="zh-CN" altLang="en-US" b="1">
                <a:solidFill>
                  <a:srgbClr val="000099"/>
                </a:solidFill>
                <a:ea typeface="黑体" pitchFamily="49" charset="-122"/>
                <a:cs typeface="Arial" charset="0"/>
              </a:rPr>
              <a:t>项目一期合同于</a:t>
            </a:r>
            <a:r>
              <a:rPr lang="en-US" altLang="zh-CN" b="1">
                <a:solidFill>
                  <a:srgbClr val="000099"/>
                </a:solidFill>
                <a:ea typeface="黑体" pitchFamily="49" charset="-122"/>
                <a:cs typeface="Arial" charset="0"/>
              </a:rPr>
              <a:t>2009</a:t>
            </a:r>
            <a:r>
              <a:rPr lang="zh-CN" altLang="en-US" b="1">
                <a:solidFill>
                  <a:srgbClr val="000099"/>
                </a:solidFill>
                <a:ea typeface="黑体" pitchFamily="49" charset="-122"/>
                <a:cs typeface="Arial" charset="0"/>
              </a:rPr>
              <a:t>年签订并开始建造，处理规模为</a:t>
            </a:r>
            <a:r>
              <a:rPr lang="en-US" altLang="zh-CN" b="1">
                <a:solidFill>
                  <a:srgbClr val="000099"/>
                </a:solidFill>
                <a:ea typeface="黑体" pitchFamily="49" charset="-122"/>
                <a:cs typeface="Arial" charset="0"/>
              </a:rPr>
              <a:t>167</a:t>
            </a:r>
            <a:r>
              <a:rPr lang="zh-CN" altLang="en-US" b="1">
                <a:solidFill>
                  <a:srgbClr val="000099"/>
                </a:solidFill>
                <a:ea typeface="黑体" pitchFamily="49" charset="-122"/>
                <a:cs typeface="Arial" charset="0"/>
              </a:rPr>
              <a:t>吨</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天，沼气产量</a:t>
            </a:r>
            <a:r>
              <a:rPr lang="en-US" altLang="zh-CN" b="1">
                <a:solidFill>
                  <a:srgbClr val="000099"/>
                </a:solidFill>
                <a:ea typeface="黑体" pitchFamily="49" charset="-122"/>
                <a:cs typeface="Arial" charset="0"/>
              </a:rPr>
              <a:t>13000m3/d</a:t>
            </a:r>
            <a:r>
              <a:rPr lang="zh-CN" altLang="en-US" b="1">
                <a:solidFill>
                  <a:srgbClr val="000099"/>
                </a:solidFill>
                <a:ea typeface="黑体" pitchFamily="49" charset="-122"/>
                <a:cs typeface="Arial" charset="0"/>
              </a:rPr>
              <a:t>，发电装机</a:t>
            </a:r>
            <a:r>
              <a:rPr lang="en-US" altLang="zh-CN" b="1">
                <a:solidFill>
                  <a:srgbClr val="000099"/>
                </a:solidFill>
                <a:ea typeface="黑体" pitchFamily="49" charset="-122"/>
                <a:cs typeface="Arial" charset="0"/>
              </a:rPr>
              <a:t>1MW</a:t>
            </a:r>
            <a:r>
              <a:rPr lang="zh-CN" altLang="en-US" b="1">
                <a:solidFill>
                  <a:srgbClr val="000099"/>
                </a:solidFill>
                <a:ea typeface="黑体" pitchFamily="49" charset="-122"/>
                <a:cs typeface="Arial" charset="0"/>
              </a:rPr>
              <a:t>，目前已经完成所有土建，设备供货，安装工程，正进行工程调试阶段。</a:t>
            </a:r>
          </a:p>
          <a:p>
            <a:pPr marL="342900" indent="-342900">
              <a:lnSpc>
                <a:spcPct val="120000"/>
              </a:lnSpc>
              <a:spcBef>
                <a:spcPct val="20000"/>
              </a:spcBef>
              <a:buFont typeface="Wingdings" pitchFamily="2" charset="2"/>
              <a:buChar char="u"/>
            </a:pPr>
            <a:r>
              <a:rPr lang="zh-CN" altLang="en-US" b="1">
                <a:solidFill>
                  <a:srgbClr val="000099"/>
                </a:solidFill>
                <a:ea typeface="黑体" pitchFamily="49" charset="-122"/>
                <a:cs typeface="Arial" charset="0"/>
              </a:rPr>
              <a:t>项目二期在</a:t>
            </a:r>
            <a:r>
              <a:rPr lang="en-US" altLang="zh-CN" b="1">
                <a:solidFill>
                  <a:srgbClr val="000099"/>
                </a:solidFill>
                <a:ea typeface="黑体" pitchFamily="49" charset="-122"/>
                <a:cs typeface="Arial" charset="0"/>
              </a:rPr>
              <a:t>2011</a:t>
            </a:r>
            <a:r>
              <a:rPr lang="zh-CN" altLang="en-US" b="1">
                <a:solidFill>
                  <a:srgbClr val="000099"/>
                </a:solidFill>
                <a:ea typeface="黑体" pitchFamily="49" charset="-122"/>
                <a:cs typeface="Arial" charset="0"/>
              </a:rPr>
              <a:t>年</a:t>
            </a:r>
            <a:r>
              <a:rPr lang="en-US" altLang="zh-CN" b="1">
                <a:solidFill>
                  <a:srgbClr val="000099"/>
                </a:solidFill>
                <a:ea typeface="黑体" pitchFamily="49" charset="-122"/>
                <a:cs typeface="Arial" charset="0"/>
              </a:rPr>
              <a:t>6</a:t>
            </a:r>
            <a:r>
              <a:rPr lang="zh-CN" altLang="en-US" b="1">
                <a:solidFill>
                  <a:srgbClr val="000099"/>
                </a:solidFill>
                <a:ea typeface="黑体" pitchFamily="49" charset="-122"/>
                <a:cs typeface="Arial" charset="0"/>
              </a:rPr>
              <a:t>月签订并开始建造，处理规模为</a:t>
            </a:r>
            <a:r>
              <a:rPr lang="en-US" altLang="zh-CN" b="1">
                <a:solidFill>
                  <a:srgbClr val="000099"/>
                </a:solidFill>
                <a:ea typeface="黑体" pitchFamily="49" charset="-122"/>
                <a:cs typeface="Arial" charset="0"/>
              </a:rPr>
              <a:t>334</a:t>
            </a:r>
            <a:r>
              <a:rPr lang="zh-CN" altLang="en-US" b="1">
                <a:solidFill>
                  <a:srgbClr val="000099"/>
                </a:solidFill>
                <a:ea typeface="黑体" pitchFamily="49" charset="-122"/>
                <a:cs typeface="Arial" charset="0"/>
              </a:rPr>
              <a:t>吨</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天，一、二期总处理规模</a:t>
            </a:r>
            <a:r>
              <a:rPr lang="en-US" altLang="zh-CN" b="1">
                <a:solidFill>
                  <a:srgbClr val="000099"/>
                </a:solidFill>
                <a:ea typeface="黑体" pitchFamily="49" charset="-122"/>
                <a:cs typeface="Arial" charset="0"/>
              </a:rPr>
              <a:t>500</a:t>
            </a:r>
            <a:r>
              <a:rPr lang="zh-CN" altLang="en-US" b="1">
                <a:solidFill>
                  <a:srgbClr val="000099"/>
                </a:solidFill>
                <a:ea typeface="黑体" pitchFamily="49" charset="-122"/>
                <a:cs typeface="Arial" charset="0"/>
              </a:rPr>
              <a:t>吨</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天，沼气总产量</a:t>
            </a:r>
            <a:r>
              <a:rPr lang="en-US" altLang="zh-CN" b="1">
                <a:solidFill>
                  <a:srgbClr val="000099"/>
                </a:solidFill>
                <a:ea typeface="黑体" pitchFamily="49" charset="-122"/>
                <a:cs typeface="Arial" charset="0"/>
              </a:rPr>
              <a:t>39000m3/d</a:t>
            </a:r>
            <a:r>
              <a:rPr lang="zh-CN" altLang="en-US" b="1">
                <a:solidFill>
                  <a:srgbClr val="000099"/>
                </a:solidFill>
                <a:ea typeface="黑体" pitchFamily="49" charset="-122"/>
                <a:cs typeface="Arial" charset="0"/>
              </a:rPr>
              <a:t>，发电装机</a:t>
            </a:r>
            <a:r>
              <a:rPr lang="en-US" altLang="zh-CN" b="1">
                <a:solidFill>
                  <a:srgbClr val="000099"/>
                </a:solidFill>
                <a:ea typeface="黑体" pitchFamily="49" charset="-122"/>
                <a:cs typeface="Arial" charset="0"/>
              </a:rPr>
              <a:t>3MW</a:t>
            </a:r>
            <a:r>
              <a:rPr lang="zh-CN" altLang="en-US" b="1">
                <a:solidFill>
                  <a:srgbClr val="000099"/>
                </a:solidFill>
                <a:ea typeface="黑体" pitchFamily="49" charset="-122"/>
                <a:cs typeface="Arial" charset="0"/>
              </a:rPr>
              <a:t>。</a:t>
            </a:r>
          </a:p>
          <a:p>
            <a:pPr marL="342900" indent="-342900">
              <a:lnSpc>
                <a:spcPct val="120000"/>
              </a:lnSpc>
              <a:spcBef>
                <a:spcPct val="20000"/>
              </a:spcBef>
              <a:buFont typeface="Wingdings" pitchFamily="2" charset="2"/>
              <a:buChar char="u"/>
            </a:pPr>
            <a:r>
              <a:rPr lang="zh-CN" altLang="en-US" b="1">
                <a:solidFill>
                  <a:srgbClr val="000099"/>
                </a:solidFill>
                <a:ea typeface="黑体" pitchFamily="49" charset="-122"/>
                <a:cs typeface="Arial" charset="0"/>
              </a:rPr>
              <a:t>项目总投资约</a:t>
            </a:r>
            <a:r>
              <a:rPr lang="en-US" altLang="zh-CN" b="1">
                <a:solidFill>
                  <a:srgbClr val="000099"/>
                </a:solidFill>
                <a:ea typeface="黑体" pitchFamily="49" charset="-122"/>
                <a:cs typeface="Arial" charset="0"/>
              </a:rPr>
              <a:t>2.77</a:t>
            </a:r>
            <a:r>
              <a:rPr lang="zh-CN" altLang="en-US" b="1">
                <a:solidFill>
                  <a:srgbClr val="000099"/>
                </a:solidFill>
                <a:ea typeface="黑体" pitchFamily="49" charset="-122"/>
                <a:cs typeface="Arial" charset="0"/>
              </a:rPr>
              <a:t>亿元，</a:t>
            </a:r>
          </a:p>
          <a:p>
            <a:pPr marL="342900" indent="-342900">
              <a:lnSpc>
                <a:spcPct val="120000"/>
              </a:lnSpc>
              <a:spcBef>
                <a:spcPct val="20000"/>
              </a:spcBef>
              <a:buFont typeface="Wingdings" pitchFamily="2" charset="2"/>
              <a:buChar char="u"/>
            </a:pPr>
            <a:r>
              <a:rPr lang="zh-CN" altLang="en-US" b="1">
                <a:solidFill>
                  <a:srgbClr val="000099"/>
                </a:solidFill>
                <a:ea typeface="黑体" pitchFamily="49" charset="-122"/>
                <a:cs typeface="Arial" charset="0"/>
              </a:rPr>
              <a:t>项目三期计划在</a:t>
            </a:r>
            <a:r>
              <a:rPr lang="en-US" altLang="zh-CN" b="1">
                <a:solidFill>
                  <a:srgbClr val="000099"/>
                </a:solidFill>
                <a:ea typeface="黑体" pitchFamily="49" charset="-122"/>
                <a:cs typeface="Arial" charset="0"/>
              </a:rPr>
              <a:t>2012</a:t>
            </a:r>
            <a:r>
              <a:rPr lang="zh-CN" altLang="en-US" b="1">
                <a:solidFill>
                  <a:srgbClr val="000099"/>
                </a:solidFill>
                <a:ea typeface="黑体" pitchFamily="49" charset="-122"/>
                <a:cs typeface="Arial" charset="0"/>
              </a:rPr>
              <a:t>年开始设计建造，垃圾处理量届时将达到</a:t>
            </a:r>
            <a:r>
              <a:rPr lang="en-US" altLang="zh-CN" b="1">
                <a:solidFill>
                  <a:srgbClr val="000099"/>
                </a:solidFill>
                <a:ea typeface="黑体" pitchFamily="49" charset="-122"/>
                <a:cs typeface="Arial" charset="0"/>
              </a:rPr>
              <a:t>1000</a:t>
            </a:r>
            <a:r>
              <a:rPr lang="zh-CN" altLang="en-US" b="1">
                <a:solidFill>
                  <a:srgbClr val="000099"/>
                </a:solidFill>
                <a:ea typeface="黑体" pitchFamily="49" charset="-122"/>
                <a:cs typeface="Arial" charset="0"/>
              </a:rPr>
              <a:t>吨</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天，将是中国乃至世界最大的餐厨垃圾处理项目。</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96FEED02-B6C6-4BA0-917E-D16F6336B50D}" type="slidenum">
              <a:rPr lang="zh-CN" altLang="en-US"/>
              <a:pPr>
                <a:defRPr/>
              </a:pPr>
              <a:t>9</a:t>
            </a:fld>
            <a:endParaRPr lang="zh-CN" altLang="en-US"/>
          </a:p>
        </p:txBody>
      </p:sp>
      <p:sp>
        <p:nvSpPr>
          <p:cNvPr id="20483" name="Rectangle 1"/>
          <p:cNvSpPr>
            <a:spLocks noChangeArrowheads="1"/>
          </p:cNvSpPr>
          <p:nvPr/>
        </p:nvSpPr>
        <p:spPr bwMode="auto">
          <a:xfrm>
            <a:off x="500034" y="1643050"/>
            <a:ext cx="8001000" cy="3785652"/>
          </a:xfrm>
          <a:prstGeom prst="rect">
            <a:avLst/>
          </a:prstGeom>
          <a:noFill/>
          <a:ln w="9525">
            <a:noFill/>
            <a:miter lim="800000"/>
            <a:headEnd/>
            <a:tailEnd/>
          </a:ln>
        </p:spPr>
        <p:txBody>
          <a:bodyPr anchor="ctr">
            <a:spAutoFit/>
          </a:bodyPr>
          <a:lstStyle/>
          <a:p>
            <a:pPr>
              <a:lnSpc>
                <a:spcPct val="150000"/>
              </a:lnSpc>
            </a:pPr>
            <a:r>
              <a:rPr lang="zh-CN" altLang="en-US" sz="2000" b="1" dirty="0" smtClean="0">
                <a:solidFill>
                  <a:srgbClr val="C00000"/>
                </a:solidFill>
                <a:latin typeface="Times New Roman" pitchFamily="18" charset="0"/>
                <a:cs typeface="Times New Roman" pitchFamily="18" charset="0"/>
              </a:rPr>
              <a:t>（</a:t>
            </a:r>
            <a:r>
              <a:rPr lang="en-US" altLang="zh-CN" sz="2000" b="1" dirty="0">
                <a:solidFill>
                  <a:srgbClr val="C00000"/>
                </a:solidFill>
                <a:latin typeface="Times New Roman" pitchFamily="18" charset="0"/>
                <a:cs typeface="Times New Roman" pitchFamily="18" charset="0"/>
              </a:rPr>
              <a:t>1</a:t>
            </a:r>
            <a:r>
              <a:rPr lang="zh-CN" altLang="en-US" sz="2000" b="1" dirty="0">
                <a:solidFill>
                  <a:srgbClr val="C00000"/>
                </a:solidFill>
                <a:latin typeface="Times New Roman" pitchFamily="18" charset="0"/>
                <a:cs typeface="Times New Roman" pitchFamily="18" charset="0"/>
              </a:rPr>
              <a:t>）餐厨垃圾的收集</a:t>
            </a:r>
          </a:p>
          <a:p>
            <a:pPr>
              <a:lnSpc>
                <a:spcPct val="150000"/>
              </a:lnSpc>
            </a:pPr>
            <a:r>
              <a:rPr lang="zh-CN" altLang="en-US" sz="2000" b="1" dirty="0">
                <a:solidFill>
                  <a:srgbClr val="C00000"/>
                </a:solidFill>
                <a:latin typeface="Times New Roman" pitchFamily="18" charset="0"/>
                <a:cs typeface="Times New Roman" pitchFamily="18" charset="0"/>
              </a:rPr>
              <a:t>当前，</a:t>
            </a:r>
            <a:r>
              <a:rPr lang="zh-CN" altLang="en-US" sz="2000" b="1" dirty="0" smtClean="0">
                <a:solidFill>
                  <a:srgbClr val="C00000"/>
                </a:solidFill>
                <a:latin typeface="Times New Roman" pitchFamily="18" charset="0"/>
                <a:cs typeface="Times New Roman" pitchFamily="18" charset="0"/>
              </a:rPr>
              <a:t>我国省会级城市及餐厨垃圾示范城市对餐厨垃圾的收集逐步开始规范化收集，但很多城市还存在下列问题。</a:t>
            </a:r>
            <a:endParaRPr lang="en-US" altLang="zh-CN" sz="2000" b="1" dirty="0">
              <a:solidFill>
                <a:srgbClr val="C00000"/>
              </a:solidFill>
              <a:latin typeface="Times New Roman" pitchFamily="18" charset="0"/>
              <a:cs typeface="Times New Roman" pitchFamily="18" charset="0"/>
            </a:endParaRPr>
          </a:p>
          <a:p>
            <a:pPr>
              <a:lnSpc>
                <a:spcPct val="150000"/>
              </a:lnSpc>
              <a:buFont typeface="Wingdings" pitchFamily="2" charset="2"/>
              <a:buChar char="u"/>
            </a:pPr>
            <a:r>
              <a:rPr lang="zh-CN" altLang="en-US" sz="2000" b="1" dirty="0">
                <a:solidFill>
                  <a:schemeClr val="tx2"/>
                </a:solidFill>
                <a:latin typeface="Times New Roman" pitchFamily="18" charset="0"/>
                <a:cs typeface="Times New Roman" pitchFamily="18" charset="0"/>
              </a:rPr>
              <a:t>饭店、大型酒店的泔水均由城市周边的养殖户上门收集。</a:t>
            </a:r>
            <a:endParaRPr lang="en-US" altLang="zh-CN" sz="2000" b="1" dirty="0">
              <a:solidFill>
                <a:schemeClr val="tx2"/>
              </a:solidFill>
              <a:latin typeface="Times New Roman" pitchFamily="18" charset="0"/>
              <a:cs typeface="Times New Roman" pitchFamily="18" charset="0"/>
            </a:endParaRPr>
          </a:p>
          <a:p>
            <a:pPr>
              <a:lnSpc>
                <a:spcPct val="150000"/>
              </a:lnSpc>
              <a:buFont typeface="Wingdings" pitchFamily="2" charset="2"/>
              <a:buChar char="u"/>
            </a:pPr>
            <a:r>
              <a:rPr lang="zh-CN" altLang="en-US" sz="2000" b="1" dirty="0">
                <a:solidFill>
                  <a:srgbClr val="C00000"/>
                </a:solidFill>
                <a:latin typeface="Times New Roman" pitchFamily="18" charset="0"/>
                <a:cs typeface="Times New Roman" pitchFamily="18" charset="0"/>
              </a:rPr>
              <a:t>收集容器：</a:t>
            </a:r>
            <a:r>
              <a:rPr lang="zh-CN" altLang="en-US" sz="2000" b="1" dirty="0">
                <a:solidFill>
                  <a:schemeClr val="tx2"/>
                </a:solidFill>
                <a:latin typeface="Times New Roman" pitchFamily="18" charset="0"/>
                <a:cs typeface="Times New Roman" pitchFamily="18" charset="0"/>
              </a:rPr>
              <a:t>摆放地环境脏乱，孳生和招引蚊、蝇、鼠、蟑螂等害虫；</a:t>
            </a:r>
            <a:endParaRPr lang="en-US" altLang="zh-CN" sz="2000" b="1" dirty="0">
              <a:solidFill>
                <a:schemeClr val="tx2"/>
              </a:solidFill>
              <a:latin typeface="Times New Roman" pitchFamily="18" charset="0"/>
              <a:cs typeface="Times New Roman" pitchFamily="18" charset="0"/>
            </a:endParaRPr>
          </a:p>
          <a:p>
            <a:pPr>
              <a:lnSpc>
                <a:spcPct val="150000"/>
              </a:lnSpc>
              <a:buFont typeface="Wingdings" pitchFamily="2" charset="2"/>
              <a:buChar char="u"/>
            </a:pPr>
            <a:r>
              <a:rPr lang="zh-CN" altLang="en-US" sz="2000" b="1" dirty="0">
                <a:solidFill>
                  <a:srgbClr val="C00000"/>
                </a:solidFill>
                <a:latin typeface="Times New Roman" pitchFamily="18" charset="0"/>
                <a:cs typeface="Times New Roman" pitchFamily="18" charset="0"/>
              </a:rPr>
              <a:t>运输车辆</a:t>
            </a:r>
            <a:r>
              <a:rPr lang="zh-CN" altLang="en-US" sz="2000" b="1" dirty="0">
                <a:solidFill>
                  <a:schemeClr val="tx2"/>
                </a:solidFill>
                <a:latin typeface="Times New Roman" pitchFamily="18" charset="0"/>
                <a:cs typeface="Times New Roman" pitchFamily="18" charset="0"/>
              </a:rPr>
              <a:t>不规范， 易发生餐厨垃圾外溅和倾洒，严重影响市容、市貌和交通</a:t>
            </a:r>
            <a:r>
              <a:rPr lang="zh-CN" altLang="en-US" sz="2000" b="1" dirty="0" smtClean="0">
                <a:solidFill>
                  <a:schemeClr val="tx2"/>
                </a:solidFill>
                <a:latin typeface="Times New Roman" pitchFamily="18" charset="0"/>
                <a:cs typeface="Times New Roman" pitchFamily="18" charset="0"/>
              </a:rPr>
              <a:t>；</a:t>
            </a:r>
            <a:endParaRPr lang="en-US" altLang="zh-CN" sz="2000" b="1" dirty="0" smtClean="0">
              <a:solidFill>
                <a:schemeClr val="tx2"/>
              </a:solidFill>
              <a:latin typeface="Times New Roman" pitchFamily="18" charset="0"/>
              <a:cs typeface="Times New Roman" pitchFamily="18" charset="0"/>
            </a:endParaRPr>
          </a:p>
          <a:p>
            <a:pPr>
              <a:lnSpc>
                <a:spcPct val="150000"/>
              </a:lnSpc>
              <a:buFont typeface="Wingdings" pitchFamily="2" charset="2"/>
              <a:buChar char="u"/>
            </a:pPr>
            <a:endParaRPr lang="en-US" altLang="zh-CN" sz="2000" b="1" dirty="0">
              <a:solidFill>
                <a:schemeClr val="tx2"/>
              </a:solidFill>
              <a:latin typeface="Times New Roman" pitchFamily="18" charset="0"/>
              <a:cs typeface="Times New Roman" pitchFamily="18" charset="0"/>
            </a:endParaRPr>
          </a:p>
        </p:txBody>
      </p:sp>
      <p:sp>
        <p:nvSpPr>
          <p:cNvPr id="4" name="流程图: 文档 3"/>
          <p:cNvSpPr/>
          <p:nvPr/>
        </p:nvSpPr>
        <p:spPr>
          <a:xfrm>
            <a:off x="539552" y="836712"/>
            <a:ext cx="8064896" cy="936104"/>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defRPr/>
            </a:pPr>
            <a:r>
              <a:rPr lang="en-US" altLang="zh-CN" sz="2800" b="1" smtClean="0">
                <a:solidFill>
                  <a:srgbClr val="FFFF00"/>
                </a:solidFill>
                <a:ea typeface="黑体" pitchFamily="2" charset="-122"/>
                <a:cs typeface="Arial" pitchFamily="34" charset="0"/>
              </a:rPr>
              <a:t>4</a:t>
            </a:r>
            <a:r>
              <a:rPr lang="zh-CN" altLang="en-US" sz="2800" b="1" smtClean="0">
                <a:solidFill>
                  <a:srgbClr val="FFFF00"/>
                </a:solidFill>
                <a:ea typeface="黑体" pitchFamily="2" charset="-122"/>
                <a:cs typeface="Arial" pitchFamily="34" charset="0"/>
              </a:rPr>
              <a:t>、餐厨垃圾的收集及去向</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AAC68122-1F6D-4859-A2B8-05BDBF4810FF}" type="slidenum">
              <a:rPr lang="zh-CN" altLang="en-US"/>
              <a:pPr>
                <a:defRPr/>
              </a:pPr>
              <a:t>90</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、重庆市主城区餐厨垃圾处理厂</a:t>
            </a:r>
          </a:p>
        </p:txBody>
      </p:sp>
      <p:sp>
        <p:nvSpPr>
          <p:cNvPr id="108548" name="矩形 28"/>
          <p:cNvSpPr>
            <a:spLocks noChangeArrowheads="1"/>
          </p:cNvSpPr>
          <p:nvPr/>
        </p:nvSpPr>
        <p:spPr bwMode="auto">
          <a:xfrm>
            <a:off x="428625" y="1500188"/>
            <a:ext cx="2487613"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）工艺流程</a:t>
            </a:r>
          </a:p>
        </p:txBody>
      </p:sp>
      <p:pic>
        <p:nvPicPr>
          <p:cNvPr id="108549" name="Picture 76"/>
          <p:cNvPicPr>
            <a:picLocks noChangeAspect="1" noChangeArrowheads="1"/>
          </p:cNvPicPr>
          <p:nvPr/>
        </p:nvPicPr>
        <p:blipFill>
          <a:blip r:embed="rId2" cstate="print"/>
          <a:srcRect/>
          <a:stretch>
            <a:fillRect/>
          </a:stretch>
        </p:blipFill>
        <p:spPr bwMode="auto">
          <a:xfrm>
            <a:off x="2500313" y="1635125"/>
            <a:ext cx="6000750" cy="4579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1DD16E-7E8B-4F31-B6BC-EB27A1E38D4F}" type="slidenum">
              <a:rPr lang="zh-CN" altLang="en-US"/>
              <a:pPr>
                <a:defRPr/>
              </a:pPr>
              <a:t>91</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2</a:t>
            </a:r>
            <a:r>
              <a:rPr lang="zh-CN" altLang="en-US" sz="2800" b="1" dirty="0">
                <a:solidFill>
                  <a:srgbClr val="FFFF00"/>
                </a:solidFill>
                <a:latin typeface="Arial" pitchFamily="34" charset="0"/>
                <a:ea typeface="黑体" pitchFamily="2" charset="-122"/>
                <a:cs typeface="Arial" pitchFamily="34" charset="0"/>
              </a:rPr>
              <a:t>、重庆市主城区餐厨垃圾处理厂</a:t>
            </a:r>
          </a:p>
        </p:txBody>
      </p:sp>
      <p:sp>
        <p:nvSpPr>
          <p:cNvPr id="109572" name="矩形 28"/>
          <p:cNvSpPr>
            <a:spLocks noChangeArrowheads="1"/>
          </p:cNvSpPr>
          <p:nvPr/>
        </p:nvSpPr>
        <p:spPr bwMode="auto">
          <a:xfrm>
            <a:off x="428625" y="1500188"/>
            <a:ext cx="2847975"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）主要设备</a:t>
            </a:r>
          </a:p>
        </p:txBody>
      </p:sp>
      <p:sp>
        <p:nvSpPr>
          <p:cNvPr id="109573" name="矩形 28"/>
          <p:cNvSpPr>
            <a:spLocks noChangeArrowheads="1"/>
          </p:cNvSpPr>
          <p:nvPr/>
        </p:nvSpPr>
        <p:spPr bwMode="auto">
          <a:xfrm>
            <a:off x="428625" y="2000250"/>
            <a:ext cx="8072438" cy="1854200"/>
          </a:xfrm>
          <a:prstGeom prst="rect">
            <a:avLst/>
          </a:prstGeom>
          <a:noFill/>
          <a:ln w="9525">
            <a:noFill/>
            <a:miter lim="800000"/>
            <a:headEnd/>
            <a:tailEnd/>
          </a:ln>
        </p:spPr>
        <p:txBody>
          <a:bodyPr>
            <a:spAutoFit/>
          </a:bodyPr>
          <a:lstStyle/>
          <a:p>
            <a:pPr marL="1588" indent="266700">
              <a:lnSpc>
                <a:spcPct val="120000"/>
              </a:lnSpc>
            </a:pPr>
            <a:r>
              <a:rPr lang="en-US" altLang="zh-CN" sz="1600" b="1" dirty="0">
                <a:solidFill>
                  <a:srgbClr val="002060"/>
                </a:solidFill>
                <a:ea typeface="黑体" pitchFamily="49" charset="-122"/>
                <a:cs typeface="Arial" charset="0"/>
              </a:rPr>
              <a:t>1</a:t>
            </a:r>
            <a:r>
              <a:rPr lang="zh-CN" altLang="en-US" sz="1600" b="1" dirty="0">
                <a:solidFill>
                  <a:srgbClr val="002060"/>
                </a:solidFill>
                <a:ea typeface="黑体" pitchFamily="49" charset="-122"/>
                <a:cs typeface="Arial" charset="0"/>
              </a:rPr>
              <a:t>）前端分选系统：餐厨垃圾接收斗（带底部螺旋），分拣装置，螺旋压榨机；</a:t>
            </a:r>
          </a:p>
          <a:p>
            <a:pPr marL="1588" indent="266700">
              <a:lnSpc>
                <a:spcPct val="120000"/>
              </a:lnSpc>
            </a:pPr>
            <a:r>
              <a:rPr lang="en-US" altLang="zh-CN" sz="1600" b="1" dirty="0">
                <a:solidFill>
                  <a:srgbClr val="002060"/>
                </a:solidFill>
                <a:ea typeface="黑体" pitchFamily="49" charset="-122"/>
                <a:cs typeface="Arial" charset="0"/>
              </a:rPr>
              <a:t>2</a:t>
            </a:r>
            <a:r>
              <a:rPr lang="zh-CN" altLang="en-US" sz="1600" b="1" dirty="0">
                <a:solidFill>
                  <a:srgbClr val="002060"/>
                </a:solidFill>
                <a:ea typeface="黑体" pitchFamily="49" charset="-122"/>
                <a:cs typeface="Arial" charset="0"/>
              </a:rPr>
              <a:t>）油水分离系统：加热器，卧式离心机，碟片式离心机，出水池搅拌器；</a:t>
            </a:r>
          </a:p>
          <a:p>
            <a:pPr marL="1588" indent="266700">
              <a:lnSpc>
                <a:spcPct val="120000"/>
              </a:lnSpc>
            </a:pPr>
            <a:r>
              <a:rPr lang="en-US" altLang="zh-CN" sz="1600" b="1" dirty="0">
                <a:solidFill>
                  <a:srgbClr val="002060"/>
                </a:solidFill>
                <a:ea typeface="黑体" pitchFamily="49" charset="-122"/>
                <a:cs typeface="Arial" charset="0"/>
              </a:rPr>
              <a:t>3</a:t>
            </a:r>
            <a:r>
              <a:rPr lang="zh-CN" altLang="en-US" sz="1600" b="1" dirty="0">
                <a:solidFill>
                  <a:srgbClr val="002060"/>
                </a:solidFill>
                <a:ea typeface="黑体" pitchFamily="49" charset="-122"/>
                <a:cs typeface="Arial" charset="0"/>
              </a:rPr>
              <a:t>）制浆系统：污泥破碎机，混合池搅拌器，污泥均质池搅拌器；</a:t>
            </a:r>
          </a:p>
          <a:p>
            <a:pPr marL="1588" indent="266700">
              <a:lnSpc>
                <a:spcPct val="120000"/>
              </a:lnSpc>
            </a:pPr>
            <a:r>
              <a:rPr lang="en-US" altLang="zh-CN" sz="1600" b="1" dirty="0">
                <a:solidFill>
                  <a:srgbClr val="002060"/>
                </a:solidFill>
                <a:ea typeface="黑体" pitchFamily="49" charset="-122"/>
                <a:cs typeface="Arial" charset="0"/>
              </a:rPr>
              <a:t>4</a:t>
            </a:r>
            <a:r>
              <a:rPr lang="zh-CN" altLang="en-US" sz="1600" b="1" dirty="0">
                <a:solidFill>
                  <a:srgbClr val="002060"/>
                </a:solidFill>
                <a:ea typeface="黑体" pitchFamily="49" charset="-122"/>
                <a:cs typeface="Arial" charset="0"/>
              </a:rPr>
              <a:t>）厌氧发酵系统：厌氧罐进泥泵，高温厌氧消化池，污泥循环泵，管道粉碎机，穿孔管曝气系统，鼓风机，提升泵；</a:t>
            </a:r>
          </a:p>
          <a:p>
            <a:pPr marL="1588" indent="266700">
              <a:lnSpc>
                <a:spcPct val="120000"/>
              </a:lnSpc>
            </a:pPr>
            <a:r>
              <a:rPr lang="en-US" altLang="zh-CN" sz="1600" b="1" dirty="0">
                <a:solidFill>
                  <a:srgbClr val="002060"/>
                </a:solidFill>
                <a:ea typeface="黑体" pitchFamily="49" charset="-122"/>
                <a:cs typeface="Arial" charset="0"/>
              </a:rPr>
              <a:t>5</a:t>
            </a:r>
            <a:r>
              <a:rPr lang="zh-CN" altLang="en-US" sz="1600" b="1" dirty="0">
                <a:solidFill>
                  <a:srgbClr val="002060"/>
                </a:solidFill>
                <a:ea typeface="黑体" pitchFamily="49" charset="-122"/>
                <a:cs typeface="Arial" charset="0"/>
              </a:rPr>
              <a:t>）厌氧污泥脱水系统：离心脱水机，聚合物加药泵</a:t>
            </a:r>
            <a:r>
              <a:rPr lang="zh-CN" altLang="en-US" sz="1600" b="1" dirty="0">
                <a:solidFill>
                  <a:srgbClr val="000099"/>
                </a:solidFill>
                <a:ea typeface="黑体" pitchFamily="49" charset="-122"/>
                <a:cs typeface="Arial" charset="0"/>
              </a:rPr>
              <a:t>。</a:t>
            </a:r>
          </a:p>
        </p:txBody>
      </p:sp>
      <p:pic>
        <p:nvPicPr>
          <p:cNvPr id="109574" name="Picture 75" descr="DSCN0130"/>
          <p:cNvPicPr>
            <a:picLocks noChangeAspect="1" noChangeArrowheads="1"/>
          </p:cNvPicPr>
          <p:nvPr/>
        </p:nvPicPr>
        <p:blipFill>
          <a:blip r:embed="rId2" cstate="print"/>
          <a:srcRect/>
          <a:stretch>
            <a:fillRect/>
          </a:stretch>
        </p:blipFill>
        <p:spPr bwMode="auto">
          <a:xfrm>
            <a:off x="1401763" y="3857625"/>
            <a:ext cx="2741612" cy="2057400"/>
          </a:xfrm>
          <a:prstGeom prst="rect">
            <a:avLst/>
          </a:prstGeom>
          <a:noFill/>
          <a:ln w="9525">
            <a:noFill/>
            <a:miter lim="800000"/>
            <a:headEnd/>
            <a:tailEnd/>
          </a:ln>
        </p:spPr>
      </p:pic>
      <p:pic>
        <p:nvPicPr>
          <p:cNvPr id="109575" name="Picture 76" descr="DSCN0142"/>
          <p:cNvPicPr>
            <a:picLocks noChangeAspect="1" noChangeArrowheads="1"/>
          </p:cNvPicPr>
          <p:nvPr/>
        </p:nvPicPr>
        <p:blipFill>
          <a:blip r:embed="rId3" cstate="print"/>
          <a:srcRect/>
          <a:stretch>
            <a:fillRect/>
          </a:stretch>
        </p:blipFill>
        <p:spPr bwMode="auto">
          <a:xfrm>
            <a:off x="4572000" y="3857625"/>
            <a:ext cx="2763838" cy="2071688"/>
          </a:xfrm>
          <a:prstGeom prst="rect">
            <a:avLst/>
          </a:prstGeom>
          <a:noFill/>
          <a:ln w="9525">
            <a:noFill/>
            <a:miter lim="800000"/>
            <a:headEnd/>
            <a:tailEnd/>
          </a:ln>
        </p:spPr>
      </p:pic>
      <p:sp>
        <p:nvSpPr>
          <p:cNvPr id="109576" name="Rectangle 77"/>
          <p:cNvSpPr>
            <a:spLocks noChangeArrowheads="1"/>
          </p:cNvSpPr>
          <p:nvPr/>
        </p:nvSpPr>
        <p:spPr bwMode="auto">
          <a:xfrm>
            <a:off x="2208213" y="5929313"/>
            <a:ext cx="1363662" cy="338137"/>
          </a:xfrm>
          <a:prstGeom prst="rect">
            <a:avLst/>
          </a:prstGeom>
          <a:noFill/>
          <a:ln w="9525">
            <a:noFill/>
            <a:miter lim="800000"/>
            <a:headEnd/>
            <a:tailEnd/>
          </a:ln>
        </p:spPr>
        <p:txBody>
          <a:bodyPr>
            <a:spAutoFit/>
          </a:bodyPr>
          <a:lstStyle/>
          <a:p>
            <a:r>
              <a:rPr lang="zh-CN" altLang="en-US" sz="1600" b="1">
                <a:solidFill>
                  <a:srgbClr val="0066FF"/>
                </a:solidFill>
                <a:ea typeface="黑体" pitchFamily="49" charset="-122"/>
                <a:cs typeface="Arial" charset="0"/>
              </a:rPr>
              <a:t>厌氧消化罐</a:t>
            </a:r>
          </a:p>
        </p:txBody>
      </p:sp>
      <p:sp>
        <p:nvSpPr>
          <p:cNvPr id="109577" name="Rectangle 78"/>
          <p:cNvSpPr>
            <a:spLocks noChangeArrowheads="1"/>
          </p:cNvSpPr>
          <p:nvPr/>
        </p:nvSpPr>
        <p:spPr bwMode="auto">
          <a:xfrm>
            <a:off x="5572125" y="5929313"/>
            <a:ext cx="1214438" cy="338137"/>
          </a:xfrm>
          <a:prstGeom prst="rect">
            <a:avLst/>
          </a:prstGeom>
          <a:noFill/>
          <a:ln w="9525">
            <a:noFill/>
            <a:miter lim="800000"/>
            <a:headEnd/>
            <a:tailEnd/>
          </a:ln>
        </p:spPr>
        <p:txBody>
          <a:bodyPr>
            <a:spAutoFit/>
          </a:bodyPr>
          <a:lstStyle/>
          <a:p>
            <a:r>
              <a:rPr lang="zh-CN" altLang="en-US" sz="1600" b="1">
                <a:solidFill>
                  <a:srgbClr val="0066FF"/>
                </a:solidFill>
                <a:ea typeface="黑体" pitchFamily="49" charset="-122"/>
                <a:cs typeface="Arial" charset="0"/>
              </a:rPr>
              <a:t>破碎机</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DBF669A5-7C24-4C3D-87C4-54709505257E}" type="slidenum">
              <a:rPr lang="zh-CN" altLang="en-US"/>
              <a:pPr>
                <a:defRPr/>
              </a:pPr>
              <a:t>92</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、宁波开诚餐厨垃圾处理厂</a:t>
            </a:r>
          </a:p>
        </p:txBody>
      </p:sp>
      <p:sp>
        <p:nvSpPr>
          <p:cNvPr id="110596" name="矩形 28"/>
          <p:cNvSpPr>
            <a:spLocks noChangeArrowheads="1"/>
          </p:cNvSpPr>
          <p:nvPr/>
        </p:nvSpPr>
        <p:spPr bwMode="auto">
          <a:xfrm>
            <a:off x="428625" y="1579563"/>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）概况</a:t>
            </a:r>
          </a:p>
        </p:txBody>
      </p:sp>
      <p:sp>
        <p:nvSpPr>
          <p:cNvPr id="110597" name="矩形 28"/>
          <p:cNvSpPr>
            <a:spLocks noChangeArrowheads="1"/>
          </p:cNvSpPr>
          <p:nvPr/>
        </p:nvSpPr>
        <p:spPr bwMode="auto">
          <a:xfrm>
            <a:off x="428625" y="2079625"/>
            <a:ext cx="8072438" cy="3806825"/>
          </a:xfrm>
          <a:prstGeom prst="rect">
            <a:avLst/>
          </a:prstGeom>
          <a:noFill/>
          <a:ln w="9525">
            <a:noFill/>
            <a:miter lim="800000"/>
            <a:headEnd/>
            <a:tailEnd/>
          </a:ln>
        </p:spPr>
        <p:txBody>
          <a:bodyPr>
            <a:spAutoFit/>
          </a:bodyPr>
          <a:lstStyle/>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 宁波开诚生态技术有限公司建设的餐厨垃圾处理厂位于宁波市鄞县大道古林段，占地约</a:t>
            </a:r>
            <a:r>
              <a:rPr lang="en-US" altLang="zh-CN" b="1">
                <a:solidFill>
                  <a:srgbClr val="000099"/>
                </a:solidFill>
                <a:ea typeface="黑体" pitchFamily="49" charset="-122"/>
                <a:cs typeface="Arial" charset="0"/>
              </a:rPr>
              <a:t>20</a:t>
            </a:r>
            <a:r>
              <a:rPr lang="zh-CN" altLang="en-US" b="1">
                <a:solidFill>
                  <a:srgbClr val="000099"/>
                </a:solidFill>
                <a:ea typeface="黑体" pitchFamily="49" charset="-122"/>
                <a:cs typeface="Arial" charset="0"/>
              </a:rPr>
              <a:t>亩。</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餐厨垃圾处理厂于</a:t>
            </a:r>
            <a:r>
              <a:rPr lang="en-US" altLang="zh-CN" b="1">
                <a:solidFill>
                  <a:srgbClr val="000099"/>
                </a:solidFill>
                <a:ea typeface="黑体" pitchFamily="49" charset="-122"/>
                <a:cs typeface="Arial" charset="0"/>
              </a:rPr>
              <a:t>2006</a:t>
            </a:r>
            <a:r>
              <a:rPr lang="zh-CN" altLang="en-US" b="1">
                <a:solidFill>
                  <a:srgbClr val="000099"/>
                </a:solidFill>
                <a:ea typeface="黑体" pitchFamily="49" charset="-122"/>
                <a:cs typeface="Arial" charset="0"/>
              </a:rPr>
              <a:t>年</a:t>
            </a:r>
            <a:r>
              <a:rPr lang="en-US" altLang="zh-CN" b="1">
                <a:solidFill>
                  <a:srgbClr val="000099"/>
                </a:solidFill>
                <a:ea typeface="黑体" pitchFamily="49" charset="-122"/>
                <a:cs typeface="Arial" charset="0"/>
              </a:rPr>
              <a:t>12</a:t>
            </a:r>
            <a:r>
              <a:rPr lang="zh-CN" altLang="en-US" b="1">
                <a:solidFill>
                  <a:srgbClr val="000099"/>
                </a:solidFill>
                <a:ea typeface="黑体" pitchFamily="49" charset="-122"/>
                <a:cs typeface="Arial" charset="0"/>
              </a:rPr>
              <a:t>月开始运行，目前成功运行将近</a:t>
            </a:r>
            <a:r>
              <a:rPr lang="en-US" altLang="zh-CN" b="1">
                <a:solidFill>
                  <a:srgbClr val="000099"/>
                </a:solidFill>
                <a:ea typeface="黑体" pitchFamily="49" charset="-122"/>
                <a:cs typeface="Arial" charset="0"/>
              </a:rPr>
              <a:t>5</a:t>
            </a:r>
            <a:r>
              <a:rPr lang="zh-CN" altLang="en-US" b="1">
                <a:solidFill>
                  <a:srgbClr val="000099"/>
                </a:solidFill>
                <a:ea typeface="黑体" pitchFamily="49" charset="-122"/>
                <a:cs typeface="Arial" charset="0"/>
              </a:rPr>
              <a:t>年。</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形成了以“政府主导、法制管理、集中收运、专业处置、社会参与、市场化运作”为特点的“宁波”模式。</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处理规模：</a:t>
            </a:r>
            <a:r>
              <a:rPr lang="en-US" altLang="zh-CN" b="1">
                <a:solidFill>
                  <a:srgbClr val="000099"/>
                </a:solidFill>
                <a:ea typeface="黑体" pitchFamily="49" charset="-122"/>
                <a:cs typeface="Arial" charset="0"/>
              </a:rPr>
              <a:t>250t/d</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项目资金是企业自筹。</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处理工艺：预处理</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厌氧发酵处理工艺</a:t>
            </a:r>
          </a:p>
          <a:p>
            <a:pPr marL="1588" indent="266700">
              <a:lnSpc>
                <a:spcPct val="150000"/>
              </a:lnSpc>
              <a:buFont typeface="Wingdings" pitchFamily="2" charset="2"/>
              <a:buChar char="u"/>
            </a:pPr>
            <a:r>
              <a:rPr lang="zh-CN" altLang="en-US" b="1">
                <a:solidFill>
                  <a:srgbClr val="000099"/>
                </a:solidFill>
                <a:ea typeface="黑体" pitchFamily="49" charset="-122"/>
                <a:cs typeface="Arial" charset="0"/>
              </a:rPr>
              <a:t>产品：工业粗油脂和沼气</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58A70983-A41B-4704-9A1C-D8F1F9102BEC}" type="slidenum">
              <a:rPr lang="zh-CN" altLang="en-US"/>
              <a:pPr>
                <a:defRPr/>
              </a:pPr>
              <a:t>93</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、宁波开诚餐厨垃圾处理厂</a:t>
            </a:r>
          </a:p>
        </p:txBody>
      </p:sp>
      <p:sp>
        <p:nvSpPr>
          <p:cNvPr id="111620" name="矩形 28"/>
          <p:cNvSpPr>
            <a:spLocks noChangeArrowheads="1"/>
          </p:cNvSpPr>
          <p:nvPr/>
        </p:nvSpPr>
        <p:spPr bwMode="auto">
          <a:xfrm>
            <a:off x="428625" y="1579563"/>
            <a:ext cx="26304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）工艺流程</a:t>
            </a:r>
          </a:p>
        </p:txBody>
      </p:sp>
      <p:grpSp>
        <p:nvGrpSpPr>
          <p:cNvPr id="111621" name="Group 4"/>
          <p:cNvGrpSpPr>
            <a:grpSpLocks noChangeAspect="1"/>
          </p:cNvGrpSpPr>
          <p:nvPr/>
        </p:nvGrpSpPr>
        <p:grpSpPr bwMode="auto">
          <a:xfrm>
            <a:off x="2714625" y="1685925"/>
            <a:ext cx="5715000" cy="4457700"/>
            <a:chOff x="1780" y="5358"/>
            <a:chExt cx="10116" cy="7903"/>
          </a:xfrm>
        </p:grpSpPr>
        <p:sp>
          <p:nvSpPr>
            <p:cNvPr id="111622" name="AutoShape 5"/>
            <p:cNvSpPr>
              <a:spLocks noChangeAspect="1" noChangeArrowheads="1"/>
            </p:cNvSpPr>
            <p:nvPr/>
          </p:nvSpPr>
          <p:spPr bwMode="auto">
            <a:xfrm>
              <a:off x="1780" y="5358"/>
              <a:ext cx="10116" cy="7903"/>
            </a:xfrm>
            <a:prstGeom prst="rect">
              <a:avLst/>
            </a:prstGeom>
            <a:noFill/>
            <a:ln w="9525">
              <a:noFill/>
              <a:miter lim="800000"/>
              <a:headEnd/>
              <a:tailEnd/>
            </a:ln>
          </p:spPr>
          <p:txBody>
            <a:bodyPr/>
            <a:lstStyle/>
            <a:p>
              <a:endParaRPr lang="zh-CN" altLang="en-US"/>
            </a:p>
          </p:txBody>
        </p:sp>
        <p:sp>
          <p:nvSpPr>
            <p:cNvPr id="111623" name="Text Box 6"/>
            <p:cNvSpPr txBox="1">
              <a:spLocks noChangeArrowheads="1"/>
            </p:cNvSpPr>
            <p:nvPr/>
          </p:nvSpPr>
          <p:spPr bwMode="auto">
            <a:xfrm>
              <a:off x="9640" y="7235"/>
              <a:ext cx="1376" cy="392"/>
            </a:xfrm>
            <a:prstGeom prst="rect">
              <a:avLst/>
            </a:prstGeom>
            <a:noFill/>
            <a:ln w="9525">
              <a:noFill/>
              <a:miter lim="800000"/>
              <a:headEnd/>
              <a:tailEnd/>
            </a:ln>
          </p:spPr>
          <p:txBody>
            <a:bodyPr lIns="49286" tIns="24643" rIns="49286" bIns="24643"/>
            <a:lstStyle/>
            <a:p>
              <a:pPr algn="ctr" eaLnBrk="0" hangingPunct="0">
                <a:spcBef>
                  <a:spcPct val="50000"/>
                </a:spcBef>
              </a:pPr>
              <a:r>
                <a:rPr lang="zh-CN" altLang="en-US" sz="1100">
                  <a:solidFill>
                    <a:srgbClr val="000000"/>
                  </a:solidFill>
                </a:rPr>
                <a:t>废气收集</a:t>
              </a:r>
              <a:endParaRPr lang="zh-CN" altLang="en-US">
                <a:latin typeface="Times New Roman" pitchFamily="18" charset="0"/>
              </a:endParaRPr>
            </a:p>
          </p:txBody>
        </p:sp>
        <p:sp>
          <p:nvSpPr>
            <p:cNvPr id="111624" name="AutoShape 7"/>
            <p:cNvSpPr>
              <a:spLocks noChangeArrowheads="1"/>
            </p:cNvSpPr>
            <p:nvPr/>
          </p:nvSpPr>
          <p:spPr bwMode="auto">
            <a:xfrm>
              <a:off x="6801" y="5913"/>
              <a:ext cx="88" cy="429"/>
            </a:xfrm>
            <a:prstGeom prst="downArrow">
              <a:avLst>
                <a:gd name="adj1" fmla="val 50000"/>
                <a:gd name="adj2" fmla="val 121875"/>
              </a:avLst>
            </a:prstGeom>
            <a:solidFill>
              <a:srgbClr val="333333"/>
            </a:solidFill>
            <a:ln w="9525">
              <a:solidFill>
                <a:srgbClr val="000000"/>
              </a:solidFill>
              <a:miter lim="800000"/>
              <a:headEnd/>
              <a:tailEnd/>
            </a:ln>
          </p:spPr>
          <p:txBody>
            <a:bodyPr anchor="ctr"/>
            <a:lstStyle/>
            <a:p>
              <a:endParaRPr lang="zh-CN" altLang="en-US"/>
            </a:p>
          </p:txBody>
        </p:sp>
        <p:sp>
          <p:nvSpPr>
            <p:cNvPr id="111625" name="Text Box 8"/>
            <p:cNvSpPr txBox="1">
              <a:spLocks noChangeArrowheads="1"/>
            </p:cNvSpPr>
            <p:nvPr/>
          </p:nvSpPr>
          <p:spPr bwMode="auto">
            <a:xfrm>
              <a:off x="5998" y="6338"/>
              <a:ext cx="1703" cy="444"/>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分拣</a:t>
              </a:r>
              <a:endParaRPr lang="zh-CN" altLang="en-US">
                <a:latin typeface="Times New Roman" pitchFamily="18" charset="0"/>
              </a:endParaRPr>
            </a:p>
          </p:txBody>
        </p:sp>
        <p:sp>
          <p:nvSpPr>
            <p:cNvPr id="111626" name="Text Box 9"/>
            <p:cNvSpPr txBox="1">
              <a:spLocks noChangeArrowheads="1"/>
            </p:cNvSpPr>
            <p:nvPr/>
          </p:nvSpPr>
          <p:spPr bwMode="auto">
            <a:xfrm>
              <a:off x="6011" y="7224"/>
              <a:ext cx="1665" cy="444"/>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破碎机</a:t>
              </a:r>
              <a:endParaRPr lang="zh-CN" altLang="en-US">
                <a:latin typeface="Times New Roman" pitchFamily="18" charset="0"/>
              </a:endParaRPr>
            </a:p>
          </p:txBody>
        </p:sp>
        <p:sp>
          <p:nvSpPr>
            <p:cNvPr id="111627" name="Text Box 10"/>
            <p:cNvSpPr txBox="1">
              <a:spLocks noChangeArrowheads="1"/>
            </p:cNvSpPr>
            <p:nvPr/>
          </p:nvSpPr>
          <p:spPr bwMode="auto">
            <a:xfrm>
              <a:off x="6016" y="8115"/>
              <a:ext cx="1665" cy="445"/>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分拣</a:t>
              </a:r>
              <a:endParaRPr lang="zh-CN" altLang="en-US">
                <a:latin typeface="Times New Roman" pitchFamily="18" charset="0"/>
              </a:endParaRPr>
            </a:p>
          </p:txBody>
        </p:sp>
        <p:sp>
          <p:nvSpPr>
            <p:cNvPr id="111628" name="AutoShape 11"/>
            <p:cNvSpPr>
              <a:spLocks noChangeArrowheads="1"/>
            </p:cNvSpPr>
            <p:nvPr/>
          </p:nvSpPr>
          <p:spPr bwMode="auto">
            <a:xfrm>
              <a:off x="7690" y="9407"/>
              <a:ext cx="833" cy="94"/>
            </a:xfrm>
            <a:prstGeom prst="rightArrow">
              <a:avLst>
                <a:gd name="adj1" fmla="val 50000"/>
                <a:gd name="adj2" fmla="val 221543"/>
              </a:avLst>
            </a:prstGeom>
            <a:solidFill>
              <a:srgbClr val="333333"/>
            </a:solidFill>
            <a:ln w="9525">
              <a:solidFill>
                <a:srgbClr val="000000"/>
              </a:solidFill>
              <a:miter lim="800000"/>
              <a:headEnd/>
              <a:tailEnd/>
            </a:ln>
          </p:spPr>
          <p:txBody>
            <a:bodyPr anchor="ctr"/>
            <a:lstStyle/>
            <a:p>
              <a:endParaRPr lang="zh-CN" altLang="en-US"/>
            </a:p>
          </p:txBody>
        </p:sp>
        <p:sp>
          <p:nvSpPr>
            <p:cNvPr id="111629" name="Text Box 12"/>
            <p:cNvSpPr txBox="1">
              <a:spLocks noChangeArrowheads="1"/>
            </p:cNvSpPr>
            <p:nvPr/>
          </p:nvSpPr>
          <p:spPr bwMode="auto">
            <a:xfrm>
              <a:off x="6007" y="9135"/>
              <a:ext cx="1640" cy="789"/>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三相分离</a:t>
              </a:r>
              <a:r>
                <a:rPr lang="en-US" altLang="zh-CN" sz="1100">
                  <a:solidFill>
                    <a:srgbClr val="000000"/>
                  </a:solidFill>
                </a:rPr>
                <a:t>/</a:t>
              </a:r>
              <a:r>
                <a:rPr lang="zh-CN" altLang="en-US" sz="1100">
                  <a:solidFill>
                    <a:srgbClr val="000000"/>
                  </a:solidFill>
                </a:rPr>
                <a:t>油水分离系统</a:t>
              </a:r>
            </a:p>
            <a:p>
              <a:pPr algn="ctr" eaLnBrk="0" hangingPunct="0">
                <a:spcBef>
                  <a:spcPct val="50000"/>
                </a:spcBef>
              </a:pPr>
              <a:endParaRPr lang="en-US" altLang="zh-CN">
                <a:latin typeface="Times New Roman" pitchFamily="18" charset="0"/>
              </a:endParaRPr>
            </a:p>
          </p:txBody>
        </p:sp>
        <p:sp>
          <p:nvSpPr>
            <p:cNvPr id="111630" name="Text Box 13"/>
            <p:cNvSpPr txBox="1">
              <a:spLocks noChangeArrowheads="1"/>
            </p:cNvSpPr>
            <p:nvPr/>
          </p:nvSpPr>
          <p:spPr bwMode="auto">
            <a:xfrm>
              <a:off x="8555" y="9259"/>
              <a:ext cx="2959" cy="447"/>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油脂精炼及深加工</a:t>
              </a:r>
              <a:endParaRPr lang="zh-CN" altLang="en-US">
                <a:latin typeface="Times New Roman" pitchFamily="18" charset="0"/>
              </a:endParaRPr>
            </a:p>
          </p:txBody>
        </p:sp>
        <p:sp>
          <p:nvSpPr>
            <p:cNvPr id="111631" name="Text Box 14"/>
            <p:cNvSpPr txBox="1">
              <a:spLocks noChangeArrowheads="1"/>
            </p:cNvSpPr>
            <p:nvPr/>
          </p:nvSpPr>
          <p:spPr bwMode="auto">
            <a:xfrm>
              <a:off x="9579" y="6281"/>
              <a:ext cx="1431" cy="394"/>
            </a:xfrm>
            <a:prstGeom prst="rect">
              <a:avLst/>
            </a:prstGeom>
            <a:noFill/>
            <a:ln w="9525">
              <a:noFill/>
              <a:miter lim="800000"/>
              <a:headEnd/>
              <a:tailEnd/>
            </a:ln>
          </p:spPr>
          <p:txBody>
            <a:bodyPr lIns="49286" tIns="24643" rIns="49286" bIns="24643"/>
            <a:lstStyle/>
            <a:p>
              <a:pPr algn="ctr" eaLnBrk="0" hangingPunct="0">
                <a:spcBef>
                  <a:spcPct val="50000"/>
                </a:spcBef>
              </a:pPr>
              <a:r>
                <a:rPr lang="zh-CN" altLang="en-US" sz="1100">
                  <a:solidFill>
                    <a:srgbClr val="000000"/>
                  </a:solidFill>
                </a:rPr>
                <a:t>喷淋吸附</a:t>
              </a:r>
              <a:endParaRPr lang="zh-CN" altLang="en-US">
                <a:latin typeface="Times New Roman" pitchFamily="18" charset="0"/>
              </a:endParaRPr>
            </a:p>
          </p:txBody>
        </p:sp>
        <p:sp>
          <p:nvSpPr>
            <p:cNvPr id="111632" name="AutoShape 15"/>
            <p:cNvSpPr>
              <a:spLocks noChangeArrowheads="1"/>
            </p:cNvSpPr>
            <p:nvPr/>
          </p:nvSpPr>
          <p:spPr bwMode="auto">
            <a:xfrm>
              <a:off x="10231" y="5699"/>
              <a:ext cx="96" cy="552"/>
            </a:xfrm>
            <a:prstGeom prst="upArrow">
              <a:avLst>
                <a:gd name="adj1" fmla="val 50000"/>
                <a:gd name="adj2" fmla="val 143750"/>
              </a:avLst>
            </a:prstGeom>
            <a:solidFill>
              <a:srgbClr val="000000"/>
            </a:solidFill>
            <a:ln w="9525">
              <a:solidFill>
                <a:srgbClr val="000000"/>
              </a:solidFill>
              <a:miter lim="800000"/>
              <a:headEnd/>
              <a:tailEnd/>
            </a:ln>
          </p:spPr>
          <p:txBody>
            <a:bodyPr vert="eaVert" anchor="ctr"/>
            <a:lstStyle/>
            <a:p>
              <a:endParaRPr lang="zh-CN" altLang="en-US"/>
            </a:p>
          </p:txBody>
        </p:sp>
        <p:sp>
          <p:nvSpPr>
            <p:cNvPr id="111633" name="Text Box 16"/>
            <p:cNvSpPr txBox="1">
              <a:spLocks noChangeArrowheads="1"/>
            </p:cNvSpPr>
            <p:nvPr/>
          </p:nvSpPr>
          <p:spPr bwMode="auto">
            <a:xfrm>
              <a:off x="9607" y="5358"/>
              <a:ext cx="1326" cy="392"/>
            </a:xfrm>
            <a:prstGeom prst="rect">
              <a:avLst/>
            </a:prstGeom>
            <a:noFill/>
            <a:ln w="9525">
              <a:noFill/>
              <a:miter lim="800000"/>
              <a:headEnd/>
              <a:tailEnd/>
            </a:ln>
          </p:spPr>
          <p:txBody>
            <a:bodyPr lIns="49286" tIns="24643" rIns="49286" bIns="24643"/>
            <a:lstStyle/>
            <a:p>
              <a:pPr algn="ctr" eaLnBrk="0" hangingPunct="0">
                <a:spcBef>
                  <a:spcPct val="50000"/>
                </a:spcBef>
              </a:pPr>
              <a:r>
                <a:rPr lang="zh-CN" altLang="en-US" sz="1100">
                  <a:solidFill>
                    <a:srgbClr val="000000"/>
                  </a:solidFill>
                </a:rPr>
                <a:t>达标排放</a:t>
              </a:r>
              <a:endParaRPr lang="zh-CN" altLang="en-US">
                <a:latin typeface="Times New Roman" pitchFamily="18" charset="0"/>
              </a:endParaRPr>
            </a:p>
          </p:txBody>
        </p:sp>
        <p:sp>
          <p:nvSpPr>
            <p:cNvPr id="111634" name="Text Box 17"/>
            <p:cNvSpPr txBox="1">
              <a:spLocks noChangeArrowheads="1"/>
            </p:cNvSpPr>
            <p:nvPr/>
          </p:nvSpPr>
          <p:spPr bwMode="auto">
            <a:xfrm>
              <a:off x="5820" y="11118"/>
              <a:ext cx="1916" cy="447"/>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厌氧发酵</a:t>
              </a:r>
              <a:endParaRPr lang="zh-CN" altLang="en-US">
                <a:latin typeface="Times New Roman" pitchFamily="18" charset="0"/>
              </a:endParaRPr>
            </a:p>
          </p:txBody>
        </p:sp>
        <p:sp>
          <p:nvSpPr>
            <p:cNvPr id="111635" name="Text Box 18"/>
            <p:cNvSpPr txBox="1">
              <a:spLocks noChangeArrowheads="1"/>
            </p:cNvSpPr>
            <p:nvPr/>
          </p:nvSpPr>
          <p:spPr bwMode="auto">
            <a:xfrm>
              <a:off x="8594" y="11112"/>
              <a:ext cx="2920" cy="449"/>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供热</a:t>
              </a:r>
              <a:r>
                <a:rPr lang="en-US" altLang="zh-CN" sz="1100">
                  <a:solidFill>
                    <a:srgbClr val="000000"/>
                  </a:solidFill>
                </a:rPr>
                <a:t>/</a:t>
              </a:r>
              <a:r>
                <a:rPr lang="zh-CN" altLang="en-US" sz="1100">
                  <a:solidFill>
                    <a:srgbClr val="000000"/>
                  </a:solidFill>
                </a:rPr>
                <a:t>发电</a:t>
              </a:r>
              <a:r>
                <a:rPr lang="en-US" altLang="zh-CN" sz="1100">
                  <a:solidFill>
                    <a:srgbClr val="000000"/>
                  </a:solidFill>
                </a:rPr>
                <a:t>/</a:t>
              </a:r>
              <a:r>
                <a:rPr lang="zh-CN" altLang="en-US" sz="1100">
                  <a:solidFill>
                    <a:srgbClr val="000000"/>
                  </a:solidFill>
                </a:rPr>
                <a:t>提纯</a:t>
              </a:r>
              <a:endParaRPr lang="zh-CN" altLang="en-US">
                <a:latin typeface="Times New Roman" pitchFamily="18" charset="0"/>
              </a:endParaRPr>
            </a:p>
          </p:txBody>
        </p:sp>
        <p:sp>
          <p:nvSpPr>
            <p:cNvPr id="111636" name="Text Box 19"/>
            <p:cNvSpPr txBox="1">
              <a:spLocks noChangeArrowheads="1"/>
            </p:cNvSpPr>
            <p:nvPr/>
          </p:nvSpPr>
          <p:spPr bwMode="auto">
            <a:xfrm>
              <a:off x="7837" y="10802"/>
              <a:ext cx="622" cy="428"/>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沼气</a:t>
              </a:r>
              <a:endParaRPr lang="zh-CN" altLang="en-US">
                <a:latin typeface="Times New Roman" pitchFamily="18" charset="0"/>
              </a:endParaRPr>
            </a:p>
          </p:txBody>
        </p:sp>
        <p:sp>
          <p:nvSpPr>
            <p:cNvPr id="111637" name="Text Box 20"/>
            <p:cNvSpPr txBox="1">
              <a:spLocks noChangeArrowheads="1"/>
            </p:cNvSpPr>
            <p:nvPr/>
          </p:nvSpPr>
          <p:spPr bwMode="auto">
            <a:xfrm>
              <a:off x="5929" y="5517"/>
              <a:ext cx="1946" cy="435"/>
            </a:xfrm>
            <a:prstGeom prst="rect">
              <a:avLst/>
            </a:prstGeom>
            <a:noFill/>
            <a:ln w="9525">
              <a:noFill/>
              <a:miter lim="800000"/>
              <a:headEnd/>
              <a:tailEnd/>
            </a:ln>
          </p:spPr>
          <p:txBody>
            <a:bodyPr lIns="49286" tIns="24643" rIns="49286" bIns="24643"/>
            <a:lstStyle/>
            <a:p>
              <a:pPr algn="ctr" eaLnBrk="0" hangingPunct="0">
                <a:spcBef>
                  <a:spcPct val="50000"/>
                </a:spcBef>
              </a:pPr>
              <a:r>
                <a:rPr lang="zh-CN" altLang="en-US" sz="1100">
                  <a:solidFill>
                    <a:srgbClr val="000000"/>
                  </a:solidFill>
                </a:rPr>
                <a:t>餐厨废弃物</a:t>
              </a:r>
              <a:endParaRPr lang="zh-CN" altLang="en-US">
                <a:latin typeface="Times New Roman" pitchFamily="18" charset="0"/>
              </a:endParaRPr>
            </a:p>
          </p:txBody>
        </p:sp>
        <p:sp>
          <p:nvSpPr>
            <p:cNvPr id="111638" name="AutoShape 21"/>
            <p:cNvSpPr>
              <a:spLocks noChangeArrowheads="1"/>
            </p:cNvSpPr>
            <p:nvPr/>
          </p:nvSpPr>
          <p:spPr bwMode="auto">
            <a:xfrm>
              <a:off x="6801" y="6795"/>
              <a:ext cx="88" cy="429"/>
            </a:xfrm>
            <a:prstGeom prst="downArrow">
              <a:avLst>
                <a:gd name="adj1" fmla="val 50000"/>
                <a:gd name="adj2" fmla="val 121875"/>
              </a:avLst>
            </a:prstGeom>
            <a:solidFill>
              <a:srgbClr val="333333"/>
            </a:solidFill>
            <a:ln w="9525">
              <a:solidFill>
                <a:srgbClr val="000000"/>
              </a:solidFill>
              <a:miter lim="800000"/>
              <a:headEnd/>
              <a:tailEnd/>
            </a:ln>
          </p:spPr>
          <p:txBody>
            <a:bodyPr anchor="ctr"/>
            <a:lstStyle/>
            <a:p>
              <a:endParaRPr lang="zh-CN" altLang="en-US"/>
            </a:p>
          </p:txBody>
        </p:sp>
        <p:sp>
          <p:nvSpPr>
            <p:cNvPr id="111639" name="AutoShape 22"/>
            <p:cNvSpPr>
              <a:spLocks noChangeArrowheads="1"/>
            </p:cNvSpPr>
            <p:nvPr/>
          </p:nvSpPr>
          <p:spPr bwMode="auto">
            <a:xfrm>
              <a:off x="6801" y="7688"/>
              <a:ext cx="88" cy="428"/>
            </a:xfrm>
            <a:prstGeom prst="downArrow">
              <a:avLst>
                <a:gd name="adj1" fmla="val 50000"/>
                <a:gd name="adj2" fmla="val 121591"/>
              </a:avLst>
            </a:prstGeom>
            <a:solidFill>
              <a:srgbClr val="333333"/>
            </a:solidFill>
            <a:ln w="9525">
              <a:solidFill>
                <a:srgbClr val="000000"/>
              </a:solidFill>
              <a:miter lim="800000"/>
              <a:headEnd/>
              <a:tailEnd/>
            </a:ln>
          </p:spPr>
          <p:txBody>
            <a:bodyPr anchor="ctr"/>
            <a:lstStyle/>
            <a:p>
              <a:endParaRPr lang="zh-CN" altLang="en-US"/>
            </a:p>
          </p:txBody>
        </p:sp>
        <p:sp>
          <p:nvSpPr>
            <p:cNvPr id="111640" name="Text Box 23"/>
            <p:cNvSpPr txBox="1">
              <a:spLocks noChangeArrowheads="1"/>
            </p:cNvSpPr>
            <p:nvPr/>
          </p:nvSpPr>
          <p:spPr bwMode="auto">
            <a:xfrm>
              <a:off x="7850" y="9046"/>
              <a:ext cx="740" cy="353"/>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油脂</a:t>
              </a:r>
              <a:endParaRPr lang="zh-CN" altLang="en-US">
                <a:latin typeface="Times New Roman" pitchFamily="18" charset="0"/>
              </a:endParaRPr>
            </a:p>
          </p:txBody>
        </p:sp>
        <p:sp>
          <p:nvSpPr>
            <p:cNvPr id="111641" name="AutoShape 24"/>
            <p:cNvSpPr>
              <a:spLocks noChangeArrowheads="1"/>
            </p:cNvSpPr>
            <p:nvPr/>
          </p:nvSpPr>
          <p:spPr bwMode="auto">
            <a:xfrm>
              <a:off x="6805" y="9952"/>
              <a:ext cx="100" cy="319"/>
            </a:xfrm>
            <a:prstGeom prst="downArrow">
              <a:avLst>
                <a:gd name="adj1" fmla="val 50000"/>
                <a:gd name="adj2" fmla="val 79750"/>
              </a:avLst>
            </a:prstGeom>
            <a:solidFill>
              <a:srgbClr val="333333"/>
            </a:solidFill>
            <a:ln w="9525">
              <a:solidFill>
                <a:srgbClr val="000000"/>
              </a:solidFill>
              <a:miter lim="800000"/>
              <a:headEnd/>
              <a:tailEnd/>
            </a:ln>
          </p:spPr>
          <p:txBody>
            <a:bodyPr anchor="ctr"/>
            <a:lstStyle/>
            <a:p>
              <a:endParaRPr lang="zh-CN" altLang="en-US"/>
            </a:p>
          </p:txBody>
        </p:sp>
        <p:sp>
          <p:nvSpPr>
            <p:cNvPr id="111642" name="AutoShape 25"/>
            <p:cNvSpPr>
              <a:spLocks noChangeArrowheads="1"/>
            </p:cNvSpPr>
            <p:nvPr/>
          </p:nvSpPr>
          <p:spPr bwMode="auto">
            <a:xfrm>
              <a:off x="7733" y="11279"/>
              <a:ext cx="846" cy="95"/>
            </a:xfrm>
            <a:prstGeom prst="rightArrow">
              <a:avLst>
                <a:gd name="adj1" fmla="val 50000"/>
                <a:gd name="adj2" fmla="val 222632"/>
              </a:avLst>
            </a:prstGeom>
            <a:solidFill>
              <a:srgbClr val="333333"/>
            </a:solidFill>
            <a:ln w="9525">
              <a:solidFill>
                <a:srgbClr val="000000"/>
              </a:solidFill>
              <a:miter lim="800000"/>
              <a:headEnd/>
              <a:tailEnd/>
            </a:ln>
          </p:spPr>
          <p:txBody>
            <a:bodyPr anchor="ctr"/>
            <a:lstStyle/>
            <a:p>
              <a:endParaRPr lang="zh-CN" altLang="en-US"/>
            </a:p>
          </p:txBody>
        </p:sp>
        <p:sp>
          <p:nvSpPr>
            <p:cNvPr id="111643" name="Rectangle 26"/>
            <p:cNvSpPr>
              <a:spLocks noChangeArrowheads="1"/>
            </p:cNvSpPr>
            <p:nvPr/>
          </p:nvSpPr>
          <p:spPr bwMode="auto">
            <a:xfrm>
              <a:off x="3453" y="6142"/>
              <a:ext cx="4437" cy="4641"/>
            </a:xfrm>
            <a:prstGeom prst="rect">
              <a:avLst/>
            </a:prstGeom>
            <a:noFill/>
            <a:ln w="9525">
              <a:solidFill>
                <a:srgbClr val="000000"/>
              </a:solidFill>
              <a:prstDash val="dash"/>
              <a:miter lim="800000"/>
              <a:headEnd/>
              <a:tailEnd/>
            </a:ln>
          </p:spPr>
          <p:txBody>
            <a:bodyPr anchor="ctr"/>
            <a:lstStyle/>
            <a:p>
              <a:endParaRPr lang="zh-CN" altLang="en-US"/>
            </a:p>
          </p:txBody>
        </p:sp>
        <p:sp>
          <p:nvSpPr>
            <p:cNvPr id="111644" name="AutoShape 27"/>
            <p:cNvSpPr>
              <a:spLocks noChangeArrowheads="1"/>
            </p:cNvSpPr>
            <p:nvPr/>
          </p:nvSpPr>
          <p:spPr bwMode="auto">
            <a:xfrm>
              <a:off x="10244" y="6662"/>
              <a:ext cx="96" cy="548"/>
            </a:xfrm>
            <a:prstGeom prst="upArrow">
              <a:avLst>
                <a:gd name="adj1" fmla="val 50000"/>
                <a:gd name="adj2" fmla="val 142708"/>
              </a:avLst>
            </a:prstGeom>
            <a:solidFill>
              <a:srgbClr val="000000"/>
            </a:solidFill>
            <a:ln w="9525">
              <a:solidFill>
                <a:srgbClr val="000000"/>
              </a:solidFill>
              <a:miter lim="800000"/>
              <a:headEnd/>
              <a:tailEnd/>
            </a:ln>
          </p:spPr>
          <p:txBody>
            <a:bodyPr vert="eaVert" anchor="ctr"/>
            <a:lstStyle/>
            <a:p>
              <a:endParaRPr lang="zh-CN" altLang="en-US"/>
            </a:p>
          </p:txBody>
        </p:sp>
        <p:sp>
          <p:nvSpPr>
            <p:cNvPr id="111645" name="Text Box 28"/>
            <p:cNvSpPr txBox="1">
              <a:spLocks noChangeArrowheads="1"/>
            </p:cNvSpPr>
            <p:nvPr/>
          </p:nvSpPr>
          <p:spPr bwMode="auto">
            <a:xfrm>
              <a:off x="3566" y="9242"/>
              <a:ext cx="1561" cy="446"/>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水化制浆</a:t>
              </a:r>
              <a:endParaRPr lang="zh-CN" altLang="en-US">
                <a:latin typeface="Times New Roman" pitchFamily="18" charset="0"/>
              </a:endParaRPr>
            </a:p>
          </p:txBody>
        </p:sp>
        <p:sp>
          <p:nvSpPr>
            <p:cNvPr id="111646" name="AutoShape 29"/>
            <p:cNvSpPr>
              <a:spLocks noChangeArrowheads="1"/>
            </p:cNvSpPr>
            <p:nvPr/>
          </p:nvSpPr>
          <p:spPr bwMode="auto">
            <a:xfrm>
              <a:off x="4327" y="8567"/>
              <a:ext cx="95" cy="622"/>
            </a:xfrm>
            <a:prstGeom prst="downArrow">
              <a:avLst>
                <a:gd name="adj1" fmla="val 50000"/>
                <a:gd name="adj2" fmla="val 163684"/>
              </a:avLst>
            </a:prstGeom>
            <a:solidFill>
              <a:srgbClr val="333333"/>
            </a:solidFill>
            <a:ln w="9525">
              <a:solidFill>
                <a:srgbClr val="000000"/>
              </a:solidFill>
              <a:miter lim="800000"/>
              <a:headEnd/>
              <a:tailEnd/>
            </a:ln>
          </p:spPr>
          <p:txBody>
            <a:bodyPr anchor="ctr"/>
            <a:lstStyle/>
            <a:p>
              <a:endParaRPr lang="zh-CN" altLang="en-US"/>
            </a:p>
          </p:txBody>
        </p:sp>
        <p:sp>
          <p:nvSpPr>
            <p:cNvPr id="111647" name="Text Box 30"/>
            <p:cNvSpPr txBox="1">
              <a:spLocks noChangeArrowheads="1"/>
            </p:cNvSpPr>
            <p:nvPr/>
          </p:nvSpPr>
          <p:spPr bwMode="auto">
            <a:xfrm>
              <a:off x="6029" y="10275"/>
              <a:ext cx="1576" cy="447"/>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水化制浆</a:t>
              </a:r>
              <a:endParaRPr lang="zh-CN" altLang="en-US">
                <a:latin typeface="Times New Roman" pitchFamily="18" charset="0"/>
              </a:endParaRPr>
            </a:p>
          </p:txBody>
        </p:sp>
        <p:sp>
          <p:nvSpPr>
            <p:cNvPr id="111648" name="AutoShape 31"/>
            <p:cNvSpPr>
              <a:spLocks noChangeArrowheads="1"/>
            </p:cNvSpPr>
            <p:nvPr/>
          </p:nvSpPr>
          <p:spPr bwMode="auto">
            <a:xfrm>
              <a:off x="7924" y="7339"/>
              <a:ext cx="1677" cy="101"/>
            </a:xfrm>
            <a:prstGeom prst="rightArrow">
              <a:avLst>
                <a:gd name="adj1" fmla="val 50000"/>
                <a:gd name="adj2" fmla="val 415099"/>
              </a:avLst>
            </a:prstGeom>
            <a:solidFill>
              <a:srgbClr val="333333"/>
            </a:solidFill>
            <a:ln w="9525">
              <a:solidFill>
                <a:srgbClr val="000000"/>
              </a:solidFill>
              <a:miter lim="800000"/>
              <a:headEnd/>
              <a:tailEnd/>
            </a:ln>
          </p:spPr>
          <p:txBody>
            <a:bodyPr anchor="ctr"/>
            <a:lstStyle/>
            <a:p>
              <a:endParaRPr lang="zh-CN" altLang="en-US"/>
            </a:p>
          </p:txBody>
        </p:sp>
        <p:sp>
          <p:nvSpPr>
            <p:cNvPr id="111649" name="AutoShape 32"/>
            <p:cNvSpPr>
              <a:spLocks noChangeArrowheads="1"/>
            </p:cNvSpPr>
            <p:nvPr/>
          </p:nvSpPr>
          <p:spPr bwMode="auto">
            <a:xfrm>
              <a:off x="7363" y="11683"/>
              <a:ext cx="106" cy="829"/>
            </a:xfrm>
            <a:prstGeom prst="downArrow">
              <a:avLst>
                <a:gd name="adj1" fmla="val 50000"/>
                <a:gd name="adj2" fmla="val 195519"/>
              </a:avLst>
            </a:prstGeom>
            <a:solidFill>
              <a:srgbClr val="333333"/>
            </a:solidFill>
            <a:ln w="9525">
              <a:solidFill>
                <a:srgbClr val="000000"/>
              </a:solidFill>
              <a:miter lim="800000"/>
              <a:headEnd/>
              <a:tailEnd/>
            </a:ln>
          </p:spPr>
          <p:txBody>
            <a:bodyPr anchor="ctr"/>
            <a:lstStyle/>
            <a:p>
              <a:endParaRPr lang="zh-CN" altLang="en-US"/>
            </a:p>
          </p:txBody>
        </p:sp>
        <p:sp>
          <p:nvSpPr>
            <p:cNvPr id="111650" name="Text Box 33"/>
            <p:cNvSpPr txBox="1">
              <a:spLocks noChangeArrowheads="1"/>
            </p:cNvSpPr>
            <p:nvPr/>
          </p:nvSpPr>
          <p:spPr bwMode="auto">
            <a:xfrm>
              <a:off x="5215" y="12584"/>
              <a:ext cx="908" cy="446"/>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压滤</a:t>
              </a:r>
              <a:endParaRPr lang="zh-CN" altLang="en-US">
                <a:latin typeface="Times New Roman" pitchFamily="18" charset="0"/>
              </a:endParaRPr>
            </a:p>
          </p:txBody>
        </p:sp>
        <p:sp>
          <p:nvSpPr>
            <p:cNvPr id="111651" name="AutoShape 34"/>
            <p:cNvSpPr>
              <a:spLocks noChangeArrowheads="1"/>
            </p:cNvSpPr>
            <p:nvPr/>
          </p:nvSpPr>
          <p:spPr bwMode="auto">
            <a:xfrm>
              <a:off x="5922" y="11680"/>
              <a:ext cx="92" cy="830"/>
            </a:xfrm>
            <a:prstGeom prst="downArrow">
              <a:avLst>
                <a:gd name="adj1" fmla="val 50000"/>
                <a:gd name="adj2" fmla="val 225543"/>
              </a:avLst>
            </a:prstGeom>
            <a:solidFill>
              <a:srgbClr val="333333"/>
            </a:solidFill>
            <a:ln w="9525">
              <a:solidFill>
                <a:srgbClr val="000000"/>
              </a:solidFill>
              <a:miter lim="800000"/>
              <a:headEnd/>
              <a:tailEnd/>
            </a:ln>
          </p:spPr>
          <p:txBody>
            <a:bodyPr anchor="ctr"/>
            <a:lstStyle/>
            <a:p>
              <a:endParaRPr lang="zh-CN" altLang="en-US"/>
            </a:p>
          </p:txBody>
        </p:sp>
        <p:sp>
          <p:nvSpPr>
            <p:cNvPr id="111652" name="Text Box 35"/>
            <p:cNvSpPr txBox="1">
              <a:spLocks noChangeArrowheads="1"/>
            </p:cNvSpPr>
            <p:nvPr/>
          </p:nvSpPr>
          <p:spPr bwMode="auto">
            <a:xfrm>
              <a:off x="5017" y="11680"/>
              <a:ext cx="1012" cy="526"/>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少量污泥</a:t>
              </a:r>
              <a:endParaRPr lang="zh-CN" altLang="en-US">
                <a:latin typeface="Times New Roman" pitchFamily="18" charset="0"/>
              </a:endParaRPr>
            </a:p>
          </p:txBody>
        </p:sp>
        <p:sp>
          <p:nvSpPr>
            <p:cNvPr id="111653" name="Text Box 36"/>
            <p:cNvSpPr txBox="1">
              <a:spLocks noChangeArrowheads="1"/>
            </p:cNvSpPr>
            <p:nvPr/>
          </p:nvSpPr>
          <p:spPr bwMode="auto">
            <a:xfrm>
              <a:off x="6838" y="11680"/>
              <a:ext cx="622" cy="586"/>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沼液</a:t>
              </a:r>
              <a:endParaRPr lang="zh-CN" altLang="en-US">
                <a:latin typeface="Times New Roman" pitchFamily="18" charset="0"/>
              </a:endParaRPr>
            </a:p>
          </p:txBody>
        </p:sp>
        <p:sp>
          <p:nvSpPr>
            <p:cNvPr id="111654" name="Text Box 37"/>
            <p:cNvSpPr txBox="1">
              <a:spLocks noChangeArrowheads="1"/>
            </p:cNvSpPr>
            <p:nvPr/>
          </p:nvSpPr>
          <p:spPr bwMode="auto">
            <a:xfrm>
              <a:off x="8591" y="12559"/>
              <a:ext cx="2937" cy="445"/>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达标排放</a:t>
              </a:r>
              <a:endParaRPr lang="zh-CN" altLang="en-US">
                <a:latin typeface="Times New Roman" pitchFamily="18" charset="0"/>
              </a:endParaRPr>
            </a:p>
          </p:txBody>
        </p:sp>
        <p:sp>
          <p:nvSpPr>
            <p:cNvPr id="111655" name="AutoShape 38"/>
            <p:cNvSpPr>
              <a:spLocks noChangeArrowheads="1"/>
            </p:cNvSpPr>
            <p:nvPr/>
          </p:nvSpPr>
          <p:spPr bwMode="auto">
            <a:xfrm>
              <a:off x="5327" y="6538"/>
              <a:ext cx="635" cy="98"/>
            </a:xfrm>
            <a:prstGeom prst="leftArrow">
              <a:avLst>
                <a:gd name="adj1" fmla="val 50000"/>
                <a:gd name="adj2" fmla="val 161990"/>
              </a:avLst>
            </a:prstGeom>
            <a:solidFill>
              <a:srgbClr val="000000"/>
            </a:solidFill>
            <a:ln w="9525">
              <a:solidFill>
                <a:srgbClr val="000000"/>
              </a:solidFill>
              <a:miter lim="800000"/>
              <a:headEnd/>
              <a:tailEnd/>
            </a:ln>
          </p:spPr>
          <p:txBody>
            <a:bodyPr anchor="ctr"/>
            <a:lstStyle/>
            <a:p>
              <a:endParaRPr lang="zh-CN" altLang="en-US"/>
            </a:p>
          </p:txBody>
        </p:sp>
        <p:sp>
          <p:nvSpPr>
            <p:cNvPr id="111656" name="Text Box 39"/>
            <p:cNvSpPr txBox="1">
              <a:spLocks noChangeArrowheads="1"/>
            </p:cNvSpPr>
            <p:nvPr/>
          </p:nvSpPr>
          <p:spPr bwMode="auto">
            <a:xfrm>
              <a:off x="4637" y="6340"/>
              <a:ext cx="785" cy="445"/>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杂物</a:t>
              </a:r>
              <a:endParaRPr lang="zh-CN" altLang="en-US">
                <a:latin typeface="Times New Roman" pitchFamily="18" charset="0"/>
              </a:endParaRPr>
            </a:p>
          </p:txBody>
        </p:sp>
        <p:sp>
          <p:nvSpPr>
            <p:cNvPr id="111657" name="AutoShape 40"/>
            <p:cNvSpPr>
              <a:spLocks noChangeArrowheads="1"/>
            </p:cNvSpPr>
            <p:nvPr/>
          </p:nvSpPr>
          <p:spPr bwMode="auto">
            <a:xfrm>
              <a:off x="5150" y="8271"/>
              <a:ext cx="833" cy="92"/>
            </a:xfrm>
            <a:prstGeom prst="leftArrow">
              <a:avLst>
                <a:gd name="adj1" fmla="val 50000"/>
                <a:gd name="adj2" fmla="val 226359"/>
              </a:avLst>
            </a:prstGeom>
            <a:solidFill>
              <a:srgbClr val="000000"/>
            </a:solidFill>
            <a:ln w="9525">
              <a:solidFill>
                <a:srgbClr val="000000"/>
              </a:solidFill>
              <a:miter lim="800000"/>
              <a:headEnd/>
              <a:tailEnd/>
            </a:ln>
          </p:spPr>
          <p:txBody>
            <a:bodyPr anchor="ctr"/>
            <a:lstStyle/>
            <a:p>
              <a:endParaRPr lang="zh-CN" altLang="en-US"/>
            </a:p>
          </p:txBody>
        </p:sp>
        <p:sp>
          <p:nvSpPr>
            <p:cNvPr id="111658" name="Text Box 41"/>
            <p:cNvSpPr txBox="1">
              <a:spLocks noChangeArrowheads="1"/>
            </p:cNvSpPr>
            <p:nvPr/>
          </p:nvSpPr>
          <p:spPr bwMode="auto">
            <a:xfrm>
              <a:off x="3563" y="8073"/>
              <a:ext cx="1561" cy="446"/>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粉碎</a:t>
              </a:r>
              <a:endParaRPr lang="zh-CN" altLang="en-US">
                <a:latin typeface="Times New Roman" pitchFamily="18" charset="0"/>
              </a:endParaRPr>
            </a:p>
          </p:txBody>
        </p:sp>
        <p:sp>
          <p:nvSpPr>
            <p:cNvPr id="111659" name="AutoShape 42"/>
            <p:cNvSpPr>
              <a:spLocks noChangeArrowheads="1"/>
            </p:cNvSpPr>
            <p:nvPr/>
          </p:nvSpPr>
          <p:spPr bwMode="auto">
            <a:xfrm>
              <a:off x="5150" y="9405"/>
              <a:ext cx="833" cy="93"/>
            </a:xfrm>
            <a:prstGeom prst="rightArrow">
              <a:avLst>
                <a:gd name="adj1" fmla="val 50000"/>
                <a:gd name="adj2" fmla="val 223925"/>
              </a:avLst>
            </a:prstGeom>
            <a:solidFill>
              <a:srgbClr val="000000"/>
            </a:solidFill>
            <a:ln w="9525">
              <a:solidFill>
                <a:srgbClr val="000000"/>
              </a:solidFill>
              <a:miter lim="800000"/>
              <a:headEnd/>
              <a:tailEnd/>
            </a:ln>
          </p:spPr>
          <p:txBody>
            <a:bodyPr anchor="ctr"/>
            <a:lstStyle/>
            <a:p>
              <a:endParaRPr lang="zh-CN" altLang="en-US"/>
            </a:p>
          </p:txBody>
        </p:sp>
        <p:sp>
          <p:nvSpPr>
            <p:cNvPr id="111660" name="Text Box 43"/>
            <p:cNvSpPr txBox="1">
              <a:spLocks noChangeArrowheads="1"/>
            </p:cNvSpPr>
            <p:nvPr/>
          </p:nvSpPr>
          <p:spPr bwMode="auto">
            <a:xfrm>
              <a:off x="5219" y="7817"/>
              <a:ext cx="689" cy="352"/>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固相</a:t>
              </a:r>
              <a:endParaRPr lang="zh-CN" altLang="en-US">
                <a:latin typeface="Times New Roman" pitchFamily="18" charset="0"/>
              </a:endParaRPr>
            </a:p>
          </p:txBody>
        </p:sp>
        <p:sp>
          <p:nvSpPr>
            <p:cNvPr id="111661" name="AutoShape 44"/>
            <p:cNvSpPr>
              <a:spLocks noChangeArrowheads="1"/>
            </p:cNvSpPr>
            <p:nvPr/>
          </p:nvSpPr>
          <p:spPr bwMode="auto">
            <a:xfrm>
              <a:off x="6155" y="12715"/>
              <a:ext cx="636" cy="97"/>
            </a:xfrm>
            <a:prstGeom prst="rightArrow">
              <a:avLst>
                <a:gd name="adj1" fmla="val 50000"/>
                <a:gd name="adj2" fmla="val 163918"/>
              </a:avLst>
            </a:prstGeom>
            <a:solidFill>
              <a:srgbClr val="333333"/>
            </a:solidFill>
            <a:ln w="9525">
              <a:solidFill>
                <a:srgbClr val="000000"/>
              </a:solidFill>
              <a:miter lim="800000"/>
              <a:headEnd/>
              <a:tailEnd/>
            </a:ln>
          </p:spPr>
          <p:txBody>
            <a:bodyPr anchor="ctr"/>
            <a:lstStyle/>
            <a:p>
              <a:endParaRPr lang="zh-CN" altLang="en-US"/>
            </a:p>
          </p:txBody>
        </p:sp>
        <p:sp>
          <p:nvSpPr>
            <p:cNvPr id="111662" name="AutoShape 45"/>
            <p:cNvSpPr>
              <a:spLocks noChangeArrowheads="1"/>
            </p:cNvSpPr>
            <p:nvPr/>
          </p:nvSpPr>
          <p:spPr bwMode="auto">
            <a:xfrm>
              <a:off x="4325" y="12712"/>
              <a:ext cx="834" cy="92"/>
            </a:xfrm>
            <a:prstGeom prst="leftArrow">
              <a:avLst>
                <a:gd name="adj1" fmla="val 50000"/>
                <a:gd name="adj2" fmla="val 226630"/>
              </a:avLst>
            </a:prstGeom>
            <a:solidFill>
              <a:srgbClr val="000000"/>
            </a:solidFill>
            <a:ln w="9525">
              <a:solidFill>
                <a:srgbClr val="000000"/>
              </a:solidFill>
              <a:miter lim="800000"/>
              <a:headEnd/>
              <a:tailEnd/>
            </a:ln>
          </p:spPr>
          <p:txBody>
            <a:bodyPr anchor="ctr"/>
            <a:lstStyle/>
            <a:p>
              <a:endParaRPr lang="zh-CN" altLang="en-US"/>
            </a:p>
          </p:txBody>
        </p:sp>
        <p:sp>
          <p:nvSpPr>
            <p:cNvPr id="111663" name="Text Box 46"/>
            <p:cNvSpPr txBox="1">
              <a:spLocks noChangeArrowheads="1"/>
            </p:cNvSpPr>
            <p:nvPr/>
          </p:nvSpPr>
          <p:spPr bwMode="auto">
            <a:xfrm>
              <a:off x="4612" y="12383"/>
              <a:ext cx="691" cy="352"/>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固相</a:t>
              </a:r>
              <a:endParaRPr lang="zh-CN" altLang="en-US">
                <a:latin typeface="Times New Roman" pitchFamily="18" charset="0"/>
              </a:endParaRPr>
            </a:p>
          </p:txBody>
        </p:sp>
        <p:sp>
          <p:nvSpPr>
            <p:cNvPr id="111664" name="Text Box 47"/>
            <p:cNvSpPr txBox="1">
              <a:spLocks noChangeArrowheads="1"/>
            </p:cNvSpPr>
            <p:nvPr/>
          </p:nvSpPr>
          <p:spPr bwMode="auto">
            <a:xfrm>
              <a:off x="3097" y="12584"/>
              <a:ext cx="1170" cy="446"/>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有机肥</a:t>
              </a:r>
              <a:endParaRPr lang="zh-CN" altLang="en-US">
                <a:latin typeface="Times New Roman" pitchFamily="18" charset="0"/>
              </a:endParaRPr>
            </a:p>
          </p:txBody>
        </p:sp>
        <p:sp>
          <p:nvSpPr>
            <p:cNvPr id="111665" name="Text Box 48"/>
            <p:cNvSpPr txBox="1">
              <a:spLocks noChangeArrowheads="1"/>
            </p:cNvSpPr>
            <p:nvPr/>
          </p:nvSpPr>
          <p:spPr bwMode="auto">
            <a:xfrm>
              <a:off x="6231" y="12383"/>
              <a:ext cx="689" cy="352"/>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液相</a:t>
              </a:r>
              <a:endParaRPr lang="zh-CN" altLang="en-US">
                <a:latin typeface="Times New Roman" pitchFamily="18" charset="0"/>
              </a:endParaRPr>
            </a:p>
          </p:txBody>
        </p:sp>
        <p:sp>
          <p:nvSpPr>
            <p:cNvPr id="111666" name="AutoShape 49"/>
            <p:cNvSpPr>
              <a:spLocks noChangeArrowheads="1"/>
            </p:cNvSpPr>
            <p:nvPr/>
          </p:nvSpPr>
          <p:spPr bwMode="auto">
            <a:xfrm>
              <a:off x="6807" y="10802"/>
              <a:ext cx="101" cy="319"/>
            </a:xfrm>
            <a:prstGeom prst="downArrow">
              <a:avLst>
                <a:gd name="adj1" fmla="val 50000"/>
                <a:gd name="adj2" fmla="val 78960"/>
              </a:avLst>
            </a:prstGeom>
            <a:solidFill>
              <a:srgbClr val="333333"/>
            </a:solidFill>
            <a:ln w="9525">
              <a:solidFill>
                <a:srgbClr val="000000"/>
              </a:solidFill>
              <a:miter lim="800000"/>
              <a:headEnd/>
              <a:tailEnd/>
            </a:ln>
          </p:spPr>
          <p:txBody>
            <a:bodyPr anchor="ctr"/>
            <a:lstStyle/>
            <a:p>
              <a:endParaRPr lang="zh-CN" altLang="en-US"/>
            </a:p>
          </p:txBody>
        </p:sp>
        <p:sp>
          <p:nvSpPr>
            <p:cNvPr id="111667" name="Text Box 50"/>
            <p:cNvSpPr txBox="1">
              <a:spLocks noChangeArrowheads="1"/>
            </p:cNvSpPr>
            <p:nvPr/>
          </p:nvSpPr>
          <p:spPr bwMode="auto">
            <a:xfrm>
              <a:off x="6871" y="12583"/>
              <a:ext cx="1249" cy="446"/>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水处理</a:t>
              </a:r>
              <a:endParaRPr lang="zh-CN" altLang="en-US">
                <a:latin typeface="Times New Roman" pitchFamily="18" charset="0"/>
              </a:endParaRPr>
            </a:p>
          </p:txBody>
        </p:sp>
        <p:sp>
          <p:nvSpPr>
            <p:cNvPr id="111668" name="AutoShape 51"/>
            <p:cNvSpPr>
              <a:spLocks noChangeArrowheads="1"/>
            </p:cNvSpPr>
            <p:nvPr/>
          </p:nvSpPr>
          <p:spPr bwMode="auto">
            <a:xfrm>
              <a:off x="8145" y="12699"/>
              <a:ext cx="382" cy="95"/>
            </a:xfrm>
            <a:prstGeom prst="rightArrow">
              <a:avLst>
                <a:gd name="adj1" fmla="val 50000"/>
                <a:gd name="adj2" fmla="val 100526"/>
              </a:avLst>
            </a:prstGeom>
            <a:solidFill>
              <a:srgbClr val="333333"/>
            </a:solidFill>
            <a:ln w="9525">
              <a:solidFill>
                <a:srgbClr val="000000"/>
              </a:solidFill>
              <a:miter lim="800000"/>
              <a:headEnd/>
              <a:tailEnd/>
            </a:ln>
          </p:spPr>
          <p:txBody>
            <a:bodyPr anchor="ctr"/>
            <a:lstStyle/>
            <a:p>
              <a:endParaRPr lang="zh-CN" altLang="en-US"/>
            </a:p>
          </p:txBody>
        </p:sp>
        <p:sp>
          <p:nvSpPr>
            <p:cNvPr id="111669" name="AutoShape 52"/>
            <p:cNvSpPr>
              <a:spLocks noChangeArrowheads="1"/>
            </p:cNvSpPr>
            <p:nvPr/>
          </p:nvSpPr>
          <p:spPr bwMode="auto">
            <a:xfrm>
              <a:off x="3564" y="6532"/>
              <a:ext cx="1019" cy="98"/>
            </a:xfrm>
            <a:prstGeom prst="leftArrow">
              <a:avLst>
                <a:gd name="adj1" fmla="val 50000"/>
                <a:gd name="adj2" fmla="val 259949"/>
              </a:avLst>
            </a:prstGeom>
            <a:solidFill>
              <a:srgbClr val="000000"/>
            </a:solidFill>
            <a:ln w="9525">
              <a:solidFill>
                <a:srgbClr val="000000"/>
              </a:solidFill>
              <a:miter lim="800000"/>
              <a:headEnd/>
              <a:tailEnd/>
            </a:ln>
          </p:spPr>
          <p:txBody>
            <a:bodyPr anchor="ctr"/>
            <a:lstStyle/>
            <a:p>
              <a:endParaRPr lang="zh-CN" altLang="en-US"/>
            </a:p>
          </p:txBody>
        </p:sp>
        <p:sp>
          <p:nvSpPr>
            <p:cNvPr id="111670" name="Text Box 53"/>
            <p:cNvSpPr txBox="1">
              <a:spLocks noChangeArrowheads="1"/>
            </p:cNvSpPr>
            <p:nvPr/>
          </p:nvSpPr>
          <p:spPr bwMode="auto">
            <a:xfrm>
              <a:off x="1982" y="6335"/>
              <a:ext cx="1373" cy="447"/>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卫生填埋</a:t>
              </a:r>
              <a:endParaRPr lang="zh-CN" altLang="en-US">
                <a:latin typeface="Times New Roman" pitchFamily="18" charset="0"/>
              </a:endParaRPr>
            </a:p>
          </p:txBody>
        </p:sp>
        <p:sp>
          <p:nvSpPr>
            <p:cNvPr id="111671" name="Text Box 54"/>
            <p:cNvSpPr txBox="1">
              <a:spLocks noChangeArrowheads="1"/>
            </p:cNvSpPr>
            <p:nvPr/>
          </p:nvSpPr>
          <p:spPr bwMode="auto">
            <a:xfrm>
              <a:off x="3601" y="6587"/>
              <a:ext cx="741" cy="353"/>
            </a:xfrm>
            <a:prstGeom prst="rect">
              <a:avLst/>
            </a:prstGeom>
            <a:noFill/>
            <a:ln w="9525">
              <a:noFill/>
              <a:miter lim="800000"/>
              <a:headEnd/>
              <a:tailEnd/>
            </a:ln>
          </p:spPr>
          <p:txBody>
            <a:bodyPr lIns="49286" tIns="24643" rIns="49286" bIns="24643"/>
            <a:lstStyle/>
            <a:p>
              <a:pPr algn="just" eaLnBrk="0" hangingPunct="0">
                <a:spcBef>
                  <a:spcPct val="50000"/>
                </a:spcBef>
              </a:pPr>
              <a:r>
                <a:rPr lang="zh-CN" altLang="en-US" sz="800">
                  <a:solidFill>
                    <a:srgbClr val="0000CC"/>
                  </a:solidFill>
                </a:rPr>
                <a:t>不可用</a:t>
              </a:r>
              <a:endParaRPr lang="zh-CN" altLang="en-US">
                <a:latin typeface="Times New Roman" pitchFamily="18" charset="0"/>
              </a:endParaRPr>
            </a:p>
          </p:txBody>
        </p:sp>
        <p:sp>
          <p:nvSpPr>
            <p:cNvPr id="111672" name="Text Box 55"/>
            <p:cNvSpPr txBox="1">
              <a:spLocks noChangeArrowheads="1"/>
            </p:cNvSpPr>
            <p:nvPr/>
          </p:nvSpPr>
          <p:spPr bwMode="auto">
            <a:xfrm>
              <a:off x="8591" y="11865"/>
              <a:ext cx="2921" cy="449"/>
            </a:xfrm>
            <a:prstGeom prst="rect">
              <a:avLst/>
            </a:prstGeom>
            <a:noFill/>
            <a:ln w="9525">
              <a:solidFill>
                <a:srgbClr val="000000"/>
              </a:solidFill>
              <a:miter lim="800000"/>
              <a:headEnd/>
              <a:tailEnd/>
            </a:ln>
          </p:spPr>
          <p:txBody>
            <a:bodyPr lIns="49286" tIns="24643" rIns="49286" bIns="24643"/>
            <a:lstStyle/>
            <a:p>
              <a:pPr algn="ctr" eaLnBrk="0" hangingPunct="0">
                <a:spcBef>
                  <a:spcPct val="50000"/>
                </a:spcBef>
              </a:pPr>
              <a:r>
                <a:rPr lang="zh-CN" altLang="en-US" sz="1100">
                  <a:solidFill>
                    <a:srgbClr val="000000"/>
                  </a:solidFill>
                </a:rPr>
                <a:t>液态有机肥</a:t>
              </a:r>
              <a:endParaRPr lang="zh-CN" altLang="en-US">
                <a:latin typeface="Times New Roman" pitchFamily="18" charset="0"/>
              </a:endParaRPr>
            </a:p>
          </p:txBody>
        </p:sp>
        <p:sp>
          <p:nvSpPr>
            <p:cNvPr id="111673" name="AutoShape 56"/>
            <p:cNvSpPr>
              <a:spLocks noChangeArrowheads="1"/>
            </p:cNvSpPr>
            <p:nvPr/>
          </p:nvSpPr>
          <p:spPr bwMode="auto">
            <a:xfrm>
              <a:off x="7445" y="12032"/>
              <a:ext cx="1019" cy="95"/>
            </a:xfrm>
            <a:prstGeom prst="rightArrow">
              <a:avLst>
                <a:gd name="adj1" fmla="val 50000"/>
                <a:gd name="adj2" fmla="val 268158"/>
              </a:avLst>
            </a:prstGeom>
            <a:solidFill>
              <a:srgbClr val="333333"/>
            </a:solidFill>
            <a:ln w="9525">
              <a:solidFill>
                <a:srgbClr val="000000"/>
              </a:solidFill>
              <a:miter lim="800000"/>
              <a:headEnd/>
              <a:tailEnd/>
            </a:ln>
          </p:spPr>
          <p:txBody>
            <a:bodyPr anchor="ctr"/>
            <a:lstStyle/>
            <a:p>
              <a:endParaRPr lang="zh-CN" altLang="en-US"/>
            </a:p>
          </p:txBody>
        </p:sp>
      </p:gr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2C1192D-3C50-4196-858B-5F4D2AF6A5C7}" type="slidenum">
              <a:rPr lang="zh-CN" altLang="en-US"/>
              <a:pPr>
                <a:defRPr/>
              </a:pPr>
              <a:t>94</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、宁波开诚餐厨垃圾处理厂</a:t>
            </a:r>
          </a:p>
        </p:txBody>
      </p:sp>
      <p:sp>
        <p:nvSpPr>
          <p:cNvPr id="112644" name="矩形 28"/>
          <p:cNvSpPr>
            <a:spLocks noChangeArrowheads="1"/>
          </p:cNvSpPr>
          <p:nvPr/>
        </p:nvSpPr>
        <p:spPr bwMode="auto">
          <a:xfrm>
            <a:off x="428625" y="1579563"/>
            <a:ext cx="2919413"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）主要设备</a:t>
            </a:r>
          </a:p>
        </p:txBody>
      </p:sp>
      <p:graphicFrame>
        <p:nvGraphicFramePr>
          <p:cNvPr id="62" name="Group 346"/>
          <p:cNvGraphicFramePr>
            <a:graphicFrameLocks noGrp="1"/>
          </p:cNvGraphicFramePr>
          <p:nvPr/>
        </p:nvGraphicFramePr>
        <p:xfrm>
          <a:off x="900113" y="2133600"/>
          <a:ext cx="6553200" cy="3477039"/>
        </p:xfrm>
        <a:graphic>
          <a:graphicData uri="http://schemas.openxmlformats.org/drawingml/2006/table">
            <a:tbl>
              <a:tblPr/>
              <a:tblGrid>
                <a:gridCol w="822325"/>
                <a:gridCol w="3194050"/>
                <a:gridCol w="1268412"/>
                <a:gridCol w="1268413"/>
              </a:tblGrid>
              <a:tr h="4476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序号</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设备名称</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单位</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数量</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接料装置</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分拣机（含配套件）</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螺旋输送机</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卧式离心机</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立式离心机</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台</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油脂储存罐</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厌氧发酵罐</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沼气储罐</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沼气脱硫系统</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rPr>
                        <a:t>套</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600" b="1" i="0" u="none" strike="noStrike" cap="none" normalizeH="0" baseline="0" smtClean="0">
                        <a:ln>
                          <a:noFill/>
                        </a:ln>
                        <a:solidFill>
                          <a:schemeClr val="tx1"/>
                        </a:solidFill>
                        <a:effectLst/>
                        <a:latin typeface="Arial" charset="0"/>
                        <a:ea typeface="宋体" pitchFamily="2" charset="-122"/>
                        <a:cs typeface="Times New Roman" pitchFamily="18" charset="0"/>
                      </a:endParaRPr>
                    </a:p>
                  </a:txBody>
                  <a:tcPr marT="45728" marB="45728"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34A3590-EDA2-494E-93AE-73C5891D03E1}" type="slidenum">
              <a:rPr lang="zh-CN" altLang="en-US"/>
              <a:pPr>
                <a:defRPr/>
              </a:pPr>
              <a:t>95</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3</a:t>
            </a:r>
            <a:r>
              <a:rPr lang="zh-CN" altLang="en-US" sz="2800" b="1" dirty="0">
                <a:solidFill>
                  <a:srgbClr val="FFFF00"/>
                </a:solidFill>
                <a:latin typeface="Arial" pitchFamily="34" charset="0"/>
                <a:ea typeface="黑体" pitchFamily="2" charset="-122"/>
                <a:cs typeface="Arial" pitchFamily="34" charset="0"/>
              </a:rPr>
              <a:t>、宁波开诚餐厨垃圾处理厂</a:t>
            </a:r>
          </a:p>
        </p:txBody>
      </p:sp>
      <p:sp>
        <p:nvSpPr>
          <p:cNvPr id="113668" name="Rectangle 11"/>
          <p:cNvSpPr>
            <a:spLocks noChangeArrowheads="1"/>
          </p:cNvSpPr>
          <p:nvPr/>
        </p:nvSpPr>
        <p:spPr bwMode="auto">
          <a:xfrm>
            <a:off x="4211638" y="4005263"/>
            <a:ext cx="433387" cy="2289175"/>
          </a:xfrm>
          <a:prstGeom prst="rect">
            <a:avLst/>
          </a:prstGeom>
          <a:noFill/>
          <a:ln w="9525">
            <a:noFill/>
            <a:miter lim="800000"/>
            <a:headEnd/>
            <a:tailEnd/>
          </a:ln>
        </p:spPr>
        <p:txBody>
          <a:bodyPr>
            <a:spAutoFit/>
          </a:bodyPr>
          <a:lstStyle/>
          <a:p>
            <a:r>
              <a:rPr lang="zh-CN" altLang="en-US">
                <a:solidFill>
                  <a:srgbClr val="0066FF"/>
                </a:solidFill>
              </a:rPr>
              <a:t>生物柴油制备系统</a:t>
            </a:r>
          </a:p>
        </p:txBody>
      </p:sp>
      <p:sp>
        <p:nvSpPr>
          <p:cNvPr id="113669" name="Rectangle 12"/>
          <p:cNvSpPr>
            <a:spLocks noChangeArrowheads="1"/>
          </p:cNvSpPr>
          <p:nvPr/>
        </p:nvSpPr>
        <p:spPr bwMode="auto">
          <a:xfrm>
            <a:off x="7385050" y="4786313"/>
            <a:ext cx="330200" cy="923925"/>
          </a:xfrm>
          <a:prstGeom prst="rect">
            <a:avLst/>
          </a:prstGeom>
          <a:noFill/>
          <a:ln w="9525">
            <a:noFill/>
            <a:miter lim="800000"/>
            <a:headEnd/>
            <a:tailEnd/>
          </a:ln>
        </p:spPr>
        <p:txBody>
          <a:bodyPr>
            <a:spAutoFit/>
          </a:bodyPr>
          <a:lstStyle/>
          <a:p>
            <a:r>
              <a:rPr lang="zh-CN" altLang="en-US">
                <a:solidFill>
                  <a:srgbClr val="0066FF"/>
                </a:solidFill>
              </a:rPr>
              <a:t>厌氧罐</a:t>
            </a:r>
          </a:p>
        </p:txBody>
      </p:sp>
      <p:sp>
        <p:nvSpPr>
          <p:cNvPr id="113670" name="Rectangle 13"/>
          <p:cNvSpPr>
            <a:spLocks noChangeArrowheads="1"/>
          </p:cNvSpPr>
          <p:nvPr/>
        </p:nvSpPr>
        <p:spPr bwMode="auto">
          <a:xfrm>
            <a:off x="7308850" y="2143125"/>
            <a:ext cx="334963" cy="923925"/>
          </a:xfrm>
          <a:prstGeom prst="rect">
            <a:avLst/>
          </a:prstGeom>
          <a:noFill/>
          <a:ln w="9525">
            <a:noFill/>
            <a:miter lim="800000"/>
            <a:headEnd/>
            <a:tailEnd/>
          </a:ln>
        </p:spPr>
        <p:txBody>
          <a:bodyPr>
            <a:spAutoFit/>
          </a:bodyPr>
          <a:lstStyle/>
          <a:p>
            <a:r>
              <a:rPr lang="zh-CN" altLang="en-US">
                <a:solidFill>
                  <a:srgbClr val="0066FF"/>
                </a:solidFill>
              </a:rPr>
              <a:t>储气罐</a:t>
            </a:r>
          </a:p>
        </p:txBody>
      </p:sp>
      <p:sp>
        <p:nvSpPr>
          <p:cNvPr id="113671" name="Rectangle 16"/>
          <p:cNvSpPr>
            <a:spLocks noChangeArrowheads="1"/>
          </p:cNvSpPr>
          <p:nvPr/>
        </p:nvSpPr>
        <p:spPr bwMode="auto">
          <a:xfrm>
            <a:off x="4140200" y="1773238"/>
            <a:ext cx="360363" cy="1754187"/>
          </a:xfrm>
          <a:prstGeom prst="rect">
            <a:avLst/>
          </a:prstGeom>
          <a:noFill/>
          <a:ln w="9525">
            <a:noFill/>
            <a:miter lim="800000"/>
            <a:headEnd/>
            <a:tailEnd/>
          </a:ln>
        </p:spPr>
        <p:txBody>
          <a:bodyPr>
            <a:spAutoFit/>
          </a:bodyPr>
          <a:lstStyle/>
          <a:p>
            <a:r>
              <a:rPr lang="zh-CN" altLang="en-US">
                <a:solidFill>
                  <a:srgbClr val="0066FF"/>
                </a:solidFill>
              </a:rPr>
              <a:t>三相分离装置</a:t>
            </a:r>
          </a:p>
        </p:txBody>
      </p:sp>
      <p:pic>
        <p:nvPicPr>
          <p:cNvPr id="98312" name="Picture 6" descr="a10（改）"/>
          <p:cNvPicPr>
            <a:picLocks noChangeAspect="1" noChangeArrowheads="1"/>
          </p:cNvPicPr>
          <p:nvPr/>
        </p:nvPicPr>
        <p:blipFill>
          <a:blip r:embed="rId2" cstate="print">
            <a:extLst>
              <a:ext uri="{28A0092B-C50C-407E-A947-70E740481C1C}"/>
            </a:extLst>
          </a:blip>
          <a:srcRect t="4559" b="15907"/>
          <a:stretch>
            <a:fillRect/>
          </a:stretch>
        </p:blipFill>
        <p:spPr bwMode="auto">
          <a:xfrm>
            <a:off x="5214938" y="4000500"/>
            <a:ext cx="1955800" cy="2062163"/>
          </a:xfrm>
          <a:prstGeom prst="rect">
            <a:avLst/>
          </a:prstGeom>
          <a:ln>
            <a:noFill/>
          </a:ln>
          <a:effectLst>
            <a:softEdge rad="112500"/>
          </a:effectLst>
          <a:extLst>
            <a:ext uri="{909E8E84-426E-40DD-AFC4-6F175D3DCCD1}"/>
            <a:ext uri="{91240B29-F687-4F45-9708-019B960494DF}"/>
          </a:extLst>
        </p:spPr>
      </p:pic>
      <p:pic>
        <p:nvPicPr>
          <p:cNvPr id="98313" name="Picture 1" descr="储气罐"/>
          <p:cNvPicPr>
            <a:picLocks noChangeAspect="1" noChangeArrowheads="1"/>
          </p:cNvPicPr>
          <p:nvPr/>
        </p:nvPicPr>
        <p:blipFill>
          <a:blip r:embed="rId3" cstate="print">
            <a:extLst>
              <a:ext uri="{28A0092B-C50C-407E-A947-70E740481C1C}"/>
            </a:extLst>
          </a:blip>
          <a:srcRect/>
          <a:stretch>
            <a:fillRect/>
          </a:stretch>
        </p:blipFill>
        <p:spPr bwMode="auto">
          <a:xfrm>
            <a:off x="5214938" y="1624013"/>
            <a:ext cx="1927225" cy="2087562"/>
          </a:xfrm>
          <a:prstGeom prst="rect">
            <a:avLst/>
          </a:prstGeom>
          <a:ln>
            <a:noFill/>
          </a:ln>
          <a:effectLst>
            <a:softEdge rad="112500"/>
          </a:effectLst>
          <a:extLst>
            <a:ext uri="{909E8E84-426E-40DD-AFC4-6F175D3DCCD1}"/>
            <a:ext uri="{91240B29-F687-4F45-9708-019B960494DF}"/>
          </a:extLst>
        </p:spPr>
      </p:pic>
      <p:pic>
        <p:nvPicPr>
          <p:cNvPr id="98314" name="Picture 5" descr="照片 009"/>
          <p:cNvPicPr>
            <a:picLocks noChangeAspect="1" noChangeArrowheads="1"/>
          </p:cNvPicPr>
          <p:nvPr/>
        </p:nvPicPr>
        <p:blipFill>
          <a:blip r:embed="rId4" cstate="print">
            <a:extLst>
              <a:ext uri="{28A0092B-C50C-407E-A947-70E740481C1C}"/>
            </a:extLst>
          </a:blip>
          <a:srcRect/>
          <a:stretch>
            <a:fillRect/>
          </a:stretch>
        </p:blipFill>
        <p:spPr bwMode="auto">
          <a:xfrm>
            <a:off x="1066800" y="3781425"/>
            <a:ext cx="2881313" cy="2335213"/>
          </a:xfrm>
          <a:prstGeom prst="rect">
            <a:avLst/>
          </a:prstGeom>
          <a:ln>
            <a:noFill/>
          </a:ln>
          <a:effectLst>
            <a:softEdge rad="112500"/>
          </a:effectLst>
          <a:extLst>
            <a:ext uri="{909E8E84-426E-40DD-AFC4-6F175D3DCCD1}"/>
            <a:ext uri="{91240B29-F687-4F45-9708-019B960494DF}"/>
          </a:extLst>
        </p:spPr>
      </p:pic>
      <p:pic>
        <p:nvPicPr>
          <p:cNvPr id="98315" name="Picture 2" descr="C:\Documents and Settings\Administrator\桌面\三相分离设备.jpg"/>
          <p:cNvPicPr>
            <a:picLocks noChangeAspect="1" noChangeArrowheads="1"/>
          </p:cNvPicPr>
          <p:nvPr/>
        </p:nvPicPr>
        <p:blipFill>
          <a:blip r:embed="rId5" cstate="print">
            <a:extLst>
              <a:ext uri="{28A0092B-C50C-407E-A947-70E740481C1C}"/>
            </a:extLst>
          </a:blip>
          <a:srcRect/>
          <a:stretch>
            <a:fillRect/>
          </a:stretch>
        </p:blipFill>
        <p:spPr bwMode="auto">
          <a:xfrm>
            <a:off x="1066800" y="1606550"/>
            <a:ext cx="2879725" cy="2160588"/>
          </a:xfrm>
          <a:prstGeom prst="rect">
            <a:avLst/>
          </a:prstGeom>
          <a:ln>
            <a:noFill/>
          </a:ln>
          <a:effectLst>
            <a:softEdge rad="112500"/>
          </a:effectLst>
          <a:extLst>
            <a:ext uri="{909E8E84-426E-40DD-AFC4-6F175D3DCCD1}"/>
            <a:ext uri="{91240B29-F687-4F45-9708-019B960494DF}"/>
          </a:ex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2FF2AA8-06E0-43AB-8CCD-3EF902B84BF5}" type="slidenum">
              <a:rPr lang="zh-CN" altLang="en-US"/>
              <a:pPr>
                <a:defRPr/>
              </a:pPr>
              <a:t>96</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、青海西宁餐厨垃圾处理厂</a:t>
            </a:r>
          </a:p>
        </p:txBody>
      </p:sp>
      <p:sp>
        <p:nvSpPr>
          <p:cNvPr id="114692" name="矩形 28"/>
          <p:cNvSpPr>
            <a:spLocks noChangeArrowheads="1"/>
          </p:cNvSpPr>
          <p:nvPr/>
        </p:nvSpPr>
        <p:spPr bwMode="auto">
          <a:xfrm>
            <a:off x="428625" y="1579563"/>
            <a:ext cx="2143125" cy="492125"/>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1</a:t>
            </a:r>
            <a:r>
              <a:rPr lang="zh-CN" altLang="en-US" sz="2400" b="1">
                <a:solidFill>
                  <a:schemeClr val="tx2"/>
                </a:solidFill>
                <a:ea typeface="黑体" pitchFamily="49" charset="-122"/>
                <a:cs typeface="Arial" charset="0"/>
              </a:rPr>
              <a:t>）概况</a:t>
            </a:r>
          </a:p>
        </p:txBody>
      </p:sp>
      <p:sp>
        <p:nvSpPr>
          <p:cNvPr id="114693" name="矩形 28"/>
          <p:cNvSpPr>
            <a:spLocks noChangeArrowheads="1"/>
          </p:cNvSpPr>
          <p:nvPr/>
        </p:nvSpPr>
        <p:spPr bwMode="auto">
          <a:xfrm>
            <a:off x="428625" y="2079625"/>
            <a:ext cx="8072438" cy="3973513"/>
          </a:xfrm>
          <a:prstGeom prst="rect">
            <a:avLst/>
          </a:prstGeom>
          <a:noFill/>
          <a:ln w="9525">
            <a:noFill/>
            <a:miter lim="800000"/>
            <a:headEnd/>
            <a:tailEnd/>
          </a:ln>
        </p:spPr>
        <p:txBody>
          <a:bodyPr>
            <a:spAutoFit/>
          </a:bodyPr>
          <a:lstStyle/>
          <a:p>
            <a:pPr marL="342900" indent="-342900">
              <a:lnSpc>
                <a:spcPct val="150000"/>
              </a:lnSpc>
              <a:spcBef>
                <a:spcPct val="20000"/>
              </a:spcBef>
              <a:buFont typeface="Wingdings" pitchFamily="2" charset="2"/>
              <a:buChar char="u"/>
            </a:pPr>
            <a:r>
              <a:rPr lang="zh-CN" altLang="en-US" b="1">
                <a:solidFill>
                  <a:srgbClr val="000099"/>
                </a:solidFill>
                <a:ea typeface="黑体" pitchFamily="49" charset="-122"/>
                <a:cs typeface="Arial" charset="0"/>
              </a:rPr>
              <a:t>公司引进韩国</a:t>
            </a:r>
            <a:r>
              <a:rPr lang="en-US" altLang="zh-CN" b="1">
                <a:solidFill>
                  <a:srgbClr val="000099"/>
                </a:solidFill>
                <a:ea typeface="黑体" pitchFamily="49" charset="-122"/>
                <a:cs typeface="Arial" charset="0"/>
              </a:rPr>
              <a:t>E.A.TECH</a:t>
            </a:r>
            <a:r>
              <a:rPr lang="zh-CN" altLang="en-US" b="1">
                <a:solidFill>
                  <a:srgbClr val="000099"/>
                </a:solidFill>
                <a:ea typeface="黑体" pitchFamily="49" charset="-122"/>
                <a:cs typeface="Arial" charset="0"/>
              </a:rPr>
              <a:t>公司的餐厨垃圾处理设备，技术工艺为利用餐厨垃圾形成干式饲料技术，通过对餐厨垃圾进行干燥处理工艺过程，生产出高蛋白饲料和生物柴油。</a:t>
            </a:r>
          </a:p>
          <a:p>
            <a:pPr marL="342900" indent="-342900">
              <a:lnSpc>
                <a:spcPct val="150000"/>
              </a:lnSpc>
              <a:spcBef>
                <a:spcPct val="20000"/>
              </a:spcBef>
              <a:buFont typeface="Wingdings" pitchFamily="2" charset="2"/>
              <a:buChar char="u"/>
            </a:pPr>
            <a:r>
              <a:rPr lang="zh-CN" altLang="en-US" b="1">
                <a:solidFill>
                  <a:srgbClr val="000099"/>
                </a:solidFill>
                <a:ea typeface="黑体" pitchFamily="49" charset="-122"/>
                <a:cs typeface="Arial" charset="0"/>
              </a:rPr>
              <a:t>设计处理规模为</a:t>
            </a:r>
            <a:r>
              <a:rPr lang="en-US" altLang="zh-CN" b="1">
                <a:solidFill>
                  <a:srgbClr val="000099"/>
                </a:solidFill>
                <a:ea typeface="黑体" pitchFamily="49" charset="-122"/>
                <a:cs typeface="Arial" charset="0"/>
              </a:rPr>
              <a:t>200</a:t>
            </a:r>
            <a:r>
              <a:rPr lang="zh-CN" altLang="en-US" b="1">
                <a:solidFill>
                  <a:srgbClr val="000099"/>
                </a:solidFill>
                <a:ea typeface="黑体" pitchFamily="49" charset="-122"/>
                <a:cs typeface="Arial" charset="0"/>
              </a:rPr>
              <a:t>吨</a:t>
            </a:r>
            <a:r>
              <a:rPr lang="en-US" altLang="zh-CN" b="1">
                <a:solidFill>
                  <a:srgbClr val="000099"/>
                </a:solidFill>
                <a:ea typeface="黑体" pitchFamily="49" charset="-122"/>
                <a:cs typeface="Arial" charset="0"/>
              </a:rPr>
              <a:t>/</a:t>
            </a:r>
            <a:r>
              <a:rPr lang="zh-CN" altLang="en-US" b="1">
                <a:solidFill>
                  <a:srgbClr val="000099"/>
                </a:solidFill>
                <a:ea typeface="黑体" pitchFamily="49" charset="-122"/>
                <a:cs typeface="Arial" charset="0"/>
              </a:rPr>
              <a:t>日。</a:t>
            </a:r>
          </a:p>
          <a:p>
            <a:pPr marL="342900" indent="-342900">
              <a:lnSpc>
                <a:spcPct val="150000"/>
              </a:lnSpc>
              <a:spcBef>
                <a:spcPct val="20000"/>
              </a:spcBef>
              <a:buFont typeface="Wingdings" pitchFamily="2" charset="2"/>
              <a:buChar char="u"/>
            </a:pPr>
            <a:r>
              <a:rPr lang="zh-CN" altLang="en-US" b="1">
                <a:solidFill>
                  <a:srgbClr val="000099"/>
                </a:solidFill>
                <a:ea typeface="黑体" pitchFamily="49" charset="-122"/>
                <a:cs typeface="Arial" charset="0"/>
              </a:rPr>
              <a:t>对餐厨垃圾进行破碎分拣和脱水处理后，进入饲料原料生成器，采用间接加热的方式确保原料的营养成分（加热温度约</a:t>
            </a:r>
            <a:r>
              <a:rPr lang="en-US" altLang="zh-CN" b="1">
                <a:solidFill>
                  <a:srgbClr val="000099"/>
                </a:solidFill>
                <a:ea typeface="黑体" pitchFamily="49" charset="-122"/>
                <a:cs typeface="Arial" charset="0"/>
              </a:rPr>
              <a:t>90</a:t>
            </a:r>
            <a:r>
              <a:rPr lang="zh-CN" altLang="en-US" b="1">
                <a:solidFill>
                  <a:srgbClr val="000099"/>
                </a:solidFill>
                <a:ea typeface="黑体" pitchFamily="49" charset="-122"/>
                <a:cs typeface="Arial" charset="0"/>
              </a:rPr>
              <a:t>～</a:t>
            </a:r>
            <a:r>
              <a:rPr lang="en-US" altLang="zh-CN" b="1">
                <a:solidFill>
                  <a:srgbClr val="000099"/>
                </a:solidFill>
                <a:ea typeface="黑体" pitchFamily="49" charset="-122"/>
                <a:cs typeface="Arial" charset="0"/>
              </a:rPr>
              <a:t>120℃</a:t>
            </a:r>
            <a:r>
              <a:rPr lang="zh-CN" altLang="en-US" b="1">
                <a:solidFill>
                  <a:srgbClr val="000099"/>
                </a:solidFill>
                <a:ea typeface="黑体" pitchFamily="49" charset="-122"/>
                <a:cs typeface="Arial" charset="0"/>
              </a:rPr>
              <a:t>），经过处理后的原料再输送到冷却器，确保原料水分含量低于</a:t>
            </a:r>
            <a:r>
              <a:rPr lang="en-US" altLang="zh-CN" b="1">
                <a:solidFill>
                  <a:srgbClr val="000099"/>
                </a:solidFill>
                <a:ea typeface="黑体" pitchFamily="49" charset="-122"/>
                <a:cs typeface="Arial" charset="0"/>
              </a:rPr>
              <a:t>13%</a:t>
            </a:r>
            <a:r>
              <a:rPr lang="zh-CN" altLang="en-US" b="1">
                <a:solidFill>
                  <a:srgbClr val="000099"/>
                </a:solidFill>
                <a:ea typeface="黑体" pitchFamily="49" charset="-122"/>
                <a:cs typeface="Arial" charset="0"/>
              </a:rPr>
              <a:t>，生产出高品质的高蛋白饲料。</a:t>
            </a:r>
          </a:p>
          <a:p>
            <a:pPr marL="342900" indent="-342900">
              <a:lnSpc>
                <a:spcPct val="150000"/>
              </a:lnSpc>
              <a:spcBef>
                <a:spcPct val="20000"/>
              </a:spcBef>
              <a:buFont typeface="Wingdings" pitchFamily="2" charset="2"/>
              <a:buChar char="u"/>
            </a:pPr>
            <a:r>
              <a:rPr lang="zh-CN" altLang="en-US" b="1">
                <a:solidFill>
                  <a:srgbClr val="000099"/>
                </a:solidFill>
                <a:ea typeface="黑体" pitchFamily="49" charset="-122"/>
                <a:cs typeface="Arial" charset="0"/>
              </a:rPr>
              <a:t>油水分离后获得的油脂送生物柴油加工系统，生产生物柴油。</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B3D8A58-1842-4756-8EEB-66CDCF8C2683}" type="slidenum">
              <a:rPr lang="zh-CN" altLang="en-US"/>
              <a:pPr>
                <a:defRPr/>
              </a:pPr>
              <a:t>97</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、青海西宁餐厨垃圾处理厂</a:t>
            </a:r>
          </a:p>
        </p:txBody>
      </p:sp>
      <p:sp>
        <p:nvSpPr>
          <p:cNvPr id="115716" name="矩形 28"/>
          <p:cNvSpPr>
            <a:spLocks noChangeArrowheads="1"/>
          </p:cNvSpPr>
          <p:nvPr/>
        </p:nvSpPr>
        <p:spPr bwMode="auto">
          <a:xfrm>
            <a:off x="428625" y="1579563"/>
            <a:ext cx="2630488"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2</a:t>
            </a:r>
            <a:r>
              <a:rPr lang="zh-CN" altLang="en-US" sz="2400" b="1">
                <a:solidFill>
                  <a:schemeClr val="tx2"/>
                </a:solidFill>
                <a:ea typeface="黑体" pitchFamily="49" charset="-122"/>
                <a:cs typeface="Arial" charset="0"/>
              </a:rPr>
              <a:t>）工艺流程</a:t>
            </a:r>
          </a:p>
        </p:txBody>
      </p:sp>
      <p:pic>
        <p:nvPicPr>
          <p:cNvPr id="115717" name="图片 3"/>
          <p:cNvPicPr>
            <a:picLocks noChangeAspect="1" noChangeArrowheads="1"/>
          </p:cNvPicPr>
          <p:nvPr/>
        </p:nvPicPr>
        <p:blipFill>
          <a:blip r:embed="rId2" cstate="print"/>
          <a:srcRect l="-1517"/>
          <a:stretch>
            <a:fillRect/>
          </a:stretch>
        </p:blipFill>
        <p:spPr bwMode="auto">
          <a:xfrm>
            <a:off x="3357563" y="1643063"/>
            <a:ext cx="5143500" cy="4500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18"/>
          <p:cNvSpPr txBox="1">
            <a:spLocks noChangeArrowheads="1"/>
          </p:cNvSpPr>
          <p:nvPr/>
        </p:nvSpPr>
        <p:spPr bwMode="auto">
          <a:xfrm>
            <a:off x="4999038" y="2960688"/>
            <a:ext cx="3319462"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fontAlgn="auto">
              <a:lnSpc>
                <a:spcPct val="160000"/>
              </a:lnSpc>
              <a:spcBef>
                <a:spcPts val="0"/>
              </a:spcBef>
              <a:spcAft>
                <a:spcPts val="0"/>
              </a:spcAft>
              <a:defRPr/>
            </a:pPr>
            <a:r>
              <a:rPr lang="ko-KR" altLang="zh-CN" sz="1400" b="1">
                <a:solidFill>
                  <a:schemeClr val="tx2"/>
                </a:solidFill>
                <a:latin typeface="宋体" pitchFamily="2" charset="-122"/>
                <a:ea typeface="+mn-ea"/>
              </a:rPr>
              <a:t>破</a:t>
            </a:r>
            <a:r>
              <a:rPr lang="ko-KR" altLang="en-US" sz="1400" b="1">
                <a:solidFill>
                  <a:schemeClr val="tx2"/>
                </a:solidFill>
                <a:latin typeface="宋体" pitchFamily="2" charset="-122"/>
                <a:ea typeface="+mn-ea"/>
              </a:rPr>
              <a:t>碎</a:t>
            </a:r>
            <a:r>
              <a:rPr lang="zh-CN" altLang="en-US" sz="1400" b="1">
                <a:solidFill>
                  <a:schemeClr val="tx2"/>
                </a:solidFill>
                <a:latin typeface="宋体" pitchFamily="2" charset="-122"/>
                <a:ea typeface="+mn-ea"/>
              </a:rPr>
              <a:t>同时</a:t>
            </a:r>
            <a:r>
              <a:rPr lang="ko-KR" altLang="zh-CN" sz="1400" b="1">
                <a:solidFill>
                  <a:schemeClr val="tx2"/>
                </a:solidFill>
                <a:latin typeface="宋体" pitchFamily="2" charset="-122"/>
                <a:ea typeface="+mn-ea"/>
              </a:rPr>
              <a:t>分</a:t>
            </a:r>
            <a:r>
              <a:rPr lang="ko-KR" altLang="en-US" sz="1400" b="1">
                <a:solidFill>
                  <a:schemeClr val="tx2"/>
                </a:solidFill>
                <a:latin typeface="宋体" pitchFamily="2" charset="-122"/>
                <a:ea typeface="+mn-ea"/>
              </a:rPr>
              <a:t>拣</a:t>
            </a:r>
            <a:r>
              <a:rPr lang="ko-KR" altLang="zh-CN" sz="1400" b="1">
                <a:solidFill>
                  <a:schemeClr val="tx2"/>
                </a:solidFill>
                <a:latin typeface="宋体" pitchFamily="2" charset="-122"/>
                <a:ea typeface="+mn-ea"/>
              </a:rPr>
              <a:t>异</a:t>
            </a:r>
            <a:r>
              <a:rPr lang="ko-KR" altLang="en-US" sz="1400" b="1">
                <a:solidFill>
                  <a:schemeClr val="tx2"/>
                </a:solidFill>
                <a:latin typeface="宋体" pitchFamily="2" charset="-122"/>
                <a:ea typeface="+mn-ea"/>
              </a:rPr>
              <a:t>物</a:t>
            </a:r>
            <a:r>
              <a:rPr lang="ko-KR" altLang="zh-CN" sz="1400" b="1">
                <a:solidFill>
                  <a:schemeClr val="tx2"/>
                </a:solidFill>
                <a:latin typeface="宋体" pitchFamily="2" charset="-122"/>
                <a:ea typeface="+mn-ea"/>
              </a:rPr>
              <a:t>质(</a:t>
            </a:r>
            <a:r>
              <a:rPr lang="ko-KR" altLang="en-US" sz="1400" b="1">
                <a:solidFill>
                  <a:schemeClr val="tx2"/>
                </a:solidFill>
                <a:latin typeface="宋体" pitchFamily="2" charset="-122"/>
                <a:ea typeface="+mn-ea"/>
              </a:rPr>
              <a:t>处理</a:t>
            </a:r>
            <a:r>
              <a:rPr lang="ko-KR" altLang="zh-CN" sz="1400" b="1">
                <a:solidFill>
                  <a:schemeClr val="tx2"/>
                </a:solidFill>
                <a:latin typeface="宋体" pitchFamily="2" charset="-122"/>
                <a:ea typeface="+mn-ea"/>
              </a:rPr>
              <a:t>成粉末</a:t>
            </a:r>
            <a:r>
              <a:rPr lang="ko-KR" altLang="en-US" sz="1400" b="1">
                <a:solidFill>
                  <a:schemeClr val="tx2"/>
                </a:solidFill>
                <a:latin typeface="宋体" pitchFamily="2" charset="-122"/>
                <a:ea typeface="+mn-ea"/>
              </a:rPr>
              <a:t>形状</a:t>
            </a:r>
            <a:r>
              <a:rPr lang="zh-CN" altLang="en-US" sz="1400" b="1">
                <a:solidFill>
                  <a:schemeClr val="tx2"/>
                </a:solidFill>
                <a:latin typeface="宋体" pitchFamily="2" charset="-122"/>
                <a:ea typeface="+mn-ea"/>
              </a:rPr>
              <a:t>)</a:t>
            </a:r>
            <a:endParaRPr lang="en-US" altLang="ko-KR" sz="1400" b="1" dirty="0">
              <a:solidFill>
                <a:schemeClr val="tx2"/>
              </a:solidFill>
              <a:latin typeface="宋体" pitchFamily="2" charset="-122"/>
              <a:ea typeface="+mn-ea"/>
            </a:endParaRPr>
          </a:p>
        </p:txBody>
      </p:sp>
      <p:sp>
        <p:nvSpPr>
          <p:cNvPr id="2" name="灯片编号占位符 1"/>
          <p:cNvSpPr>
            <a:spLocks noGrp="1"/>
          </p:cNvSpPr>
          <p:nvPr>
            <p:ph type="sldNum" sz="quarter" idx="10"/>
          </p:nvPr>
        </p:nvSpPr>
        <p:spPr/>
        <p:txBody>
          <a:bodyPr/>
          <a:lstStyle/>
          <a:p>
            <a:pPr>
              <a:defRPr/>
            </a:pPr>
            <a:fld id="{6C33A26F-46D3-4C9E-A7B0-E688B534CE56}" type="slidenum">
              <a:rPr lang="zh-CN" altLang="en-US"/>
              <a:pPr>
                <a:defRPr/>
              </a:pPr>
              <a:t>98</a:t>
            </a:fld>
            <a:endParaRPr lang="zh-CN" altLang="en-US"/>
          </a:p>
        </p:txBody>
      </p:sp>
      <p:sp>
        <p:nvSpPr>
          <p:cNvPr id="3" name="AutoShape 2"/>
          <p:cNvSpPr>
            <a:spLocks noChangeArrowheads="1"/>
          </p:cNvSpPr>
          <p:nvPr/>
        </p:nvSpPr>
        <p:spPr bwMode="auto">
          <a:xfrm>
            <a:off x="500063" y="2000250"/>
            <a:ext cx="4243387" cy="4164013"/>
          </a:xfrm>
          <a:prstGeom prst="roundRect">
            <a:avLst>
              <a:gd name="adj" fmla="val 5532"/>
            </a:avLst>
          </a:prstGeom>
          <a:gradFill rotWithShape="0">
            <a:gsLst>
              <a:gs pos="0">
                <a:srgbClr val="DCF199"/>
              </a:gs>
              <a:gs pos="50000">
                <a:schemeClr val="bg1"/>
              </a:gs>
              <a:gs pos="100000">
                <a:srgbClr val="DCF199"/>
              </a:gs>
            </a:gsLst>
            <a:lin ang="5400000" scaled="1"/>
          </a:gradFill>
          <a:ln w="9525">
            <a:noFill/>
            <a:round/>
            <a:headEnd/>
            <a:tailEnd/>
          </a:ln>
          <a:effectLst>
            <a:outerShdw dist="35921" dir="2700000" algn="ctr" rotWithShape="0">
              <a:schemeClr val="folHlink"/>
            </a:outerShdw>
          </a:effectLst>
        </p:spPr>
        <p:txBody>
          <a:bodyPr wrap="none" anchor="ctr"/>
          <a:lstStyle/>
          <a:p>
            <a:pPr fontAlgn="auto">
              <a:spcBef>
                <a:spcPts val="0"/>
              </a:spcBef>
              <a:spcAft>
                <a:spcPts val="0"/>
              </a:spcAft>
              <a:defRPr/>
            </a:pPr>
            <a:endParaRPr lang="zh-CN" altLang="en-US">
              <a:latin typeface="+mn-lt"/>
              <a:ea typeface="宋体" charset="-122"/>
            </a:endParaRPr>
          </a:p>
        </p:txBody>
      </p:sp>
      <p:sp>
        <p:nvSpPr>
          <p:cNvPr id="4" name="AutoShape 3"/>
          <p:cNvSpPr>
            <a:spLocks noChangeArrowheads="1"/>
          </p:cNvSpPr>
          <p:nvPr/>
        </p:nvSpPr>
        <p:spPr bwMode="auto">
          <a:xfrm>
            <a:off x="606425" y="2079625"/>
            <a:ext cx="4043363" cy="3973513"/>
          </a:xfrm>
          <a:prstGeom prst="roundRect">
            <a:avLst>
              <a:gd name="adj" fmla="val 4324"/>
            </a:avLst>
          </a:prstGeom>
          <a:solidFill>
            <a:schemeClr val="bg1"/>
          </a:solidFill>
          <a:ln w="12700">
            <a:noFill/>
            <a:round/>
            <a:headEnd/>
            <a:tailEnd/>
          </a:ln>
          <a:effectLst>
            <a:prstShdw prst="shdw18" dist="17961" dir="13500000">
              <a:schemeClr val="bg1">
                <a:gamma/>
                <a:shade val="60000"/>
                <a:invGamma/>
              </a:schemeClr>
            </a:prstShdw>
          </a:effectLst>
        </p:spPr>
        <p:txBody>
          <a:bodyPr/>
          <a:lstStyle/>
          <a:p>
            <a:pPr fontAlgn="auto">
              <a:lnSpc>
                <a:spcPct val="130000"/>
              </a:lnSpc>
              <a:spcBef>
                <a:spcPts val="0"/>
              </a:spcBef>
              <a:spcAft>
                <a:spcPts val="0"/>
              </a:spcAft>
              <a:defRPr/>
            </a:pPr>
            <a:endParaRPr lang="en-US" altLang="ko-KR" sz="1300" dirty="0">
              <a:latin typeface="宋体" charset="-122"/>
              <a:ea typeface="宋体" charset="-122"/>
            </a:endParaRPr>
          </a:p>
          <a:p>
            <a:pPr algn="just" fontAlgn="auto">
              <a:lnSpc>
                <a:spcPct val="120000"/>
              </a:lnSpc>
              <a:spcBef>
                <a:spcPts val="0"/>
              </a:spcBef>
              <a:spcAft>
                <a:spcPts val="0"/>
              </a:spcAft>
              <a:defRPr/>
            </a:pPr>
            <a:endParaRPr lang="en-US" altLang="ko-KR" sz="1300" dirty="0">
              <a:latin typeface="宋体" charset="-122"/>
              <a:ea typeface="宋体" charset="-122"/>
            </a:endParaRPr>
          </a:p>
        </p:txBody>
      </p:sp>
      <p:pic>
        <p:nvPicPr>
          <p:cNvPr id="116742" name="Picture 13" descr="공정도"/>
          <p:cNvPicPr>
            <a:picLocks noChangeAspect="1" noChangeArrowheads="1"/>
          </p:cNvPicPr>
          <p:nvPr/>
        </p:nvPicPr>
        <p:blipFill>
          <a:blip r:embed="rId2" cstate="print"/>
          <a:srcRect/>
          <a:stretch>
            <a:fillRect/>
          </a:stretch>
        </p:blipFill>
        <p:spPr bwMode="auto">
          <a:xfrm>
            <a:off x="652463" y="2136775"/>
            <a:ext cx="3919537" cy="3892550"/>
          </a:xfrm>
          <a:prstGeom prst="rect">
            <a:avLst/>
          </a:prstGeom>
          <a:noFill/>
          <a:ln w="9525">
            <a:noFill/>
            <a:miter lim="800000"/>
            <a:headEnd/>
            <a:tailEnd/>
          </a:ln>
        </p:spPr>
      </p:pic>
      <p:sp>
        <p:nvSpPr>
          <p:cNvPr id="6" name="Text Box 14"/>
          <p:cNvSpPr txBox="1">
            <a:spLocks noChangeArrowheads="1"/>
          </p:cNvSpPr>
          <p:nvPr/>
        </p:nvSpPr>
        <p:spPr bwMode="auto">
          <a:xfrm>
            <a:off x="5000625" y="2227263"/>
            <a:ext cx="3319463"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fontAlgn="auto">
              <a:lnSpc>
                <a:spcPct val="160000"/>
              </a:lnSpc>
              <a:spcBef>
                <a:spcPts val="0"/>
              </a:spcBef>
              <a:spcAft>
                <a:spcPts val="0"/>
              </a:spcAft>
              <a:defRPr/>
            </a:pPr>
            <a:r>
              <a:rPr lang="zh-CN" altLang="zh-CN" sz="1400" b="1" dirty="0">
                <a:solidFill>
                  <a:schemeClr val="tx2"/>
                </a:solidFill>
                <a:latin typeface="宋体" pitchFamily="2" charset="-122"/>
                <a:ea typeface="+mn-ea"/>
              </a:rPr>
              <a:t>将</a:t>
            </a:r>
            <a:r>
              <a:rPr lang="ko-KR" altLang="zh-CN" sz="1400" b="1" dirty="0">
                <a:solidFill>
                  <a:schemeClr val="tx2"/>
                </a:solidFill>
                <a:latin typeface="宋体" pitchFamily="2" charset="-122"/>
                <a:ea typeface="+mn-ea"/>
              </a:rPr>
              <a:t>餐</a:t>
            </a:r>
            <a:r>
              <a:rPr lang="ko-KR" altLang="en-US" sz="1400" b="1" dirty="0">
                <a:solidFill>
                  <a:schemeClr val="tx2"/>
                </a:solidFill>
                <a:latin typeface="宋体" pitchFamily="2" charset="-122"/>
                <a:ea typeface="+mn-ea"/>
              </a:rPr>
              <a:t>厨</a:t>
            </a:r>
            <a:r>
              <a:rPr lang="ko-KR" altLang="zh-CN" sz="1400" b="1" dirty="0">
                <a:solidFill>
                  <a:schemeClr val="tx2"/>
                </a:solidFill>
                <a:latin typeface="宋体" pitchFamily="2" charset="-122"/>
                <a:ea typeface="+mn-ea"/>
              </a:rPr>
              <a:t>垃圾</a:t>
            </a:r>
            <a:r>
              <a:rPr lang="ko-KR" altLang="en-US" sz="1400" b="1" dirty="0">
                <a:solidFill>
                  <a:schemeClr val="tx2"/>
                </a:solidFill>
                <a:latin typeface="宋体" pitchFamily="2" charset="-122"/>
                <a:ea typeface="+mn-ea"/>
              </a:rPr>
              <a:t>投</a:t>
            </a:r>
            <a:r>
              <a:rPr lang="ko-KR" altLang="zh-CN" sz="1400" b="1" dirty="0">
                <a:solidFill>
                  <a:schemeClr val="tx2"/>
                </a:solidFill>
                <a:latin typeface="宋体" pitchFamily="2" charset="-122"/>
                <a:ea typeface="+mn-ea"/>
              </a:rPr>
              <a:t>入</a:t>
            </a:r>
            <a:r>
              <a:rPr lang="ko-KR" altLang="en-US" sz="1400" b="1" dirty="0">
                <a:solidFill>
                  <a:schemeClr val="tx2"/>
                </a:solidFill>
                <a:latin typeface="宋体" pitchFamily="2" charset="-122"/>
                <a:ea typeface="+mn-ea"/>
              </a:rPr>
              <a:t>到</a:t>
            </a:r>
            <a:r>
              <a:rPr lang="zh-CN" altLang="en-US" sz="1400" b="1" dirty="0">
                <a:solidFill>
                  <a:schemeClr val="tx2"/>
                </a:solidFill>
                <a:latin typeface="宋体" pitchFamily="2" charset="-122"/>
                <a:ea typeface="+mn-ea"/>
              </a:rPr>
              <a:t>储料罐</a:t>
            </a:r>
            <a:r>
              <a:rPr lang="en-US" altLang="zh-CN" sz="1400" b="1" dirty="0">
                <a:solidFill>
                  <a:schemeClr val="tx2"/>
                </a:solidFill>
                <a:latin typeface="宋体" pitchFamily="2" charset="-122"/>
                <a:ea typeface="+mn-ea"/>
              </a:rPr>
              <a:t>(</a:t>
            </a:r>
            <a:r>
              <a:rPr lang="zh-CN" altLang="en-US" sz="1400" b="1" dirty="0">
                <a:solidFill>
                  <a:schemeClr val="tx2"/>
                </a:solidFill>
                <a:latin typeface="宋体" pitchFamily="2" charset="-122"/>
                <a:ea typeface="+mn-ea"/>
              </a:rPr>
              <a:t>地下储藏设备</a:t>
            </a:r>
            <a:r>
              <a:rPr lang="en-US" altLang="zh-CN" sz="1400" b="1" dirty="0">
                <a:solidFill>
                  <a:schemeClr val="tx2"/>
                </a:solidFill>
                <a:latin typeface="宋体" pitchFamily="2" charset="-122"/>
                <a:ea typeface="+mn-ea"/>
              </a:rPr>
              <a:t>)</a:t>
            </a:r>
            <a:endParaRPr lang="en-US" altLang="ko-KR" sz="1400" b="1" dirty="0">
              <a:solidFill>
                <a:schemeClr val="tx2"/>
              </a:solidFill>
              <a:latin typeface="宋体" pitchFamily="2" charset="-122"/>
              <a:ea typeface="+mn-ea"/>
            </a:endParaRPr>
          </a:p>
        </p:txBody>
      </p:sp>
      <p:sp>
        <p:nvSpPr>
          <p:cNvPr id="8" name="AutoShape 16"/>
          <p:cNvSpPr>
            <a:spLocks noChangeArrowheads="1"/>
          </p:cNvSpPr>
          <p:nvPr/>
        </p:nvSpPr>
        <p:spPr bwMode="auto">
          <a:xfrm>
            <a:off x="4980560" y="1857364"/>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zh-CN" altLang="en-US" sz="1600" b="1" dirty="0">
                <a:solidFill>
                  <a:srgbClr val="FFFF00"/>
                </a:solidFill>
                <a:latin typeface="+mn-ea"/>
              </a:rPr>
              <a:t>进  料</a:t>
            </a:r>
            <a:endParaRPr lang="en-US" altLang="ko-KR" sz="1600" b="1" dirty="0">
              <a:solidFill>
                <a:srgbClr val="FFFF00"/>
              </a:solidFill>
              <a:latin typeface="+mn-ea"/>
            </a:endParaRPr>
          </a:p>
        </p:txBody>
      </p:sp>
      <p:sp>
        <p:nvSpPr>
          <p:cNvPr id="9" name="AutoShape 17"/>
          <p:cNvSpPr>
            <a:spLocks noChangeArrowheads="1"/>
          </p:cNvSpPr>
          <p:nvPr/>
        </p:nvSpPr>
        <p:spPr bwMode="auto">
          <a:xfrm>
            <a:off x="4980560" y="2587174"/>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ko-KR" altLang="zh-CN" sz="1600" b="1" dirty="0">
                <a:solidFill>
                  <a:srgbClr val="FFFF00"/>
                </a:solidFill>
                <a:latin typeface="+mn-ea"/>
              </a:rPr>
              <a:t>破</a:t>
            </a:r>
            <a:r>
              <a:rPr lang="en-US" altLang="ko-KR" sz="1600" b="1" dirty="0">
                <a:solidFill>
                  <a:srgbClr val="FFFF00"/>
                </a:solidFill>
                <a:latin typeface="+mn-ea"/>
              </a:rPr>
              <a:t>  </a:t>
            </a:r>
            <a:r>
              <a:rPr lang="ko-KR" altLang="en-US" sz="1600" b="1" dirty="0">
                <a:solidFill>
                  <a:srgbClr val="FFFF00"/>
                </a:solidFill>
                <a:latin typeface="+mn-ea"/>
              </a:rPr>
              <a:t>碎</a:t>
            </a:r>
            <a:endParaRPr lang="en-US" altLang="ko-KR" sz="1600" b="1" dirty="0">
              <a:solidFill>
                <a:srgbClr val="FFFF00"/>
              </a:solidFill>
              <a:latin typeface="+mn-ea"/>
            </a:endParaRPr>
          </a:p>
        </p:txBody>
      </p:sp>
      <p:sp>
        <p:nvSpPr>
          <p:cNvPr id="13" name="Text Box 21"/>
          <p:cNvSpPr txBox="1">
            <a:spLocks noChangeArrowheads="1"/>
          </p:cNvSpPr>
          <p:nvPr/>
        </p:nvSpPr>
        <p:spPr bwMode="auto">
          <a:xfrm>
            <a:off x="4989513" y="3695700"/>
            <a:ext cx="3319462"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eaLnBrk="0" fontAlgn="auto" hangingPunct="0">
              <a:lnSpc>
                <a:spcPct val="120000"/>
              </a:lnSpc>
              <a:spcBef>
                <a:spcPts val="0"/>
              </a:spcBef>
              <a:spcAft>
                <a:spcPts val="0"/>
              </a:spcAft>
              <a:defRPr/>
            </a:pPr>
            <a:r>
              <a:rPr lang="ko-KR" altLang="zh-CN" sz="1400" b="1" dirty="0">
                <a:solidFill>
                  <a:schemeClr val="tx2"/>
                </a:solidFill>
                <a:latin typeface="宋体" pitchFamily="2" charset="-122"/>
                <a:ea typeface="+mn-ea"/>
              </a:rPr>
              <a:t>便</a:t>
            </a:r>
            <a:r>
              <a:rPr lang="ko-KR" altLang="en-US" sz="1400" b="1" dirty="0">
                <a:solidFill>
                  <a:schemeClr val="tx2"/>
                </a:solidFill>
                <a:latin typeface="宋体" pitchFamily="2" charset="-122"/>
                <a:ea typeface="+mn-ea"/>
              </a:rPr>
              <a:t>于</a:t>
            </a:r>
            <a:r>
              <a:rPr lang="ko-KR" altLang="zh-CN" sz="1400" b="1" dirty="0">
                <a:solidFill>
                  <a:schemeClr val="tx2"/>
                </a:solidFill>
                <a:latin typeface="宋体" pitchFamily="2" charset="-122"/>
                <a:ea typeface="+mn-ea"/>
              </a:rPr>
              <a:t>干</a:t>
            </a:r>
            <a:r>
              <a:rPr lang="ko-KR" altLang="en-US" sz="1400" b="1" dirty="0">
                <a:solidFill>
                  <a:schemeClr val="tx2"/>
                </a:solidFill>
                <a:latin typeface="宋体" pitchFamily="2" charset="-122"/>
                <a:ea typeface="+mn-ea"/>
              </a:rPr>
              <a:t>燥</a:t>
            </a:r>
            <a:r>
              <a:rPr lang="ko-KR" altLang="zh-CN" sz="1400" b="1" dirty="0">
                <a:solidFill>
                  <a:schemeClr val="tx2"/>
                </a:solidFill>
                <a:latin typeface="宋体" pitchFamily="2" charset="-122"/>
                <a:ea typeface="+mn-ea"/>
              </a:rPr>
              <a:t>脱</a:t>
            </a:r>
            <a:r>
              <a:rPr lang="ko-KR" altLang="en-US" sz="1400" b="1" dirty="0">
                <a:solidFill>
                  <a:schemeClr val="tx2"/>
                </a:solidFill>
                <a:latin typeface="宋体" pitchFamily="2" charset="-122"/>
                <a:ea typeface="+mn-ea"/>
              </a:rPr>
              <a:t>去</a:t>
            </a:r>
            <a:r>
              <a:rPr lang="ko-KR" altLang="zh-CN" sz="1400" b="1" dirty="0">
                <a:solidFill>
                  <a:schemeClr val="tx2"/>
                </a:solidFill>
                <a:latin typeface="宋体" pitchFamily="2" charset="-122"/>
                <a:ea typeface="+mn-ea"/>
              </a:rPr>
              <a:t>水</a:t>
            </a:r>
            <a:r>
              <a:rPr lang="zh-CN" altLang="en-US" sz="1400" b="1" dirty="0">
                <a:solidFill>
                  <a:schemeClr val="tx2"/>
                </a:solidFill>
                <a:latin typeface="宋体" pitchFamily="2" charset="-122"/>
                <a:ea typeface="+mn-ea"/>
              </a:rPr>
              <a:t>分</a:t>
            </a:r>
            <a:r>
              <a:rPr lang="en-US" altLang="ko-KR" sz="1400" b="1" dirty="0">
                <a:solidFill>
                  <a:schemeClr val="tx2"/>
                </a:solidFill>
                <a:latin typeface="宋体" pitchFamily="2" charset="-122"/>
                <a:ea typeface="+mn-ea"/>
              </a:rPr>
              <a:t>, Screw  Press </a:t>
            </a:r>
            <a:r>
              <a:rPr lang="ko-KR" altLang="zh-CN" sz="1400" b="1" dirty="0">
                <a:solidFill>
                  <a:schemeClr val="tx2"/>
                </a:solidFill>
                <a:latin typeface="宋体" pitchFamily="2" charset="-122"/>
                <a:ea typeface="+mn-ea"/>
              </a:rPr>
              <a:t>方</a:t>
            </a:r>
            <a:r>
              <a:rPr lang="ko-KR" altLang="en-US" sz="1400" b="1" dirty="0">
                <a:solidFill>
                  <a:schemeClr val="tx2"/>
                </a:solidFill>
                <a:latin typeface="宋体" pitchFamily="2" charset="-122"/>
                <a:ea typeface="+mn-ea"/>
              </a:rPr>
              <a:t>式</a:t>
            </a:r>
          </a:p>
        </p:txBody>
      </p:sp>
      <p:sp>
        <p:nvSpPr>
          <p:cNvPr id="14" name="AutoShape 22"/>
          <p:cNvSpPr>
            <a:spLocks noChangeArrowheads="1"/>
          </p:cNvSpPr>
          <p:nvPr/>
        </p:nvSpPr>
        <p:spPr bwMode="auto">
          <a:xfrm>
            <a:off x="4980560" y="3391393"/>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ko-KR" altLang="zh-CN" sz="1600" b="1" dirty="0">
                <a:solidFill>
                  <a:srgbClr val="FFFF00"/>
                </a:solidFill>
                <a:latin typeface="+mn-ea"/>
              </a:rPr>
              <a:t>脱</a:t>
            </a:r>
            <a:r>
              <a:rPr lang="en-US" altLang="ko-KR" sz="1600" b="1" dirty="0">
                <a:solidFill>
                  <a:srgbClr val="FFFF00"/>
                </a:solidFill>
                <a:latin typeface="+mn-ea"/>
              </a:rPr>
              <a:t>  </a:t>
            </a:r>
            <a:r>
              <a:rPr lang="ko-KR" altLang="en-US" sz="1600" b="1" dirty="0">
                <a:solidFill>
                  <a:srgbClr val="FFFF00"/>
                </a:solidFill>
                <a:latin typeface="+mn-ea"/>
              </a:rPr>
              <a:t>水</a:t>
            </a:r>
            <a:endParaRPr lang="en-US" altLang="ko-KR" sz="1600" b="1" dirty="0">
              <a:solidFill>
                <a:srgbClr val="FFFF00"/>
              </a:solidFill>
              <a:latin typeface="+mn-ea"/>
            </a:endParaRPr>
          </a:p>
        </p:txBody>
      </p:sp>
      <p:sp>
        <p:nvSpPr>
          <p:cNvPr id="15" name="Text Box 23"/>
          <p:cNvSpPr txBox="1">
            <a:spLocks noChangeArrowheads="1"/>
          </p:cNvSpPr>
          <p:nvPr/>
        </p:nvSpPr>
        <p:spPr bwMode="auto">
          <a:xfrm>
            <a:off x="4989513" y="4429125"/>
            <a:ext cx="3319462"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fontAlgn="auto">
              <a:lnSpc>
                <a:spcPct val="160000"/>
              </a:lnSpc>
              <a:spcBef>
                <a:spcPts val="0"/>
              </a:spcBef>
              <a:spcAft>
                <a:spcPts val="0"/>
              </a:spcAft>
              <a:defRPr/>
            </a:pPr>
            <a:r>
              <a:rPr lang="ko-KR" altLang="zh-CN" sz="1400" b="1" dirty="0">
                <a:solidFill>
                  <a:schemeClr val="tx2"/>
                </a:solidFill>
                <a:latin typeface="宋体" pitchFamily="2" charset="-122"/>
                <a:ea typeface="+mn-ea"/>
              </a:rPr>
              <a:t>间接</a:t>
            </a:r>
            <a:r>
              <a:rPr lang="ko-KR" altLang="en-US" sz="1400" b="1" dirty="0">
                <a:solidFill>
                  <a:schemeClr val="tx2"/>
                </a:solidFill>
                <a:latin typeface="宋体" pitchFamily="2" charset="-122"/>
                <a:ea typeface="+mn-ea"/>
              </a:rPr>
              <a:t>加</a:t>
            </a:r>
            <a:r>
              <a:rPr lang="ko-KR" altLang="zh-CN" sz="1400" b="1" dirty="0">
                <a:solidFill>
                  <a:schemeClr val="tx2"/>
                </a:solidFill>
                <a:latin typeface="宋体" pitchFamily="2" charset="-122"/>
                <a:ea typeface="+mn-ea"/>
              </a:rPr>
              <a:t>热</a:t>
            </a:r>
            <a:r>
              <a:rPr lang="ko-KR" altLang="en-US" sz="1400" b="1" dirty="0">
                <a:solidFill>
                  <a:schemeClr val="tx2"/>
                </a:solidFill>
                <a:latin typeface="宋体" pitchFamily="2" charset="-122"/>
                <a:ea typeface="+mn-ea"/>
              </a:rPr>
              <a:t>方式</a:t>
            </a:r>
            <a:r>
              <a:rPr lang="en-US" altLang="ko-KR" sz="1400" b="1" dirty="0">
                <a:solidFill>
                  <a:schemeClr val="tx2"/>
                </a:solidFill>
                <a:latin typeface="宋体" pitchFamily="2" charset="-122"/>
                <a:ea typeface="+mn-ea"/>
              </a:rPr>
              <a:t>,</a:t>
            </a:r>
            <a:r>
              <a:rPr lang="zh-CN" altLang="en-US" sz="1400" b="1" dirty="0">
                <a:solidFill>
                  <a:schemeClr val="tx2"/>
                </a:solidFill>
                <a:latin typeface="宋体" pitchFamily="2" charset="-122"/>
                <a:ea typeface="+mn-ea"/>
              </a:rPr>
              <a:t>加热时保留高营养成分</a:t>
            </a:r>
            <a:endParaRPr lang="ko-KR" altLang="en-US" sz="1400" b="1" dirty="0">
              <a:solidFill>
                <a:schemeClr val="tx2"/>
              </a:solidFill>
              <a:latin typeface="宋体" pitchFamily="2" charset="-122"/>
              <a:ea typeface="+mn-ea"/>
            </a:endParaRPr>
          </a:p>
        </p:txBody>
      </p:sp>
      <p:sp>
        <p:nvSpPr>
          <p:cNvPr id="16" name="AutoShape 24"/>
          <p:cNvSpPr>
            <a:spLocks noChangeArrowheads="1"/>
          </p:cNvSpPr>
          <p:nvPr/>
        </p:nvSpPr>
        <p:spPr bwMode="auto">
          <a:xfrm>
            <a:off x="4980560" y="4124174"/>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ko-KR" altLang="zh-CN" sz="1600" b="1" dirty="0">
                <a:solidFill>
                  <a:srgbClr val="FFFF00"/>
                </a:solidFill>
                <a:latin typeface="+mn-ea"/>
              </a:rPr>
              <a:t>干</a:t>
            </a:r>
            <a:r>
              <a:rPr lang="en-US" altLang="ko-KR" sz="1600" b="1" dirty="0">
                <a:solidFill>
                  <a:srgbClr val="FFFF00"/>
                </a:solidFill>
                <a:latin typeface="+mn-ea"/>
              </a:rPr>
              <a:t>  </a:t>
            </a:r>
            <a:r>
              <a:rPr lang="ko-KR" altLang="en-US" sz="1600" b="1" dirty="0">
                <a:solidFill>
                  <a:srgbClr val="FFFF00"/>
                </a:solidFill>
                <a:latin typeface="+mn-ea"/>
              </a:rPr>
              <a:t>燥</a:t>
            </a:r>
            <a:endParaRPr lang="en-US" altLang="ko-KR" sz="1600" b="1" dirty="0">
              <a:solidFill>
                <a:srgbClr val="FFFF00"/>
              </a:solidFill>
              <a:latin typeface="+mn-ea"/>
            </a:endParaRPr>
          </a:p>
        </p:txBody>
      </p:sp>
      <p:sp>
        <p:nvSpPr>
          <p:cNvPr id="17" name="Text Box 25"/>
          <p:cNvSpPr txBox="1">
            <a:spLocks noChangeArrowheads="1"/>
          </p:cNvSpPr>
          <p:nvPr/>
        </p:nvSpPr>
        <p:spPr bwMode="auto">
          <a:xfrm>
            <a:off x="4989513" y="5164138"/>
            <a:ext cx="3319462"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fontAlgn="auto">
              <a:lnSpc>
                <a:spcPct val="160000"/>
              </a:lnSpc>
              <a:spcBef>
                <a:spcPts val="0"/>
              </a:spcBef>
              <a:spcAft>
                <a:spcPts val="0"/>
              </a:spcAft>
              <a:defRPr/>
            </a:pPr>
            <a:r>
              <a:rPr lang="zh-CN" altLang="en-US" sz="1400" b="1" dirty="0">
                <a:solidFill>
                  <a:schemeClr val="tx2"/>
                </a:solidFill>
                <a:latin typeface="宋体" pitchFamily="2" charset="-122"/>
                <a:ea typeface="+mn-ea"/>
              </a:rPr>
              <a:t>常温冷却处理及调节水分含量</a:t>
            </a:r>
            <a:endParaRPr lang="ko-KR" altLang="en-US" sz="1400" b="1" dirty="0">
              <a:solidFill>
                <a:schemeClr val="tx2"/>
              </a:solidFill>
              <a:latin typeface="宋体" pitchFamily="2" charset="-122"/>
              <a:ea typeface="+mn-ea"/>
            </a:endParaRPr>
          </a:p>
        </p:txBody>
      </p:sp>
      <p:sp>
        <p:nvSpPr>
          <p:cNvPr id="18" name="AutoShape 26"/>
          <p:cNvSpPr>
            <a:spLocks noChangeArrowheads="1"/>
          </p:cNvSpPr>
          <p:nvPr/>
        </p:nvSpPr>
        <p:spPr bwMode="auto">
          <a:xfrm>
            <a:off x="4980560" y="4856955"/>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ko-KR" altLang="zh-CN" sz="1600" b="1" dirty="0">
                <a:solidFill>
                  <a:srgbClr val="FFFF00"/>
                </a:solidFill>
                <a:latin typeface="+mn-ea"/>
              </a:rPr>
              <a:t>冷</a:t>
            </a:r>
            <a:r>
              <a:rPr lang="en-US" altLang="ko-KR" sz="1600" b="1" dirty="0">
                <a:solidFill>
                  <a:srgbClr val="FFFF00"/>
                </a:solidFill>
                <a:latin typeface="+mn-ea"/>
              </a:rPr>
              <a:t>  </a:t>
            </a:r>
            <a:r>
              <a:rPr lang="ko-KR" altLang="en-US" sz="1600" b="1" dirty="0">
                <a:solidFill>
                  <a:srgbClr val="FFFF00"/>
                </a:solidFill>
                <a:latin typeface="+mn-ea"/>
              </a:rPr>
              <a:t>却</a:t>
            </a:r>
            <a:endParaRPr lang="en-US" altLang="ko-KR" sz="1600" b="1" dirty="0">
              <a:solidFill>
                <a:srgbClr val="FFFF00"/>
              </a:solidFill>
              <a:latin typeface="+mn-ea"/>
            </a:endParaRPr>
          </a:p>
        </p:txBody>
      </p:sp>
      <p:sp>
        <p:nvSpPr>
          <p:cNvPr id="20" name="Text Box 28"/>
          <p:cNvSpPr txBox="1">
            <a:spLocks noChangeArrowheads="1"/>
          </p:cNvSpPr>
          <p:nvPr/>
        </p:nvSpPr>
        <p:spPr bwMode="auto">
          <a:xfrm>
            <a:off x="4989513" y="5897563"/>
            <a:ext cx="3319462" cy="317500"/>
          </a:xfrm>
          <a:prstGeom prst="rect">
            <a:avLst/>
          </a:prstGeom>
          <a:solidFill>
            <a:schemeClr val="accent1">
              <a:lumMod val="20000"/>
              <a:lumOff val="80000"/>
            </a:schemeClr>
          </a:solidFill>
          <a:ln w="9525">
            <a:noFill/>
            <a:miter lim="800000"/>
            <a:headEnd/>
            <a:tailEnd/>
          </a:ln>
        </p:spPr>
        <p:txBody>
          <a:bodyPr wrap="none" lIns="72000" tIns="0" rIns="0" bIns="0" anchor="ctr"/>
          <a:lstStyle/>
          <a:p>
            <a:pPr marL="457200" indent="-457200" fontAlgn="auto">
              <a:lnSpc>
                <a:spcPct val="160000"/>
              </a:lnSpc>
              <a:spcBef>
                <a:spcPts val="0"/>
              </a:spcBef>
              <a:spcAft>
                <a:spcPts val="0"/>
              </a:spcAft>
              <a:defRPr/>
            </a:pPr>
            <a:r>
              <a:rPr lang="zh-CN" altLang="zh-CN" sz="1400" b="1">
                <a:solidFill>
                  <a:schemeClr val="tx2"/>
                </a:solidFill>
                <a:latin typeface="宋体" pitchFamily="2" charset="-122"/>
                <a:ea typeface="+mn-ea"/>
              </a:rPr>
              <a:t>采用统一规格</a:t>
            </a:r>
            <a:r>
              <a:rPr lang="ko-KR" altLang="zh-CN" sz="1400" b="1">
                <a:solidFill>
                  <a:schemeClr val="tx2"/>
                </a:solidFill>
                <a:latin typeface="宋体" pitchFamily="2" charset="-122"/>
                <a:ea typeface="+mn-ea"/>
              </a:rPr>
              <a:t>包</a:t>
            </a:r>
            <a:r>
              <a:rPr lang="ko-KR" altLang="en-US" sz="1400" b="1">
                <a:solidFill>
                  <a:schemeClr val="tx2"/>
                </a:solidFill>
                <a:latin typeface="宋体" pitchFamily="2" charset="-122"/>
                <a:ea typeface="+mn-ea"/>
              </a:rPr>
              <a:t>装</a:t>
            </a:r>
            <a:r>
              <a:rPr lang="zh-CN" altLang="en-US" sz="1400" b="1">
                <a:solidFill>
                  <a:schemeClr val="tx2"/>
                </a:solidFill>
                <a:latin typeface="宋体" pitchFamily="2" charset="-122"/>
                <a:ea typeface="+mn-ea"/>
              </a:rPr>
              <a:t>出售</a:t>
            </a:r>
            <a:endParaRPr lang="ko-KR" altLang="en-US" sz="1400" b="1">
              <a:solidFill>
                <a:schemeClr val="tx2"/>
              </a:solidFill>
              <a:latin typeface="宋体" pitchFamily="2" charset="-122"/>
              <a:ea typeface="+mn-ea"/>
            </a:endParaRPr>
          </a:p>
        </p:txBody>
      </p:sp>
      <p:sp>
        <p:nvSpPr>
          <p:cNvPr id="21" name="AutoShape 29"/>
          <p:cNvSpPr>
            <a:spLocks noChangeArrowheads="1"/>
          </p:cNvSpPr>
          <p:nvPr/>
        </p:nvSpPr>
        <p:spPr bwMode="auto">
          <a:xfrm>
            <a:off x="4980560" y="5589735"/>
            <a:ext cx="1377390" cy="285752"/>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anchor="ctr"/>
          <a:lstStyle/>
          <a:p>
            <a:pPr marL="457200" indent="-457200" algn="ctr" eaLnBrk="0" fontAlgn="auto" hangingPunct="0">
              <a:lnSpc>
                <a:spcPct val="120000"/>
              </a:lnSpc>
              <a:spcBef>
                <a:spcPts val="0"/>
              </a:spcBef>
              <a:spcAft>
                <a:spcPts val="0"/>
              </a:spcAft>
              <a:defRPr/>
            </a:pPr>
            <a:r>
              <a:rPr lang="ko-KR" altLang="zh-CN" sz="1600" b="1" dirty="0">
                <a:solidFill>
                  <a:srgbClr val="FFFF00"/>
                </a:solidFill>
                <a:latin typeface="+mn-ea"/>
              </a:rPr>
              <a:t>出</a:t>
            </a:r>
            <a:r>
              <a:rPr lang="en-US" altLang="ko-KR" sz="1600" b="1" dirty="0">
                <a:solidFill>
                  <a:srgbClr val="FFFF00"/>
                </a:solidFill>
                <a:latin typeface="+mn-ea"/>
              </a:rPr>
              <a:t>  </a:t>
            </a:r>
            <a:r>
              <a:rPr lang="ko-KR" altLang="en-US" sz="1600" b="1" dirty="0">
                <a:solidFill>
                  <a:srgbClr val="FFFF00"/>
                </a:solidFill>
                <a:latin typeface="+mn-ea"/>
              </a:rPr>
              <a:t>售</a:t>
            </a:r>
            <a:endParaRPr lang="en-US" altLang="ko-KR" sz="1600" b="1" dirty="0">
              <a:solidFill>
                <a:srgbClr val="FFFF00"/>
              </a:solidFill>
              <a:latin typeface="+mn-ea"/>
            </a:endParaRPr>
          </a:p>
        </p:txBody>
      </p:sp>
      <p:sp>
        <p:nvSpPr>
          <p:cNvPr id="116766" name="Text Box 46"/>
          <p:cNvSpPr txBox="1">
            <a:spLocks noChangeArrowheads="1"/>
          </p:cNvSpPr>
          <p:nvPr/>
        </p:nvSpPr>
        <p:spPr bwMode="auto">
          <a:xfrm>
            <a:off x="712788" y="2246313"/>
            <a:ext cx="908050"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①</a:t>
            </a:r>
            <a:r>
              <a:rPr lang="ko-KR" altLang="zh-CN" sz="1200" b="1">
                <a:solidFill>
                  <a:srgbClr val="C00000"/>
                </a:solidFill>
                <a:latin typeface="宋体" pitchFamily="2" charset="-122"/>
                <a:ea typeface="맑은 고딕" pitchFamily="34" charset="-127"/>
              </a:rPr>
              <a:t>收运</a:t>
            </a:r>
            <a:endParaRPr lang="ko-KR" altLang="en-US" sz="1200" b="1">
              <a:solidFill>
                <a:srgbClr val="C00000"/>
              </a:solidFill>
              <a:latin typeface="宋体" pitchFamily="2" charset="-122"/>
              <a:ea typeface="맑은 고딕" pitchFamily="34" charset="-127"/>
            </a:endParaRPr>
          </a:p>
        </p:txBody>
      </p:sp>
      <p:sp>
        <p:nvSpPr>
          <p:cNvPr id="116767" name="Text Box 47"/>
          <p:cNvSpPr txBox="1">
            <a:spLocks noChangeArrowheads="1"/>
          </p:cNvSpPr>
          <p:nvPr/>
        </p:nvSpPr>
        <p:spPr bwMode="auto">
          <a:xfrm>
            <a:off x="1273175" y="2840038"/>
            <a:ext cx="908050"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②</a:t>
            </a:r>
            <a:r>
              <a:rPr lang="ko-KR" altLang="zh-CN" sz="1200" b="1">
                <a:solidFill>
                  <a:srgbClr val="C00000"/>
                </a:solidFill>
                <a:latin typeface="宋体" pitchFamily="2" charset="-122"/>
                <a:ea typeface="맑은 고딕" pitchFamily="34" charset="-127"/>
              </a:rPr>
              <a:t>储</a:t>
            </a:r>
            <a:r>
              <a:rPr lang="ko-KR" altLang="en-US" sz="1200" b="1">
                <a:solidFill>
                  <a:srgbClr val="C00000"/>
                </a:solidFill>
                <a:latin typeface="宋体" pitchFamily="2" charset="-122"/>
                <a:ea typeface="맑은 고딕" pitchFamily="34" charset="-127"/>
              </a:rPr>
              <a:t>料</a:t>
            </a:r>
            <a:r>
              <a:rPr lang="ko-KR" altLang="zh-CN" sz="1200" b="1">
                <a:solidFill>
                  <a:srgbClr val="C00000"/>
                </a:solidFill>
                <a:latin typeface="宋体" pitchFamily="2" charset="-122"/>
                <a:ea typeface="맑은 고딕" pitchFamily="34" charset="-127"/>
              </a:rPr>
              <a:t>罐</a:t>
            </a:r>
            <a:endParaRPr lang="ko-KR" altLang="en-US" sz="1200" b="1">
              <a:solidFill>
                <a:srgbClr val="C00000"/>
              </a:solidFill>
              <a:latin typeface="宋体" pitchFamily="2" charset="-122"/>
              <a:ea typeface="맑은 고딕" pitchFamily="34" charset="-127"/>
            </a:endParaRPr>
          </a:p>
        </p:txBody>
      </p:sp>
      <p:sp>
        <p:nvSpPr>
          <p:cNvPr id="116768" name="Text Box 48"/>
          <p:cNvSpPr txBox="1">
            <a:spLocks noChangeArrowheads="1"/>
          </p:cNvSpPr>
          <p:nvPr/>
        </p:nvSpPr>
        <p:spPr bwMode="auto">
          <a:xfrm>
            <a:off x="2344738" y="2246313"/>
            <a:ext cx="1470025"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③</a:t>
            </a:r>
            <a:r>
              <a:rPr lang="ko-KR" altLang="zh-CN" sz="1200" b="1">
                <a:solidFill>
                  <a:srgbClr val="C00000"/>
                </a:solidFill>
                <a:latin typeface="宋体" pitchFamily="2" charset="-122"/>
                <a:ea typeface="맑은 고딕" pitchFamily="34" charset="-127"/>
              </a:rPr>
              <a:t>破</a:t>
            </a:r>
            <a:r>
              <a:rPr lang="ko-KR" altLang="en-US" sz="1200" b="1">
                <a:solidFill>
                  <a:srgbClr val="C00000"/>
                </a:solidFill>
                <a:latin typeface="宋体" pitchFamily="2" charset="-122"/>
                <a:ea typeface="맑은 고딕" pitchFamily="34" charset="-127"/>
              </a:rPr>
              <a:t>碎</a:t>
            </a:r>
            <a:r>
              <a:rPr lang="ko-KR" altLang="zh-CN" sz="1200" b="1">
                <a:solidFill>
                  <a:srgbClr val="C00000"/>
                </a:solidFill>
                <a:latin typeface="宋体" pitchFamily="2" charset="-122"/>
                <a:ea typeface="맑은 고딕" pitchFamily="34" charset="-127"/>
              </a:rPr>
              <a:t>筛选</a:t>
            </a:r>
            <a:r>
              <a:rPr lang="ko-KR" altLang="en-US" sz="1200" b="1">
                <a:solidFill>
                  <a:srgbClr val="C00000"/>
                </a:solidFill>
                <a:latin typeface="宋体" pitchFamily="2" charset="-122"/>
                <a:ea typeface="맑은 고딕" pitchFamily="34" charset="-127"/>
              </a:rPr>
              <a:t>机</a:t>
            </a:r>
          </a:p>
        </p:txBody>
      </p:sp>
      <p:sp>
        <p:nvSpPr>
          <p:cNvPr id="116769" name="Text Box 49"/>
          <p:cNvSpPr txBox="1">
            <a:spLocks noChangeArrowheads="1"/>
          </p:cNvSpPr>
          <p:nvPr/>
        </p:nvSpPr>
        <p:spPr bwMode="auto">
          <a:xfrm>
            <a:off x="3808413" y="2652713"/>
            <a:ext cx="908050"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④</a:t>
            </a:r>
            <a:r>
              <a:rPr lang="ko-KR" altLang="zh-CN" sz="1200" b="1">
                <a:solidFill>
                  <a:srgbClr val="C00000"/>
                </a:solidFill>
                <a:latin typeface="宋体" pitchFamily="2" charset="-122"/>
                <a:ea typeface="맑은 고딕" pitchFamily="34" charset="-127"/>
              </a:rPr>
              <a:t>脱</a:t>
            </a:r>
            <a:r>
              <a:rPr lang="ko-KR" altLang="en-US" sz="1200" b="1">
                <a:solidFill>
                  <a:srgbClr val="C00000"/>
                </a:solidFill>
                <a:latin typeface="宋体" pitchFamily="2" charset="-122"/>
                <a:ea typeface="맑은 고딕" pitchFamily="34" charset="-127"/>
              </a:rPr>
              <a:t>水</a:t>
            </a:r>
            <a:r>
              <a:rPr lang="ko-KR" altLang="zh-CN" sz="1200" b="1">
                <a:solidFill>
                  <a:srgbClr val="C00000"/>
                </a:solidFill>
                <a:latin typeface="宋体" pitchFamily="2" charset="-122"/>
                <a:ea typeface="맑은 고딕" pitchFamily="34" charset="-127"/>
              </a:rPr>
              <a:t>机</a:t>
            </a:r>
            <a:endParaRPr lang="ko-KR" altLang="en-US" sz="1200" b="1">
              <a:solidFill>
                <a:srgbClr val="C00000"/>
              </a:solidFill>
              <a:latin typeface="宋体" pitchFamily="2" charset="-122"/>
              <a:ea typeface="맑은 고딕" pitchFamily="34" charset="-127"/>
            </a:endParaRPr>
          </a:p>
        </p:txBody>
      </p:sp>
      <p:sp>
        <p:nvSpPr>
          <p:cNvPr id="116770" name="Text Box 50"/>
          <p:cNvSpPr txBox="1">
            <a:spLocks noChangeArrowheads="1"/>
          </p:cNvSpPr>
          <p:nvPr/>
        </p:nvSpPr>
        <p:spPr bwMode="auto">
          <a:xfrm>
            <a:off x="3333750" y="3373438"/>
            <a:ext cx="1201738"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⑤</a:t>
            </a:r>
            <a:r>
              <a:rPr lang="ko-KR" altLang="zh-CN" sz="1200" b="1">
                <a:solidFill>
                  <a:srgbClr val="C00000"/>
                </a:solidFill>
                <a:latin typeface="宋体" pitchFamily="2" charset="-122"/>
                <a:ea typeface="맑은 고딕" pitchFamily="34" charset="-127"/>
              </a:rPr>
              <a:t>中</a:t>
            </a:r>
            <a:r>
              <a:rPr lang="ko-KR" altLang="en-US" sz="1200" b="1">
                <a:solidFill>
                  <a:srgbClr val="C00000"/>
                </a:solidFill>
                <a:latin typeface="宋体" pitchFamily="2" charset="-122"/>
                <a:ea typeface="맑은 고딕" pitchFamily="34" charset="-127"/>
              </a:rPr>
              <a:t>间</a:t>
            </a:r>
            <a:r>
              <a:rPr lang="ko-KR" altLang="zh-CN" sz="1200" b="1">
                <a:solidFill>
                  <a:srgbClr val="C00000"/>
                </a:solidFill>
                <a:latin typeface="宋体" pitchFamily="2" charset="-122"/>
                <a:ea typeface="맑은 고딕" pitchFamily="34" charset="-127"/>
              </a:rPr>
              <a:t>储</a:t>
            </a:r>
            <a:r>
              <a:rPr lang="ko-KR" altLang="en-US" sz="1200" b="1">
                <a:solidFill>
                  <a:srgbClr val="C00000"/>
                </a:solidFill>
                <a:latin typeface="宋体" pitchFamily="2" charset="-122"/>
                <a:ea typeface="맑은 고딕" pitchFamily="34" charset="-127"/>
              </a:rPr>
              <a:t>料</a:t>
            </a:r>
            <a:r>
              <a:rPr lang="ko-KR" altLang="zh-CN" sz="1200" b="1">
                <a:solidFill>
                  <a:srgbClr val="C00000"/>
                </a:solidFill>
                <a:latin typeface="宋体" pitchFamily="2" charset="-122"/>
                <a:ea typeface="맑은 고딕" pitchFamily="34" charset="-127"/>
              </a:rPr>
              <a:t>罐</a:t>
            </a:r>
            <a:endParaRPr lang="ko-KR" altLang="en-US" sz="1200" b="1">
              <a:solidFill>
                <a:srgbClr val="C00000"/>
              </a:solidFill>
              <a:latin typeface="宋体" pitchFamily="2" charset="-122"/>
              <a:ea typeface="맑은 고딕" pitchFamily="34" charset="-127"/>
            </a:endParaRPr>
          </a:p>
        </p:txBody>
      </p:sp>
      <p:sp>
        <p:nvSpPr>
          <p:cNvPr id="116771" name="Text Box 51"/>
          <p:cNvSpPr txBox="1">
            <a:spLocks noChangeArrowheads="1"/>
          </p:cNvSpPr>
          <p:nvPr/>
        </p:nvSpPr>
        <p:spPr bwMode="auto">
          <a:xfrm>
            <a:off x="3248025" y="3937000"/>
            <a:ext cx="1252538"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⑥</a:t>
            </a:r>
            <a:r>
              <a:rPr lang="zh-CN" altLang="en-US" sz="1200" b="1">
                <a:solidFill>
                  <a:srgbClr val="C00000"/>
                </a:solidFill>
                <a:latin typeface="宋体" pitchFamily="2" charset="-122"/>
              </a:rPr>
              <a:t>原料生成器</a:t>
            </a:r>
            <a:endParaRPr lang="ko-KR" altLang="en-US" sz="1200" b="1">
              <a:solidFill>
                <a:srgbClr val="C00000"/>
              </a:solidFill>
              <a:latin typeface="宋体" pitchFamily="2" charset="-122"/>
              <a:ea typeface="맑은 고딕" pitchFamily="34" charset="-127"/>
            </a:endParaRPr>
          </a:p>
        </p:txBody>
      </p:sp>
      <p:sp>
        <p:nvSpPr>
          <p:cNvPr id="116772" name="Text Box 52"/>
          <p:cNvSpPr txBox="1">
            <a:spLocks noChangeArrowheads="1"/>
          </p:cNvSpPr>
          <p:nvPr/>
        </p:nvSpPr>
        <p:spPr bwMode="auto">
          <a:xfrm>
            <a:off x="3452813" y="5627688"/>
            <a:ext cx="1263650"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⑦</a:t>
            </a:r>
            <a:r>
              <a:rPr lang="ko-KR" altLang="zh-CN" sz="1200" b="1">
                <a:solidFill>
                  <a:srgbClr val="C00000"/>
                </a:solidFill>
                <a:latin typeface="宋体" pitchFamily="2" charset="-122"/>
                <a:ea typeface="맑은 고딕" pitchFamily="34" charset="-127"/>
              </a:rPr>
              <a:t>冷</a:t>
            </a:r>
            <a:r>
              <a:rPr lang="ko-KR" altLang="en-US" sz="1200" b="1">
                <a:solidFill>
                  <a:srgbClr val="C00000"/>
                </a:solidFill>
                <a:latin typeface="宋体" pitchFamily="2" charset="-122"/>
                <a:ea typeface="맑은 고딕" pitchFamily="34" charset="-127"/>
              </a:rPr>
              <a:t>却</a:t>
            </a:r>
            <a:r>
              <a:rPr lang="ko-KR" altLang="zh-CN" sz="1200" b="1">
                <a:solidFill>
                  <a:srgbClr val="C00000"/>
                </a:solidFill>
                <a:latin typeface="宋体" pitchFamily="2" charset="-122"/>
                <a:ea typeface="맑은 고딕" pitchFamily="34" charset="-127"/>
              </a:rPr>
              <a:t>筛选</a:t>
            </a:r>
            <a:r>
              <a:rPr lang="ko-KR" altLang="en-US" sz="1200" b="1">
                <a:solidFill>
                  <a:srgbClr val="C00000"/>
                </a:solidFill>
                <a:latin typeface="宋体" pitchFamily="2" charset="-122"/>
                <a:ea typeface="맑은 고딕" pitchFamily="34" charset="-127"/>
              </a:rPr>
              <a:t>机</a:t>
            </a:r>
          </a:p>
        </p:txBody>
      </p:sp>
      <p:sp>
        <p:nvSpPr>
          <p:cNvPr id="116773" name="Text Box 53"/>
          <p:cNvSpPr txBox="1">
            <a:spLocks noChangeArrowheads="1"/>
          </p:cNvSpPr>
          <p:nvPr/>
        </p:nvSpPr>
        <p:spPr bwMode="auto">
          <a:xfrm>
            <a:off x="2332038" y="5630863"/>
            <a:ext cx="1073150"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⑧</a:t>
            </a:r>
            <a:r>
              <a:rPr lang="ko-KR" altLang="zh-CN" sz="1200" b="1">
                <a:solidFill>
                  <a:srgbClr val="C00000"/>
                </a:solidFill>
                <a:latin typeface="宋体" pitchFamily="2" charset="-122"/>
                <a:ea typeface="맑은 고딕" pitchFamily="34" charset="-127"/>
              </a:rPr>
              <a:t>产</a:t>
            </a:r>
            <a:r>
              <a:rPr lang="ko-KR" altLang="en-US" sz="1200" b="1">
                <a:solidFill>
                  <a:srgbClr val="C00000"/>
                </a:solidFill>
                <a:latin typeface="宋体" pitchFamily="2" charset="-122"/>
                <a:ea typeface="맑은 고딕" pitchFamily="34" charset="-127"/>
              </a:rPr>
              <a:t>品</a:t>
            </a:r>
            <a:r>
              <a:rPr lang="ko-KR" altLang="zh-CN" sz="1200" b="1">
                <a:solidFill>
                  <a:srgbClr val="C00000"/>
                </a:solidFill>
                <a:latin typeface="宋体" pitchFamily="2" charset="-122"/>
                <a:ea typeface="맑은 고딕" pitchFamily="34" charset="-127"/>
              </a:rPr>
              <a:t>储</a:t>
            </a:r>
            <a:r>
              <a:rPr lang="ko-KR" altLang="en-US" sz="1200" b="1">
                <a:solidFill>
                  <a:srgbClr val="C00000"/>
                </a:solidFill>
                <a:latin typeface="宋体" pitchFamily="2" charset="-122"/>
                <a:ea typeface="맑은 고딕" pitchFamily="34" charset="-127"/>
              </a:rPr>
              <a:t>藏</a:t>
            </a:r>
          </a:p>
        </p:txBody>
      </p:sp>
      <p:sp>
        <p:nvSpPr>
          <p:cNvPr id="116774" name="Text Box 54"/>
          <p:cNvSpPr txBox="1">
            <a:spLocks noChangeArrowheads="1"/>
          </p:cNvSpPr>
          <p:nvPr/>
        </p:nvSpPr>
        <p:spPr bwMode="auto">
          <a:xfrm>
            <a:off x="665163" y="5218113"/>
            <a:ext cx="982662" cy="276225"/>
          </a:xfrm>
          <a:prstGeom prst="rect">
            <a:avLst/>
          </a:prstGeom>
          <a:noFill/>
          <a:ln w="9525">
            <a:noFill/>
            <a:miter lim="800000"/>
            <a:headEnd/>
            <a:tailEnd/>
          </a:ln>
        </p:spPr>
        <p:txBody>
          <a:bodyPr>
            <a:spAutoFit/>
          </a:bodyPr>
          <a:lstStyle/>
          <a:p>
            <a:pPr>
              <a:spcBef>
                <a:spcPct val="50000"/>
              </a:spcBef>
            </a:pPr>
            <a:r>
              <a:rPr lang="en-US" altLang="ko-KR" sz="1200" b="1">
                <a:solidFill>
                  <a:srgbClr val="C00000"/>
                </a:solidFill>
                <a:latin typeface="宋体" pitchFamily="2" charset="-122"/>
                <a:ea typeface="맑은 고딕" pitchFamily="34" charset="-127"/>
              </a:rPr>
              <a:t>⑨</a:t>
            </a:r>
            <a:r>
              <a:rPr lang="zh-CN" altLang="en-US" sz="1200" b="1">
                <a:solidFill>
                  <a:srgbClr val="C00000"/>
                </a:solidFill>
                <a:latin typeface="宋体" pitchFamily="2" charset="-122"/>
              </a:rPr>
              <a:t>出售产品</a:t>
            </a:r>
            <a:endParaRPr lang="ko-KR" altLang="en-US" sz="1200" b="1">
              <a:solidFill>
                <a:srgbClr val="C00000"/>
              </a:solidFill>
              <a:latin typeface="宋体" pitchFamily="2" charset="-122"/>
              <a:ea typeface="맑은 고딕" pitchFamily="34" charset="-127"/>
            </a:endParaRPr>
          </a:p>
        </p:txBody>
      </p:sp>
      <p:sp>
        <p:nvSpPr>
          <p:cNvPr id="116775" name="Text Box 55"/>
          <p:cNvSpPr txBox="1">
            <a:spLocks noChangeArrowheads="1"/>
          </p:cNvSpPr>
          <p:nvPr/>
        </p:nvSpPr>
        <p:spPr bwMode="auto">
          <a:xfrm>
            <a:off x="1841500" y="3748088"/>
            <a:ext cx="604838" cy="554037"/>
          </a:xfrm>
          <a:prstGeom prst="rect">
            <a:avLst/>
          </a:prstGeom>
          <a:noFill/>
          <a:ln w="9525">
            <a:noFill/>
            <a:miter lim="800000"/>
            <a:headEnd/>
            <a:tailEnd/>
          </a:ln>
        </p:spPr>
        <p:txBody>
          <a:bodyPr>
            <a:spAutoFit/>
          </a:bodyPr>
          <a:lstStyle/>
          <a:p>
            <a:pPr>
              <a:spcBef>
                <a:spcPct val="50000"/>
              </a:spcBef>
            </a:pPr>
            <a:r>
              <a:rPr lang="ko-KR" altLang="en-US" sz="1200" b="1">
                <a:solidFill>
                  <a:srgbClr val="C00000"/>
                </a:solidFill>
                <a:latin typeface="宋体" pitchFamily="2" charset="-122"/>
                <a:ea typeface="맑은 고딕" pitchFamily="34" charset="-127"/>
              </a:rPr>
              <a:t>锅</a:t>
            </a:r>
            <a:endParaRPr lang="en-US" altLang="ko-KR" sz="1200" b="1">
              <a:solidFill>
                <a:srgbClr val="C00000"/>
              </a:solidFill>
              <a:latin typeface="宋体" pitchFamily="2" charset="-122"/>
              <a:ea typeface="맑은 고딕" pitchFamily="34" charset="-127"/>
            </a:endParaRPr>
          </a:p>
          <a:p>
            <a:pPr>
              <a:spcBef>
                <a:spcPct val="50000"/>
              </a:spcBef>
            </a:pPr>
            <a:r>
              <a:rPr lang="ko-KR" altLang="en-US" sz="1200" b="1">
                <a:solidFill>
                  <a:srgbClr val="C00000"/>
                </a:solidFill>
                <a:latin typeface="宋体" pitchFamily="2" charset="-122"/>
                <a:ea typeface="맑은 고딕" pitchFamily="34" charset="-127"/>
              </a:rPr>
              <a:t>炉</a:t>
            </a:r>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、青海西宁餐厨垃圾处理厂</a:t>
            </a:r>
          </a:p>
        </p:txBody>
      </p:sp>
      <p:sp>
        <p:nvSpPr>
          <p:cNvPr id="116777" name="矩形 28"/>
          <p:cNvSpPr>
            <a:spLocks noChangeArrowheads="1"/>
          </p:cNvSpPr>
          <p:nvPr/>
        </p:nvSpPr>
        <p:spPr bwMode="auto">
          <a:xfrm>
            <a:off x="428625" y="1465263"/>
            <a:ext cx="25590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）主要设备</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6E8CFD0-82E2-4D1E-B5FE-A7B128DAD63D}" type="slidenum">
              <a:rPr lang="zh-CN" altLang="en-US"/>
              <a:pPr>
                <a:defRPr/>
              </a:pPr>
              <a:t>99</a:t>
            </a:fld>
            <a:endParaRPr lang="zh-CN" altLang="en-US"/>
          </a:p>
        </p:txBody>
      </p:sp>
      <p:sp>
        <p:nvSpPr>
          <p:cNvPr id="47" name="圆角矩形 46"/>
          <p:cNvSpPr/>
          <p:nvPr/>
        </p:nvSpPr>
        <p:spPr>
          <a:xfrm>
            <a:off x="539750" y="836613"/>
            <a:ext cx="7993063"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2800" b="1" dirty="0">
                <a:solidFill>
                  <a:srgbClr val="FFFF00"/>
                </a:solidFill>
                <a:latin typeface="Arial" pitchFamily="34" charset="0"/>
                <a:ea typeface="黑体" pitchFamily="2" charset="-122"/>
                <a:cs typeface="Arial" pitchFamily="34" charset="0"/>
              </a:rPr>
              <a:t>4</a:t>
            </a:r>
            <a:r>
              <a:rPr lang="zh-CN" altLang="en-US" sz="2800" b="1" dirty="0">
                <a:solidFill>
                  <a:srgbClr val="FFFF00"/>
                </a:solidFill>
                <a:latin typeface="Arial" pitchFamily="34" charset="0"/>
                <a:ea typeface="黑体" pitchFamily="2" charset="-122"/>
                <a:cs typeface="Arial" pitchFamily="34" charset="0"/>
              </a:rPr>
              <a:t>、青海西宁餐厨垃圾处理厂</a:t>
            </a:r>
          </a:p>
        </p:txBody>
      </p:sp>
      <p:sp>
        <p:nvSpPr>
          <p:cNvPr id="117764" name="矩形 28"/>
          <p:cNvSpPr>
            <a:spLocks noChangeArrowheads="1"/>
          </p:cNvSpPr>
          <p:nvPr/>
        </p:nvSpPr>
        <p:spPr bwMode="auto">
          <a:xfrm>
            <a:off x="428625" y="1608138"/>
            <a:ext cx="2774950" cy="534987"/>
          </a:xfrm>
          <a:prstGeom prst="rect">
            <a:avLst/>
          </a:prstGeom>
          <a:noFill/>
          <a:ln w="9525">
            <a:noFill/>
            <a:miter lim="800000"/>
            <a:headEnd/>
            <a:tailEnd/>
          </a:ln>
        </p:spPr>
        <p:txBody>
          <a:bodyPr>
            <a:spAutoFit/>
          </a:bodyPr>
          <a:lstStyle/>
          <a:p>
            <a:pPr>
              <a:lnSpc>
                <a:spcPct val="120000"/>
              </a:lnSpc>
            </a:pPr>
            <a:r>
              <a:rPr lang="zh-CN" altLang="en-US" sz="2400" b="1">
                <a:solidFill>
                  <a:schemeClr val="tx2"/>
                </a:solidFill>
                <a:ea typeface="黑体" pitchFamily="49" charset="-122"/>
                <a:cs typeface="Arial" charset="0"/>
              </a:rPr>
              <a:t>（</a:t>
            </a:r>
            <a:r>
              <a:rPr lang="en-US" altLang="zh-CN" sz="2400" b="1">
                <a:solidFill>
                  <a:schemeClr val="tx2"/>
                </a:solidFill>
                <a:ea typeface="黑体" pitchFamily="49" charset="-122"/>
                <a:cs typeface="Arial" charset="0"/>
              </a:rPr>
              <a:t>3</a:t>
            </a:r>
            <a:r>
              <a:rPr lang="zh-CN" altLang="en-US" sz="2400" b="1">
                <a:solidFill>
                  <a:schemeClr val="tx2"/>
                </a:solidFill>
                <a:ea typeface="黑体" pitchFamily="49" charset="-122"/>
                <a:cs typeface="Arial" charset="0"/>
              </a:rPr>
              <a:t>）主要设备</a:t>
            </a:r>
          </a:p>
        </p:txBody>
      </p:sp>
      <p:pic>
        <p:nvPicPr>
          <p:cNvPr id="117765" name="Picture 13" descr="자동선별및분쇄기"/>
          <p:cNvPicPr preferRelativeResize="0">
            <a:picLocks noChangeAspect="1" noChangeArrowheads="1"/>
          </p:cNvPicPr>
          <p:nvPr/>
        </p:nvPicPr>
        <p:blipFill>
          <a:blip r:embed="rId2" cstate="print"/>
          <a:srcRect/>
          <a:stretch>
            <a:fillRect/>
          </a:stretch>
        </p:blipFill>
        <p:spPr bwMode="auto">
          <a:xfrm>
            <a:off x="611188" y="2205038"/>
            <a:ext cx="1833562" cy="1244600"/>
          </a:xfrm>
          <a:prstGeom prst="rect">
            <a:avLst/>
          </a:prstGeom>
          <a:noFill/>
          <a:ln w="12700">
            <a:noFill/>
            <a:miter lim="800000"/>
            <a:headEnd/>
            <a:tailEnd/>
          </a:ln>
        </p:spPr>
      </p:pic>
      <p:grpSp>
        <p:nvGrpSpPr>
          <p:cNvPr id="117766" name="AutoShape 14"/>
          <p:cNvGrpSpPr>
            <a:grpSpLocks/>
          </p:cNvGrpSpPr>
          <p:nvPr/>
        </p:nvGrpSpPr>
        <p:grpSpPr bwMode="auto">
          <a:xfrm rot="5400000">
            <a:off x="1888331" y="2656682"/>
            <a:ext cx="1655763" cy="463550"/>
            <a:chOff x="315" y="1413"/>
            <a:chExt cx="1186" cy="292"/>
          </a:xfrm>
        </p:grpSpPr>
        <p:pic>
          <p:nvPicPr>
            <p:cNvPr id="117787" name="AutoShape 14"/>
            <p:cNvPicPr>
              <a:picLocks noChangeArrowheads="1"/>
            </p:cNvPicPr>
            <p:nvPr/>
          </p:nvPicPr>
          <p:blipFill>
            <a:blip r:embed="rId3" cstate="print"/>
            <a:srcRect/>
            <a:stretch>
              <a:fillRect/>
            </a:stretch>
          </p:blipFill>
          <p:spPr bwMode="auto">
            <a:xfrm>
              <a:off x="315" y="1413"/>
              <a:ext cx="1186" cy="292"/>
            </a:xfrm>
            <a:prstGeom prst="rect">
              <a:avLst/>
            </a:prstGeom>
            <a:noFill/>
            <a:ln w="9525">
              <a:noFill/>
              <a:miter lim="800000"/>
              <a:headEnd/>
              <a:tailEnd/>
            </a:ln>
          </p:spPr>
        </p:pic>
        <p:sp>
          <p:nvSpPr>
            <p:cNvPr id="117788" name="Text Box 7"/>
            <p:cNvSpPr txBox="1">
              <a:spLocks noChangeArrowheads="1"/>
            </p:cNvSpPr>
            <p:nvPr/>
          </p:nvSpPr>
          <p:spPr bwMode="auto">
            <a:xfrm rot="5400000">
              <a:off x="700" y="1109"/>
              <a:ext cx="217" cy="880"/>
            </a:xfrm>
            <a:prstGeom prst="rect">
              <a:avLst/>
            </a:prstGeom>
            <a:noFill/>
            <a:ln w="9525">
              <a:noFill/>
              <a:miter lim="800000"/>
              <a:headEnd/>
              <a:tailEnd/>
            </a:ln>
          </p:spPr>
          <p:txBody>
            <a:bodyPr rot="10800000" vert="eaVert" wrap="none" lIns="108000" tIns="0" rIns="108000" bIns="0" anchor="ctr"/>
            <a:lstStyle/>
            <a:p>
              <a:r>
                <a:rPr lang="en-US" altLang="ko-KR" sz="1600" b="1">
                  <a:solidFill>
                    <a:srgbClr val="FFFF00"/>
                  </a:solidFill>
                  <a:latin typeface="宋体" pitchFamily="2" charset="-122"/>
                  <a:ea typeface="맑은 고딕" pitchFamily="34" charset="-127"/>
                </a:rPr>
                <a:t> </a:t>
              </a:r>
              <a:r>
                <a:rPr lang="ko-KR" altLang="zh-CN" sz="1600" b="1">
                  <a:solidFill>
                    <a:srgbClr val="FFFF00"/>
                  </a:solidFill>
                  <a:latin typeface="宋体" pitchFamily="2" charset="-122"/>
                  <a:ea typeface="맑은 고딕" pitchFamily="34" charset="-127"/>
                </a:rPr>
                <a:t>破碎</a:t>
              </a:r>
              <a:r>
                <a:rPr lang="en-US" altLang="ko-KR" sz="1600" b="1">
                  <a:solidFill>
                    <a:srgbClr val="FFFF00"/>
                  </a:solidFill>
                  <a:latin typeface="宋体" pitchFamily="2" charset="-122"/>
                  <a:ea typeface="맑은 고딕" pitchFamily="34" charset="-127"/>
                </a:rPr>
                <a:t>•</a:t>
              </a:r>
              <a:r>
                <a:rPr lang="ko-KR" altLang="zh-CN" sz="1600" b="1">
                  <a:solidFill>
                    <a:srgbClr val="FFFF00"/>
                  </a:solidFill>
                  <a:latin typeface="宋体" pitchFamily="2" charset="-122"/>
                  <a:ea typeface="맑은 고딕" pitchFamily="34" charset="-127"/>
                </a:rPr>
                <a:t>筛选</a:t>
              </a:r>
              <a:r>
                <a:rPr lang="ko-KR" altLang="en-US" sz="1600" b="1">
                  <a:solidFill>
                    <a:srgbClr val="FFFF00"/>
                  </a:solidFill>
                  <a:latin typeface="宋体" pitchFamily="2" charset="-122"/>
                  <a:ea typeface="맑은 고딕" pitchFamily="34" charset="-127"/>
                </a:rPr>
                <a:t>机</a:t>
              </a:r>
            </a:p>
          </p:txBody>
        </p:sp>
      </p:grpSp>
      <p:pic>
        <p:nvPicPr>
          <p:cNvPr id="117767" name="Picture 24" descr="냉각선별기"/>
          <p:cNvPicPr>
            <a:picLocks noChangeAspect="1" noChangeArrowheads="1"/>
          </p:cNvPicPr>
          <p:nvPr/>
        </p:nvPicPr>
        <p:blipFill>
          <a:blip r:embed="rId4" cstate="print"/>
          <a:srcRect/>
          <a:stretch>
            <a:fillRect/>
          </a:stretch>
        </p:blipFill>
        <p:spPr bwMode="auto">
          <a:xfrm>
            <a:off x="3419475" y="2420938"/>
            <a:ext cx="1776413" cy="1216025"/>
          </a:xfrm>
          <a:prstGeom prst="rect">
            <a:avLst/>
          </a:prstGeom>
          <a:noFill/>
          <a:ln w="12700">
            <a:noFill/>
            <a:miter lim="800000"/>
            <a:headEnd/>
            <a:tailEnd/>
          </a:ln>
        </p:spPr>
      </p:pic>
      <p:grpSp>
        <p:nvGrpSpPr>
          <p:cNvPr id="117768" name="AutoShape 26"/>
          <p:cNvGrpSpPr>
            <a:grpSpLocks/>
          </p:cNvGrpSpPr>
          <p:nvPr/>
        </p:nvGrpSpPr>
        <p:grpSpPr bwMode="auto">
          <a:xfrm rot="5400000">
            <a:off x="4662487" y="2690813"/>
            <a:ext cx="1584325" cy="469900"/>
            <a:chOff x="1740" y="1417"/>
            <a:chExt cx="1175" cy="296"/>
          </a:xfrm>
        </p:grpSpPr>
        <p:pic>
          <p:nvPicPr>
            <p:cNvPr id="117785" name="AutoShape 26"/>
            <p:cNvPicPr>
              <a:picLocks noChangeArrowheads="1"/>
            </p:cNvPicPr>
            <p:nvPr/>
          </p:nvPicPr>
          <p:blipFill>
            <a:blip r:embed="rId5" cstate="print"/>
            <a:srcRect/>
            <a:stretch>
              <a:fillRect/>
            </a:stretch>
          </p:blipFill>
          <p:spPr bwMode="auto">
            <a:xfrm>
              <a:off x="1740" y="1417"/>
              <a:ext cx="1175" cy="296"/>
            </a:xfrm>
            <a:prstGeom prst="rect">
              <a:avLst/>
            </a:prstGeom>
            <a:noFill/>
            <a:ln w="9525">
              <a:noFill/>
              <a:miter lim="800000"/>
              <a:headEnd/>
              <a:tailEnd/>
            </a:ln>
          </p:spPr>
        </p:pic>
        <p:sp>
          <p:nvSpPr>
            <p:cNvPr id="117786" name="Text Box 11"/>
            <p:cNvSpPr txBox="1">
              <a:spLocks noChangeArrowheads="1"/>
            </p:cNvSpPr>
            <p:nvPr/>
          </p:nvSpPr>
          <p:spPr bwMode="auto">
            <a:xfrm rot="5400000">
              <a:off x="2115" y="1118"/>
              <a:ext cx="225" cy="869"/>
            </a:xfrm>
            <a:prstGeom prst="rect">
              <a:avLst/>
            </a:prstGeom>
            <a:noFill/>
            <a:ln w="9525">
              <a:noFill/>
              <a:miter lim="800000"/>
              <a:headEnd/>
              <a:tailEnd/>
            </a:ln>
          </p:spPr>
          <p:txBody>
            <a:bodyPr rot="10800000" vert="eaVert" wrap="none" lIns="108000" tIns="0" rIns="108000" bIns="0" anchor="ctr"/>
            <a:lstStyle/>
            <a:p>
              <a:r>
                <a:rPr lang="en-US" altLang="ko-KR" sz="1600" b="1">
                  <a:solidFill>
                    <a:srgbClr val="FFFF00"/>
                  </a:solidFill>
                  <a:latin typeface="宋体" pitchFamily="2" charset="-122"/>
                  <a:ea typeface="맑은 고딕" pitchFamily="34" charset="-127"/>
                </a:rPr>
                <a:t> </a:t>
              </a:r>
              <a:r>
                <a:rPr lang="ko-KR" altLang="zh-CN" sz="1600" b="1">
                  <a:solidFill>
                    <a:srgbClr val="FFFF00"/>
                  </a:solidFill>
                  <a:latin typeface="宋体" pitchFamily="2" charset="-122"/>
                  <a:ea typeface="맑은 고딕" pitchFamily="34" charset="-127"/>
                </a:rPr>
                <a:t>冷</a:t>
              </a:r>
              <a:r>
                <a:rPr lang="ko-KR" altLang="en-US" sz="1600" b="1">
                  <a:solidFill>
                    <a:srgbClr val="FFFF00"/>
                  </a:solidFill>
                  <a:latin typeface="宋体" pitchFamily="2" charset="-122"/>
                  <a:ea typeface="맑은 고딕" pitchFamily="34" charset="-127"/>
                </a:rPr>
                <a:t>却</a:t>
              </a:r>
              <a:r>
                <a:rPr lang="en-US" altLang="ko-KR" sz="1600" b="1">
                  <a:solidFill>
                    <a:srgbClr val="FFFF00"/>
                  </a:solidFill>
                  <a:latin typeface="宋体" pitchFamily="2" charset="-122"/>
                  <a:ea typeface="맑은 고딕" pitchFamily="34" charset="-127"/>
                </a:rPr>
                <a:t>•</a:t>
              </a:r>
              <a:r>
                <a:rPr lang="ko-KR" altLang="zh-CN" sz="1600" b="1">
                  <a:solidFill>
                    <a:srgbClr val="FFFF00"/>
                  </a:solidFill>
                  <a:latin typeface="宋体" pitchFamily="2" charset="-122"/>
                  <a:ea typeface="맑은 고딕" pitchFamily="34" charset="-127"/>
                </a:rPr>
                <a:t>筛选</a:t>
              </a:r>
              <a:r>
                <a:rPr lang="ko-KR" altLang="en-US" sz="1600" b="1">
                  <a:solidFill>
                    <a:srgbClr val="FFFF00"/>
                  </a:solidFill>
                  <a:latin typeface="宋体" pitchFamily="2" charset="-122"/>
                  <a:ea typeface="맑은 고딕" pitchFamily="34" charset="-127"/>
                </a:rPr>
                <a:t>机</a:t>
              </a:r>
            </a:p>
          </p:txBody>
        </p:sp>
      </p:grpSp>
      <p:pic>
        <p:nvPicPr>
          <p:cNvPr id="117769" name="Picture 16" descr="탈수기"/>
          <p:cNvPicPr>
            <a:picLocks noChangeAspect="1" noChangeArrowheads="1"/>
          </p:cNvPicPr>
          <p:nvPr/>
        </p:nvPicPr>
        <p:blipFill>
          <a:blip r:embed="rId6" cstate="print"/>
          <a:srcRect/>
          <a:stretch>
            <a:fillRect/>
          </a:stretch>
        </p:blipFill>
        <p:spPr bwMode="auto">
          <a:xfrm>
            <a:off x="6011863" y="2420938"/>
            <a:ext cx="1754187" cy="1176337"/>
          </a:xfrm>
          <a:prstGeom prst="rect">
            <a:avLst/>
          </a:prstGeom>
          <a:noFill/>
          <a:ln w="12700">
            <a:noFill/>
            <a:miter lim="800000"/>
            <a:headEnd/>
            <a:tailEnd/>
          </a:ln>
        </p:spPr>
      </p:pic>
      <p:grpSp>
        <p:nvGrpSpPr>
          <p:cNvPr id="117770" name="AutoShape 18"/>
          <p:cNvGrpSpPr>
            <a:grpSpLocks/>
          </p:cNvGrpSpPr>
          <p:nvPr/>
        </p:nvGrpSpPr>
        <p:grpSpPr bwMode="auto">
          <a:xfrm rot="5400000">
            <a:off x="7343775" y="2601913"/>
            <a:ext cx="1439863" cy="503237"/>
            <a:chOff x="3153" y="1413"/>
            <a:chExt cx="1194" cy="292"/>
          </a:xfrm>
        </p:grpSpPr>
        <p:pic>
          <p:nvPicPr>
            <p:cNvPr id="117783" name="AutoShape 18"/>
            <p:cNvPicPr>
              <a:picLocks noChangeArrowheads="1"/>
            </p:cNvPicPr>
            <p:nvPr/>
          </p:nvPicPr>
          <p:blipFill>
            <a:blip r:embed="rId7" cstate="print"/>
            <a:srcRect/>
            <a:stretch>
              <a:fillRect/>
            </a:stretch>
          </p:blipFill>
          <p:spPr bwMode="auto">
            <a:xfrm>
              <a:off x="3153" y="1413"/>
              <a:ext cx="1194" cy="292"/>
            </a:xfrm>
            <a:prstGeom prst="rect">
              <a:avLst/>
            </a:prstGeom>
            <a:noFill/>
            <a:ln w="9525">
              <a:noFill/>
              <a:miter lim="800000"/>
              <a:headEnd/>
              <a:tailEnd/>
            </a:ln>
          </p:spPr>
        </p:pic>
        <p:sp>
          <p:nvSpPr>
            <p:cNvPr id="117784" name="Text Box 15"/>
            <p:cNvSpPr txBox="1">
              <a:spLocks noChangeArrowheads="1"/>
            </p:cNvSpPr>
            <p:nvPr/>
          </p:nvSpPr>
          <p:spPr bwMode="auto">
            <a:xfrm rot="5400000">
              <a:off x="3538" y="1106"/>
              <a:ext cx="218" cy="886"/>
            </a:xfrm>
            <a:prstGeom prst="rect">
              <a:avLst/>
            </a:prstGeom>
            <a:noFill/>
            <a:ln w="9525">
              <a:noFill/>
              <a:miter lim="800000"/>
              <a:headEnd/>
              <a:tailEnd/>
            </a:ln>
          </p:spPr>
          <p:txBody>
            <a:bodyPr rot="10800000" vert="eaVert" wrap="none" lIns="108000" tIns="0" rIns="108000" bIns="0" anchor="ctr"/>
            <a:lstStyle/>
            <a:p>
              <a:r>
                <a:rPr lang="ko-KR" altLang="en-US" sz="1600" b="1">
                  <a:solidFill>
                    <a:srgbClr val="FFFF00"/>
                  </a:solidFill>
                  <a:latin typeface="宋体" pitchFamily="2" charset="-122"/>
                  <a:ea typeface="맑은 고딕" pitchFamily="34" charset="-127"/>
                </a:rPr>
                <a:t> 脱</a:t>
              </a:r>
              <a:r>
                <a:rPr lang="ko-KR" altLang="zh-CN" sz="1600" b="1">
                  <a:solidFill>
                    <a:srgbClr val="FFFF00"/>
                  </a:solidFill>
                  <a:latin typeface="宋体" pitchFamily="2" charset="-122"/>
                  <a:ea typeface="맑은 고딕" pitchFamily="34" charset="-127"/>
                </a:rPr>
                <a:t>水</a:t>
              </a:r>
              <a:r>
                <a:rPr lang="ko-KR" altLang="en-US" sz="1600" b="1">
                  <a:solidFill>
                    <a:srgbClr val="FFFF00"/>
                  </a:solidFill>
                  <a:latin typeface="宋体" pitchFamily="2" charset="-122"/>
                  <a:ea typeface="맑은 고딕" pitchFamily="34" charset="-127"/>
                </a:rPr>
                <a:t>机</a:t>
              </a:r>
            </a:p>
          </p:txBody>
        </p:sp>
      </p:grpSp>
      <p:pic>
        <p:nvPicPr>
          <p:cNvPr id="117771" name="Picture 29" descr="악취설비"/>
          <p:cNvPicPr>
            <a:picLocks noChangeAspect="1" noChangeArrowheads="1"/>
          </p:cNvPicPr>
          <p:nvPr/>
        </p:nvPicPr>
        <p:blipFill>
          <a:blip r:embed="rId8" cstate="print"/>
          <a:srcRect/>
          <a:stretch>
            <a:fillRect/>
          </a:stretch>
        </p:blipFill>
        <p:spPr bwMode="auto">
          <a:xfrm>
            <a:off x="539750" y="4221163"/>
            <a:ext cx="1839913" cy="1339850"/>
          </a:xfrm>
          <a:prstGeom prst="rect">
            <a:avLst/>
          </a:prstGeom>
          <a:noFill/>
          <a:ln w="12700">
            <a:noFill/>
            <a:miter lim="800000"/>
            <a:headEnd/>
            <a:tailEnd/>
          </a:ln>
        </p:spPr>
      </p:pic>
      <p:grpSp>
        <p:nvGrpSpPr>
          <p:cNvPr id="117772" name="AutoShape 30"/>
          <p:cNvGrpSpPr>
            <a:grpSpLocks/>
          </p:cNvGrpSpPr>
          <p:nvPr/>
        </p:nvGrpSpPr>
        <p:grpSpPr bwMode="auto">
          <a:xfrm rot="5400000">
            <a:off x="1755775" y="4733926"/>
            <a:ext cx="1927225" cy="469900"/>
            <a:chOff x="307" y="2630"/>
            <a:chExt cx="1214" cy="296"/>
          </a:xfrm>
        </p:grpSpPr>
        <p:pic>
          <p:nvPicPr>
            <p:cNvPr id="117781" name="AutoShape 30"/>
            <p:cNvPicPr>
              <a:picLocks noChangeArrowheads="1"/>
            </p:cNvPicPr>
            <p:nvPr/>
          </p:nvPicPr>
          <p:blipFill>
            <a:blip r:embed="rId9" cstate="print"/>
            <a:srcRect/>
            <a:stretch>
              <a:fillRect/>
            </a:stretch>
          </p:blipFill>
          <p:spPr bwMode="auto">
            <a:xfrm>
              <a:off x="307" y="2630"/>
              <a:ext cx="1214" cy="296"/>
            </a:xfrm>
            <a:prstGeom prst="rect">
              <a:avLst/>
            </a:prstGeom>
            <a:noFill/>
            <a:ln w="9525">
              <a:noFill/>
              <a:miter lim="800000"/>
              <a:headEnd/>
              <a:tailEnd/>
            </a:ln>
          </p:spPr>
        </p:pic>
        <p:sp>
          <p:nvSpPr>
            <p:cNvPr id="117782" name="Text Box 19"/>
            <p:cNvSpPr txBox="1">
              <a:spLocks noChangeArrowheads="1"/>
            </p:cNvSpPr>
            <p:nvPr/>
          </p:nvSpPr>
          <p:spPr bwMode="auto">
            <a:xfrm rot="5400000">
              <a:off x="697" y="2318"/>
              <a:ext cx="225" cy="900"/>
            </a:xfrm>
            <a:prstGeom prst="rect">
              <a:avLst/>
            </a:prstGeom>
            <a:noFill/>
            <a:ln w="9525">
              <a:noFill/>
              <a:miter lim="800000"/>
              <a:headEnd/>
              <a:tailEnd/>
            </a:ln>
          </p:spPr>
          <p:txBody>
            <a:bodyPr rot="10800000" vert="eaVert" wrap="none" lIns="108000" tIns="0" rIns="108000" bIns="0" anchor="ctr"/>
            <a:lstStyle/>
            <a:p>
              <a:r>
                <a:rPr lang="en-US" altLang="ko-KR" sz="1600" b="1">
                  <a:solidFill>
                    <a:srgbClr val="FFFF00"/>
                  </a:solidFill>
                  <a:latin typeface="宋体" pitchFamily="2" charset="-122"/>
                  <a:ea typeface="맑은 고딕" pitchFamily="34" charset="-127"/>
                </a:rPr>
                <a:t> </a:t>
              </a:r>
              <a:r>
                <a:rPr lang="ko-KR" altLang="zh-CN" sz="1600" b="1">
                  <a:solidFill>
                    <a:srgbClr val="FFFF00"/>
                  </a:solidFill>
                  <a:latin typeface="宋体" pitchFamily="2" charset="-122"/>
                  <a:ea typeface="맑은 고딕" pitchFamily="34" charset="-127"/>
                </a:rPr>
                <a:t>除</a:t>
              </a:r>
              <a:r>
                <a:rPr lang="ko-KR" altLang="en-US" sz="1600" b="1">
                  <a:solidFill>
                    <a:srgbClr val="FFFF00"/>
                  </a:solidFill>
                  <a:latin typeface="宋体" pitchFamily="2" charset="-122"/>
                  <a:ea typeface="맑은 고딕" pitchFamily="34" charset="-127"/>
                </a:rPr>
                <a:t>臭</a:t>
              </a:r>
              <a:r>
                <a:rPr lang="en-US" altLang="ko-KR" sz="1600" b="1">
                  <a:solidFill>
                    <a:srgbClr val="FFFF00"/>
                  </a:solidFill>
                  <a:latin typeface="宋体" pitchFamily="2" charset="-122"/>
                  <a:ea typeface="맑은 고딕" pitchFamily="34" charset="-127"/>
                </a:rPr>
                <a:t>•</a:t>
              </a:r>
              <a:r>
                <a:rPr lang="ko-KR" altLang="zh-CN" sz="1600" b="1">
                  <a:solidFill>
                    <a:srgbClr val="FFFF00"/>
                  </a:solidFill>
                  <a:latin typeface="宋体" pitchFamily="2" charset="-122"/>
                  <a:ea typeface="맑은 고딕" pitchFamily="34" charset="-127"/>
                </a:rPr>
                <a:t>热</a:t>
              </a:r>
              <a:r>
                <a:rPr lang="ko-KR" altLang="en-US" sz="1600" b="1">
                  <a:solidFill>
                    <a:srgbClr val="FFFF00"/>
                  </a:solidFill>
                  <a:latin typeface="宋体" pitchFamily="2" charset="-122"/>
                  <a:ea typeface="맑은 고딕" pitchFamily="34" charset="-127"/>
                </a:rPr>
                <a:t>源</a:t>
              </a:r>
              <a:r>
                <a:rPr lang="zh-CN" altLang="en-US" sz="1600" b="1">
                  <a:solidFill>
                    <a:srgbClr val="FFFF00"/>
                  </a:solidFill>
                  <a:latin typeface="宋体" pitchFamily="2" charset="-122"/>
                </a:rPr>
                <a:t>设备</a:t>
              </a:r>
              <a:endParaRPr lang="ko-KR" altLang="en-US" sz="1600" b="1">
                <a:solidFill>
                  <a:srgbClr val="FFFF00"/>
                </a:solidFill>
                <a:latin typeface="宋体" pitchFamily="2" charset="-122"/>
                <a:ea typeface="맑은 고딕" pitchFamily="34" charset="-127"/>
              </a:endParaRPr>
            </a:p>
          </p:txBody>
        </p:sp>
      </p:grpSp>
      <p:pic>
        <p:nvPicPr>
          <p:cNvPr id="117773" name="Picture 21" descr="건조기"/>
          <p:cNvPicPr>
            <a:picLocks noChangeAspect="1" noChangeArrowheads="1"/>
          </p:cNvPicPr>
          <p:nvPr/>
        </p:nvPicPr>
        <p:blipFill>
          <a:blip r:embed="rId10" cstate="print"/>
          <a:srcRect/>
          <a:stretch>
            <a:fillRect/>
          </a:stretch>
        </p:blipFill>
        <p:spPr bwMode="auto">
          <a:xfrm>
            <a:off x="3203575" y="4221163"/>
            <a:ext cx="1785938" cy="1335087"/>
          </a:xfrm>
          <a:prstGeom prst="rect">
            <a:avLst/>
          </a:prstGeom>
          <a:noFill/>
          <a:ln w="12700">
            <a:noFill/>
            <a:miter lim="800000"/>
            <a:headEnd/>
            <a:tailEnd/>
          </a:ln>
        </p:spPr>
      </p:pic>
      <p:grpSp>
        <p:nvGrpSpPr>
          <p:cNvPr id="117774" name="AutoShape 22"/>
          <p:cNvGrpSpPr>
            <a:grpSpLocks/>
          </p:cNvGrpSpPr>
          <p:nvPr/>
        </p:nvGrpSpPr>
        <p:grpSpPr bwMode="auto">
          <a:xfrm rot="5400000">
            <a:off x="4404519" y="4749007"/>
            <a:ext cx="1957387" cy="469900"/>
            <a:chOff x="1701" y="2630"/>
            <a:chExt cx="1233" cy="296"/>
          </a:xfrm>
        </p:grpSpPr>
        <p:pic>
          <p:nvPicPr>
            <p:cNvPr id="117779" name="AutoShape 22"/>
            <p:cNvPicPr>
              <a:picLocks noChangeArrowheads="1"/>
            </p:cNvPicPr>
            <p:nvPr/>
          </p:nvPicPr>
          <p:blipFill>
            <a:blip r:embed="rId11" cstate="print"/>
            <a:srcRect/>
            <a:stretch>
              <a:fillRect/>
            </a:stretch>
          </p:blipFill>
          <p:spPr bwMode="auto">
            <a:xfrm>
              <a:off x="1701" y="2630"/>
              <a:ext cx="1233" cy="296"/>
            </a:xfrm>
            <a:prstGeom prst="rect">
              <a:avLst/>
            </a:prstGeom>
            <a:noFill/>
            <a:ln w="9525">
              <a:noFill/>
              <a:miter lim="800000"/>
              <a:headEnd/>
              <a:tailEnd/>
            </a:ln>
          </p:spPr>
        </p:pic>
        <p:sp>
          <p:nvSpPr>
            <p:cNvPr id="117780" name="Text Box 23"/>
            <p:cNvSpPr txBox="1">
              <a:spLocks noChangeArrowheads="1"/>
            </p:cNvSpPr>
            <p:nvPr/>
          </p:nvSpPr>
          <p:spPr bwMode="auto">
            <a:xfrm rot="5400000">
              <a:off x="2136" y="2334"/>
              <a:ext cx="225" cy="867"/>
            </a:xfrm>
            <a:prstGeom prst="rect">
              <a:avLst/>
            </a:prstGeom>
            <a:noFill/>
            <a:ln w="9525">
              <a:noFill/>
              <a:miter lim="800000"/>
              <a:headEnd/>
              <a:tailEnd/>
            </a:ln>
          </p:spPr>
          <p:txBody>
            <a:bodyPr rot="10800000" vert="eaVert" wrap="none" lIns="108000" tIns="0" rIns="108000" bIns="0" anchor="ctr"/>
            <a:lstStyle/>
            <a:p>
              <a:r>
                <a:rPr lang="zh-CN" altLang="en-US" sz="1600" b="1">
                  <a:solidFill>
                    <a:srgbClr val="FFFF00"/>
                  </a:solidFill>
                  <a:latin typeface="宋体" pitchFamily="2" charset="-122"/>
                </a:rPr>
                <a:t>原料生成器</a:t>
              </a:r>
              <a:endParaRPr lang="ko-KR" altLang="en-US" sz="1600" b="1">
                <a:solidFill>
                  <a:srgbClr val="FFFF00"/>
                </a:solidFill>
                <a:latin typeface="宋体" pitchFamily="2" charset="-122"/>
                <a:ea typeface="맑은 고딕" pitchFamily="34" charset="-127"/>
              </a:endParaRPr>
            </a:p>
          </p:txBody>
        </p:sp>
      </p:grpSp>
      <p:pic>
        <p:nvPicPr>
          <p:cNvPr id="117775" name="Picture 33" descr="폐수처리설비"/>
          <p:cNvPicPr>
            <a:picLocks noChangeAspect="1" noChangeArrowheads="1"/>
          </p:cNvPicPr>
          <p:nvPr/>
        </p:nvPicPr>
        <p:blipFill>
          <a:blip r:embed="rId12" cstate="print"/>
          <a:srcRect/>
          <a:stretch>
            <a:fillRect/>
          </a:stretch>
        </p:blipFill>
        <p:spPr bwMode="auto">
          <a:xfrm>
            <a:off x="5867400" y="4221163"/>
            <a:ext cx="1874838" cy="1336675"/>
          </a:xfrm>
          <a:prstGeom prst="rect">
            <a:avLst/>
          </a:prstGeom>
          <a:noFill/>
          <a:ln w="12700">
            <a:noFill/>
            <a:miter lim="800000"/>
            <a:headEnd/>
            <a:tailEnd/>
          </a:ln>
        </p:spPr>
      </p:pic>
      <p:grpSp>
        <p:nvGrpSpPr>
          <p:cNvPr id="117776" name="AutoShape 34"/>
          <p:cNvGrpSpPr>
            <a:grpSpLocks/>
          </p:cNvGrpSpPr>
          <p:nvPr/>
        </p:nvGrpSpPr>
        <p:grpSpPr bwMode="auto">
          <a:xfrm rot="5400000">
            <a:off x="7077075" y="4741863"/>
            <a:ext cx="2116138" cy="500062"/>
            <a:chOff x="3110" y="2630"/>
            <a:chExt cx="1333" cy="315"/>
          </a:xfrm>
        </p:grpSpPr>
        <p:pic>
          <p:nvPicPr>
            <p:cNvPr id="117777" name="AutoShape 34"/>
            <p:cNvPicPr>
              <a:picLocks noChangeArrowheads="1"/>
            </p:cNvPicPr>
            <p:nvPr/>
          </p:nvPicPr>
          <p:blipFill>
            <a:blip r:embed="rId13" cstate="print"/>
            <a:srcRect/>
            <a:stretch>
              <a:fillRect/>
            </a:stretch>
          </p:blipFill>
          <p:spPr bwMode="auto">
            <a:xfrm>
              <a:off x="3110" y="2630"/>
              <a:ext cx="1333" cy="315"/>
            </a:xfrm>
            <a:prstGeom prst="rect">
              <a:avLst/>
            </a:prstGeom>
            <a:noFill/>
            <a:ln w="9525">
              <a:noFill/>
              <a:miter lim="800000"/>
              <a:headEnd/>
              <a:tailEnd/>
            </a:ln>
          </p:spPr>
        </p:pic>
        <p:sp>
          <p:nvSpPr>
            <p:cNvPr id="117778" name="Text Box 27"/>
            <p:cNvSpPr txBox="1">
              <a:spLocks noChangeArrowheads="1"/>
            </p:cNvSpPr>
            <p:nvPr/>
          </p:nvSpPr>
          <p:spPr bwMode="auto">
            <a:xfrm rot="5400000">
              <a:off x="3578" y="2302"/>
              <a:ext cx="242" cy="948"/>
            </a:xfrm>
            <a:prstGeom prst="rect">
              <a:avLst/>
            </a:prstGeom>
            <a:noFill/>
            <a:ln w="9525">
              <a:noFill/>
              <a:miter lim="800000"/>
              <a:headEnd/>
              <a:tailEnd/>
            </a:ln>
          </p:spPr>
          <p:txBody>
            <a:bodyPr rot="10800000" vert="eaVert" wrap="none" lIns="108000" tIns="0" rIns="108000" bIns="0" anchor="ctr"/>
            <a:lstStyle/>
            <a:p>
              <a:r>
                <a:rPr lang="zh-CN" altLang="en-US" sz="1600" b="1">
                  <a:solidFill>
                    <a:srgbClr val="FFFF00"/>
                  </a:solidFill>
                  <a:latin typeface="宋体" pitchFamily="2" charset="-122"/>
                </a:rPr>
                <a:t>油水分离设备</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CUCD 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CUCD 2010</Template>
  <TotalTime>3755</TotalTime>
  <Words>12204</Words>
  <Application>Microsoft Office PowerPoint</Application>
  <PresentationFormat>全屏显示(4:3)</PresentationFormat>
  <Paragraphs>1133</Paragraphs>
  <Slides>113</Slides>
  <Notes>0</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113</vt:i4>
      </vt:variant>
    </vt:vector>
  </HeadingPairs>
  <TitlesOfParts>
    <vt:vector size="116" baseType="lpstr">
      <vt:lpstr>CUCD 2010</vt:lpstr>
      <vt:lpstr>Visio</vt:lpstr>
      <vt:lpstr>Microsoft Office Visio 绘图</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二、餐厨垃圾处理工艺总结</vt:lpstr>
      <vt:lpstr>幻灯片 107</vt:lpstr>
      <vt:lpstr>幻灯片 108</vt:lpstr>
      <vt:lpstr>幻灯片 109</vt:lpstr>
      <vt:lpstr>幻灯片 110</vt:lpstr>
      <vt:lpstr>幻灯片 111</vt:lpstr>
      <vt:lpstr>幻灯片 112</vt:lpstr>
      <vt:lpstr>幻灯片 113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Jinghao Liu</dc:creator>
  <cp:lastModifiedBy>admin</cp:lastModifiedBy>
  <cp:revision>247</cp:revision>
  <dcterms:created xsi:type="dcterms:W3CDTF">2010-08-29T11:58:05Z</dcterms:created>
  <dcterms:modified xsi:type="dcterms:W3CDTF">2014-09-23T10:29:50Z</dcterms:modified>
</cp:coreProperties>
</file>